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theme/theme29.xml" ContentType="application/vnd.openxmlformats-officedocument.theme+xml"/>
  <Override PartName="/ppt/notesSlides/notesSlide16.xml" ContentType="application/vnd.openxmlformats-officedocument.presentationml.notesSlide+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notesSlides/notesSlide7.xml" ContentType="application/vnd.openxmlformats-officedocument.presentationml.notesSlide+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diagrams/colors4.xml" ContentType="application/vnd.openxmlformats-officedocument.drawingml.diagramColors+xml"/>
  <Override PartName="/ppt/slides/slide19.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Masters/slideMaster27.xml" ContentType="application/vnd.openxmlformats-officedocument.presentationml.slideMaster+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notesSlides/notesSlide35.xml" ContentType="application/vnd.openxmlformats-officedocument.presentationml.notesSlide+xml"/>
  <Override PartName="/ppt/diagrams/layout6.xml" ContentType="application/vnd.openxmlformats-officedocument.drawingml.diagram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diagrams/drawing8.xml" ContentType="application/vnd.ms-office.drawingml.diagramDrawing+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Layouts/slideLayout216.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diagrams/layout3.xml" ContentType="application/vnd.openxmlformats-officedocument.drawingml.diagram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notesSlides/notesSlide37.xml" ContentType="application/vnd.openxmlformats-officedocument.presentationml.notesSlide+xml"/>
  <Override PartName="/ppt/diagrams/layout8.xml" ContentType="application/vnd.openxmlformats-officedocument.drawingml.diagram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theme/theme28.xml" ContentType="application/vnd.openxmlformats-officedocument.them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notesSlides/notesSlide45.xml" ContentType="application/vnd.openxmlformats-officedocument.presentationml.notesSlide+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notesSlides/notesSlide12.xml" ContentType="application/vnd.openxmlformats-officedocument.presentationml.notesSlide+xml"/>
  <Override PartName="/ppt/diagrams/colors8.xml" ContentType="application/vnd.openxmlformats-officedocument.drawingml.diagramColors+xml"/>
  <Override PartName="/ppt/slideLayouts/slideLayout232.xml" ContentType="application/vnd.openxmlformats-officedocument.presentationml.slideLayout+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diagrams/quickStyle7.xml" ContentType="application/vnd.openxmlformats-officedocument.drawingml.diagramStyle+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notesSlides/notesSlide47.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diagrams/quickStyle1.xml" ContentType="application/vnd.openxmlformats-officedocument.drawingml.diagramStyle+xml"/>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diagrams/drawing6.xml" ContentType="application/vnd.ms-office.drawingml.diagramDrawing+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diagrams/quickStyle6.xml" ContentType="application/vnd.openxmlformats-officedocument.drawingml.diagramStyle+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notesSlides/notesSlide27.xml" ContentType="application/vnd.openxmlformats-officedocument.presentationml.notes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diagrams/layout1.xml" ContentType="application/vnd.openxmlformats-officedocument.drawingml.diagramLayout+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diagrams/drawing3.xml" ContentType="application/vnd.ms-office.drawingml.diagramDrawing+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s/slide33.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diagrams/data7.xml" ContentType="application/vnd.openxmlformats-officedocument.drawingml.diagramData+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diagrams/quickStyle8.xml" ContentType="application/vnd.openxmlformats-officedocument.drawingml.diagramStyle+xml"/>
  <Override PartName="/ppt/slides/slide49.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notesSlides/notesSlide18.xml" ContentType="application/vnd.openxmlformats-officedocument.presentationml.notesSlide+xml"/>
  <Default Extension="wmf" ContentType="image/x-wmf"/>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6" r:id="rId3"/>
    <p:sldMasterId id="2147483699" r:id="rId4"/>
    <p:sldMasterId id="2147483723" r:id="rId5"/>
    <p:sldMasterId id="2147483735" r:id="rId6"/>
    <p:sldMasterId id="2147483747" r:id="rId7"/>
    <p:sldMasterId id="2147483759" r:id="rId8"/>
    <p:sldMasterId id="2147483785" r:id="rId9"/>
    <p:sldMasterId id="2147483797" r:id="rId10"/>
    <p:sldMasterId id="2147483809" r:id="rId11"/>
    <p:sldMasterId id="2147483821" r:id="rId12"/>
    <p:sldMasterId id="2147483833" r:id="rId13"/>
    <p:sldMasterId id="2147483845" r:id="rId14"/>
    <p:sldMasterId id="2147483857" r:id="rId15"/>
    <p:sldMasterId id="2147483869" r:id="rId16"/>
    <p:sldMasterId id="2147483881" r:id="rId17"/>
    <p:sldMasterId id="2147483893" r:id="rId18"/>
    <p:sldMasterId id="2147483905" r:id="rId19"/>
    <p:sldMasterId id="2147483917" r:id="rId20"/>
    <p:sldMasterId id="2147483929" r:id="rId21"/>
    <p:sldMasterId id="2147483941" r:id="rId22"/>
    <p:sldMasterId id="2147483953" r:id="rId23"/>
    <p:sldMasterId id="2147483965" r:id="rId24"/>
    <p:sldMasterId id="2147483977" r:id="rId25"/>
    <p:sldMasterId id="2147483989" r:id="rId26"/>
    <p:sldMasterId id="2147484001" r:id="rId27"/>
  </p:sldMasterIdLst>
  <p:notesMasterIdLst>
    <p:notesMasterId r:id="rId79"/>
  </p:notesMasterIdLst>
  <p:handoutMasterIdLst>
    <p:handoutMasterId r:id="rId80"/>
  </p:handoutMasterIdLst>
  <p:sldIdLst>
    <p:sldId id="317" r:id="rId28"/>
    <p:sldId id="434" r:id="rId29"/>
    <p:sldId id="359" r:id="rId30"/>
    <p:sldId id="360" r:id="rId31"/>
    <p:sldId id="459" r:id="rId32"/>
    <p:sldId id="446" r:id="rId33"/>
    <p:sldId id="460" r:id="rId34"/>
    <p:sldId id="461" r:id="rId35"/>
    <p:sldId id="414" r:id="rId36"/>
    <p:sldId id="462" r:id="rId37"/>
    <p:sldId id="463" r:id="rId38"/>
    <p:sldId id="464" r:id="rId39"/>
    <p:sldId id="465" r:id="rId40"/>
    <p:sldId id="466" r:id="rId41"/>
    <p:sldId id="415" r:id="rId42"/>
    <p:sldId id="467" r:id="rId43"/>
    <p:sldId id="468" r:id="rId44"/>
    <p:sldId id="469" r:id="rId45"/>
    <p:sldId id="470" r:id="rId46"/>
    <p:sldId id="471" r:id="rId47"/>
    <p:sldId id="472" r:id="rId48"/>
    <p:sldId id="473" r:id="rId49"/>
    <p:sldId id="474" r:id="rId50"/>
    <p:sldId id="475" r:id="rId51"/>
    <p:sldId id="476" r:id="rId52"/>
    <p:sldId id="479" r:id="rId53"/>
    <p:sldId id="477" r:id="rId54"/>
    <p:sldId id="478" r:id="rId55"/>
    <p:sldId id="416" r:id="rId56"/>
    <p:sldId id="480" r:id="rId57"/>
    <p:sldId id="481" r:id="rId58"/>
    <p:sldId id="417" r:id="rId59"/>
    <p:sldId id="482" r:id="rId60"/>
    <p:sldId id="483" r:id="rId61"/>
    <p:sldId id="484" r:id="rId62"/>
    <p:sldId id="485" r:id="rId63"/>
    <p:sldId id="486" r:id="rId64"/>
    <p:sldId id="418" r:id="rId65"/>
    <p:sldId id="487" r:id="rId66"/>
    <p:sldId id="488" r:id="rId67"/>
    <p:sldId id="489" r:id="rId68"/>
    <p:sldId id="490" r:id="rId69"/>
    <p:sldId id="491" r:id="rId70"/>
    <p:sldId id="492" r:id="rId71"/>
    <p:sldId id="493" r:id="rId72"/>
    <p:sldId id="494" r:id="rId73"/>
    <p:sldId id="495" r:id="rId74"/>
    <p:sldId id="419" r:id="rId75"/>
    <p:sldId id="496" r:id="rId76"/>
    <p:sldId id="497" r:id="rId77"/>
    <p:sldId id="311" r:id="rId7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GERO" initials="C" lastIdx="5" clrIdx="0"/>
  <p:cmAuthor id="1" name="SALOMONP" initials="S" lastIdx="2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66"/>
    <a:srgbClr val="AABBE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59" autoAdjust="0"/>
    <p:restoredTop sz="38710" autoAdjust="0"/>
  </p:normalViewPr>
  <p:slideViewPr>
    <p:cSldViewPr>
      <p:cViewPr>
        <p:scale>
          <a:sx n="70" d="100"/>
          <a:sy n="70" d="100"/>
        </p:scale>
        <p:origin x="-1938" y="-84"/>
      </p:cViewPr>
      <p:guideLst>
        <p:guide orient="horz" pos="2160"/>
        <p:guide pos="2880"/>
      </p:guideLst>
    </p:cSldViewPr>
  </p:slideViewPr>
  <p:outlineViewPr>
    <p:cViewPr>
      <p:scale>
        <a:sx n="33" d="100"/>
        <a:sy n="33" d="100"/>
      </p:scale>
      <p:origin x="258" y="329472"/>
    </p:cViewPr>
  </p:outlineViewPr>
  <p:notesTextViewPr>
    <p:cViewPr>
      <p:scale>
        <a:sx n="1" d="1"/>
        <a:sy n="1" d="1"/>
      </p:scale>
      <p:origin x="0" y="0"/>
    </p:cViewPr>
  </p:notesTextViewPr>
  <p:sorterViewPr>
    <p:cViewPr>
      <p:scale>
        <a:sx n="100" d="100"/>
        <a:sy n="100" d="100"/>
      </p:scale>
      <p:origin x="0" y="13302"/>
    </p:cViewPr>
  </p:sorterViewPr>
  <p:notesViewPr>
    <p:cSldViewPr>
      <p:cViewPr>
        <p:scale>
          <a:sx n="90" d="100"/>
          <a:sy n="90" d="100"/>
        </p:scale>
        <p:origin x="-2034" y="1878"/>
      </p:cViewPr>
      <p:guideLst>
        <p:guide orient="horz" pos="2928"/>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63" Type="http://schemas.openxmlformats.org/officeDocument/2006/relationships/slide" Target="slides/slide36.xml"/><Relationship Id="rId68" Type="http://schemas.openxmlformats.org/officeDocument/2006/relationships/slide" Target="slides/slide41.xml"/><Relationship Id="rId76" Type="http://schemas.openxmlformats.org/officeDocument/2006/relationships/slide" Target="slides/slide49.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2.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66" Type="http://schemas.openxmlformats.org/officeDocument/2006/relationships/slide" Target="slides/slide39.xml"/><Relationship Id="rId74" Type="http://schemas.openxmlformats.org/officeDocument/2006/relationships/slide" Target="slides/slide47.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34.xml"/><Relationship Id="rId82" Type="http://schemas.openxmlformats.org/officeDocument/2006/relationships/presProps" Target="presProp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77" Type="http://schemas.openxmlformats.org/officeDocument/2006/relationships/slide" Target="slides/slide50.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 Type="http://schemas.openxmlformats.org/officeDocument/2006/relationships/slideMaster" Target="slideMasters/slideMaster10.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slide" Target="slides/slide51.xml"/><Relationship Id="rId8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lang val="es-MX"/>
  <c:chart>
    <c:autoTitleDeleted val="1"/>
    <c:plotArea>
      <c:layout/>
      <c:barChart>
        <c:barDir val="col"/>
        <c:grouping val="clustered"/>
        <c:ser>
          <c:idx val="0"/>
          <c:order val="0"/>
          <c:tx>
            <c:strRef>
              <c:f>Sheet1!$B$1</c:f>
              <c:strCache>
                <c:ptCount val="1"/>
                <c:pt idx="0">
                  <c:v>Series 1</c:v>
                </c:pt>
              </c:strCache>
            </c:strRef>
          </c:tx>
          <c:dLbls>
            <c:txPr>
              <a:bodyPr/>
              <a:lstStyle/>
              <a:p>
                <a:pPr>
                  <a:defRPr>
                    <a:solidFill>
                      <a:schemeClr val="bg2"/>
                    </a:solidFill>
                  </a:defRPr>
                </a:pPr>
                <a:endParaRPr lang="es-MX"/>
              </a:p>
            </c:txPr>
            <c:dLblPos val="outEnd"/>
            <c:showVal val="1"/>
          </c:dLbls>
          <c:cat>
            <c:strRef>
              <c:f>Sheet1!$A$2:$A$7</c:f>
              <c:strCache>
                <c:ptCount val="6"/>
                <c:pt idx="0">
                  <c:v>TH/M</c:v>
                </c:pt>
                <c:pt idx="1">
                  <c:v>MPS</c:v>
                </c:pt>
                <c:pt idx="2">
                  <c:v>FM</c:v>
                </c:pt>
                <c:pt idx="3">
                  <c:v>IBS</c:v>
                </c:pt>
                <c:pt idx="4">
                  <c:v>TMJ</c:v>
                </c:pt>
                <c:pt idx="5">
                  <c:v>PTSD</c:v>
                </c:pt>
              </c:strCache>
            </c:strRef>
          </c:cat>
          <c:val>
            <c:numRef>
              <c:f>Sheet1!$B$2:$B$7</c:f>
              <c:numCache>
                <c:formatCode>General</c:formatCode>
                <c:ptCount val="6"/>
                <c:pt idx="0">
                  <c:v>39</c:v>
                </c:pt>
                <c:pt idx="1">
                  <c:v>39</c:v>
                </c:pt>
                <c:pt idx="2">
                  <c:v>31</c:v>
                </c:pt>
                <c:pt idx="3">
                  <c:v>15</c:v>
                </c:pt>
                <c:pt idx="4">
                  <c:v>12</c:v>
                </c:pt>
                <c:pt idx="5">
                  <c:v>12</c:v>
                </c:pt>
              </c:numCache>
            </c:numRef>
          </c:val>
        </c:ser>
        <c:axId val="116419968"/>
        <c:axId val="117318784"/>
      </c:barChart>
      <c:catAx>
        <c:axId val="116419968"/>
        <c:scaling>
          <c:orientation val="minMax"/>
        </c:scaling>
        <c:axPos val="b"/>
        <c:tickLblPos val="nextTo"/>
        <c:spPr>
          <a:ln>
            <a:solidFill>
              <a:schemeClr val="bg1"/>
            </a:solidFill>
          </a:ln>
        </c:spPr>
        <c:txPr>
          <a:bodyPr/>
          <a:lstStyle/>
          <a:p>
            <a:pPr>
              <a:defRPr sz="1800">
                <a:solidFill>
                  <a:schemeClr val="bg2"/>
                </a:solidFill>
              </a:defRPr>
            </a:pPr>
            <a:endParaRPr lang="es-MX"/>
          </a:p>
        </c:txPr>
        <c:crossAx val="117318784"/>
        <c:crosses val="autoZero"/>
        <c:auto val="1"/>
        <c:lblAlgn val="ctr"/>
        <c:lblOffset val="100"/>
      </c:catAx>
      <c:valAx>
        <c:axId val="117318784"/>
        <c:scaling>
          <c:orientation val="minMax"/>
        </c:scaling>
        <c:axPos val="l"/>
        <c:title>
          <c:tx>
            <c:rich>
              <a:bodyPr rot="-5400000" vert="horz"/>
              <a:lstStyle/>
              <a:p>
                <a:pPr>
                  <a:defRPr>
                    <a:solidFill>
                      <a:schemeClr val="bg2"/>
                    </a:solidFill>
                  </a:defRPr>
                </a:pPr>
                <a:r>
                  <a:rPr lang="en-CA" dirty="0" smtClean="0">
                    <a:solidFill>
                      <a:schemeClr val="bg2"/>
                    </a:solidFill>
                  </a:rPr>
                  <a:t>Porcentaje</a:t>
                </a:r>
                <a:endParaRPr lang="en-CA" dirty="0">
                  <a:solidFill>
                    <a:schemeClr val="bg2"/>
                  </a:solidFill>
                </a:endParaRPr>
              </a:p>
            </c:rich>
          </c:tx>
          <c:layout/>
        </c:title>
        <c:numFmt formatCode="General" sourceLinked="1"/>
        <c:tickLblPos val="nextTo"/>
        <c:spPr>
          <a:ln>
            <a:solidFill>
              <a:schemeClr val="bg1"/>
            </a:solidFill>
          </a:ln>
        </c:spPr>
        <c:txPr>
          <a:bodyPr/>
          <a:lstStyle/>
          <a:p>
            <a:pPr>
              <a:defRPr>
                <a:solidFill>
                  <a:schemeClr val="bg2"/>
                </a:solidFill>
              </a:defRPr>
            </a:pPr>
            <a:endParaRPr lang="es-MX"/>
          </a:p>
        </c:txPr>
        <c:crossAx val="116419968"/>
        <c:crosses val="autoZero"/>
        <c:crossBetween val="between"/>
      </c:valAx>
    </c:plotArea>
    <c:plotVisOnly val="1"/>
    <c:dispBlanksAs val="gap"/>
  </c:chart>
  <c:txPr>
    <a:bodyPr/>
    <a:lstStyle/>
    <a:p>
      <a:pPr>
        <a:defRPr sz="1800"/>
      </a:pPr>
      <a:endParaRPr lang="es-MX"/>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MX"/>
  <c:chart>
    <c:plotArea>
      <c:layout/>
      <c:barChart>
        <c:barDir val="bar"/>
        <c:grouping val="clustered"/>
        <c:ser>
          <c:idx val="0"/>
          <c:order val="0"/>
          <c:tx>
            <c:strRef>
              <c:f>Sheet1!$B$1</c:f>
              <c:strCache>
                <c:ptCount val="1"/>
                <c:pt idx="0">
                  <c:v>Europe</c:v>
                </c:pt>
              </c:strCache>
            </c:strRef>
          </c:tx>
          <c:dLbls>
            <c:txPr>
              <a:bodyPr/>
              <a:lstStyle/>
              <a:p>
                <a:pPr>
                  <a:defRPr sz="1200">
                    <a:solidFill>
                      <a:schemeClr val="accent1"/>
                    </a:solidFill>
                  </a:defRPr>
                </a:pPr>
                <a:endParaRPr lang="es-MX"/>
              </a:p>
            </c:txPr>
            <c:dLblPos val="outEnd"/>
            <c:showVal val="1"/>
          </c:dLbls>
          <c:cat>
            <c:strRef>
              <c:f>Sheet1!$A$2:$A$11</c:f>
              <c:strCache>
                <c:ptCount val="10"/>
                <c:pt idx="0">
                  <c:v>Motivación/impulso</c:v>
                </c:pt>
                <c:pt idx="1">
                  <c:v>Concentración/memoria</c:v>
                </c:pt>
                <c:pt idx="2">
                  <c:v>Estado de ánimo general</c:v>
                </c:pt>
                <c:pt idx="3">
                  <c:v>Movilidad física</c:v>
                </c:pt>
                <c:pt idx="4">
                  <c:v>Vida sexual</c:v>
                </c:pt>
                <c:pt idx="5">
                  <c:v>Habilidad para cuidar a la familia</c:v>
                </c:pt>
                <c:pt idx="6">
                  <c:v>Habilidad para participar en pasa-tiempos</c:v>
                </c:pt>
                <c:pt idx="7">
                  <c:v>Habilidad para cumplir con citas</c:v>
                </c:pt>
                <c:pt idx="8">
                  <c:v>Relaciones personales</c:v>
                </c:pt>
                <c:pt idx="9">
                  <c:v>Calidad de vida en general</c:v>
                </c:pt>
              </c:strCache>
            </c:strRef>
          </c:cat>
          <c:val>
            <c:numRef>
              <c:f>Sheet1!$B$2:$B$11</c:f>
              <c:numCache>
                <c:formatCode>General</c:formatCode>
                <c:ptCount val="10"/>
                <c:pt idx="0">
                  <c:v>64</c:v>
                </c:pt>
                <c:pt idx="1">
                  <c:v>58</c:v>
                </c:pt>
                <c:pt idx="2">
                  <c:v>63</c:v>
                </c:pt>
                <c:pt idx="3">
                  <c:v>62</c:v>
                </c:pt>
                <c:pt idx="4">
                  <c:v>47</c:v>
                </c:pt>
                <c:pt idx="5">
                  <c:v>49</c:v>
                </c:pt>
                <c:pt idx="6">
                  <c:v>54</c:v>
                </c:pt>
                <c:pt idx="7">
                  <c:v>47</c:v>
                </c:pt>
                <c:pt idx="8">
                  <c:v>46</c:v>
                </c:pt>
                <c:pt idx="9">
                  <c:v>76</c:v>
                </c:pt>
              </c:numCache>
            </c:numRef>
          </c:val>
        </c:ser>
        <c:ser>
          <c:idx val="1"/>
          <c:order val="1"/>
          <c:tx>
            <c:strRef>
              <c:f>Sheet1!$C$1</c:f>
              <c:strCache>
                <c:ptCount val="1"/>
                <c:pt idx="0">
                  <c:v>Latin America</c:v>
                </c:pt>
              </c:strCache>
            </c:strRef>
          </c:tx>
          <c:dLbls>
            <c:txPr>
              <a:bodyPr/>
              <a:lstStyle/>
              <a:p>
                <a:pPr>
                  <a:defRPr sz="1200">
                    <a:solidFill>
                      <a:schemeClr val="accent2"/>
                    </a:solidFill>
                  </a:defRPr>
                </a:pPr>
                <a:endParaRPr lang="es-MX"/>
              </a:p>
            </c:txPr>
            <c:dLblPos val="outEnd"/>
            <c:showVal val="1"/>
          </c:dLbls>
          <c:cat>
            <c:strRef>
              <c:f>Sheet1!$A$2:$A$11</c:f>
              <c:strCache>
                <c:ptCount val="10"/>
                <c:pt idx="0">
                  <c:v>Motivación/impulso</c:v>
                </c:pt>
                <c:pt idx="1">
                  <c:v>Concentración/memoria</c:v>
                </c:pt>
                <c:pt idx="2">
                  <c:v>Estado de ánimo general</c:v>
                </c:pt>
                <c:pt idx="3">
                  <c:v>Movilidad física</c:v>
                </c:pt>
                <c:pt idx="4">
                  <c:v>Vida sexual</c:v>
                </c:pt>
                <c:pt idx="5">
                  <c:v>Habilidad para cuidar a la familia</c:v>
                </c:pt>
                <c:pt idx="6">
                  <c:v>Habilidad para participar en pasa-tiempos</c:v>
                </c:pt>
                <c:pt idx="7">
                  <c:v>Habilidad para cumplir con citas</c:v>
                </c:pt>
                <c:pt idx="8">
                  <c:v>Relaciones personales</c:v>
                </c:pt>
                <c:pt idx="9">
                  <c:v>Calidad de vida en general</c:v>
                </c:pt>
              </c:strCache>
            </c:strRef>
          </c:cat>
          <c:val>
            <c:numRef>
              <c:f>Sheet1!$C$2:$C$11</c:f>
              <c:numCache>
                <c:formatCode>General</c:formatCode>
                <c:ptCount val="10"/>
                <c:pt idx="0">
                  <c:v>72</c:v>
                </c:pt>
                <c:pt idx="1">
                  <c:v>71</c:v>
                </c:pt>
                <c:pt idx="2">
                  <c:v>71</c:v>
                </c:pt>
                <c:pt idx="3">
                  <c:v>75</c:v>
                </c:pt>
                <c:pt idx="4">
                  <c:v>63</c:v>
                </c:pt>
                <c:pt idx="5">
                  <c:v>67</c:v>
                </c:pt>
                <c:pt idx="6">
                  <c:v>70</c:v>
                </c:pt>
                <c:pt idx="7">
                  <c:v>66</c:v>
                </c:pt>
                <c:pt idx="8">
                  <c:v>70</c:v>
                </c:pt>
                <c:pt idx="9">
                  <c:v>84</c:v>
                </c:pt>
              </c:numCache>
            </c:numRef>
          </c:val>
        </c:ser>
        <c:axId val="127018880"/>
        <c:axId val="127020416"/>
      </c:barChart>
      <c:catAx>
        <c:axId val="127018880"/>
        <c:scaling>
          <c:orientation val="minMax"/>
        </c:scaling>
        <c:axPos val="l"/>
        <c:tickLblPos val="nextTo"/>
        <c:spPr>
          <a:ln>
            <a:solidFill>
              <a:schemeClr val="bg1"/>
            </a:solidFill>
          </a:ln>
        </c:spPr>
        <c:txPr>
          <a:bodyPr/>
          <a:lstStyle/>
          <a:p>
            <a:pPr>
              <a:defRPr>
                <a:solidFill>
                  <a:schemeClr val="bg2"/>
                </a:solidFill>
              </a:defRPr>
            </a:pPr>
            <a:endParaRPr lang="es-MX"/>
          </a:p>
        </c:txPr>
        <c:crossAx val="127020416"/>
        <c:crosses val="autoZero"/>
        <c:auto val="1"/>
        <c:lblAlgn val="ctr"/>
        <c:lblOffset val="100"/>
      </c:catAx>
      <c:valAx>
        <c:axId val="127020416"/>
        <c:scaling>
          <c:orientation val="minMax"/>
        </c:scaling>
        <c:axPos val="b"/>
        <c:title>
          <c:tx>
            <c:rich>
              <a:bodyPr/>
              <a:lstStyle/>
              <a:p>
                <a:pPr>
                  <a:defRPr>
                    <a:solidFill>
                      <a:schemeClr val="bg2"/>
                    </a:solidFill>
                  </a:defRPr>
                </a:pPr>
                <a:r>
                  <a:rPr lang="es-MX" noProof="0" dirty="0" smtClean="0">
                    <a:solidFill>
                      <a:schemeClr val="bg2"/>
                    </a:solidFill>
                  </a:rPr>
                  <a:t>Porcentaje que calificó que la fibromialgia tiene un impacto fuerte/muy fuerte en varios aspectos de la vida</a:t>
                </a:r>
                <a:endParaRPr lang="es-MX" noProof="0" dirty="0" smtClean="0">
                  <a:solidFill>
                    <a:schemeClr val="bg2"/>
                  </a:solidFill>
                </a:endParaRPr>
              </a:p>
            </c:rich>
          </c:tx>
          <c:layout>
            <c:manualLayout>
              <c:xMode val="edge"/>
              <c:yMode val="edge"/>
              <c:x val="0.29060379605327125"/>
              <c:y val="0.83458437464027002"/>
            </c:manualLayout>
          </c:layout>
        </c:title>
        <c:numFmt formatCode="General" sourceLinked="1"/>
        <c:tickLblPos val="nextTo"/>
        <c:spPr>
          <a:ln>
            <a:solidFill>
              <a:schemeClr val="bg1"/>
            </a:solidFill>
          </a:ln>
        </c:spPr>
        <c:txPr>
          <a:bodyPr/>
          <a:lstStyle/>
          <a:p>
            <a:pPr>
              <a:defRPr>
                <a:solidFill>
                  <a:schemeClr val="bg2"/>
                </a:solidFill>
              </a:defRPr>
            </a:pPr>
            <a:endParaRPr lang="es-MX"/>
          </a:p>
        </c:txPr>
        <c:crossAx val="127018880"/>
        <c:crosses val="autoZero"/>
        <c:crossBetween val="between"/>
      </c:valAx>
    </c:plotArea>
    <c:legend>
      <c:legendPos val="r"/>
      <c:layout/>
      <c:txPr>
        <a:bodyPr/>
        <a:lstStyle/>
        <a:p>
          <a:pPr>
            <a:defRPr>
              <a:solidFill>
                <a:schemeClr val="bg2"/>
              </a:solidFill>
            </a:defRPr>
          </a:pPr>
          <a:endParaRPr lang="es-MX"/>
        </a:p>
      </c:txPr>
    </c:legend>
    <c:plotVisOnly val="1"/>
    <c:dispBlanksAs val="gap"/>
  </c:chart>
  <c:txPr>
    <a:bodyPr/>
    <a:lstStyle/>
    <a:p>
      <a:pPr>
        <a:defRPr sz="1800"/>
      </a:pPr>
      <a:endParaRPr lang="es-MX"/>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MX"/>
  <c:chart>
    <c:title>
      <c:tx>
        <c:rich>
          <a:bodyPr/>
          <a:lstStyle/>
          <a:p>
            <a:pPr>
              <a:defRPr>
                <a:solidFill>
                  <a:schemeClr val="bg2"/>
                </a:solidFill>
              </a:defRPr>
            </a:pPr>
            <a:r>
              <a:rPr lang="es-MX" noProof="0" dirty="0" smtClean="0">
                <a:solidFill>
                  <a:schemeClr val="bg2"/>
                </a:solidFill>
              </a:rPr>
              <a:t>Mejora en la Satisfacción de la Salud del Paciente</a:t>
            </a:r>
            <a:endParaRPr lang="es-MX" noProof="0" dirty="0">
              <a:solidFill>
                <a:schemeClr val="bg2"/>
              </a:solidFill>
            </a:endParaRPr>
          </a:p>
        </c:rich>
      </c:tx>
      <c:layout/>
    </c:title>
    <c:plotArea>
      <c:layout/>
      <c:barChart>
        <c:barDir val="col"/>
        <c:grouping val="clustered"/>
        <c:ser>
          <c:idx val="0"/>
          <c:order val="0"/>
          <c:tx>
            <c:strRef>
              <c:f>Sheet1!$B$1</c:f>
              <c:strCache>
                <c:ptCount val="1"/>
                <c:pt idx="0">
                  <c:v>Series 1</c:v>
                </c:pt>
              </c:strCache>
            </c:strRef>
          </c:tx>
          <c:dLbls>
            <c:dLbl>
              <c:idx val="1"/>
              <c:layout/>
              <c:tx>
                <c:rich>
                  <a:bodyPr/>
                  <a:lstStyle/>
                  <a:p>
                    <a:r>
                      <a:rPr lang="en-US" b="1" dirty="0" smtClean="0"/>
                      <a:t>2.2*</a:t>
                    </a:r>
                    <a:endParaRPr lang="en-US" dirty="0"/>
                  </a:p>
                </c:rich>
              </c:tx>
              <c:dLblPos val="outEnd"/>
              <c:showVal val="1"/>
            </c:dLbl>
            <c:numFmt formatCode="#,##0.0" sourceLinked="0"/>
            <c:txPr>
              <a:bodyPr/>
              <a:lstStyle/>
              <a:p>
                <a:pPr>
                  <a:defRPr b="1">
                    <a:solidFill>
                      <a:schemeClr val="bg2"/>
                    </a:solidFill>
                  </a:defRPr>
                </a:pPr>
                <a:endParaRPr lang="es-MX"/>
              </a:p>
            </c:txPr>
            <c:dLblPos val="outEnd"/>
            <c:showVal val="1"/>
          </c:dLbls>
          <c:cat>
            <c:strRef>
              <c:f>Sheet1!$A$2:$A$3</c:f>
              <c:strCache>
                <c:ptCount val="2"/>
                <c:pt idx="0">
                  <c:v>Baseline</c:v>
                </c:pt>
                <c:pt idx="1">
                  <c:v>Post-diagnosis</c:v>
                </c:pt>
              </c:strCache>
            </c:strRef>
          </c:cat>
          <c:val>
            <c:numRef>
              <c:f>Sheet1!$B$2:$B$3</c:f>
              <c:numCache>
                <c:formatCode>General</c:formatCode>
                <c:ptCount val="2"/>
                <c:pt idx="0">
                  <c:v>3</c:v>
                </c:pt>
                <c:pt idx="1">
                  <c:v>2.2000000000000002</c:v>
                </c:pt>
              </c:numCache>
            </c:numRef>
          </c:val>
        </c:ser>
        <c:axId val="137647616"/>
        <c:axId val="137649152"/>
      </c:barChart>
      <c:catAx>
        <c:axId val="137647616"/>
        <c:scaling>
          <c:orientation val="minMax"/>
        </c:scaling>
        <c:axPos val="b"/>
        <c:tickLblPos val="nextTo"/>
        <c:spPr>
          <a:ln>
            <a:solidFill>
              <a:schemeClr val="bg1"/>
            </a:solidFill>
          </a:ln>
        </c:spPr>
        <c:txPr>
          <a:bodyPr/>
          <a:lstStyle/>
          <a:p>
            <a:pPr>
              <a:defRPr sz="1800" b="1">
                <a:solidFill>
                  <a:schemeClr val="bg2"/>
                </a:solidFill>
              </a:defRPr>
            </a:pPr>
            <a:endParaRPr lang="es-MX"/>
          </a:p>
        </c:txPr>
        <c:crossAx val="137649152"/>
        <c:crosses val="autoZero"/>
        <c:auto val="1"/>
        <c:lblAlgn val="ctr"/>
        <c:lblOffset val="100"/>
      </c:catAx>
      <c:valAx>
        <c:axId val="137649152"/>
        <c:scaling>
          <c:orientation val="minMax"/>
        </c:scaling>
        <c:axPos val="l"/>
        <c:title>
          <c:tx>
            <c:rich>
              <a:bodyPr rot="-5400000" vert="horz"/>
              <a:lstStyle/>
              <a:p>
                <a:pPr algn="ctr" rtl="0">
                  <a:defRPr sz="1800" b="1" i="0" u="none" strike="noStrike" kern="1200" baseline="0">
                    <a:solidFill>
                      <a:srgbClr val="002060"/>
                    </a:solidFill>
                    <a:latin typeface="+mn-lt"/>
                    <a:ea typeface="+mn-ea"/>
                    <a:cs typeface="+mn-cs"/>
                  </a:defRPr>
                </a:pPr>
                <a:r>
                  <a:rPr lang="es-MX" sz="1800" b="1" i="0" u="none" strike="noStrike" kern="1200" baseline="0" dirty="0" smtClean="0">
                    <a:solidFill>
                      <a:schemeClr val="bg2"/>
                    </a:solidFill>
                    <a:latin typeface="+mn-lt"/>
                    <a:ea typeface="+mn-ea"/>
                    <a:cs typeface="+mn-cs"/>
                  </a:rPr>
                  <a:t>Satisfacción de salud del paciente</a:t>
                </a:r>
                <a:endParaRPr lang="en-CA" sz="1800" b="1" i="0" u="none" strike="noStrike" kern="1200" baseline="0" dirty="0">
                  <a:solidFill>
                    <a:schemeClr val="bg2"/>
                  </a:solidFill>
                  <a:latin typeface="+mn-lt"/>
                  <a:ea typeface="+mn-ea"/>
                  <a:cs typeface="+mn-cs"/>
                </a:endParaRPr>
              </a:p>
            </c:rich>
          </c:tx>
          <c:layout>
            <c:manualLayout>
              <c:xMode val="edge"/>
              <c:yMode val="edge"/>
              <c:x val="0"/>
              <c:y val="0.2173985956137954"/>
            </c:manualLayout>
          </c:layout>
        </c:title>
        <c:numFmt formatCode="#,##0.0" sourceLinked="0"/>
        <c:tickLblPos val="nextTo"/>
        <c:spPr>
          <a:ln>
            <a:solidFill>
              <a:schemeClr val="bg1"/>
            </a:solidFill>
          </a:ln>
        </c:spPr>
        <c:txPr>
          <a:bodyPr/>
          <a:lstStyle/>
          <a:p>
            <a:pPr>
              <a:defRPr b="1" i="0">
                <a:solidFill>
                  <a:schemeClr val="bg2"/>
                </a:solidFill>
              </a:defRPr>
            </a:pPr>
            <a:endParaRPr lang="es-MX"/>
          </a:p>
        </c:txPr>
        <c:crossAx val="137647616"/>
        <c:crosses val="autoZero"/>
        <c:crossBetween val="between"/>
      </c:valAx>
    </c:plotArea>
    <c:plotVisOnly val="1"/>
    <c:dispBlanksAs val="gap"/>
  </c:chart>
  <c:txPr>
    <a:bodyPr/>
    <a:lstStyle/>
    <a:p>
      <a:pPr>
        <a:defRPr sz="1800"/>
      </a:pPr>
      <a:endParaRPr lang="es-MX"/>
    </a:p>
  </c:txPr>
  <c:externalData r:id="rId1"/>
</c:chartSpace>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ata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8F095-91CC-401F-8212-C2CF0D719CED}" type="doc">
      <dgm:prSet loTypeId="urn:microsoft.com/office/officeart/2005/8/layout/venn1" loCatId="relationship" qsTypeId="urn:microsoft.com/office/officeart/2005/8/quickstyle/simple1" qsCatId="simple" csTypeId="urn:microsoft.com/office/officeart/2005/8/colors/accent1_2" csCatId="accent1" phldr="1"/>
      <dgm:spPr/>
    </dgm:pt>
    <dgm:pt modelId="{F6A671C8-1913-407E-86D7-FE00C3B6CE95}">
      <dgm:prSet phldrT="[Text]"/>
      <dgm:spPr>
        <a:ln>
          <a:solidFill>
            <a:schemeClr val="accent1"/>
          </a:solidFill>
        </a:ln>
        <a:scene3d>
          <a:camera prst="orthographicFront"/>
          <a:lightRig rig="threePt" dir="t"/>
        </a:scene3d>
        <a:sp3d>
          <a:bevelT/>
        </a:sp3d>
      </dgm:spPr>
      <dgm:t>
        <a:bodyPr/>
        <a:lstStyle/>
        <a:p>
          <a:endParaRPr lang="en-CA" dirty="0"/>
        </a:p>
      </dgm:t>
    </dgm:pt>
    <dgm:pt modelId="{4766F635-60D9-4636-8CAD-C212FB37F98C}" type="parTrans" cxnId="{52072942-7BC7-4DAA-BA52-67AE75B1259F}">
      <dgm:prSet/>
      <dgm:spPr/>
      <dgm:t>
        <a:bodyPr/>
        <a:lstStyle/>
        <a:p>
          <a:endParaRPr lang="en-CA"/>
        </a:p>
      </dgm:t>
    </dgm:pt>
    <dgm:pt modelId="{91F335FB-5B0A-4637-AF14-97ED3E5DFE16}" type="sibTrans" cxnId="{52072942-7BC7-4DAA-BA52-67AE75B1259F}">
      <dgm:prSet/>
      <dgm:spPr/>
      <dgm:t>
        <a:bodyPr/>
        <a:lstStyle/>
        <a:p>
          <a:endParaRPr lang="en-CA"/>
        </a:p>
      </dgm:t>
    </dgm:pt>
    <dgm:pt modelId="{70EFE6FC-4A8C-47EF-BA4E-78C1713F2783}">
      <dgm:prSet phldrT="[Text]"/>
      <dgm:spPr>
        <a:solidFill>
          <a:schemeClr val="accent3">
            <a:alpha val="50000"/>
          </a:schemeClr>
        </a:solidFill>
        <a:ln>
          <a:solidFill>
            <a:srgbClr val="B5CD85"/>
          </a:solidFill>
        </a:ln>
        <a:scene3d>
          <a:camera prst="orthographicFront"/>
          <a:lightRig rig="threePt" dir="t"/>
        </a:scene3d>
        <a:sp3d>
          <a:bevelT/>
        </a:sp3d>
      </dgm:spPr>
      <dgm:t>
        <a:bodyPr/>
        <a:lstStyle/>
        <a:p>
          <a:endParaRPr lang="en-CA" dirty="0">
            <a:solidFill>
              <a:schemeClr val="tx1"/>
            </a:solidFill>
          </a:endParaRPr>
        </a:p>
      </dgm:t>
    </dgm:pt>
    <dgm:pt modelId="{870FC508-80FF-43C7-8E7B-50B4BE0D6120}" type="parTrans" cxnId="{2C24AAC1-481D-43D3-B84F-DDDDB5D43E5B}">
      <dgm:prSet/>
      <dgm:spPr/>
      <dgm:t>
        <a:bodyPr/>
        <a:lstStyle/>
        <a:p>
          <a:endParaRPr lang="en-CA"/>
        </a:p>
      </dgm:t>
    </dgm:pt>
    <dgm:pt modelId="{6416C344-7221-40DE-BFFD-F9780032020F}" type="sibTrans" cxnId="{2C24AAC1-481D-43D3-B84F-DDDDB5D43E5B}">
      <dgm:prSet/>
      <dgm:spPr/>
      <dgm:t>
        <a:bodyPr/>
        <a:lstStyle/>
        <a:p>
          <a:endParaRPr lang="en-CA"/>
        </a:p>
      </dgm:t>
    </dgm:pt>
    <dgm:pt modelId="{49824C88-D6E0-4817-BDCE-C833181187DE}">
      <dgm:prSet phldrT="[Text]"/>
      <dgm:spPr>
        <a:solidFill>
          <a:schemeClr val="accent2">
            <a:alpha val="50000"/>
          </a:schemeClr>
        </a:solidFill>
        <a:ln>
          <a:solidFill>
            <a:srgbClr val="D0ACD4"/>
          </a:solidFill>
        </a:ln>
        <a:scene3d>
          <a:camera prst="orthographicFront"/>
          <a:lightRig rig="threePt" dir="t"/>
        </a:scene3d>
        <a:sp3d>
          <a:bevelT/>
        </a:sp3d>
      </dgm:spPr>
      <dgm:t>
        <a:bodyPr/>
        <a:lstStyle/>
        <a:p>
          <a:endParaRPr lang="en-CA" dirty="0">
            <a:solidFill>
              <a:schemeClr val="tx1"/>
            </a:solidFill>
          </a:endParaRPr>
        </a:p>
      </dgm:t>
    </dgm:pt>
    <dgm:pt modelId="{3C369277-7D55-4488-8BB7-0E1B8F82280D}" type="parTrans" cxnId="{483DF4B1-8190-4B77-95EF-55663CB533FE}">
      <dgm:prSet/>
      <dgm:spPr/>
      <dgm:t>
        <a:bodyPr/>
        <a:lstStyle/>
        <a:p>
          <a:endParaRPr lang="en-CA"/>
        </a:p>
      </dgm:t>
    </dgm:pt>
    <dgm:pt modelId="{26CC3CE7-9532-445C-B8E9-76CE41C5F1EF}" type="sibTrans" cxnId="{483DF4B1-8190-4B77-95EF-55663CB533FE}">
      <dgm:prSet/>
      <dgm:spPr/>
      <dgm:t>
        <a:bodyPr/>
        <a:lstStyle/>
        <a:p>
          <a:endParaRPr lang="en-CA"/>
        </a:p>
      </dgm:t>
    </dgm:pt>
    <dgm:pt modelId="{1E95306A-9FF7-4EB5-B9AE-AB0FCCB426AF}" type="pres">
      <dgm:prSet presAssocID="{7768F095-91CC-401F-8212-C2CF0D719CED}" presName="compositeShape" presStyleCnt="0">
        <dgm:presLayoutVars>
          <dgm:chMax val="7"/>
          <dgm:dir/>
          <dgm:resizeHandles val="exact"/>
        </dgm:presLayoutVars>
      </dgm:prSet>
      <dgm:spPr/>
    </dgm:pt>
    <dgm:pt modelId="{FD339EBB-2857-4329-8D19-958A41DF04AD}" type="pres">
      <dgm:prSet presAssocID="{F6A671C8-1913-407E-86D7-FE00C3B6CE95}" presName="circ1" presStyleLbl="vennNode1" presStyleIdx="0" presStyleCnt="3" custScaleX="175933" custLinFactNeighborX="52" custLinFactNeighborY="13940"/>
      <dgm:spPr/>
      <dgm:t>
        <a:bodyPr/>
        <a:lstStyle/>
        <a:p>
          <a:endParaRPr lang="en-CA"/>
        </a:p>
      </dgm:t>
    </dgm:pt>
    <dgm:pt modelId="{500EAAEA-65F9-499D-8D09-0E048112B4DE}" type="pres">
      <dgm:prSet presAssocID="{F6A671C8-1913-407E-86D7-FE00C3B6CE95}" presName="circ1Tx" presStyleLbl="revTx" presStyleIdx="0" presStyleCnt="0">
        <dgm:presLayoutVars>
          <dgm:chMax val="0"/>
          <dgm:chPref val="0"/>
          <dgm:bulletEnabled val="1"/>
        </dgm:presLayoutVars>
      </dgm:prSet>
      <dgm:spPr/>
      <dgm:t>
        <a:bodyPr/>
        <a:lstStyle/>
        <a:p>
          <a:endParaRPr lang="en-CA"/>
        </a:p>
      </dgm:t>
    </dgm:pt>
    <dgm:pt modelId="{34FE503C-8BD7-42DC-9C7B-1B8CDC5D2186}" type="pres">
      <dgm:prSet presAssocID="{70EFE6FC-4A8C-47EF-BA4E-78C1713F2783}" presName="circ2" presStyleLbl="vennNode1" presStyleIdx="1" presStyleCnt="3" custScaleX="198978" custScaleY="106846" custLinFactNeighborX="888" custLinFactNeighborY="-5362"/>
      <dgm:spPr/>
      <dgm:t>
        <a:bodyPr/>
        <a:lstStyle/>
        <a:p>
          <a:endParaRPr lang="en-CA"/>
        </a:p>
      </dgm:t>
    </dgm:pt>
    <dgm:pt modelId="{85ED7004-5B86-4CED-BECC-31D2CCEED8BC}" type="pres">
      <dgm:prSet presAssocID="{70EFE6FC-4A8C-47EF-BA4E-78C1713F2783}" presName="circ2Tx" presStyleLbl="revTx" presStyleIdx="0" presStyleCnt="0">
        <dgm:presLayoutVars>
          <dgm:chMax val="0"/>
          <dgm:chPref val="0"/>
          <dgm:bulletEnabled val="1"/>
        </dgm:presLayoutVars>
      </dgm:prSet>
      <dgm:spPr/>
      <dgm:t>
        <a:bodyPr/>
        <a:lstStyle/>
        <a:p>
          <a:endParaRPr lang="en-CA"/>
        </a:p>
      </dgm:t>
    </dgm:pt>
    <dgm:pt modelId="{C3CE1191-0A1E-43E3-AF5B-0E3DB45B9CDE}" type="pres">
      <dgm:prSet presAssocID="{49824C88-D6E0-4817-BDCE-C833181187DE}" presName="circ3" presStyleLbl="vennNode1" presStyleIdx="2" presStyleCnt="3" custScaleX="194488" custScaleY="106846" custLinFactNeighborX="-5241" custLinFactNeighborY="-6136"/>
      <dgm:spPr/>
      <dgm:t>
        <a:bodyPr/>
        <a:lstStyle/>
        <a:p>
          <a:endParaRPr lang="en-CA"/>
        </a:p>
      </dgm:t>
    </dgm:pt>
    <dgm:pt modelId="{964C6E6F-BC48-44BD-8BC3-36FD8AEAAEF9}" type="pres">
      <dgm:prSet presAssocID="{49824C88-D6E0-4817-BDCE-C833181187DE}" presName="circ3Tx" presStyleLbl="revTx" presStyleIdx="0" presStyleCnt="0">
        <dgm:presLayoutVars>
          <dgm:chMax val="0"/>
          <dgm:chPref val="0"/>
          <dgm:bulletEnabled val="1"/>
        </dgm:presLayoutVars>
      </dgm:prSet>
      <dgm:spPr/>
      <dgm:t>
        <a:bodyPr/>
        <a:lstStyle/>
        <a:p>
          <a:endParaRPr lang="en-CA"/>
        </a:p>
      </dgm:t>
    </dgm:pt>
  </dgm:ptLst>
  <dgm:cxnLst>
    <dgm:cxn modelId="{2DD51982-1062-4AD1-8E59-9084CB098B81}" type="presOf" srcId="{F6A671C8-1913-407E-86D7-FE00C3B6CE95}" destId="{500EAAEA-65F9-499D-8D09-0E048112B4DE}" srcOrd="1" destOrd="0" presId="urn:microsoft.com/office/officeart/2005/8/layout/venn1"/>
    <dgm:cxn modelId="{52072942-7BC7-4DAA-BA52-67AE75B1259F}" srcId="{7768F095-91CC-401F-8212-C2CF0D719CED}" destId="{F6A671C8-1913-407E-86D7-FE00C3B6CE95}" srcOrd="0" destOrd="0" parTransId="{4766F635-60D9-4636-8CAD-C212FB37F98C}" sibTransId="{91F335FB-5B0A-4637-AF14-97ED3E5DFE16}"/>
    <dgm:cxn modelId="{D805AB37-A542-43C7-86E4-3DFD5EC97E93}" type="presOf" srcId="{70EFE6FC-4A8C-47EF-BA4E-78C1713F2783}" destId="{34FE503C-8BD7-42DC-9C7B-1B8CDC5D2186}" srcOrd="0" destOrd="0" presId="urn:microsoft.com/office/officeart/2005/8/layout/venn1"/>
    <dgm:cxn modelId="{8FC3BA58-7328-4287-8029-F320D397D36D}" type="presOf" srcId="{70EFE6FC-4A8C-47EF-BA4E-78C1713F2783}" destId="{85ED7004-5B86-4CED-BECC-31D2CCEED8BC}" srcOrd="1" destOrd="0" presId="urn:microsoft.com/office/officeart/2005/8/layout/venn1"/>
    <dgm:cxn modelId="{2C24AAC1-481D-43D3-B84F-DDDDB5D43E5B}" srcId="{7768F095-91CC-401F-8212-C2CF0D719CED}" destId="{70EFE6FC-4A8C-47EF-BA4E-78C1713F2783}" srcOrd="1" destOrd="0" parTransId="{870FC508-80FF-43C7-8E7B-50B4BE0D6120}" sibTransId="{6416C344-7221-40DE-BFFD-F9780032020F}"/>
    <dgm:cxn modelId="{9B421921-1BA0-486A-BAA8-AE6BA5F9752C}" type="presOf" srcId="{7768F095-91CC-401F-8212-C2CF0D719CED}" destId="{1E95306A-9FF7-4EB5-B9AE-AB0FCCB426AF}" srcOrd="0" destOrd="0" presId="urn:microsoft.com/office/officeart/2005/8/layout/venn1"/>
    <dgm:cxn modelId="{FD9B01B4-4B12-4783-B35A-32DAA93067DB}" type="presOf" srcId="{49824C88-D6E0-4817-BDCE-C833181187DE}" destId="{964C6E6F-BC48-44BD-8BC3-36FD8AEAAEF9}" srcOrd="1" destOrd="0" presId="urn:microsoft.com/office/officeart/2005/8/layout/venn1"/>
    <dgm:cxn modelId="{06C6CBCC-DA47-4ACC-9948-68E1D784AC05}" type="presOf" srcId="{F6A671C8-1913-407E-86D7-FE00C3B6CE95}" destId="{FD339EBB-2857-4329-8D19-958A41DF04AD}" srcOrd="0" destOrd="0" presId="urn:microsoft.com/office/officeart/2005/8/layout/venn1"/>
    <dgm:cxn modelId="{D371E9DD-3371-4C73-B8D0-53B4D680D3D1}" type="presOf" srcId="{49824C88-D6E0-4817-BDCE-C833181187DE}" destId="{C3CE1191-0A1E-43E3-AF5B-0E3DB45B9CDE}" srcOrd="0" destOrd="0" presId="urn:microsoft.com/office/officeart/2005/8/layout/venn1"/>
    <dgm:cxn modelId="{483DF4B1-8190-4B77-95EF-55663CB533FE}" srcId="{7768F095-91CC-401F-8212-C2CF0D719CED}" destId="{49824C88-D6E0-4817-BDCE-C833181187DE}" srcOrd="2" destOrd="0" parTransId="{3C369277-7D55-4488-8BB7-0E1B8F82280D}" sibTransId="{26CC3CE7-9532-445C-B8E9-76CE41C5F1EF}"/>
    <dgm:cxn modelId="{C2995EA3-6D3C-46AD-9CA7-DBA6F6792396}" type="presParOf" srcId="{1E95306A-9FF7-4EB5-B9AE-AB0FCCB426AF}" destId="{FD339EBB-2857-4329-8D19-958A41DF04AD}" srcOrd="0" destOrd="0" presId="urn:microsoft.com/office/officeart/2005/8/layout/venn1"/>
    <dgm:cxn modelId="{28981C2E-29E5-479D-BF46-5272F9BB8019}" type="presParOf" srcId="{1E95306A-9FF7-4EB5-B9AE-AB0FCCB426AF}" destId="{500EAAEA-65F9-499D-8D09-0E048112B4DE}" srcOrd="1" destOrd="0" presId="urn:microsoft.com/office/officeart/2005/8/layout/venn1"/>
    <dgm:cxn modelId="{84D2D6A3-9BAD-403D-A83A-D4583FF92502}" type="presParOf" srcId="{1E95306A-9FF7-4EB5-B9AE-AB0FCCB426AF}" destId="{34FE503C-8BD7-42DC-9C7B-1B8CDC5D2186}" srcOrd="2" destOrd="0" presId="urn:microsoft.com/office/officeart/2005/8/layout/venn1"/>
    <dgm:cxn modelId="{CF326891-006B-4C67-A62E-9A518E62E160}" type="presParOf" srcId="{1E95306A-9FF7-4EB5-B9AE-AB0FCCB426AF}" destId="{85ED7004-5B86-4CED-BECC-31D2CCEED8BC}" srcOrd="3" destOrd="0" presId="urn:microsoft.com/office/officeart/2005/8/layout/venn1"/>
    <dgm:cxn modelId="{56CA333B-3A83-4CD9-B9C4-9B76D6BECA98}" type="presParOf" srcId="{1E95306A-9FF7-4EB5-B9AE-AB0FCCB426AF}" destId="{C3CE1191-0A1E-43E3-AF5B-0E3DB45B9CDE}" srcOrd="4" destOrd="0" presId="urn:microsoft.com/office/officeart/2005/8/layout/venn1"/>
    <dgm:cxn modelId="{B82197B8-2B7D-4003-9970-C2ECDB195924}" type="presParOf" srcId="{1E95306A-9FF7-4EB5-B9AE-AB0FCCB426AF}" destId="{964C6E6F-BC48-44BD-8BC3-36FD8AEAAEF9}"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034C9E-359F-477A-8E40-4C7AA4C0E1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B82FFDBE-7377-4333-A45F-113ECD98FE74}">
      <dgm:prSet phldrT="[Text]" custT="1"/>
      <dgm:spPr>
        <a:ln>
          <a:solidFill>
            <a:schemeClr val="accent1"/>
          </a:solidFill>
        </a:ln>
      </dgm:spPr>
      <dgm:t>
        <a:bodyPr/>
        <a:lstStyle/>
        <a:p>
          <a:r>
            <a:rPr lang="es-MX" sz="2000" b="1" noProof="0" dirty="0" smtClean="0"/>
            <a:t>Definición</a:t>
          </a:r>
          <a:endParaRPr lang="es-MX" sz="2000" b="1" noProof="0" dirty="0"/>
        </a:p>
      </dgm:t>
    </dgm:pt>
    <dgm:pt modelId="{BCAE1B2E-1D3F-469D-A5B5-CC53CB43C988}" type="parTrans" cxnId="{B82915E1-1283-4880-890A-93FD0286D95C}">
      <dgm:prSet/>
      <dgm:spPr/>
      <dgm:t>
        <a:bodyPr/>
        <a:lstStyle/>
        <a:p>
          <a:endParaRPr lang="es-MX" noProof="0"/>
        </a:p>
      </dgm:t>
    </dgm:pt>
    <dgm:pt modelId="{A44F68A8-4EE4-41AB-8984-7B8C016308EA}" type="sibTrans" cxnId="{B82915E1-1283-4880-890A-93FD0286D95C}">
      <dgm:prSet/>
      <dgm:spPr/>
      <dgm:t>
        <a:bodyPr/>
        <a:lstStyle/>
        <a:p>
          <a:endParaRPr lang="es-MX" noProof="0"/>
        </a:p>
      </dgm:t>
    </dgm:pt>
    <dgm:pt modelId="{8FDB486F-321F-4C2D-BDFB-3A68CBDFAD28}">
      <dgm:prSet phldrT="[Text]"/>
      <dgm:spPr>
        <a:blipFill dpi="0" rotWithShape="0">
          <a:blip xmlns:r="http://schemas.openxmlformats.org/officeDocument/2006/relationships" r:embed="rId1">
            <a:alphaModFix amt="44000"/>
          </a:blip>
          <a:srcRect/>
          <a:stretch>
            <a:fillRect/>
          </a:stretch>
        </a:blipFill>
        <a:ln>
          <a:solidFill>
            <a:schemeClr val="accent1">
              <a:alpha val="90000"/>
            </a:schemeClr>
          </a:solidFill>
        </a:ln>
      </dgm:spPr>
      <dgm:t>
        <a:bodyPr/>
        <a:lstStyle/>
        <a:p>
          <a:r>
            <a:rPr lang="es-MX" b="0" i="0" noProof="0" dirty="0" smtClean="0">
              <a:solidFill>
                <a:srgbClr val="002060"/>
              </a:solidFill>
            </a:rPr>
            <a:t>Amplificación de la señalización neuronal en el SNC que produce hipersensibilidad al dolor</a:t>
          </a:r>
          <a:endParaRPr lang="es-MX" noProof="0" dirty="0">
            <a:solidFill>
              <a:srgbClr val="002060"/>
            </a:solidFill>
          </a:endParaRPr>
        </a:p>
      </dgm:t>
    </dgm:pt>
    <dgm:pt modelId="{E0BB1901-4316-4AC8-B404-785314AE2853}" type="parTrans" cxnId="{52A69F7F-F93E-4BB6-B5A0-7C9FC2509423}">
      <dgm:prSet/>
      <dgm:spPr/>
      <dgm:t>
        <a:bodyPr/>
        <a:lstStyle/>
        <a:p>
          <a:endParaRPr lang="es-MX" noProof="0"/>
        </a:p>
      </dgm:t>
    </dgm:pt>
    <dgm:pt modelId="{0883DE55-6CAB-42D8-A73E-9752503A6BB8}" type="sibTrans" cxnId="{52A69F7F-F93E-4BB6-B5A0-7C9FC2509423}">
      <dgm:prSet/>
      <dgm:spPr/>
      <dgm:t>
        <a:bodyPr/>
        <a:lstStyle/>
        <a:p>
          <a:endParaRPr lang="es-MX" noProof="0"/>
        </a:p>
      </dgm:t>
    </dgm:pt>
    <dgm:pt modelId="{25BB96AD-73C8-4997-96C7-47901B24F3C7}">
      <dgm:prSet phldrT="[Text]" custT="1"/>
      <dgm:spPr/>
      <dgm:t>
        <a:bodyPr/>
        <a:lstStyle/>
        <a:p>
          <a:r>
            <a:rPr lang="es-MX" sz="2000" b="1" noProof="0" dirty="0" smtClean="0"/>
            <a:t>Ejemplos</a:t>
          </a:r>
          <a:endParaRPr lang="es-MX" sz="2000" b="1" noProof="0" dirty="0"/>
        </a:p>
      </dgm:t>
    </dgm:pt>
    <dgm:pt modelId="{5620F441-60BD-4F8A-B941-8FA3CE9E91B4}" type="parTrans" cxnId="{F1CED66E-61E7-4C9C-A658-0834DA15D7E9}">
      <dgm:prSet/>
      <dgm:spPr/>
      <dgm:t>
        <a:bodyPr/>
        <a:lstStyle/>
        <a:p>
          <a:endParaRPr lang="es-MX" noProof="0"/>
        </a:p>
      </dgm:t>
    </dgm:pt>
    <dgm:pt modelId="{DE07B542-BF54-44FD-8F04-71F161F19ED1}" type="sibTrans" cxnId="{F1CED66E-61E7-4C9C-A658-0834DA15D7E9}">
      <dgm:prSet/>
      <dgm:spPr/>
      <dgm:t>
        <a:bodyPr/>
        <a:lstStyle/>
        <a:p>
          <a:endParaRPr lang="es-MX" noProof="0"/>
        </a:p>
      </dgm:t>
    </dgm:pt>
    <dgm:pt modelId="{8732FA4E-6AD2-48D6-AB3C-402C59A8A7C2}">
      <dgm:prSet phldrT="[Text]" custT="1"/>
      <dgm:spPr/>
      <dgm:t>
        <a:bodyPr/>
        <a:lstStyle/>
        <a:p>
          <a:r>
            <a:rPr lang="es-MX" sz="2000" b="1" noProof="0" dirty="0" smtClean="0"/>
            <a:t>Cualidad del dolor</a:t>
          </a:r>
          <a:endParaRPr lang="es-MX" sz="2000" b="1" noProof="0" dirty="0"/>
        </a:p>
      </dgm:t>
    </dgm:pt>
    <dgm:pt modelId="{3A4AC57D-A023-4FA9-92BA-D0558B8BA6C5}" type="parTrans" cxnId="{C93A4C74-D07D-4973-B7AA-D32BCD9C8386}">
      <dgm:prSet/>
      <dgm:spPr/>
      <dgm:t>
        <a:bodyPr/>
        <a:lstStyle/>
        <a:p>
          <a:endParaRPr lang="es-MX" noProof="0"/>
        </a:p>
      </dgm:t>
    </dgm:pt>
    <dgm:pt modelId="{9D37917B-7719-46C6-9DF9-FD667E6BFAE8}" type="sibTrans" cxnId="{C93A4C74-D07D-4973-B7AA-D32BCD9C8386}">
      <dgm:prSet/>
      <dgm:spPr/>
      <dgm:t>
        <a:bodyPr/>
        <a:lstStyle/>
        <a:p>
          <a:endParaRPr lang="es-MX" noProof="0"/>
        </a:p>
      </dgm:t>
    </dgm:pt>
    <dgm:pt modelId="{2F7A68ED-3D39-40A4-9563-9A426D5533BA}">
      <dgm:prSet phldrT="[Text]"/>
      <dgm:spPr>
        <a:blipFill dpi="0" rotWithShape="0">
          <a:blip xmlns:r="http://schemas.openxmlformats.org/officeDocument/2006/relationships" r:embed="rId2">
            <a:alphaModFix amt="43000"/>
          </a:blip>
          <a:srcRect/>
          <a:stretch>
            <a:fillRect/>
          </a:stretch>
        </a:blipFill>
        <a:ln>
          <a:solidFill>
            <a:schemeClr val="accent1">
              <a:alpha val="90000"/>
            </a:schemeClr>
          </a:solidFill>
        </a:ln>
      </dgm:spPr>
      <dgm:t>
        <a:bodyPr/>
        <a:lstStyle/>
        <a:p>
          <a:r>
            <a:rPr lang="es-MX" noProof="0" dirty="0" smtClean="0">
              <a:solidFill>
                <a:srgbClr val="002060"/>
              </a:solidFill>
            </a:rPr>
            <a:t>Quemante</a:t>
          </a:r>
          <a:endParaRPr lang="es-MX" noProof="0" dirty="0">
            <a:solidFill>
              <a:srgbClr val="002060"/>
            </a:solidFill>
          </a:endParaRPr>
        </a:p>
      </dgm:t>
    </dgm:pt>
    <dgm:pt modelId="{FF63ADE9-DDE8-4BC5-817E-7907C5AED429}" type="parTrans" cxnId="{D67FD2EF-6DBE-4919-B754-2D7ABEE663CA}">
      <dgm:prSet/>
      <dgm:spPr/>
      <dgm:t>
        <a:bodyPr/>
        <a:lstStyle/>
        <a:p>
          <a:endParaRPr lang="es-MX" noProof="0"/>
        </a:p>
      </dgm:t>
    </dgm:pt>
    <dgm:pt modelId="{4C6B6B08-B4E6-4ADF-80BE-BC1D7A5F06F4}" type="sibTrans" cxnId="{D67FD2EF-6DBE-4919-B754-2D7ABEE663CA}">
      <dgm:prSet/>
      <dgm:spPr/>
      <dgm:t>
        <a:bodyPr/>
        <a:lstStyle/>
        <a:p>
          <a:endParaRPr lang="es-MX" noProof="0"/>
        </a:p>
      </dgm:t>
    </dgm:pt>
    <dgm:pt modelId="{559D6D5D-A31B-4C5A-B8B0-25449CB5E21F}">
      <dgm:prSet phldrT="[Text]"/>
      <dgm:spPr>
        <a:blipFill dpi="0" rotWithShape="0">
          <a:blip xmlns:r="http://schemas.openxmlformats.org/officeDocument/2006/relationships" r:embed="rId3">
            <a:alphaModFix amt="62000"/>
          </a:blip>
          <a:srcRect/>
          <a:stretch>
            <a:fillRect/>
          </a:stretch>
        </a:blipFill>
        <a:ln>
          <a:solidFill>
            <a:schemeClr val="accent1">
              <a:alpha val="90000"/>
            </a:schemeClr>
          </a:solidFill>
        </a:ln>
      </dgm:spPr>
      <dgm:t>
        <a:bodyPr/>
        <a:lstStyle/>
        <a:p>
          <a:r>
            <a:rPr lang="es-MX" noProof="0" dirty="0" smtClean="0">
              <a:solidFill>
                <a:srgbClr val="002060"/>
              </a:solidFill>
            </a:rPr>
            <a:t>Fibromialgia</a:t>
          </a:r>
          <a:endParaRPr lang="es-MX" noProof="0" dirty="0">
            <a:solidFill>
              <a:srgbClr val="002060"/>
            </a:solidFill>
          </a:endParaRPr>
        </a:p>
      </dgm:t>
    </dgm:pt>
    <dgm:pt modelId="{30A867AE-0B68-42CE-895F-6B77188F0FED}" type="parTrans" cxnId="{3C2BDC71-C788-497D-B1E9-9C197A5237FC}">
      <dgm:prSet/>
      <dgm:spPr/>
      <dgm:t>
        <a:bodyPr/>
        <a:lstStyle/>
        <a:p>
          <a:endParaRPr lang="es-MX" noProof="0"/>
        </a:p>
      </dgm:t>
    </dgm:pt>
    <dgm:pt modelId="{B327219B-9A75-4014-B9A0-EB3AF88819BE}" type="sibTrans" cxnId="{3C2BDC71-C788-497D-B1E9-9C197A5237FC}">
      <dgm:prSet/>
      <dgm:spPr/>
      <dgm:t>
        <a:bodyPr/>
        <a:lstStyle/>
        <a:p>
          <a:endParaRPr lang="es-MX" noProof="0"/>
        </a:p>
      </dgm:t>
    </dgm:pt>
    <dgm:pt modelId="{62369B2C-0FBA-44AD-B0EB-C0553294056A}">
      <dgm:prSet/>
      <dgm:spPr>
        <a:ln>
          <a:solidFill>
            <a:schemeClr val="accent1">
              <a:alpha val="90000"/>
            </a:schemeClr>
          </a:solidFill>
        </a:ln>
      </dgm:spPr>
      <dgm:t>
        <a:bodyPr/>
        <a:lstStyle/>
        <a:p>
          <a:r>
            <a:rPr lang="es-MX" noProof="0" dirty="0" smtClean="0">
              <a:solidFill>
                <a:srgbClr val="002060"/>
              </a:solidFill>
            </a:rPr>
            <a:t>Lacerante</a:t>
          </a:r>
          <a:endParaRPr lang="es-MX" noProof="0" dirty="0">
            <a:solidFill>
              <a:srgbClr val="002060"/>
            </a:solidFill>
          </a:endParaRPr>
        </a:p>
      </dgm:t>
    </dgm:pt>
    <dgm:pt modelId="{4C37732E-E7A7-48D1-B98C-EFBDEEC8C401}" type="parTrans" cxnId="{EACEBCD4-2A04-4380-A9FC-CE4E7E022E64}">
      <dgm:prSet/>
      <dgm:spPr/>
      <dgm:t>
        <a:bodyPr/>
        <a:lstStyle/>
        <a:p>
          <a:endParaRPr lang="es-MX" noProof="0"/>
        </a:p>
      </dgm:t>
    </dgm:pt>
    <dgm:pt modelId="{66A4FCC5-855C-4199-B858-F55856CAD47D}" type="sibTrans" cxnId="{EACEBCD4-2A04-4380-A9FC-CE4E7E022E64}">
      <dgm:prSet/>
      <dgm:spPr/>
      <dgm:t>
        <a:bodyPr/>
        <a:lstStyle/>
        <a:p>
          <a:endParaRPr lang="es-MX" noProof="0"/>
        </a:p>
      </dgm:t>
    </dgm:pt>
    <dgm:pt modelId="{E0ACA065-8E91-45A0-825F-9FE7F03749D0}">
      <dgm:prSet/>
      <dgm:spPr>
        <a:ln>
          <a:solidFill>
            <a:schemeClr val="accent1">
              <a:alpha val="90000"/>
            </a:schemeClr>
          </a:solidFill>
        </a:ln>
      </dgm:spPr>
      <dgm:t>
        <a:bodyPr/>
        <a:lstStyle/>
        <a:p>
          <a:r>
            <a:rPr lang="es-MX" noProof="0" dirty="0" smtClean="0">
              <a:solidFill>
                <a:srgbClr val="002060"/>
              </a:solidFill>
            </a:rPr>
            <a:t>Como una descarga eléctrica</a:t>
          </a:r>
          <a:endParaRPr lang="es-MX" noProof="0" dirty="0">
            <a:solidFill>
              <a:srgbClr val="002060"/>
            </a:solidFill>
          </a:endParaRPr>
        </a:p>
      </dgm:t>
    </dgm:pt>
    <dgm:pt modelId="{5FB12367-2367-4611-A668-8543981A6CCD}" type="parTrans" cxnId="{560B08C6-B75D-45CC-A6E0-025D6B8BA0EC}">
      <dgm:prSet/>
      <dgm:spPr/>
      <dgm:t>
        <a:bodyPr/>
        <a:lstStyle/>
        <a:p>
          <a:endParaRPr lang="es-MX" noProof="0"/>
        </a:p>
      </dgm:t>
    </dgm:pt>
    <dgm:pt modelId="{C5D8BF29-62E0-4868-AF49-49D29CDD08AC}" type="sibTrans" cxnId="{560B08C6-B75D-45CC-A6E0-025D6B8BA0EC}">
      <dgm:prSet/>
      <dgm:spPr/>
      <dgm:t>
        <a:bodyPr/>
        <a:lstStyle/>
        <a:p>
          <a:endParaRPr lang="es-MX" noProof="0"/>
        </a:p>
      </dgm:t>
    </dgm:pt>
    <dgm:pt modelId="{DC1905CB-9F5B-49EA-80AF-F716D798D3E8}">
      <dgm:prSet/>
      <dgm:spPr>
        <a:ln>
          <a:solidFill>
            <a:schemeClr val="accent1">
              <a:alpha val="90000"/>
            </a:schemeClr>
          </a:solidFill>
        </a:ln>
      </dgm:spPr>
      <dgm:t>
        <a:bodyPr/>
        <a:lstStyle/>
        <a:p>
          <a:r>
            <a:rPr lang="es-MX" noProof="0" dirty="0" smtClean="0">
              <a:solidFill>
                <a:srgbClr val="002060"/>
              </a:solidFill>
            </a:rPr>
            <a:t>Generalmente difuso</a:t>
          </a:r>
          <a:endParaRPr lang="es-MX" noProof="0" dirty="0">
            <a:solidFill>
              <a:srgbClr val="002060"/>
            </a:solidFill>
          </a:endParaRPr>
        </a:p>
      </dgm:t>
    </dgm:pt>
    <dgm:pt modelId="{D06CEF89-3956-4337-BE0E-EB9218608A56}" type="parTrans" cxnId="{C7DBEE8E-69CD-49C7-81B0-1E01A6949E69}">
      <dgm:prSet/>
      <dgm:spPr/>
      <dgm:t>
        <a:bodyPr/>
        <a:lstStyle/>
        <a:p>
          <a:endParaRPr lang="es-MX" noProof="0"/>
        </a:p>
      </dgm:t>
    </dgm:pt>
    <dgm:pt modelId="{F6774108-F20C-4FB5-B1D7-23214E21E234}" type="sibTrans" cxnId="{C7DBEE8E-69CD-49C7-81B0-1E01A6949E69}">
      <dgm:prSet/>
      <dgm:spPr/>
      <dgm:t>
        <a:bodyPr/>
        <a:lstStyle/>
        <a:p>
          <a:endParaRPr lang="es-MX" noProof="0"/>
        </a:p>
      </dgm:t>
    </dgm:pt>
    <dgm:pt modelId="{53D85EBC-7773-4495-8B6F-40B4854CACFC}">
      <dgm:prSet/>
      <dgm:spPr>
        <a:ln>
          <a:solidFill>
            <a:schemeClr val="accent1">
              <a:alpha val="90000"/>
            </a:schemeClr>
          </a:solidFill>
        </a:ln>
      </dgm:spPr>
      <dgm:t>
        <a:bodyPr/>
        <a:lstStyle/>
        <a:p>
          <a:r>
            <a:rPr lang="es-MX" noProof="0" dirty="0" smtClean="0">
              <a:solidFill>
                <a:srgbClr val="002060"/>
              </a:solidFill>
            </a:rPr>
            <a:t>Frecuentemente con alodinia y/o  hiperalgesia </a:t>
          </a:r>
          <a:endParaRPr lang="es-MX" noProof="0" dirty="0">
            <a:solidFill>
              <a:srgbClr val="002060"/>
            </a:solidFill>
          </a:endParaRPr>
        </a:p>
      </dgm:t>
    </dgm:pt>
    <dgm:pt modelId="{8779A54C-1C7B-4893-ABA3-C5955A1E3EFA}" type="parTrans" cxnId="{E135B6DB-3CAD-4A6D-AFB4-9A45C92431A8}">
      <dgm:prSet/>
      <dgm:spPr/>
      <dgm:t>
        <a:bodyPr/>
        <a:lstStyle/>
        <a:p>
          <a:endParaRPr lang="es-MX" noProof="0"/>
        </a:p>
      </dgm:t>
    </dgm:pt>
    <dgm:pt modelId="{C2A4EC4D-F0AD-4346-A7CE-F15AA21CEA6F}" type="sibTrans" cxnId="{E135B6DB-3CAD-4A6D-AFB4-9A45C92431A8}">
      <dgm:prSet/>
      <dgm:spPr/>
      <dgm:t>
        <a:bodyPr/>
        <a:lstStyle/>
        <a:p>
          <a:endParaRPr lang="es-MX" noProof="0"/>
        </a:p>
      </dgm:t>
    </dgm:pt>
    <dgm:pt modelId="{6803F4F9-851C-45E7-8EC7-C9F5F4A709AE}">
      <dgm:prSet phldrT="[Text]"/>
      <dgm:spPr>
        <a:ln>
          <a:solidFill>
            <a:schemeClr val="accent1">
              <a:alpha val="90000"/>
            </a:schemeClr>
          </a:solidFill>
        </a:ln>
      </dgm:spPr>
      <dgm:t>
        <a:bodyPr/>
        <a:lstStyle/>
        <a:p>
          <a:r>
            <a:rPr lang="es-MX" noProof="0" dirty="0" smtClean="0">
              <a:solidFill>
                <a:srgbClr val="002060"/>
              </a:solidFill>
            </a:rPr>
            <a:t>Síndrome de intestino irritable</a:t>
          </a:r>
          <a:endParaRPr lang="es-MX" noProof="0" dirty="0">
            <a:solidFill>
              <a:srgbClr val="002060"/>
            </a:solidFill>
          </a:endParaRPr>
        </a:p>
      </dgm:t>
    </dgm:pt>
    <dgm:pt modelId="{67C0F744-B1D4-41D8-8C18-DCD063801E0D}" type="parTrans" cxnId="{6D45E71C-649D-41BE-A8D6-81729EBF82B3}">
      <dgm:prSet/>
      <dgm:spPr/>
      <dgm:t>
        <a:bodyPr/>
        <a:lstStyle/>
        <a:p>
          <a:endParaRPr lang="es-MX" noProof="0"/>
        </a:p>
      </dgm:t>
    </dgm:pt>
    <dgm:pt modelId="{AFAEF20E-362A-4DA9-9B2F-F062517AFEA4}" type="sibTrans" cxnId="{6D45E71C-649D-41BE-A8D6-81729EBF82B3}">
      <dgm:prSet/>
      <dgm:spPr/>
      <dgm:t>
        <a:bodyPr/>
        <a:lstStyle/>
        <a:p>
          <a:endParaRPr lang="es-MX" noProof="0"/>
        </a:p>
      </dgm:t>
    </dgm:pt>
    <dgm:pt modelId="{903B2331-A602-4BED-ADD6-DCBAE6BF7369}">
      <dgm:prSet phldrT="[Text]"/>
      <dgm:spPr>
        <a:ln>
          <a:solidFill>
            <a:schemeClr val="accent1">
              <a:alpha val="90000"/>
            </a:schemeClr>
          </a:solidFill>
        </a:ln>
      </dgm:spPr>
      <dgm:t>
        <a:bodyPr/>
        <a:lstStyle/>
        <a:p>
          <a:r>
            <a:rPr lang="es-MX" noProof="0" dirty="0" smtClean="0">
              <a:solidFill>
                <a:srgbClr val="002060"/>
              </a:solidFill>
            </a:rPr>
            <a:t>Puede estar presente en mucho pacientes</a:t>
          </a:r>
          <a:br>
            <a:rPr lang="es-MX" noProof="0" dirty="0" smtClean="0">
              <a:solidFill>
                <a:srgbClr val="002060"/>
              </a:solidFill>
            </a:rPr>
          </a:br>
          <a:r>
            <a:rPr lang="es-MX" noProof="0" dirty="0" smtClean="0">
              <a:solidFill>
                <a:srgbClr val="002060"/>
              </a:solidFill>
            </a:rPr>
            <a:t>con dolor crónico de espalda baja, osteoartritis y artritis reumatoide</a:t>
          </a:r>
          <a:endParaRPr lang="es-MX" noProof="0" dirty="0">
            <a:solidFill>
              <a:srgbClr val="002060"/>
            </a:solidFill>
          </a:endParaRPr>
        </a:p>
      </dgm:t>
    </dgm:pt>
    <dgm:pt modelId="{7BA0CD41-FE3E-44FD-BA15-550055C74938}" type="parTrans" cxnId="{A6495FA5-A505-4044-AD2E-288968A9E001}">
      <dgm:prSet/>
      <dgm:spPr/>
      <dgm:t>
        <a:bodyPr/>
        <a:lstStyle/>
        <a:p>
          <a:endParaRPr lang="es-MX" noProof="0"/>
        </a:p>
      </dgm:t>
    </dgm:pt>
    <dgm:pt modelId="{4938E433-6B64-4720-AE4F-D1AE61C2FC5E}" type="sibTrans" cxnId="{A6495FA5-A505-4044-AD2E-288968A9E001}">
      <dgm:prSet/>
      <dgm:spPr/>
      <dgm:t>
        <a:bodyPr/>
        <a:lstStyle/>
        <a:p>
          <a:endParaRPr lang="es-MX" noProof="0"/>
        </a:p>
      </dgm:t>
    </dgm:pt>
    <dgm:pt modelId="{6A72DD13-1C7A-4733-B7EE-49046D9A246C}">
      <dgm:prSet phldrT="[Text]"/>
      <dgm:spPr>
        <a:ln>
          <a:solidFill>
            <a:schemeClr val="accent1">
              <a:alpha val="90000"/>
            </a:schemeClr>
          </a:solidFill>
        </a:ln>
      </dgm:spPr>
      <dgm:t>
        <a:bodyPr/>
        <a:lstStyle/>
        <a:p>
          <a:r>
            <a:rPr lang="es-MX" noProof="0" dirty="0" smtClean="0">
              <a:solidFill>
                <a:srgbClr val="002060"/>
              </a:solidFill>
            </a:rPr>
            <a:t>Cistitis intersticial</a:t>
          </a:r>
          <a:endParaRPr lang="es-MX" noProof="0" dirty="0">
            <a:solidFill>
              <a:srgbClr val="002060"/>
            </a:solidFill>
          </a:endParaRPr>
        </a:p>
      </dgm:t>
    </dgm:pt>
    <dgm:pt modelId="{8FAC3D8F-9D01-443C-8694-D15A7D55BD03}" type="parTrans" cxnId="{EA044DB7-5D6F-40F7-B568-2FB922A0F48C}">
      <dgm:prSet/>
      <dgm:spPr/>
      <dgm:t>
        <a:bodyPr/>
        <a:lstStyle/>
        <a:p>
          <a:endParaRPr lang="es-MX" noProof="0"/>
        </a:p>
      </dgm:t>
    </dgm:pt>
    <dgm:pt modelId="{AE5FE086-18EB-42AF-B9F0-EA055B172D68}" type="sibTrans" cxnId="{EA044DB7-5D6F-40F7-B568-2FB922A0F48C}">
      <dgm:prSet/>
      <dgm:spPr/>
      <dgm:t>
        <a:bodyPr/>
        <a:lstStyle/>
        <a:p>
          <a:endParaRPr lang="es-MX" noProof="0"/>
        </a:p>
      </dgm:t>
    </dgm:pt>
    <dgm:pt modelId="{A4195C15-2BE3-494A-A2AE-3C57D9554B89}">
      <dgm:prSet phldrT="[Text]"/>
      <dgm:spPr>
        <a:ln>
          <a:solidFill>
            <a:schemeClr val="accent1">
              <a:alpha val="90000"/>
            </a:schemeClr>
          </a:solidFill>
        </a:ln>
      </dgm:spPr>
      <dgm:t>
        <a:bodyPr/>
        <a:lstStyle/>
        <a:p>
          <a:r>
            <a:rPr lang="es-MX" noProof="0" dirty="0" smtClean="0">
              <a:solidFill>
                <a:srgbClr val="002060"/>
              </a:solidFill>
            </a:rPr>
            <a:t>Dolor en la articulación temporomandibular</a:t>
          </a:r>
          <a:endParaRPr lang="es-MX" noProof="0" dirty="0">
            <a:solidFill>
              <a:srgbClr val="002060"/>
            </a:solidFill>
          </a:endParaRPr>
        </a:p>
      </dgm:t>
    </dgm:pt>
    <dgm:pt modelId="{5EF31564-E489-4462-B774-873FAD0FFA9A}" type="parTrans" cxnId="{C26B80D3-2AB6-40E9-9099-7CCA97AA7663}">
      <dgm:prSet/>
      <dgm:spPr/>
      <dgm:t>
        <a:bodyPr/>
        <a:lstStyle/>
        <a:p>
          <a:endParaRPr lang="es-MX" noProof="0"/>
        </a:p>
      </dgm:t>
    </dgm:pt>
    <dgm:pt modelId="{3FF6B20F-2FCB-4630-A1CC-AB5B4B08DDAD}" type="sibTrans" cxnId="{C26B80D3-2AB6-40E9-9099-7CCA97AA7663}">
      <dgm:prSet/>
      <dgm:spPr/>
      <dgm:t>
        <a:bodyPr/>
        <a:lstStyle/>
        <a:p>
          <a:endParaRPr lang="es-MX" noProof="0"/>
        </a:p>
      </dgm:t>
    </dgm:pt>
    <dgm:pt modelId="{4CF5430F-7B39-426A-BD94-CA9D6D25E383}" type="pres">
      <dgm:prSet presAssocID="{69034C9E-359F-477A-8E40-4C7AA4C0E1D2}" presName="Name0" presStyleCnt="0">
        <dgm:presLayoutVars>
          <dgm:dir/>
          <dgm:animLvl val="lvl"/>
          <dgm:resizeHandles val="exact"/>
        </dgm:presLayoutVars>
      </dgm:prSet>
      <dgm:spPr/>
      <dgm:t>
        <a:bodyPr/>
        <a:lstStyle/>
        <a:p>
          <a:endParaRPr lang="en-CA"/>
        </a:p>
      </dgm:t>
    </dgm:pt>
    <dgm:pt modelId="{ECEC65F3-3034-4682-BFC7-728DD882EF76}" type="pres">
      <dgm:prSet presAssocID="{B82FFDBE-7377-4333-A45F-113ECD98FE74}" presName="composite" presStyleCnt="0"/>
      <dgm:spPr/>
    </dgm:pt>
    <dgm:pt modelId="{CEDDA0AB-9AC2-4C17-8E43-44757D521A8F}" type="pres">
      <dgm:prSet presAssocID="{B82FFDBE-7377-4333-A45F-113ECD98FE74}" presName="parTx" presStyleLbl="alignNode1" presStyleIdx="0" presStyleCnt="3">
        <dgm:presLayoutVars>
          <dgm:chMax val="0"/>
          <dgm:chPref val="0"/>
          <dgm:bulletEnabled val="1"/>
        </dgm:presLayoutVars>
      </dgm:prSet>
      <dgm:spPr/>
      <dgm:t>
        <a:bodyPr/>
        <a:lstStyle/>
        <a:p>
          <a:endParaRPr lang="en-CA"/>
        </a:p>
      </dgm:t>
    </dgm:pt>
    <dgm:pt modelId="{1BB9BE37-21A3-4AAC-887D-1A261330B220}" type="pres">
      <dgm:prSet presAssocID="{B82FFDBE-7377-4333-A45F-113ECD98FE74}" presName="desTx" presStyleLbl="alignAccFollowNode1" presStyleIdx="0" presStyleCnt="3">
        <dgm:presLayoutVars>
          <dgm:bulletEnabled val="1"/>
        </dgm:presLayoutVars>
      </dgm:prSet>
      <dgm:spPr/>
      <dgm:t>
        <a:bodyPr/>
        <a:lstStyle/>
        <a:p>
          <a:endParaRPr lang="en-CA"/>
        </a:p>
      </dgm:t>
    </dgm:pt>
    <dgm:pt modelId="{A58740D2-8ADD-406A-9755-5FAF6453AE9A}" type="pres">
      <dgm:prSet presAssocID="{A44F68A8-4EE4-41AB-8984-7B8C016308EA}" presName="space" presStyleCnt="0"/>
      <dgm:spPr/>
    </dgm:pt>
    <dgm:pt modelId="{040B65DC-C86D-4C43-BD20-C0E499E684C4}" type="pres">
      <dgm:prSet presAssocID="{25BB96AD-73C8-4997-96C7-47901B24F3C7}" presName="composite" presStyleCnt="0"/>
      <dgm:spPr/>
    </dgm:pt>
    <dgm:pt modelId="{3F6ABC6F-1F17-4967-AD68-21C6D30AC8A8}" type="pres">
      <dgm:prSet presAssocID="{25BB96AD-73C8-4997-96C7-47901B24F3C7}" presName="parTx" presStyleLbl="alignNode1" presStyleIdx="1" presStyleCnt="3">
        <dgm:presLayoutVars>
          <dgm:chMax val="0"/>
          <dgm:chPref val="0"/>
          <dgm:bulletEnabled val="1"/>
        </dgm:presLayoutVars>
      </dgm:prSet>
      <dgm:spPr/>
      <dgm:t>
        <a:bodyPr/>
        <a:lstStyle/>
        <a:p>
          <a:endParaRPr lang="en-CA"/>
        </a:p>
      </dgm:t>
    </dgm:pt>
    <dgm:pt modelId="{893CC798-5899-4AE1-9EDD-5666AEB04CE5}" type="pres">
      <dgm:prSet presAssocID="{25BB96AD-73C8-4997-96C7-47901B24F3C7}" presName="desTx" presStyleLbl="alignAccFollowNode1" presStyleIdx="1" presStyleCnt="3">
        <dgm:presLayoutVars>
          <dgm:bulletEnabled val="1"/>
        </dgm:presLayoutVars>
      </dgm:prSet>
      <dgm:spPr/>
      <dgm:t>
        <a:bodyPr/>
        <a:lstStyle/>
        <a:p>
          <a:endParaRPr lang="en-CA"/>
        </a:p>
      </dgm:t>
    </dgm:pt>
    <dgm:pt modelId="{EB213F9C-CB4F-4EF8-80C9-3AF7D1326879}" type="pres">
      <dgm:prSet presAssocID="{DE07B542-BF54-44FD-8F04-71F161F19ED1}" presName="space" presStyleCnt="0"/>
      <dgm:spPr/>
    </dgm:pt>
    <dgm:pt modelId="{9EECCBE6-ACAE-4E93-B6C7-930172E44D9F}" type="pres">
      <dgm:prSet presAssocID="{8732FA4E-6AD2-48D6-AB3C-402C59A8A7C2}" presName="composite" presStyleCnt="0"/>
      <dgm:spPr/>
    </dgm:pt>
    <dgm:pt modelId="{310121DC-6E06-47FB-9AFD-B41434F9FC9B}" type="pres">
      <dgm:prSet presAssocID="{8732FA4E-6AD2-48D6-AB3C-402C59A8A7C2}" presName="parTx" presStyleLbl="alignNode1" presStyleIdx="2" presStyleCnt="3">
        <dgm:presLayoutVars>
          <dgm:chMax val="0"/>
          <dgm:chPref val="0"/>
          <dgm:bulletEnabled val="1"/>
        </dgm:presLayoutVars>
      </dgm:prSet>
      <dgm:spPr/>
      <dgm:t>
        <a:bodyPr/>
        <a:lstStyle/>
        <a:p>
          <a:endParaRPr lang="en-CA"/>
        </a:p>
      </dgm:t>
    </dgm:pt>
    <dgm:pt modelId="{D3E8989D-5220-4B05-8559-264A40B3FE9F}" type="pres">
      <dgm:prSet presAssocID="{8732FA4E-6AD2-48D6-AB3C-402C59A8A7C2}" presName="desTx" presStyleLbl="alignAccFollowNode1" presStyleIdx="2" presStyleCnt="3">
        <dgm:presLayoutVars>
          <dgm:bulletEnabled val="1"/>
        </dgm:presLayoutVars>
      </dgm:prSet>
      <dgm:spPr/>
      <dgm:t>
        <a:bodyPr/>
        <a:lstStyle/>
        <a:p>
          <a:endParaRPr lang="en-CA"/>
        </a:p>
      </dgm:t>
    </dgm:pt>
  </dgm:ptLst>
  <dgm:cxnLst>
    <dgm:cxn modelId="{7C9B5AE6-C5B9-47FE-AAD6-18BD4F7F37B1}" type="presOf" srcId="{53D85EBC-7773-4495-8B6F-40B4854CACFC}" destId="{D3E8989D-5220-4B05-8559-264A40B3FE9F}" srcOrd="0" destOrd="4" presId="urn:microsoft.com/office/officeart/2005/8/layout/hList1"/>
    <dgm:cxn modelId="{A6495FA5-A505-4044-AD2E-288968A9E001}" srcId="{25BB96AD-73C8-4997-96C7-47901B24F3C7}" destId="{903B2331-A602-4BED-ADD6-DCBAE6BF7369}" srcOrd="4" destOrd="0" parTransId="{7BA0CD41-FE3E-44FD-BA15-550055C74938}" sibTransId="{4938E433-6B64-4720-AE4F-D1AE61C2FC5E}"/>
    <dgm:cxn modelId="{82C42584-5D0B-4DC3-B079-D5852A644052}" type="presOf" srcId="{6A72DD13-1C7A-4733-B7EE-49046D9A246C}" destId="{893CC798-5899-4AE1-9EDD-5666AEB04CE5}" srcOrd="0" destOrd="2" presId="urn:microsoft.com/office/officeart/2005/8/layout/hList1"/>
    <dgm:cxn modelId="{C26B80D3-2AB6-40E9-9099-7CCA97AA7663}" srcId="{25BB96AD-73C8-4997-96C7-47901B24F3C7}" destId="{A4195C15-2BE3-494A-A2AE-3C57D9554B89}" srcOrd="3" destOrd="0" parTransId="{5EF31564-E489-4462-B774-873FAD0FFA9A}" sibTransId="{3FF6B20F-2FCB-4630-A1CC-AB5B4B08DDAD}"/>
    <dgm:cxn modelId="{640E35A2-E19D-416C-92B5-800B57178962}" type="presOf" srcId="{6803F4F9-851C-45E7-8EC7-C9F5F4A709AE}" destId="{893CC798-5899-4AE1-9EDD-5666AEB04CE5}" srcOrd="0" destOrd="1" presId="urn:microsoft.com/office/officeart/2005/8/layout/hList1"/>
    <dgm:cxn modelId="{8D6606F0-B706-4556-B7A7-64B857C67D40}" type="presOf" srcId="{E0ACA065-8E91-45A0-825F-9FE7F03749D0}" destId="{D3E8989D-5220-4B05-8559-264A40B3FE9F}" srcOrd="0" destOrd="2" presId="urn:microsoft.com/office/officeart/2005/8/layout/hList1"/>
    <dgm:cxn modelId="{68B6717F-C35B-4618-98F8-9C86480DE66C}" type="presOf" srcId="{559D6D5D-A31B-4C5A-B8B0-25449CB5E21F}" destId="{893CC798-5899-4AE1-9EDD-5666AEB04CE5}" srcOrd="0" destOrd="0" presId="urn:microsoft.com/office/officeart/2005/8/layout/hList1"/>
    <dgm:cxn modelId="{560B08C6-B75D-45CC-A6E0-025D6B8BA0EC}" srcId="{8732FA4E-6AD2-48D6-AB3C-402C59A8A7C2}" destId="{E0ACA065-8E91-45A0-825F-9FE7F03749D0}" srcOrd="2" destOrd="0" parTransId="{5FB12367-2367-4611-A668-8543981A6CCD}" sibTransId="{C5D8BF29-62E0-4868-AF49-49D29CDD08AC}"/>
    <dgm:cxn modelId="{0FA3AA61-7050-46C5-8328-A22D1B333AA4}" type="presOf" srcId="{B82FFDBE-7377-4333-A45F-113ECD98FE74}" destId="{CEDDA0AB-9AC2-4C17-8E43-44757D521A8F}" srcOrd="0" destOrd="0" presId="urn:microsoft.com/office/officeart/2005/8/layout/hList1"/>
    <dgm:cxn modelId="{82E49EF1-F6A9-4A60-9655-648D7B35BF66}" type="presOf" srcId="{8FDB486F-321F-4C2D-BDFB-3A68CBDFAD28}" destId="{1BB9BE37-21A3-4AAC-887D-1A261330B220}" srcOrd="0" destOrd="0" presId="urn:microsoft.com/office/officeart/2005/8/layout/hList1"/>
    <dgm:cxn modelId="{C93A4C74-D07D-4973-B7AA-D32BCD9C8386}" srcId="{69034C9E-359F-477A-8E40-4C7AA4C0E1D2}" destId="{8732FA4E-6AD2-48D6-AB3C-402C59A8A7C2}" srcOrd="2" destOrd="0" parTransId="{3A4AC57D-A023-4FA9-92BA-D0558B8BA6C5}" sibTransId="{9D37917B-7719-46C6-9DF9-FD667E6BFAE8}"/>
    <dgm:cxn modelId="{EA044DB7-5D6F-40F7-B568-2FB922A0F48C}" srcId="{25BB96AD-73C8-4997-96C7-47901B24F3C7}" destId="{6A72DD13-1C7A-4733-B7EE-49046D9A246C}" srcOrd="2" destOrd="0" parTransId="{8FAC3D8F-9D01-443C-8694-D15A7D55BD03}" sibTransId="{AE5FE086-18EB-42AF-B9F0-EA055B172D68}"/>
    <dgm:cxn modelId="{D67FD2EF-6DBE-4919-B754-2D7ABEE663CA}" srcId="{8732FA4E-6AD2-48D6-AB3C-402C59A8A7C2}" destId="{2F7A68ED-3D39-40A4-9563-9A426D5533BA}" srcOrd="0" destOrd="0" parTransId="{FF63ADE9-DDE8-4BC5-817E-7907C5AED429}" sibTransId="{4C6B6B08-B4E6-4ADF-80BE-BC1D7A5F06F4}"/>
    <dgm:cxn modelId="{C7DBEE8E-69CD-49C7-81B0-1E01A6949E69}" srcId="{8732FA4E-6AD2-48D6-AB3C-402C59A8A7C2}" destId="{DC1905CB-9F5B-49EA-80AF-F716D798D3E8}" srcOrd="3" destOrd="0" parTransId="{D06CEF89-3956-4337-BE0E-EB9218608A56}" sibTransId="{F6774108-F20C-4FB5-B1D7-23214E21E234}"/>
    <dgm:cxn modelId="{DF07ED64-8440-4AAD-8AAA-E16EC0CB407E}" type="presOf" srcId="{A4195C15-2BE3-494A-A2AE-3C57D9554B89}" destId="{893CC798-5899-4AE1-9EDD-5666AEB04CE5}" srcOrd="0" destOrd="3" presId="urn:microsoft.com/office/officeart/2005/8/layout/hList1"/>
    <dgm:cxn modelId="{F1CED66E-61E7-4C9C-A658-0834DA15D7E9}" srcId="{69034C9E-359F-477A-8E40-4C7AA4C0E1D2}" destId="{25BB96AD-73C8-4997-96C7-47901B24F3C7}" srcOrd="1" destOrd="0" parTransId="{5620F441-60BD-4F8A-B941-8FA3CE9E91B4}" sibTransId="{DE07B542-BF54-44FD-8F04-71F161F19ED1}"/>
    <dgm:cxn modelId="{E2C56838-7B39-48A2-94D3-13CBB85AAD10}" type="presOf" srcId="{DC1905CB-9F5B-49EA-80AF-F716D798D3E8}" destId="{D3E8989D-5220-4B05-8559-264A40B3FE9F}" srcOrd="0" destOrd="3" presId="urn:microsoft.com/office/officeart/2005/8/layout/hList1"/>
    <dgm:cxn modelId="{B82915E1-1283-4880-890A-93FD0286D95C}" srcId="{69034C9E-359F-477A-8E40-4C7AA4C0E1D2}" destId="{B82FFDBE-7377-4333-A45F-113ECD98FE74}" srcOrd="0" destOrd="0" parTransId="{BCAE1B2E-1D3F-469D-A5B5-CC53CB43C988}" sibTransId="{A44F68A8-4EE4-41AB-8984-7B8C016308EA}"/>
    <dgm:cxn modelId="{77F2AA39-9FF3-41EA-8E4F-72EADC333D62}" type="presOf" srcId="{8732FA4E-6AD2-48D6-AB3C-402C59A8A7C2}" destId="{310121DC-6E06-47FB-9AFD-B41434F9FC9B}" srcOrd="0" destOrd="0" presId="urn:microsoft.com/office/officeart/2005/8/layout/hList1"/>
    <dgm:cxn modelId="{3C2BDC71-C788-497D-B1E9-9C197A5237FC}" srcId="{25BB96AD-73C8-4997-96C7-47901B24F3C7}" destId="{559D6D5D-A31B-4C5A-B8B0-25449CB5E21F}" srcOrd="0" destOrd="0" parTransId="{30A867AE-0B68-42CE-895F-6B77188F0FED}" sibTransId="{B327219B-9A75-4014-B9A0-EB3AF88819BE}"/>
    <dgm:cxn modelId="{F9630EC0-CB2C-436F-A0E9-2C28A38C0AFD}" type="presOf" srcId="{62369B2C-0FBA-44AD-B0EB-C0553294056A}" destId="{D3E8989D-5220-4B05-8559-264A40B3FE9F}" srcOrd="0" destOrd="1" presId="urn:microsoft.com/office/officeart/2005/8/layout/hList1"/>
    <dgm:cxn modelId="{52A69F7F-F93E-4BB6-B5A0-7C9FC2509423}" srcId="{B82FFDBE-7377-4333-A45F-113ECD98FE74}" destId="{8FDB486F-321F-4C2D-BDFB-3A68CBDFAD28}" srcOrd="0" destOrd="0" parTransId="{E0BB1901-4316-4AC8-B404-785314AE2853}" sibTransId="{0883DE55-6CAB-42D8-A73E-9752503A6BB8}"/>
    <dgm:cxn modelId="{EACEBCD4-2A04-4380-A9FC-CE4E7E022E64}" srcId="{8732FA4E-6AD2-48D6-AB3C-402C59A8A7C2}" destId="{62369B2C-0FBA-44AD-B0EB-C0553294056A}" srcOrd="1" destOrd="0" parTransId="{4C37732E-E7A7-48D1-B98C-EFBDEEC8C401}" sibTransId="{66A4FCC5-855C-4199-B858-F55856CAD47D}"/>
    <dgm:cxn modelId="{2DBD3989-343A-4A66-93DA-C5759D600687}" type="presOf" srcId="{2F7A68ED-3D39-40A4-9563-9A426D5533BA}" destId="{D3E8989D-5220-4B05-8559-264A40B3FE9F}" srcOrd="0" destOrd="0" presId="urn:microsoft.com/office/officeart/2005/8/layout/hList1"/>
    <dgm:cxn modelId="{E135B6DB-3CAD-4A6D-AFB4-9A45C92431A8}" srcId="{8732FA4E-6AD2-48D6-AB3C-402C59A8A7C2}" destId="{53D85EBC-7773-4495-8B6F-40B4854CACFC}" srcOrd="4" destOrd="0" parTransId="{8779A54C-1C7B-4893-ABA3-C5955A1E3EFA}" sibTransId="{C2A4EC4D-F0AD-4346-A7CE-F15AA21CEA6F}"/>
    <dgm:cxn modelId="{F4F131EF-94B3-469E-B18D-A81E391328BD}" type="presOf" srcId="{903B2331-A602-4BED-ADD6-DCBAE6BF7369}" destId="{893CC798-5899-4AE1-9EDD-5666AEB04CE5}" srcOrd="0" destOrd="4" presId="urn:microsoft.com/office/officeart/2005/8/layout/hList1"/>
    <dgm:cxn modelId="{A2C04AD8-8E45-4F36-8881-467D6524D0CB}" type="presOf" srcId="{69034C9E-359F-477A-8E40-4C7AA4C0E1D2}" destId="{4CF5430F-7B39-426A-BD94-CA9D6D25E383}" srcOrd="0" destOrd="0" presId="urn:microsoft.com/office/officeart/2005/8/layout/hList1"/>
    <dgm:cxn modelId="{6D45E71C-649D-41BE-A8D6-81729EBF82B3}" srcId="{25BB96AD-73C8-4997-96C7-47901B24F3C7}" destId="{6803F4F9-851C-45E7-8EC7-C9F5F4A709AE}" srcOrd="1" destOrd="0" parTransId="{67C0F744-B1D4-41D8-8C18-DCD063801E0D}" sibTransId="{AFAEF20E-362A-4DA9-9B2F-F062517AFEA4}"/>
    <dgm:cxn modelId="{D49CA7A3-2F4E-451A-8D67-05AF7655E404}" type="presOf" srcId="{25BB96AD-73C8-4997-96C7-47901B24F3C7}" destId="{3F6ABC6F-1F17-4967-AD68-21C6D30AC8A8}" srcOrd="0" destOrd="0" presId="urn:microsoft.com/office/officeart/2005/8/layout/hList1"/>
    <dgm:cxn modelId="{09AC3F2A-7213-40D3-BE80-93D1006B1609}" type="presParOf" srcId="{4CF5430F-7B39-426A-BD94-CA9D6D25E383}" destId="{ECEC65F3-3034-4682-BFC7-728DD882EF76}" srcOrd="0" destOrd="0" presId="urn:microsoft.com/office/officeart/2005/8/layout/hList1"/>
    <dgm:cxn modelId="{373323A2-FAB1-4D50-ACFD-C7A9D8B18203}" type="presParOf" srcId="{ECEC65F3-3034-4682-BFC7-728DD882EF76}" destId="{CEDDA0AB-9AC2-4C17-8E43-44757D521A8F}" srcOrd="0" destOrd="0" presId="urn:microsoft.com/office/officeart/2005/8/layout/hList1"/>
    <dgm:cxn modelId="{5FCC0F53-BC5F-42E0-9727-6BAAA7545B9E}" type="presParOf" srcId="{ECEC65F3-3034-4682-BFC7-728DD882EF76}" destId="{1BB9BE37-21A3-4AAC-887D-1A261330B220}" srcOrd="1" destOrd="0" presId="urn:microsoft.com/office/officeart/2005/8/layout/hList1"/>
    <dgm:cxn modelId="{1F6CC9A3-D25F-4C2B-ABD3-5F729D9453CD}" type="presParOf" srcId="{4CF5430F-7B39-426A-BD94-CA9D6D25E383}" destId="{A58740D2-8ADD-406A-9755-5FAF6453AE9A}" srcOrd="1" destOrd="0" presId="urn:microsoft.com/office/officeart/2005/8/layout/hList1"/>
    <dgm:cxn modelId="{D9BD85ED-0ECA-44B8-ADC3-9A02AB942B79}" type="presParOf" srcId="{4CF5430F-7B39-426A-BD94-CA9D6D25E383}" destId="{040B65DC-C86D-4C43-BD20-C0E499E684C4}" srcOrd="2" destOrd="0" presId="urn:microsoft.com/office/officeart/2005/8/layout/hList1"/>
    <dgm:cxn modelId="{ACA2C4BF-F575-4FA4-87CC-4C9B63B394F0}" type="presParOf" srcId="{040B65DC-C86D-4C43-BD20-C0E499E684C4}" destId="{3F6ABC6F-1F17-4967-AD68-21C6D30AC8A8}" srcOrd="0" destOrd="0" presId="urn:microsoft.com/office/officeart/2005/8/layout/hList1"/>
    <dgm:cxn modelId="{74BE0B8E-28AF-4ACB-8DF8-78A60F30FB08}" type="presParOf" srcId="{040B65DC-C86D-4C43-BD20-C0E499E684C4}" destId="{893CC798-5899-4AE1-9EDD-5666AEB04CE5}" srcOrd="1" destOrd="0" presId="urn:microsoft.com/office/officeart/2005/8/layout/hList1"/>
    <dgm:cxn modelId="{B9F8E075-15EA-4858-BDE0-71FE5B3D8B17}" type="presParOf" srcId="{4CF5430F-7B39-426A-BD94-CA9D6D25E383}" destId="{EB213F9C-CB4F-4EF8-80C9-3AF7D1326879}" srcOrd="3" destOrd="0" presId="urn:microsoft.com/office/officeart/2005/8/layout/hList1"/>
    <dgm:cxn modelId="{103B9F7E-CDC7-4420-B448-006878C40B32}" type="presParOf" srcId="{4CF5430F-7B39-426A-BD94-CA9D6D25E383}" destId="{9EECCBE6-ACAE-4E93-B6C7-930172E44D9F}" srcOrd="4" destOrd="0" presId="urn:microsoft.com/office/officeart/2005/8/layout/hList1"/>
    <dgm:cxn modelId="{4D1EBDAE-028D-4D4B-BA6C-C669D9484406}" type="presParOf" srcId="{9EECCBE6-ACAE-4E93-B6C7-930172E44D9F}" destId="{310121DC-6E06-47FB-9AFD-B41434F9FC9B}" srcOrd="0" destOrd="0" presId="urn:microsoft.com/office/officeart/2005/8/layout/hList1"/>
    <dgm:cxn modelId="{C21E59B4-6EB7-4D05-A0C7-9471C94C63DA}" type="presParOf" srcId="{9EECCBE6-ACAE-4E93-B6C7-930172E44D9F}" destId="{D3E8989D-5220-4B05-8559-264A40B3FE9F}"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E2D197-17D4-447B-97B9-BDA5B657BA70}"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CA"/>
        </a:p>
      </dgm:t>
    </dgm:pt>
    <dgm:pt modelId="{BC844428-8F34-4285-8232-29D579366ADB}">
      <dgm:prSet phldrT="[Text]"/>
      <dgm:spPr>
        <a:solidFill>
          <a:schemeClr val="accent2"/>
        </a:solidFill>
        <a:ln>
          <a:solidFill>
            <a:schemeClr val="accent2"/>
          </a:solidFill>
        </a:ln>
      </dgm:spPr>
      <dgm:t>
        <a:bodyPr/>
        <a:lstStyle/>
        <a:p>
          <a:pPr algn="ctr"/>
          <a:r>
            <a:rPr lang="es-MX" noProof="0" dirty="0" smtClean="0"/>
            <a:t>Dolor</a:t>
          </a:r>
          <a:endParaRPr lang="es-MX" noProof="0" dirty="0"/>
        </a:p>
      </dgm:t>
    </dgm:pt>
    <dgm:pt modelId="{A48DF613-0A9F-458E-9CB6-E7E890943F09}" type="parTrans" cxnId="{9E88CB14-9243-43DC-8BBD-576CB481E289}">
      <dgm:prSet/>
      <dgm:spPr/>
      <dgm:t>
        <a:bodyPr/>
        <a:lstStyle/>
        <a:p>
          <a:endParaRPr lang="es-MX" noProof="0"/>
        </a:p>
      </dgm:t>
    </dgm:pt>
    <dgm:pt modelId="{D9DDFE50-6E3F-433C-9499-AF07184250BD}" type="sibTrans" cxnId="{9E88CB14-9243-43DC-8BBD-576CB481E289}">
      <dgm:prSet/>
      <dgm:spPr/>
      <dgm:t>
        <a:bodyPr/>
        <a:lstStyle/>
        <a:p>
          <a:endParaRPr lang="es-MX" noProof="0"/>
        </a:p>
      </dgm:t>
    </dgm:pt>
    <dgm:pt modelId="{4B97690B-3FFC-49C9-BA06-82646E1095BB}">
      <dgm:prSet phldrT="[Text]"/>
      <dgm:spPr>
        <a:solidFill>
          <a:schemeClr val="accent2"/>
        </a:solidFill>
        <a:ln>
          <a:solidFill>
            <a:schemeClr val="accent2"/>
          </a:solidFill>
        </a:ln>
      </dgm:spPr>
      <dgm:t>
        <a:bodyPr/>
        <a:lstStyle/>
        <a:p>
          <a:pPr algn="l"/>
          <a:r>
            <a:rPr lang="es-MX" noProof="0" dirty="0" smtClean="0"/>
            <a:t>Dolor en todo el cuerpo</a:t>
          </a:r>
          <a:endParaRPr lang="es-MX" noProof="0" dirty="0"/>
        </a:p>
      </dgm:t>
    </dgm:pt>
    <dgm:pt modelId="{73DFE010-19F2-40FB-83EF-3A17409765C8}" type="parTrans" cxnId="{DAACE704-D810-4E88-9B4C-A998E18B786C}">
      <dgm:prSet/>
      <dgm:spPr/>
      <dgm:t>
        <a:bodyPr/>
        <a:lstStyle/>
        <a:p>
          <a:endParaRPr lang="es-MX" noProof="0"/>
        </a:p>
      </dgm:t>
    </dgm:pt>
    <dgm:pt modelId="{4793410A-297A-42F5-A420-B6D960E87EBD}" type="sibTrans" cxnId="{DAACE704-D810-4E88-9B4C-A998E18B786C}">
      <dgm:prSet/>
      <dgm:spPr/>
      <dgm:t>
        <a:bodyPr/>
        <a:lstStyle/>
        <a:p>
          <a:endParaRPr lang="es-MX" noProof="0"/>
        </a:p>
      </dgm:t>
    </dgm:pt>
    <dgm:pt modelId="{B727107B-515C-4FA9-B4A8-92F71989962C}">
      <dgm:prSet phldrT="[Text]"/>
      <dgm:spPr>
        <a:solidFill>
          <a:schemeClr val="accent2"/>
        </a:solidFill>
        <a:ln>
          <a:solidFill>
            <a:schemeClr val="accent2"/>
          </a:solidFill>
        </a:ln>
      </dgm:spPr>
      <dgm:t>
        <a:bodyPr/>
        <a:lstStyle/>
        <a:p>
          <a:pPr algn="l"/>
          <a:r>
            <a:rPr lang="es-MX" noProof="0" dirty="0" smtClean="0"/>
            <a:t>Músculos rígidos/adoloridos</a:t>
          </a:r>
          <a:endParaRPr lang="es-MX" noProof="0" dirty="0"/>
        </a:p>
      </dgm:t>
    </dgm:pt>
    <dgm:pt modelId="{14F6F13E-B5EF-4A0E-8A6F-3B4365921436}" type="parTrans" cxnId="{8F5D4198-CAFC-49F7-AB99-4D5F1E2B2F28}">
      <dgm:prSet/>
      <dgm:spPr/>
      <dgm:t>
        <a:bodyPr/>
        <a:lstStyle/>
        <a:p>
          <a:endParaRPr lang="es-MX" noProof="0"/>
        </a:p>
      </dgm:t>
    </dgm:pt>
    <dgm:pt modelId="{ECBF2180-75DB-46FF-AC4C-F8618CB44DBB}" type="sibTrans" cxnId="{8F5D4198-CAFC-49F7-AB99-4D5F1E2B2F28}">
      <dgm:prSet/>
      <dgm:spPr/>
      <dgm:t>
        <a:bodyPr/>
        <a:lstStyle/>
        <a:p>
          <a:endParaRPr lang="es-MX" noProof="0"/>
        </a:p>
      </dgm:t>
    </dgm:pt>
    <dgm:pt modelId="{78D37C9C-3A4E-4894-AAEC-5657C416C441}">
      <dgm:prSet phldrT="[Text]"/>
      <dgm:spPr/>
      <dgm:t>
        <a:bodyPr/>
        <a:lstStyle/>
        <a:p>
          <a:pPr algn="ctr"/>
          <a:r>
            <a:rPr lang="es-MX" noProof="0" dirty="0" smtClean="0"/>
            <a:t>Ansiedad/depresión</a:t>
          </a:r>
          <a:endParaRPr lang="es-MX" noProof="0" dirty="0"/>
        </a:p>
      </dgm:t>
    </dgm:pt>
    <dgm:pt modelId="{438BB7A3-330F-4339-85B1-04E22EB069C7}" type="parTrans" cxnId="{E206DB7B-C022-4E8E-B7B8-371C215906F0}">
      <dgm:prSet/>
      <dgm:spPr/>
      <dgm:t>
        <a:bodyPr/>
        <a:lstStyle/>
        <a:p>
          <a:endParaRPr lang="es-MX" noProof="0"/>
        </a:p>
      </dgm:t>
    </dgm:pt>
    <dgm:pt modelId="{4206A8BB-2228-44A9-A3CC-80B3E2CAFACB}" type="sibTrans" cxnId="{E206DB7B-C022-4E8E-B7B8-371C215906F0}">
      <dgm:prSet/>
      <dgm:spPr/>
      <dgm:t>
        <a:bodyPr/>
        <a:lstStyle/>
        <a:p>
          <a:endParaRPr lang="es-MX" noProof="0"/>
        </a:p>
      </dgm:t>
    </dgm:pt>
    <dgm:pt modelId="{877C8514-625F-4A04-9BC6-C06934A5D40A}">
      <dgm:prSet phldrT="[Text]"/>
      <dgm:spPr/>
      <dgm:t>
        <a:bodyPr/>
        <a:lstStyle/>
        <a:p>
          <a:pPr algn="l"/>
          <a:r>
            <a:rPr lang="es-MX" noProof="0" dirty="0" smtClean="0"/>
            <a:t>Triste o deprimido</a:t>
          </a:r>
          <a:endParaRPr lang="es-MX" noProof="0" dirty="0"/>
        </a:p>
      </dgm:t>
    </dgm:pt>
    <dgm:pt modelId="{4992588C-B789-4581-A2D0-1DBF5B498E4C}" type="parTrans" cxnId="{D97BDA0B-60DC-4B5A-B7A8-B3EB39BD2EB5}">
      <dgm:prSet/>
      <dgm:spPr/>
      <dgm:t>
        <a:bodyPr/>
        <a:lstStyle/>
        <a:p>
          <a:endParaRPr lang="es-MX" noProof="0"/>
        </a:p>
      </dgm:t>
    </dgm:pt>
    <dgm:pt modelId="{A8E83217-4E9C-433C-95C6-B66522C0FC30}" type="sibTrans" cxnId="{D97BDA0B-60DC-4B5A-B7A8-B3EB39BD2EB5}">
      <dgm:prSet/>
      <dgm:spPr/>
      <dgm:t>
        <a:bodyPr/>
        <a:lstStyle/>
        <a:p>
          <a:endParaRPr lang="es-MX" noProof="0"/>
        </a:p>
      </dgm:t>
    </dgm:pt>
    <dgm:pt modelId="{5B7C56FF-CE04-4736-9DCA-6049D2DFA22D}">
      <dgm:prSet phldrT="[Text]"/>
      <dgm:spPr/>
      <dgm:t>
        <a:bodyPr/>
        <a:lstStyle/>
        <a:p>
          <a:pPr algn="l"/>
          <a:r>
            <a:rPr lang="es-MX" noProof="0" dirty="0" smtClean="0"/>
            <a:t>Ansiedad</a:t>
          </a:r>
          <a:endParaRPr lang="es-MX" noProof="0" dirty="0"/>
        </a:p>
      </dgm:t>
    </dgm:pt>
    <dgm:pt modelId="{0BB6BB20-29A3-4E4D-B82D-47C203CA46E3}" type="parTrans" cxnId="{655A6B84-6216-4A2F-AFDB-FB9EA962EB4A}">
      <dgm:prSet/>
      <dgm:spPr/>
      <dgm:t>
        <a:bodyPr/>
        <a:lstStyle/>
        <a:p>
          <a:endParaRPr lang="es-MX" noProof="0"/>
        </a:p>
      </dgm:t>
    </dgm:pt>
    <dgm:pt modelId="{E57DC946-9809-4F77-B269-C8719D7884B0}" type="sibTrans" cxnId="{655A6B84-6216-4A2F-AFDB-FB9EA962EB4A}">
      <dgm:prSet/>
      <dgm:spPr/>
      <dgm:t>
        <a:bodyPr/>
        <a:lstStyle/>
        <a:p>
          <a:endParaRPr lang="es-MX" noProof="0"/>
        </a:p>
      </dgm:t>
    </dgm:pt>
    <dgm:pt modelId="{4D9EF557-16B3-4066-98B8-73E02E63C29C}">
      <dgm:prSet phldrT="[Text]"/>
      <dgm:spPr>
        <a:solidFill>
          <a:schemeClr val="bg1">
            <a:lumMod val="50000"/>
            <a:lumOff val="50000"/>
          </a:schemeClr>
        </a:solidFill>
      </dgm:spPr>
      <dgm:t>
        <a:bodyPr/>
        <a:lstStyle/>
        <a:p>
          <a:pPr algn="ctr"/>
          <a:r>
            <a:rPr lang="es-MX" noProof="0" dirty="0" smtClean="0"/>
            <a:t>Fatiga</a:t>
          </a:r>
          <a:endParaRPr lang="es-MX" noProof="0" dirty="0"/>
        </a:p>
      </dgm:t>
    </dgm:pt>
    <dgm:pt modelId="{9342DA59-D847-4177-A66B-E0A4D5214AF1}" type="parTrans" cxnId="{A2A24B26-7491-4202-A2A6-63AD47D2AB07}">
      <dgm:prSet/>
      <dgm:spPr/>
      <dgm:t>
        <a:bodyPr/>
        <a:lstStyle/>
        <a:p>
          <a:endParaRPr lang="es-MX" noProof="0"/>
        </a:p>
      </dgm:t>
    </dgm:pt>
    <dgm:pt modelId="{1FF68CF4-89B1-464F-B0C9-810446B2196F}" type="sibTrans" cxnId="{A2A24B26-7491-4202-A2A6-63AD47D2AB07}">
      <dgm:prSet/>
      <dgm:spPr/>
      <dgm:t>
        <a:bodyPr/>
        <a:lstStyle/>
        <a:p>
          <a:endParaRPr lang="es-MX" noProof="0"/>
        </a:p>
      </dgm:t>
    </dgm:pt>
    <dgm:pt modelId="{9DB09E88-E9F7-4CFA-99F5-05B67A77F820}">
      <dgm:prSet phldrT="[Text]"/>
      <dgm:spPr>
        <a:solidFill>
          <a:schemeClr val="accent3"/>
        </a:solidFill>
      </dgm:spPr>
      <dgm:t>
        <a:bodyPr/>
        <a:lstStyle/>
        <a:p>
          <a:pPr algn="l"/>
          <a:r>
            <a:rPr lang="es-MX" noProof="0" dirty="0" smtClean="0">
              <a:solidFill>
                <a:schemeClr val="bg1"/>
              </a:solidFill>
            </a:rPr>
            <a:t>Dificultad para concentrarse</a:t>
          </a:r>
          <a:endParaRPr lang="es-MX" noProof="0" dirty="0">
            <a:solidFill>
              <a:schemeClr val="bg1"/>
            </a:solidFill>
          </a:endParaRPr>
        </a:p>
      </dgm:t>
    </dgm:pt>
    <dgm:pt modelId="{7B98E0AA-79FB-42FE-B3FA-560A898ECC1D}" type="parTrans" cxnId="{0A78CFA6-92C2-4198-8A25-8FC8878D35B1}">
      <dgm:prSet/>
      <dgm:spPr/>
      <dgm:t>
        <a:bodyPr/>
        <a:lstStyle/>
        <a:p>
          <a:endParaRPr lang="es-MX" noProof="0"/>
        </a:p>
      </dgm:t>
    </dgm:pt>
    <dgm:pt modelId="{09BECB01-89D3-4196-BB8A-95BA925402EB}" type="sibTrans" cxnId="{0A78CFA6-92C2-4198-8A25-8FC8878D35B1}">
      <dgm:prSet/>
      <dgm:spPr/>
      <dgm:t>
        <a:bodyPr/>
        <a:lstStyle/>
        <a:p>
          <a:endParaRPr lang="es-MX" noProof="0"/>
        </a:p>
      </dgm:t>
    </dgm:pt>
    <dgm:pt modelId="{B9A1D322-49C8-4164-9BBC-79E267FD9C56}">
      <dgm:prSet phldrT="[Text]"/>
      <dgm:spPr>
        <a:solidFill>
          <a:schemeClr val="accent3"/>
        </a:solidFill>
      </dgm:spPr>
      <dgm:t>
        <a:bodyPr/>
        <a:lstStyle/>
        <a:p>
          <a:pPr algn="ctr"/>
          <a:r>
            <a:rPr lang="es-MX" noProof="0" dirty="0" smtClean="0">
              <a:solidFill>
                <a:schemeClr val="bg1"/>
              </a:solidFill>
            </a:rPr>
            <a:t>Otros síntomas</a:t>
          </a:r>
          <a:endParaRPr lang="es-MX" noProof="0" dirty="0">
            <a:solidFill>
              <a:schemeClr val="bg1"/>
            </a:solidFill>
          </a:endParaRPr>
        </a:p>
      </dgm:t>
    </dgm:pt>
    <dgm:pt modelId="{6B199054-3A17-4195-85B7-6F8B3E161FA2}" type="parTrans" cxnId="{81C34AF2-A92E-4F8E-B4F7-BDCE19B073D2}">
      <dgm:prSet/>
      <dgm:spPr/>
      <dgm:t>
        <a:bodyPr/>
        <a:lstStyle/>
        <a:p>
          <a:endParaRPr lang="es-MX" noProof="0"/>
        </a:p>
      </dgm:t>
    </dgm:pt>
    <dgm:pt modelId="{83681373-F409-4AFC-89A5-E3BEC4255C2E}" type="sibTrans" cxnId="{81C34AF2-A92E-4F8E-B4F7-BDCE19B073D2}">
      <dgm:prSet/>
      <dgm:spPr/>
      <dgm:t>
        <a:bodyPr/>
        <a:lstStyle/>
        <a:p>
          <a:endParaRPr lang="es-MX" noProof="0"/>
        </a:p>
      </dgm:t>
    </dgm:pt>
    <dgm:pt modelId="{4155451C-1D98-457F-B0D1-2556C3BADEB4}">
      <dgm:prSet phldrT="[Text]"/>
      <dgm:spPr>
        <a:solidFill>
          <a:schemeClr val="accent2"/>
        </a:solidFill>
        <a:ln>
          <a:solidFill>
            <a:schemeClr val="accent2"/>
          </a:solidFill>
        </a:ln>
      </dgm:spPr>
      <dgm:t>
        <a:bodyPr/>
        <a:lstStyle/>
        <a:p>
          <a:pPr algn="l"/>
          <a:r>
            <a:rPr lang="es-MX" noProof="0" dirty="0" smtClean="0"/>
            <a:t>Cefaleas</a:t>
          </a:r>
          <a:endParaRPr lang="es-MX" noProof="0" dirty="0"/>
        </a:p>
      </dgm:t>
    </dgm:pt>
    <dgm:pt modelId="{86A76329-F133-4ADC-845D-61798F03699A}" type="parTrans" cxnId="{13CD6BEF-CF97-46C6-B629-5E246B9B475E}">
      <dgm:prSet/>
      <dgm:spPr/>
      <dgm:t>
        <a:bodyPr/>
        <a:lstStyle/>
        <a:p>
          <a:endParaRPr lang="es-MX" noProof="0"/>
        </a:p>
      </dgm:t>
    </dgm:pt>
    <dgm:pt modelId="{13545008-71C4-45E8-9EF4-DDD983761E9C}" type="sibTrans" cxnId="{13CD6BEF-CF97-46C6-B629-5E246B9B475E}">
      <dgm:prSet/>
      <dgm:spPr/>
      <dgm:t>
        <a:bodyPr/>
        <a:lstStyle/>
        <a:p>
          <a:endParaRPr lang="es-MX" noProof="0"/>
        </a:p>
      </dgm:t>
    </dgm:pt>
    <dgm:pt modelId="{0CE917AB-471E-4B69-BC5F-251D4A3C7986}">
      <dgm:prSet phldrT="[Text]"/>
      <dgm:spPr>
        <a:solidFill>
          <a:schemeClr val="accent2"/>
        </a:solidFill>
        <a:ln>
          <a:solidFill>
            <a:schemeClr val="accent2"/>
          </a:solidFill>
        </a:ln>
      </dgm:spPr>
      <dgm:t>
        <a:bodyPr/>
        <a:lstStyle/>
        <a:p>
          <a:pPr algn="l"/>
          <a:r>
            <a:rPr lang="es-MX" noProof="0" dirty="0" smtClean="0"/>
            <a:t>Dolor en la mandíbula</a:t>
          </a:r>
          <a:endParaRPr lang="es-MX" noProof="0" dirty="0"/>
        </a:p>
      </dgm:t>
    </dgm:pt>
    <dgm:pt modelId="{982A3DFD-EA89-46A8-B39B-3DB78FB204F5}" type="parTrans" cxnId="{744DF54C-AF58-4DB7-855F-77B6A5A9127B}">
      <dgm:prSet/>
      <dgm:spPr/>
      <dgm:t>
        <a:bodyPr/>
        <a:lstStyle/>
        <a:p>
          <a:endParaRPr lang="es-MX" noProof="0"/>
        </a:p>
      </dgm:t>
    </dgm:pt>
    <dgm:pt modelId="{D457ADF0-D102-4F59-B32A-F8AA0AA6A9D3}" type="sibTrans" cxnId="{744DF54C-AF58-4DB7-855F-77B6A5A9127B}">
      <dgm:prSet/>
      <dgm:spPr/>
      <dgm:t>
        <a:bodyPr/>
        <a:lstStyle/>
        <a:p>
          <a:endParaRPr lang="es-MX" noProof="0"/>
        </a:p>
      </dgm:t>
    </dgm:pt>
    <dgm:pt modelId="{A402FAD4-41D2-44F5-83A9-FAD45441B976}">
      <dgm:prSet phldrT="[Text]"/>
      <dgm:spPr>
        <a:solidFill>
          <a:schemeClr val="accent2"/>
        </a:solidFill>
        <a:ln>
          <a:solidFill>
            <a:schemeClr val="accent2"/>
          </a:solidFill>
        </a:ln>
      </dgm:spPr>
      <dgm:t>
        <a:bodyPr/>
        <a:lstStyle/>
        <a:p>
          <a:pPr algn="l"/>
          <a:r>
            <a:rPr lang="es-MX" noProof="0" dirty="0" smtClean="0"/>
            <a:t>Dolor pélvico</a:t>
          </a:r>
          <a:endParaRPr lang="es-MX" noProof="0" dirty="0"/>
        </a:p>
      </dgm:t>
    </dgm:pt>
    <dgm:pt modelId="{1107C9D3-26B4-4A63-8D8E-543D9EA65BCD}" type="parTrans" cxnId="{48619F66-10C4-4523-8C31-09B20D1CF7E4}">
      <dgm:prSet/>
      <dgm:spPr/>
      <dgm:t>
        <a:bodyPr/>
        <a:lstStyle/>
        <a:p>
          <a:endParaRPr lang="es-MX" noProof="0"/>
        </a:p>
      </dgm:t>
    </dgm:pt>
    <dgm:pt modelId="{7F2F9049-3EF8-487A-A5DF-A2B8FAD49161}" type="sibTrans" cxnId="{48619F66-10C4-4523-8C31-09B20D1CF7E4}">
      <dgm:prSet/>
      <dgm:spPr/>
      <dgm:t>
        <a:bodyPr/>
        <a:lstStyle/>
        <a:p>
          <a:endParaRPr lang="es-MX" noProof="0"/>
        </a:p>
      </dgm:t>
    </dgm:pt>
    <dgm:pt modelId="{D78F8C74-EEF7-435D-AE5E-38D9BB575F63}">
      <dgm:prSet phldrT="[Text]"/>
      <dgm:spPr>
        <a:solidFill>
          <a:schemeClr val="accent2"/>
        </a:solidFill>
        <a:ln>
          <a:solidFill>
            <a:schemeClr val="accent2"/>
          </a:solidFill>
        </a:ln>
      </dgm:spPr>
      <dgm:t>
        <a:bodyPr/>
        <a:lstStyle/>
        <a:p>
          <a:pPr algn="l"/>
          <a:r>
            <a:rPr lang="es-MX" noProof="0" dirty="0" smtClean="0"/>
            <a:t>Dolor en la vejiga/al orinar</a:t>
          </a:r>
          <a:endParaRPr lang="es-MX" noProof="0" dirty="0"/>
        </a:p>
      </dgm:t>
    </dgm:pt>
    <dgm:pt modelId="{E498E9E1-68FF-4464-AE29-F4D4D5A019B5}" type="parTrans" cxnId="{BE03B3C6-91B3-4655-A93B-33ACDAAF7433}">
      <dgm:prSet/>
      <dgm:spPr/>
      <dgm:t>
        <a:bodyPr/>
        <a:lstStyle/>
        <a:p>
          <a:endParaRPr lang="es-MX" noProof="0"/>
        </a:p>
      </dgm:t>
    </dgm:pt>
    <dgm:pt modelId="{195A1361-3651-4E7C-9ADC-85CB181881CE}" type="sibTrans" cxnId="{BE03B3C6-91B3-4655-A93B-33ACDAAF7433}">
      <dgm:prSet/>
      <dgm:spPr/>
      <dgm:t>
        <a:bodyPr/>
        <a:lstStyle/>
        <a:p>
          <a:endParaRPr lang="es-MX" noProof="0"/>
        </a:p>
      </dgm:t>
    </dgm:pt>
    <dgm:pt modelId="{CAD77C58-AC68-4E2B-A5FC-47296FDC6A0F}">
      <dgm:prSet phldrT="[Text]"/>
      <dgm:spPr/>
      <dgm:t>
        <a:bodyPr/>
        <a:lstStyle/>
        <a:p>
          <a:pPr algn="l"/>
          <a:r>
            <a:rPr lang="es-MX" noProof="0" dirty="0" smtClean="0"/>
            <a:t>El estrés empeora los síntomas</a:t>
          </a:r>
          <a:endParaRPr lang="es-MX" noProof="0" dirty="0"/>
        </a:p>
      </dgm:t>
    </dgm:pt>
    <dgm:pt modelId="{9A3CF642-C419-4748-BC9D-A725C5D9998F}" type="parTrans" cxnId="{7F509CB8-C951-4621-A3B1-61C243F70C9A}">
      <dgm:prSet/>
      <dgm:spPr/>
      <dgm:t>
        <a:bodyPr/>
        <a:lstStyle/>
        <a:p>
          <a:endParaRPr lang="es-MX" noProof="0"/>
        </a:p>
      </dgm:t>
    </dgm:pt>
    <dgm:pt modelId="{FC2F6A69-1A70-4CE0-951E-5D74613D3907}" type="sibTrans" cxnId="{7F509CB8-C951-4621-A3B1-61C243F70C9A}">
      <dgm:prSet/>
      <dgm:spPr/>
      <dgm:t>
        <a:bodyPr/>
        <a:lstStyle/>
        <a:p>
          <a:endParaRPr lang="es-MX" noProof="0"/>
        </a:p>
      </dgm:t>
    </dgm:pt>
    <dgm:pt modelId="{5EEF2A0D-CEF6-41B9-9419-4F24E87170C7}">
      <dgm:prSet phldrT="[Text]"/>
      <dgm:spPr/>
      <dgm:t>
        <a:bodyPr/>
        <a:lstStyle/>
        <a:p>
          <a:pPr algn="l"/>
          <a:r>
            <a:rPr lang="es-MX" noProof="0" dirty="0" smtClean="0"/>
            <a:t>Tensión en cuello y hombro</a:t>
          </a:r>
          <a:endParaRPr lang="es-MX" noProof="0" dirty="0"/>
        </a:p>
      </dgm:t>
    </dgm:pt>
    <dgm:pt modelId="{E5315D6C-54B4-4466-8186-18BFA4F552A5}" type="parTrans" cxnId="{E1AD81AD-8429-4761-AE3B-91A8EB0F1FA4}">
      <dgm:prSet/>
      <dgm:spPr/>
      <dgm:t>
        <a:bodyPr/>
        <a:lstStyle/>
        <a:p>
          <a:endParaRPr lang="es-MX" noProof="0"/>
        </a:p>
      </dgm:t>
    </dgm:pt>
    <dgm:pt modelId="{E293266E-62B2-44FB-9417-407C2877F9A6}" type="sibTrans" cxnId="{E1AD81AD-8429-4761-AE3B-91A8EB0F1FA4}">
      <dgm:prSet/>
      <dgm:spPr/>
      <dgm:t>
        <a:bodyPr/>
        <a:lstStyle/>
        <a:p>
          <a:endParaRPr lang="es-MX" noProof="0"/>
        </a:p>
      </dgm:t>
    </dgm:pt>
    <dgm:pt modelId="{D0808682-BC86-4CBD-B253-B4E327E6F66D}">
      <dgm:prSet phldrT="[Text]"/>
      <dgm:spPr/>
      <dgm:t>
        <a:bodyPr/>
        <a:lstStyle/>
        <a:p>
          <a:pPr algn="l"/>
          <a:r>
            <a:rPr lang="es-MX" noProof="0" dirty="0" smtClean="0">
              <a:solidFill>
                <a:schemeClr val="tx1"/>
              </a:solidFill>
            </a:rPr>
            <a:t>Apretar y rechinar los dientes</a:t>
          </a:r>
          <a:endParaRPr lang="es-MX" noProof="0" dirty="0">
            <a:solidFill>
              <a:schemeClr val="tx1"/>
            </a:solidFill>
          </a:endParaRPr>
        </a:p>
      </dgm:t>
    </dgm:pt>
    <dgm:pt modelId="{8B3EB909-5AC9-4E2C-A0CF-299008A8D3FB}" type="parTrans" cxnId="{D353CE43-8709-450C-B208-5CB0BE42FEA0}">
      <dgm:prSet/>
      <dgm:spPr/>
      <dgm:t>
        <a:bodyPr/>
        <a:lstStyle/>
        <a:p>
          <a:endParaRPr lang="es-MX" noProof="0"/>
        </a:p>
      </dgm:t>
    </dgm:pt>
    <dgm:pt modelId="{308D2472-AD5E-4D51-82F9-D40EA95EA237}" type="sibTrans" cxnId="{D353CE43-8709-450C-B208-5CB0BE42FEA0}">
      <dgm:prSet/>
      <dgm:spPr/>
      <dgm:t>
        <a:bodyPr/>
        <a:lstStyle/>
        <a:p>
          <a:endParaRPr lang="es-MX" noProof="0"/>
        </a:p>
      </dgm:t>
    </dgm:pt>
    <dgm:pt modelId="{0D499E5B-79A5-4BB4-95F9-CC8D881C7927}">
      <dgm:prSet phldrT="[Text]"/>
      <dgm:spPr>
        <a:solidFill>
          <a:schemeClr val="bg1">
            <a:lumMod val="50000"/>
            <a:lumOff val="50000"/>
          </a:schemeClr>
        </a:solidFill>
      </dgm:spPr>
      <dgm:t>
        <a:bodyPr/>
        <a:lstStyle/>
        <a:p>
          <a:pPr algn="l"/>
          <a:r>
            <a:rPr lang="es-MX" noProof="0" dirty="0" smtClean="0"/>
            <a:t>No duerme bien</a:t>
          </a:r>
          <a:endParaRPr lang="es-MX" noProof="0" dirty="0"/>
        </a:p>
      </dgm:t>
    </dgm:pt>
    <dgm:pt modelId="{1D529D06-64B0-4D44-94DB-95D422B955D2}" type="parTrans" cxnId="{F22F302E-C4E4-4174-99C7-8869A4D8CFF2}">
      <dgm:prSet/>
      <dgm:spPr/>
      <dgm:t>
        <a:bodyPr/>
        <a:lstStyle/>
        <a:p>
          <a:endParaRPr lang="es-MX" noProof="0"/>
        </a:p>
      </dgm:t>
    </dgm:pt>
    <dgm:pt modelId="{326B8354-4A02-43FC-B9E7-016A9E8822F3}" type="sibTrans" cxnId="{F22F302E-C4E4-4174-99C7-8869A4D8CFF2}">
      <dgm:prSet/>
      <dgm:spPr/>
      <dgm:t>
        <a:bodyPr/>
        <a:lstStyle/>
        <a:p>
          <a:endParaRPr lang="es-MX" noProof="0"/>
        </a:p>
      </dgm:t>
    </dgm:pt>
    <dgm:pt modelId="{C057B257-B48A-40A6-9320-E332057B509A}">
      <dgm:prSet phldrT="[Text]"/>
      <dgm:spPr>
        <a:solidFill>
          <a:schemeClr val="bg1">
            <a:lumMod val="50000"/>
            <a:lumOff val="50000"/>
          </a:schemeClr>
        </a:solidFill>
      </dgm:spPr>
      <dgm:t>
        <a:bodyPr/>
        <a:lstStyle/>
        <a:p>
          <a:pPr algn="l"/>
          <a:r>
            <a:rPr lang="es-MX" noProof="0" dirty="0" smtClean="0"/>
            <a:t>No está descansado por la mañana</a:t>
          </a:r>
          <a:endParaRPr lang="es-MX" noProof="0" dirty="0"/>
        </a:p>
      </dgm:t>
    </dgm:pt>
    <dgm:pt modelId="{60C5D8AD-0793-444C-9B49-9DD1CCA06DCA}" type="parTrans" cxnId="{EAE6A809-5983-4C20-99CC-3068FAB9F814}">
      <dgm:prSet/>
      <dgm:spPr/>
      <dgm:t>
        <a:bodyPr/>
        <a:lstStyle/>
        <a:p>
          <a:endParaRPr lang="es-MX" noProof="0"/>
        </a:p>
      </dgm:t>
    </dgm:pt>
    <dgm:pt modelId="{6777B7E7-AF13-40DC-8473-2E30375A5D8C}" type="sibTrans" cxnId="{EAE6A809-5983-4C20-99CC-3068FAB9F814}">
      <dgm:prSet/>
      <dgm:spPr/>
      <dgm:t>
        <a:bodyPr/>
        <a:lstStyle/>
        <a:p>
          <a:endParaRPr lang="es-MX" noProof="0"/>
        </a:p>
      </dgm:t>
    </dgm:pt>
    <dgm:pt modelId="{DFC20D49-E331-4F43-8753-FEC3EE08E3DF}">
      <dgm:prSet phldrT="[Text]"/>
      <dgm:spPr>
        <a:solidFill>
          <a:schemeClr val="bg1">
            <a:lumMod val="50000"/>
            <a:lumOff val="50000"/>
          </a:schemeClr>
        </a:solidFill>
      </dgm:spPr>
      <dgm:t>
        <a:bodyPr/>
        <a:lstStyle/>
        <a:p>
          <a:pPr algn="l"/>
          <a:r>
            <a:rPr lang="es-MX" noProof="0" dirty="0" smtClean="0"/>
            <a:t>Se cansa fácilmente con la actividad física</a:t>
          </a:r>
          <a:endParaRPr lang="es-MX" noProof="0" dirty="0"/>
        </a:p>
      </dgm:t>
    </dgm:pt>
    <dgm:pt modelId="{19C5760C-D1F1-4384-84B8-0EBA23D625E6}" type="parTrans" cxnId="{811E9577-5AD1-4F4B-B9CD-9B0249D3573E}">
      <dgm:prSet/>
      <dgm:spPr/>
      <dgm:t>
        <a:bodyPr/>
        <a:lstStyle/>
        <a:p>
          <a:endParaRPr lang="es-MX" noProof="0"/>
        </a:p>
      </dgm:t>
    </dgm:pt>
    <dgm:pt modelId="{F48861AF-282C-4DCA-B073-65786FFF389C}" type="sibTrans" cxnId="{811E9577-5AD1-4F4B-B9CD-9B0249D3573E}">
      <dgm:prSet/>
      <dgm:spPr/>
      <dgm:t>
        <a:bodyPr/>
        <a:lstStyle/>
        <a:p>
          <a:endParaRPr lang="es-MX" noProof="0"/>
        </a:p>
      </dgm:t>
    </dgm:pt>
    <dgm:pt modelId="{55FA225B-2D75-4E83-A000-C900AD9745C9}">
      <dgm:prSet phldrT="[Text]"/>
      <dgm:spPr>
        <a:solidFill>
          <a:schemeClr val="accent3"/>
        </a:solidFill>
      </dgm:spPr>
      <dgm:t>
        <a:bodyPr/>
        <a:lstStyle/>
        <a:p>
          <a:pPr algn="l"/>
          <a:r>
            <a:rPr lang="es-MX" noProof="0" dirty="0" smtClean="0">
              <a:solidFill>
                <a:schemeClr val="bg1"/>
              </a:solidFill>
            </a:rPr>
            <a:t>Necesita ayuda con actividades cotidianas</a:t>
          </a:r>
          <a:endParaRPr lang="es-MX" noProof="0" dirty="0">
            <a:solidFill>
              <a:schemeClr val="bg1"/>
            </a:solidFill>
          </a:endParaRPr>
        </a:p>
      </dgm:t>
    </dgm:pt>
    <dgm:pt modelId="{1C629EE7-5C1A-48B4-BA08-C27252DB93B8}" type="parTrans" cxnId="{6F06B438-1DB2-4DC8-AD4C-535BC0F5F0A9}">
      <dgm:prSet/>
      <dgm:spPr/>
      <dgm:t>
        <a:bodyPr/>
        <a:lstStyle/>
        <a:p>
          <a:endParaRPr lang="es-MX" noProof="0"/>
        </a:p>
      </dgm:t>
    </dgm:pt>
    <dgm:pt modelId="{B73AE59E-D9A2-43EC-8B2C-5BA577D40B46}" type="sibTrans" cxnId="{6F06B438-1DB2-4DC8-AD4C-535BC0F5F0A9}">
      <dgm:prSet/>
      <dgm:spPr/>
      <dgm:t>
        <a:bodyPr/>
        <a:lstStyle/>
        <a:p>
          <a:endParaRPr lang="es-MX" noProof="0"/>
        </a:p>
      </dgm:t>
    </dgm:pt>
    <dgm:pt modelId="{5A82CA65-F222-4E70-B585-3EC9E01228FB}">
      <dgm:prSet phldrT="[Text]"/>
      <dgm:spPr>
        <a:solidFill>
          <a:schemeClr val="accent3"/>
        </a:solidFill>
      </dgm:spPr>
      <dgm:t>
        <a:bodyPr/>
        <a:lstStyle/>
        <a:p>
          <a:pPr algn="l"/>
          <a:r>
            <a:rPr lang="es-MX" noProof="0" dirty="0" smtClean="0">
              <a:solidFill>
                <a:schemeClr val="bg1"/>
              </a:solidFill>
            </a:rPr>
            <a:t>Sensible a las luces brillantes</a:t>
          </a:r>
          <a:endParaRPr lang="es-MX" noProof="0" dirty="0">
            <a:solidFill>
              <a:schemeClr val="bg1"/>
            </a:solidFill>
          </a:endParaRPr>
        </a:p>
      </dgm:t>
    </dgm:pt>
    <dgm:pt modelId="{7CF201D1-2EBE-40CF-999D-7798CE2E079C}" type="parTrans" cxnId="{27D0E613-D8C2-4583-A5D5-EC899F9353EC}">
      <dgm:prSet/>
      <dgm:spPr/>
      <dgm:t>
        <a:bodyPr/>
        <a:lstStyle/>
        <a:p>
          <a:endParaRPr lang="es-MX" noProof="0"/>
        </a:p>
      </dgm:t>
    </dgm:pt>
    <dgm:pt modelId="{C4340780-AE6F-4574-BB54-1A030DD29B73}" type="sibTrans" cxnId="{27D0E613-D8C2-4583-A5D5-EC899F9353EC}">
      <dgm:prSet/>
      <dgm:spPr/>
      <dgm:t>
        <a:bodyPr/>
        <a:lstStyle/>
        <a:p>
          <a:endParaRPr lang="es-MX" noProof="0"/>
        </a:p>
      </dgm:t>
    </dgm:pt>
    <dgm:pt modelId="{86EBBF53-CDD8-4ED0-BEC0-22D44B14DE40}">
      <dgm:prSet phldrT="[Text]"/>
      <dgm:spPr>
        <a:solidFill>
          <a:schemeClr val="accent3"/>
        </a:solidFill>
      </dgm:spPr>
      <dgm:t>
        <a:bodyPr/>
        <a:lstStyle/>
        <a:p>
          <a:pPr algn="l"/>
          <a:r>
            <a:rPr lang="es-MX" noProof="0" dirty="0" smtClean="0">
              <a:solidFill>
                <a:schemeClr val="bg1"/>
              </a:solidFill>
            </a:rPr>
            <a:t>Problemas cutáneos</a:t>
          </a:r>
          <a:endParaRPr lang="es-MX" noProof="0" dirty="0">
            <a:solidFill>
              <a:schemeClr val="bg1"/>
            </a:solidFill>
          </a:endParaRPr>
        </a:p>
      </dgm:t>
    </dgm:pt>
    <dgm:pt modelId="{CE3BECDD-3B62-4D1D-ADEE-A6143194EA5B}" type="parTrans" cxnId="{3D7A608F-7997-4082-B0FA-057D14291894}">
      <dgm:prSet/>
      <dgm:spPr/>
      <dgm:t>
        <a:bodyPr/>
        <a:lstStyle/>
        <a:p>
          <a:endParaRPr lang="es-MX" noProof="0"/>
        </a:p>
      </dgm:t>
    </dgm:pt>
    <dgm:pt modelId="{2DF65108-75BB-419A-A1FF-66CDF6ADA108}" type="sibTrans" cxnId="{3D7A608F-7997-4082-B0FA-057D14291894}">
      <dgm:prSet/>
      <dgm:spPr/>
      <dgm:t>
        <a:bodyPr/>
        <a:lstStyle/>
        <a:p>
          <a:endParaRPr lang="es-MX" noProof="0"/>
        </a:p>
      </dgm:t>
    </dgm:pt>
    <dgm:pt modelId="{C2C403D7-C5B9-4888-9BDD-3FDCEA63A1B0}">
      <dgm:prSet phldrT="[Text]"/>
      <dgm:spPr>
        <a:solidFill>
          <a:schemeClr val="accent3"/>
        </a:solidFill>
      </dgm:spPr>
      <dgm:t>
        <a:bodyPr/>
        <a:lstStyle/>
        <a:p>
          <a:pPr algn="l"/>
          <a:r>
            <a:rPr lang="es-MX" noProof="0" dirty="0" smtClean="0">
              <a:solidFill>
                <a:schemeClr val="bg1"/>
              </a:solidFill>
            </a:rPr>
            <a:t>Diarrea/constipación</a:t>
          </a:r>
          <a:endParaRPr lang="es-MX" noProof="0" dirty="0">
            <a:solidFill>
              <a:schemeClr val="bg1"/>
            </a:solidFill>
          </a:endParaRPr>
        </a:p>
      </dgm:t>
    </dgm:pt>
    <dgm:pt modelId="{105B95D8-8C2E-4D90-86C6-6DE02B6FF4A0}" type="parTrans" cxnId="{2A593706-7A1B-428E-8D0D-29E0F4A9B067}">
      <dgm:prSet/>
      <dgm:spPr/>
      <dgm:t>
        <a:bodyPr/>
        <a:lstStyle/>
        <a:p>
          <a:endParaRPr lang="es-MX" noProof="0"/>
        </a:p>
      </dgm:t>
    </dgm:pt>
    <dgm:pt modelId="{8DA29251-BB30-43BD-A6B1-6176A46D3D27}" type="sibTrans" cxnId="{2A593706-7A1B-428E-8D0D-29E0F4A9B067}">
      <dgm:prSet/>
      <dgm:spPr/>
      <dgm:t>
        <a:bodyPr/>
        <a:lstStyle/>
        <a:p>
          <a:endParaRPr lang="es-MX" noProof="0"/>
        </a:p>
      </dgm:t>
    </dgm:pt>
    <dgm:pt modelId="{D3ADB04E-BD0A-4B92-A20B-FD354373859C}" type="pres">
      <dgm:prSet presAssocID="{A0E2D197-17D4-447B-97B9-BDA5B657BA70}" presName="diagram" presStyleCnt="0">
        <dgm:presLayoutVars>
          <dgm:dir/>
          <dgm:resizeHandles val="exact"/>
        </dgm:presLayoutVars>
      </dgm:prSet>
      <dgm:spPr/>
      <dgm:t>
        <a:bodyPr/>
        <a:lstStyle/>
        <a:p>
          <a:endParaRPr lang="en-CA"/>
        </a:p>
      </dgm:t>
    </dgm:pt>
    <dgm:pt modelId="{03E5273A-0974-45BA-BB0C-37BD4397D927}" type="pres">
      <dgm:prSet presAssocID="{BC844428-8F34-4285-8232-29D579366ADB}" presName="node" presStyleLbl="node1" presStyleIdx="0" presStyleCnt="4">
        <dgm:presLayoutVars>
          <dgm:bulletEnabled val="1"/>
        </dgm:presLayoutVars>
      </dgm:prSet>
      <dgm:spPr/>
      <dgm:t>
        <a:bodyPr/>
        <a:lstStyle/>
        <a:p>
          <a:endParaRPr lang="en-CA"/>
        </a:p>
      </dgm:t>
    </dgm:pt>
    <dgm:pt modelId="{B45AF6EB-8CF1-4CB8-8BE1-0D297DF48865}" type="pres">
      <dgm:prSet presAssocID="{D9DDFE50-6E3F-433C-9499-AF07184250BD}" presName="sibTrans" presStyleCnt="0"/>
      <dgm:spPr/>
    </dgm:pt>
    <dgm:pt modelId="{ACFA2F23-8459-4D7A-A79E-8FDC8FC97A44}" type="pres">
      <dgm:prSet presAssocID="{78D37C9C-3A4E-4894-AAEC-5657C416C441}" presName="node" presStyleLbl="node1" presStyleIdx="1" presStyleCnt="4">
        <dgm:presLayoutVars>
          <dgm:bulletEnabled val="1"/>
        </dgm:presLayoutVars>
      </dgm:prSet>
      <dgm:spPr/>
      <dgm:t>
        <a:bodyPr/>
        <a:lstStyle/>
        <a:p>
          <a:endParaRPr lang="en-CA"/>
        </a:p>
      </dgm:t>
    </dgm:pt>
    <dgm:pt modelId="{D725CDAF-109E-4754-A83C-1B0E97171CF3}" type="pres">
      <dgm:prSet presAssocID="{4206A8BB-2228-44A9-A3CC-80B3E2CAFACB}" presName="sibTrans" presStyleCnt="0"/>
      <dgm:spPr/>
    </dgm:pt>
    <dgm:pt modelId="{741EA38B-8A2D-4825-A07B-ADBA9C114194}" type="pres">
      <dgm:prSet presAssocID="{4D9EF557-16B3-4066-98B8-73E02E63C29C}" presName="node" presStyleLbl="node1" presStyleIdx="2" presStyleCnt="4">
        <dgm:presLayoutVars>
          <dgm:bulletEnabled val="1"/>
        </dgm:presLayoutVars>
      </dgm:prSet>
      <dgm:spPr/>
      <dgm:t>
        <a:bodyPr/>
        <a:lstStyle/>
        <a:p>
          <a:endParaRPr lang="en-CA"/>
        </a:p>
      </dgm:t>
    </dgm:pt>
    <dgm:pt modelId="{54B8A8E4-A470-4DDE-BB1A-9FB45C3D6AD6}" type="pres">
      <dgm:prSet presAssocID="{1FF68CF4-89B1-464F-B0C9-810446B2196F}" presName="sibTrans" presStyleCnt="0"/>
      <dgm:spPr/>
    </dgm:pt>
    <dgm:pt modelId="{FC0E2681-4A6E-4B58-818D-0ECD294EEF8C}" type="pres">
      <dgm:prSet presAssocID="{B9A1D322-49C8-4164-9BBC-79E267FD9C56}" presName="node" presStyleLbl="node1" presStyleIdx="3" presStyleCnt="4">
        <dgm:presLayoutVars>
          <dgm:bulletEnabled val="1"/>
        </dgm:presLayoutVars>
      </dgm:prSet>
      <dgm:spPr/>
      <dgm:t>
        <a:bodyPr/>
        <a:lstStyle/>
        <a:p>
          <a:endParaRPr lang="en-CA"/>
        </a:p>
      </dgm:t>
    </dgm:pt>
  </dgm:ptLst>
  <dgm:cxnLst>
    <dgm:cxn modelId="{E1AD81AD-8429-4761-AE3B-91A8EB0F1FA4}" srcId="{78D37C9C-3A4E-4894-AAEC-5657C416C441}" destId="{5EEF2A0D-CEF6-41B9-9419-4F24E87170C7}" srcOrd="3" destOrd="0" parTransId="{E5315D6C-54B4-4466-8186-18BFA4F552A5}" sibTransId="{E293266E-62B2-44FB-9417-407C2877F9A6}"/>
    <dgm:cxn modelId="{4516C509-0925-4F5F-955C-BE8024B0AD2D}" type="presOf" srcId="{A402FAD4-41D2-44F5-83A9-FAD45441B976}" destId="{03E5273A-0974-45BA-BB0C-37BD4397D927}" srcOrd="0" destOrd="5" presId="urn:microsoft.com/office/officeart/2005/8/layout/default#1"/>
    <dgm:cxn modelId="{5475F998-29C4-41C4-A1C1-F2B74345D57D}" type="presOf" srcId="{C2C403D7-C5B9-4888-9BDD-3FDCEA63A1B0}" destId="{FC0E2681-4A6E-4B58-818D-0ECD294EEF8C}" srcOrd="0" destOrd="5" presId="urn:microsoft.com/office/officeart/2005/8/layout/default#1"/>
    <dgm:cxn modelId="{2A593706-7A1B-428E-8D0D-29E0F4A9B067}" srcId="{B9A1D322-49C8-4164-9BBC-79E267FD9C56}" destId="{C2C403D7-C5B9-4888-9BDD-3FDCEA63A1B0}" srcOrd="4" destOrd="0" parTransId="{105B95D8-8C2E-4D90-86C6-6DE02B6FF4A0}" sibTransId="{8DA29251-BB30-43BD-A6B1-6176A46D3D27}"/>
    <dgm:cxn modelId="{E206DB7B-C022-4E8E-B7B8-371C215906F0}" srcId="{A0E2D197-17D4-447B-97B9-BDA5B657BA70}" destId="{78D37C9C-3A4E-4894-AAEC-5657C416C441}" srcOrd="1" destOrd="0" parTransId="{438BB7A3-330F-4339-85B1-04E22EB069C7}" sibTransId="{4206A8BB-2228-44A9-A3CC-80B3E2CAFACB}"/>
    <dgm:cxn modelId="{EC1AA9CF-8CA5-4B44-A65F-E039F0FBA340}" type="presOf" srcId="{0CE917AB-471E-4B69-BC5F-251D4A3C7986}" destId="{03E5273A-0974-45BA-BB0C-37BD4397D927}" srcOrd="0" destOrd="4" presId="urn:microsoft.com/office/officeart/2005/8/layout/default#1"/>
    <dgm:cxn modelId="{2C1CE8CF-121B-475A-85B5-54B17FDD0C3D}" type="presOf" srcId="{9DB09E88-E9F7-4CFA-99F5-05B67A77F820}" destId="{FC0E2681-4A6E-4B58-818D-0ECD294EEF8C}" srcOrd="0" destOrd="1" presId="urn:microsoft.com/office/officeart/2005/8/layout/default#1"/>
    <dgm:cxn modelId="{BE03B3C6-91B3-4655-A93B-33ACDAAF7433}" srcId="{BC844428-8F34-4285-8232-29D579366ADB}" destId="{D78F8C74-EEF7-435D-AE5E-38D9BB575F63}" srcOrd="5" destOrd="0" parTransId="{E498E9E1-68FF-4464-AE29-F4D4D5A019B5}" sibTransId="{195A1361-3651-4E7C-9ADC-85CB181881CE}"/>
    <dgm:cxn modelId="{9A9B7285-0EE9-4BFD-A230-431063DF602C}" type="presOf" srcId="{4B97690B-3FFC-49C9-BA06-82646E1095BB}" destId="{03E5273A-0974-45BA-BB0C-37BD4397D927}" srcOrd="0" destOrd="1" presId="urn:microsoft.com/office/officeart/2005/8/layout/default#1"/>
    <dgm:cxn modelId="{4D6EE669-D275-4DB1-B6D6-6E32437D4519}" type="presOf" srcId="{B727107B-515C-4FA9-B4A8-92F71989962C}" destId="{03E5273A-0974-45BA-BB0C-37BD4397D927}" srcOrd="0" destOrd="2" presId="urn:microsoft.com/office/officeart/2005/8/layout/default#1"/>
    <dgm:cxn modelId="{744DF54C-AF58-4DB7-855F-77B6A5A9127B}" srcId="{BC844428-8F34-4285-8232-29D579366ADB}" destId="{0CE917AB-471E-4B69-BC5F-251D4A3C7986}" srcOrd="3" destOrd="0" parTransId="{982A3DFD-EA89-46A8-B39B-3DB78FB204F5}" sibTransId="{D457ADF0-D102-4F59-B32A-F8AA0AA6A9D3}"/>
    <dgm:cxn modelId="{DF0F2A74-166B-499A-AE0A-D26AEE2A8E41}" type="presOf" srcId="{D0808682-BC86-4CBD-B253-B4E327E6F66D}" destId="{ACFA2F23-8459-4D7A-A79E-8FDC8FC97A44}" srcOrd="0" destOrd="5" presId="urn:microsoft.com/office/officeart/2005/8/layout/default#1"/>
    <dgm:cxn modelId="{EAE6A809-5983-4C20-99CC-3068FAB9F814}" srcId="{4D9EF557-16B3-4066-98B8-73E02E63C29C}" destId="{C057B257-B48A-40A6-9320-E332057B509A}" srcOrd="1" destOrd="0" parTransId="{60C5D8AD-0793-444C-9B49-9DD1CCA06DCA}" sibTransId="{6777B7E7-AF13-40DC-8473-2E30375A5D8C}"/>
    <dgm:cxn modelId="{F22F302E-C4E4-4174-99C7-8869A4D8CFF2}" srcId="{4D9EF557-16B3-4066-98B8-73E02E63C29C}" destId="{0D499E5B-79A5-4BB4-95F9-CC8D881C7927}" srcOrd="0" destOrd="0" parTransId="{1D529D06-64B0-4D44-94DB-95D422B955D2}" sibTransId="{326B8354-4A02-43FC-B9E7-016A9E8822F3}"/>
    <dgm:cxn modelId="{3D7A608F-7997-4082-B0FA-057D14291894}" srcId="{B9A1D322-49C8-4164-9BBC-79E267FD9C56}" destId="{86EBBF53-CDD8-4ED0-BEC0-22D44B14DE40}" srcOrd="3" destOrd="0" parTransId="{CE3BECDD-3B62-4D1D-ADEE-A6143194EA5B}" sibTransId="{2DF65108-75BB-419A-A1FF-66CDF6ADA108}"/>
    <dgm:cxn modelId="{0ED805E5-E673-4073-AFF0-C792970114D8}" type="presOf" srcId="{4D9EF557-16B3-4066-98B8-73E02E63C29C}" destId="{741EA38B-8A2D-4825-A07B-ADBA9C114194}" srcOrd="0" destOrd="0" presId="urn:microsoft.com/office/officeart/2005/8/layout/default#1"/>
    <dgm:cxn modelId="{98781CF0-B11C-4CEE-89A6-843B29AF68D7}" type="presOf" srcId="{877C8514-625F-4A04-9BC6-C06934A5D40A}" destId="{ACFA2F23-8459-4D7A-A79E-8FDC8FC97A44}" srcOrd="0" destOrd="1" presId="urn:microsoft.com/office/officeart/2005/8/layout/default#1"/>
    <dgm:cxn modelId="{725855FE-4638-4C2A-B3B3-9A48ABC9D7D3}" type="presOf" srcId="{D78F8C74-EEF7-435D-AE5E-38D9BB575F63}" destId="{03E5273A-0974-45BA-BB0C-37BD4397D927}" srcOrd="0" destOrd="6" presId="urn:microsoft.com/office/officeart/2005/8/layout/default#1"/>
    <dgm:cxn modelId="{19FCE7E0-1DB6-463C-9A76-C9DAB741D33A}" type="presOf" srcId="{5A82CA65-F222-4E70-B585-3EC9E01228FB}" destId="{FC0E2681-4A6E-4B58-818D-0ECD294EEF8C}" srcOrd="0" destOrd="3" presId="urn:microsoft.com/office/officeart/2005/8/layout/default#1"/>
    <dgm:cxn modelId="{13CD6BEF-CF97-46C6-B629-5E246B9B475E}" srcId="{BC844428-8F34-4285-8232-29D579366ADB}" destId="{4155451C-1D98-457F-B0D1-2556C3BADEB4}" srcOrd="2" destOrd="0" parTransId="{86A76329-F133-4ADC-845D-61798F03699A}" sibTransId="{13545008-71C4-45E8-9EF4-DDD983761E9C}"/>
    <dgm:cxn modelId="{92F12CB1-F7B6-4536-AA37-F0FD2EDC3323}" type="presOf" srcId="{5EEF2A0D-CEF6-41B9-9419-4F24E87170C7}" destId="{ACFA2F23-8459-4D7A-A79E-8FDC8FC97A44}" srcOrd="0" destOrd="4" presId="urn:microsoft.com/office/officeart/2005/8/layout/default#1"/>
    <dgm:cxn modelId="{3350D2D6-0A43-4E87-8B7C-F1DA1B2BDF3A}" type="presOf" srcId="{78D37C9C-3A4E-4894-AAEC-5657C416C441}" destId="{ACFA2F23-8459-4D7A-A79E-8FDC8FC97A44}" srcOrd="0" destOrd="0" presId="urn:microsoft.com/office/officeart/2005/8/layout/default#1"/>
    <dgm:cxn modelId="{811E9577-5AD1-4F4B-B9CD-9B0249D3573E}" srcId="{4D9EF557-16B3-4066-98B8-73E02E63C29C}" destId="{DFC20D49-E331-4F43-8753-FEC3EE08E3DF}" srcOrd="2" destOrd="0" parTransId="{19C5760C-D1F1-4384-84B8-0EBA23D625E6}" sibTransId="{F48861AF-282C-4DCA-B073-65786FFF389C}"/>
    <dgm:cxn modelId="{0A78CFA6-92C2-4198-8A25-8FC8878D35B1}" srcId="{B9A1D322-49C8-4164-9BBC-79E267FD9C56}" destId="{9DB09E88-E9F7-4CFA-99F5-05B67A77F820}" srcOrd="0" destOrd="0" parTransId="{7B98E0AA-79FB-42FE-B3FA-560A898ECC1D}" sibTransId="{09BECB01-89D3-4196-BB8A-95BA925402EB}"/>
    <dgm:cxn modelId="{A5EA03F4-67EB-4F03-82D9-8E2AF4A245E4}" type="presOf" srcId="{55FA225B-2D75-4E83-A000-C900AD9745C9}" destId="{FC0E2681-4A6E-4B58-818D-0ECD294EEF8C}" srcOrd="0" destOrd="2" presId="urn:microsoft.com/office/officeart/2005/8/layout/default#1"/>
    <dgm:cxn modelId="{A2A24B26-7491-4202-A2A6-63AD47D2AB07}" srcId="{A0E2D197-17D4-447B-97B9-BDA5B657BA70}" destId="{4D9EF557-16B3-4066-98B8-73E02E63C29C}" srcOrd="2" destOrd="0" parTransId="{9342DA59-D847-4177-A66B-E0A4D5214AF1}" sibTransId="{1FF68CF4-89B1-464F-B0C9-810446B2196F}"/>
    <dgm:cxn modelId="{6F06B438-1DB2-4DC8-AD4C-535BC0F5F0A9}" srcId="{B9A1D322-49C8-4164-9BBC-79E267FD9C56}" destId="{55FA225B-2D75-4E83-A000-C900AD9745C9}" srcOrd="1" destOrd="0" parTransId="{1C629EE7-5C1A-48B4-BA08-C27252DB93B8}" sibTransId="{B73AE59E-D9A2-43EC-8B2C-5BA577D40B46}"/>
    <dgm:cxn modelId="{DA01B240-BDA8-463E-8BF0-0F22BB424784}" type="presOf" srcId="{5B7C56FF-CE04-4736-9DCA-6049D2DFA22D}" destId="{ACFA2F23-8459-4D7A-A79E-8FDC8FC97A44}" srcOrd="0" destOrd="2" presId="urn:microsoft.com/office/officeart/2005/8/layout/default#1"/>
    <dgm:cxn modelId="{F32406FE-6A0D-49FB-A708-5399AF8E9F83}" type="presOf" srcId="{DFC20D49-E331-4F43-8753-FEC3EE08E3DF}" destId="{741EA38B-8A2D-4825-A07B-ADBA9C114194}" srcOrd="0" destOrd="3" presId="urn:microsoft.com/office/officeart/2005/8/layout/default#1"/>
    <dgm:cxn modelId="{27D0E613-D8C2-4583-A5D5-EC899F9353EC}" srcId="{B9A1D322-49C8-4164-9BBC-79E267FD9C56}" destId="{5A82CA65-F222-4E70-B585-3EC9E01228FB}" srcOrd="2" destOrd="0" parTransId="{7CF201D1-2EBE-40CF-999D-7798CE2E079C}" sibTransId="{C4340780-AE6F-4574-BB54-1A030DD29B73}"/>
    <dgm:cxn modelId="{655A6B84-6216-4A2F-AFDB-FB9EA962EB4A}" srcId="{78D37C9C-3A4E-4894-AAEC-5657C416C441}" destId="{5B7C56FF-CE04-4736-9DCA-6049D2DFA22D}" srcOrd="1" destOrd="0" parTransId="{0BB6BB20-29A3-4E4D-B82D-47C203CA46E3}" sibTransId="{E57DC946-9809-4F77-B269-C8719D7884B0}"/>
    <dgm:cxn modelId="{196A0BCA-0CAF-4B09-943B-BD97A002913E}" type="presOf" srcId="{C057B257-B48A-40A6-9320-E332057B509A}" destId="{741EA38B-8A2D-4825-A07B-ADBA9C114194}" srcOrd="0" destOrd="2" presId="urn:microsoft.com/office/officeart/2005/8/layout/default#1"/>
    <dgm:cxn modelId="{4EC404F8-9705-4189-80AF-DE49AEA49686}" type="presOf" srcId="{CAD77C58-AC68-4E2B-A5FC-47296FDC6A0F}" destId="{ACFA2F23-8459-4D7A-A79E-8FDC8FC97A44}" srcOrd="0" destOrd="3" presId="urn:microsoft.com/office/officeart/2005/8/layout/default#1"/>
    <dgm:cxn modelId="{D97BDA0B-60DC-4B5A-B7A8-B3EB39BD2EB5}" srcId="{78D37C9C-3A4E-4894-AAEC-5657C416C441}" destId="{877C8514-625F-4A04-9BC6-C06934A5D40A}" srcOrd="0" destOrd="0" parTransId="{4992588C-B789-4581-A2D0-1DBF5B498E4C}" sibTransId="{A8E83217-4E9C-433C-95C6-B66522C0FC30}"/>
    <dgm:cxn modelId="{93B60835-FFB7-49F7-B586-007789EEE171}" type="presOf" srcId="{86EBBF53-CDD8-4ED0-BEC0-22D44B14DE40}" destId="{FC0E2681-4A6E-4B58-818D-0ECD294EEF8C}" srcOrd="0" destOrd="4" presId="urn:microsoft.com/office/officeart/2005/8/layout/default#1"/>
    <dgm:cxn modelId="{7F509CB8-C951-4621-A3B1-61C243F70C9A}" srcId="{78D37C9C-3A4E-4894-AAEC-5657C416C441}" destId="{CAD77C58-AC68-4E2B-A5FC-47296FDC6A0F}" srcOrd="2" destOrd="0" parTransId="{9A3CF642-C419-4748-BC9D-A725C5D9998F}" sibTransId="{FC2F6A69-1A70-4CE0-951E-5D74613D3907}"/>
    <dgm:cxn modelId="{81C34AF2-A92E-4F8E-B4F7-BDCE19B073D2}" srcId="{A0E2D197-17D4-447B-97B9-BDA5B657BA70}" destId="{B9A1D322-49C8-4164-9BBC-79E267FD9C56}" srcOrd="3" destOrd="0" parTransId="{6B199054-3A17-4195-85B7-6F8B3E161FA2}" sibTransId="{83681373-F409-4AFC-89A5-E3BEC4255C2E}"/>
    <dgm:cxn modelId="{5440A4CB-A874-4EBA-B132-7F3F718A5386}" type="presOf" srcId="{B9A1D322-49C8-4164-9BBC-79E267FD9C56}" destId="{FC0E2681-4A6E-4B58-818D-0ECD294EEF8C}" srcOrd="0" destOrd="0" presId="urn:microsoft.com/office/officeart/2005/8/layout/default#1"/>
    <dgm:cxn modelId="{DAACE704-D810-4E88-9B4C-A998E18B786C}" srcId="{BC844428-8F34-4285-8232-29D579366ADB}" destId="{4B97690B-3FFC-49C9-BA06-82646E1095BB}" srcOrd="0" destOrd="0" parTransId="{73DFE010-19F2-40FB-83EF-3A17409765C8}" sibTransId="{4793410A-297A-42F5-A420-B6D960E87EBD}"/>
    <dgm:cxn modelId="{9AD32D29-BA91-4A8E-B856-EA864BA5DA01}" type="presOf" srcId="{0D499E5B-79A5-4BB4-95F9-CC8D881C7927}" destId="{741EA38B-8A2D-4825-A07B-ADBA9C114194}" srcOrd="0" destOrd="1" presId="urn:microsoft.com/office/officeart/2005/8/layout/default#1"/>
    <dgm:cxn modelId="{D353CE43-8709-450C-B208-5CB0BE42FEA0}" srcId="{78D37C9C-3A4E-4894-AAEC-5657C416C441}" destId="{D0808682-BC86-4CBD-B253-B4E327E6F66D}" srcOrd="4" destOrd="0" parTransId="{8B3EB909-5AC9-4E2C-A0CF-299008A8D3FB}" sibTransId="{308D2472-AD5E-4D51-82F9-D40EA95EA237}"/>
    <dgm:cxn modelId="{CD0A07F1-CC64-43F8-809D-6E415A4926F1}" type="presOf" srcId="{4155451C-1D98-457F-B0D1-2556C3BADEB4}" destId="{03E5273A-0974-45BA-BB0C-37BD4397D927}" srcOrd="0" destOrd="3" presId="urn:microsoft.com/office/officeart/2005/8/layout/default#1"/>
    <dgm:cxn modelId="{9E88CB14-9243-43DC-8BBD-576CB481E289}" srcId="{A0E2D197-17D4-447B-97B9-BDA5B657BA70}" destId="{BC844428-8F34-4285-8232-29D579366ADB}" srcOrd="0" destOrd="0" parTransId="{A48DF613-0A9F-458E-9CB6-E7E890943F09}" sibTransId="{D9DDFE50-6E3F-433C-9499-AF07184250BD}"/>
    <dgm:cxn modelId="{C3B38472-8719-43A8-AD0C-BBA744B31F9F}" type="presOf" srcId="{BC844428-8F34-4285-8232-29D579366ADB}" destId="{03E5273A-0974-45BA-BB0C-37BD4397D927}" srcOrd="0" destOrd="0" presId="urn:microsoft.com/office/officeart/2005/8/layout/default#1"/>
    <dgm:cxn modelId="{8F5D4198-CAFC-49F7-AB99-4D5F1E2B2F28}" srcId="{BC844428-8F34-4285-8232-29D579366ADB}" destId="{B727107B-515C-4FA9-B4A8-92F71989962C}" srcOrd="1" destOrd="0" parTransId="{14F6F13E-B5EF-4A0E-8A6F-3B4365921436}" sibTransId="{ECBF2180-75DB-46FF-AC4C-F8618CB44DBB}"/>
    <dgm:cxn modelId="{48619F66-10C4-4523-8C31-09B20D1CF7E4}" srcId="{BC844428-8F34-4285-8232-29D579366ADB}" destId="{A402FAD4-41D2-44F5-83A9-FAD45441B976}" srcOrd="4" destOrd="0" parTransId="{1107C9D3-26B4-4A63-8D8E-543D9EA65BCD}" sibTransId="{7F2F9049-3EF8-487A-A5DF-A2B8FAD49161}"/>
    <dgm:cxn modelId="{F70F6B1C-3483-41B8-BE6C-4151583FE814}" type="presOf" srcId="{A0E2D197-17D4-447B-97B9-BDA5B657BA70}" destId="{D3ADB04E-BD0A-4B92-A20B-FD354373859C}" srcOrd="0" destOrd="0" presId="urn:microsoft.com/office/officeart/2005/8/layout/default#1"/>
    <dgm:cxn modelId="{A7102763-CC7D-460C-968F-4DC5C313F526}" type="presParOf" srcId="{D3ADB04E-BD0A-4B92-A20B-FD354373859C}" destId="{03E5273A-0974-45BA-BB0C-37BD4397D927}" srcOrd="0" destOrd="0" presId="urn:microsoft.com/office/officeart/2005/8/layout/default#1"/>
    <dgm:cxn modelId="{665E6AC6-D96E-41CF-8C4D-257FAC9F9B5C}" type="presParOf" srcId="{D3ADB04E-BD0A-4B92-A20B-FD354373859C}" destId="{B45AF6EB-8CF1-4CB8-8BE1-0D297DF48865}" srcOrd="1" destOrd="0" presId="urn:microsoft.com/office/officeart/2005/8/layout/default#1"/>
    <dgm:cxn modelId="{4C14FA1B-FD62-4FAC-8B2B-444E9965D4A6}" type="presParOf" srcId="{D3ADB04E-BD0A-4B92-A20B-FD354373859C}" destId="{ACFA2F23-8459-4D7A-A79E-8FDC8FC97A44}" srcOrd="2" destOrd="0" presId="urn:microsoft.com/office/officeart/2005/8/layout/default#1"/>
    <dgm:cxn modelId="{54391001-F3F6-4617-B525-FDF0CFAA15FA}" type="presParOf" srcId="{D3ADB04E-BD0A-4B92-A20B-FD354373859C}" destId="{D725CDAF-109E-4754-A83C-1B0E97171CF3}" srcOrd="3" destOrd="0" presId="urn:microsoft.com/office/officeart/2005/8/layout/default#1"/>
    <dgm:cxn modelId="{F92240C0-5488-4457-8BE0-C3A963C2D9CC}" type="presParOf" srcId="{D3ADB04E-BD0A-4B92-A20B-FD354373859C}" destId="{741EA38B-8A2D-4825-A07B-ADBA9C114194}" srcOrd="4" destOrd="0" presId="urn:microsoft.com/office/officeart/2005/8/layout/default#1"/>
    <dgm:cxn modelId="{A277BC9C-045A-4D2C-B0AC-89DB35C80983}" type="presParOf" srcId="{D3ADB04E-BD0A-4B92-A20B-FD354373859C}" destId="{54B8A8E4-A470-4DDE-BB1A-9FB45C3D6AD6}" srcOrd="5" destOrd="0" presId="urn:microsoft.com/office/officeart/2005/8/layout/default#1"/>
    <dgm:cxn modelId="{9651A17C-D1C6-4CEC-9203-DD018EEF847C}" type="presParOf" srcId="{D3ADB04E-BD0A-4B92-A20B-FD354373859C}" destId="{FC0E2681-4A6E-4B58-818D-0ECD294EEF8C}" srcOrd="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1F7FE7-7895-4F41-AAE4-49AB8EF28FA4}"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CA"/>
        </a:p>
      </dgm:t>
    </dgm:pt>
    <dgm:pt modelId="{5800C5E9-DCBE-4736-B7F1-D29B538B2A1D}">
      <dgm:prSet phldrT="[Text]"/>
      <dgm:spPr/>
      <dgm:t>
        <a:bodyPr/>
        <a:lstStyle/>
        <a:p>
          <a:r>
            <a:rPr lang="es-MX" noProof="0" dirty="0" smtClean="0">
              <a:solidFill>
                <a:schemeClr val="bg2"/>
              </a:solidFill>
            </a:rPr>
            <a:t>Al momento del diagnóstico</a:t>
          </a:r>
          <a:endParaRPr lang="es-MX" noProof="0" dirty="0">
            <a:solidFill>
              <a:schemeClr val="bg2"/>
            </a:solidFill>
          </a:endParaRPr>
        </a:p>
      </dgm:t>
    </dgm:pt>
    <dgm:pt modelId="{C7F06921-F5DB-4E40-B3B6-41CA095C2FD4}" type="parTrans" cxnId="{A46D21AE-87BB-409A-9A8F-751995FA754D}">
      <dgm:prSet/>
      <dgm:spPr/>
      <dgm:t>
        <a:bodyPr/>
        <a:lstStyle/>
        <a:p>
          <a:endParaRPr lang="es-MX" noProof="0"/>
        </a:p>
      </dgm:t>
    </dgm:pt>
    <dgm:pt modelId="{F2F93336-30A0-42AE-814B-E384B8BADA42}" type="sibTrans" cxnId="{A46D21AE-87BB-409A-9A8F-751995FA754D}">
      <dgm:prSet/>
      <dgm:spPr/>
      <dgm:t>
        <a:bodyPr/>
        <a:lstStyle/>
        <a:p>
          <a:endParaRPr lang="es-MX" noProof="0"/>
        </a:p>
      </dgm:t>
    </dgm:pt>
    <dgm:pt modelId="{8A95E24B-80D7-4FE0-87F8-2B651BA50AE4}">
      <dgm:prSet phldrT="[Text]" custT="1"/>
      <dgm:spPr/>
      <dgm:t>
        <a:bodyPr/>
        <a:lstStyle/>
        <a:p>
          <a:r>
            <a:rPr lang="es-MX" sz="2400" noProof="0" dirty="0" smtClean="0">
              <a:solidFill>
                <a:schemeClr val="bg2"/>
              </a:solidFill>
            </a:rPr>
            <a:t>20–40% tienen un trastorno del estado de ánimo identificable</a:t>
          </a:r>
          <a:endParaRPr lang="es-MX" sz="2400" noProof="0" dirty="0">
            <a:solidFill>
              <a:schemeClr val="bg2"/>
            </a:solidFill>
          </a:endParaRPr>
        </a:p>
      </dgm:t>
    </dgm:pt>
    <dgm:pt modelId="{12321F4F-45EF-4E3B-8037-6181971DCF18}" type="parTrans" cxnId="{8ADA68B8-4EA1-4C71-A6E2-7B8D5A9BE1E9}">
      <dgm:prSet/>
      <dgm:spPr/>
      <dgm:t>
        <a:bodyPr/>
        <a:lstStyle/>
        <a:p>
          <a:endParaRPr lang="es-MX" noProof="0"/>
        </a:p>
      </dgm:t>
    </dgm:pt>
    <dgm:pt modelId="{6545AC02-22C2-4364-A8DD-2E7D7733D8FB}" type="sibTrans" cxnId="{8ADA68B8-4EA1-4C71-A6E2-7B8D5A9BE1E9}">
      <dgm:prSet/>
      <dgm:spPr/>
      <dgm:t>
        <a:bodyPr/>
        <a:lstStyle/>
        <a:p>
          <a:endParaRPr lang="es-MX" noProof="0"/>
        </a:p>
      </dgm:t>
    </dgm:pt>
    <dgm:pt modelId="{C66E861E-D80D-4A16-BBA4-15590B9977B3}">
      <dgm:prSet phldrT="[Text]"/>
      <dgm:spPr/>
      <dgm:t>
        <a:bodyPr/>
        <a:lstStyle/>
        <a:p>
          <a:r>
            <a:rPr lang="es-MX" noProof="0" dirty="0" smtClean="0"/>
            <a:t>Prevalencia durante la vida</a:t>
          </a:r>
          <a:endParaRPr lang="es-MX" noProof="0" dirty="0"/>
        </a:p>
      </dgm:t>
    </dgm:pt>
    <dgm:pt modelId="{68006817-2D60-44EC-89ED-BD3B06B41125}" type="parTrans" cxnId="{AE0894B9-C756-480F-A235-E982462B6625}">
      <dgm:prSet/>
      <dgm:spPr/>
      <dgm:t>
        <a:bodyPr/>
        <a:lstStyle/>
        <a:p>
          <a:endParaRPr lang="es-MX" noProof="0"/>
        </a:p>
      </dgm:t>
    </dgm:pt>
    <dgm:pt modelId="{BB756CBA-EA9B-4A60-941C-BB3243C5C9B4}" type="sibTrans" cxnId="{AE0894B9-C756-480F-A235-E982462B6625}">
      <dgm:prSet/>
      <dgm:spPr/>
      <dgm:t>
        <a:bodyPr/>
        <a:lstStyle/>
        <a:p>
          <a:endParaRPr lang="es-MX" noProof="0"/>
        </a:p>
      </dgm:t>
    </dgm:pt>
    <dgm:pt modelId="{D3B0107A-0C4D-4C19-8AC1-FC1F4252F9BA}">
      <dgm:prSet phldrT="[Text]" custT="1"/>
      <dgm:spPr/>
      <dgm:t>
        <a:bodyPr/>
        <a:lstStyle/>
        <a:p>
          <a:r>
            <a:rPr lang="es-MX" sz="2400" noProof="0" dirty="0" smtClean="0">
              <a:solidFill>
                <a:schemeClr val="bg2"/>
              </a:solidFill>
            </a:rPr>
            <a:t>Depresión: 75%</a:t>
          </a:r>
          <a:endParaRPr lang="es-MX" sz="2400" noProof="0" dirty="0">
            <a:solidFill>
              <a:schemeClr val="bg2"/>
            </a:solidFill>
          </a:endParaRPr>
        </a:p>
      </dgm:t>
    </dgm:pt>
    <dgm:pt modelId="{604B36E1-DE8B-49B7-9D13-45D1424119D7}" type="parTrans" cxnId="{A008F97D-02B4-462F-BDBA-2E3217C2B8C6}">
      <dgm:prSet/>
      <dgm:spPr/>
      <dgm:t>
        <a:bodyPr/>
        <a:lstStyle/>
        <a:p>
          <a:endParaRPr lang="es-MX" noProof="0"/>
        </a:p>
      </dgm:t>
    </dgm:pt>
    <dgm:pt modelId="{6E8BBED1-38B6-4A15-AA30-50269F586BDF}" type="sibTrans" cxnId="{A008F97D-02B4-462F-BDBA-2E3217C2B8C6}">
      <dgm:prSet/>
      <dgm:spPr/>
      <dgm:t>
        <a:bodyPr/>
        <a:lstStyle/>
        <a:p>
          <a:endParaRPr lang="es-MX" noProof="0"/>
        </a:p>
      </dgm:t>
    </dgm:pt>
    <dgm:pt modelId="{6646C4A9-03CE-4037-B0EC-A0E163E439BE}">
      <dgm:prSet phldrT="[Text]" custT="1"/>
      <dgm:spPr/>
      <dgm:t>
        <a:bodyPr/>
        <a:lstStyle/>
        <a:p>
          <a:r>
            <a:rPr lang="es-MX" sz="2400" noProof="0" dirty="0" smtClean="0">
              <a:solidFill>
                <a:schemeClr val="bg2"/>
              </a:solidFill>
            </a:rPr>
            <a:t>Ansiedad: 60%</a:t>
          </a:r>
          <a:endParaRPr lang="es-MX" sz="2400" noProof="0" dirty="0">
            <a:solidFill>
              <a:schemeClr val="bg2"/>
            </a:solidFill>
          </a:endParaRPr>
        </a:p>
      </dgm:t>
    </dgm:pt>
    <dgm:pt modelId="{5F8F727C-69E5-45A0-B4C7-46543B6A8BFF}" type="parTrans" cxnId="{51071583-5ABB-48AE-AB44-6A120715978C}">
      <dgm:prSet/>
      <dgm:spPr/>
      <dgm:t>
        <a:bodyPr/>
        <a:lstStyle/>
        <a:p>
          <a:endParaRPr lang="es-MX" noProof="0"/>
        </a:p>
      </dgm:t>
    </dgm:pt>
    <dgm:pt modelId="{BB440F97-7328-4398-9A51-93582B1AFE9E}" type="sibTrans" cxnId="{51071583-5ABB-48AE-AB44-6A120715978C}">
      <dgm:prSet/>
      <dgm:spPr/>
      <dgm:t>
        <a:bodyPr/>
        <a:lstStyle/>
        <a:p>
          <a:endParaRPr lang="es-MX" noProof="0"/>
        </a:p>
      </dgm:t>
    </dgm:pt>
    <dgm:pt modelId="{305C73AF-A7D1-49FB-8A86-B52C606DE4C3}" type="pres">
      <dgm:prSet presAssocID="{BE1F7FE7-7895-4F41-AAE4-49AB8EF28FA4}" presName="Name0" presStyleCnt="0">
        <dgm:presLayoutVars>
          <dgm:dir/>
          <dgm:animOne val="branch"/>
          <dgm:animLvl val="lvl"/>
        </dgm:presLayoutVars>
      </dgm:prSet>
      <dgm:spPr/>
      <dgm:t>
        <a:bodyPr/>
        <a:lstStyle/>
        <a:p>
          <a:endParaRPr lang="en-CA"/>
        </a:p>
      </dgm:t>
    </dgm:pt>
    <dgm:pt modelId="{D7CD2997-1D58-4FE3-98FD-B5970AE0ECCC}" type="pres">
      <dgm:prSet presAssocID="{5800C5E9-DCBE-4736-B7F1-D29B538B2A1D}" presName="chaos" presStyleCnt="0"/>
      <dgm:spPr/>
    </dgm:pt>
    <dgm:pt modelId="{2C6AF691-7754-42E9-8629-E7F3EDC52C42}" type="pres">
      <dgm:prSet presAssocID="{5800C5E9-DCBE-4736-B7F1-D29B538B2A1D}" presName="parTx1" presStyleLbl="revTx" presStyleIdx="0" presStyleCnt="3"/>
      <dgm:spPr/>
      <dgm:t>
        <a:bodyPr/>
        <a:lstStyle/>
        <a:p>
          <a:endParaRPr lang="en-CA"/>
        </a:p>
      </dgm:t>
    </dgm:pt>
    <dgm:pt modelId="{C7B8EB30-CFC1-4D69-8631-E957655323A1}" type="pres">
      <dgm:prSet presAssocID="{5800C5E9-DCBE-4736-B7F1-D29B538B2A1D}" presName="desTx1" presStyleLbl="revTx" presStyleIdx="1" presStyleCnt="3" custLinFactNeighborY="-12202">
        <dgm:presLayoutVars>
          <dgm:bulletEnabled val="1"/>
        </dgm:presLayoutVars>
      </dgm:prSet>
      <dgm:spPr/>
      <dgm:t>
        <a:bodyPr/>
        <a:lstStyle/>
        <a:p>
          <a:endParaRPr lang="en-CA"/>
        </a:p>
      </dgm:t>
    </dgm:pt>
    <dgm:pt modelId="{A7507257-E075-4E17-AF42-6A8D23379401}" type="pres">
      <dgm:prSet presAssocID="{5800C5E9-DCBE-4736-B7F1-D29B538B2A1D}" presName="c1" presStyleLbl="node1" presStyleIdx="0" presStyleCnt="19"/>
      <dgm:spPr/>
    </dgm:pt>
    <dgm:pt modelId="{C6F6636D-85F7-4AD0-8E1E-72C094431982}" type="pres">
      <dgm:prSet presAssocID="{5800C5E9-DCBE-4736-B7F1-D29B538B2A1D}" presName="c2" presStyleLbl="node1" presStyleIdx="1" presStyleCnt="19"/>
      <dgm:spPr/>
    </dgm:pt>
    <dgm:pt modelId="{706C32BD-35F9-4DF0-921E-0B76F3DF7310}" type="pres">
      <dgm:prSet presAssocID="{5800C5E9-DCBE-4736-B7F1-D29B538B2A1D}" presName="c3" presStyleLbl="node1" presStyleIdx="2" presStyleCnt="19"/>
      <dgm:spPr/>
    </dgm:pt>
    <dgm:pt modelId="{A995BC5C-4961-4993-8636-A27BC632D7B5}" type="pres">
      <dgm:prSet presAssocID="{5800C5E9-DCBE-4736-B7F1-D29B538B2A1D}" presName="c4" presStyleLbl="node1" presStyleIdx="3" presStyleCnt="19"/>
      <dgm:spPr/>
    </dgm:pt>
    <dgm:pt modelId="{017D4F4F-C2F9-4941-A2ED-DF36E59B08D5}" type="pres">
      <dgm:prSet presAssocID="{5800C5E9-DCBE-4736-B7F1-D29B538B2A1D}" presName="c5" presStyleLbl="node1" presStyleIdx="4" presStyleCnt="19"/>
      <dgm:spPr/>
    </dgm:pt>
    <dgm:pt modelId="{6ACF608B-D32A-48E2-B3C7-CD8A74A23B2C}" type="pres">
      <dgm:prSet presAssocID="{5800C5E9-DCBE-4736-B7F1-D29B538B2A1D}" presName="c6" presStyleLbl="node1" presStyleIdx="5" presStyleCnt="19"/>
      <dgm:spPr/>
    </dgm:pt>
    <dgm:pt modelId="{6B61C9B8-D807-441C-9DA2-1F9A915FF380}" type="pres">
      <dgm:prSet presAssocID="{5800C5E9-DCBE-4736-B7F1-D29B538B2A1D}" presName="c7" presStyleLbl="node1" presStyleIdx="6" presStyleCnt="19"/>
      <dgm:spPr/>
    </dgm:pt>
    <dgm:pt modelId="{2D884757-F45D-42DF-933B-C622E90829E5}" type="pres">
      <dgm:prSet presAssocID="{5800C5E9-DCBE-4736-B7F1-D29B538B2A1D}" presName="c8" presStyleLbl="node1" presStyleIdx="7" presStyleCnt="19"/>
      <dgm:spPr/>
    </dgm:pt>
    <dgm:pt modelId="{CD09EE66-EA3E-4B76-B1CE-8867A04418B6}" type="pres">
      <dgm:prSet presAssocID="{5800C5E9-DCBE-4736-B7F1-D29B538B2A1D}" presName="c9" presStyleLbl="node1" presStyleIdx="8" presStyleCnt="19"/>
      <dgm:spPr/>
    </dgm:pt>
    <dgm:pt modelId="{68257599-B97E-4E73-87C3-7B7314E4808F}" type="pres">
      <dgm:prSet presAssocID="{5800C5E9-DCBE-4736-B7F1-D29B538B2A1D}" presName="c10" presStyleLbl="node1" presStyleIdx="9" presStyleCnt="19"/>
      <dgm:spPr/>
    </dgm:pt>
    <dgm:pt modelId="{DDDC784F-76DC-4C20-90A3-E5FC8572EE0F}" type="pres">
      <dgm:prSet presAssocID="{5800C5E9-DCBE-4736-B7F1-D29B538B2A1D}" presName="c11" presStyleLbl="node1" presStyleIdx="10" presStyleCnt="19"/>
      <dgm:spPr/>
    </dgm:pt>
    <dgm:pt modelId="{4FDD3B3B-63E3-408F-9697-729C96DCDEC6}" type="pres">
      <dgm:prSet presAssocID="{5800C5E9-DCBE-4736-B7F1-D29B538B2A1D}" presName="c12" presStyleLbl="node1" presStyleIdx="11" presStyleCnt="19"/>
      <dgm:spPr/>
    </dgm:pt>
    <dgm:pt modelId="{B1AEC56E-AE56-42C7-BB35-5536524F2E75}" type="pres">
      <dgm:prSet presAssocID="{5800C5E9-DCBE-4736-B7F1-D29B538B2A1D}" presName="c13" presStyleLbl="node1" presStyleIdx="12" presStyleCnt="19"/>
      <dgm:spPr/>
    </dgm:pt>
    <dgm:pt modelId="{565A2749-0955-4F6B-AF83-96016DB692E2}" type="pres">
      <dgm:prSet presAssocID="{5800C5E9-DCBE-4736-B7F1-D29B538B2A1D}" presName="c14" presStyleLbl="node1" presStyleIdx="13" presStyleCnt="19"/>
      <dgm:spPr/>
    </dgm:pt>
    <dgm:pt modelId="{41A20972-0054-47AF-AFC6-D65D869049AC}" type="pres">
      <dgm:prSet presAssocID="{5800C5E9-DCBE-4736-B7F1-D29B538B2A1D}" presName="c15" presStyleLbl="node1" presStyleIdx="14" presStyleCnt="19"/>
      <dgm:spPr/>
    </dgm:pt>
    <dgm:pt modelId="{40B6FAC3-401A-451F-8A3A-F5C22284A902}" type="pres">
      <dgm:prSet presAssocID="{5800C5E9-DCBE-4736-B7F1-D29B538B2A1D}" presName="c16" presStyleLbl="node1" presStyleIdx="15" presStyleCnt="19"/>
      <dgm:spPr/>
    </dgm:pt>
    <dgm:pt modelId="{1C4CB05F-2E0A-40DD-9A08-FEDB452145AE}" type="pres">
      <dgm:prSet presAssocID="{5800C5E9-DCBE-4736-B7F1-D29B538B2A1D}" presName="c17" presStyleLbl="node1" presStyleIdx="16" presStyleCnt="19"/>
      <dgm:spPr/>
    </dgm:pt>
    <dgm:pt modelId="{BE9AD9D4-938F-44B0-BAE1-2476A6164015}" type="pres">
      <dgm:prSet presAssocID="{5800C5E9-DCBE-4736-B7F1-D29B538B2A1D}" presName="c18" presStyleLbl="node1" presStyleIdx="17" presStyleCnt="19"/>
      <dgm:spPr/>
    </dgm:pt>
    <dgm:pt modelId="{766180D4-0D71-45F7-A81B-05A851F10398}" type="pres">
      <dgm:prSet presAssocID="{F2F93336-30A0-42AE-814B-E384B8BADA42}" presName="chevronComposite1" presStyleCnt="0"/>
      <dgm:spPr/>
    </dgm:pt>
    <dgm:pt modelId="{60044458-2251-4EEB-897E-CE560BC78B93}" type="pres">
      <dgm:prSet presAssocID="{F2F93336-30A0-42AE-814B-E384B8BADA42}" presName="chevron1" presStyleLbl="sibTrans2D1" presStyleIdx="0" presStyleCnt="2"/>
      <dgm:spPr/>
    </dgm:pt>
    <dgm:pt modelId="{626EB256-24D5-42E8-80A7-1A9C135DB40B}" type="pres">
      <dgm:prSet presAssocID="{F2F93336-30A0-42AE-814B-E384B8BADA42}" presName="spChevron1" presStyleCnt="0"/>
      <dgm:spPr/>
    </dgm:pt>
    <dgm:pt modelId="{520D0AF6-6A59-4E56-AA04-6ED44AA9FA13}" type="pres">
      <dgm:prSet presAssocID="{F2F93336-30A0-42AE-814B-E384B8BADA42}" presName="overlap" presStyleCnt="0"/>
      <dgm:spPr/>
    </dgm:pt>
    <dgm:pt modelId="{6764A291-8128-42FC-9B50-D9174DCCCDC3}" type="pres">
      <dgm:prSet presAssocID="{F2F93336-30A0-42AE-814B-E384B8BADA42}" presName="chevronComposite2" presStyleCnt="0"/>
      <dgm:spPr/>
    </dgm:pt>
    <dgm:pt modelId="{ACFA38C3-8B4D-4E48-B66C-13DBD897DF8D}" type="pres">
      <dgm:prSet presAssocID="{F2F93336-30A0-42AE-814B-E384B8BADA42}" presName="chevron2" presStyleLbl="sibTrans2D1" presStyleIdx="1" presStyleCnt="2"/>
      <dgm:spPr/>
    </dgm:pt>
    <dgm:pt modelId="{AADB2F68-472B-479E-A58B-1913548E4A3B}" type="pres">
      <dgm:prSet presAssocID="{F2F93336-30A0-42AE-814B-E384B8BADA42}" presName="spChevron2" presStyleCnt="0"/>
      <dgm:spPr/>
    </dgm:pt>
    <dgm:pt modelId="{9CF8AD95-CA32-47EB-A2EC-C35CFB78A978}" type="pres">
      <dgm:prSet presAssocID="{C66E861E-D80D-4A16-BBA4-15590B9977B3}" presName="last" presStyleCnt="0"/>
      <dgm:spPr/>
    </dgm:pt>
    <dgm:pt modelId="{29423E11-F885-49C1-BFD4-C4C24674353E}" type="pres">
      <dgm:prSet presAssocID="{C66E861E-D80D-4A16-BBA4-15590B9977B3}" presName="circleTx" presStyleLbl="node1" presStyleIdx="18" presStyleCnt="19"/>
      <dgm:spPr/>
      <dgm:t>
        <a:bodyPr/>
        <a:lstStyle/>
        <a:p>
          <a:endParaRPr lang="en-CA"/>
        </a:p>
      </dgm:t>
    </dgm:pt>
    <dgm:pt modelId="{8C3F2F07-B786-403F-9FBF-E5FBDD93054E}" type="pres">
      <dgm:prSet presAssocID="{C66E861E-D80D-4A16-BBA4-15590B9977B3}" presName="desTxN" presStyleLbl="revTx" presStyleIdx="2" presStyleCnt="3">
        <dgm:presLayoutVars>
          <dgm:bulletEnabled val="1"/>
        </dgm:presLayoutVars>
      </dgm:prSet>
      <dgm:spPr/>
      <dgm:t>
        <a:bodyPr/>
        <a:lstStyle/>
        <a:p>
          <a:endParaRPr lang="en-CA"/>
        </a:p>
      </dgm:t>
    </dgm:pt>
    <dgm:pt modelId="{9417D8BE-E5B2-48F5-BA49-0861C50D773F}" type="pres">
      <dgm:prSet presAssocID="{C66E861E-D80D-4A16-BBA4-15590B9977B3}" presName="spN" presStyleCnt="0"/>
      <dgm:spPr/>
    </dgm:pt>
  </dgm:ptLst>
  <dgm:cxnLst>
    <dgm:cxn modelId="{73C36739-BB31-4B1B-887D-B86EABE147AF}" type="presOf" srcId="{5800C5E9-DCBE-4736-B7F1-D29B538B2A1D}" destId="{2C6AF691-7754-42E9-8629-E7F3EDC52C42}" srcOrd="0" destOrd="0" presId="urn:microsoft.com/office/officeart/2009/3/layout/RandomtoResultProcess"/>
    <dgm:cxn modelId="{51071583-5ABB-48AE-AB44-6A120715978C}" srcId="{C66E861E-D80D-4A16-BBA4-15590B9977B3}" destId="{6646C4A9-03CE-4037-B0EC-A0E163E439BE}" srcOrd="1" destOrd="0" parTransId="{5F8F727C-69E5-45A0-B4C7-46543B6A8BFF}" sibTransId="{BB440F97-7328-4398-9A51-93582B1AFE9E}"/>
    <dgm:cxn modelId="{AE0894B9-C756-480F-A235-E982462B6625}" srcId="{BE1F7FE7-7895-4F41-AAE4-49AB8EF28FA4}" destId="{C66E861E-D80D-4A16-BBA4-15590B9977B3}" srcOrd="1" destOrd="0" parTransId="{68006817-2D60-44EC-89ED-BD3B06B41125}" sibTransId="{BB756CBA-EA9B-4A60-941C-BB3243C5C9B4}"/>
    <dgm:cxn modelId="{A46D21AE-87BB-409A-9A8F-751995FA754D}" srcId="{BE1F7FE7-7895-4F41-AAE4-49AB8EF28FA4}" destId="{5800C5E9-DCBE-4736-B7F1-D29B538B2A1D}" srcOrd="0" destOrd="0" parTransId="{C7F06921-F5DB-4E40-B3B6-41CA095C2FD4}" sibTransId="{F2F93336-30A0-42AE-814B-E384B8BADA42}"/>
    <dgm:cxn modelId="{8ADA68B8-4EA1-4C71-A6E2-7B8D5A9BE1E9}" srcId="{5800C5E9-DCBE-4736-B7F1-D29B538B2A1D}" destId="{8A95E24B-80D7-4FE0-87F8-2B651BA50AE4}" srcOrd="0" destOrd="0" parTransId="{12321F4F-45EF-4E3B-8037-6181971DCF18}" sibTransId="{6545AC02-22C2-4364-A8DD-2E7D7733D8FB}"/>
    <dgm:cxn modelId="{396AB96F-A84F-4C99-AF60-085E3CBBD883}" type="presOf" srcId="{BE1F7FE7-7895-4F41-AAE4-49AB8EF28FA4}" destId="{305C73AF-A7D1-49FB-8A86-B52C606DE4C3}" srcOrd="0" destOrd="0" presId="urn:microsoft.com/office/officeart/2009/3/layout/RandomtoResultProcess"/>
    <dgm:cxn modelId="{3DE36A89-30CD-4CDA-A14F-23051CAB361B}" type="presOf" srcId="{6646C4A9-03CE-4037-B0EC-A0E163E439BE}" destId="{8C3F2F07-B786-403F-9FBF-E5FBDD93054E}" srcOrd="0" destOrd="1" presId="urn:microsoft.com/office/officeart/2009/3/layout/RandomtoResultProcess"/>
    <dgm:cxn modelId="{C74B0710-63A1-40DA-97F2-159B8C2B51FB}" type="presOf" srcId="{D3B0107A-0C4D-4C19-8AC1-FC1F4252F9BA}" destId="{8C3F2F07-B786-403F-9FBF-E5FBDD93054E}" srcOrd="0" destOrd="0" presId="urn:microsoft.com/office/officeart/2009/3/layout/RandomtoResultProcess"/>
    <dgm:cxn modelId="{94C71514-5A4D-4D16-A5EB-D06F95E72CF1}" type="presOf" srcId="{C66E861E-D80D-4A16-BBA4-15590B9977B3}" destId="{29423E11-F885-49C1-BFD4-C4C24674353E}" srcOrd="0" destOrd="0" presId="urn:microsoft.com/office/officeart/2009/3/layout/RandomtoResultProcess"/>
    <dgm:cxn modelId="{A008F97D-02B4-462F-BDBA-2E3217C2B8C6}" srcId="{C66E861E-D80D-4A16-BBA4-15590B9977B3}" destId="{D3B0107A-0C4D-4C19-8AC1-FC1F4252F9BA}" srcOrd="0" destOrd="0" parTransId="{604B36E1-DE8B-49B7-9D13-45D1424119D7}" sibTransId="{6E8BBED1-38B6-4A15-AA30-50269F586BDF}"/>
    <dgm:cxn modelId="{80494768-3341-4959-AD5C-546336BFC149}" type="presOf" srcId="{8A95E24B-80D7-4FE0-87F8-2B651BA50AE4}" destId="{C7B8EB30-CFC1-4D69-8631-E957655323A1}" srcOrd="0" destOrd="0" presId="urn:microsoft.com/office/officeart/2009/3/layout/RandomtoResultProcess"/>
    <dgm:cxn modelId="{B9392028-98A7-48E2-AEB3-EFEBB8E7F26A}" type="presParOf" srcId="{305C73AF-A7D1-49FB-8A86-B52C606DE4C3}" destId="{D7CD2997-1D58-4FE3-98FD-B5970AE0ECCC}" srcOrd="0" destOrd="0" presId="urn:microsoft.com/office/officeart/2009/3/layout/RandomtoResultProcess"/>
    <dgm:cxn modelId="{74FDEFFD-2F41-454C-BB72-1C134B8BA9E8}" type="presParOf" srcId="{D7CD2997-1D58-4FE3-98FD-B5970AE0ECCC}" destId="{2C6AF691-7754-42E9-8629-E7F3EDC52C42}" srcOrd="0" destOrd="0" presId="urn:microsoft.com/office/officeart/2009/3/layout/RandomtoResultProcess"/>
    <dgm:cxn modelId="{7C3AAEBB-B64A-4CA8-AFE4-BC8824870AA5}" type="presParOf" srcId="{D7CD2997-1D58-4FE3-98FD-B5970AE0ECCC}" destId="{C7B8EB30-CFC1-4D69-8631-E957655323A1}" srcOrd="1" destOrd="0" presId="urn:microsoft.com/office/officeart/2009/3/layout/RandomtoResultProcess"/>
    <dgm:cxn modelId="{7731A45F-07CF-4361-A299-AAA8C1DFB340}" type="presParOf" srcId="{D7CD2997-1D58-4FE3-98FD-B5970AE0ECCC}" destId="{A7507257-E075-4E17-AF42-6A8D23379401}" srcOrd="2" destOrd="0" presId="urn:microsoft.com/office/officeart/2009/3/layout/RandomtoResultProcess"/>
    <dgm:cxn modelId="{28B296B2-B06F-4FBD-AF4A-6150CCE50E40}" type="presParOf" srcId="{D7CD2997-1D58-4FE3-98FD-B5970AE0ECCC}" destId="{C6F6636D-85F7-4AD0-8E1E-72C094431982}" srcOrd="3" destOrd="0" presId="urn:microsoft.com/office/officeart/2009/3/layout/RandomtoResultProcess"/>
    <dgm:cxn modelId="{2768CA34-4BE5-41FD-A083-596C4E7F40E2}" type="presParOf" srcId="{D7CD2997-1D58-4FE3-98FD-B5970AE0ECCC}" destId="{706C32BD-35F9-4DF0-921E-0B76F3DF7310}" srcOrd="4" destOrd="0" presId="urn:microsoft.com/office/officeart/2009/3/layout/RandomtoResultProcess"/>
    <dgm:cxn modelId="{7585FD74-9DB2-45DF-902B-BF2CE8C144AF}" type="presParOf" srcId="{D7CD2997-1D58-4FE3-98FD-B5970AE0ECCC}" destId="{A995BC5C-4961-4993-8636-A27BC632D7B5}" srcOrd="5" destOrd="0" presId="urn:microsoft.com/office/officeart/2009/3/layout/RandomtoResultProcess"/>
    <dgm:cxn modelId="{956491D9-7D88-4FFE-885B-074200521AD5}" type="presParOf" srcId="{D7CD2997-1D58-4FE3-98FD-B5970AE0ECCC}" destId="{017D4F4F-C2F9-4941-A2ED-DF36E59B08D5}" srcOrd="6" destOrd="0" presId="urn:microsoft.com/office/officeart/2009/3/layout/RandomtoResultProcess"/>
    <dgm:cxn modelId="{AF047E18-CE33-4197-8530-21EF91C9371F}" type="presParOf" srcId="{D7CD2997-1D58-4FE3-98FD-B5970AE0ECCC}" destId="{6ACF608B-D32A-48E2-B3C7-CD8A74A23B2C}" srcOrd="7" destOrd="0" presId="urn:microsoft.com/office/officeart/2009/3/layout/RandomtoResultProcess"/>
    <dgm:cxn modelId="{9CB823C7-9B49-4E03-AE40-7E6F7C042774}" type="presParOf" srcId="{D7CD2997-1D58-4FE3-98FD-B5970AE0ECCC}" destId="{6B61C9B8-D807-441C-9DA2-1F9A915FF380}" srcOrd="8" destOrd="0" presId="urn:microsoft.com/office/officeart/2009/3/layout/RandomtoResultProcess"/>
    <dgm:cxn modelId="{431E43C6-B45D-4E5C-A66A-272254F6DF08}" type="presParOf" srcId="{D7CD2997-1D58-4FE3-98FD-B5970AE0ECCC}" destId="{2D884757-F45D-42DF-933B-C622E90829E5}" srcOrd="9" destOrd="0" presId="urn:microsoft.com/office/officeart/2009/3/layout/RandomtoResultProcess"/>
    <dgm:cxn modelId="{86170027-7336-4BF9-8471-63D9423569B9}" type="presParOf" srcId="{D7CD2997-1D58-4FE3-98FD-B5970AE0ECCC}" destId="{CD09EE66-EA3E-4B76-B1CE-8867A04418B6}" srcOrd="10" destOrd="0" presId="urn:microsoft.com/office/officeart/2009/3/layout/RandomtoResultProcess"/>
    <dgm:cxn modelId="{4D12D2C5-DAFF-44C6-A68E-CBD08FC713B0}" type="presParOf" srcId="{D7CD2997-1D58-4FE3-98FD-B5970AE0ECCC}" destId="{68257599-B97E-4E73-87C3-7B7314E4808F}" srcOrd="11" destOrd="0" presId="urn:microsoft.com/office/officeart/2009/3/layout/RandomtoResultProcess"/>
    <dgm:cxn modelId="{3795CDB8-C253-4272-80B9-E1FFB393CCB2}" type="presParOf" srcId="{D7CD2997-1D58-4FE3-98FD-B5970AE0ECCC}" destId="{DDDC784F-76DC-4C20-90A3-E5FC8572EE0F}" srcOrd="12" destOrd="0" presId="urn:microsoft.com/office/officeart/2009/3/layout/RandomtoResultProcess"/>
    <dgm:cxn modelId="{B93494CC-E481-4AD9-B8F6-8BF2D5D0FF7B}" type="presParOf" srcId="{D7CD2997-1D58-4FE3-98FD-B5970AE0ECCC}" destId="{4FDD3B3B-63E3-408F-9697-729C96DCDEC6}" srcOrd="13" destOrd="0" presId="urn:microsoft.com/office/officeart/2009/3/layout/RandomtoResultProcess"/>
    <dgm:cxn modelId="{0F00CC58-A0CB-43A4-8C8C-CC40C96B7C2F}" type="presParOf" srcId="{D7CD2997-1D58-4FE3-98FD-B5970AE0ECCC}" destId="{B1AEC56E-AE56-42C7-BB35-5536524F2E75}" srcOrd="14" destOrd="0" presId="urn:microsoft.com/office/officeart/2009/3/layout/RandomtoResultProcess"/>
    <dgm:cxn modelId="{BEF1220D-EB30-4FBE-AC8D-BAE7C7DF0BCE}" type="presParOf" srcId="{D7CD2997-1D58-4FE3-98FD-B5970AE0ECCC}" destId="{565A2749-0955-4F6B-AF83-96016DB692E2}" srcOrd="15" destOrd="0" presId="urn:microsoft.com/office/officeart/2009/3/layout/RandomtoResultProcess"/>
    <dgm:cxn modelId="{26B871AB-7308-4804-977E-D8CFDFD1101F}" type="presParOf" srcId="{D7CD2997-1D58-4FE3-98FD-B5970AE0ECCC}" destId="{41A20972-0054-47AF-AFC6-D65D869049AC}" srcOrd="16" destOrd="0" presId="urn:microsoft.com/office/officeart/2009/3/layout/RandomtoResultProcess"/>
    <dgm:cxn modelId="{828CD7E7-DF4B-4E51-B16B-513E598574E1}" type="presParOf" srcId="{D7CD2997-1D58-4FE3-98FD-B5970AE0ECCC}" destId="{40B6FAC3-401A-451F-8A3A-F5C22284A902}" srcOrd="17" destOrd="0" presId="urn:microsoft.com/office/officeart/2009/3/layout/RandomtoResultProcess"/>
    <dgm:cxn modelId="{550DC329-862A-4526-A04C-DCED50A76A8E}" type="presParOf" srcId="{D7CD2997-1D58-4FE3-98FD-B5970AE0ECCC}" destId="{1C4CB05F-2E0A-40DD-9A08-FEDB452145AE}" srcOrd="18" destOrd="0" presId="urn:microsoft.com/office/officeart/2009/3/layout/RandomtoResultProcess"/>
    <dgm:cxn modelId="{F6FC2B23-3019-4E51-B9AF-4B9482F5E1FB}" type="presParOf" srcId="{D7CD2997-1D58-4FE3-98FD-B5970AE0ECCC}" destId="{BE9AD9D4-938F-44B0-BAE1-2476A6164015}" srcOrd="19" destOrd="0" presId="urn:microsoft.com/office/officeart/2009/3/layout/RandomtoResultProcess"/>
    <dgm:cxn modelId="{9695AA50-AAD1-473E-B127-AC6FDA9A6C62}" type="presParOf" srcId="{305C73AF-A7D1-49FB-8A86-B52C606DE4C3}" destId="{766180D4-0D71-45F7-A81B-05A851F10398}" srcOrd="1" destOrd="0" presId="urn:microsoft.com/office/officeart/2009/3/layout/RandomtoResultProcess"/>
    <dgm:cxn modelId="{1290AB77-0E81-4231-B3C7-7B8387937633}" type="presParOf" srcId="{766180D4-0D71-45F7-A81B-05A851F10398}" destId="{60044458-2251-4EEB-897E-CE560BC78B93}" srcOrd="0" destOrd="0" presId="urn:microsoft.com/office/officeart/2009/3/layout/RandomtoResultProcess"/>
    <dgm:cxn modelId="{3EA2764C-52C9-41B6-8CF5-ABD2CDC05BEC}" type="presParOf" srcId="{766180D4-0D71-45F7-A81B-05A851F10398}" destId="{626EB256-24D5-42E8-80A7-1A9C135DB40B}" srcOrd="1" destOrd="0" presId="urn:microsoft.com/office/officeart/2009/3/layout/RandomtoResultProcess"/>
    <dgm:cxn modelId="{71F6F6E6-A6BA-4B16-A04E-528A810432D2}" type="presParOf" srcId="{305C73AF-A7D1-49FB-8A86-B52C606DE4C3}" destId="{520D0AF6-6A59-4E56-AA04-6ED44AA9FA13}" srcOrd="2" destOrd="0" presId="urn:microsoft.com/office/officeart/2009/3/layout/RandomtoResultProcess"/>
    <dgm:cxn modelId="{CCAA8B33-0CB9-43F7-844F-FAE038FB22A8}" type="presParOf" srcId="{305C73AF-A7D1-49FB-8A86-B52C606DE4C3}" destId="{6764A291-8128-42FC-9B50-D9174DCCCDC3}" srcOrd="3" destOrd="0" presId="urn:microsoft.com/office/officeart/2009/3/layout/RandomtoResultProcess"/>
    <dgm:cxn modelId="{57E54866-B852-4626-A038-8DCA1DF4D4E7}" type="presParOf" srcId="{6764A291-8128-42FC-9B50-D9174DCCCDC3}" destId="{ACFA38C3-8B4D-4E48-B66C-13DBD897DF8D}" srcOrd="0" destOrd="0" presId="urn:microsoft.com/office/officeart/2009/3/layout/RandomtoResultProcess"/>
    <dgm:cxn modelId="{29FEE4E7-8231-4FB8-819F-D8D379215A91}" type="presParOf" srcId="{6764A291-8128-42FC-9B50-D9174DCCCDC3}" destId="{AADB2F68-472B-479E-A58B-1913548E4A3B}" srcOrd="1" destOrd="0" presId="urn:microsoft.com/office/officeart/2009/3/layout/RandomtoResultProcess"/>
    <dgm:cxn modelId="{A7D2239E-1D73-42C1-AAFF-7E77B1290136}" type="presParOf" srcId="{305C73AF-A7D1-49FB-8A86-B52C606DE4C3}" destId="{9CF8AD95-CA32-47EB-A2EC-C35CFB78A978}" srcOrd="4" destOrd="0" presId="urn:microsoft.com/office/officeart/2009/3/layout/RandomtoResultProcess"/>
    <dgm:cxn modelId="{7F031B8A-44BF-4C15-8067-F04692BA84E9}" type="presParOf" srcId="{9CF8AD95-CA32-47EB-A2EC-C35CFB78A978}" destId="{29423E11-F885-49C1-BFD4-C4C24674353E}" srcOrd="0" destOrd="0" presId="urn:microsoft.com/office/officeart/2009/3/layout/RandomtoResultProcess"/>
    <dgm:cxn modelId="{3EA754A7-D58C-4089-8584-4C835DF92EA0}" type="presParOf" srcId="{9CF8AD95-CA32-47EB-A2EC-C35CFB78A978}" destId="{8C3F2F07-B786-403F-9FBF-E5FBDD93054E}" srcOrd="1" destOrd="0" presId="urn:microsoft.com/office/officeart/2009/3/layout/RandomtoResultProcess"/>
    <dgm:cxn modelId="{B7173DD9-06BF-43DB-BB43-9C48C5E55463}" type="presParOf" srcId="{9CF8AD95-CA32-47EB-A2EC-C35CFB78A978}" destId="{9417D8BE-E5B2-48F5-BA49-0861C50D773F}" srcOrd="2" destOrd="0" presId="urn:microsoft.com/office/officeart/2009/3/layout/RandomtoResult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76FBC6-6CE2-4208-9721-93B5A2472C4E}" type="doc">
      <dgm:prSet loTypeId="urn:microsoft.com/office/officeart/2005/8/layout/pList2#1" loCatId="picture" qsTypeId="urn:microsoft.com/office/officeart/2005/8/quickstyle/simple1" qsCatId="simple" csTypeId="urn:microsoft.com/office/officeart/2005/8/colors/accent1_2" csCatId="accent1" phldr="1"/>
      <dgm:spPr/>
      <dgm:t>
        <a:bodyPr/>
        <a:lstStyle/>
        <a:p>
          <a:endParaRPr lang="en-CA"/>
        </a:p>
      </dgm:t>
    </dgm:pt>
    <dgm:pt modelId="{52425ACC-F980-4CF6-8D3F-D8EBDCDF247F}">
      <dgm:prSet phldrT="[Text]" custT="1"/>
      <dgm:spPr>
        <a:noFill/>
        <a:ln>
          <a:noFill/>
        </a:ln>
      </dgm:spPr>
      <dgm:t>
        <a:bodyPr/>
        <a:lstStyle/>
        <a:p>
          <a:r>
            <a:rPr lang="es-MX" sz="2000" noProof="0" dirty="0" smtClean="0">
              <a:solidFill>
                <a:schemeClr val="bg2"/>
              </a:solidFill>
            </a:rPr>
            <a:t>Higiene del sueño</a:t>
          </a:r>
          <a:endParaRPr lang="es-MX" sz="2000" noProof="0" dirty="0">
            <a:solidFill>
              <a:schemeClr val="bg2"/>
            </a:solidFill>
          </a:endParaRPr>
        </a:p>
      </dgm:t>
    </dgm:pt>
    <dgm:pt modelId="{6E66F669-6042-4720-8B75-CC265CAF5ACF}" type="parTrans" cxnId="{B69B3FE4-25C2-49E4-8E50-B10AE3EF7779}">
      <dgm:prSet/>
      <dgm:spPr/>
      <dgm:t>
        <a:bodyPr/>
        <a:lstStyle/>
        <a:p>
          <a:endParaRPr lang="es-MX" sz="2000" noProof="0">
            <a:solidFill>
              <a:schemeClr val="bg2"/>
            </a:solidFill>
          </a:endParaRPr>
        </a:p>
      </dgm:t>
    </dgm:pt>
    <dgm:pt modelId="{338071D1-5297-47EF-BA73-F6AB6D746FE6}" type="sibTrans" cxnId="{B69B3FE4-25C2-49E4-8E50-B10AE3EF7779}">
      <dgm:prSet/>
      <dgm:spPr/>
      <dgm:t>
        <a:bodyPr/>
        <a:lstStyle/>
        <a:p>
          <a:endParaRPr lang="es-MX" sz="2000" noProof="0">
            <a:solidFill>
              <a:schemeClr val="bg2"/>
            </a:solidFill>
          </a:endParaRPr>
        </a:p>
      </dgm:t>
    </dgm:pt>
    <dgm:pt modelId="{9634CD6F-5199-4BB8-A2CD-84DEC86A198F}">
      <dgm:prSet phldrT="[Text]" custT="1"/>
      <dgm:spPr>
        <a:noFill/>
        <a:ln>
          <a:noFill/>
        </a:ln>
      </dgm:spPr>
      <dgm:t>
        <a:bodyPr/>
        <a:lstStyle/>
        <a:p>
          <a:r>
            <a:rPr lang="es-MX" sz="2000" noProof="0" dirty="0" smtClean="0">
              <a:solidFill>
                <a:schemeClr val="bg2"/>
              </a:solidFill>
            </a:rPr>
            <a:t>Actividad física</a:t>
          </a:r>
          <a:endParaRPr lang="es-MX" sz="2000" noProof="0" dirty="0">
            <a:solidFill>
              <a:schemeClr val="bg2"/>
            </a:solidFill>
          </a:endParaRPr>
        </a:p>
      </dgm:t>
    </dgm:pt>
    <dgm:pt modelId="{03070A3E-2005-4ED4-A22C-A12814A1CDB5}" type="parTrans" cxnId="{B823F8DC-2F60-43BD-BA03-87391F47199C}">
      <dgm:prSet/>
      <dgm:spPr/>
      <dgm:t>
        <a:bodyPr/>
        <a:lstStyle/>
        <a:p>
          <a:endParaRPr lang="es-MX" sz="2000" noProof="0">
            <a:solidFill>
              <a:schemeClr val="bg2"/>
            </a:solidFill>
          </a:endParaRPr>
        </a:p>
      </dgm:t>
    </dgm:pt>
    <dgm:pt modelId="{78E6FDD8-D5D9-4DF9-BCD7-861C2DACD86D}" type="sibTrans" cxnId="{B823F8DC-2F60-43BD-BA03-87391F47199C}">
      <dgm:prSet/>
      <dgm:spPr/>
      <dgm:t>
        <a:bodyPr/>
        <a:lstStyle/>
        <a:p>
          <a:endParaRPr lang="es-MX" sz="2000" noProof="0">
            <a:solidFill>
              <a:schemeClr val="bg2"/>
            </a:solidFill>
          </a:endParaRPr>
        </a:p>
      </dgm:t>
    </dgm:pt>
    <dgm:pt modelId="{A3C04C95-BF6B-4319-BCF9-497AACCC9F48}">
      <dgm:prSet phldrT="[Text]" custT="1"/>
      <dgm:spPr>
        <a:noFill/>
        <a:ln>
          <a:noFill/>
        </a:ln>
      </dgm:spPr>
      <dgm:t>
        <a:bodyPr/>
        <a:lstStyle/>
        <a:p>
          <a:r>
            <a:rPr lang="es-MX" sz="2000" noProof="0" dirty="0" smtClean="0">
              <a:solidFill>
                <a:schemeClr val="bg2"/>
              </a:solidFill>
            </a:rPr>
            <a:t>Terapia cognitiva conductual</a:t>
          </a:r>
          <a:endParaRPr lang="es-MX" sz="2000" noProof="0" dirty="0">
            <a:solidFill>
              <a:schemeClr val="bg2"/>
            </a:solidFill>
          </a:endParaRPr>
        </a:p>
      </dgm:t>
    </dgm:pt>
    <dgm:pt modelId="{302BB778-F57A-45ED-80EC-F2D9417D3931}" type="parTrans" cxnId="{C05FDF5D-8B69-44F1-853C-D1537CBC9C4A}">
      <dgm:prSet/>
      <dgm:spPr/>
      <dgm:t>
        <a:bodyPr/>
        <a:lstStyle/>
        <a:p>
          <a:endParaRPr lang="es-MX" sz="2000" noProof="0">
            <a:solidFill>
              <a:schemeClr val="bg2"/>
            </a:solidFill>
          </a:endParaRPr>
        </a:p>
      </dgm:t>
    </dgm:pt>
    <dgm:pt modelId="{74E19798-B0D9-4B59-9204-C22160C2EA50}" type="sibTrans" cxnId="{C05FDF5D-8B69-44F1-853C-D1537CBC9C4A}">
      <dgm:prSet/>
      <dgm:spPr/>
      <dgm:t>
        <a:bodyPr/>
        <a:lstStyle/>
        <a:p>
          <a:endParaRPr lang="es-MX" sz="2000" noProof="0">
            <a:solidFill>
              <a:schemeClr val="bg2"/>
            </a:solidFill>
          </a:endParaRPr>
        </a:p>
      </dgm:t>
    </dgm:pt>
    <dgm:pt modelId="{EDD7282B-A429-46EE-89AB-C1B5D682BE4C}">
      <dgm:prSet phldrT="[Text]" custT="1"/>
      <dgm:spPr>
        <a:noFill/>
        <a:ln>
          <a:noFill/>
        </a:ln>
      </dgm:spPr>
      <dgm:t>
        <a:bodyPr/>
        <a:lstStyle/>
        <a:p>
          <a:r>
            <a:rPr lang="es-MX" sz="2000" noProof="0" dirty="0" smtClean="0">
              <a:solidFill>
                <a:schemeClr val="bg2"/>
              </a:solidFill>
            </a:rPr>
            <a:t>Apoyo para el auto-manejo</a:t>
          </a:r>
          <a:endParaRPr lang="es-MX" sz="2000" noProof="0" dirty="0">
            <a:solidFill>
              <a:schemeClr val="bg2"/>
            </a:solidFill>
          </a:endParaRPr>
        </a:p>
      </dgm:t>
    </dgm:pt>
    <dgm:pt modelId="{FC07BAA2-4EF9-4CF2-8ED8-4C4CAF2BE3F8}" type="parTrans" cxnId="{01A90AF5-9D0F-467D-9975-3160B5D7460C}">
      <dgm:prSet/>
      <dgm:spPr/>
      <dgm:t>
        <a:bodyPr/>
        <a:lstStyle/>
        <a:p>
          <a:endParaRPr lang="es-MX" sz="2000" noProof="0">
            <a:solidFill>
              <a:schemeClr val="bg2"/>
            </a:solidFill>
          </a:endParaRPr>
        </a:p>
      </dgm:t>
    </dgm:pt>
    <dgm:pt modelId="{B4A68937-6705-42C8-BE8C-FE3141928F41}" type="sibTrans" cxnId="{01A90AF5-9D0F-467D-9975-3160B5D7460C}">
      <dgm:prSet/>
      <dgm:spPr/>
      <dgm:t>
        <a:bodyPr/>
        <a:lstStyle/>
        <a:p>
          <a:endParaRPr lang="es-MX" sz="2000" noProof="0">
            <a:solidFill>
              <a:schemeClr val="bg2"/>
            </a:solidFill>
          </a:endParaRPr>
        </a:p>
      </dgm:t>
    </dgm:pt>
    <dgm:pt modelId="{C50117DD-C375-46C3-8C29-39B5F8184DB8}" type="pres">
      <dgm:prSet presAssocID="{6076FBC6-6CE2-4208-9721-93B5A2472C4E}" presName="Name0" presStyleCnt="0">
        <dgm:presLayoutVars>
          <dgm:dir/>
          <dgm:resizeHandles val="exact"/>
        </dgm:presLayoutVars>
      </dgm:prSet>
      <dgm:spPr/>
      <dgm:t>
        <a:bodyPr/>
        <a:lstStyle/>
        <a:p>
          <a:endParaRPr lang="en-CA"/>
        </a:p>
      </dgm:t>
    </dgm:pt>
    <dgm:pt modelId="{940BDAF7-0290-4D6E-8EEC-EEC25A192476}" type="pres">
      <dgm:prSet presAssocID="{6076FBC6-6CE2-4208-9721-93B5A2472C4E}" presName="bkgdShp" presStyleLbl="alignAccFollowNode1" presStyleIdx="0" presStyleCnt="1"/>
      <dgm:spPr/>
    </dgm:pt>
    <dgm:pt modelId="{CC2118F1-E5DF-492D-B7AE-2E0961A9F2F5}" type="pres">
      <dgm:prSet presAssocID="{6076FBC6-6CE2-4208-9721-93B5A2472C4E}" presName="linComp" presStyleCnt="0"/>
      <dgm:spPr/>
    </dgm:pt>
    <dgm:pt modelId="{9C7B6F91-BDBC-42BD-980F-990BF0A3FC50}" type="pres">
      <dgm:prSet presAssocID="{52425ACC-F980-4CF6-8D3F-D8EBDCDF247F}" presName="compNode" presStyleCnt="0"/>
      <dgm:spPr/>
    </dgm:pt>
    <dgm:pt modelId="{C2E8991E-09C6-427D-B6DD-224C7438474B}" type="pres">
      <dgm:prSet presAssocID="{52425ACC-F980-4CF6-8D3F-D8EBDCDF247F}" presName="node" presStyleLbl="node1" presStyleIdx="0" presStyleCnt="4">
        <dgm:presLayoutVars>
          <dgm:bulletEnabled val="1"/>
        </dgm:presLayoutVars>
      </dgm:prSet>
      <dgm:spPr/>
      <dgm:t>
        <a:bodyPr/>
        <a:lstStyle/>
        <a:p>
          <a:endParaRPr lang="en-CA"/>
        </a:p>
      </dgm:t>
    </dgm:pt>
    <dgm:pt modelId="{0B83EAC7-745B-4628-B4A6-2688BD71B0E7}" type="pres">
      <dgm:prSet presAssocID="{52425ACC-F980-4CF6-8D3F-D8EBDCDF247F}" presName="invisiNode" presStyleLbl="node1" presStyleIdx="0" presStyleCnt="4"/>
      <dgm:spPr/>
    </dgm:pt>
    <dgm:pt modelId="{6AB487A5-ED8F-426B-877E-A886DD979ADE}" type="pres">
      <dgm:prSet presAssocID="{52425ACC-F980-4CF6-8D3F-D8EBDCDF247F}" presName="imagNode" presStyleLbl="fgImgPlace1" presStyleIdx="0" presStyleCnt="4"/>
      <dgm:spPr>
        <a:blipFill rotWithShape="1">
          <a:blip xmlns:r="http://schemas.openxmlformats.org/officeDocument/2006/relationships" r:embed="rId1"/>
          <a:stretch>
            <a:fillRect/>
          </a:stretch>
        </a:blipFill>
      </dgm:spPr>
    </dgm:pt>
    <dgm:pt modelId="{B91391B9-8AFA-46A3-A8C2-50C91C0D49B8}" type="pres">
      <dgm:prSet presAssocID="{338071D1-5297-47EF-BA73-F6AB6D746FE6}" presName="sibTrans" presStyleLbl="sibTrans2D1" presStyleIdx="0" presStyleCnt="0"/>
      <dgm:spPr/>
      <dgm:t>
        <a:bodyPr/>
        <a:lstStyle/>
        <a:p>
          <a:endParaRPr lang="en-CA"/>
        </a:p>
      </dgm:t>
    </dgm:pt>
    <dgm:pt modelId="{779D7F5B-873C-4B92-BEEB-EE7B731419FC}" type="pres">
      <dgm:prSet presAssocID="{9634CD6F-5199-4BB8-A2CD-84DEC86A198F}" presName="compNode" presStyleCnt="0"/>
      <dgm:spPr/>
    </dgm:pt>
    <dgm:pt modelId="{9AF45BD9-3756-4BDD-9A30-A3D3867E138C}" type="pres">
      <dgm:prSet presAssocID="{9634CD6F-5199-4BB8-A2CD-84DEC86A198F}" presName="node" presStyleLbl="node1" presStyleIdx="1" presStyleCnt="4">
        <dgm:presLayoutVars>
          <dgm:bulletEnabled val="1"/>
        </dgm:presLayoutVars>
      </dgm:prSet>
      <dgm:spPr/>
      <dgm:t>
        <a:bodyPr/>
        <a:lstStyle/>
        <a:p>
          <a:endParaRPr lang="en-CA"/>
        </a:p>
      </dgm:t>
    </dgm:pt>
    <dgm:pt modelId="{DDE4B121-5073-4A63-811A-560D30185008}" type="pres">
      <dgm:prSet presAssocID="{9634CD6F-5199-4BB8-A2CD-84DEC86A198F}" presName="invisiNode" presStyleLbl="node1" presStyleIdx="1" presStyleCnt="4"/>
      <dgm:spPr/>
    </dgm:pt>
    <dgm:pt modelId="{7E5BBCD2-661D-43CB-8F15-B242ADA79E6B}" type="pres">
      <dgm:prSet presAssocID="{9634CD6F-5199-4BB8-A2CD-84DEC86A198F}" presName="imagNode" presStyleLbl="fgImgPlace1" presStyleIdx="1" presStyleCnt="4"/>
      <dgm:spPr>
        <a:blipFill rotWithShape="1">
          <a:blip xmlns:r="http://schemas.openxmlformats.org/officeDocument/2006/relationships" r:embed="rId2"/>
          <a:stretch>
            <a:fillRect/>
          </a:stretch>
        </a:blipFill>
      </dgm:spPr>
      <dgm:t>
        <a:bodyPr/>
        <a:lstStyle/>
        <a:p>
          <a:endParaRPr lang="en-CA"/>
        </a:p>
      </dgm:t>
    </dgm:pt>
    <dgm:pt modelId="{EEE4DEF4-3188-47CC-9B74-6829C0538807}" type="pres">
      <dgm:prSet presAssocID="{78E6FDD8-D5D9-4DF9-BCD7-861C2DACD86D}" presName="sibTrans" presStyleLbl="sibTrans2D1" presStyleIdx="0" presStyleCnt="0"/>
      <dgm:spPr/>
      <dgm:t>
        <a:bodyPr/>
        <a:lstStyle/>
        <a:p>
          <a:endParaRPr lang="en-CA"/>
        </a:p>
      </dgm:t>
    </dgm:pt>
    <dgm:pt modelId="{5678BEDA-043A-4AB8-A940-D3A906EEE828}" type="pres">
      <dgm:prSet presAssocID="{A3C04C95-BF6B-4319-BCF9-497AACCC9F48}" presName="compNode" presStyleCnt="0"/>
      <dgm:spPr/>
    </dgm:pt>
    <dgm:pt modelId="{351168C3-DDA1-4D46-8B0F-E0B3D0DA29E5}" type="pres">
      <dgm:prSet presAssocID="{A3C04C95-BF6B-4319-BCF9-497AACCC9F48}" presName="node" presStyleLbl="node1" presStyleIdx="2" presStyleCnt="4">
        <dgm:presLayoutVars>
          <dgm:bulletEnabled val="1"/>
        </dgm:presLayoutVars>
      </dgm:prSet>
      <dgm:spPr/>
      <dgm:t>
        <a:bodyPr/>
        <a:lstStyle/>
        <a:p>
          <a:endParaRPr lang="en-CA"/>
        </a:p>
      </dgm:t>
    </dgm:pt>
    <dgm:pt modelId="{6CCC957E-CB85-4C01-9BA3-905D595E1713}" type="pres">
      <dgm:prSet presAssocID="{A3C04C95-BF6B-4319-BCF9-497AACCC9F48}" presName="invisiNode" presStyleLbl="node1" presStyleIdx="2" presStyleCnt="4"/>
      <dgm:spPr/>
    </dgm:pt>
    <dgm:pt modelId="{E3555019-30AC-42D3-948A-DB037203B933}" type="pres">
      <dgm:prSet presAssocID="{A3C04C95-BF6B-4319-BCF9-497AACCC9F48}" presName="imagNode" presStyleLbl="fgImgPlace1" presStyleIdx="2" presStyleCnt="4"/>
      <dgm:spPr>
        <a:blipFill rotWithShape="1">
          <a:blip xmlns:r="http://schemas.openxmlformats.org/officeDocument/2006/relationships" r:embed="rId3"/>
          <a:stretch>
            <a:fillRect/>
          </a:stretch>
        </a:blipFill>
      </dgm:spPr>
    </dgm:pt>
    <dgm:pt modelId="{6B9CD5F7-1528-4DE1-99D8-394283A3AA3D}" type="pres">
      <dgm:prSet presAssocID="{74E19798-B0D9-4B59-9204-C22160C2EA50}" presName="sibTrans" presStyleLbl="sibTrans2D1" presStyleIdx="0" presStyleCnt="0"/>
      <dgm:spPr/>
      <dgm:t>
        <a:bodyPr/>
        <a:lstStyle/>
        <a:p>
          <a:endParaRPr lang="en-CA"/>
        </a:p>
      </dgm:t>
    </dgm:pt>
    <dgm:pt modelId="{7708C8F9-B5CE-4784-BC01-FFFDFD35F7C3}" type="pres">
      <dgm:prSet presAssocID="{EDD7282B-A429-46EE-89AB-C1B5D682BE4C}" presName="compNode" presStyleCnt="0"/>
      <dgm:spPr/>
    </dgm:pt>
    <dgm:pt modelId="{53CFC2BC-92C3-4F5C-B5B5-078A6CA9F54B}" type="pres">
      <dgm:prSet presAssocID="{EDD7282B-A429-46EE-89AB-C1B5D682BE4C}" presName="node" presStyleLbl="node1" presStyleIdx="3" presStyleCnt="4">
        <dgm:presLayoutVars>
          <dgm:bulletEnabled val="1"/>
        </dgm:presLayoutVars>
      </dgm:prSet>
      <dgm:spPr/>
      <dgm:t>
        <a:bodyPr/>
        <a:lstStyle/>
        <a:p>
          <a:endParaRPr lang="en-CA"/>
        </a:p>
      </dgm:t>
    </dgm:pt>
    <dgm:pt modelId="{E6CC7013-47C9-49AD-BD79-8A30A85DA6F4}" type="pres">
      <dgm:prSet presAssocID="{EDD7282B-A429-46EE-89AB-C1B5D682BE4C}" presName="invisiNode" presStyleLbl="node1" presStyleIdx="3" presStyleCnt="4"/>
      <dgm:spPr/>
    </dgm:pt>
    <dgm:pt modelId="{E0D51F96-53EE-4262-8E15-2F07273690DC}" type="pres">
      <dgm:prSet presAssocID="{EDD7282B-A429-46EE-89AB-C1B5D682BE4C}" presName="imagNode" presStyleLbl="fgImgPlace1" presStyleIdx="3" presStyleCnt="4"/>
      <dgm:spPr>
        <a:blipFill rotWithShape="1">
          <a:blip xmlns:r="http://schemas.openxmlformats.org/officeDocument/2006/relationships" r:embed="rId4"/>
          <a:stretch>
            <a:fillRect/>
          </a:stretch>
        </a:blipFill>
      </dgm:spPr>
    </dgm:pt>
  </dgm:ptLst>
  <dgm:cxnLst>
    <dgm:cxn modelId="{01A90AF5-9D0F-467D-9975-3160B5D7460C}" srcId="{6076FBC6-6CE2-4208-9721-93B5A2472C4E}" destId="{EDD7282B-A429-46EE-89AB-C1B5D682BE4C}" srcOrd="3" destOrd="0" parTransId="{FC07BAA2-4EF9-4CF2-8ED8-4C4CAF2BE3F8}" sibTransId="{B4A68937-6705-42C8-BE8C-FE3141928F41}"/>
    <dgm:cxn modelId="{B69B3FE4-25C2-49E4-8E50-B10AE3EF7779}" srcId="{6076FBC6-6CE2-4208-9721-93B5A2472C4E}" destId="{52425ACC-F980-4CF6-8D3F-D8EBDCDF247F}" srcOrd="0" destOrd="0" parTransId="{6E66F669-6042-4720-8B75-CC265CAF5ACF}" sibTransId="{338071D1-5297-47EF-BA73-F6AB6D746FE6}"/>
    <dgm:cxn modelId="{2B9CD0CE-D438-48EC-86BD-252C877B0020}" type="presOf" srcId="{6076FBC6-6CE2-4208-9721-93B5A2472C4E}" destId="{C50117DD-C375-46C3-8C29-39B5F8184DB8}" srcOrd="0" destOrd="0" presId="urn:microsoft.com/office/officeart/2005/8/layout/pList2#1"/>
    <dgm:cxn modelId="{B823F8DC-2F60-43BD-BA03-87391F47199C}" srcId="{6076FBC6-6CE2-4208-9721-93B5A2472C4E}" destId="{9634CD6F-5199-4BB8-A2CD-84DEC86A198F}" srcOrd="1" destOrd="0" parTransId="{03070A3E-2005-4ED4-A22C-A12814A1CDB5}" sibTransId="{78E6FDD8-D5D9-4DF9-BCD7-861C2DACD86D}"/>
    <dgm:cxn modelId="{8FBC564C-3FCF-4E85-9355-ACC45C25CFB8}" type="presOf" srcId="{338071D1-5297-47EF-BA73-F6AB6D746FE6}" destId="{B91391B9-8AFA-46A3-A8C2-50C91C0D49B8}" srcOrd="0" destOrd="0" presId="urn:microsoft.com/office/officeart/2005/8/layout/pList2#1"/>
    <dgm:cxn modelId="{4E94588B-2129-4763-8D2C-4C29B3B732C2}" type="presOf" srcId="{78E6FDD8-D5D9-4DF9-BCD7-861C2DACD86D}" destId="{EEE4DEF4-3188-47CC-9B74-6829C0538807}" srcOrd="0" destOrd="0" presId="urn:microsoft.com/office/officeart/2005/8/layout/pList2#1"/>
    <dgm:cxn modelId="{C05FDF5D-8B69-44F1-853C-D1537CBC9C4A}" srcId="{6076FBC6-6CE2-4208-9721-93B5A2472C4E}" destId="{A3C04C95-BF6B-4319-BCF9-497AACCC9F48}" srcOrd="2" destOrd="0" parTransId="{302BB778-F57A-45ED-80EC-F2D9417D3931}" sibTransId="{74E19798-B0D9-4B59-9204-C22160C2EA50}"/>
    <dgm:cxn modelId="{0908E498-B9A7-4AD5-9194-7ECC9476FF50}" type="presOf" srcId="{52425ACC-F980-4CF6-8D3F-D8EBDCDF247F}" destId="{C2E8991E-09C6-427D-B6DD-224C7438474B}" srcOrd="0" destOrd="0" presId="urn:microsoft.com/office/officeart/2005/8/layout/pList2#1"/>
    <dgm:cxn modelId="{5BD62E98-8D64-4074-A3F0-3C9FBD3B7822}" type="presOf" srcId="{EDD7282B-A429-46EE-89AB-C1B5D682BE4C}" destId="{53CFC2BC-92C3-4F5C-B5B5-078A6CA9F54B}" srcOrd="0" destOrd="0" presId="urn:microsoft.com/office/officeart/2005/8/layout/pList2#1"/>
    <dgm:cxn modelId="{E05F262E-94CA-4AAC-BDAF-630EA770264A}" type="presOf" srcId="{A3C04C95-BF6B-4319-BCF9-497AACCC9F48}" destId="{351168C3-DDA1-4D46-8B0F-E0B3D0DA29E5}" srcOrd="0" destOrd="0" presId="urn:microsoft.com/office/officeart/2005/8/layout/pList2#1"/>
    <dgm:cxn modelId="{9F7BD2B1-CADB-4EF9-983C-6D35F8CA3FAE}" type="presOf" srcId="{74E19798-B0D9-4B59-9204-C22160C2EA50}" destId="{6B9CD5F7-1528-4DE1-99D8-394283A3AA3D}" srcOrd="0" destOrd="0" presId="urn:microsoft.com/office/officeart/2005/8/layout/pList2#1"/>
    <dgm:cxn modelId="{8BCD9316-E73A-4701-B292-9D49AFDC5BCF}" type="presOf" srcId="{9634CD6F-5199-4BB8-A2CD-84DEC86A198F}" destId="{9AF45BD9-3756-4BDD-9A30-A3D3867E138C}" srcOrd="0" destOrd="0" presId="urn:microsoft.com/office/officeart/2005/8/layout/pList2#1"/>
    <dgm:cxn modelId="{828719AC-3508-4162-8664-DAA9E2D030B0}" type="presParOf" srcId="{C50117DD-C375-46C3-8C29-39B5F8184DB8}" destId="{940BDAF7-0290-4D6E-8EEC-EEC25A192476}" srcOrd="0" destOrd="0" presId="urn:microsoft.com/office/officeart/2005/8/layout/pList2#1"/>
    <dgm:cxn modelId="{DB75C7A3-EA4D-4C50-8EA4-7EF9443C7B0D}" type="presParOf" srcId="{C50117DD-C375-46C3-8C29-39B5F8184DB8}" destId="{CC2118F1-E5DF-492D-B7AE-2E0961A9F2F5}" srcOrd="1" destOrd="0" presId="urn:microsoft.com/office/officeart/2005/8/layout/pList2#1"/>
    <dgm:cxn modelId="{15372887-0C02-46D4-83F4-B334A6810FAD}" type="presParOf" srcId="{CC2118F1-E5DF-492D-B7AE-2E0961A9F2F5}" destId="{9C7B6F91-BDBC-42BD-980F-990BF0A3FC50}" srcOrd="0" destOrd="0" presId="urn:microsoft.com/office/officeart/2005/8/layout/pList2#1"/>
    <dgm:cxn modelId="{43C44AA3-9A67-48C3-9194-B70893E6DBAD}" type="presParOf" srcId="{9C7B6F91-BDBC-42BD-980F-990BF0A3FC50}" destId="{C2E8991E-09C6-427D-B6DD-224C7438474B}" srcOrd="0" destOrd="0" presId="urn:microsoft.com/office/officeart/2005/8/layout/pList2#1"/>
    <dgm:cxn modelId="{839DB1BC-A1BF-4C60-8E78-1506E41147AD}" type="presParOf" srcId="{9C7B6F91-BDBC-42BD-980F-990BF0A3FC50}" destId="{0B83EAC7-745B-4628-B4A6-2688BD71B0E7}" srcOrd="1" destOrd="0" presId="urn:microsoft.com/office/officeart/2005/8/layout/pList2#1"/>
    <dgm:cxn modelId="{61DE1EF0-5F22-4EEB-A77A-753292332923}" type="presParOf" srcId="{9C7B6F91-BDBC-42BD-980F-990BF0A3FC50}" destId="{6AB487A5-ED8F-426B-877E-A886DD979ADE}" srcOrd="2" destOrd="0" presId="urn:microsoft.com/office/officeart/2005/8/layout/pList2#1"/>
    <dgm:cxn modelId="{580F6AE7-5AD5-46D6-A0AD-863438D1DAF7}" type="presParOf" srcId="{CC2118F1-E5DF-492D-B7AE-2E0961A9F2F5}" destId="{B91391B9-8AFA-46A3-A8C2-50C91C0D49B8}" srcOrd="1" destOrd="0" presId="urn:microsoft.com/office/officeart/2005/8/layout/pList2#1"/>
    <dgm:cxn modelId="{F9085532-3D27-452C-9D77-B26BD62B0C4E}" type="presParOf" srcId="{CC2118F1-E5DF-492D-B7AE-2E0961A9F2F5}" destId="{779D7F5B-873C-4B92-BEEB-EE7B731419FC}" srcOrd="2" destOrd="0" presId="urn:microsoft.com/office/officeart/2005/8/layout/pList2#1"/>
    <dgm:cxn modelId="{A16174B9-9251-4BB4-94ED-E432CE31A1BB}" type="presParOf" srcId="{779D7F5B-873C-4B92-BEEB-EE7B731419FC}" destId="{9AF45BD9-3756-4BDD-9A30-A3D3867E138C}" srcOrd="0" destOrd="0" presId="urn:microsoft.com/office/officeart/2005/8/layout/pList2#1"/>
    <dgm:cxn modelId="{3DDDA2EA-366A-4B04-8BAA-7ECA1CAB03C2}" type="presParOf" srcId="{779D7F5B-873C-4B92-BEEB-EE7B731419FC}" destId="{DDE4B121-5073-4A63-811A-560D30185008}" srcOrd="1" destOrd="0" presId="urn:microsoft.com/office/officeart/2005/8/layout/pList2#1"/>
    <dgm:cxn modelId="{ABCABB06-9197-41FA-9DF0-7770ED93050C}" type="presParOf" srcId="{779D7F5B-873C-4B92-BEEB-EE7B731419FC}" destId="{7E5BBCD2-661D-43CB-8F15-B242ADA79E6B}" srcOrd="2" destOrd="0" presId="urn:microsoft.com/office/officeart/2005/8/layout/pList2#1"/>
    <dgm:cxn modelId="{64D1BA0E-E810-4550-9579-58F6256E45AB}" type="presParOf" srcId="{CC2118F1-E5DF-492D-B7AE-2E0961A9F2F5}" destId="{EEE4DEF4-3188-47CC-9B74-6829C0538807}" srcOrd="3" destOrd="0" presId="urn:microsoft.com/office/officeart/2005/8/layout/pList2#1"/>
    <dgm:cxn modelId="{E2B08A74-6E44-4F41-A0E6-AF1FCF5356A0}" type="presParOf" srcId="{CC2118F1-E5DF-492D-B7AE-2E0961A9F2F5}" destId="{5678BEDA-043A-4AB8-A940-D3A906EEE828}" srcOrd="4" destOrd="0" presId="urn:microsoft.com/office/officeart/2005/8/layout/pList2#1"/>
    <dgm:cxn modelId="{1794F767-585D-48FB-ACAB-50E844345640}" type="presParOf" srcId="{5678BEDA-043A-4AB8-A940-D3A906EEE828}" destId="{351168C3-DDA1-4D46-8B0F-E0B3D0DA29E5}" srcOrd="0" destOrd="0" presId="urn:microsoft.com/office/officeart/2005/8/layout/pList2#1"/>
    <dgm:cxn modelId="{CEAC5D03-73C9-4096-BC39-E7355AA7297E}" type="presParOf" srcId="{5678BEDA-043A-4AB8-A940-D3A906EEE828}" destId="{6CCC957E-CB85-4C01-9BA3-905D595E1713}" srcOrd="1" destOrd="0" presId="urn:microsoft.com/office/officeart/2005/8/layout/pList2#1"/>
    <dgm:cxn modelId="{A9777DA1-2C9D-46A9-96EE-AFC6DDFC51A0}" type="presParOf" srcId="{5678BEDA-043A-4AB8-A940-D3A906EEE828}" destId="{E3555019-30AC-42D3-948A-DB037203B933}" srcOrd="2" destOrd="0" presId="urn:microsoft.com/office/officeart/2005/8/layout/pList2#1"/>
    <dgm:cxn modelId="{93501F69-B5A6-49BC-BE62-825848EF13EF}" type="presParOf" srcId="{CC2118F1-E5DF-492D-B7AE-2E0961A9F2F5}" destId="{6B9CD5F7-1528-4DE1-99D8-394283A3AA3D}" srcOrd="5" destOrd="0" presId="urn:microsoft.com/office/officeart/2005/8/layout/pList2#1"/>
    <dgm:cxn modelId="{3F627562-FE4E-48A9-9233-67A5452A1CC7}" type="presParOf" srcId="{CC2118F1-E5DF-492D-B7AE-2E0961A9F2F5}" destId="{7708C8F9-B5CE-4784-BC01-FFFDFD35F7C3}" srcOrd="6" destOrd="0" presId="urn:microsoft.com/office/officeart/2005/8/layout/pList2#1"/>
    <dgm:cxn modelId="{E1C80433-2CA8-45AB-B0E1-F5E22DCB8C40}" type="presParOf" srcId="{7708C8F9-B5CE-4784-BC01-FFFDFD35F7C3}" destId="{53CFC2BC-92C3-4F5C-B5B5-078A6CA9F54B}" srcOrd="0" destOrd="0" presId="urn:microsoft.com/office/officeart/2005/8/layout/pList2#1"/>
    <dgm:cxn modelId="{DAFAEC7E-94CD-4693-9BF9-70EE73985D1A}" type="presParOf" srcId="{7708C8F9-B5CE-4784-BC01-FFFDFD35F7C3}" destId="{E6CC7013-47C9-49AD-BD79-8A30A85DA6F4}" srcOrd="1" destOrd="0" presId="urn:microsoft.com/office/officeart/2005/8/layout/pList2#1"/>
    <dgm:cxn modelId="{02D24C93-35E4-47B5-9E44-6EE0FC9226B3}" type="presParOf" srcId="{7708C8F9-B5CE-4784-BC01-FFFDFD35F7C3}" destId="{E0D51F96-53EE-4262-8E15-2F07273690DC}" srcOrd="2" destOrd="0" presId="urn:microsoft.com/office/officeart/2005/8/layout/pList2#1"/>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F7BD6B-490E-4299-85B4-0517F74D1C9C}" type="doc">
      <dgm:prSet loTypeId="urn:microsoft.com/office/officeart/2005/8/layout/process2" loCatId="process" qsTypeId="urn:microsoft.com/office/officeart/2005/8/quickstyle/simple1" qsCatId="simple" csTypeId="urn:microsoft.com/office/officeart/2005/8/colors/accent1_2" csCatId="accent1" phldr="1"/>
      <dgm:spPr/>
    </dgm:pt>
    <dgm:pt modelId="{1ACD22E7-B8B4-4541-8DC0-58BBE90DC3C0}">
      <dgm:prSet phldrT="[Text]" custT="1"/>
      <dgm:spPr/>
      <dgm:t>
        <a:bodyPr/>
        <a:lstStyle/>
        <a:p>
          <a:r>
            <a:rPr lang="es-MX" sz="2400" noProof="0" dirty="0" smtClean="0"/>
            <a:t>Aprender a identificar emociones que influencian los componentes cognitivos y afectivos del dolor (ansiedad, impotencia (desesperanza), depresión)</a:t>
          </a:r>
          <a:endParaRPr lang="es-MX" sz="2400" noProof="0" dirty="0"/>
        </a:p>
      </dgm:t>
    </dgm:pt>
    <dgm:pt modelId="{09007F3A-1188-4472-A2D5-834F52054EC4}" type="parTrans" cxnId="{040B1FF8-071F-4DF1-95D7-1C47A6255DD3}">
      <dgm:prSet/>
      <dgm:spPr/>
      <dgm:t>
        <a:bodyPr/>
        <a:lstStyle/>
        <a:p>
          <a:endParaRPr lang="es-MX" noProof="0"/>
        </a:p>
      </dgm:t>
    </dgm:pt>
    <dgm:pt modelId="{9C9539A1-A0E6-4B3F-A756-9221D18B60A7}" type="sibTrans" cxnId="{040B1FF8-071F-4DF1-95D7-1C47A6255DD3}">
      <dgm:prSet/>
      <dgm:spPr/>
      <dgm:t>
        <a:bodyPr/>
        <a:lstStyle/>
        <a:p>
          <a:endParaRPr lang="es-MX" noProof="0" dirty="0"/>
        </a:p>
      </dgm:t>
    </dgm:pt>
    <dgm:pt modelId="{F53D0213-BC21-4F15-85A1-C15D6C5CD97E}">
      <dgm:prSet phldrT="[Text]" custT="1"/>
      <dgm:spPr/>
      <dgm:t>
        <a:bodyPr/>
        <a:lstStyle/>
        <a:p>
          <a:r>
            <a:rPr lang="es-MX" sz="2400" noProof="0" dirty="0" smtClean="0"/>
            <a:t>Usar técnicas cognitivas activas, de solución de problemas, y de distracción/relajación para modificar las emociones</a:t>
          </a:r>
          <a:endParaRPr lang="es-MX" sz="2400" noProof="0" dirty="0"/>
        </a:p>
      </dgm:t>
    </dgm:pt>
    <dgm:pt modelId="{405C426E-38DA-477E-A104-CDA31A733F13}" type="parTrans" cxnId="{47301345-B7FC-42EB-9567-899201A21CDD}">
      <dgm:prSet/>
      <dgm:spPr/>
      <dgm:t>
        <a:bodyPr/>
        <a:lstStyle/>
        <a:p>
          <a:endParaRPr lang="es-MX" noProof="0"/>
        </a:p>
      </dgm:t>
    </dgm:pt>
    <dgm:pt modelId="{9C9192C9-021B-4412-BA24-D5E0165D2736}" type="sibTrans" cxnId="{47301345-B7FC-42EB-9567-899201A21CDD}">
      <dgm:prSet/>
      <dgm:spPr/>
      <dgm:t>
        <a:bodyPr/>
        <a:lstStyle/>
        <a:p>
          <a:endParaRPr lang="es-MX" noProof="0" dirty="0"/>
        </a:p>
      </dgm:t>
    </dgm:pt>
    <dgm:pt modelId="{776E1119-0207-453A-826F-C751B975816C}">
      <dgm:prSet phldrT="[Text]"/>
      <dgm:spPr/>
      <dgm:t>
        <a:bodyPr/>
        <a:lstStyle/>
        <a:p>
          <a:r>
            <a:rPr lang="es-MX" noProof="0" dirty="0" smtClean="0"/>
            <a:t>Desarrollar estrategias activas dirigidas al bienestar y al control</a:t>
          </a:r>
          <a:endParaRPr lang="es-MX" noProof="0" dirty="0"/>
        </a:p>
      </dgm:t>
    </dgm:pt>
    <dgm:pt modelId="{8ABDE422-EBBC-4654-B6B5-D5E49AF6618F}" type="parTrans" cxnId="{BAC43AFE-D8E3-4D6A-B68C-224E1A28C810}">
      <dgm:prSet/>
      <dgm:spPr/>
      <dgm:t>
        <a:bodyPr/>
        <a:lstStyle/>
        <a:p>
          <a:endParaRPr lang="es-MX" noProof="0"/>
        </a:p>
      </dgm:t>
    </dgm:pt>
    <dgm:pt modelId="{56C3D7DE-9A16-4AA0-98AB-220FF29B67C1}" type="sibTrans" cxnId="{BAC43AFE-D8E3-4D6A-B68C-224E1A28C810}">
      <dgm:prSet/>
      <dgm:spPr/>
      <dgm:t>
        <a:bodyPr/>
        <a:lstStyle/>
        <a:p>
          <a:endParaRPr lang="es-MX" noProof="0"/>
        </a:p>
      </dgm:t>
    </dgm:pt>
    <dgm:pt modelId="{6B0FCD17-2775-4E05-A6C2-1A464E236935}" type="pres">
      <dgm:prSet presAssocID="{B5F7BD6B-490E-4299-85B4-0517F74D1C9C}" presName="linearFlow" presStyleCnt="0">
        <dgm:presLayoutVars>
          <dgm:resizeHandles val="exact"/>
        </dgm:presLayoutVars>
      </dgm:prSet>
      <dgm:spPr/>
    </dgm:pt>
    <dgm:pt modelId="{4FBA369A-0899-46C7-BEB9-233A4A676533}" type="pres">
      <dgm:prSet presAssocID="{1ACD22E7-B8B4-4541-8DC0-58BBE90DC3C0}" presName="node" presStyleLbl="node1" presStyleIdx="0" presStyleCnt="3" custScaleX="221081">
        <dgm:presLayoutVars>
          <dgm:bulletEnabled val="1"/>
        </dgm:presLayoutVars>
      </dgm:prSet>
      <dgm:spPr/>
      <dgm:t>
        <a:bodyPr/>
        <a:lstStyle/>
        <a:p>
          <a:endParaRPr lang="tr-TR"/>
        </a:p>
      </dgm:t>
    </dgm:pt>
    <dgm:pt modelId="{541629CA-9F20-4E60-A902-5BDF045579ED}" type="pres">
      <dgm:prSet presAssocID="{9C9539A1-A0E6-4B3F-A756-9221D18B60A7}" presName="sibTrans" presStyleLbl="sibTrans2D1" presStyleIdx="0" presStyleCnt="2"/>
      <dgm:spPr/>
      <dgm:t>
        <a:bodyPr/>
        <a:lstStyle/>
        <a:p>
          <a:endParaRPr lang="tr-TR"/>
        </a:p>
      </dgm:t>
    </dgm:pt>
    <dgm:pt modelId="{243AF7A7-8546-4526-B083-7EDB870A30EA}" type="pres">
      <dgm:prSet presAssocID="{9C9539A1-A0E6-4B3F-A756-9221D18B60A7}" presName="connectorText" presStyleLbl="sibTrans2D1" presStyleIdx="0" presStyleCnt="2"/>
      <dgm:spPr/>
      <dgm:t>
        <a:bodyPr/>
        <a:lstStyle/>
        <a:p>
          <a:endParaRPr lang="tr-TR"/>
        </a:p>
      </dgm:t>
    </dgm:pt>
    <dgm:pt modelId="{8534057B-DBDF-4D82-8B02-7EFA3D518F00}" type="pres">
      <dgm:prSet presAssocID="{F53D0213-BC21-4F15-85A1-C15D6C5CD97E}" presName="node" presStyleLbl="node1" presStyleIdx="1" presStyleCnt="3" custScaleX="221081">
        <dgm:presLayoutVars>
          <dgm:bulletEnabled val="1"/>
        </dgm:presLayoutVars>
      </dgm:prSet>
      <dgm:spPr/>
      <dgm:t>
        <a:bodyPr/>
        <a:lstStyle/>
        <a:p>
          <a:endParaRPr lang="tr-TR"/>
        </a:p>
      </dgm:t>
    </dgm:pt>
    <dgm:pt modelId="{E9033502-E452-499F-BD32-15FA1BA669EA}" type="pres">
      <dgm:prSet presAssocID="{9C9192C9-021B-4412-BA24-D5E0165D2736}" presName="sibTrans" presStyleLbl="sibTrans2D1" presStyleIdx="1" presStyleCnt="2"/>
      <dgm:spPr/>
      <dgm:t>
        <a:bodyPr/>
        <a:lstStyle/>
        <a:p>
          <a:endParaRPr lang="tr-TR"/>
        </a:p>
      </dgm:t>
    </dgm:pt>
    <dgm:pt modelId="{56ECB370-E69E-472E-A41C-BC4C4BAED400}" type="pres">
      <dgm:prSet presAssocID="{9C9192C9-021B-4412-BA24-D5E0165D2736}" presName="connectorText" presStyleLbl="sibTrans2D1" presStyleIdx="1" presStyleCnt="2"/>
      <dgm:spPr/>
      <dgm:t>
        <a:bodyPr/>
        <a:lstStyle/>
        <a:p>
          <a:endParaRPr lang="tr-TR"/>
        </a:p>
      </dgm:t>
    </dgm:pt>
    <dgm:pt modelId="{DDA0A2FD-52FE-4CA3-8CF6-1FEEB76C90DF}" type="pres">
      <dgm:prSet presAssocID="{776E1119-0207-453A-826F-C751B975816C}" presName="node" presStyleLbl="node1" presStyleIdx="2" presStyleCnt="3" custScaleX="216765">
        <dgm:presLayoutVars>
          <dgm:bulletEnabled val="1"/>
        </dgm:presLayoutVars>
      </dgm:prSet>
      <dgm:spPr/>
      <dgm:t>
        <a:bodyPr/>
        <a:lstStyle/>
        <a:p>
          <a:endParaRPr lang="tr-TR"/>
        </a:p>
      </dgm:t>
    </dgm:pt>
  </dgm:ptLst>
  <dgm:cxnLst>
    <dgm:cxn modelId="{2BF1DF49-ACD2-4F90-93D9-F39F9069FCC9}" type="presOf" srcId="{1ACD22E7-B8B4-4541-8DC0-58BBE90DC3C0}" destId="{4FBA369A-0899-46C7-BEB9-233A4A676533}" srcOrd="0" destOrd="0" presId="urn:microsoft.com/office/officeart/2005/8/layout/process2"/>
    <dgm:cxn modelId="{89FC45E1-4DD0-414B-8F00-3CABDE3C941E}" type="presOf" srcId="{9C9192C9-021B-4412-BA24-D5E0165D2736}" destId="{E9033502-E452-499F-BD32-15FA1BA669EA}" srcOrd="0" destOrd="0" presId="urn:microsoft.com/office/officeart/2005/8/layout/process2"/>
    <dgm:cxn modelId="{55E96AAC-1877-4BB2-9E36-6F9DDB11E6D1}" type="presOf" srcId="{9C9539A1-A0E6-4B3F-A756-9221D18B60A7}" destId="{541629CA-9F20-4E60-A902-5BDF045579ED}" srcOrd="0" destOrd="0" presId="urn:microsoft.com/office/officeart/2005/8/layout/process2"/>
    <dgm:cxn modelId="{C3AD1E9D-54D3-4564-AC34-74C278DDE29D}" type="presOf" srcId="{9C9192C9-021B-4412-BA24-D5E0165D2736}" destId="{56ECB370-E69E-472E-A41C-BC4C4BAED400}" srcOrd="1" destOrd="0" presId="urn:microsoft.com/office/officeart/2005/8/layout/process2"/>
    <dgm:cxn modelId="{333C5D76-6FD8-41E7-AA20-89789DBDB56B}" type="presOf" srcId="{776E1119-0207-453A-826F-C751B975816C}" destId="{DDA0A2FD-52FE-4CA3-8CF6-1FEEB76C90DF}" srcOrd="0" destOrd="0" presId="urn:microsoft.com/office/officeart/2005/8/layout/process2"/>
    <dgm:cxn modelId="{47301345-B7FC-42EB-9567-899201A21CDD}" srcId="{B5F7BD6B-490E-4299-85B4-0517F74D1C9C}" destId="{F53D0213-BC21-4F15-85A1-C15D6C5CD97E}" srcOrd="1" destOrd="0" parTransId="{405C426E-38DA-477E-A104-CDA31A733F13}" sibTransId="{9C9192C9-021B-4412-BA24-D5E0165D2736}"/>
    <dgm:cxn modelId="{BAC43AFE-D8E3-4D6A-B68C-224E1A28C810}" srcId="{B5F7BD6B-490E-4299-85B4-0517F74D1C9C}" destId="{776E1119-0207-453A-826F-C751B975816C}" srcOrd="2" destOrd="0" parTransId="{8ABDE422-EBBC-4654-B6B5-D5E49AF6618F}" sibTransId="{56C3D7DE-9A16-4AA0-98AB-220FF29B67C1}"/>
    <dgm:cxn modelId="{CB95BD66-8F33-4963-B7A7-80BE1F795606}" type="presOf" srcId="{F53D0213-BC21-4F15-85A1-C15D6C5CD97E}" destId="{8534057B-DBDF-4D82-8B02-7EFA3D518F00}" srcOrd="0" destOrd="0" presId="urn:microsoft.com/office/officeart/2005/8/layout/process2"/>
    <dgm:cxn modelId="{909B82BC-0BF1-4CEE-B210-C83EF7816A34}" type="presOf" srcId="{9C9539A1-A0E6-4B3F-A756-9221D18B60A7}" destId="{243AF7A7-8546-4526-B083-7EDB870A30EA}" srcOrd="1" destOrd="0" presId="urn:microsoft.com/office/officeart/2005/8/layout/process2"/>
    <dgm:cxn modelId="{040B1FF8-071F-4DF1-95D7-1C47A6255DD3}" srcId="{B5F7BD6B-490E-4299-85B4-0517F74D1C9C}" destId="{1ACD22E7-B8B4-4541-8DC0-58BBE90DC3C0}" srcOrd="0" destOrd="0" parTransId="{09007F3A-1188-4472-A2D5-834F52054EC4}" sibTransId="{9C9539A1-A0E6-4B3F-A756-9221D18B60A7}"/>
    <dgm:cxn modelId="{65219613-F3B4-4C29-BA44-3BA895F77C33}" type="presOf" srcId="{B5F7BD6B-490E-4299-85B4-0517F74D1C9C}" destId="{6B0FCD17-2775-4E05-A6C2-1A464E236935}" srcOrd="0" destOrd="0" presId="urn:microsoft.com/office/officeart/2005/8/layout/process2"/>
    <dgm:cxn modelId="{058D03C1-43DA-4D15-8088-4FFB399E4613}" type="presParOf" srcId="{6B0FCD17-2775-4E05-A6C2-1A464E236935}" destId="{4FBA369A-0899-46C7-BEB9-233A4A676533}" srcOrd="0" destOrd="0" presId="urn:microsoft.com/office/officeart/2005/8/layout/process2"/>
    <dgm:cxn modelId="{5A9614CB-76CC-476A-A705-BA8E71075ECA}" type="presParOf" srcId="{6B0FCD17-2775-4E05-A6C2-1A464E236935}" destId="{541629CA-9F20-4E60-A902-5BDF045579ED}" srcOrd="1" destOrd="0" presId="urn:microsoft.com/office/officeart/2005/8/layout/process2"/>
    <dgm:cxn modelId="{C67406DA-B1D3-4220-BD72-7D933C884844}" type="presParOf" srcId="{541629CA-9F20-4E60-A902-5BDF045579ED}" destId="{243AF7A7-8546-4526-B083-7EDB870A30EA}" srcOrd="0" destOrd="0" presId="urn:microsoft.com/office/officeart/2005/8/layout/process2"/>
    <dgm:cxn modelId="{D91A0392-449C-426F-A5FA-C0B9572A5FCC}" type="presParOf" srcId="{6B0FCD17-2775-4E05-A6C2-1A464E236935}" destId="{8534057B-DBDF-4D82-8B02-7EFA3D518F00}" srcOrd="2" destOrd="0" presId="urn:microsoft.com/office/officeart/2005/8/layout/process2"/>
    <dgm:cxn modelId="{001CABCE-E568-4BA5-B0AF-12C85709BF3C}" type="presParOf" srcId="{6B0FCD17-2775-4E05-A6C2-1A464E236935}" destId="{E9033502-E452-499F-BD32-15FA1BA669EA}" srcOrd="3" destOrd="0" presId="urn:microsoft.com/office/officeart/2005/8/layout/process2"/>
    <dgm:cxn modelId="{E39BA3C5-1259-403A-91CB-B640EAA8B6A4}" type="presParOf" srcId="{E9033502-E452-499F-BD32-15FA1BA669EA}" destId="{56ECB370-E69E-472E-A41C-BC4C4BAED400}" srcOrd="0" destOrd="0" presId="urn:microsoft.com/office/officeart/2005/8/layout/process2"/>
    <dgm:cxn modelId="{DBEA9C6C-5B98-448C-9C1C-68A6800890D1}" type="presParOf" srcId="{6B0FCD17-2775-4E05-A6C2-1A464E236935}" destId="{DDA0A2FD-52FE-4CA3-8CF6-1FEEB76C90DF}"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B1A72C-8B2A-4DCB-AEF7-D08148B88D49}"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CA"/>
        </a:p>
      </dgm:t>
    </dgm:pt>
    <dgm:pt modelId="{216CDB32-326B-49D3-BFBB-BAEE96F722D9}">
      <dgm:prSet phldrT="[Text]" custT="1"/>
      <dgm:spPr>
        <a:solidFill>
          <a:schemeClr val="accent1"/>
        </a:solidFill>
        <a:ln>
          <a:noFill/>
        </a:ln>
      </dgm:spPr>
      <dgm:t>
        <a:bodyPr/>
        <a:lstStyle/>
        <a:p>
          <a:r>
            <a:rPr lang="es-MX" sz="2400" b="1" noProof="0" dirty="0" smtClean="0"/>
            <a:t>Nivel  1</a:t>
          </a:r>
        </a:p>
        <a:p>
          <a:r>
            <a:rPr lang="es-MX" sz="2000" noProof="0" dirty="0" smtClean="0"/>
            <a:t>          </a:t>
          </a:r>
          <a:r>
            <a:rPr lang="es-MX" sz="2000" u="sng" noProof="0" dirty="0" smtClean="0"/>
            <a:t>A</a:t>
          </a:r>
          <a:endParaRPr lang="es-MX" sz="2000" noProof="0" dirty="0"/>
        </a:p>
      </dgm:t>
    </dgm:pt>
    <dgm:pt modelId="{603610BA-924A-43E0-865C-B783ACDFC9DC}" type="parTrans" cxnId="{DD96D2CC-C2FA-4F9B-BB71-C3893A200FF9}">
      <dgm:prSet/>
      <dgm:spPr/>
      <dgm:t>
        <a:bodyPr/>
        <a:lstStyle/>
        <a:p>
          <a:endParaRPr lang="es-MX" noProof="0"/>
        </a:p>
      </dgm:t>
    </dgm:pt>
    <dgm:pt modelId="{2D60B055-3BA1-4E3B-9AF6-A274569F70E9}" type="sibTrans" cxnId="{DD96D2CC-C2FA-4F9B-BB71-C3893A200FF9}">
      <dgm:prSet/>
      <dgm:spPr/>
      <dgm:t>
        <a:bodyPr/>
        <a:lstStyle/>
        <a:p>
          <a:endParaRPr lang="es-MX" noProof="0"/>
        </a:p>
      </dgm:t>
    </dgm:pt>
    <dgm:pt modelId="{2A4C2737-B451-41E3-ADDF-7877A104DC7D}">
      <dgm:prSet phldrT="[Text]" custT="1"/>
      <dgm:spPr>
        <a:solidFill>
          <a:schemeClr val="accent2"/>
        </a:solidFill>
        <a:ln>
          <a:noFill/>
        </a:ln>
      </dgm:spPr>
      <dgm:t>
        <a:bodyPr/>
        <a:lstStyle/>
        <a:p>
          <a:r>
            <a:rPr lang="es-MX" sz="2400" b="1" noProof="0" dirty="0" smtClean="0"/>
            <a:t>Nivel  2</a:t>
          </a:r>
        </a:p>
        <a:p>
          <a:r>
            <a:rPr lang="es-MX" sz="3000" noProof="0" dirty="0" smtClean="0"/>
            <a:t>           </a:t>
          </a:r>
          <a:r>
            <a:rPr lang="es-MX" sz="2000" u="sng" noProof="0" dirty="0" smtClean="0"/>
            <a:t>A</a:t>
          </a:r>
          <a:endParaRPr lang="es-MX" sz="2000" u="sng" noProof="0" dirty="0"/>
        </a:p>
      </dgm:t>
    </dgm:pt>
    <dgm:pt modelId="{94984C65-25B7-4A52-815D-98338E0F29FB}" type="parTrans" cxnId="{ECB682F3-7168-480C-B16E-4C29F3821811}">
      <dgm:prSet/>
      <dgm:spPr/>
      <dgm:t>
        <a:bodyPr/>
        <a:lstStyle/>
        <a:p>
          <a:endParaRPr lang="es-MX" noProof="0"/>
        </a:p>
      </dgm:t>
    </dgm:pt>
    <dgm:pt modelId="{6ED4ACA2-0E8C-4C59-966B-E0F4D46A2047}" type="sibTrans" cxnId="{ECB682F3-7168-480C-B16E-4C29F3821811}">
      <dgm:prSet/>
      <dgm:spPr/>
      <dgm:t>
        <a:bodyPr/>
        <a:lstStyle/>
        <a:p>
          <a:endParaRPr lang="es-MX" noProof="0"/>
        </a:p>
      </dgm:t>
    </dgm:pt>
    <dgm:pt modelId="{50D29104-588B-4648-8DC3-E1806249D02B}">
      <dgm:prSet phldrT="[Text]" custT="1"/>
      <dgm:spPr>
        <a:solidFill>
          <a:schemeClr val="accent1"/>
        </a:solidFill>
        <a:ln>
          <a:noFill/>
        </a:ln>
      </dgm:spPr>
      <dgm:t>
        <a:bodyPr/>
        <a:lstStyle/>
        <a:p>
          <a:r>
            <a:rPr lang="es-MX" sz="2000" noProof="0" dirty="0" smtClean="0"/>
            <a:t>Amitriptilina</a:t>
          </a:r>
          <a:endParaRPr lang="es-MX" sz="2000" noProof="0" dirty="0"/>
        </a:p>
      </dgm:t>
    </dgm:pt>
    <dgm:pt modelId="{EB26707B-CD9E-4A0D-A91C-31087D0163AE}" type="parTrans" cxnId="{6D5B8281-2E79-4C3E-B579-F699DC967D14}">
      <dgm:prSet/>
      <dgm:spPr/>
      <dgm:t>
        <a:bodyPr/>
        <a:lstStyle/>
        <a:p>
          <a:endParaRPr lang="es-MX" noProof="0"/>
        </a:p>
      </dgm:t>
    </dgm:pt>
    <dgm:pt modelId="{C5E583BC-4513-4ABB-B79A-42D8C363650C}" type="sibTrans" cxnId="{6D5B8281-2E79-4C3E-B579-F699DC967D14}">
      <dgm:prSet/>
      <dgm:spPr/>
      <dgm:t>
        <a:bodyPr/>
        <a:lstStyle/>
        <a:p>
          <a:endParaRPr lang="es-MX" noProof="0"/>
        </a:p>
      </dgm:t>
    </dgm:pt>
    <dgm:pt modelId="{3D4DCA2E-3D9E-419F-B9CF-EDBA2E8E287D}">
      <dgm:prSet phldrT="[Text]" custT="1"/>
      <dgm:spPr>
        <a:solidFill>
          <a:schemeClr val="accent1"/>
        </a:solidFill>
        <a:ln>
          <a:noFill/>
        </a:ln>
      </dgm:spPr>
      <dgm:t>
        <a:bodyPr/>
        <a:lstStyle/>
        <a:p>
          <a:r>
            <a:rPr lang="es-MX" sz="2000" noProof="0" dirty="0" smtClean="0"/>
            <a:t>Duloxetina</a:t>
          </a:r>
          <a:endParaRPr lang="es-MX" sz="2000" noProof="0" dirty="0"/>
        </a:p>
      </dgm:t>
    </dgm:pt>
    <dgm:pt modelId="{BE1F120B-9C01-40D4-8EB7-5804F28B2991}" type="parTrans" cxnId="{40C81DB3-7F66-4AD6-AC4A-2F75B627D6B7}">
      <dgm:prSet/>
      <dgm:spPr/>
      <dgm:t>
        <a:bodyPr/>
        <a:lstStyle/>
        <a:p>
          <a:endParaRPr lang="es-MX" noProof="0"/>
        </a:p>
      </dgm:t>
    </dgm:pt>
    <dgm:pt modelId="{A68BC7EB-618C-42C4-8496-2971B24FFB9B}" type="sibTrans" cxnId="{40C81DB3-7F66-4AD6-AC4A-2F75B627D6B7}">
      <dgm:prSet/>
      <dgm:spPr/>
      <dgm:t>
        <a:bodyPr/>
        <a:lstStyle/>
        <a:p>
          <a:endParaRPr lang="es-MX" noProof="0"/>
        </a:p>
      </dgm:t>
    </dgm:pt>
    <dgm:pt modelId="{62F6A9FD-4659-42F2-955C-C82B286682C9}">
      <dgm:prSet phldrT="[Text]" custT="1"/>
      <dgm:spPr>
        <a:solidFill>
          <a:schemeClr val="accent1"/>
        </a:solidFill>
        <a:ln>
          <a:noFill/>
        </a:ln>
      </dgm:spPr>
      <dgm:t>
        <a:bodyPr/>
        <a:lstStyle/>
        <a:p>
          <a:r>
            <a:rPr lang="es-MX" sz="2000" noProof="0" dirty="0" smtClean="0">
              <a:solidFill>
                <a:schemeClr val="tx1"/>
              </a:solidFill>
            </a:rPr>
            <a:t>Milnaciprán</a:t>
          </a:r>
          <a:endParaRPr lang="es-MX" sz="2000" noProof="0" dirty="0">
            <a:solidFill>
              <a:schemeClr val="tx1"/>
            </a:solidFill>
          </a:endParaRPr>
        </a:p>
      </dgm:t>
    </dgm:pt>
    <dgm:pt modelId="{AA8DCE53-746C-4752-8F0B-A77B15426BF4}" type="parTrans" cxnId="{373B5CFD-7041-4DF4-A5A1-08C9811067BC}">
      <dgm:prSet/>
      <dgm:spPr/>
      <dgm:t>
        <a:bodyPr/>
        <a:lstStyle/>
        <a:p>
          <a:endParaRPr lang="es-MX" noProof="0"/>
        </a:p>
      </dgm:t>
    </dgm:pt>
    <dgm:pt modelId="{712CFF26-728A-4059-9E39-DD27601A95F0}" type="sibTrans" cxnId="{373B5CFD-7041-4DF4-A5A1-08C9811067BC}">
      <dgm:prSet/>
      <dgm:spPr/>
      <dgm:t>
        <a:bodyPr/>
        <a:lstStyle/>
        <a:p>
          <a:endParaRPr lang="es-MX" noProof="0"/>
        </a:p>
      </dgm:t>
    </dgm:pt>
    <dgm:pt modelId="{4B796B60-EDD2-43B0-87F4-72F64736635A}">
      <dgm:prSet custT="1"/>
      <dgm:spPr>
        <a:solidFill>
          <a:schemeClr val="accent1"/>
        </a:solidFill>
      </dgm:spPr>
      <dgm:t>
        <a:bodyPr/>
        <a:lstStyle/>
        <a:p>
          <a:r>
            <a:rPr lang="es-MX" sz="2000" noProof="0" dirty="0" smtClean="0">
              <a:solidFill>
                <a:schemeClr val="tx1"/>
              </a:solidFill>
            </a:rPr>
            <a:t>Pregabalina</a:t>
          </a:r>
          <a:endParaRPr lang="es-MX" sz="2000" noProof="0" dirty="0" smtClean="0">
            <a:solidFill>
              <a:schemeClr val="tx1"/>
            </a:solidFill>
          </a:endParaRPr>
        </a:p>
      </dgm:t>
    </dgm:pt>
    <dgm:pt modelId="{694432F3-6D72-4E0E-B652-5B413589BFC4}" type="parTrans" cxnId="{6EF10368-ADD6-4C5D-8147-28B64194AE5A}">
      <dgm:prSet/>
      <dgm:spPr/>
      <dgm:t>
        <a:bodyPr/>
        <a:lstStyle/>
        <a:p>
          <a:endParaRPr lang="es-MX" noProof="0"/>
        </a:p>
      </dgm:t>
    </dgm:pt>
    <dgm:pt modelId="{F4108051-FB13-4537-9BE7-836DE3788A14}" type="sibTrans" cxnId="{6EF10368-ADD6-4C5D-8147-28B64194AE5A}">
      <dgm:prSet/>
      <dgm:spPr/>
      <dgm:t>
        <a:bodyPr/>
        <a:lstStyle/>
        <a:p>
          <a:endParaRPr lang="es-MX" noProof="0"/>
        </a:p>
      </dgm:t>
    </dgm:pt>
    <dgm:pt modelId="{5A05705E-CBC3-433F-8E61-73A16A23C4B4}">
      <dgm:prSet phldrT="[Text]" custT="1"/>
      <dgm:spPr>
        <a:solidFill>
          <a:schemeClr val="accent2"/>
        </a:solidFill>
        <a:ln>
          <a:noFill/>
        </a:ln>
      </dgm:spPr>
      <dgm:t>
        <a:bodyPr/>
        <a:lstStyle/>
        <a:p>
          <a:r>
            <a:rPr lang="es-MX" sz="2000" noProof="0" dirty="0" smtClean="0"/>
            <a:t>Fluoxetina</a:t>
          </a:r>
          <a:endParaRPr lang="es-MX" sz="2000" noProof="0" dirty="0"/>
        </a:p>
      </dgm:t>
    </dgm:pt>
    <dgm:pt modelId="{A3C91F9D-DC8F-4277-A640-F5052A70A419}" type="parTrans" cxnId="{8FA648F5-6A23-4C12-8903-EC4A701BC010}">
      <dgm:prSet/>
      <dgm:spPr/>
      <dgm:t>
        <a:bodyPr/>
        <a:lstStyle/>
        <a:p>
          <a:endParaRPr lang="es-MX" noProof="0"/>
        </a:p>
      </dgm:t>
    </dgm:pt>
    <dgm:pt modelId="{629CED78-457D-4BB7-943D-0106C2074DD7}" type="sibTrans" cxnId="{8FA648F5-6A23-4C12-8903-EC4A701BC010}">
      <dgm:prSet/>
      <dgm:spPr/>
      <dgm:t>
        <a:bodyPr/>
        <a:lstStyle/>
        <a:p>
          <a:endParaRPr lang="es-MX" noProof="0"/>
        </a:p>
      </dgm:t>
    </dgm:pt>
    <dgm:pt modelId="{896952FF-D8E5-438B-B857-7ABB9D0A11C7}">
      <dgm:prSet phldrT="[Text]" custT="1"/>
      <dgm:spPr>
        <a:solidFill>
          <a:schemeClr val="accent2"/>
        </a:solidFill>
        <a:ln>
          <a:noFill/>
        </a:ln>
      </dgm:spPr>
      <dgm:t>
        <a:bodyPr/>
        <a:lstStyle/>
        <a:p>
          <a:r>
            <a:rPr lang="es-MX" sz="2000" noProof="0" dirty="0" smtClean="0"/>
            <a:t>Ciclobenzapina</a:t>
          </a:r>
          <a:endParaRPr lang="es-MX" sz="2000" noProof="0" dirty="0"/>
        </a:p>
      </dgm:t>
    </dgm:pt>
    <dgm:pt modelId="{97C51C0D-072C-41CD-A3BF-AC2A45408250}" type="sibTrans" cxnId="{149EDB02-D59C-4F4A-80D6-6208133EFAB6}">
      <dgm:prSet/>
      <dgm:spPr/>
      <dgm:t>
        <a:bodyPr/>
        <a:lstStyle/>
        <a:p>
          <a:endParaRPr lang="es-MX" noProof="0"/>
        </a:p>
      </dgm:t>
    </dgm:pt>
    <dgm:pt modelId="{087A3DC5-F0B9-443D-83F7-01613618639C}" type="parTrans" cxnId="{149EDB02-D59C-4F4A-80D6-6208133EFAB6}">
      <dgm:prSet/>
      <dgm:spPr/>
      <dgm:t>
        <a:bodyPr/>
        <a:lstStyle/>
        <a:p>
          <a:endParaRPr lang="es-MX" noProof="0"/>
        </a:p>
      </dgm:t>
    </dgm:pt>
    <dgm:pt modelId="{0CBAEA69-41FC-4729-B90E-FE9B5FA569E5}" type="pres">
      <dgm:prSet presAssocID="{78B1A72C-8B2A-4DCB-AEF7-D08148B88D49}" presName="linear" presStyleCnt="0">
        <dgm:presLayoutVars>
          <dgm:dir/>
          <dgm:resizeHandles val="exact"/>
        </dgm:presLayoutVars>
      </dgm:prSet>
      <dgm:spPr/>
      <dgm:t>
        <a:bodyPr/>
        <a:lstStyle/>
        <a:p>
          <a:endParaRPr lang="en-CA"/>
        </a:p>
      </dgm:t>
    </dgm:pt>
    <dgm:pt modelId="{5B4C0C43-B523-4F14-B91D-974131A1DD92}" type="pres">
      <dgm:prSet presAssocID="{216CDB32-326B-49D3-BFBB-BAEE96F722D9}" presName="comp" presStyleCnt="0"/>
      <dgm:spPr/>
    </dgm:pt>
    <dgm:pt modelId="{10C7651B-84FB-4596-8F5A-D8779B1329C7}" type="pres">
      <dgm:prSet presAssocID="{216CDB32-326B-49D3-BFBB-BAEE96F722D9}" presName="box" presStyleLbl="node1" presStyleIdx="0" presStyleCnt="2" custScaleY="120616"/>
      <dgm:spPr/>
      <dgm:t>
        <a:bodyPr/>
        <a:lstStyle/>
        <a:p>
          <a:endParaRPr lang="en-CA"/>
        </a:p>
      </dgm:t>
    </dgm:pt>
    <dgm:pt modelId="{1F316BCC-5F8B-48B1-AD3E-D23E97012149}" type="pres">
      <dgm:prSet presAssocID="{216CDB32-326B-49D3-BFBB-BAEE96F722D9}" presName="img" presStyleLbl="fgImgPlace1" presStyleIdx="0" presStyleCnt="2"/>
      <dgm:spPr>
        <a:blipFill rotWithShape="1">
          <a:blip xmlns:r="http://schemas.openxmlformats.org/officeDocument/2006/relationships" r:embed="rId1"/>
          <a:stretch>
            <a:fillRect/>
          </a:stretch>
        </a:blipFill>
        <a:ln>
          <a:noFill/>
        </a:ln>
      </dgm:spPr>
      <dgm:t>
        <a:bodyPr/>
        <a:lstStyle/>
        <a:p>
          <a:endParaRPr lang="en-CA"/>
        </a:p>
      </dgm:t>
    </dgm:pt>
    <dgm:pt modelId="{16F07185-C05F-41FA-83C9-4FC88BFB2A78}" type="pres">
      <dgm:prSet presAssocID="{216CDB32-326B-49D3-BFBB-BAEE96F722D9}" presName="text" presStyleLbl="node1" presStyleIdx="0" presStyleCnt="2">
        <dgm:presLayoutVars>
          <dgm:bulletEnabled val="1"/>
        </dgm:presLayoutVars>
      </dgm:prSet>
      <dgm:spPr/>
      <dgm:t>
        <a:bodyPr/>
        <a:lstStyle/>
        <a:p>
          <a:endParaRPr lang="en-CA"/>
        </a:p>
      </dgm:t>
    </dgm:pt>
    <dgm:pt modelId="{5F083D35-4445-4EB5-ABB1-B9603F7D862A}" type="pres">
      <dgm:prSet presAssocID="{2D60B055-3BA1-4E3B-9AF6-A274569F70E9}" presName="spacer" presStyleCnt="0"/>
      <dgm:spPr/>
    </dgm:pt>
    <dgm:pt modelId="{7CF5D268-D828-4056-BA85-799CEFF1025C}" type="pres">
      <dgm:prSet presAssocID="{2A4C2737-B451-41E3-ADDF-7877A104DC7D}" presName="comp" presStyleCnt="0"/>
      <dgm:spPr/>
    </dgm:pt>
    <dgm:pt modelId="{5FC006DB-5E75-498C-BDDF-C0B298D06071}" type="pres">
      <dgm:prSet presAssocID="{2A4C2737-B451-41E3-ADDF-7877A104DC7D}" presName="box" presStyleLbl="node1" presStyleIdx="1" presStyleCnt="2"/>
      <dgm:spPr/>
      <dgm:t>
        <a:bodyPr/>
        <a:lstStyle/>
        <a:p>
          <a:endParaRPr lang="en-CA"/>
        </a:p>
      </dgm:t>
    </dgm:pt>
    <dgm:pt modelId="{454230EC-BF49-46FC-AC53-CB2F5E7CFA33}" type="pres">
      <dgm:prSet presAssocID="{2A4C2737-B451-41E3-ADDF-7877A104DC7D}" presName="img" presStyleLbl="fgImgPlace1" presStyleIdx="1" presStyleCnt="2"/>
      <dgm:spPr>
        <a:blipFill rotWithShape="1">
          <a:blip xmlns:r="http://schemas.openxmlformats.org/officeDocument/2006/relationships" r:embed="rId2"/>
          <a:stretch>
            <a:fillRect/>
          </a:stretch>
        </a:blipFill>
        <a:ln>
          <a:noFill/>
        </a:ln>
      </dgm:spPr>
      <dgm:t>
        <a:bodyPr/>
        <a:lstStyle/>
        <a:p>
          <a:endParaRPr lang="en-CA"/>
        </a:p>
      </dgm:t>
    </dgm:pt>
    <dgm:pt modelId="{A06C41C8-172B-4A03-ACCF-0789087B5CE2}" type="pres">
      <dgm:prSet presAssocID="{2A4C2737-B451-41E3-ADDF-7877A104DC7D}" presName="text" presStyleLbl="node1" presStyleIdx="1" presStyleCnt="2">
        <dgm:presLayoutVars>
          <dgm:bulletEnabled val="1"/>
        </dgm:presLayoutVars>
      </dgm:prSet>
      <dgm:spPr/>
      <dgm:t>
        <a:bodyPr/>
        <a:lstStyle/>
        <a:p>
          <a:endParaRPr lang="en-CA"/>
        </a:p>
      </dgm:t>
    </dgm:pt>
  </dgm:ptLst>
  <dgm:cxnLst>
    <dgm:cxn modelId="{6EF10368-ADD6-4C5D-8147-28B64194AE5A}" srcId="{216CDB32-326B-49D3-BFBB-BAEE96F722D9}" destId="{4B796B60-EDD2-43B0-87F4-72F64736635A}" srcOrd="3" destOrd="0" parTransId="{694432F3-6D72-4E0E-B652-5B413589BFC4}" sibTransId="{F4108051-FB13-4537-9BE7-836DE3788A14}"/>
    <dgm:cxn modelId="{0FDECFD5-27F1-4850-8439-2EA697EA3535}" type="presOf" srcId="{2A4C2737-B451-41E3-ADDF-7877A104DC7D}" destId="{5FC006DB-5E75-498C-BDDF-C0B298D06071}" srcOrd="0" destOrd="0" presId="urn:microsoft.com/office/officeart/2005/8/layout/vList4#1"/>
    <dgm:cxn modelId="{2A35A29E-0947-4F47-8572-470237CAECC3}" type="presOf" srcId="{50D29104-588B-4648-8DC3-E1806249D02B}" destId="{16F07185-C05F-41FA-83C9-4FC88BFB2A78}" srcOrd="1" destOrd="1" presId="urn:microsoft.com/office/officeart/2005/8/layout/vList4#1"/>
    <dgm:cxn modelId="{C28A4BBB-36E2-475D-8233-E626F61B071E}" type="presOf" srcId="{62F6A9FD-4659-42F2-955C-C82B286682C9}" destId="{16F07185-C05F-41FA-83C9-4FC88BFB2A78}" srcOrd="1" destOrd="3" presId="urn:microsoft.com/office/officeart/2005/8/layout/vList4#1"/>
    <dgm:cxn modelId="{0F8FCF7D-FF33-4E51-92DC-14DD3DADB5A4}" type="presOf" srcId="{896952FF-D8E5-438B-B857-7ABB9D0A11C7}" destId="{5FC006DB-5E75-498C-BDDF-C0B298D06071}" srcOrd="0" destOrd="1" presId="urn:microsoft.com/office/officeart/2005/8/layout/vList4#1"/>
    <dgm:cxn modelId="{8FA648F5-6A23-4C12-8903-EC4A701BC010}" srcId="{2A4C2737-B451-41E3-ADDF-7877A104DC7D}" destId="{5A05705E-CBC3-433F-8E61-73A16A23C4B4}" srcOrd="1" destOrd="0" parTransId="{A3C91F9D-DC8F-4277-A640-F5052A70A419}" sibTransId="{629CED78-457D-4BB7-943D-0106C2074DD7}"/>
    <dgm:cxn modelId="{40C81DB3-7F66-4AD6-AC4A-2F75B627D6B7}" srcId="{216CDB32-326B-49D3-BFBB-BAEE96F722D9}" destId="{3D4DCA2E-3D9E-419F-B9CF-EDBA2E8E287D}" srcOrd="1" destOrd="0" parTransId="{BE1F120B-9C01-40D4-8EB7-5804F28B2991}" sibTransId="{A68BC7EB-618C-42C4-8496-2971B24FFB9B}"/>
    <dgm:cxn modelId="{DD96D2CC-C2FA-4F9B-BB71-C3893A200FF9}" srcId="{78B1A72C-8B2A-4DCB-AEF7-D08148B88D49}" destId="{216CDB32-326B-49D3-BFBB-BAEE96F722D9}" srcOrd="0" destOrd="0" parTransId="{603610BA-924A-43E0-865C-B783ACDFC9DC}" sibTransId="{2D60B055-3BA1-4E3B-9AF6-A274569F70E9}"/>
    <dgm:cxn modelId="{6D5B8281-2E79-4C3E-B579-F699DC967D14}" srcId="{216CDB32-326B-49D3-BFBB-BAEE96F722D9}" destId="{50D29104-588B-4648-8DC3-E1806249D02B}" srcOrd="0" destOrd="0" parTransId="{EB26707B-CD9E-4A0D-A91C-31087D0163AE}" sibTransId="{C5E583BC-4513-4ABB-B79A-42D8C363650C}"/>
    <dgm:cxn modelId="{F0C0ED41-CB08-4977-BEAB-46F17C4A2F3A}" type="presOf" srcId="{4B796B60-EDD2-43B0-87F4-72F64736635A}" destId="{10C7651B-84FB-4596-8F5A-D8779B1329C7}" srcOrd="0" destOrd="4" presId="urn:microsoft.com/office/officeart/2005/8/layout/vList4#1"/>
    <dgm:cxn modelId="{D2754B71-7695-4986-BDC8-34531FB5E9E5}" type="presOf" srcId="{50D29104-588B-4648-8DC3-E1806249D02B}" destId="{10C7651B-84FB-4596-8F5A-D8779B1329C7}" srcOrd="0" destOrd="1" presId="urn:microsoft.com/office/officeart/2005/8/layout/vList4#1"/>
    <dgm:cxn modelId="{6FAB3C0E-F03F-43C6-8CCB-7D953105BAEE}" type="presOf" srcId="{4B796B60-EDD2-43B0-87F4-72F64736635A}" destId="{16F07185-C05F-41FA-83C9-4FC88BFB2A78}" srcOrd="1" destOrd="4" presId="urn:microsoft.com/office/officeart/2005/8/layout/vList4#1"/>
    <dgm:cxn modelId="{24AB7D76-5AD5-411A-AD4E-13F7E4E1BD8B}" type="presOf" srcId="{216CDB32-326B-49D3-BFBB-BAEE96F722D9}" destId="{16F07185-C05F-41FA-83C9-4FC88BFB2A78}" srcOrd="1" destOrd="0" presId="urn:microsoft.com/office/officeart/2005/8/layout/vList4#1"/>
    <dgm:cxn modelId="{5FF33C7F-BE4E-416B-ADCC-D31DA7407FAA}" type="presOf" srcId="{896952FF-D8E5-438B-B857-7ABB9D0A11C7}" destId="{A06C41C8-172B-4A03-ACCF-0789087B5CE2}" srcOrd="1" destOrd="1" presId="urn:microsoft.com/office/officeart/2005/8/layout/vList4#1"/>
    <dgm:cxn modelId="{DB892577-C877-470C-B7BE-A389ACF88004}" type="presOf" srcId="{3D4DCA2E-3D9E-419F-B9CF-EDBA2E8E287D}" destId="{16F07185-C05F-41FA-83C9-4FC88BFB2A78}" srcOrd="1" destOrd="2" presId="urn:microsoft.com/office/officeart/2005/8/layout/vList4#1"/>
    <dgm:cxn modelId="{9369E27B-8AB0-47D9-B7EA-44E4746596AB}" type="presOf" srcId="{2A4C2737-B451-41E3-ADDF-7877A104DC7D}" destId="{A06C41C8-172B-4A03-ACCF-0789087B5CE2}" srcOrd="1" destOrd="0" presId="urn:microsoft.com/office/officeart/2005/8/layout/vList4#1"/>
    <dgm:cxn modelId="{4FBE647A-BCF4-4386-B924-BA653B2106A1}" type="presOf" srcId="{5A05705E-CBC3-433F-8E61-73A16A23C4B4}" destId="{5FC006DB-5E75-498C-BDDF-C0B298D06071}" srcOrd="0" destOrd="2" presId="urn:microsoft.com/office/officeart/2005/8/layout/vList4#1"/>
    <dgm:cxn modelId="{02711BE8-1990-4E3E-A407-4949F106C70E}" type="presOf" srcId="{5A05705E-CBC3-433F-8E61-73A16A23C4B4}" destId="{A06C41C8-172B-4A03-ACCF-0789087B5CE2}" srcOrd="1" destOrd="2" presId="urn:microsoft.com/office/officeart/2005/8/layout/vList4#1"/>
    <dgm:cxn modelId="{149EDB02-D59C-4F4A-80D6-6208133EFAB6}" srcId="{2A4C2737-B451-41E3-ADDF-7877A104DC7D}" destId="{896952FF-D8E5-438B-B857-7ABB9D0A11C7}" srcOrd="0" destOrd="0" parTransId="{087A3DC5-F0B9-443D-83F7-01613618639C}" sibTransId="{97C51C0D-072C-41CD-A3BF-AC2A45408250}"/>
    <dgm:cxn modelId="{ECB682F3-7168-480C-B16E-4C29F3821811}" srcId="{78B1A72C-8B2A-4DCB-AEF7-D08148B88D49}" destId="{2A4C2737-B451-41E3-ADDF-7877A104DC7D}" srcOrd="1" destOrd="0" parTransId="{94984C65-25B7-4A52-815D-98338E0F29FB}" sibTransId="{6ED4ACA2-0E8C-4C59-966B-E0F4D46A2047}"/>
    <dgm:cxn modelId="{6650697F-BBBB-430D-AFAE-149FB199967A}" type="presOf" srcId="{78B1A72C-8B2A-4DCB-AEF7-D08148B88D49}" destId="{0CBAEA69-41FC-4729-B90E-FE9B5FA569E5}" srcOrd="0" destOrd="0" presId="urn:microsoft.com/office/officeart/2005/8/layout/vList4#1"/>
    <dgm:cxn modelId="{C9DDC963-7AE1-4F0E-A4FE-E608B41608E9}" type="presOf" srcId="{3D4DCA2E-3D9E-419F-B9CF-EDBA2E8E287D}" destId="{10C7651B-84FB-4596-8F5A-D8779B1329C7}" srcOrd="0" destOrd="2" presId="urn:microsoft.com/office/officeart/2005/8/layout/vList4#1"/>
    <dgm:cxn modelId="{0094ACF6-81D3-4478-88CC-9D2D2A1710BB}" type="presOf" srcId="{62F6A9FD-4659-42F2-955C-C82B286682C9}" destId="{10C7651B-84FB-4596-8F5A-D8779B1329C7}" srcOrd="0" destOrd="3" presId="urn:microsoft.com/office/officeart/2005/8/layout/vList4#1"/>
    <dgm:cxn modelId="{D4CA19B7-9196-4887-9819-A95FE34C6483}" type="presOf" srcId="{216CDB32-326B-49D3-BFBB-BAEE96F722D9}" destId="{10C7651B-84FB-4596-8F5A-D8779B1329C7}" srcOrd="0" destOrd="0" presId="urn:microsoft.com/office/officeart/2005/8/layout/vList4#1"/>
    <dgm:cxn modelId="{373B5CFD-7041-4DF4-A5A1-08C9811067BC}" srcId="{216CDB32-326B-49D3-BFBB-BAEE96F722D9}" destId="{62F6A9FD-4659-42F2-955C-C82B286682C9}" srcOrd="2" destOrd="0" parTransId="{AA8DCE53-746C-4752-8F0B-A77B15426BF4}" sibTransId="{712CFF26-728A-4059-9E39-DD27601A95F0}"/>
    <dgm:cxn modelId="{6A645A70-9F06-48D3-BCBC-1B306DB2A50F}" type="presParOf" srcId="{0CBAEA69-41FC-4729-B90E-FE9B5FA569E5}" destId="{5B4C0C43-B523-4F14-B91D-974131A1DD92}" srcOrd="0" destOrd="0" presId="urn:microsoft.com/office/officeart/2005/8/layout/vList4#1"/>
    <dgm:cxn modelId="{7B2B4C1B-8BFD-43E0-AAE3-33BCDF3A0522}" type="presParOf" srcId="{5B4C0C43-B523-4F14-B91D-974131A1DD92}" destId="{10C7651B-84FB-4596-8F5A-D8779B1329C7}" srcOrd="0" destOrd="0" presId="urn:microsoft.com/office/officeart/2005/8/layout/vList4#1"/>
    <dgm:cxn modelId="{7FD73FE4-5C8C-4E09-96CC-3A7FA245DC23}" type="presParOf" srcId="{5B4C0C43-B523-4F14-B91D-974131A1DD92}" destId="{1F316BCC-5F8B-48B1-AD3E-D23E97012149}" srcOrd="1" destOrd="0" presId="urn:microsoft.com/office/officeart/2005/8/layout/vList4#1"/>
    <dgm:cxn modelId="{E704A792-ED36-4832-B6D0-40CDB4C820E2}" type="presParOf" srcId="{5B4C0C43-B523-4F14-B91D-974131A1DD92}" destId="{16F07185-C05F-41FA-83C9-4FC88BFB2A78}" srcOrd="2" destOrd="0" presId="urn:microsoft.com/office/officeart/2005/8/layout/vList4#1"/>
    <dgm:cxn modelId="{A2A81E94-EB3C-4FA9-A8E3-581FD7413CA1}" type="presParOf" srcId="{0CBAEA69-41FC-4729-B90E-FE9B5FA569E5}" destId="{5F083D35-4445-4EB5-ABB1-B9603F7D862A}" srcOrd="1" destOrd="0" presId="urn:microsoft.com/office/officeart/2005/8/layout/vList4#1"/>
    <dgm:cxn modelId="{A0CAC662-B64D-449C-B415-BB500137C492}" type="presParOf" srcId="{0CBAEA69-41FC-4729-B90E-FE9B5FA569E5}" destId="{7CF5D268-D828-4056-BA85-799CEFF1025C}" srcOrd="2" destOrd="0" presId="urn:microsoft.com/office/officeart/2005/8/layout/vList4#1"/>
    <dgm:cxn modelId="{0E4ED1E7-985F-47A1-BD24-3D6AD94607DA}" type="presParOf" srcId="{7CF5D268-D828-4056-BA85-799CEFF1025C}" destId="{5FC006DB-5E75-498C-BDDF-C0B298D06071}" srcOrd="0" destOrd="0" presId="urn:microsoft.com/office/officeart/2005/8/layout/vList4#1"/>
    <dgm:cxn modelId="{3402147A-DA60-4EA6-855C-C20DF1520E39}" type="presParOf" srcId="{7CF5D268-D828-4056-BA85-799CEFF1025C}" destId="{454230EC-BF49-46FC-AC53-CB2F5E7CFA33}" srcOrd="1" destOrd="0" presId="urn:microsoft.com/office/officeart/2005/8/layout/vList4#1"/>
    <dgm:cxn modelId="{E663565F-E885-4A79-B809-7638D70407EA}" type="presParOf" srcId="{7CF5D268-D828-4056-BA85-799CEFF1025C}" destId="{A06C41C8-172B-4A03-ACCF-0789087B5CE2}"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03A074-BA79-40AE-A442-6AEF5F45F3A4}"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CA"/>
        </a:p>
      </dgm:t>
    </dgm:pt>
    <dgm:pt modelId="{FBF0B143-B352-40E2-B424-78ED2B42ABF1}">
      <dgm:prSet phldrT="[Text]" custT="1"/>
      <dgm:spPr/>
      <dgm:t>
        <a:bodyPr/>
        <a:lstStyle/>
        <a:p>
          <a:r>
            <a:rPr lang="es-MX" sz="1800" noProof="0" dirty="0" smtClean="0"/>
            <a:t>Confirmar el diagnóstico de fibromialgia</a:t>
          </a:r>
          <a:endParaRPr lang="es-MX" sz="1800" noProof="0" dirty="0"/>
        </a:p>
      </dgm:t>
    </dgm:pt>
    <dgm:pt modelId="{C5580EF6-AE33-48A4-A5FE-76DAE23613F4}" type="parTrans" cxnId="{11EA5AD2-A233-4AF3-A3F8-8B4105071D42}">
      <dgm:prSet/>
      <dgm:spPr/>
      <dgm:t>
        <a:bodyPr/>
        <a:lstStyle/>
        <a:p>
          <a:endParaRPr lang="es-MX" sz="1800" noProof="0"/>
        </a:p>
      </dgm:t>
    </dgm:pt>
    <dgm:pt modelId="{D7F4B8E2-9C88-4A71-85E9-F4B076D04FE5}" type="sibTrans" cxnId="{11EA5AD2-A233-4AF3-A3F8-8B4105071D42}">
      <dgm:prSet/>
      <dgm:spPr/>
      <dgm:t>
        <a:bodyPr/>
        <a:lstStyle/>
        <a:p>
          <a:endParaRPr lang="es-MX" sz="1800" noProof="0" dirty="0"/>
        </a:p>
      </dgm:t>
    </dgm:pt>
    <dgm:pt modelId="{F67DD880-E2D0-447C-ADDF-EF22A6C69072}">
      <dgm:prSet phldrT="[Text]" custT="1"/>
      <dgm:spPr/>
      <dgm:t>
        <a:bodyPr/>
        <a:lstStyle/>
        <a:p>
          <a:r>
            <a:rPr lang="es-MX" sz="1800" noProof="0" dirty="0" smtClean="0"/>
            <a:t>Educar al paciente</a:t>
          </a:r>
          <a:endParaRPr lang="es-MX" sz="1800" noProof="0" dirty="0"/>
        </a:p>
      </dgm:t>
    </dgm:pt>
    <dgm:pt modelId="{AC96CCB5-5FD9-48A3-A133-99FD0BCF8C13}" type="parTrans" cxnId="{40EB7132-192A-4724-8AE5-F05181068984}">
      <dgm:prSet/>
      <dgm:spPr/>
      <dgm:t>
        <a:bodyPr/>
        <a:lstStyle/>
        <a:p>
          <a:endParaRPr lang="es-MX" noProof="0"/>
        </a:p>
      </dgm:t>
    </dgm:pt>
    <dgm:pt modelId="{E4C01BE5-FF8B-45D7-83E9-A4A85082E711}" type="sibTrans" cxnId="{40EB7132-192A-4724-8AE5-F05181068984}">
      <dgm:prSet/>
      <dgm:spPr/>
      <dgm:t>
        <a:bodyPr/>
        <a:lstStyle/>
        <a:p>
          <a:endParaRPr lang="es-MX" noProof="0" dirty="0"/>
        </a:p>
      </dgm:t>
    </dgm:pt>
    <dgm:pt modelId="{9BF27D9C-E97C-4464-A656-6B1C7CB5D481}">
      <dgm:prSet phldrT="[Text]" custT="1"/>
      <dgm:spPr/>
      <dgm:t>
        <a:bodyPr/>
        <a:lstStyle/>
        <a:p>
          <a:r>
            <a:rPr lang="es-MX" sz="1800" noProof="0" dirty="0" smtClean="0"/>
            <a:t>Colaborar con el paciente para priorizar las metas de tratamiento individuales</a:t>
          </a:r>
          <a:endParaRPr lang="es-MX" sz="1800" noProof="0" dirty="0"/>
        </a:p>
      </dgm:t>
    </dgm:pt>
    <dgm:pt modelId="{8027C57D-50D6-4638-B0CF-F84EBC6A5655}" type="parTrans" cxnId="{9DF4E1D9-BC69-43B9-A1F1-575F981E159C}">
      <dgm:prSet/>
      <dgm:spPr/>
      <dgm:t>
        <a:bodyPr/>
        <a:lstStyle/>
        <a:p>
          <a:endParaRPr lang="es-MX" noProof="0"/>
        </a:p>
      </dgm:t>
    </dgm:pt>
    <dgm:pt modelId="{5AE13DDF-F468-48F2-BAD5-451BEE3BF8AF}" type="sibTrans" cxnId="{9DF4E1D9-BC69-43B9-A1F1-575F981E159C}">
      <dgm:prSet/>
      <dgm:spPr/>
      <dgm:t>
        <a:bodyPr/>
        <a:lstStyle/>
        <a:p>
          <a:endParaRPr lang="es-MX" noProof="0"/>
        </a:p>
      </dgm:t>
    </dgm:pt>
    <dgm:pt modelId="{E77D907C-F638-44CF-8848-76F870C8C067}" type="pres">
      <dgm:prSet presAssocID="{1203A074-BA79-40AE-A442-6AEF5F45F3A4}" presName="linearFlow" presStyleCnt="0">
        <dgm:presLayoutVars>
          <dgm:resizeHandles val="exact"/>
        </dgm:presLayoutVars>
      </dgm:prSet>
      <dgm:spPr/>
      <dgm:t>
        <a:bodyPr/>
        <a:lstStyle/>
        <a:p>
          <a:endParaRPr lang="tr-TR"/>
        </a:p>
      </dgm:t>
    </dgm:pt>
    <dgm:pt modelId="{B88E2787-BE06-4233-9C0B-889C1F900DC0}" type="pres">
      <dgm:prSet presAssocID="{FBF0B143-B352-40E2-B424-78ED2B42ABF1}" presName="node" presStyleLbl="node1" presStyleIdx="0" presStyleCnt="3">
        <dgm:presLayoutVars>
          <dgm:bulletEnabled val="1"/>
        </dgm:presLayoutVars>
      </dgm:prSet>
      <dgm:spPr/>
      <dgm:t>
        <a:bodyPr/>
        <a:lstStyle/>
        <a:p>
          <a:endParaRPr lang="tr-TR"/>
        </a:p>
      </dgm:t>
    </dgm:pt>
    <dgm:pt modelId="{82130D06-E5FD-44D3-BA14-337D3353B2C1}" type="pres">
      <dgm:prSet presAssocID="{D7F4B8E2-9C88-4A71-85E9-F4B076D04FE5}" presName="sibTrans" presStyleLbl="sibTrans2D1" presStyleIdx="0" presStyleCnt="2"/>
      <dgm:spPr/>
      <dgm:t>
        <a:bodyPr/>
        <a:lstStyle/>
        <a:p>
          <a:endParaRPr lang="tr-TR"/>
        </a:p>
      </dgm:t>
    </dgm:pt>
    <dgm:pt modelId="{C162F935-A10F-4E07-AFBC-1E0057E57C7B}" type="pres">
      <dgm:prSet presAssocID="{D7F4B8E2-9C88-4A71-85E9-F4B076D04FE5}" presName="connectorText" presStyleLbl="sibTrans2D1" presStyleIdx="0" presStyleCnt="2"/>
      <dgm:spPr/>
      <dgm:t>
        <a:bodyPr/>
        <a:lstStyle/>
        <a:p>
          <a:endParaRPr lang="tr-TR"/>
        </a:p>
      </dgm:t>
    </dgm:pt>
    <dgm:pt modelId="{42F2BF04-6F49-431F-9A2C-E512102FDD2A}" type="pres">
      <dgm:prSet presAssocID="{F67DD880-E2D0-447C-ADDF-EF22A6C69072}" presName="node" presStyleLbl="node1" presStyleIdx="1" presStyleCnt="3">
        <dgm:presLayoutVars>
          <dgm:bulletEnabled val="1"/>
        </dgm:presLayoutVars>
      </dgm:prSet>
      <dgm:spPr/>
      <dgm:t>
        <a:bodyPr/>
        <a:lstStyle/>
        <a:p>
          <a:endParaRPr lang="tr-TR"/>
        </a:p>
      </dgm:t>
    </dgm:pt>
    <dgm:pt modelId="{8C0A593F-752C-44F5-9585-8EC9773B3103}" type="pres">
      <dgm:prSet presAssocID="{E4C01BE5-FF8B-45D7-83E9-A4A85082E711}" presName="sibTrans" presStyleLbl="sibTrans2D1" presStyleIdx="1" presStyleCnt="2"/>
      <dgm:spPr/>
      <dgm:t>
        <a:bodyPr/>
        <a:lstStyle/>
        <a:p>
          <a:endParaRPr lang="tr-TR"/>
        </a:p>
      </dgm:t>
    </dgm:pt>
    <dgm:pt modelId="{74EFC0EA-7453-4E3C-A85E-5BA1D7A4A30A}" type="pres">
      <dgm:prSet presAssocID="{E4C01BE5-FF8B-45D7-83E9-A4A85082E711}" presName="connectorText" presStyleLbl="sibTrans2D1" presStyleIdx="1" presStyleCnt="2"/>
      <dgm:spPr/>
      <dgm:t>
        <a:bodyPr/>
        <a:lstStyle/>
        <a:p>
          <a:endParaRPr lang="tr-TR"/>
        </a:p>
      </dgm:t>
    </dgm:pt>
    <dgm:pt modelId="{8AD5A61B-B117-4539-95E8-33BD9DCA255C}" type="pres">
      <dgm:prSet presAssocID="{9BF27D9C-E97C-4464-A656-6B1C7CB5D481}" presName="node" presStyleLbl="node1" presStyleIdx="2" presStyleCnt="3">
        <dgm:presLayoutVars>
          <dgm:bulletEnabled val="1"/>
        </dgm:presLayoutVars>
      </dgm:prSet>
      <dgm:spPr/>
      <dgm:t>
        <a:bodyPr/>
        <a:lstStyle/>
        <a:p>
          <a:endParaRPr lang="tr-TR"/>
        </a:p>
      </dgm:t>
    </dgm:pt>
  </dgm:ptLst>
  <dgm:cxnLst>
    <dgm:cxn modelId="{40EB7132-192A-4724-8AE5-F05181068984}" srcId="{1203A074-BA79-40AE-A442-6AEF5F45F3A4}" destId="{F67DD880-E2D0-447C-ADDF-EF22A6C69072}" srcOrd="1" destOrd="0" parTransId="{AC96CCB5-5FD9-48A3-A133-99FD0BCF8C13}" sibTransId="{E4C01BE5-FF8B-45D7-83E9-A4A85082E711}"/>
    <dgm:cxn modelId="{D72F92A6-A326-4F96-931A-A456E442FA89}" type="presOf" srcId="{FBF0B143-B352-40E2-B424-78ED2B42ABF1}" destId="{B88E2787-BE06-4233-9C0B-889C1F900DC0}" srcOrd="0" destOrd="0" presId="urn:microsoft.com/office/officeart/2005/8/layout/process2"/>
    <dgm:cxn modelId="{11EA5AD2-A233-4AF3-A3F8-8B4105071D42}" srcId="{1203A074-BA79-40AE-A442-6AEF5F45F3A4}" destId="{FBF0B143-B352-40E2-B424-78ED2B42ABF1}" srcOrd="0" destOrd="0" parTransId="{C5580EF6-AE33-48A4-A5FE-76DAE23613F4}" sibTransId="{D7F4B8E2-9C88-4A71-85E9-F4B076D04FE5}"/>
    <dgm:cxn modelId="{B05D609F-4336-41D3-A4AB-24F45C5879D9}" type="presOf" srcId="{F67DD880-E2D0-447C-ADDF-EF22A6C69072}" destId="{42F2BF04-6F49-431F-9A2C-E512102FDD2A}" srcOrd="0" destOrd="0" presId="urn:microsoft.com/office/officeart/2005/8/layout/process2"/>
    <dgm:cxn modelId="{A3585B13-06F5-4E6D-AC96-565E85AFCB2C}" type="presOf" srcId="{E4C01BE5-FF8B-45D7-83E9-A4A85082E711}" destId="{74EFC0EA-7453-4E3C-A85E-5BA1D7A4A30A}" srcOrd="1" destOrd="0" presId="urn:microsoft.com/office/officeart/2005/8/layout/process2"/>
    <dgm:cxn modelId="{DB184D45-0E31-4F39-BB66-69426B2A752D}" type="presOf" srcId="{1203A074-BA79-40AE-A442-6AEF5F45F3A4}" destId="{E77D907C-F638-44CF-8848-76F870C8C067}" srcOrd="0" destOrd="0" presId="urn:microsoft.com/office/officeart/2005/8/layout/process2"/>
    <dgm:cxn modelId="{9DF4E1D9-BC69-43B9-A1F1-575F981E159C}" srcId="{1203A074-BA79-40AE-A442-6AEF5F45F3A4}" destId="{9BF27D9C-E97C-4464-A656-6B1C7CB5D481}" srcOrd="2" destOrd="0" parTransId="{8027C57D-50D6-4638-B0CF-F84EBC6A5655}" sibTransId="{5AE13DDF-F468-48F2-BAD5-451BEE3BF8AF}"/>
    <dgm:cxn modelId="{C83D15AD-D567-4D41-9989-661B11E7FE15}" type="presOf" srcId="{D7F4B8E2-9C88-4A71-85E9-F4B076D04FE5}" destId="{C162F935-A10F-4E07-AFBC-1E0057E57C7B}" srcOrd="1" destOrd="0" presId="urn:microsoft.com/office/officeart/2005/8/layout/process2"/>
    <dgm:cxn modelId="{F8842508-8A0D-496A-935D-40BAF6FAB0DA}" type="presOf" srcId="{E4C01BE5-FF8B-45D7-83E9-A4A85082E711}" destId="{8C0A593F-752C-44F5-9585-8EC9773B3103}" srcOrd="0" destOrd="0" presId="urn:microsoft.com/office/officeart/2005/8/layout/process2"/>
    <dgm:cxn modelId="{13F061E8-E19B-42EC-8107-F10FE1BD8793}" type="presOf" srcId="{9BF27D9C-E97C-4464-A656-6B1C7CB5D481}" destId="{8AD5A61B-B117-4539-95E8-33BD9DCA255C}" srcOrd="0" destOrd="0" presId="urn:microsoft.com/office/officeart/2005/8/layout/process2"/>
    <dgm:cxn modelId="{4F14D3FA-1CE2-4BFA-AF5A-A6559248EBE1}" type="presOf" srcId="{D7F4B8E2-9C88-4A71-85E9-F4B076D04FE5}" destId="{82130D06-E5FD-44D3-BA14-337D3353B2C1}" srcOrd="0" destOrd="0" presId="urn:microsoft.com/office/officeart/2005/8/layout/process2"/>
    <dgm:cxn modelId="{F91885E7-816B-4EC6-8509-9B97AA5CBC66}" type="presParOf" srcId="{E77D907C-F638-44CF-8848-76F870C8C067}" destId="{B88E2787-BE06-4233-9C0B-889C1F900DC0}" srcOrd="0" destOrd="0" presId="urn:microsoft.com/office/officeart/2005/8/layout/process2"/>
    <dgm:cxn modelId="{D5B85AD8-1D93-4D28-857B-DB4FEA812B0C}" type="presParOf" srcId="{E77D907C-F638-44CF-8848-76F870C8C067}" destId="{82130D06-E5FD-44D3-BA14-337D3353B2C1}" srcOrd="1" destOrd="0" presId="urn:microsoft.com/office/officeart/2005/8/layout/process2"/>
    <dgm:cxn modelId="{4071F26C-707C-4AD5-8ACE-A73E80B806F0}" type="presParOf" srcId="{82130D06-E5FD-44D3-BA14-337D3353B2C1}" destId="{C162F935-A10F-4E07-AFBC-1E0057E57C7B}" srcOrd="0" destOrd="0" presId="urn:microsoft.com/office/officeart/2005/8/layout/process2"/>
    <dgm:cxn modelId="{5EAB76E5-7B9F-46DD-9F28-A4E40D1CC243}" type="presParOf" srcId="{E77D907C-F638-44CF-8848-76F870C8C067}" destId="{42F2BF04-6F49-431F-9A2C-E512102FDD2A}" srcOrd="2" destOrd="0" presId="urn:microsoft.com/office/officeart/2005/8/layout/process2"/>
    <dgm:cxn modelId="{B503B0A4-6A3D-4870-8737-04E636FCD003}" type="presParOf" srcId="{E77D907C-F638-44CF-8848-76F870C8C067}" destId="{8C0A593F-752C-44F5-9585-8EC9773B3103}" srcOrd="3" destOrd="0" presId="urn:microsoft.com/office/officeart/2005/8/layout/process2"/>
    <dgm:cxn modelId="{BFB1B97E-5BAA-4495-986E-92186EC62BE9}" type="presParOf" srcId="{8C0A593F-752C-44F5-9585-8EC9773B3103}" destId="{74EFC0EA-7453-4E3C-A85E-5BA1D7A4A30A}" srcOrd="0" destOrd="0" presId="urn:microsoft.com/office/officeart/2005/8/layout/process2"/>
    <dgm:cxn modelId="{8FD13800-2E68-4961-A953-866A5A9AA629}" type="presParOf" srcId="{E77D907C-F638-44CF-8848-76F870C8C067}" destId="{8AD5A61B-B117-4539-95E8-33BD9DCA255C}"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339EBB-2857-4329-8D19-958A41DF04AD}">
      <dsp:nvSpPr>
        <dsp:cNvPr id="0" name=""/>
        <dsp:cNvSpPr/>
      </dsp:nvSpPr>
      <dsp:spPr>
        <a:xfrm>
          <a:off x="1696930" y="388648"/>
          <a:ext cx="4777597" cy="2715577"/>
        </a:xfrm>
        <a:prstGeom prst="ellipse">
          <a:avLst/>
        </a:prstGeom>
        <a:solidFill>
          <a:schemeClr val="accent1">
            <a:alpha val="50000"/>
            <a:hueOff val="0"/>
            <a:satOff val="0"/>
            <a:lumOff val="0"/>
            <a:alphaOff val="0"/>
          </a:schemeClr>
        </a:solidFill>
        <a:ln w="25400" cap="flat" cmpd="sng" algn="ctr">
          <a:solidFill>
            <a:schemeClr val="accent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p>
      </dsp:txBody>
      <dsp:txXfrm>
        <a:off x="2333943" y="863875"/>
        <a:ext cx="3503571" cy="1222010"/>
      </dsp:txXfrm>
    </dsp:sp>
    <dsp:sp modelId="{34FE503C-8BD7-42DC-9C7B-1B8CDC5D2186}">
      <dsp:nvSpPr>
        <dsp:cNvPr id="0" name=""/>
        <dsp:cNvSpPr/>
      </dsp:nvSpPr>
      <dsp:spPr>
        <a:xfrm>
          <a:off x="2386601" y="1468770"/>
          <a:ext cx="5403402" cy="2901486"/>
        </a:xfrm>
        <a:prstGeom prst="ellipse">
          <a:avLst/>
        </a:prstGeom>
        <a:solidFill>
          <a:schemeClr val="accent3">
            <a:alpha val="50000"/>
          </a:schemeClr>
        </a:solidFill>
        <a:ln w="25400" cap="flat" cmpd="sng" algn="ctr">
          <a:solidFill>
            <a:srgbClr val="B5CD85"/>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solidFill>
              <a:schemeClr val="tx1"/>
            </a:solidFill>
          </a:endParaRPr>
        </a:p>
      </dsp:txBody>
      <dsp:txXfrm>
        <a:off x="4039142" y="2218320"/>
        <a:ext cx="3242041" cy="1595817"/>
      </dsp:txXfrm>
    </dsp:sp>
    <dsp:sp modelId="{C3CE1191-0A1E-43E3-AF5B-0E3DB45B9CDE}">
      <dsp:nvSpPr>
        <dsp:cNvPr id="0" name=""/>
        <dsp:cNvSpPr/>
      </dsp:nvSpPr>
      <dsp:spPr>
        <a:xfrm>
          <a:off x="321386" y="1447751"/>
          <a:ext cx="5281472" cy="2901486"/>
        </a:xfrm>
        <a:prstGeom prst="ellipse">
          <a:avLst/>
        </a:prstGeom>
        <a:solidFill>
          <a:schemeClr val="accent2">
            <a:alpha val="50000"/>
          </a:schemeClr>
        </a:solidFill>
        <a:ln w="25400" cap="flat" cmpd="sng" algn="ctr">
          <a:solidFill>
            <a:srgbClr val="D0ACD4"/>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solidFill>
              <a:schemeClr val="tx1"/>
            </a:solidFill>
          </a:endParaRPr>
        </a:p>
      </dsp:txBody>
      <dsp:txXfrm>
        <a:off x="818725" y="2197302"/>
        <a:ext cx="3168883" cy="159581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DDA0AB-9AC2-4C17-8E43-44757D521A8F}">
      <dsp:nvSpPr>
        <dsp:cNvPr id="0" name=""/>
        <dsp:cNvSpPr/>
      </dsp:nvSpPr>
      <dsp:spPr>
        <a:xfrm>
          <a:off x="2632" y="30325"/>
          <a:ext cx="2566972" cy="518400"/>
        </a:xfrm>
        <a:prstGeom prst="rect">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b="1" kern="1200" noProof="0" dirty="0" smtClean="0"/>
            <a:t>Definición</a:t>
          </a:r>
          <a:endParaRPr lang="es-MX" sz="2000" b="1" kern="1200" noProof="0" dirty="0"/>
        </a:p>
      </dsp:txBody>
      <dsp:txXfrm>
        <a:off x="2632" y="30325"/>
        <a:ext cx="2566972" cy="518400"/>
      </dsp:txXfrm>
    </dsp:sp>
    <dsp:sp modelId="{1BB9BE37-21A3-4AAC-887D-1A261330B220}">
      <dsp:nvSpPr>
        <dsp:cNvPr id="0" name=""/>
        <dsp:cNvSpPr/>
      </dsp:nvSpPr>
      <dsp:spPr>
        <a:xfrm>
          <a:off x="2632" y="548725"/>
          <a:ext cx="2566972" cy="3484949"/>
        </a:xfrm>
        <a:prstGeom prst="rect">
          <a:avLst/>
        </a:prstGeom>
        <a:blipFill dpi="0" rotWithShape="0">
          <a:blip xmlns:r="http://schemas.openxmlformats.org/officeDocument/2006/relationships" r:embed="rId1">
            <a:alphaModFix amt="44000"/>
          </a:blip>
          <a:srcRect/>
          <a:stretch>
            <a:fillRect/>
          </a:stretch>
        </a:blip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b="0" i="0" kern="1200" noProof="0" dirty="0" smtClean="0">
              <a:solidFill>
                <a:srgbClr val="002060"/>
              </a:solidFill>
            </a:rPr>
            <a:t>Amplificación de la señalización neuronal en el SNC que produce hipersensibilidad al dolor</a:t>
          </a:r>
          <a:endParaRPr lang="es-MX" sz="1800" kern="1200" noProof="0" dirty="0">
            <a:solidFill>
              <a:srgbClr val="002060"/>
            </a:solidFill>
          </a:endParaRPr>
        </a:p>
      </dsp:txBody>
      <dsp:txXfrm>
        <a:off x="2632" y="548725"/>
        <a:ext cx="2566972" cy="3484949"/>
      </dsp:txXfrm>
    </dsp:sp>
    <dsp:sp modelId="{3F6ABC6F-1F17-4967-AD68-21C6D30AC8A8}">
      <dsp:nvSpPr>
        <dsp:cNvPr id="0" name=""/>
        <dsp:cNvSpPr/>
      </dsp:nvSpPr>
      <dsp:spPr>
        <a:xfrm>
          <a:off x="2928981" y="30325"/>
          <a:ext cx="2566972"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b="1" kern="1200" noProof="0" dirty="0" smtClean="0"/>
            <a:t>Ejemplos</a:t>
          </a:r>
          <a:endParaRPr lang="es-MX" sz="2000" b="1" kern="1200" noProof="0" dirty="0"/>
        </a:p>
      </dsp:txBody>
      <dsp:txXfrm>
        <a:off x="2928981" y="30325"/>
        <a:ext cx="2566972" cy="518400"/>
      </dsp:txXfrm>
    </dsp:sp>
    <dsp:sp modelId="{893CC798-5899-4AE1-9EDD-5666AEB04CE5}">
      <dsp:nvSpPr>
        <dsp:cNvPr id="0" name=""/>
        <dsp:cNvSpPr/>
      </dsp:nvSpPr>
      <dsp:spPr>
        <a:xfrm>
          <a:off x="2928981" y="548725"/>
          <a:ext cx="2566972" cy="3484949"/>
        </a:xfrm>
        <a:prstGeom prst="rect">
          <a:avLst/>
        </a:prstGeom>
        <a:blipFill dpi="0" rotWithShape="0">
          <a:blip xmlns:r="http://schemas.openxmlformats.org/officeDocument/2006/relationships" r:embed="rId2">
            <a:alphaModFix amt="62000"/>
          </a:blip>
          <a:srcRect/>
          <a:stretch>
            <a:fillRect/>
          </a:stretch>
        </a:blip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kern="1200" noProof="0" dirty="0" smtClean="0">
              <a:solidFill>
                <a:srgbClr val="002060"/>
              </a:solidFill>
            </a:rPr>
            <a:t>Fibromialgia</a:t>
          </a:r>
          <a:endParaRPr lang="es-MX" sz="1800" kern="1200" noProof="0" dirty="0">
            <a:solidFill>
              <a:srgbClr val="002060"/>
            </a:solidFill>
          </a:endParaRPr>
        </a:p>
        <a:p>
          <a:pPr marL="171450" lvl="1" indent="-171450" algn="l" defTabSz="800100">
            <a:lnSpc>
              <a:spcPct val="90000"/>
            </a:lnSpc>
            <a:spcBef>
              <a:spcPct val="0"/>
            </a:spcBef>
            <a:spcAft>
              <a:spcPct val="15000"/>
            </a:spcAft>
            <a:buChar char="••"/>
          </a:pPr>
          <a:r>
            <a:rPr lang="es-MX" sz="1800" kern="1200" noProof="0" dirty="0" smtClean="0">
              <a:solidFill>
                <a:srgbClr val="002060"/>
              </a:solidFill>
            </a:rPr>
            <a:t>Síndrome de intestino irritable</a:t>
          </a:r>
          <a:endParaRPr lang="es-MX" sz="1800" kern="1200" noProof="0" dirty="0">
            <a:solidFill>
              <a:srgbClr val="002060"/>
            </a:solidFill>
          </a:endParaRPr>
        </a:p>
        <a:p>
          <a:pPr marL="171450" lvl="1" indent="-171450" algn="l" defTabSz="800100">
            <a:lnSpc>
              <a:spcPct val="90000"/>
            </a:lnSpc>
            <a:spcBef>
              <a:spcPct val="0"/>
            </a:spcBef>
            <a:spcAft>
              <a:spcPct val="15000"/>
            </a:spcAft>
            <a:buChar char="••"/>
          </a:pPr>
          <a:r>
            <a:rPr lang="es-MX" sz="1800" kern="1200" noProof="0" dirty="0" smtClean="0">
              <a:solidFill>
                <a:srgbClr val="002060"/>
              </a:solidFill>
            </a:rPr>
            <a:t>Cistitis intersticial</a:t>
          </a:r>
          <a:endParaRPr lang="es-MX" sz="1800" kern="1200" noProof="0" dirty="0">
            <a:solidFill>
              <a:srgbClr val="002060"/>
            </a:solidFill>
          </a:endParaRPr>
        </a:p>
        <a:p>
          <a:pPr marL="171450" lvl="1" indent="-171450" algn="l" defTabSz="800100">
            <a:lnSpc>
              <a:spcPct val="90000"/>
            </a:lnSpc>
            <a:spcBef>
              <a:spcPct val="0"/>
            </a:spcBef>
            <a:spcAft>
              <a:spcPct val="15000"/>
            </a:spcAft>
            <a:buChar char="••"/>
          </a:pPr>
          <a:r>
            <a:rPr lang="es-MX" sz="1800" kern="1200" noProof="0" dirty="0" smtClean="0">
              <a:solidFill>
                <a:srgbClr val="002060"/>
              </a:solidFill>
            </a:rPr>
            <a:t>Dolor en la articulación temporomandibular</a:t>
          </a:r>
          <a:endParaRPr lang="es-MX" sz="1800" kern="1200" noProof="0" dirty="0">
            <a:solidFill>
              <a:srgbClr val="002060"/>
            </a:solidFill>
          </a:endParaRPr>
        </a:p>
        <a:p>
          <a:pPr marL="171450" lvl="1" indent="-171450" algn="l" defTabSz="800100">
            <a:lnSpc>
              <a:spcPct val="90000"/>
            </a:lnSpc>
            <a:spcBef>
              <a:spcPct val="0"/>
            </a:spcBef>
            <a:spcAft>
              <a:spcPct val="15000"/>
            </a:spcAft>
            <a:buChar char="••"/>
          </a:pPr>
          <a:r>
            <a:rPr lang="es-MX" sz="1800" kern="1200" noProof="0" dirty="0" smtClean="0">
              <a:solidFill>
                <a:srgbClr val="002060"/>
              </a:solidFill>
            </a:rPr>
            <a:t>Puede estar presente en mucho pacientes</a:t>
          </a:r>
          <a:br>
            <a:rPr lang="es-MX" sz="1800" kern="1200" noProof="0" dirty="0" smtClean="0">
              <a:solidFill>
                <a:srgbClr val="002060"/>
              </a:solidFill>
            </a:rPr>
          </a:br>
          <a:r>
            <a:rPr lang="es-MX" sz="1800" kern="1200" noProof="0" dirty="0" smtClean="0">
              <a:solidFill>
                <a:srgbClr val="002060"/>
              </a:solidFill>
            </a:rPr>
            <a:t>con dolor crónico de espalda baja, osteoartritis y artritis reumatoide</a:t>
          </a:r>
          <a:endParaRPr lang="es-MX" sz="1800" kern="1200" noProof="0" dirty="0">
            <a:solidFill>
              <a:srgbClr val="002060"/>
            </a:solidFill>
          </a:endParaRPr>
        </a:p>
      </dsp:txBody>
      <dsp:txXfrm>
        <a:off x="2928981" y="548725"/>
        <a:ext cx="2566972" cy="3484949"/>
      </dsp:txXfrm>
    </dsp:sp>
    <dsp:sp modelId="{310121DC-6E06-47FB-9AFD-B41434F9FC9B}">
      <dsp:nvSpPr>
        <dsp:cNvPr id="0" name=""/>
        <dsp:cNvSpPr/>
      </dsp:nvSpPr>
      <dsp:spPr>
        <a:xfrm>
          <a:off x="5855330" y="30325"/>
          <a:ext cx="2566972"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b="1" kern="1200" noProof="0" dirty="0" smtClean="0"/>
            <a:t>Cualidad del dolor</a:t>
          </a:r>
          <a:endParaRPr lang="es-MX" sz="2000" b="1" kern="1200" noProof="0" dirty="0"/>
        </a:p>
      </dsp:txBody>
      <dsp:txXfrm>
        <a:off x="5855330" y="30325"/>
        <a:ext cx="2566972" cy="518400"/>
      </dsp:txXfrm>
    </dsp:sp>
    <dsp:sp modelId="{D3E8989D-5220-4B05-8559-264A40B3FE9F}">
      <dsp:nvSpPr>
        <dsp:cNvPr id="0" name=""/>
        <dsp:cNvSpPr/>
      </dsp:nvSpPr>
      <dsp:spPr>
        <a:xfrm>
          <a:off x="5855330" y="548725"/>
          <a:ext cx="2566972" cy="3484949"/>
        </a:xfrm>
        <a:prstGeom prst="rect">
          <a:avLst/>
        </a:prstGeom>
        <a:blipFill dpi="0" rotWithShape="0">
          <a:blip xmlns:r="http://schemas.openxmlformats.org/officeDocument/2006/relationships" r:embed="rId3">
            <a:alphaModFix amt="43000"/>
          </a:blip>
          <a:srcRect/>
          <a:stretch>
            <a:fillRect/>
          </a:stretch>
        </a:blip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kern="1200" noProof="0" dirty="0" smtClean="0">
              <a:solidFill>
                <a:srgbClr val="002060"/>
              </a:solidFill>
            </a:rPr>
            <a:t>Quemante</a:t>
          </a:r>
          <a:endParaRPr lang="es-MX" sz="1800" kern="1200" noProof="0" dirty="0">
            <a:solidFill>
              <a:srgbClr val="002060"/>
            </a:solidFill>
          </a:endParaRPr>
        </a:p>
        <a:p>
          <a:pPr marL="171450" lvl="1" indent="-171450" algn="l" defTabSz="800100">
            <a:lnSpc>
              <a:spcPct val="90000"/>
            </a:lnSpc>
            <a:spcBef>
              <a:spcPct val="0"/>
            </a:spcBef>
            <a:spcAft>
              <a:spcPct val="15000"/>
            </a:spcAft>
            <a:buChar char="••"/>
          </a:pPr>
          <a:r>
            <a:rPr lang="es-MX" sz="1800" kern="1200" noProof="0" dirty="0" smtClean="0">
              <a:solidFill>
                <a:srgbClr val="002060"/>
              </a:solidFill>
            </a:rPr>
            <a:t>Lacerante</a:t>
          </a:r>
          <a:endParaRPr lang="es-MX" sz="1800" kern="1200" noProof="0" dirty="0">
            <a:solidFill>
              <a:srgbClr val="002060"/>
            </a:solidFill>
          </a:endParaRPr>
        </a:p>
        <a:p>
          <a:pPr marL="171450" lvl="1" indent="-171450" algn="l" defTabSz="800100">
            <a:lnSpc>
              <a:spcPct val="90000"/>
            </a:lnSpc>
            <a:spcBef>
              <a:spcPct val="0"/>
            </a:spcBef>
            <a:spcAft>
              <a:spcPct val="15000"/>
            </a:spcAft>
            <a:buChar char="••"/>
          </a:pPr>
          <a:r>
            <a:rPr lang="es-MX" sz="1800" kern="1200" noProof="0" dirty="0" smtClean="0">
              <a:solidFill>
                <a:srgbClr val="002060"/>
              </a:solidFill>
            </a:rPr>
            <a:t>Como una descarga eléctrica</a:t>
          </a:r>
          <a:endParaRPr lang="es-MX" sz="1800" kern="1200" noProof="0" dirty="0">
            <a:solidFill>
              <a:srgbClr val="002060"/>
            </a:solidFill>
          </a:endParaRPr>
        </a:p>
        <a:p>
          <a:pPr marL="171450" lvl="1" indent="-171450" algn="l" defTabSz="800100">
            <a:lnSpc>
              <a:spcPct val="90000"/>
            </a:lnSpc>
            <a:spcBef>
              <a:spcPct val="0"/>
            </a:spcBef>
            <a:spcAft>
              <a:spcPct val="15000"/>
            </a:spcAft>
            <a:buChar char="••"/>
          </a:pPr>
          <a:r>
            <a:rPr lang="es-MX" sz="1800" kern="1200" noProof="0" dirty="0" smtClean="0">
              <a:solidFill>
                <a:srgbClr val="002060"/>
              </a:solidFill>
            </a:rPr>
            <a:t>Generalmente difuso</a:t>
          </a:r>
          <a:endParaRPr lang="es-MX" sz="1800" kern="1200" noProof="0" dirty="0">
            <a:solidFill>
              <a:srgbClr val="002060"/>
            </a:solidFill>
          </a:endParaRPr>
        </a:p>
        <a:p>
          <a:pPr marL="171450" lvl="1" indent="-171450" algn="l" defTabSz="800100">
            <a:lnSpc>
              <a:spcPct val="90000"/>
            </a:lnSpc>
            <a:spcBef>
              <a:spcPct val="0"/>
            </a:spcBef>
            <a:spcAft>
              <a:spcPct val="15000"/>
            </a:spcAft>
            <a:buChar char="••"/>
          </a:pPr>
          <a:r>
            <a:rPr lang="es-MX" sz="1800" kern="1200" noProof="0" dirty="0" smtClean="0">
              <a:solidFill>
                <a:srgbClr val="002060"/>
              </a:solidFill>
            </a:rPr>
            <a:t>Frecuentemente con alodinia y/o  hiperalgesia </a:t>
          </a:r>
          <a:endParaRPr lang="es-MX" sz="1800" kern="1200" noProof="0" dirty="0">
            <a:solidFill>
              <a:srgbClr val="002060"/>
            </a:solidFill>
          </a:endParaRPr>
        </a:p>
      </dsp:txBody>
      <dsp:txXfrm>
        <a:off x="5855330" y="548725"/>
        <a:ext cx="2566972" cy="348494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E5273A-0974-45BA-BB0C-37BD4397D927}">
      <dsp:nvSpPr>
        <dsp:cNvPr id="0" name=""/>
        <dsp:cNvSpPr/>
      </dsp:nvSpPr>
      <dsp:spPr>
        <a:xfrm>
          <a:off x="460905" y="1047"/>
          <a:ext cx="3479899" cy="2087939"/>
        </a:xfrm>
        <a:prstGeom prst="rect">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MX" sz="2000" kern="1200" noProof="0" dirty="0" smtClean="0"/>
            <a:t>Dolor</a:t>
          </a:r>
          <a:endParaRPr lang="es-MX" sz="2000" kern="1200" noProof="0" dirty="0"/>
        </a:p>
        <a:p>
          <a:pPr marL="171450" lvl="1" indent="-171450" algn="l" defTabSz="711200">
            <a:lnSpc>
              <a:spcPct val="90000"/>
            </a:lnSpc>
            <a:spcBef>
              <a:spcPct val="0"/>
            </a:spcBef>
            <a:spcAft>
              <a:spcPct val="15000"/>
            </a:spcAft>
            <a:buChar char="••"/>
          </a:pPr>
          <a:r>
            <a:rPr lang="es-MX" sz="1600" kern="1200" noProof="0" dirty="0" smtClean="0"/>
            <a:t>Dolor en todo el cuerpo</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Músculos rígidos/adoloridos</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Cefaleas</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Dolor en la mandíbula</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Dolor pélvico</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Dolor en la vejiga/al orinar</a:t>
          </a:r>
          <a:endParaRPr lang="es-MX" sz="1600" kern="1200" noProof="0" dirty="0"/>
        </a:p>
      </dsp:txBody>
      <dsp:txXfrm>
        <a:off x="460905" y="1047"/>
        <a:ext cx="3479899" cy="2087939"/>
      </dsp:txXfrm>
    </dsp:sp>
    <dsp:sp modelId="{ACFA2F23-8459-4D7A-A79E-8FDC8FC97A44}">
      <dsp:nvSpPr>
        <dsp:cNvPr id="0" name=""/>
        <dsp:cNvSpPr/>
      </dsp:nvSpPr>
      <dsp:spPr>
        <a:xfrm>
          <a:off x="4288794"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MX" sz="2000" kern="1200" noProof="0" dirty="0" smtClean="0"/>
            <a:t>Ansiedad/depresión</a:t>
          </a:r>
          <a:endParaRPr lang="es-MX" sz="2000" kern="1200" noProof="0" dirty="0"/>
        </a:p>
        <a:p>
          <a:pPr marL="171450" lvl="1" indent="-171450" algn="l" defTabSz="711200">
            <a:lnSpc>
              <a:spcPct val="90000"/>
            </a:lnSpc>
            <a:spcBef>
              <a:spcPct val="0"/>
            </a:spcBef>
            <a:spcAft>
              <a:spcPct val="15000"/>
            </a:spcAft>
            <a:buChar char="••"/>
          </a:pPr>
          <a:r>
            <a:rPr lang="es-MX" sz="1600" kern="1200" noProof="0" dirty="0" smtClean="0"/>
            <a:t>Triste o deprimido</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Ansiedad</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El estrés empeora los síntomas</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Tensión en cuello y hombro</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solidFill>
                <a:schemeClr val="tx1"/>
              </a:solidFill>
            </a:rPr>
            <a:t>Apretar y rechinar los dientes</a:t>
          </a:r>
          <a:endParaRPr lang="es-MX" sz="1600" kern="1200" noProof="0" dirty="0">
            <a:solidFill>
              <a:schemeClr val="tx1"/>
            </a:solidFill>
          </a:endParaRPr>
        </a:p>
      </dsp:txBody>
      <dsp:txXfrm>
        <a:off x="4288794" y="1047"/>
        <a:ext cx="3479899" cy="2087939"/>
      </dsp:txXfrm>
    </dsp:sp>
    <dsp:sp modelId="{741EA38B-8A2D-4825-A07B-ADBA9C114194}">
      <dsp:nvSpPr>
        <dsp:cNvPr id="0" name=""/>
        <dsp:cNvSpPr/>
      </dsp:nvSpPr>
      <dsp:spPr>
        <a:xfrm>
          <a:off x="460905" y="2436976"/>
          <a:ext cx="3479899" cy="2087939"/>
        </a:xfrm>
        <a:prstGeom prst="rect">
          <a:avLst/>
        </a:prstGeom>
        <a:solidFill>
          <a:schemeClr val="bg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MX" sz="2000" kern="1200" noProof="0" dirty="0" smtClean="0"/>
            <a:t>Fatiga</a:t>
          </a:r>
          <a:endParaRPr lang="es-MX" sz="2000" kern="1200" noProof="0" dirty="0"/>
        </a:p>
        <a:p>
          <a:pPr marL="171450" lvl="1" indent="-171450" algn="l" defTabSz="711200">
            <a:lnSpc>
              <a:spcPct val="90000"/>
            </a:lnSpc>
            <a:spcBef>
              <a:spcPct val="0"/>
            </a:spcBef>
            <a:spcAft>
              <a:spcPct val="15000"/>
            </a:spcAft>
            <a:buChar char="••"/>
          </a:pPr>
          <a:r>
            <a:rPr lang="es-MX" sz="1600" kern="1200" noProof="0" dirty="0" smtClean="0"/>
            <a:t>No duerme bien</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No está descansado por la mañana</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Se cansa fácilmente con la actividad física</a:t>
          </a:r>
          <a:endParaRPr lang="es-MX" sz="1600" kern="1200" noProof="0" dirty="0"/>
        </a:p>
      </dsp:txBody>
      <dsp:txXfrm>
        <a:off x="460905" y="2436976"/>
        <a:ext cx="3479899" cy="2087939"/>
      </dsp:txXfrm>
    </dsp:sp>
    <dsp:sp modelId="{FC0E2681-4A6E-4B58-818D-0ECD294EEF8C}">
      <dsp:nvSpPr>
        <dsp:cNvPr id="0" name=""/>
        <dsp:cNvSpPr/>
      </dsp:nvSpPr>
      <dsp:spPr>
        <a:xfrm>
          <a:off x="4288794" y="2436976"/>
          <a:ext cx="3479899" cy="2087939"/>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MX" sz="2000" kern="1200" noProof="0" dirty="0" smtClean="0">
              <a:solidFill>
                <a:schemeClr val="bg1"/>
              </a:solidFill>
            </a:rPr>
            <a:t>Otros síntomas</a:t>
          </a:r>
          <a:endParaRPr lang="es-MX" sz="20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Dificultad para concentrarse</a:t>
          </a:r>
          <a:endParaRPr lang="es-MX" sz="16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Necesita ayuda con actividades cotidianas</a:t>
          </a:r>
          <a:endParaRPr lang="es-MX" sz="16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Sensible a las luces brillantes</a:t>
          </a:r>
          <a:endParaRPr lang="es-MX" sz="16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Problemas cutáneos</a:t>
          </a:r>
          <a:endParaRPr lang="es-MX" sz="16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Diarrea/constipación</a:t>
          </a:r>
          <a:endParaRPr lang="es-MX" sz="1600" kern="1200" noProof="0" dirty="0">
            <a:solidFill>
              <a:schemeClr val="bg1"/>
            </a:solidFill>
          </a:endParaRPr>
        </a:p>
      </dsp:txBody>
      <dsp:txXfrm>
        <a:off x="4288794" y="2436976"/>
        <a:ext cx="3479899" cy="208793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6AF691-7754-42E9-8629-E7F3EDC52C42}">
      <dsp:nvSpPr>
        <dsp:cNvPr id="0" name=""/>
        <dsp:cNvSpPr/>
      </dsp:nvSpPr>
      <dsp:spPr>
        <a:xfrm>
          <a:off x="944946" y="867914"/>
          <a:ext cx="2435473" cy="802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noProof="0" dirty="0" smtClean="0">
              <a:solidFill>
                <a:schemeClr val="bg2"/>
              </a:solidFill>
            </a:rPr>
            <a:t>Al momento del diagnóstico</a:t>
          </a:r>
          <a:endParaRPr lang="es-MX" sz="2400" kern="1200" noProof="0" dirty="0">
            <a:solidFill>
              <a:schemeClr val="bg2"/>
            </a:solidFill>
          </a:endParaRPr>
        </a:p>
      </dsp:txBody>
      <dsp:txXfrm>
        <a:off x="944946" y="867914"/>
        <a:ext cx="2435473" cy="802599"/>
      </dsp:txXfrm>
    </dsp:sp>
    <dsp:sp modelId="{C7B8EB30-CFC1-4D69-8631-E957655323A1}">
      <dsp:nvSpPr>
        <dsp:cNvPr id="0" name=""/>
        <dsp:cNvSpPr/>
      </dsp:nvSpPr>
      <dsp:spPr>
        <a:xfrm>
          <a:off x="944946" y="2376840"/>
          <a:ext cx="2435473" cy="150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noProof="0" dirty="0" smtClean="0">
              <a:solidFill>
                <a:schemeClr val="bg2"/>
              </a:solidFill>
            </a:rPr>
            <a:t>20–40% tienen un trastorno del estado de ánimo identificable</a:t>
          </a:r>
          <a:endParaRPr lang="es-MX" sz="2400" kern="1200" noProof="0" dirty="0">
            <a:solidFill>
              <a:schemeClr val="bg2"/>
            </a:solidFill>
          </a:endParaRPr>
        </a:p>
      </dsp:txBody>
      <dsp:txXfrm>
        <a:off x="944946" y="2376840"/>
        <a:ext cx="2435473" cy="1503680"/>
      </dsp:txXfrm>
    </dsp:sp>
    <dsp:sp modelId="{A7507257-E075-4E17-AF42-6A8D23379401}">
      <dsp:nvSpPr>
        <dsp:cNvPr id="0" name=""/>
        <dsp:cNvSpPr/>
      </dsp:nvSpPr>
      <dsp:spPr>
        <a:xfrm>
          <a:off x="942178" y="623813"/>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F6636D-85F7-4AD0-8E1E-72C094431982}">
      <dsp:nvSpPr>
        <dsp:cNvPr id="0" name=""/>
        <dsp:cNvSpPr/>
      </dsp:nvSpPr>
      <dsp:spPr>
        <a:xfrm>
          <a:off x="1077790" y="352590"/>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6C32BD-35F9-4DF0-921E-0B76F3DF7310}">
      <dsp:nvSpPr>
        <dsp:cNvPr id="0" name=""/>
        <dsp:cNvSpPr/>
      </dsp:nvSpPr>
      <dsp:spPr>
        <a:xfrm>
          <a:off x="1403257" y="406834"/>
          <a:ext cx="304434" cy="304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95BC5C-4961-4993-8636-A27BC632D7B5}">
      <dsp:nvSpPr>
        <dsp:cNvPr id="0" name=""/>
        <dsp:cNvSpPr/>
      </dsp:nvSpPr>
      <dsp:spPr>
        <a:xfrm>
          <a:off x="1674481" y="108489"/>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7D4F4F-C2F9-4941-A2ED-DF36E59B08D5}">
      <dsp:nvSpPr>
        <dsp:cNvPr id="0" name=""/>
        <dsp:cNvSpPr/>
      </dsp:nvSpPr>
      <dsp:spPr>
        <a:xfrm>
          <a:off x="2027071" y="0"/>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CF608B-D32A-48E2-B3C7-CD8A74A23B2C}">
      <dsp:nvSpPr>
        <dsp:cNvPr id="0" name=""/>
        <dsp:cNvSpPr/>
      </dsp:nvSpPr>
      <dsp:spPr>
        <a:xfrm>
          <a:off x="2461028" y="189856"/>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61C9B8-D807-441C-9DA2-1F9A915FF380}">
      <dsp:nvSpPr>
        <dsp:cNvPr id="0" name=""/>
        <dsp:cNvSpPr/>
      </dsp:nvSpPr>
      <dsp:spPr>
        <a:xfrm>
          <a:off x="2732251" y="325467"/>
          <a:ext cx="304434" cy="304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884757-F45D-42DF-933B-C622E90829E5}">
      <dsp:nvSpPr>
        <dsp:cNvPr id="0" name=""/>
        <dsp:cNvSpPr/>
      </dsp:nvSpPr>
      <dsp:spPr>
        <a:xfrm>
          <a:off x="3111964" y="623813"/>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09EE66-EA3E-4B76-B1CE-8867A04418B6}">
      <dsp:nvSpPr>
        <dsp:cNvPr id="0" name=""/>
        <dsp:cNvSpPr/>
      </dsp:nvSpPr>
      <dsp:spPr>
        <a:xfrm>
          <a:off x="3274698" y="922158"/>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257599-B97E-4E73-87C3-7B7314E4808F}">
      <dsp:nvSpPr>
        <dsp:cNvPr id="0" name=""/>
        <dsp:cNvSpPr/>
      </dsp:nvSpPr>
      <dsp:spPr>
        <a:xfrm>
          <a:off x="1864337" y="352590"/>
          <a:ext cx="498165" cy="4981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DC784F-76DC-4C20-90A3-E5FC8572EE0F}">
      <dsp:nvSpPr>
        <dsp:cNvPr id="0" name=""/>
        <dsp:cNvSpPr/>
      </dsp:nvSpPr>
      <dsp:spPr>
        <a:xfrm>
          <a:off x="806566" y="1383238"/>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DD3B3B-63E3-408F-9697-729C96DCDEC6}">
      <dsp:nvSpPr>
        <dsp:cNvPr id="0" name=""/>
        <dsp:cNvSpPr/>
      </dsp:nvSpPr>
      <dsp:spPr>
        <a:xfrm>
          <a:off x="969300" y="1627339"/>
          <a:ext cx="304434" cy="304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AEC56E-AE56-42C7-BB35-5536524F2E75}">
      <dsp:nvSpPr>
        <dsp:cNvPr id="0" name=""/>
        <dsp:cNvSpPr/>
      </dsp:nvSpPr>
      <dsp:spPr>
        <a:xfrm>
          <a:off x="1376135" y="1844317"/>
          <a:ext cx="442813" cy="4428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A2749-0955-4F6B-AF83-96016DB692E2}">
      <dsp:nvSpPr>
        <dsp:cNvPr id="0" name=""/>
        <dsp:cNvSpPr/>
      </dsp:nvSpPr>
      <dsp:spPr>
        <a:xfrm>
          <a:off x="1945704" y="2196908"/>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A20972-0054-47AF-AFC6-D65D869049AC}">
      <dsp:nvSpPr>
        <dsp:cNvPr id="0" name=""/>
        <dsp:cNvSpPr/>
      </dsp:nvSpPr>
      <dsp:spPr>
        <a:xfrm>
          <a:off x="2054193" y="1844317"/>
          <a:ext cx="304434" cy="304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6FAC3-401A-451F-8A3A-F5C22284A902}">
      <dsp:nvSpPr>
        <dsp:cNvPr id="0" name=""/>
        <dsp:cNvSpPr/>
      </dsp:nvSpPr>
      <dsp:spPr>
        <a:xfrm>
          <a:off x="2325416" y="2224030"/>
          <a:ext cx="193730" cy="193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4CB05F-2E0A-40DD-9A08-FEDB452145AE}">
      <dsp:nvSpPr>
        <dsp:cNvPr id="0" name=""/>
        <dsp:cNvSpPr/>
      </dsp:nvSpPr>
      <dsp:spPr>
        <a:xfrm>
          <a:off x="2569517" y="1790073"/>
          <a:ext cx="442813" cy="4428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9AD9D4-938F-44B0-BAE1-2476A6164015}">
      <dsp:nvSpPr>
        <dsp:cNvPr id="0" name=""/>
        <dsp:cNvSpPr/>
      </dsp:nvSpPr>
      <dsp:spPr>
        <a:xfrm>
          <a:off x="3166208" y="1681584"/>
          <a:ext cx="304434" cy="304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044458-2251-4EEB-897E-CE560BC78B93}">
      <dsp:nvSpPr>
        <dsp:cNvPr id="0" name=""/>
        <dsp:cNvSpPr/>
      </dsp:nvSpPr>
      <dsp:spPr>
        <a:xfrm>
          <a:off x="3470643" y="406383"/>
          <a:ext cx="894079" cy="170689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FA38C3-8B4D-4E48-B66C-13DBD897DF8D}">
      <dsp:nvSpPr>
        <dsp:cNvPr id="0" name=""/>
        <dsp:cNvSpPr/>
      </dsp:nvSpPr>
      <dsp:spPr>
        <a:xfrm>
          <a:off x="4202163" y="406383"/>
          <a:ext cx="894079" cy="170689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423E11-F885-49C1-BFD4-C4C24674353E}">
      <dsp:nvSpPr>
        <dsp:cNvPr id="0" name=""/>
        <dsp:cNvSpPr/>
      </dsp:nvSpPr>
      <dsp:spPr>
        <a:xfrm>
          <a:off x="5279123" y="285292"/>
          <a:ext cx="2072640" cy="20726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s-MX" sz="2400" kern="1200" noProof="0" dirty="0" smtClean="0"/>
            <a:t>Prevalencia durante la vida</a:t>
          </a:r>
          <a:endParaRPr lang="es-MX" sz="2400" kern="1200" noProof="0" dirty="0"/>
        </a:p>
      </dsp:txBody>
      <dsp:txXfrm>
        <a:off x="5279123" y="285292"/>
        <a:ext cx="2072640" cy="2072640"/>
      </dsp:txXfrm>
    </dsp:sp>
    <dsp:sp modelId="{8C3F2F07-B786-403F-9FBF-E5FBDD93054E}">
      <dsp:nvSpPr>
        <dsp:cNvPr id="0" name=""/>
        <dsp:cNvSpPr/>
      </dsp:nvSpPr>
      <dsp:spPr>
        <a:xfrm>
          <a:off x="5096243" y="2560319"/>
          <a:ext cx="2438400" cy="150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228600" lvl="1" indent="-228600" algn="l" defTabSz="1066800">
            <a:lnSpc>
              <a:spcPct val="90000"/>
            </a:lnSpc>
            <a:spcBef>
              <a:spcPct val="0"/>
            </a:spcBef>
            <a:spcAft>
              <a:spcPct val="15000"/>
            </a:spcAft>
            <a:buChar char="••"/>
          </a:pPr>
          <a:r>
            <a:rPr lang="es-MX" sz="2400" kern="1200" noProof="0" dirty="0" smtClean="0">
              <a:solidFill>
                <a:schemeClr val="bg2"/>
              </a:solidFill>
            </a:rPr>
            <a:t>Depresión: 75%</a:t>
          </a:r>
          <a:endParaRPr lang="es-MX" sz="2400" kern="1200" noProof="0" dirty="0">
            <a:solidFill>
              <a:schemeClr val="bg2"/>
            </a:solidFill>
          </a:endParaRPr>
        </a:p>
        <a:p>
          <a:pPr marL="228600" lvl="1" indent="-228600" algn="l" defTabSz="1066800">
            <a:lnSpc>
              <a:spcPct val="90000"/>
            </a:lnSpc>
            <a:spcBef>
              <a:spcPct val="0"/>
            </a:spcBef>
            <a:spcAft>
              <a:spcPct val="15000"/>
            </a:spcAft>
            <a:buChar char="••"/>
          </a:pPr>
          <a:r>
            <a:rPr lang="es-MX" sz="2400" kern="1200" noProof="0" dirty="0" smtClean="0">
              <a:solidFill>
                <a:schemeClr val="bg2"/>
              </a:solidFill>
            </a:rPr>
            <a:t>Ansiedad: 60%</a:t>
          </a:r>
          <a:endParaRPr lang="es-MX" sz="2400" kern="1200" noProof="0" dirty="0">
            <a:solidFill>
              <a:schemeClr val="bg2"/>
            </a:solidFill>
          </a:endParaRPr>
        </a:p>
      </dsp:txBody>
      <dsp:txXfrm>
        <a:off x="5096243" y="2560319"/>
        <a:ext cx="2438400" cy="150368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0BDAF7-0290-4D6E-8EEC-EEC25A192476}">
      <dsp:nvSpPr>
        <dsp:cNvPr id="0" name=""/>
        <dsp:cNvSpPr/>
      </dsp:nvSpPr>
      <dsp:spPr>
        <a:xfrm>
          <a:off x="0" y="0"/>
          <a:ext cx="8229600" cy="203668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B487A5-ED8F-426B-877E-A886DD979ADE}">
      <dsp:nvSpPr>
        <dsp:cNvPr id="0" name=""/>
        <dsp:cNvSpPr/>
      </dsp:nvSpPr>
      <dsp:spPr>
        <a:xfrm>
          <a:off x="249154" y="271557"/>
          <a:ext cx="1797974" cy="149356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E8991E-09C6-427D-B6DD-224C7438474B}">
      <dsp:nvSpPr>
        <dsp:cNvPr id="0" name=""/>
        <dsp:cNvSpPr/>
      </dsp:nvSpPr>
      <dsp:spPr>
        <a:xfrm rot="10800000">
          <a:off x="249154" y="2036683"/>
          <a:ext cx="1797974" cy="2489279"/>
        </a:xfrm>
        <a:prstGeom prst="round2SameRect">
          <a:avLst>
            <a:gd name="adj1" fmla="val 105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MX" sz="2000" kern="1200" noProof="0" dirty="0" smtClean="0">
              <a:solidFill>
                <a:schemeClr val="bg2"/>
              </a:solidFill>
            </a:rPr>
            <a:t>Higiene del sueño</a:t>
          </a:r>
          <a:endParaRPr lang="es-MX" sz="2000" kern="1200" noProof="0" dirty="0">
            <a:solidFill>
              <a:schemeClr val="bg2"/>
            </a:solidFill>
          </a:endParaRPr>
        </a:p>
      </dsp:txBody>
      <dsp:txXfrm rot="10800000">
        <a:off x="249154" y="2036683"/>
        <a:ext cx="1797974" cy="2489279"/>
      </dsp:txXfrm>
    </dsp:sp>
    <dsp:sp modelId="{7E5BBCD2-661D-43CB-8F15-B242ADA79E6B}">
      <dsp:nvSpPr>
        <dsp:cNvPr id="0" name=""/>
        <dsp:cNvSpPr/>
      </dsp:nvSpPr>
      <dsp:spPr>
        <a:xfrm>
          <a:off x="2226926" y="271557"/>
          <a:ext cx="1797974" cy="1493567"/>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F45BD9-3756-4BDD-9A30-A3D3867E138C}">
      <dsp:nvSpPr>
        <dsp:cNvPr id="0" name=""/>
        <dsp:cNvSpPr/>
      </dsp:nvSpPr>
      <dsp:spPr>
        <a:xfrm rot="10800000">
          <a:off x="2226926" y="2036683"/>
          <a:ext cx="1797974" cy="2489279"/>
        </a:xfrm>
        <a:prstGeom prst="round2SameRect">
          <a:avLst>
            <a:gd name="adj1" fmla="val 105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MX" sz="2000" kern="1200" noProof="0" dirty="0" smtClean="0">
              <a:solidFill>
                <a:schemeClr val="bg2"/>
              </a:solidFill>
            </a:rPr>
            <a:t>Actividad física</a:t>
          </a:r>
          <a:endParaRPr lang="es-MX" sz="2000" kern="1200" noProof="0" dirty="0">
            <a:solidFill>
              <a:schemeClr val="bg2"/>
            </a:solidFill>
          </a:endParaRPr>
        </a:p>
      </dsp:txBody>
      <dsp:txXfrm rot="10800000">
        <a:off x="2226926" y="2036683"/>
        <a:ext cx="1797974" cy="2489279"/>
      </dsp:txXfrm>
    </dsp:sp>
    <dsp:sp modelId="{E3555019-30AC-42D3-948A-DB037203B933}">
      <dsp:nvSpPr>
        <dsp:cNvPr id="0" name=""/>
        <dsp:cNvSpPr/>
      </dsp:nvSpPr>
      <dsp:spPr>
        <a:xfrm>
          <a:off x="4204698" y="271557"/>
          <a:ext cx="1797974" cy="1493567"/>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1168C3-DDA1-4D46-8B0F-E0B3D0DA29E5}">
      <dsp:nvSpPr>
        <dsp:cNvPr id="0" name=""/>
        <dsp:cNvSpPr/>
      </dsp:nvSpPr>
      <dsp:spPr>
        <a:xfrm rot="10800000">
          <a:off x="4204698" y="2036683"/>
          <a:ext cx="1797974" cy="2489279"/>
        </a:xfrm>
        <a:prstGeom prst="round2SameRect">
          <a:avLst>
            <a:gd name="adj1" fmla="val 105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MX" sz="2000" kern="1200" noProof="0" dirty="0" smtClean="0">
              <a:solidFill>
                <a:schemeClr val="bg2"/>
              </a:solidFill>
            </a:rPr>
            <a:t>Terapia cognitiva conductual</a:t>
          </a:r>
          <a:endParaRPr lang="es-MX" sz="2000" kern="1200" noProof="0" dirty="0">
            <a:solidFill>
              <a:schemeClr val="bg2"/>
            </a:solidFill>
          </a:endParaRPr>
        </a:p>
      </dsp:txBody>
      <dsp:txXfrm rot="10800000">
        <a:off x="4204698" y="2036683"/>
        <a:ext cx="1797974" cy="2489279"/>
      </dsp:txXfrm>
    </dsp:sp>
    <dsp:sp modelId="{E0D51F96-53EE-4262-8E15-2F07273690DC}">
      <dsp:nvSpPr>
        <dsp:cNvPr id="0" name=""/>
        <dsp:cNvSpPr/>
      </dsp:nvSpPr>
      <dsp:spPr>
        <a:xfrm>
          <a:off x="6182470" y="271557"/>
          <a:ext cx="1797974" cy="1493567"/>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CFC2BC-92C3-4F5C-B5B5-078A6CA9F54B}">
      <dsp:nvSpPr>
        <dsp:cNvPr id="0" name=""/>
        <dsp:cNvSpPr/>
      </dsp:nvSpPr>
      <dsp:spPr>
        <a:xfrm rot="10800000">
          <a:off x="6182470" y="2036683"/>
          <a:ext cx="1797974" cy="2489279"/>
        </a:xfrm>
        <a:prstGeom prst="round2SameRect">
          <a:avLst>
            <a:gd name="adj1" fmla="val 105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MX" sz="2000" kern="1200" noProof="0" dirty="0" smtClean="0">
              <a:solidFill>
                <a:schemeClr val="bg2"/>
              </a:solidFill>
            </a:rPr>
            <a:t>Apoyo para el auto-manejo</a:t>
          </a:r>
          <a:endParaRPr lang="es-MX" sz="2000" kern="1200" noProof="0" dirty="0">
            <a:solidFill>
              <a:schemeClr val="bg2"/>
            </a:solidFill>
          </a:endParaRPr>
        </a:p>
      </dsp:txBody>
      <dsp:txXfrm rot="10800000">
        <a:off x="6182470" y="2036683"/>
        <a:ext cx="1797974" cy="248927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BA369A-0899-46C7-BEB9-233A4A676533}">
      <dsp:nvSpPr>
        <dsp:cNvPr id="0" name=""/>
        <dsp:cNvSpPr/>
      </dsp:nvSpPr>
      <dsp:spPr>
        <a:xfrm>
          <a:off x="-83977" y="1929"/>
          <a:ext cx="8603234" cy="986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noProof="0" dirty="0" smtClean="0"/>
            <a:t>Aprender a identificar emociones que influencian los componentes cognitivos y afectivos del dolor (ansiedad, impotencia (desesperanza), depresión)</a:t>
          </a:r>
          <a:endParaRPr lang="es-MX" sz="2400" kern="1200" noProof="0" dirty="0"/>
        </a:p>
      </dsp:txBody>
      <dsp:txXfrm>
        <a:off x="-83977" y="1929"/>
        <a:ext cx="8603234" cy="986857"/>
      </dsp:txXfrm>
    </dsp:sp>
    <dsp:sp modelId="{541629CA-9F20-4E60-A902-5BDF045579ED}">
      <dsp:nvSpPr>
        <dsp:cNvPr id="0" name=""/>
        <dsp:cNvSpPr/>
      </dsp:nvSpPr>
      <dsp:spPr>
        <a:xfrm rot="5400000">
          <a:off x="4032604" y="1013458"/>
          <a:ext cx="370071" cy="4440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noProof="0" dirty="0"/>
        </a:p>
      </dsp:txBody>
      <dsp:txXfrm rot="5400000">
        <a:off x="4032604" y="1013458"/>
        <a:ext cx="370071" cy="444085"/>
      </dsp:txXfrm>
    </dsp:sp>
    <dsp:sp modelId="{8534057B-DBDF-4D82-8B02-7EFA3D518F00}">
      <dsp:nvSpPr>
        <dsp:cNvPr id="0" name=""/>
        <dsp:cNvSpPr/>
      </dsp:nvSpPr>
      <dsp:spPr>
        <a:xfrm>
          <a:off x="-83977" y="1482215"/>
          <a:ext cx="8603234" cy="986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noProof="0" dirty="0" smtClean="0"/>
            <a:t>Usar técnicas cognitivas activas, de solución de problemas, y de distracción/relajación para modificar las emociones</a:t>
          </a:r>
          <a:endParaRPr lang="es-MX" sz="2400" kern="1200" noProof="0" dirty="0"/>
        </a:p>
      </dsp:txBody>
      <dsp:txXfrm>
        <a:off x="-83977" y="1482215"/>
        <a:ext cx="8603234" cy="986857"/>
      </dsp:txXfrm>
    </dsp:sp>
    <dsp:sp modelId="{E9033502-E452-499F-BD32-15FA1BA669EA}">
      <dsp:nvSpPr>
        <dsp:cNvPr id="0" name=""/>
        <dsp:cNvSpPr/>
      </dsp:nvSpPr>
      <dsp:spPr>
        <a:xfrm rot="5400000">
          <a:off x="4032604" y="2493744"/>
          <a:ext cx="370071" cy="4440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noProof="0" dirty="0"/>
        </a:p>
      </dsp:txBody>
      <dsp:txXfrm rot="5400000">
        <a:off x="4032604" y="2493744"/>
        <a:ext cx="370071" cy="444085"/>
      </dsp:txXfrm>
    </dsp:sp>
    <dsp:sp modelId="{DDA0A2FD-52FE-4CA3-8CF6-1FEEB76C90DF}">
      <dsp:nvSpPr>
        <dsp:cNvPr id="0" name=""/>
        <dsp:cNvSpPr/>
      </dsp:nvSpPr>
      <dsp:spPr>
        <a:xfrm>
          <a:off x="0" y="2962501"/>
          <a:ext cx="8435279" cy="986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noProof="0" dirty="0" smtClean="0"/>
            <a:t>Desarrollar estrategias activas dirigidas al bienestar y al control</a:t>
          </a:r>
          <a:endParaRPr lang="es-MX" sz="2400" kern="1200" noProof="0" dirty="0"/>
        </a:p>
      </dsp:txBody>
      <dsp:txXfrm>
        <a:off x="0" y="2962501"/>
        <a:ext cx="8435279" cy="98685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C7651B-84FB-4596-8F5A-D8779B1329C7}">
      <dsp:nvSpPr>
        <dsp:cNvPr id="0" name=""/>
        <dsp:cNvSpPr/>
      </dsp:nvSpPr>
      <dsp:spPr>
        <a:xfrm>
          <a:off x="0" y="0"/>
          <a:ext cx="8229599" cy="2367003"/>
        </a:xfrm>
        <a:prstGeom prst="roundRect">
          <a:avLst>
            <a:gd name="adj" fmla="val 10000"/>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MX" sz="2400" b="1" kern="1200" noProof="0" dirty="0" smtClean="0"/>
            <a:t>Nivel  1</a:t>
          </a:r>
        </a:p>
        <a:p>
          <a:pPr lvl="0" algn="l" defTabSz="1066800">
            <a:lnSpc>
              <a:spcPct val="90000"/>
            </a:lnSpc>
            <a:spcBef>
              <a:spcPct val="0"/>
            </a:spcBef>
            <a:spcAft>
              <a:spcPct val="35000"/>
            </a:spcAft>
          </a:pPr>
          <a:r>
            <a:rPr lang="es-MX" sz="2000" kern="1200" noProof="0" dirty="0" smtClean="0"/>
            <a:t>          </a:t>
          </a:r>
          <a:r>
            <a:rPr lang="es-MX" sz="2000" u="sng" kern="1200" noProof="0" dirty="0" smtClean="0"/>
            <a:t>A</a:t>
          </a:r>
          <a:endParaRPr lang="es-MX" sz="2000" kern="1200" noProof="0" dirty="0"/>
        </a:p>
        <a:p>
          <a:pPr marL="228600" lvl="1" indent="-228600" algn="l" defTabSz="889000">
            <a:lnSpc>
              <a:spcPct val="90000"/>
            </a:lnSpc>
            <a:spcBef>
              <a:spcPct val="0"/>
            </a:spcBef>
            <a:spcAft>
              <a:spcPct val="15000"/>
            </a:spcAft>
            <a:buChar char="••"/>
          </a:pPr>
          <a:r>
            <a:rPr lang="es-MX" sz="2000" kern="1200" noProof="0" dirty="0" smtClean="0"/>
            <a:t>Amitriptilina</a:t>
          </a:r>
          <a:endParaRPr lang="es-MX" sz="2000" kern="1200" noProof="0" dirty="0"/>
        </a:p>
        <a:p>
          <a:pPr marL="228600" lvl="1" indent="-228600" algn="l" defTabSz="889000">
            <a:lnSpc>
              <a:spcPct val="90000"/>
            </a:lnSpc>
            <a:spcBef>
              <a:spcPct val="0"/>
            </a:spcBef>
            <a:spcAft>
              <a:spcPct val="15000"/>
            </a:spcAft>
            <a:buChar char="••"/>
          </a:pPr>
          <a:r>
            <a:rPr lang="es-MX" sz="2000" kern="1200" noProof="0" dirty="0" smtClean="0"/>
            <a:t>Duloxetina</a:t>
          </a:r>
          <a:endParaRPr lang="es-MX" sz="2000" kern="1200" noProof="0" dirty="0"/>
        </a:p>
        <a:p>
          <a:pPr marL="228600" lvl="1" indent="-228600" algn="l" defTabSz="889000">
            <a:lnSpc>
              <a:spcPct val="90000"/>
            </a:lnSpc>
            <a:spcBef>
              <a:spcPct val="0"/>
            </a:spcBef>
            <a:spcAft>
              <a:spcPct val="15000"/>
            </a:spcAft>
            <a:buChar char="••"/>
          </a:pPr>
          <a:r>
            <a:rPr lang="es-MX" sz="2000" kern="1200" noProof="0" dirty="0" smtClean="0">
              <a:solidFill>
                <a:schemeClr val="tx1"/>
              </a:solidFill>
            </a:rPr>
            <a:t>Milnaciprán</a:t>
          </a:r>
          <a:endParaRPr lang="es-MX" sz="2000" kern="1200" noProof="0" dirty="0">
            <a:solidFill>
              <a:schemeClr val="tx1"/>
            </a:solidFill>
          </a:endParaRPr>
        </a:p>
        <a:p>
          <a:pPr marL="228600" lvl="1" indent="-228600" algn="l" defTabSz="889000">
            <a:lnSpc>
              <a:spcPct val="90000"/>
            </a:lnSpc>
            <a:spcBef>
              <a:spcPct val="0"/>
            </a:spcBef>
            <a:spcAft>
              <a:spcPct val="15000"/>
            </a:spcAft>
            <a:buChar char="••"/>
          </a:pPr>
          <a:r>
            <a:rPr lang="es-MX" sz="2000" kern="1200" noProof="0" dirty="0" smtClean="0">
              <a:solidFill>
                <a:schemeClr val="tx1"/>
              </a:solidFill>
            </a:rPr>
            <a:t>Pregabalina</a:t>
          </a:r>
          <a:endParaRPr lang="es-MX" sz="2000" kern="1200" noProof="0" dirty="0" smtClean="0">
            <a:solidFill>
              <a:schemeClr val="tx1"/>
            </a:solidFill>
          </a:endParaRPr>
        </a:p>
      </dsp:txBody>
      <dsp:txXfrm>
        <a:off x="1842162" y="0"/>
        <a:ext cx="6387437" cy="2367003"/>
      </dsp:txXfrm>
    </dsp:sp>
    <dsp:sp modelId="{1F316BCC-5F8B-48B1-AD3E-D23E97012149}">
      <dsp:nvSpPr>
        <dsp:cNvPr id="0" name=""/>
        <dsp:cNvSpPr/>
      </dsp:nvSpPr>
      <dsp:spPr>
        <a:xfrm>
          <a:off x="196242" y="398530"/>
          <a:ext cx="1645919" cy="1569943"/>
        </a:xfrm>
        <a:prstGeom prst="roundRect">
          <a:avLst>
            <a:gd name="adj" fmla="val 10000"/>
          </a:avLst>
        </a:prstGeom>
        <a:blipFill rotWithShape="1">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5FC006DB-5E75-498C-BDDF-C0B298D06071}">
      <dsp:nvSpPr>
        <dsp:cNvPr id="0" name=""/>
        <dsp:cNvSpPr/>
      </dsp:nvSpPr>
      <dsp:spPr>
        <a:xfrm>
          <a:off x="0" y="2563246"/>
          <a:ext cx="8229599" cy="1962429"/>
        </a:xfrm>
        <a:prstGeom prst="roundRect">
          <a:avLst>
            <a:gd name="adj" fmla="val 10000"/>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MX" sz="2400" b="1" kern="1200" noProof="0" dirty="0" smtClean="0"/>
            <a:t>Nivel  2</a:t>
          </a:r>
        </a:p>
        <a:p>
          <a:pPr lvl="0" algn="l" defTabSz="1066800">
            <a:lnSpc>
              <a:spcPct val="90000"/>
            </a:lnSpc>
            <a:spcBef>
              <a:spcPct val="0"/>
            </a:spcBef>
            <a:spcAft>
              <a:spcPct val="35000"/>
            </a:spcAft>
          </a:pPr>
          <a:r>
            <a:rPr lang="es-MX" sz="3000" kern="1200" noProof="0" dirty="0" smtClean="0"/>
            <a:t>           </a:t>
          </a:r>
          <a:r>
            <a:rPr lang="es-MX" sz="2000" u="sng" kern="1200" noProof="0" dirty="0" smtClean="0"/>
            <a:t>A</a:t>
          </a:r>
          <a:endParaRPr lang="es-MX" sz="2000" u="sng" kern="1200" noProof="0" dirty="0"/>
        </a:p>
        <a:p>
          <a:pPr marL="228600" lvl="1" indent="-228600" algn="l" defTabSz="889000">
            <a:lnSpc>
              <a:spcPct val="90000"/>
            </a:lnSpc>
            <a:spcBef>
              <a:spcPct val="0"/>
            </a:spcBef>
            <a:spcAft>
              <a:spcPct val="15000"/>
            </a:spcAft>
            <a:buChar char="••"/>
          </a:pPr>
          <a:r>
            <a:rPr lang="es-MX" sz="2000" kern="1200" noProof="0" dirty="0" smtClean="0"/>
            <a:t>Ciclobenzapina</a:t>
          </a:r>
          <a:endParaRPr lang="es-MX" sz="2000" kern="1200" noProof="0" dirty="0"/>
        </a:p>
        <a:p>
          <a:pPr marL="228600" lvl="1" indent="-228600" algn="l" defTabSz="889000">
            <a:lnSpc>
              <a:spcPct val="90000"/>
            </a:lnSpc>
            <a:spcBef>
              <a:spcPct val="0"/>
            </a:spcBef>
            <a:spcAft>
              <a:spcPct val="15000"/>
            </a:spcAft>
            <a:buChar char="••"/>
          </a:pPr>
          <a:r>
            <a:rPr lang="es-MX" sz="2000" kern="1200" noProof="0" dirty="0" smtClean="0"/>
            <a:t>Fluoxetina</a:t>
          </a:r>
          <a:endParaRPr lang="es-MX" sz="2000" kern="1200" noProof="0" dirty="0"/>
        </a:p>
      </dsp:txBody>
      <dsp:txXfrm>
        <a:off x="1842162" y="2563246"/>
        <a:ext cx="6387437" cy="1962429"/>
      </dsp:txXfrm>
    </dsp:sp>
    <dsp:sp modelId="{454230EC-BF49-46FC-AC53-CB2F5E7CFA33}">
      <dsp:nvSpPr>
        <dsp:cNvPr id="0" name=""/>
        <dsp:cNvSpPr/>
      </dsp:nvSpPr>
      <dsp:spPr>
        <a:xfrm>
          <a:off x="196242" y="2759489"/>
          <a:ext cx="1645919" cy="1569943"/>
        </a:xfrm>
        <a:prstGeom prst="roundRect">
          <a:avLst>
            <a:gd name="adj" fmla="val 10000"/>
          </a:avLst>
        </a:prstGeom>
        <a:blipFill rotWithShape="1">
          <a:blip xmlns:r="http://schemas.openxmlformats.org/officeDocument/2006/relationships" r:embed="rId2"/>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8E2787-BE06-4233-9C0B-889C1F900DC0}">
      <dsp:nvSpPr>
        <dsp:cNvPr id="0" name=""/>
        <dsp:cNvSpPr/>
      </dsp:nvSpPr>
      <dsp:spPr>
        <a:xfrm>
          <a:off x="184803" y="0"/>
          <a:ext cx="2726736" cy="1195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noProof="0" dirty="0" smtClean="0"/>
            <a:t>Confirmar el diagnóstico de fibromialgia</a:t>
          </a:r>
          <a:endParaRPr lang="es-MX" sz="1800" kern="1200" noProof="0" dirty="0"/>
        </a:p>
      </dsp:txBody>
      <dsp:txXfrm>
        <a:off x="184803" y="0"/>
        <a:ext cx="2726736" cy="1195281"/>
      </dsp:txXfrm>
    </dsp:sp>
    <dsp:sp modelId="{82130D06-E5FD-44D3-BA14-337D3353B2C1}">
      <dsp:nvSpPr>
        <dsp:cNvPr id="0" name=""/>
        <dsp:cNvSpPr/>
      </dsp:nvSpPr>
      <dsp:spPr>
        <a:xfrm rot="5400000">
          <a:off x="1324056" y="1225163"/>
          <a:ext cx="448230" cy="5378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kern="1200" noProof="0" dirty="0"/>
        </a:p>
      </dsp:txBody>
      <dsp:txXfrm rot="5400000">
        <a:off x="1324056" y="1225163"/>
        <a:ext cx="448230" cy="537876"/>
      </dsp:txXfrm>
    </dsp:sp>
    <dsp:sp modelId="{42F2BF04-6F49-431F-9A2C-E512102FDD2A}">
      <dsp:nvSpPr>
        <dsp:cNvPr id="0" name=""/>
        <dsp:cNvSpPr/>
      </dsp:nvSpPr>
      <dsp:spPr>
        <a:xfrm>
          <a:off x="184803" y="1792922"/>
          <a:ext cx="2726736" cy="1195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noProof="0" dirty="0" smtClean="0"/>
            <a:t>Educar al paciente</a:t>
          </a:r>
          <a:endParaRPr lang="es-MX" sz="1800" kern="1200" noProof="0" dirty="0"/>
        </a:p>
      </dsp:txBody>
      <dsp:txXfrm>
        <a:off x="184803" y="1792922"/>
        <a:ext cx="2726736" cy="1195281"/>
      </dsp:txXfrm>
    </dsp:sp>
    <dsp:sp modelId="{8C0A593F-752C-44F5-9585-8EC9773B3103}">
      <dsp:nvSpPr>
        <dsp:cNvPr id="0" name=""/>
        <dsp:cNvSpPr/>
      </dsp:nvSpPr>
      <dsp:spPr>
        <a:xfrm rot="5400000">
          <a:off x="1324056" y="3018086"/>
          <a:ext cx="448230" cy="5378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kern="1200" noProof="0" dirty="0"/>
        </a:p>
      </dsp:txBody>
      <dsp:txXfrm rot="5400000">
        <a:off x="1324056" y="3018086"/>
        <a:ext cx="448230" cy="537876"/>
      </dsp:txXfrm>
    </dsp:sp>
    <dsp:sp modelId="{8AD5A61B-B117-4539-95E8-33BD9DCA255C}">
      <dsp:nvSpPr>
        <dsp:cNvPr id="0" name=""/>
        <dsp:cNvSpPr/>
      </dsp:nvSpPr>
      <dsp:spPr>
        <a:xfrm>
          <a:off x="184803" y="3585845"/>
          <a:ext cx="2726736" cy="1195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noProof="0" dirty="0" smtClean="0"/>
            <a:t>Colaborar con el paciente para priorizar las metas de tratamiento individuales</a:t>
          </a:r>
          <a:endParaRPr lang="es-MX" sz="1800" kern="1200" noProof="0" dirty="0"/>
        </a:p>
      </dsp:txBody>
      <dsp:txXfrm>
        <a:off x="184803" y="3585845"/>
        <a:ext cx="2726736" cy="119528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420FCA93-8ECF-4EE9-96AE-5FD32BCDC2AC}" type="datetimeFigureOut">
              <a:rPr lang="en-CA" smtClean="0"/>
              <a:pPr/>
              <a:t>13/11/2013</a:t>
            </a:fld>
            <a:endParaRPr lang="en-CA"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29F999D5-5186-48EB-A834-B87858AC780D}" type="slidenum">
              <a:rPr lang="en-CA" smtClean="0"/>
              <a:pPr/>
              <a:t>‹Nº›</a:t>
            </a:fld>
            <a:endParaRPr lang="en-CA" dirty="0"/>
          </a:p>
        </p:txBody>
      </p:sp>
    </p:spTree>
    <p:extLst>
      <p:ext uri="{BB962C8B-B14F-4D97-AF65-F5344CB8AC3E}">
        <p14:creationId xmlns="" xmlns:p14="http://schemas.microsoft.com/office/powerpoint/2010/main" val="2303323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90E70AD-AE9F-42B8-BFFB-756AE700E6BB}" type="datetimeFigureOut">
              <a:rPr lang="en-CA" smtClean="0"/>
              <a:pPr/>
              <a:t>13/11/2013</a:t>
            </a:fld>
            <a:endParaRPr lang="en-CA"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28969E1-F53B-4F37-BFBF-99D8B1A83589}" type="slidenum">
              <a:rPr lang="en-CA" smtClean="0"/>
              <a:pPr/>
              <a:t>‹Nº›</a:t>
            </a:fld>
            <a:endParaRPr lang="en-CA" dirty="0"/>
          </a:p>
        </p:txBody>
      </p:sp>
    </p:spTree>
    <p:extLst>
      <p:ext uri="{BB962C8B-B14F-4D97-AF65-F5344CB8AC3E}">
        <p14:creationId xmlns="" xmlns:p14="http://schemas.microsoft.com/office/powerpoint/2010/main" val="1265934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erendip.brynmawr.edu/bb/neuro/neuro05/web2/mmcgovern.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1</a:t>
            </a:fld>
            <a:endParaRPr lang="en-CA" dirty="0"/>
          </a:p>
        </p:txBody>
      </p:sp>
    </p:spTree>
    <p:extLst>
      <p:ext uri="{BB962C8B-B14F-4D97-AF65-F5344CB8AC3E}">
        <p14:creationId xmlns="" xmlns:p14="http://schemas.microsoft.com/office/powerpoint/2010/main" val="342417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La sensibilización central/dolor disfuncional</a:t>
            </a:r>
            <a:r>
              <a:rPr lang="es-MX" baseline="0" dirty="0" smtClean="0"/>
              <a:t> es muy común. Se ha calculado que aproximadamente 40% de los adultos a nivel mundial padecen dolor crónico. De estos sujetos con dolor crónico, 17% a 35% padecen hipersensibilidad generalizada y </a:t>
            </a:r>
            <a:r>
              <a:rPr lang="es-MX" dirty="0" smtClean="0"/>
              <a:t>modulación condicionada al dolor</a:t>
            </a:r>
            <a:r>
              <a:rPr lang="es-MX" baseline="0" dirty="0" smtClean="0"/>
              <a:t>. En general, se estima que la prevalencia estimada de sensibilización central/ dolor disfuncional entre los adultos se encuentra en el rango de 5 a 15%.</a:t>
            </a:r>
            <a:endParaRPr lang="es-MX" dirty="0" smtClean="0"/>
          </a:p>
          <a:p>
            <a:pPr>
              <a:spcAft>
                <a:spcPts val="600"/>
              </a:spcAft>
            </a:pPr>
            <a:r>
              <a:rPr lang="es-MX" b="1" dirty="0" smtClean="0"/>
              <a:t>Referencias</a:t>
            </a:r>
          </a:p>
          <a:p>
            <a:pPr marL="228577" indent="-228577" defTabSz="914311">
              <a:buFont typeface="+mj-lt"/>
              <a:buAutoNum type="arabicPeriod"/>
              <a:defRPr/>
            </a:pPr>
            <a:r>
              <a:rPr lang="en-CA" dirty="0" smtClean="0"/>
              <a:t>Tsang A </a:t>
            </a:r>
            <a:r>
              <a:rPr lang="en-CA" i="1" dirty="0" smtClean="0"/>
              <a:t>et al.</a:t>
            </a:r>
            <a:r>
              <a:rPr lang="en-CA" dirty="0" smtClean="0"/>
              <a:t> Common chronic pain conditions in developed and developing countries: gender and age differences and comorbidity with depression-anxiety disorders. </a:t>
            </a:r>
            <a:r>
              <a:rPr lang="en-CA" i="1" dirty="0" smtClean="0"/>
              <a:t>J Pain</a:t>
            </a:r>
            <a:r>
              <a:rPr lang="en-CA" dirty="0" smtClean="0"/>
              <a:t> 2008; 9(1):883-91.</a:t>
            </a:r>
          </a:p>
          <a:p>
            <a:pPr marL="228577" indent="-228577">
              <a:buFont typeface="+mj-lt"/>
              <a:buAutoNum type="arabicPeriod"/>
            </a:pPr>
            <a:r>
              <a:rPr lang="en-CA" dirty="0" smtClean="0"/>
              <a:t>Schliessbach J </a:t>
            </a:r>
            <a:r>
              <a:rPr lang="en-CA" i="1" dirty="0" smtClean="0"/>
              <a:t>et al. </a:t>
            </a:r>
            <a:r>
              <a:rPr lang="en-CA" dirty="0" smtClean="0"/>
              <a:t>The prevalence of widespread central hypersensitivity in chronic pain patients. </a:t>
            </a:r>
            <a:r>
              <a:rPr lang="en-CA" i="1" dirty="0" smtClean="0"/>
              <a:t>Eur J Pain</a:t>
            </a:r>
            <a:r>
              <a:rPr lang="en-CA" dirty="0" smtClean="0"/>
              <a:t> 2013; [Epub ahead of print].</a:t>
            </a:r>
          </a:p>
          <a:p>
            <a:endParaRPr lang="en-CA"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10</a:t>
            </a:fld>
            <a:endParaRPr lang="en-CA" dirty="0">
              <a:solidFill>
                <a:prstClr val="black"/>
              </a:solidFill>
            </a:endParaRPr>
          </a:p>
        </p:txBody>
      </p:sp>
    </p:spTree>
    <p:extLst>
      <p:ext uri="{BB962C8B-B14F-4D97-AF65-F5344CB8AC3E}">
        <p14:creationId xmlns="" xmlns:p14="http://schemas.microsoft.com/office/powerpoint/2010/main" val="4241278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0648" y="4288160"/>
            <a:ext cx="6480720" cy="4311010"/>
          </a:xfrm>
        </p:spPr>
        <p:txBody>
          <a:bodyPr/>
          <a:lstStyle/>
          <a:p>
            <a:pPr>
              <a:spcAft>
                <a:spcPts val="600"/>
              </a:spcAft>
            </a:pPr>
            <a:r>
              <a:rPr lang="es-MX" sz="1100" b="1" dirty="0" smtClean="0"/>
              <a:t>Notas del Conferencista</a:t>
            </a:r>
          </a:p>
          <a:p>
            <a:pPr>
              <a:spcAft>
                <a:spcPts val="600"/>
              </a:spcAft>
            </a:pPr>
            <a:r>
              <a:rPr lang="es-MX" sz="1100" dirty="0" smtClean="0"/>
              <a:t>Trastornos médicamente indistinguibles (o no-específicos) como fibromialgia, síndrome de fatiga crónica y síndrome de intestino irritable, pueden tener una etiología común. El Inventario de Sensibilización </a:t>
            </a:r>
            <a:r>
              <a:rPr lang="es-MX" sz="1100" dirty="0" smtClean="0"/>
              <a:t>C</a:t>
            </a:r>
            <a:r>
              <a:rPr lang="es-MX" sz="1100" dirty="0" smtClean="0"/>
              <a:t>entral (CSI, por sus siglas en inglés) puede ayudar a los médicos a identificar a los pacientes que padecen este grupo de trastornos, conocidos de diversas formas </a:t>
            </a:r>
            <a:r>
              <a:rPr lang="es-MX" sz="1100" dirty="0" smtClean="0"/>
              <a:t>como síndrome de sensibilización central y dolor disfuncional. </a:t>
            </a:r>
            <a:br>
              <a:rPr lang="es-MX" sz="1100" dirty="0" smtClean="0"/>
            </a:br>
            <a:r>
              <a:rPr lang="es-MX" sz="1100" dirty="0" smtClean="0"/>
              <a:t>El CSI ha reportado alta confiabilidad y validez (fiabilidad de “prueba y repetición de la prueba = 0.82; </a:t>
            </a:r>
            <a:br>
              <a:rPr lang="es-MX" sz="1100" dirty="0" smtClean="0"/>
            </a:br>
            <a:r>
              <a:rPr lang="es-MX" sz="1100" dirty="0" smtClean="0"/>
              <a:t>alfa de Cronbach </a:t>
            </a:r>
            <a:r>
              <a:rPr lang="es-MX" sz="1100" dirty="0" smtClean="0"/>
              <a:t>= 0.88). </a:t>
            </a:r>
          </a:p>
          <a:p>
            <a:pPr>
              <a:spcAft>
                <a:spcPts val="600"/>
              </a:spcAft>
            </a:pPr>
            <a:r>
              <a:rPr lang="es-MX" sz="1100" dirty="0" smtClean="0"/>
              <a:t>Los datos que aparecen en esta slide pertenecen a una cohorte de 121 pacientes que fueron referidos a un centro multidisciplinario de dolor, que se especializa en la evaluación </a:t>
            </a:r>
            <a:r>
              <a:rPr lang="es-MX" sz="1100" dirty="0" smtClean="0"/>
              <a:t>y t</a:t>
            </a:r>
            <a:r>
              <a:rPr lang="es-MX" sz="1100" dirty="0" smtClean="0"/>
              <a:t>ratamiento de trastornos psicofisiológicos y de dolor complejos. Un gran porcentaje de pacientes (n = 89, 74%) cumplieron los criterios clínicos de uno o más síndromes de sensibilización central/dolor disfuncional, y los puntajes CSI scores estuvieron positivamente correlacionados con el número de síndromes diagnosticados. </a:t>
            </a:r>
          </a:p>
          <a:p>
            <a:pPr>
              <a:spcAft>
                <a:spcPts val="600"/>
              </a:spcAft>
            </a:pPr>
            <a:r>
              <a:rPr lang="es-MX" sz="1100" dirty="0" smtClean="0"/>
              <a:t>En esta población de sujetos con dolor, los diagnósticos más comunes fueron cefalea por tensión/ migraña (39%), síndrome de dolor miofascial  (39%) y fibromialgia (31%). Otros padecimientos diagnosticados incluyeron síndrome de intestino irritable (15%), trastorno de la articulación temporomandibular(12%) y trastorno de estrés post-traumático (12%). </a:t>
            </a:r>
          </a:p>
          <a:p>
            <a:pPr>
              <a:spcAft>
                <a:spcPts val="600"/>
              </a:spcAft>
            </a:pPr>
            <a:endParaRPr lang="es-MX" sz="1100" dirty="0" smtClean="0"/>
          </a:p>
          <a:p>
            <a:pPr>
              <a:spcAft>
                <a:spcPts val="600"/>
              </a:spcAft>
            </a:pPr>
            <a:r>
              <a:rPr lang="es-MX" sz="1100" b="1" dirty="0" smtClean="0"/>
              <a:t>Referencia</a:t>
            </a:r>
          </a:p>
          <a:p>
            <a:r>
              <a:rPr lang="en-CA" sz="1100" dirty="0" smtClean="0"/>
              <a:t>Neblett R </a:t>
            </a:r>
            <a:r>
              <a:rPr lang="en-CA" sz="1100" i="1" dirty="0" smtClean="0"/>
              <a:t>et al. </a:t>
            </a:r>
            <a:r>
              <a:rPr lang="en-CA" sz="1100" dirty="0" smtClean="0"/>
              <a:t>The Central Sensitization Inventory (CSI): establishing clinically significant values for identifying central sensitivity syndromes in an outpatient chronic pain sample. </a:t>
            </a:r>
            <a:br>
              <a:rPr lang="en-CA" sz="1100" dirty="0" smtClean="0"/>
            </a:br>
            <a:r>
              <a:rPr lang="en-CA" sz="1100" i="1" dirty="0" smtClean="0"/>
              <a:t>J Pain </a:t>
            </a:r>
            <a:r>
              <a:rPr lang="en-CA" sz="1100" dirty="0" smtClean="0"/>
              <a:t>2013; 14(5):438-45. </a:t>
            </a:r>
          </a:p>
          <a:p>
            <a:endParaRPr lang="es-MX"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11</a:t>
            </a:fld>
            <a:endParaRPr lang="en-CA" dirty="0">
              <a:solidFill>
                <a:prstClr val="black"/>
              </a:solidFill>
            </a:endParaRPr>
          </a:p>
        </p:txBody>
      </p:sp>
    </p:spTree>
    <p:extLst>
      <p:ext uri="{BB962C8B-B14F-4D97-AF65-F5344CB8AC3E}">
        <p14:creationId xmlns="" xmlns:p14="http://schemas.microsoft.com/office/powerpoint/2010/main" val="1096156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La fibromialgia es un </a:t>
            </a:r>
            <a:r>
              <a:rPr lang="es-MX" b="0" dirty="0" smtClean="0"/>
              <a:t>síndrome</a:t>
            </a:r>
            <a:r>
              <a:rPr lang="es-MX" dirty="0" smtClean="0"/>
              <a:t>, no una enfermedad. Es un trastorno de dolor diseminado común, crónico, persistente y debilitante que tiene un impacto negativo importante en la calidad de vida de los pacientes.</a:t>
            </a:r>
          </a:p>
          <a:p>
            <a:pPr>
              <a:spcAft>
                <a:spcPts val="600"/>
              </a:spcAft>
            </a:pPr>
            <a:r>
              <a:rPr lang="es-MX" dirty="0" smtClean="0"/>
              <a:t>La fibromialgia puede tener un origen neurogénico. Involucra desequilibrios neuroquímicos en el sistema nervioso central que están asociados con la amplificación central  de la percepción del dolor caracterizada por alodinia  (aumento en la sensibilidad a estímulos normalmente no dolorosos) e hiperalgesia  (mayor respuesta a un estímulo doloroso).</a:t>
            </a:r>
          </a:p>
          <a:p>
            <a:pPr>
              <a:spcAft>
                <a:spcPts val="600"/>
              </a:spcAft>
            </a:pPr>
            <a:endParaRPr lang="es-MX" dirty="0" smtClean="0"/>
          </a:p>
          <a:p>
            <a:pPr marL="0" marR="0" lvl="0" indent="0" algn="l" defTabSz="914400" rtl="0" eaLnBrk="1" fontAlgn="auto" latinLnBrk="0" hangingPunct="1">
              <a:lnSpc>
                <a:spcPct val="100000"/>
              </a:lnSpc>
              <a:spcAft>
                <a:spcPts val="600"/>
              </a:spcAft>
              <a:buClrTx/>
              <a:buSzTx/>
              <a:buFontTx/>
              <a:buNone/>
              <a:tabLst/>
              <a:defRPr/>
            </a:pPr>
            <a:r>
              <a:rPr kumimoji="0" lang="es-MX" sz="1200" b="1" i="0" u="none" strike="noStrike" cap="none" normalizeH="0" baseline="0" dirty="0" smtClean="0">
                <a:ln>
                  <a:noFill/>
                </a:ln>
                <a:effectLst/>
                <a:ea typeface="Times New Roman" pitchFamily="18" charset="0"/>
                <a:cs typeface="Arial" pitchFamily="34" charset="0"/>
              </a:rPr>
              <a:t>Referencia</a:t>
            </a:r>
          </a:p>
          <a:p>
            <a:pPr lvl="0">
              <a:spcAft>
                <a:spcPts val="600"/>
              </a:spcAft>
              <a:defRPr/>
            </a:pPr>
            <a:r>
              <a:rPr lang="en-US" dirty="0" smtClean="0">
                <a:ea typeface="Times New Roman" pitchFamily="18" charset="0"/>
                <a:cs typeface="Arial" pitchFamily="34" charset="0"/>
              </a:rPr>
              <a:t>Clauw DJ </a:t>
            </a:r>
            <a:r>
              <a:rPr lang="en-US" i="1" dirty="0" smtClean="0">
                <a:ea typeface="Times New Roman" pitchFamily="18" charset="0"/>
                <a:cs typeface="Arial" pitchFamily="34" charset="0"/>
              </a:rPr>
              <a:t>et al. </a:t>
            </a:r>
            <a:r>
              <a:rPr lang="en-US" dirty="0" smtClean="0">
                <a:ea typeface="Times New Roman" pitchFamily="18" charset="0"/>
                <a:cs typeface="Arial" pitchFamily="34" charset="0"/>
              </a:rPr>
              <a:t>The science of fibromyalgia. </a:t>
            </a:r>
            <a:r>
              <a:rPr lang="en-US" i="1" dirty="0" smtClean="0">
                <a:ea typeface="Times New Roman" pitchFamily="18" charset="0"/>
                <a:cs typeface="Arial" pitchFamily="34" charset="0"/>
              </a:rPr>
              <a:t>Mayo Clin Proc</a:t>
            </a:r>
            <a:r>
              <a:rPr lang="en-US" dirty="0" smtClean="0">
                <a:ea typeface="Times New Roman" pitchFamily="18" charset="0"/>
                <a:cs typeface="Arial" pitchFamily="34" charset="0"/>
              </a:rPr>
              <a:t> 2011; 86(9):907-11. </a:t>
            </a:r>
            <a:endParaRPr lang="en-US"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12</a:t>
            </a:fld>
            <a:endParaRPr lang="en-CA" dirty="0">
              <a:solidFill>
                <a:prstClr val="black"/>
              </a:solidFill>
            </a:endParaRPr>
          </a:p>
        </p:txBody>
      </p:sp>
    </p:spTree>
    <p:extLst>
      <p:ext uri="{BB962C8B-B14F-4D97-AF65-F5344CB8AC3E}">
        <p14:creationId xmlns="" xmlns:p14="http://schemas.microsoft.com/office/powerpoint/2010/main" val="970736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
          <p:cNvSpPr>
            <a:spLocks noGrp="1" noChangeArrowheads="1"/>
          </p:cNvSpPr>
          <p:nvPr>
            <p:ph type="sldNum" sz="quarter" idx="5"/>
          </p:nvPr>
        </p:nvSpPr>
        <p:spPr/>
        <p:txBody>
          <a:bodyPr/>
          <a:lstStyle/>
          <a:p>
            <a:fld id="{64583276-4D24-4870-86F7-2CC580CC645B}" type="slidenum">
              <a:rPr lang="en-GB" smtClean="0">
                <a:solidFill>
                  <a:prstClr val="black"/>
                </a:solidFill>
              </a:rPr>
              <a:pPr/>
              <a:t>13</a:t>
            </a:fld>
            <a:endParaRPr lang="en-GB" dirty="0">
              <a:solidFill>
                <a:prstClr val="black"/>
              </a:solidFill>
            </a:endParaRPr>
          </a:p>
        </p:txBody>
      </p:sp>
      <p:sp>
        <p:nvSpPr>
          <p:cNvPr id="3031043" name="Rectangle 3"/>
          <p:cNvSpPr>
            <a:spLocks noGrp="1" noChangeArrowheads="1"/>
          </p:cNvSpPr>
          <p:nvPr>
            <p:ph type="body" idx="1"/>
          </p:nvPr>
        </p:nvSpPr>
        <p:spPr>
          <a:xfrm>
            <a:off x="332656" y="4216152"/>
            <a:ext cx="6408712" cy="5143138"/>
          </a:xfrm>
        </p:spPr>
        <p:txBody>
          <a:bodyPr/>
          <a:lstStyle/>
          <a:p>
            <a:pPr>
              <a:spcAft>
                <a:spcPts val="600"/>
              </a:spcAft>
            </a:pPr>
            <a:r>
              <a:rPr lang="es-MX" b="1" dirty="0" smtClean="0"/>
              <a:t>Notas del Conferencista</a:t>
            </a:r>
          </a:p>
          <a:p>
            <a:pPr>
              <a:spcAft>
                <a:spcPts val="600"/>
              </a:spcAft>
            </a:pPr>
            <a:r>
              <a:rPr lang="es-MX" dirty="0" smtClean="0"/>
              <a:t>Se ha calculado que la fibromialgia afecta al 2–5% de la población adulta de EU.</a:t>
            </a:r>
            <a:r>
              <a:rPr lang="es-MX" baseline="30000" dirty="0" smtClean="0"/>
              <a:t>1</a:t>
            </a:r>
            <a:r>
              <a:rPr lang="es-MX" dirty="0" smtClean="0"/>
              <a:t> </a:t>
            </a:r>
            <a:r>
              <a:rPr lang="es-MX" dirty="0" smtClean="0"/>
              <a:t>S</a:t>
            </a:r>
            <a:r>
              <a:rPr lang="es-MX" dirty="0" smtClean="0"/>
              <a:t>in embargo, sin duda este es un cálculo muy conservador debido a que la fibromialgia es altamente infra-diagnosticada, y solamente uno de cada 5 pacientes son diagnosticados con fibromialgia.</a:t>
            </a:r>
            <a:r>
              <a:rPr lang="es-MX" baseline="30000" dirty="0" smtClean="0"/>
              <a:t>2</a:t>
            </a:r>
            <a:r>
              <a:rPr lang="es-MX" dirty="0" smtClean="0"/>
              <a:t> Además, los pacientes con  fibromialgia </a:t>
            </a:r>
            <a:r>
              <a:rPr lang="es-MX" dirty="0" smtClean="0"/>
              <a:t>c</a:t>
            </a:r>
            <a:r>
              <a:rPr lang="es-MX" dirty="0" smtClean="0"/>
              <a:t>omúnmente experimentan síntomas por varios años antes del diagnóstico, y solo después de repetidas investigaciones, después de repetidas referencias con especialistas, y consultas frecuentes al médico.</a:t>
            </a:r>
            <a:r>
              <a:rPr lang="es-MX" baseline="30000" dirty="0" smtClean="0"/>
              <a:t>3</a:t>
            </a:r>
            <a:r>
              <a:rPr lang="es-MX" dirty="0" smtClean="0"/>
              <a:t> </a:t>
            </a:r>
          </a:p>
          <a:p>
            <a:pPr>
              <a:spcAft>
                <a:spcPts val="600"/>
              </a:spcAft>
            </a:pPr>
            <a:r>
              <a:rPr lang="es-MX" dirty="0" smtClean="0"/>
              <a:t>A</a:t>
            </a:r>
            <a:r>
              <a:rPr lang="es-MX" dirty="0" smtClean="0"/>
              <a:t>unque ocurre fibromialgia en pacientes de todas las edades, de ambos géneros y de todas las culturas, ocurre más frecuentemente en mujeres. La mayoría de las personas son diagnosticadas a mediana edad y la prevalencia aumenta con la edad.</a:t>
            </a:r>
            <a:r>
              <a:rPr lang="es-MX" baseline="30000" dirty="0" smtClean="0"/>
              <a:t>4</a:t>
            </a:r>
            <a:r>
              <a:rPr lang="es-MX" dirty="0" smtClean="0"/>
              <a:t> </a:t>
            </a:r>
          </a:p>
          <a:p>
            <a:pPr>
              <a:spcAft>
                <a:spcPts val="600"/>
              </a:spcAft>
            </a:pPr>
            <a:endParaRPr lang="es-MX" dirty="0" smtClean="0"/>
          </a:p>
          <a:p>
            <a:pPr>
              <a:spcAft>
                <a:spcPts val="600"/>
              </a:spcAft>
            </a:pPr>
            <a:r>
              <a:rPr lang="es-MX" b="1" dirty="0" smtClean="0"/>
              <a:t>Referencias</a:t>
            </a:r>
          </a:p>
          <a:p>
            <a:pPr>
              <a:spcAft>
                <a:spcPts val="600"/>
              </a:spcAft>
            </a:pPr>
            <a:r>
              <a:rPr lang="en-US" dirty="0" smtClean="0"/>
              <a:t>Wolfe F </a:t>
            </a:r>
            <a:r>
              <a:rPr lang="en-US" i="1" dirty="0" smtClean="0"/>
              <a:t>et al. </a:t>
            </a:r>
            <a:r>
              <a:rPr lang="en-US" dirty="0" smtClean="0"/>
              <a:t>The prevalence and characteristics of fibromyalgia in the general population. </a:t>
            </a:r>
            <a:r>
              <a:rPr lang="en-US" i="1" dirty="0" smtClean="0"/>
              <a:t>Arthritis Rheum </a:t>
            </a:r>
            <a:r>
              <a:rPr lang="en-US" dirty="0" smtClean="0"/>
              <a:t>1995; 38(1):19-28.</a:t>
            </a:r>
          </a:p>
          <a:p>
            <a:pPr>
              <a:spcAft>
                <a:spcPts val="600"/>
              </a:spcAft>
            </a:pPr>
            <a:r>
              <a:rPr lang="en-US" dirty="0" smtClean="0"/>
              <a:t>Weir PT </a:t>
            </a:r>
            <a:r>
              <a:rPr lang="en-US" i="1" dirty="0" smtClean="0"/>
              <a:t>et al. </a:t>
            </a:r>
            <a:r>
              <a:rPr lang="en-US" dirty="0" smtClean="0"/>
              <a:t>The incidence of fibromyalgia and its associated comorbidities: </a:t>
            </a:r>
            <a:br>
              <a:rPr lang="en-US" dirty="0" smtClean="0"/>
            </a:br>
            <a:r>
              <a:rPr lang="en-US" dirty="0" smtClean="0"/>
              <a:t>a population-based retrospective cohort study based on International Classification of Diseases, 9th Revision codes. </a:t>
            </a:r>
            <a:r>
              <a:rPr lang="en-US" i="1" dirty="0" smtClean="0"/>
              <a:t>J Clin Rheumatol </a:t>
            </a:r>
            <a:r>
              <a:rPr lang="en-US" dirty="0" smtClean="0"/>
              <a:t>2006; 12(3):124-128.</a:t>
            </a:r>
          </a:p>
          <a:p>
            <a:pPr>
              <a:spcAft>
                <a:spcPts val="600"/>
              </a:spcAft>
            </a:pPr>
            <a:r>
              <a:rPr lang="en-US" dirty="0" smtClean="0"/>
              <a:t>National Pain Foundation. </a:t>
            </a:r>
            <a:r>
              <a:rPr lang="en-US" i="1" dirty="0" smtClean="0"/>
              <a:t>Fibromyalgia: Facts and Statistics. </a:t>
            </a:r>
            <a:br>
              <a:rPr lang="en-US" i="1" dirty="0" smtClean="0"/>
            </a:br>
            <a:r>
              <a:rPr lang="en-US" dirty="0" smtClean="0"/>
              <a:t>Available at: http://nationalpainfoundation.org/articles/849/facts-and-statistics. </a:t>
            </a:r>
            <a:br>
              <a:rPr lang="en-US" dirty="0" smtClean="0"/>
            </a:br>
            <a:r>
              <a:rPr lang="en-US" dirty="0" smtClean="0"/>
              <a:t>Accessed: July 21, 2009.</a:t>
            </a:r>
          </a:p>
          <a:p>
            <a:pPr>
              <a:spcAft>
                <a:spcPts val="600"/>
              </a:spcAft>
            </a:pPr>
            <a:r>
              <a:rPr lang="en-CA" dirty="0" smtClean="0"/>
              <a:t>White KP </a:t>
            </a:r>
            <a:r>
              <a:rPr lang="en-CA" i="1" dirty="0" smtClean="0"/>
              <a:t>et al. </a:t>
            </a:r>
            <a:r>
              <a:rPr lang="en-CA" dirty="0" smtClean="0"/>
              <a:t>The London Fibromyalgia Epidemiology Study: the prevalence of fibromyalgia syndrome in London, Ontario. </a:t>
            </a:r>
            <a:r>
              <a:rPr lang="nb-NO" i="1" dirty="0" smtClean="0"/>
              <a:t>J Rheumatol </a:t>
            </a:r>
            <a:r>
              <a:rPr lang="nb-NO" dirty="0" smtClean="0"/>
              <a:t>1999; 26(7):1570-6.</a:t>
            </a:r>
            <a:endParaRPr lang="en-US" dirty="0" smtClean="0"/>
          </a:p>
          <a:p>
            <a:pPr>
              <a:spcAft>
                <a:spcPts val="600"/>
              </a:spcAft>
            </a:pPr>
            <a:endParaRPr lang="es-MX" dirty="0" smtClean="0"/>
          </a:p>
          <a:p>
            <a:pPr>
              <a:spcAft>
                <a:spcPts val="600"/>
              </a:spcAft>
            </a:pPr>
            <a:endParaRPr lang="es-MX" dirty="0" smtClean="0"/>
          </a:p>
          <a:p>
            <a:pPr>
              <a:spcAft>
                <a:spcPts val="600"/>
              </a:spcAft>
            </a:pPr>
            <a:endParaRPr lang="es-MX" dirty="0"/>
          </a:p>
        </p:txBody>
      </p:sp>
      <p:sp>
        <p:nvSpPr>
          <p:cNvPr id="4" name="Slide Image Placeholder 3"/>
          <p:cNvSpPr>
            <a:spLocks noGrp="1" noRot="1" noChangeAspect="1"/>
          </p:cNvSpPr>
          <p:nvPr>
            <p:ph type="sldImg"/>
          </p:nvPr>
        </p:nvSpPr>
        <p:spPr/>
      </p:sp>
    </p:spTree>
    <p:extLst>
      <p:ext uri="{BB962C8B-B14F-4D97-AF65-F5344CB8AC3E}">
        <p14:creationId xmlns="" xmlns:p14="http://schemas.microsoft.com/office/powerpoint/2010/main" val="2773621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14</a:t>
            </a:fld>
            <a:endParaRPr lang="en-CA" dirty="0">
              <a:solidFill>
                <a:prstClr val="black"/>
              </a:solidFill>
            </a:endParaRPr>
          </a:p>
        </p:txBody>
      </p:sp>
      <p:sp>
        <p:nvSpPr>
          <p:cNvPr id="5" name="Notes Placeholder 4"/>
          <p:cNvSpPr>
            <a:spLocks noGrp="1"/>
          </p:cNvSpPr>
          <p:nvPr>
            <p:ph type="body" sz="quarter" idx="11"/>
          </p:nvPr>
        </p:nvSpPr>
        <p:spPr>
          <a:xfrm>
            <a:off x="188640" y="4432176"/>
            <a:ext cx="6480720" cy="4999592"/>
          </a:xfrm>
        </p:spPr>
        <p:txBody>
          <a:bodyPr/>
          <a:lstStyle/>
          <a:p>
            <a:pPr>
              <a:spcAft>
                <a:spcPts val="600"/>
              </a:spcAft>
            </a:pPr>
            <a:r>
              <a:rPr lang="es-MX" sz="1000" b="1" dirty="0" smtClean="0"/>
              <a:t>Notas del Conferencista</a:t>
            </a:r>
          </a:p>
          <a:p>
            <a:pPr>
              <a:spcAft>
                <a:spcPts val="600"/>
              </a:spcAft>
            </a:pPr>
            <a:r>
              <a:rPr lang="es-MX" sz="1000" dirty="0" smtClean="0"/>
              <a:t>Los pacientes y médicos de tres países latinoamericanos y seis países Europeos fueron encuestados para describir las diferencias sobre el proceso al diagnóstico, el impacto y el manejo de fibromialgia. Un total de 900 pacientes (300 de </a:t>
            </a:r>
            <a:r>
              <a:rPr lang="es-MX" sz="1000" dirty="0" smtClean="0"/>
              <a:t>L</a:t>
            </a:r>
            <a:r>
              <a:rPr lang="es-MX" sz="1000" dirty="0" smtClean="0"/>
              <a:t>atinoamérica; 600 de Europa) y 1824 médicos (médicos generales o especialistas; 604 de Latinoamérica y 1220 de Europa) fueron encuestados. Los pacientes y médicos llenaron cuestionarios separados sobre los  síntomas, impacto y manejo de la fibromialgia. </a:t>
            </a:r>
          </a:p>
          <a:p>
            <a:pPr>
              <a:spcAft>
                <a:spcPts val="600"/>
              </a:spcAft>
            </a:pPr>
            <a:r>
              <a:rPr lang="es-MX" sz="1000" dirty="0" smtClean="0"/>
              <a:t>En Latinoamérica vs. Europa, los pacientes reportaron tener síntomas de fibromialgia por más tiempo (100.8 vs. 83.7 meses, </a:t>
            </a:r>
            <a:r>
              <a:rPr lang="es-MX" sz="1000" i="1" dirty="0" smtClean="0"/>
              <a:t>p </a:t>
            </a:r>
            <a:r>
              <a:rPr lang="es-MX" sz="1000" dirty="0" smtClean="0"/>
              <a:t>&lt;0.05), y tardar más en ser diagnosticados (42.3 vs. 31.1 meses, </a:t>
            </a:r>
            <a:r>
              <a:rPr lang="es-MX" sz="1000" i="1" dirty="0" smtClean="0"/>
              <a:t>p </a:t>
            </a:r>
            <a:r>
              <a:rPr lang="es-MX" sz="1000" dirty="0" smtClean="0"/>
              <a:t>&lt;0.05). La fibromialgia estuvo caracterizada por múltiples síntomas (11.2 vs. 6.9), pero más pacientes latinoamericanos reportaron 14 síntomas comunes y calificaron mayor dolor en una escala de 11-puntos (8.0 vs. 7.2, </a:t>
            </a:r>
            <a:r>
              <a:rPr lang="es-MX" sz="1000" i="1" dirty="0" smtClean="0"/>
              <a:t>p </a:t>
            </a:r>
            <a:r>
              <a:rPr lang="es-MX" sz="1000" dirty="0" smtClean="0"/>
              <a:t>&lt;0.05).  Los pacientes latinoamericanos estaban tomando menos medicinas (3.3 vs. 4.0). Los pacientes de ambas regiones reportaron que los síntomas comunes eran muy/sumamente disruptivos para su calidad de vida, pero los síntomas impactaron la vida cotidiana y la habilidad para trabajar más considerablemente en Latinoamérica. Los médicos de Latinoaméric</a:t>
            </a:r>
            <a:r>
              <a:rPr lang="es-MX" sz="1000" dirty="0" smtClean="0"/>
              <a:t>a consideraron más frecuentemente problemas para dormir, dificultad para concentrarse</a:t>
            </a:r>
            <a:r>
              <a:rPr lang="es-MX" sz="1000" dirty="0" smtClean="0"/>
              <a:t>, ansiedad, depresión, entumecimiento/hormigueo, y espasmos en las piernas como muy/sumamente disruptivos vs. médicos europeos. Los pacientes también consideraron 12/14 síntomas más disruptivos que los médicos en la misma región. Sin embargo, un mayor porcentaje de médicos consideraron que la fibromialgia tiene un impacto fuerte/muy fuerte sobre los aspectos de la vida cotidiana vs. los pacientes en la misma región.</a:t>
            </a:r>
          </a:p>
          <a:p>
            <a:pPr>
              <a:spcAft>
                <a:spcPts val="600"/>
              </a:spcAft>
            </a:pPr>
            <a:r>
              <a:rPr lang="es-MX" sz="1000" dirty="0" smtClean="0"/>
              <a:t>Esta slide muestra el impacto de la fibromialgia en la calidad de vida general así como en aspectos específicos de la calidad de vida entre los pacientes encuestados. </a:t>
            </a:r>
            <a:r>
              <a:rPr lang="es-MX" sz="1000" dirty="0" smtClean="0"/>
              <a:t>A</a:t>
            </a:r>
            <a:r>
              <a:rPr lang="es-MX" sz="1000" dirty="0" smtClean="0"/>
              <a:t>unque hubieron </a:t>
            </a:r>
            <a:r>
              <a:rPr lang="es-MX" sz="1000" dirty="0" smtClean="0"/>
              <a:t>algunas diferencias entre las dos áreas geográficas, esta tabla muestra claramente que la </a:t>
            </a:r>
            <a:r>
              <a:rPr lang="es-MX" sz="1000" dirty="0" smtClean="0"/>
              <a:t>fibromialgia tiene un fuerte impacto negativo en una variedad de indicadores de la calidad de vida. </a:t>
            </a:r>
          </a:p>
          <a:p>
            <a:pPr>
              <a:spcAft>
                <a:spcPts val="600"/>
              </a:spcAft>
            </a:pPr>
            <a:endParaRPr lang="es-MX" sz="1000" dirty="0" smtClean="0"/>
          </a:p>
          <a:p>
            <a:pPr>
              <a:spcAft>
                <a:spcPts val="600"/>
              </a:spcAft>
            </a:pPr>
            <a:r>
              <a:rPr lang="es-MX" sz="1000" b="1" dirty="0" smtClean="0"/>
              <a:t>Referencia</a:t>
            </a:r>
          </a:p>
          <a:p>
            <a:pPr>
              <a:spcAft>
                <a:spcPts val="600"/>
              </a:spcAft>
            </a:pPr>
            <a:r>
              <a:rPr lang="en-CA" sz="1000" dirty="0" smtClean="0"/>
              <a:t>Clark P </a:t>
            </a:r>
            <a:r>
              <a:rPr lang="en-CA" sz="1000" i="1" dirty="0" smtClean="0"/>
              <a:t>et al. </a:t>
            </a:r>
            <a:r>
              <a:rPr lang="en-CA" sz="1000" dirty="0" smtClean="0"/>
              <a:t>A patient and physician survey of fibromyalgia across Latin America and Europe. </a:t>
            </a:r>
            <a:br>
              <a:rPr lang="en-CA" sz="1000" dirty="0" smtClean="0"/>
            </a:br>
            <a:r>
              <a:rPr lang="en-CA" sz="1000" i="1" dirty="0" smtClean="0"/>
              <a:t>BMC Musculoskeletal Disorders </a:t>
            </a:r>
            <a:r>
              <a:rPr lang="en-CA" sz="1000" dirty="0" smtClean="0"/>
              <a:t>2013; 14:188.</a:t>
            </a:r>
            <a:endParaRPr lang="en-CA" sz="1000" dirty="0"/>
          </a:p>
        </p:txBody>
      </p:sp>
    </p:spTree>
    <p:extLst>
      <p:ext uri="{BB962C8B-B14F-4D97-AF65-F5344CB8AC3E}">
        <p14:creationId xmlns="" xmlns:p14="http://schemas.microsoft.com/office/powerpoint/2010/main" val="1218945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b="0" dirty="0" smtClean="0"/>
              <a:t>Haz la pregunta que aparece en esta slide a los participantes para motivar la discusión</a:t>
            </a:r>
            <a:r>
              <a:rPr lang="es-MX" b="0" baseline="0" dirty="0" smtClean="0"/>
              <a:t>.</a:t>
            </a:r>
            <a:endParaRPr lang="es-MX" b="0" dirty="0" smtClean="0"/>
          </a:p>
          <a:p>
            <a:endParaRPr lang="es-MX" dirty="0" smtClean="0"/>
          </a:p>
          <a:p>
            <a:endParaRPr lang="es-MX"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15</a:t>
            </a:fld>
            <a:endParaRPr lang="en-CA" dirty="0"/>
          </a:p>
        </p:txBody>
      </p:sp>
    </p:spTree>
    <p:extLst>
      <p:ext uri="{BB962C8B-B14F-4D97-AF65-F5344CB8AC3E}">
        <p14:creationId xmlns="" xmlns:p14="http://schemas.microsoft.com/office/powerpoint/2010/main" val="2174243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pPr>
              <a:spcAft>
                <a:spcPts val="600"/>
              </a:spcAft>
            </a:pPr>
            <a:r>
              <a:rPr lang="es-MX" b="1" dirty="0" smtClean="0"/>
              <a:t>Notas del Conferencista</a:t>
            </a:r>
          </a:p>
          <a:p>
            <a:pPr>
              <a:spcAft>
                <a:spcPts val="600"/>
              </a:spcAft>
            </a:pPr>
            <a:r>
              <a:rPr lang="es-MX" dirty="0" smtClean="0"/>
              <a:t>Aunque existe una variedad de síntomas asociados con la fibromialgia, como muestra esta slide, el dolor es el componente central. En 293 pacientes con fibromialgia, Wolfe et al reportaron que el Dolor Diseminado (axial más dolor del segmento superior e inferior más del lado izquierdo- y derecho) estuvo presente en casi todos (97.6%) los pacientes con  fibromialgia en comparación con  69.1% de todos los pacientes control (n = 265).</a:t>
            </a:r>
          </a:p>
          <a:p>
            <a:pPr>
              <a:spcAft>
                <a:spcPts val="600"/>
              </a:spcAft>
            </a:pPr>
            <a:endParaRPr lang="es-MX" dirty="0" smtClean="0"/>
          </a:p>
          <a:p>
            <a:pPr>
              <a:spcAft>
                <a:spcPts val="600"/>
              </a:spcAft>
            </a:pPr>
            <a:r>
              <a:rPr lang="es-MX" b="1" dirty="0" smtClean="0"/>
              <a:t>Referencia</a:t>
            </a:r>
          </a:p>
          <a:p>
            <a:r>
              <a:rPr lang="en-CA" dirty="0" smtClean="0"/>
              <a:t>Wolfe F </a:t>
            </a:r>
            <a:r>
              <a:rPr lang="en-CA" i="1" dirty="0" smtClean="0"/>
              <a:t>et al.</a:t>
            </a:r>
            <a:r>
              <a:rPr lang="en-CA" dirty="0" smtClean="0"/>
              <a:t> The American College of Rheumatology 1990 Criteria for the Classification of Fibromyalgia. Report of the Multicenter Criteria Committee. </a:t>
            </a:r>
            <a:r>
              <a:rPr lang="en-CA" i="1" dirty="0" smtClean="0"/>
              <a:t>Arthritis Rheum </a:t>
            </a:r>
            <a:r>
              <a:rPr lang="en-CA" dirty="0" smtClean="0"/>
              <a:t>1990; 33(2):160-72.</a:t>
            </a:r>
            <a:endParaRPr lang="en-CA" dirty="0"/>
          </a:p>
        </p:txBody>
      </p:sp>
    </p:spTree>
    <p:extLst>
      <p:ext uri="{BB962C8B-B14F-4D97-AF65-F5344CB8AC3E}">
        <p14:creationId xmlns="" xmlns:p14="http://schemas.microsoft.com/office/powerpoint/2010/main" val="537724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6"/>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6ECFF438-9A75-4001-8A47-2B0174D24734}" type="slidenum">
              <a:rPr lang="en-US" sz="1000" smtClean="0">
                <a:solidFill>
                  <a:prstClr val="black"/>
                </a:solidFill>
              </a:rPr>
              <a:pPr eaLnBrk="1" hangingPunct="1"/>
              <a:t>17</a:t>
            </a:fld>
            <a:endParaRPr lang="en-US" sz="1000" dirty="0" smtClean="0">
              <a:solidFill>
                <a:prstClr val="black"/>
              </a:solidFill>
            </a:endParaRPr>
          </a:p>
        </p:txBody>
      </p:sp>
      <p:sp>
        <p:nvSpPr>
          <p:cNvPr id="126979" name="Rectangle 8"/>
          <p:cNvSpPr>
            <a:spLocks noGrp="1" noRot="1" noChangeAspect="1" noTextEdit="1"/>
          </p:cNvSpPr>
          <p:nvPr>
            <p:ph type="sldImg"/>
          </p:nvPr>
        </p:nvSpPr>
        <p:spPr>
          <a:noFill/>
          <a:extLst>
            <a:ext uri="{909E8E84-426E-40DD-AFC4-6F175D3DCCD1}">
              <a14:hiddenFill xmlns="" xmlns:a14="http://schemas.microsoft.com/office/drawing/2010/main">
                <a:solidFill>
                  <a:srgbClr val="FFFFFF"/>
                </a:solidFill>
              </a14:hiddenFill>
            </a:ext>
          </a:extLst>
        </p:spPr>
      </p:sp>
      <p:sp>
        <p:nvSpPr>
          <p:cNvPr id="126981" name="Rectangle 4"/>
          <p:cNvSpPr>
            <a:spLocks noChangeArrowheads="1"/>
          </p:cNvSpPr>
          <p:nvPr/>
        </p:nvSpPr>
        <p:spPr bwMode="auto">
          <a:xfrm>
            <a:off x="1019178" y="8851901"/>
            <a:ext cx="53498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0">
                <a:solidFill>
                  <a:srgbClr val="000000"/>
                </a:solidFill>
                <a:miter lim="800000"/>
                <a:headEnd/>
                <a:tailEnd/>
              </a14:hiddenLine>
            </a:ext>
          </a:extLst>
        </p:spPr>
        <p:txBody>
          <a:bodyPr lIns="0" tIns="0" rIns="0" bIns="0" anchor="b"/>
          <a:lstStyle/>
          <a:p>
            <a:pPr defTabSz="912813" eaLnBrk="0" hangingPunct="0"/>
            <a:endParaRPr lang="en-US" sz="1100" dirty="0">
              <a:solidFill>
                <a:prstClr val="black"/>
              </a:solidFill>
            </a:endParaRPr>
          </a:p>
          <a:p>
            <a:pPr defTabSz="912813" eaLnBrk="0" hangingPunct="0"/>
            <a:endParaRPr lang="en-US" sz="1100" dirty="0">
              <a:solidFill>
                <a:prstClr val="black"/>
              </a:solidFill>
            </a:endParaRPr>
          </a:p>
        </p:txBody>
      </p:sp>
      <p:sp>
        <p:nvSpPr>
          <p:cNvPr id="4" name="Notes Placeholder 3"/>
          <p:cNvSpPr>
            <a:spLocks noGrp="1"/>
          </p:cNvSpPr>
          <p:nvPr>
            <p:ph type="body" sz="quarter" idx="10"/>
          </p:nvPr>
        </p:nvSpPr>
        <p:spPr>
          <a:xfrm>
            <a:off x="260648" y="4288160"/>
            <a:ext cx="6408712" cy="4392489"/>
          </a:xfrm>
        </p:spPr>
        <p:txBody>
          <a:bodyPr/>
          <a:lstStyle/>
          <a:p>
            <a:pPr marL="7938" indent="-7938">
              <a:spcAft>
                <a:spcPts val="600"/>
              </a:spcAft>
            </a:pPr>
            <a:r>
              <a:rPr lang="es-MX" b="1" dirty="0" smtClean="0"/>
              <a:t>Notas del Conferencista</a:t>
            </a:r>
          </a:p>
          <a:p>
            <a:pPr>
              <a:spcAft>
                <a:spcPts val="600"/>
              </a:spcAft>
            </a:pPr>
            <a:r>
              <a:rPr lang="es-MX" dirty="0" smtClean="0"/>
              <a:t>El dolor crónico diseminado es la característica </a:t>
            </a:r>
            <a:r>
              <a:rPr lang="es-MX" dirty="0" smtClean="0"/>
              <a:t>que define a la </a:t>
            </a:r>
            <a:r>
              <a:rPr lang="es-MX" dirty="0" smtClean="0"/>
              <a:t>Fibromialgia</a:t>
            </a:r>
            <a:r>
              <a:rPr lang="es-MX" dirty="0" smtClean="0"/>
              <a:t>. En 293 pacientes con fibromialgia, Wolfe et al reportaron que el Dolor Diseminado (axial más dolor del segmento superior e inferior más del lado izquierdo- y derecho) estuvo presente en casi todos (97.6%) los pacientes con  fibromialgia en comparación con  69.1% de todos los pacientes control (n = 265).</a:t>
            </a:r>
            <a:endParaRPr lang="es-MX" dirty="0" smtClean="0"/>
          </a:p>
          <a:p>
            <a:pPr marL="7938" indent="-7938">
              <a:spcAft>
                <a:spcPts val="600"/>
              </a:spcAft>
              <a:tabLst>
                <a:tab pos="254000" algn="l"/>
              </a:tabLst>
            </a:pPr>
            <a:r>
              <a:rPr lang="es-MX" dirty="0" smtClean="0"/>
              <a:t>Además del dolor, fatiga y trastornos del sueño son los síntomas más comunes, y ocurren en ≥86% de los pacientes con fibromialgia.</a:t>
            </a:r>
            <a:r>
              <a:rPr lang="es-MX" baseline="30000" dirty="0" smtClean="0"/>
              <a:t> </a:t>
            </a:r>
            <a:r>
              <a:rPr lang="es-MX" dirty="0" smtClean="0"/>
              <a:t>Otros síntomas físicos comunes asociados con la fibromialgia incluyen dolor articular, cefalea, piernas inquietas, entumecimiento y hormigueo, y espasmos en las piernas. </a:t>
            </a:r>
          </a:p>
          <a:p>
            <a:pPr marL="7938" indent="-7938">
              <a:spcAft>
                <a:spcPts val="600"/>
              </a:spcAft>
              <a:tabLst>
                <a:tab pos="254000" algn="l"/>
              </a:tabLst>
            </a:pPr>
            <a:r>
              <a:rPr lang="es-MX" spc="-20" dirty="0" smtClean="0"/>
              <a:t>Los Síntomas Psicológicos son comunes en pacientes con </a:t>
            </a:r>
            <a:r>
              <a:rPr lang="es-MX" dirty="0" smtClean="0"/>
              <a:t>fibromialgia</a:t>
            </a:r>
            <a:r>
              <a:rPr lang="es-MX" spc="-20" dirty="0" smtClean="0"/>
              <a:t>. Como se observa en otros padecimientos de dolor crónico, como dolor de espalda baja, osteoartritis o artritis reumatoide, los trastornos </a:t>
            </a:r>
            <a:r>
              <a:rPr lang="es-MX" spc="-20" dirty="0" smtClean="0"/>
              <a:t>del </a:t>
            </a:r>
            <a:r>
              <a:rPr lang="es-MX" spc="-20" dirty="0" smtClean="0"/>
              <a:t>estado </a:t>
            </a:r>
            <a:r>
              <a:rPr lang="es-MX" spc="-20" dirty="0" smtClean="0"/>
              <a:t>de </a:t>
            </a:r>
            <a:r>
              <a:rPr lang="es-MX" spc="-20" dirty="0" smtClean="0"/>
              <a:t>ánimo como depresión o ansiedad algunas veces están presentes en la </a:t>
            </a:r>
            <a:r>
              <a:rPr lang="es-MX" dirty="0" smtClean="0"/>
              <a:t>fibromialgia</a:t>
            </a:r>
            <a:r>
              <a:rPr lang="es-MX" spc="-20" dirty="0" smtClean="0"/>
              <a:t>. Como muestra esta slide, 20% de los pacientes con </a:t>
            </a:r>
            <a:r>
              <a:rPr lang="es-MX" dirty="0" smtClean="0"/>
              <a:t>fibromialgia pueden presentar d</a:t>
            </a:r>
            <a:r>
              <a:rPr lang="es-MX" spc="-20" dirty="0" smtClean="0"/>
              <a:t>epresión mayor. Otros síntomas </a:t>
            </a:r>
            <a:r>
              <a:rPr lang="es-MX" spc="-20" dirty="0" smtClean="0"/>
              <a:t>p</a:t>
            </a:r>
            <a:r>
              <a:rPr lang="es-MX" spc="-20" dirty="0" smtClean="0"/>
              <a:t>sicológicos pueden incluir deterioro de la concentración y nerviosismo. </a:t>
            </a:r>
          </a:p>
          <a:p>
            <a:pPr marL="217488" indent="-217488">
              <a:spcAft>
                <a:spcPts val="600"/>
              </a:spcAft>
              <a:tabLst>
                <a:tab pos="254000" algn="l"/>
              </a:tabLst>
            </a:pPr>
            <a:endParaRPr lang="es-MX" sz="1100" b="1" dirty="0" smtClean="0"/>
          </a:p>
          <a:p>
            <a:pPr marL="217488" indent="-217488">
              <a:spcAft>
                <a:spcPts val="600"/>
              </a:spcAft>
              <a:tabLst>
                <a:tab pos="254000" algn="l"/>
              </a:tabLst>
            </a:pPr>
            <a:r>
              <a:rPr lang="es-MX" sz="1100" b="1" dirty="0" smtClean="0"/>
              <a:t>Referencia</a:t>
            </a:r>
          </a:p>
          <a:p>
            <a:r>
              <a:rPr lang="en-CA" sz="1100" dirty="0" smtClean="0"/>
              <a:t>Wolfe F </a:t>
            </a:r>
            <a:r>
              <a:rPr lang="en-CA" sz="1100" i="1" dirty="0" smtClean="0"/>
              <a:t>et al.</a:t>
            </a:r>
            <a:r>
              <a:rPr lang="en-CA" sz="1100" dirty="0" smtClean="0"/>
              <a:t> The American College of Rheumatology 1990 Criteria for the Classification of Fibromyalgia. Report of the Multicenter Criteria Committee. </a:t>
            </a:r>
            <a:r>
              <a:rPr lang="en-CA" sz="1100" i="1" dirty="0" smtClean="0"/>
              <a:t>Arthritis Rheum </a:t>
            </a:r>
            <a:r>
              <a:rPr lang="en-CA" sz="1100" dirty="0" smtClean="0"/>
              <a:t>1990; 33(2):160-72.</a:t>
            </a:r>
            <a:endParaRPr lang="en-CA" sz="1100" dirty="0"/>
          </a:p>
        </p:txBody>
      </p:sp>
    </p:spTree>
    <p:extLst>
      <p:ext uri="{BB962C8B-B14F-4D97-AF65-F5344CB8AC3E}">
        <p14:creationId xmlns="" xmlns:p14="http://schemas.microsoft.com/office/powerpoint/2010/main" val="2345790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6"/>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0095C272-519C-4CBE-ABF2-D2B3089835DD}" type="slidenum">
              <a:rPr lang="en-US" sz="1000" smtClean="0">
                <a:solidFill>
                  <a:prstClr val="black"/>
                </a:solidFill>
              </a:rPr>
              <a:pPr eaLnBrk="1" hangingPunct="1"/>
              <a:t>18</a:t>
            </a:fld>
            <a:endParaRPr lang="en-US" sz="1000" dirty="0" smtClean="0">
              <a:solidFill>
                <a:prstClr val="black"/>
              </a:solidFill>
            </a:endParaRPr>
          </a:p>
        </p:txBody>
      </p:sp>
      <p:sp>
        <p:nvSpPr>
          <p:cNvPr id="125955" name="Rectangle 9"/>
          <p:cNvSpPr>
            <a:spLocks noGrp="1" noRot="1" noChangeAspect="1" noTextEdit="1"/>
          </p:cNvSpPr>
          <p:nvPr>
            <p:ph type="sldImg"/>
          </p:nvPr>
        </p:nvSpPr>
        <p:spPr>
          <a:noFill/>
          <a:extLst>
            <a:ext uri="{909E8E84-426E-40DD-AFC4-6F175D3DCCD1}">
              <a14:hiddenFill xmlns="" xmlns:a14="http://schemas.microsoft.com/office/drawing/2010/main">
                <a:solidFill>
                  <a:srgbClr val="FFFFFF"/>
                </a:solidFill>
              </a14:hiddenFill>
            </a:ext>
          </a:extLst>
        </p:spPr>
      </p:sp>
      <p:sp>
        <p:nvSpPr>
          <p:cNvPr id="125956" name="Rectangle 10"/>
          <p:cNvSpPr>
            <a:spLocks noGrp="1"/>
          </p:cNvSpPr>
          <p:nvPr>
            <p:ph type="body" idx="1"/>
          </p:nvPr>
        </p:nvSpPr>
        <p:spPr>
          <a:xfrm>
            <a:off x="116632" y="4216152"/>
            <a:ext cx="6624736" cy="489654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Aft>
                <a:spcPts val="600"/>
              </a:spcAft>
              <a:defRPr/>
            </a:pPr>
            <a:r>
              <a:rPr lang="es-MX" sz="750" b="1" dirty="0" smtClean="0"/>
              <a:t>Notas del Conferencista</a:t>
            </a:r>
          </a:p>
          <a:p>
            <a:pPr>
              <a:spcAft>
                <a:spcPts val="600"/>
              </a:spcAft>
              <a:defRPr/>
            </a:pPr>
            <a:r>
              <a:rPr lang="es-MX" sz="750" dirty="0" smtClean="0"/>
              <a:t>A</a:t>
            </a:r>
            <a:r>
              <a:rPr lang="es-MX" sz="750" dirty="0" smtClean="0"/>
              <a:t>unque la característica que define a la fibromialgia es el dolor crónico diseminado, el deterioro neurocognitivo (“fibro-niebla”), los trastornos del sueño, la fatiga, los trastornos </a:t>
            </a:r>
            <a:r>
              <a:rPr lang="es-MX" sz="750" dirty="0" smtClean="0"/>
              <a:t>del </a:t>
            </a:r>
            <a:r>
              <a:rPr lang="es-MX" sz="750" dirty="0" smtClean="0"/>
              <a:t>estado </a:t>
            </a:r>
            <a:r>
              <a:rPr lang="es-MX" sz="750" dirty="0" smtClean="0"/>
              <a:t>de </a:t>
            </a:r>
            <a:r>
              <a:rPr lang="es-MX" sz="750" dirty="0" smtClean="0"/>
              <a:t>ánimo, sensibilidad y rigidez matutina también pueden estar presentes. Los pacientes generalmente describen su dolor como intenso, agotador, </a:t>
            </a:r>
            <a:r>
              <a:rPr lang="es-MX" sz="750" dirty="0" smtClean="0"/>
              <a:t>m</a:t>
            </a:r>
            <a:r>
              <a:rPr lang="es-MX" sz="750" dirty="0" smtClean="0"/>
              <a:t>olesto o quemante. La disfunción cognitiva, que incluye memoria de trabajo pobre, alteraciones de la memoria espacial</a:t>
            </a:r>
            <a:r>
              <a:rPr lang="es-MX" sz="750" dirty="0" smtClean="0"/>
              <a:t>, alteraciones de la recordación </a:t>
            </a:r>
            <a:r>
              <a:rPr lang="es-MX" sz="750" dirty="0" smtClean="0"/>
              <a:t>espontánea y fluencia verbal, se asocian con el dolor en la fibromialgia así como otros pacientes con dolor y es diferente en los controles sanos. La “fibro-niebla” se caracteriza por confusión, procesamiento lento de la información y tiempo de reacción lento, dificultad para hablar o encontrar palabras, dificultad para concentrarse, para poner atención, consolidación de la memoria a corto-plazo, y desorientación.</a:t>
            </a:r>
          </a:p>
          <a:p>
            <a:pPr>
              <a:spcAft>
                <a:spcPts val="600"/>
              </a:spcAft>
              <a:defRPr/>
            </a:pPr>
            <a:r>
              <a:rPr lang="es-MX" sz="750" dirty="0" smtClean="0"/>
              <a:t>Los trastornos del sueño asociados con fibromialgia se caracterizan típicamente por sueño no-restaurador y despertares más frecuentes. Los componentes anormales del sueño incluyen latencia del sueño, trastornos del sueño, y sueño fragmentado dando lugar a la función deteriorada durante el día. El sueño pobre tiene un impacto en la fatiga, el aspecto emocional y el dolor, con mejora en estos parámetros cuando se resuelven específicamente los problemas del sueño. Otros trastornos del sueño como síndrome de piernas inquietas o apnea del sueño pueden también ocurrir en los pacientes con fibromialgia. </a:t>
            </a:r>
          </a:p>
          <a:p>
            <a:pPr>
              <a:spcAft>
                <a:spcPts val="600"/>
              </a:spcAft>
              <a:defRPr/>
            </a:pPr>
            <a:r>
              <a:rPr lang="es-MX" sz="750" dirty="0" smtClean="0"/>
              <a:t>La fatiga, reportada como presente en más del 90% de los pacientes con fibromialgia, es la queja asociada más común. </a:t>
            </a:r>
            <a:r>
              <a:rPr lang="es-MX" sz="750" dirty="0" smtClean="0"/>
              <a:t>L</a:t>
            </a:r>
            <a:r>
              <a:rPr lang="es-MX" sz="750" dirty="0" smtClean="0"/>
              <a:t>a </a:t>
            </a:r>
            <a:r>
              <a:rPr lang="es-MX" sz="750" dirty="0" smtClean="0"/>
              <a:t>f</a:t>
            </a:r>
            <a:r>
              <a:rPr lang="es-MX" sz="750" dirty="0" smtClean="0"/>
              <a:t>atiga puede ser más discapacitante que el dolor para algunos pacientes, y contribuye al reporte subjetivo del deterioro funcional. Los pacientes con  fibromialgia generalmente describen su fatiga como agotadora física y emocionalmente.</a:t>
            </a:r>
          </a:p>
          <a:p>
            <a:pPr>
              <a:spcAft>
                <a:spcPts val="600"/>
              </a:spcAft>
              <a:defRPr/>
            </a:pPr>
            <a:r>
              <a:rPr lang="es-MX" sz="750" dirty="0" smtClean="0"/>
              <a:t>El trastorno del estado de ánimo, incluyendo la depresión y/o ansiedad, está presente en hasta 75% de las personas con fibromialgia, pero los trastornos </a:t>
            </a:r>
            <a:r>
              <a:rPr lang="es-MX" sz="750" dirty="0" smtClean="0"/>
              <a:t>del </a:t>
            </a:r>
            <a:r>
              <a:rPr lang="es-MX" sz="750" dirty="0" smtClean="0"/>
              <a:t>estado </a:t>
            </a:r>
            <a:r>
              <a:rPr lang="es-MX" sz="750" dirty="0" smtClean="0"/>
              <a:t>de </a:t>
            </a:r>
            <a:r>
              <a:rPr lang="es-MX" sz="750" dirty="0" smtClean="0"/>
              <a:t>ánimo y la fibromialgia son probablemente distinguibles. La ansiedad coexiste comúnmente con la depresión, pero también aumenta independientemente en los pacientes con fibromialgia. </a:t>
            </a:r>
          </a:p>
          <a:p>
            <a:pPr>
              <a:spcAft>
                <a:spcPts val="600"/>
              </a:spcAft>
              <a:defRPr/>
            </a:pPr>
            <a:r>
              <a:rPr lang="es-MX" sz="750" dirty="0" smtClean="0"/>
              <a:t>La rigidez matutina también es una característica común de la fibromialgia.</a:t>
            </a:r>
          </a:p>
          <a:p>
            <a:pPr>
              <a:spcAft>
                <a:spcPts val="600"/>
              </a:spcAft>
              <a:defRPr/>
            </a:pPr>
            <a:endParaRPr lang="es-MX" sz="750" dirty="0" smtClean="0"/>
          </a:p>
          <a:p>
            <a:pPr>
              <a:spcAft>
                <a:spcPts val="600"/>
              </a:spcAft>
              <a:defRPr/>
            </a:pPr>
            <a:r>
              <a:rPr lang="es-MX" sz="750" b="1" dirty="0" smtClean="0"/>
              <a:t>Referencias</a:t>
            </a:r>
          </a:p>
          <a:p>
            <a:pPr>
              <a:spcAft>
                <a:spcPts val="600"/>
              </a:spcAft>
            </a:pPr>
            <a:r>
              <a:rPr lang="en-US" sz="750" dirty="0" smtClean="0"/>
              <a:t>Carruthers BM </a:t>
            </a:r>
            <a:r>
              <a:rPr lang="en-US" sz="750" i="1" dirty="0" smtClean="0"/>
              <a:t>et al. </a:t>
            </a:r>
            <a:r>
              <a:rPr lang="en-US" sz="750" dirty="0" smtClean="0"/>
              <a:t>Myalgic encephalomyelitis/chronic fatigue syndrome: clinical working case definition, diagnostic and treatment guidelines, a consensus document. </a:t>
            </a:r>
            <a:r>
              <a:rPr lang="en-US" sz="750" i="1" dirty="0" smtClean="0"/>
              <a:t>J Chron Fat Synd</a:t>
            </a:r>
            <a:r>
              <a:rPr lang="en-US" sz="750" dirty="0" smtClean="0"/>
              <a:t> 2003; 11(1):7-115.</a:t>
            </a:r>
          </a:p>
          <a:p>
            <a:pPr>
              <a:spcAft>
                <a:spcPts val="600"/>
              </a:spcAft>
            </a:pPr>
            <a:r>
              <a:rPr lang="en-US" sz="750" dirty="0" smtClean="0"/>
              <a:t>Harding SM. Sleep in fibromyalgia patients: subjective and objective findings. </a:t>
            </a:r>
            <a:r>
              <a:rPr lang="en-US" sz="750" i="1" dirty="0" smtClean="0"/>
              <a:t>Am J Med Sci </a:t>
            </a:r>
            <a:r>
              <a:rPr lang="en-US" sz="750" dirty="0" smtClean="0"/>
              <a:t>1998; 315(6):367-37.</a:t>
            </a:r>
          </a:p>
          <a:p>
            <a:pPr>
              <a:spcAft>
                <a:spcPts val="600"/>
              </a:spcAft>
            </a:pPr>
            <a:r>
              <a:rPr lang="en-US" sz="750" dirty="0" smtClean="0"/>
              <a:t>Henriksson KG. Fibromyalgia – from syndrome to disease: overview of pathogenetic mechanisms. </a:t>
            </a:r>
            <a:r>
              <a:rPr lang="en-US" sz="750" i="1" dirty="0" smtClean="0"/>
              <a:t>J Rehabil Med</a:t>
            </a:r>
            <a:r>
              <a:rPr lang="en-US" sz="750" dirty="0" smtClean="0"/>
              <a:t> 2003; </a:t>
            </a:r>
            <a:br>
              <a:rPr lang="en-US" sz="750" dirty="0" smtClean="0"/>
            </a:br>
            <a:r>
              <a:rPr lang="en-US" sz="750" dirty="0" smtClean="0"/>
              <a:t>41(41 Suppl):89-94.</a:t>
            </a:r>
          </a:p>
          <a:p>
            <a:pPr>
              <a:spcAft>
                <a:spcPts val="600"/>
              </a:spcAft>
            </a:pPr>
            <a:r>
              <a:rPr lang="en-US" sz="750" dirty="0" smtClean="0"/>
              <a:t>Leavitt F </a:t>
            </a:r>
            <a:r>
              <a:rPr lang="en-US" sz="750" i="1" dirty="0" smtClean="0"/>
              <a:t>et al. </a:t>
            </a:r>
            <a:r>
              <a:rPr lang="en-US" sz="750" dirty="0" smtClean="0"/>
              <a:t>Comparison of pain properties in fibromyalgia patients and rheumatoid arthritis patients. </a:t>
            </a:r>
            <a:r>
              <a:rPr lang="en-US" sz="750" i="1" dirty="0" smtClean="0"/>
              <a:t>Arthritis Rheum</a:t>
            </a:r>
            <a:r>
              <a:rPr lang="en-US" sz="750" dirty="0" smtClean="0"/>
              <a:t> 1986; </a:t>
            </a:r>
            <a:br>
              <a:rPr lang="en-US" sz="750" dirty="0" smtClean="0"/>
            </a:br>
            <a:r>
              <a:rPr lang="en-US" sz="750" dirty="0" smtClean="0"/>
              <a:t>29(6):775-81.</a:t>
            </a:r>
          </a:p>
          <a:p>
            <a:pPr>
              <a:spcAft>
                <a:spcPts val="600"/>
              </a:spcAft>
            </a:pPr>
            <a:r>
              <a:rPr lang="en-US" sz="750" dirty="0" smtClean="0"/>
              <a:t>Roizenblatt S </a:t>
            </a:r>
            <a:r>
              <a:rPr lang="en-US" sz="750" i="1" dirty="0" smtClean="0"/>
              <a:t>et al. </a:t>
            </a:r>
            <a:r>
              <a:rPr lang="en-US" sz="750" dirty="0" smtClean="0"/>
              <a:t>Alpha sleep characteristics in fibromyalgia.</a:t>
            </a:r>
            <a:r>
              <a:rPr lang="en-US" sz="750" i="1" dirty="0" smtClean="0"/>
              <a:t> Arthritis Rheum</a:t>
            </a:r>
            <a:r>
              <a:rPr lang="en-US" sz="750" dirty="0" smtClean="0"/>
              <a:t> 2001; 44(1):222-30.</a:t>
            </a:r>
          </a:p>
          <a:p>
            <a:pPr>
              <a:spcAft>
                <a:spcPts val="600"/>
              </a:spcAft>
            </a:pPr>
            <a:r>
              <a:rPr lang="en-US" sz="750" dirty="0" smtClean="0"/>
              <a:t>Wolfe F </a:t>
            </a:r>
            <a:r>
              <a:rPr lang="en-US" sz="750" i="1" dirty="0" smtClean="0"/>
              <a:t>et al. </a:t>
            </a:r>
            <a:r>
              <a:rPr lang="en-CA" sz="750" dirty="0" smtClean="0"/>
              <a:t>The American College of Rheumatology 1990 Criteria for the Classification of Fibromyalgia. </a:t>
            </a:r>
            <a:br>
              <a:rPr lang="en-CA" sz="750" dirty="0" smtClean="0"/>
            </a:br>
            <a:r>
              <a:rPr lang="en-CA" sz="750" dirty="0" smtClean="0"/>
              <a:t>Report of the Multicenter Criteria Committee.</a:t>
            </a:r>
            <a:r>
              <a:rPr lang="en-US" sz="750" i="1" dirty="0" smtClean="0"/>
              <a:t> Arthritis Rheum</a:t>
            </a:r>
            <a:r>
              <a:rPr lang="en-CA" sz="750" i="1" dirty="0" smtClean="0"/>
              <a:t> </a:t>
            </a:r>
            <a:r>
              <a:rPr lang="en-US" sz="750" dirty="0" smtClean="0"/>
              <a:t>1990; 33(2):160-72.</a:t>
            </a:r>
          </a:p>
          <a:p>
            <a:pPr>
              <a:spcAft>
                <a:spcPts val="600"/>
              </a:spcAft>
            </a:pPr>
            <a:r>
              <a:rPr lang="en-US" sz="750" dirty="0" smtClean="0"/>
              <a:t>Wolfe F </a:t>
            </a:r>
            <a:r>
              <a:rPr lang="en-US" sz="750" i="1" dirty="0" smtClean="0"/>
              <a:t>et al. Arthritis Rheum</a:t>
            </a:r>
            <a:r>
              <a:rPr lang="en-US" sz="750" dirty="0" smtClean="0"/>
              <a:t> The prevalence and characteristics of fibromyalgia in the general population. 1995; 38(1):19-28. </a:t>
            </a:r>
            <a:endParaRPr lang="en-US" sz="750" dirty="0"/>
          </a:p>
        </p:txBody>
      </p:sp>
    </p:spTree>
    <p:extLst>
      <p:ext uri="{BB962C8B-B14F-4D97-AF65-F5344CB8AC3E}">
        <p14:creationId xmlns="" xmlns:p14="http://schemas.microsoft.com/office/powerpoint/2010/main" val="3583656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2656" y="4288160"/>
            <a:ext cx="6192688" cy="5008240"/>
          </a:xfrm>
        </p:spPr>
        <p:txBody>
          <a:bodyPr/>
          <a:lstStyle/>
          <a:p>
            <a:pPr>
              <a:spcAft>
                <a:spcPts val="600"/>
              </a:spcAft>
            </a:pPr>
            <a:r>
              <a:rPr lang="es-MX" sz="1100" b="1" dirty="0" smtClean="0"/>
              <a:t>Notas del Conferencista</a:t>
            </a:r>
          </a:p>
          <a:p>
            <a:pPr>
              <a:spcAft>
                <a:spcPts val="600"/>
              </a:spcAft>
            </a:pPr>
            <a:r>
              <a:rPr lang="es-MX" sz="1100" dirty="0" smtClean="0"/>
              <a:t>E</a:t>
            </a:r>
            <a:r>
              <a:rPr lang="es-MX" sz="1100" dirty="0" smtClean="0"/>
              <a:t>n comparación con las personas sin fibromialgia, los pacientes con fibromialgia tienen más memoria deteriorada, confusión mental y dificultad para conversar. La memoria deteriorada y la confusión mental son una combinación que se presenta más generalmente en pacientes con fibromialgia que en pacientes con fibromialgia. Los pacientes con fibromialgia con  esta combinación de problemas cognitivos reportan más dolor, rigidez, fatiga y trastorno del sueño en comparación con  pacientes con fibromialgia solo con problemas de  memoria. Los pacientes con enfermedades reumáticas difieren considerablemente en términos de vulnerabilidad cognitiva de los pacientes con fibromialgia con un riesgo mucho mayor de dificultad cognitiva. La prevalencia de un trastorno combinado en la memoria y claridad mental es alta y se asocia </a:t>
            </a:r>
            <a:r>
              <a:rPr lang="es-MX" sz="1100" dirty="0" smtClean="0"/>
              <a:t>í</a:t>
            </a:r>
            <a:r>
              <a:rPr lang="es-MX" sz="1100" dirty="0" smtClean="0"/>
              <a:t>ntimamente con la percepción de mayor severidad de la enfermedad y menor salud mental en fibromialgia. </a:t>
            </a:r>
          </a:p>
          <a:p>
            <a:pPr>
              <a:spcAft>
                <a:spcPts val="600"/>
              </a:spcAft>
            </a:pPr>
            <a:r>
              <a:rPr lang="es-MX" sz="1100" dirty="0" smtClean="0"/>
              <a:t>Los p</a:t>
            </a:r>
            <a:r>
              <a:rPr lang="es-MX" sz="1100" dirty="0" smtClean="0"/>
              <a:t>acientes con fibromialgia tienen un desempeño más pobre en las medicione</a:t>
            </a:r>
            <a:r>
              <a:rPr lang="es-MX" sz="1100" dirty="0" smtClean="0"/>
              <a:t>s de la función de la memoria de trabajo</a:t>
            </a:r>
            <a:r>
              <a:rPr lang="es-MX" sz="1100" dirty="0" smtClean="0"/>
              <a:t>, recordación espontánea, fluencia verbal y conocimiento verbal, pero mantiene la velocidad de procesamiento con respecto a sus controles análogos. </a:t>
            </a:r>
          </a:p>
          <a:p>
            <a:pPr>
              <a:spcAft>
                <a:spcPts val="600"/>
              </a:spcAft>
            </a:pPr>
            <a:r>
              <a:rPr lang="es-MX" sz="1100" dirty="0" smtClean="0"/>
              <a:t>La pérdida de claridad mental y los problemas con la memoria asociados con la fibromialgia han sido denominados "fibro-niebla.“</a:t>
            </a:r>
          </a:p>
          <a:p>
            <a:pPr>
              <a:spcAft>
                <a:spcPts val="600"/>
              </a:spcAft>
            </a:pPr>
            <a:endParaRPr lang="es-MX" sz="1100" b="1" dirty="0" smtClean="0"/>
          </a:p>
          <a:p>
            <a:pPr>
              <a:spcAft>
                <a:spcPts val="600"/>
              </a:spcAft>
            </a:pPr>
            <a:r>
              <a:rPr lang="es-MX" sz="1100" b="1" dirty="0" smtClean="0"/>
              <a:t>Referencias</a:t>
            </a:r>
          </a:p>
          <a:p>
            <a:pPr>
              <a:spcAft>
                <a:spcPts val="600"/>
              </a:spcAft>
            </a:pPr>
            <a:r>
              <a:rPr lang="en-CA" sz="1100" dirty="0" smtClean="0"/>
              <a:t>Katz  RS </a:t>
            </a:r>
            <a:r>
              <a:rPr lang="en-CA" sz="1100" i="1" dirty="0" smtClean="0"/>
              <a:t>et al. </a:t>
            </a:r>
            <a:r>
              <a:rPr lang="en-CA" sz="1100" dirty="0" smtClean="0"/>
              <a:t>The prevalence and clinical impact of reported cognitive difficulties (fibrofog) in patients with rheumatic disease with and without fibromyalgia. </a:t>
            </a:r>
            <a:r>
              <a:rPr lang="en-CA" sz="1100" i="1" dirty="0" smtClean="0"/>
              <a:t>J Clin Rheumatol</a:t>
            </a:r>
            <a:r>
              <a:rPr lang="en-CA" sz="1100" dirty="0" smtClean="0"/>
              <a:t> 2004; </a:t>
            </a:r>
            <a:br>
              <a:rPr lang="en-CA" sz="1100" dirty="0" smtClean="0"/>
            </a:br>
            <a:r>
              <a:rPr lang="en-CA" sz="1100" dirty="0" smtClean="0"/>
              <a:t>10(2):53-8.</a:t>
            </a:r>
          </a:p>
          <a:p>
            <a:r>
              <a:rPr lang="en-CA" sz="1100" dirty="0" smtClean="0"/>
              <a:t>Park DC </a:t>
            </a:r>
            <a:r>
              <a:rPr lang="en-CA" sz="1100" i="1" dirty="0" smtClean="0"/>
              <a:t>et al. </a:t>
            </a:r>
            <a:r>
              <a:rPr lang="en-CA" sz="1100" dirty="0" smtClean="0"/>
              <a:t>Cognitive function in fibromyalgia patients. </a:t>
            </a:r>
            <a:r>
              <a:rPr lang="en-CA" sz="1100" i="1" dirty="0" smtClean="0"/>
              <a:t>Arthritis Rheum</a:t>
            </a:r>
            <a:r>
              <a:rPr lang="en-CA" sz="1100" dirty="0" smtClean="0"/>
              <a:t> 2001; </a:t>
            </a:r>
            <a:br>
              <a:rPr lang="en-CA" sz="1100" dirty="0" smtClean="0"/>
            </a:br>
            <a:r>
              <a:rPr lang="en-CA" sz="1100" dirty="0" smtClean="0"/>
              <a:t>44(9):2125-33.</a:t>
            </a:r>
          </a:p>
          <a:p>
            <a:endParaRPr lang="en-CA" sz="1100" dirty="0" smtClean="0"/>
          </a:p>
          <a:p>
            <a:endParaRPr lang="es-MX" sz="1100"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19</a:t>
            </a:fld>
            <a:endParaRPr lang="en-CA" dirty="0">
              <a:solidFill>
                <a:prstClr val="black"/>
              </a:solidFill>
            </a:endParaRPr>
          </a:p>
        </p:txBody>
      </p:sp>
    </p:spTree>
    <p:extLst>
      <p:ext uri="{BB962C8B-B14F-4D97-AF65-F5344CB8AC3E}">
        <p14:creationId xmlns="" xmlns:p14="http://schemas.microsoft.com/office/powerpoint/2010/main" val="426412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dirty="0" smtClean="0"/>
              <a:t>Por favor reconoce a los miembros del comité de desarrollo</a:t>
            </a:r>
            <a:r>
              <a:rPr lang="es-MX" baseline="0" dirty="0" smtClean="0"/>
              <a:t>.</a:t>
            </a:r>
            <a:endParaRPr lang="es-MX" dirty="0"/>
          </a:p>
        </p:txBody>
      </p:sp>
      <p:sp>
        <p:nvSpPr>
          <p:cNvPr id="4" name="Slide Number Placeholder 3"/>
          <p:cNvSpPr>
            <a:spLocks noGrp="1"/>
          </p:cNvSpPr>
          <p:nvPr>
            <p:ph type="sldNum" sz="quarter" idx="10"/>
          </p:nvPr>
        </p:nvSpPr>
        <p:spPr/>
        <p:txBody>
          <a:bodyPr/>
          <a:lstStyle/>
          <a:p>
            <a:fld id="{8BCA9EC6-EB43-4B91-8739-FF238D89996B}" type="slidenum">
              <a:rPr lang="fr-CA" smtClean="0">
                <a:solidFill>
                  <a:prstClr val="black"/>
                </a:solidFill>
              </a:rPr>
              <a:pPr/>
              <a:t>2</a:t>
            </a:fld>
            <a:endParaRPr lang="fr-CA" dirty="0">
              <a:solidFill>
                <a:prstClr val="black"/>
              </a:solidFill>
            </a:endParaRPr>
          </a:p>
        </p:txBody>
      </p:sp>
    </p:spTree>
    <p:extLst>
      <p:ext uri="{BB962C8B-B14F-4D97-AF65-F5344CB8AC3E}">
        <p14:creationId xmlns="" xmlns:p14="http://schemas.microsoft.com/office/powerpoint/2010/main" val="2235457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Number Placeholder 6"/>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6491" eaLnBrk="0" hangingPunct="0">
              <a:defRPr sz="2300">
                <a:solidFill>
                  <a:schemeClr val="tx1"/>
                </a:solidFill>
                <a:latin typeface="Arial" charset="0"/>
                <a:ea typeface="ＭＳ Ｐゴシック" pitchFamily="-112" charset="-128"/>
              </a:defRPr>
            </a:lvl1pPr>
            <a:lvl2pPr marL="702756" indent="-270291" defTabSz="456491" eaLnBrk="0" hangingPunct="0">
              <a:defRPr sz="2300">
                <a:solidFill>
                  <a:schemeClr val="tx1"/>
                </a:solidFill>
                <a:latin typeface="Arial" charset="0"/>
                <a:ea typeface="ＭＳ Ｐゴシック" pitchFamily="-112" charset="-128"/>
              </a:defRPr>
            </a:lvl2pPr>
            <a:lvl3pPr marL="1081164" indent="-216233" defTabSz="456491" eaLnBrk="0" hangingPunct="0">
              <a:defRPr sz="2300">
                <a:solidFill>
                  <a:schemeClr val="tx1"/>
                </a:solidFill>
                <a:latin typeface="Arial" charset="0"/>
                <a:ea typeface="ＭＳ Ｐゴシック" pitchFamily="-112" charset="-128"/>
              </a:defRPr>
            </a:lvl3pPr>
            <a:lvl4pPr marL="1513629" indent="-216233" defTabSz="456491" eaLnBrk="0" hangingPunct="0">
              <a:defRPr sz="2300">
                <a:solidFill>
                  <a:schemeClr val="tx1"/>
                </a:solidFill>
                <a:latin typeface="Arial" charset="0"/>
                <a:ea typeface="ＭＳ Ｐゴシック" pitchFamily="-112" charset="-128"/>
              </a:defRPr>
            </a:lvl4pPr>
            <a:lvl5pPr marL="1946095" indent="-216233" defTabSz="456491" eaLnBrk="0" hangingPunct="0">
              <a:defRPr sz="2300">
                <a:solidFill>
                  <a:schemeClr val="tx1"/>
                </a:solidFill>
                <a:latin typeface="Arial" charset="0"/>
                <a:ea typeface="ＭＳ Ｐゴシック" pitchFamily="-112" charset="-128"/>
              </a:defRPr>
            </a:lvl5pPr>
            <a:lvl6pPr marL="2378560"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6pPr>
            <a:lvl7pPr marL="2811026"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7pPr>
            <a:lvl8pPr marL="3243491"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8pPr>
            <a:lvl9pPr marL="3675957"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9pPr>
          </a:lstStyle>
          <a:p>
            <a:pPr eaLnBrk="1" hangingPunct="1"/>
            <a:fld id="{A241C426-BB0C-4C33-BC4A-CCF2204123A4}" type="slidenum">
              <a:rPr lang="en-US" sz="900">
                <a:solidFill>
                  <a:prstClr val="black"/>
                </a:solidFill>
              </a:rPr>
              <a:pPr eaLnBrk="1" hangingPunct="1"/>
              <a:t>20</a:t>
            </a:fld>
            <a:endParaRPr lang="en-US" sz="900" dirty="0">
              <a:solidFill>
                <a:prstClr val="black"/>
              </a:solidFill>
            </a:endParaRPr>
          </a:p>
        </p:txBody>
      </p:sp>
      <p:sp>
        <p:nvSpPr>
          <p:cNvPr id="179203" name="Rectangle 5"/>
          <p:cNvSpPr>
            <a:spLocks noGrp="1" noRot="1" noChangeAspect="1" noTextEdit="1"/>
          </p:cNvSpPr>
          <p:nvPr>
            <p:ph type="sldImg"/>
          </p:nvPr>
        </p:nvSpPr>
        <p:spPr>
          <a:noFill/>
          <a:extLst>
            <a:ext uri="{909E8E84-426E-40DD-AFC4-6F175D3DCCD1}">
              <a14:hiddenFill xmlns="" xmlns:a14="http://schemas.microsoft.com/office/drawing/2010/main">
                <a:solidFill>
                  <a:srgbClr val="FFFFFF"/>
                </a:solidFill>
              </a14:hiddenFill>
            </a:ext>
          </a:extLst>
        </p:spPr>
      </p:sp>
      <p:sp>
        <p:nvSpPr>
          <p:cNvPr id="179204" name="Rectangle 6"/>
          <p:cNvSpPr>
            <a:spLocks noGrp="1"/>
          </p:cNvSpPr>
          <p:nvPr>
            <p:ph type="body" idx="1"/>
          </p:nvPr>
        </p:nvSpPr>
        <p:spPr>
          <a:xfrm>
            <a:off x="332656" y="4216152"/>
            <a:ext cx="6336704" cy="444542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Aft>
                <a:spcPts val="300"/>
              </a:spcAft>
            </a:pPr>
            <a:r>
              <a:rPr lang="es-MX" b="1" dirty="0" smtClean="0"/>
              <a:t>Notas del Conferencista</a:t>
            </a:r>
          </a:p>
          <a:p>
            <a:pPr>
              <a:spcAft>
                <a:spcPts val="300"/>
              </a:spcAft>
            </a:pPr>
            <a:r>
              <a:rPr lang="es-MX" dirty="0" smtClean="0"/>
              <a:t>Los pacientes con fibromialgia generalmente tienen problemas con el sueño, incluyendo sueño no-restaurador, insomnio, </a:t>
            </a:r>
            <a:r>
              <a:rPr lang="es-MX" dirty="0" smtClean="0"/>
              <a:t>d</a:t>
            </a:r>
            <a:r>
              <a:rPr lang="es-MX" dirty="0" smtClean="0"/>
              <a:t>espertar </a:t>
            </a:r>
            <a:r>
              <a:rPr lang="es-MX" dirty="0" smtClean="0"/>
              <a:t>temprano en la </a:t>
            </a:r>
            <a:r>
              <a:rPr lang="es-MX" dirty="0" smtClean="0"/>
              <a:t>mañana y calidad pobre del sueño. Los estudios han mostrado que la calidad del sueño es considerablemente menor en los pacientes con  fibromialgia que en los controles, y los pacientes reportan empeoramiento del dolor después de un sueño pobre. Estudios del sueño han mostrado que los patrones de sueño alfa-delta asociados con el sueño interrumpido y el sueño no-restaurador son observados frecuentemente en pacientes con  fibromialgia. Los trastornos del sueño pueden estar relacionados con la menor energía y la fatiga generalmente encontrada entre los pacientes con fibromialgia. El trastorno del sueño también puede contribuir al aumento del dolor. Frecuentes intrusiones de la onda-alfa durante el sueño de onda delta han sido asociadas con la menor producción de la hormona del crecimiento (GH, por sus siglas en inglés) y del factor de crecimiento similar a la insulina </a:t>
            </a:r>
            <a:r>
              <a:rPr lang="es-MX" dirty="0" smtClean="0"/>
              <a:t>(IGF-1, por sus siglas en inglés). </a:t>
            </a:r>
            <a:r>
              <a:rPr lang="es-MX" dirty="0" smtClean="0"/>
              <a:t>Debido a que GH y IGF-1 son necesarias para la reparación del microtrauma muscular, los trastornos del sueño pueden alterar la curación del daño del tejido muscular, prolongando la transmisión de estímulos sensoriales del tejido muscular dañado al sistema nervioso central y aumentando así la percepción del dolor muscular, lo cual puede contribuir a los aumentos de los trastornos del sueño, manteniendo la fatiga del paciente y continuando la </a:t>
            </a:r>
            <a:r>
              <a:rPr lang="es-MX" dirty="0" smtClean="0"/>
              <a:t>reparación inadecuada del tejido muscular.</a:t>
            </a:r>
          </a:p>
          <a:p>
            <a:pPr>
              <a:spcAft>
                <a:spcPts val="300"/>
              </a:spcAft>
            </a:pPr>
            <a:endParaRPr lang="es-MX" b="1" dirty="0" smtClean="0"/>
          </a:p>
          <a:p>
            <a:pPr>
              <a:spcAft>
                <a:spcPts val="300"/>
              </a:spcAft>
            </a:pPr>
            <a:r>
              <a:rPr lang="es-MX" b="1" dirty="0" smtClean="0"/>
              <a:t>Referencia</a:t>
            </a:r>
          </a:p>
          <a:p>
            <a:pPr>
              <a:spcAft>
                <a:spcPts val="300"/>
              </a:spcAft>
            </a:pPr>
            <a:r>
              <a:rPr lang="en-US" dirty="0" smtClean="0"/>
              <a:t>Bradley LA. Pathophysiology of fibromyalgia. </a:t>
            </a:r>
            <a:r>
              <a:rPr lang="en-US" i="1" dirty="0" smtClean="0"/>
              <a:t>Am J Med</a:t>
            </a:r>
            <a:r>
              <a:rPr lang="en-US" dirty="0" smtClean="0"/>
              <a:t> 2009; 122(12 Suppl):S22-30. </a:t>
            </a:r>
          </a:p>
          <a:p>
            <a:pPr>
              <a:spcAft>
                <a:spcPts val="300"/>
              </a:spcAft>
            </a:pPr>
            <a:endParaRPr lang="en-US" dirty="0" smtClean="0"/>
          </a:p>
          <a:p>
            <a:pPr>
              <a:spcAft>
                <a:spcPts val="300"/>
              </a:spcAft>
            </a:pPr>
            <a:endParaRPr lang="es-MX" dirty="0"/>
          </a:p>
        </p:txBody>
      </p:sp>
    </p:spTree>
    <p:extLst>
      <p:ext uri="{BB962C8B-B14F-4D97-AF65-F5344CB8AC3E}">
        <p14:creationId xmlns="" xmlns:p14="http://schemas.microsoft.com/office/powerpoint/2010/main" val="2413136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6"/>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8495FE02-9261-4D9D-9C92-294B98295FC8}" type="slidenum">
              <a:rPr lang="en-US" sz="1000" smtClean="0">
                <a:solidFill>
                  <a:prstClr val="black"/>
                </a:solidFill>
              </a:rPr>
              <a:pPr eaLnBrk="1" hangingPunct="1"/>
              <a:t>21</a:t>
            </a:fld>
            <a:endParaRPr lang="en-US" sz="1000" dirty="0" smtClean="0">
              <a:solidFill>
                <a:prstClr val="black"/>
              </a:solidFill>
            </a:endParaRPr>
          </a:p>
        </p:txBody>
      </p:sp>
      <p:sp>
        <p:nvSpPr>
          <p:cNvPr id="136195" name="Slide Image Placeholder 1"/>
          <p:cNvSpPr>
            <a:spLocks noGrp="1" noRot="1" noChangeAspect="1" noTextEdit="1"/>
          </p:cNvSpPr>
          <p:nvPr>
            <p:ph type="sldImg"/>
          </p:nvPr>
        </p:nvSpPr>
        <p:spPr>
          <a:noFill/>
          <a:extLst>
            <a:ext uri="{909E8E84-426E-40DD-AFC4-6F175D3DCCD1}">
              <a14:hiddenFill xmlns="" xmlns:a14="http://schemas.microsoft.com/office/drawing/2010/main">
                <a:solidFill>
                  <a:srgbClr val="FFFFFF"/>
                </a:solidFill>
              </a14:hiddenFill>
            </a:ext>
          </a:extLst>
        </p:spPr>
      </p:sp>
      <p:sp>
        <p:nvSpPr>
          <p:cNvPr id="136196" name="Notes Placeholder 2"/>
          <p:cNvSpPr>
            <a:spLocks noGrp="1"/>
          </p:cNvSpPr>
          <p:nvPr>
            <p:ph type="body" idx="1"/>
          </p:nvPr>
        </p:nvSpPr>
        <p:spPr>
          <a:xfrm>
            <a:off x="332656" y="4144144"/>
            <a:ext cx="6336704" cy="515225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Aft>
                <a:spcPts val="600"/>
              </a:spcAft>
              <a:defRPr/>
            </a:pPr>
            <a:r>
              <a:rPr lang="es-MX" sz="1050" b="1" dirty="0" smtClean="0"/>
              <a:t>Notas del Conferencista</a:t>
            </a:r>
          </a:p>
          <a:p>
            <a:pPr>
              <a:spcAft>
                <a:spcPts val="600"/>
              </a:spcAft>
              <a:defRPr/>
            </a:pPr>
            <a:r>
              <a:rPr lang="es-MX" sz="1050" dirty="0" smtClean="0"/>
              <a:t>Al momento del diagnóstico de fibromialgia, 20–40% de los pacientes con fibromialgia tienen un trastorno del estado de ánimo identificable. El trastorno del estado de ánimo, incluyendo  Depresión y/o Ansiedad, está presente en hasta 75% de las personas con fibromialgia, pero los Trastornos </a:t>
            </a:r>
            <a:r>
              <a:rPr lang="es-MX" sz="1050" dirty="0" smtClean="0"/>
              <a:t>del Estado de </a:t>
            </a:r>
            <a:r>
              <a:rPr lang="es-MX" sz="1050" dirty="0" smtClean="0"/>
              <a:t>ánimo y la fibromialgia tienden a ser distinguibles. </a:t>
            </a:r>
          </a:p>
          <a:p>
            <a:pPr>
              <a:spcAft>
                <a:spcPts val="600"/>
              </a:spcAft>
              <a:defRPr/>
            </a:pPr>
            <a:r>
              <a:rPr lang="es-MX" sz="1050" dirty="0" smtClean="0"/>
              <a:t>La a</a:t>
            </a:r>
            <a:r>
              <a:rPr lang="es-MX" sz="1050" dirty="0" smtClean="0"/>
              <a:t>nsiedad coexiste comúnmente con la depresión, pero también aumenta independientemente en los pacientes con fibromialgia. La depresión es influenciada por baja cohesión familiar, mucho dolor e impotencia (desesperanza), y habilidades pasivas para enfrentar situaciones. En muchos casos la depresión o ansiedad pueden ser el resultado de dolor crónico.</a:t>
            </a:r>
          </a:p>
          <a:p>
            <a:pPr>
              <a:spcAft>
                <a:spcPts val="600"/>
              </a:spcAft>
              <a:defRPr/>
            </a:pPr>
            <a:r>
              <a:rPr lang="es-MX" sz="1050" dirty="0" smtClean="0"/>
              <a:t>Los parientes de primer grado de las personas con fibromialgia o trastorno depresivo mayor demostraron tasas similares de trastorno depresivo mayor que sugieren que estos dos padecimientos compartes factores de riesgo similares, que pueden tener un origen genético. 75% de las personas con fibromialgia tienden a padecer depresión durante su vida, mientras que el 60% padecerá ansiedad durante su vida. </a:t>
            </a:r>
          </a:p>
          <a:p>
            <a:pPr marL="0" marR="0" indent="0" algn="l" defTabSz="914400" rtl="0" eaLnBrk="1" fontAlgn="auto" latinLnBrk="0" hangingPunct="1">
              <a:spcBef>
                <a:spcPts val="0"/>
              </a:spcBef>
              <a:spcAft>
                <a:spcPts val="300"/>
              </a:spcAft>
              <a:buClrTx/>
              <a:buSzTx/>
              <a:buFontTx/>
              <a:buNone/>
              <a:tabLst/>
              <a:defRPr/>
            </a:pPr>
            <a:endParaRPr lang="es-MX" sz="1050" b="1" dirty="0" smtClean="0"/>
          </a:p>
          <a:p>
            <a:pPr marL="0" marR="0" indent="0" algn="l" defTabSz="914400" rtl="0" eaLnBrk="1" fontAlgn="auto" latinLnBrk="0" hangingPunct="1">
              <a:spcBef>
                <a:spcPts val="0"/>
              </a:spcBef>
              <a:spcAft>
                <a:spcPts val="300"/>
              </a:spcAft>
              <a:buClrTx/>
              <a:buSzTx/>
              <a:buFontTx/>
              <a:buNone/>
              <a:tabLst/>
              <a:defRPr/>
            </a:pPr>
            <a:r>
              <a:rPr lang="es-MX" sz="1050" b="1" dirty="0" smtClean="0"/>
              <a:t>Referencias</a:t>
            </a:r>
          </a:p>
          <a:p>
            <a:pPr>
              <a:spcAft>
                <a:spcPts val="300"/>
              </a:spcAft>
              <a:defRPr/>
            </a:pPr>
            <a:r>
              <a:rPr lang="en-CA" sz="1050" dirty="0" smtClean="0"/>
              <a:t>Arnold LM </a:t>
            </a:r>
            <a:r>
              <a:rPr lang="en-CA" sz="1050" i="1" dirty="0" smtClean="0"/>
              <a:t>et al. </a:t>
            </a:r>
            <a:r>
              <a:rPr lang="en-CA" sz="1050" dirty="0" smtClean="0"/>
              <a:t>Family study of fibromyalgia. </a:t>
            </a:r>
            <a:r>
              <a:rPr lang="en-CA" sz="1050" i="1" dirty="0" smtClean="0"/>
              <a:t>Arthritis Rheum</a:t>
            </a:r>
            <a:r>
              <a:rPr lang="en-CA" sz="1050" dirty="0" smtClean="0"/>
              <a:t> 2004; 50(3):944-52.</a:t>
            </a:r>
          </a:p>
          <a:p>
            <a:pPr>
              <a:spcAft>
                <a:spcPts val="300"/>
              </a:spcAft>
              <a:defRPr/>
            </a:pPr>
            <a:r>
              <a:rPr lang="en-CA" sz="1050" dirty="0" smtClean="0"/>
              <a:t>Boissevain MD, McCain GA. Toward an integrated understanding of fibromyalgia syndrome. </a:t>
            </a:r>
            <a:br>
              <a:rPr lang="en-CA" sz="1050" dirty="0" smtClean="0"/>
            </a:br>
            <a:r>
              <a:rPr lang="en-CA" sz="1050" dirty="0" smtClean="0"/>
              <a:t>I. Medical and pathophysiological aspects. </a:t>
            </a:r>
            <a:r>
              <a:rPr lang="en-CA" sz="1050" i="1" dirty="0" smtClean="0"/>
              <a:t>Pain</a:t>
            </a:r>
            <a:r>
              <a:rPr lang="en-CA" sz="1050" dirty="0" smtClean="0"/>
              <a:t> 1991; 45(3):227-38.</a:t>
            </a:r>
          </a:p>
          <a:p>
            <a:pPr>
              <a:spcAft>
                <a:spcPts val="300"/>
              </a:spcAft>
              <a:defRPr/>
            </a:pPr>
            <a:r>
              <a:rPr lang="en-CA" sz="1050" dirty="0" smtClean="0"/>
              <a:t>Boissevain MD, McCain GA. Toward an integrated understanding of fibromyalgia syndrome. </a:t>
            </a:r>
            <a:br>
              <a:rPr lang="en-CA" sz="1050" dirty="0" smtClean="0"/>
            </a:br>
            <a:r>
              <a:rPr lang="en-CA" sz="1050" dirty="0" smtClean="0"/>
              <a:t>II. Psychological and phenomenological aspects. </a:t>
            </a:r>
            <a:r>
              <a:rPr lang="en-CA" sz="1050" i="1" dirty="0" smtClean="0"/>
              <a:t>Pain </a:t>
            </a:r>
            <a:r>
              <a:rPr lang="en-CA" sz="1050" dirty="0" smtClean="0"/>
              <a:t>1991; 45(3):239-48.</a:t>
            </a:r>
          </a:p>
          <a:p>
            <a:pPr>
              <a:spcAft>
                <a:spcPts val="300"/>
              </a:spcAft>
              <a:defRPr/>
            </a:pPr>
            <a:r>
              <a:rPr lang="en-CA" sz="1050" dirty="0" smtClean="0"/>
              <a:t>Fishbain DA </a:t>
            </a:r>
            <a:r>
              <a:rPr lang="en-CA" sz="1050" i="1" dirty="0" smtClean="0"/>
              <a:t>et al. </a:t>
            </a:r>
            <a:r>
              <a:rPr lang="en-CA" sz="1050" dirty="0" smtClean="0"/>
              <a:t>Impact of chronic pain patients' job perception variables on actual return to work. </a:t>
            </a:r>
            <a:r>
              <a:rPr lang="en-CA" sz="1050" i="1" dirty="0" smtClean="0"/>
              <a:t>Clin J Pain</a:t>
            </a:r>
            <a:r>
              <a:rPr lang="en-CA" sz="1050" dirty="0" smtClean="0"/>
              <a:t> 1997; 13(2):197-206.</a:t>
            </a:r>
          </a:p>
          <a:p>
            <a:pPr>
              <a:spcAft>
                <a:spcPts val="300"/>
              </a:spcAft>
              <a:defRPr/>
            </a:pPr>
            <a:r>
              <a:rPr lang="en-CA" sz="1050" dirty="0" smtClean="0"/>
              <a:t>Giesecke T et al. Subgrouping of fibromyalgia patients on the basis of pressure-pain thresholds and psychological factors. </a:t>
            </a:r>
            <a:r>
              <a:rPr lang="en-CA" sz="1050" i="1" dirty="0" smtClean="0"/>
              <a:t>Arthritis Rheum </a:t>
            </a:r>
            <a:r>
              <a:rPr lang="en-CA" sz="1050" dirty="0" smtClean="0"/>
              <a:t>2003; 48(10):2916-22.</a:t>
            </a:r>
          </a:p>
          <a:p>
            <a:pPr>
              <a:spcAft>
                <a:spcPts val="300"/>
              </a:spcAft>
              <a:defRPr/>
            </a:pPr>
            <a:r>
              <a:rPr lang="en-US" sz="1050" dirty="0" smtClean="0"/>
              <a:t>Katon W </a:t>
            </a:r>
            <a:r>
              <a:rPr lang="en-US" sz="1050" i="1" dirty="0" smtClean="0"/>
              <a:t>et al. </a:t>
            </a:r>
            <a:r>
              <a:rPr lang="en-CA" sz="1050" dirty="0" smtClean="0"/>
              <a:t>Medical symptoms without identified pathology: relationship to psychiatric disorders, childhood and adult trauma, and personality traits. </a:t>
            </a:r>
            <a:r>
              <a:rPr lang="en-US" sz="1050" i="1" dirty="0" smtClean="0"/>
              <a:t>Ann Intern Med</a:t>
            </a:r>
            <a:r>
              <a:rPr lang="en-US" sz="1050" dirty="0" smtClean="0"/>
              <a:t> 2001; </a:t>
            </a:r>
            <a:br>
              <a:rPr lang="en-US" sz="1050" dirty="0" smtClean="0"/>
            </a:br>
            <a:r>
              <a:rPr lang="en-US" sz="1050" dirty="0" smtClean="0"/>
              <a:t>134(9 Pt 2):917-25. </a:t>
            </a:r>
          </a:p>
          <a:p>
            <a:pPr>
              <a:spcAft>
                <a:spcPts val="300"/>
              </a:spcAft>
              <a:defRPr/>
            </a:pPr>
            <a:endParaRPr lang="en-CA" sz="1100" dirty="0" smtClean="0"/>
          </a:p>
          <a:p>
            <a:pPr marL="0" marR="0" indent="0" algn="l" defTabSz="914400" rtl="0" eaLnBrk="1" fontAlgn="auto" latinLnBrk="0" hangingPunct="1">
              <a:spcBef>
                <a:spcPts val="0"/>
              </a:spcBef>
              <a:spcAft>
                <a:spcPts val="300"/>
              </a:spcAft>
              <a:buClrTx/>
              <a:buSzTx/>
              <a:buFontTx/>
              <a:buNone/>
              <a:tabLst/>
              <a:defRPr/>
            </a:pPr>
            <a:endParaRPr lang="es-MX" sz="1100" dirty="0" smtClean="0">
              <a:latin typeface="+mj-lt"/>
            </a:endParaRPr>
          </a:p>
        </p:txBody>
      </p:sp>
    </p:spTree>
    <p:extLst>
      <p:ext uri="{BB962C8B-B14F-4D97-AF65-F5344CB8AC3E}">
        <p14:creationId xmlns="" xmlns:p14="http://schemas.microsoft.com/office/powerpoint/2010/main" val="3972809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6"/>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12A31C7A-700B-4C55-AE72-C1D3E178B161}" type="slidenum">
              <a:rPr lang="en-US" sz="1000" smtClean="0">
                <a:solidFill>
                  <a:prstClr val="black"/>
                </a:solidFill>
              </a:rPr>
              <a:pPr eaLnBrk="1" hangingPunct="1"/>
              <a:t>22</a:t>
            </a:fld>
            <a:endParaRPr lang="en-US" sz="1000" dirty="0" smtClean="0">
              <a:solidFill>
                <a:prstClr val="black"/>
              </a:solidFill>
            </a:endParaRPr>
          </a:p>
        </p:txBody>
      </p:sp>
      <p:sp>
        <p:nvSpPr>
          <p:cNvPr id="132099" name="Rectangle 7"/>
          <p:cNvSpPr>
            <a:spLocks noGrp="1" noRot="1" noChangeAspect="1" noTextEdit="1"/>
          </p:cNvSpPr>
          <p:nvPr>
            <p:ph type="sldImg"/>
          </p:nvPr>
        </p:nvSpPr>
        <p:spPr>
          <a:noFill/>
          <a:extLst>
            <a:ext uri="{909E8E84-426E-40DD-AFC4-6F175D3DCCD1}">
              <a14:hiddenFill xmlns="" xmlns:a14="http://schemas.microsoft.com/office/drawing/2010/main">
                <a:solidFill>
                  <a:srgbClr val="FFFFFF"/>
                </a:solidFill>
              </a14:hiddenFill>
            </a:ext>
          </a:extLst>
        </p:spPr>
      </p:sp>
      <p:sp>
        <p:nvSpPr>
          <p:cNvPr id="132100" name="Rectangle 8"/>
          <p:cNvSpPr>
            <a:spLocks noGrp="1"/>
          </p:cNvSpPr>
          <p:nvPr>
            <p:ph type="body" idx="1"/>
          </p:nvPr>
        </p:nvSpPr>
        <p:spPr>
          <a:xfrm>
            <a:off x="332656" y="4360168"/>
            <a:ext cx="6408711" cy="499912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Aft>
                <a:spcPts val="600"/>
              </a:spcAft>
            </a:pPr>
            <a:r>
              <a:rPr lang="es-MX" sz="1100" b="1" dirty="0" smtClean="0"/>
              <a:t>Notas del Conferencista</a:t>
            </a:r>
          </a:p>
          <a:p>
            <a:pPr>
              <a:spcAft>
                <a:spcPts val="600"/>
              </a:spcAft>
            </a:pPr>
            <a:r>
              <a:rPr lang="es-MX" sz="1100" dirty="0" smtClean="0"/>
              <a:t>La compleja interrelación entre el dolor, el sueño, y los síntomas psicológicos es expresada como un paradigma en el que los síntomas relacionados con el dolor (comorbilidades) se exacerban entre sí y crean un círculo vicioso de sufrimiento. Es necesario evaluar al p</a:t>
            </a:r>
            <a:r>
              <a:rPr lang="es-MX" sz="1100" dirty="0" smtClean="0">
                <a:cs typeface="Arial" charset="0"/>
              </a:rPr>
              <a:t>aciente como un todo al evaluar la fibromialgia. Además, la fibromialgia y los síntomas relacionados con el dolor pueden tener un profundo efecto en la calidad de vida y funcionalidad de un paciente. Estas condiciones generalmente se exacerban entre sí y empeoran la sensación de dolor o incluso tienen un impacto negativo en el tratamiento.</a:t>
            </a:r>
          </a:p>
          <a:p>
            <a:pPr>
              <a:spcAft>
                <a:spcPts val="600"/>
              </a:spcAft>
            </a:pPr>
            <a:r>
              <a:rPr lang="es-MX" sz="1100" b="1" dirty="0" smtClean="0"/>
              <a:t>Interferencia con el sueño: </a:t>
            </a:r>
            <a:r>
              <a:rPr lang="es-MX" sz="1100" dirty="0" smtClean="0"/>
              <a:t>El d</a:t>
            </a:r>
            <a:r>
              <a:rPr lang="es-MX" sz="1100" dirty="0" smtClean="0"/>
              <a:t>olor resulta en baja eficiencia del sueño, despertares frecuentes por la  noche, y calidad pobre del sueño y poco descanso. Por lo tanto, la interferencia con el sueño puede resultar directamente </a:t>
            </a:r>
            <a:r>
              <a:rPr lang="es-MX" sz="1100" dirty="0" smtClean="0"/>
              <a:t>de la  </a:t>
            </a:r>
            <a:r>
              <a:rPr lang="es-MX" sz="1100" dirty="0" smtClean="0">
                <a:cs typeface="Arial" charset="0"/>
              </a:rPr>
              <a:t>fibromialgia y exacerbarla así como los s</a:t>
            </a:r>
            <a:r>
              <a:rPr lang="es-MX" sz="1100" dirty="0" smtClean="0"/>
              <a:t>íntomas psicológicos. La mayoría de los p</a:t>
            </a:r>
            <a:r>
              <a:rPr lang="es-MX" sz="1100" dirty="0" smtClean="0">
                <a:cs typeface="Arial" charset="0"/>
              </a:rPr>
              <a:t>acientes con fibromialgia</a:t>
            </a:r>
            <a:r>
              <a:rPr lang="es-MX" sz="1100" dirty="0" smtClean="0"/>
              <a:t> citan al dolor como la única razón de sus trastornos del sueño.</a:t>
            </a:r>
          </a:p>
          <a:p>
            <a:pPr>
              <a:spcAft>
                <a:spcPts val="600"/>
              </a:spcAft>
            </a:pPr>
            <a:r>
              <a:rPr lang="es-MX" sz="1100" b="1" dirty="0" smtClean="0"/>
              <a:t>Síntomas Psicológicos: </a:t>
            </a:r>
            <a:r>
              <a:rPr lang="es-MX" sz="1100" dirty="0" smtClean="0"/>
              <a:t>Síntomas Psicológicos como Ansiedad y Depresión están fuertemente asociados con la </a:t>
            </a:r>
            <a:r>
              <a:rPr lang="es-MX" sz="1100" dirty="0" smtClean="0">
                <a:cs typeface="Arial" charset="0"/>
              </a:rPr>
              <a:t>fibromialgia</a:t>
            </a:r>
            <a:r>
              <a:rPr lang="es-MX" sz="1100" dirty="0" smtClean="0"/>
              <a:t>.</a:t>
            </a:r>
          </a:p>
          <a:p>
            <a:pPr>
              <a:spcAft>
                <a:spcPts val="600"/>
              </a:spcAft>
            </a:pPr>
            <a:r>
              <a:rPr lang="es-MX" sz="1100" b="1" dirty="0" smtClean="0"/>
              <a:t>T</a:t>
            </a:r>
            <a:r>
              <a:rPr lang="es-MX" sz="1100" b="1" dirty="0" smtClean="0"/>
              <a:t>ratamiento: </a:t>
            </a:r>
            <a:r>
              <a:rPr lang="es-MX" sz="1100" dirty="0" smtClean="0"/>
              <a:t>Las estrategias de manejo deben enfocarse en el tratamiento de los pacientes como un todo y no deben enfocarse solo en el componente dolor para mejorar </a:t>
            </a:r>
            <a:r>
              <a:rPr lang="es-MX" sz="1100" dirty="0" smtClean="0"/>
              <a:t>la funcionalidad general del </a:t>
            </a:r>
            <a:r>
              <a:rPr lang="es-MX" sz="1100" dirty="0" smtClean="0"/>
              <a:t>paciente. El tratamiento de </a:t>
            </a:r>
            <a:r>
              <a:rPr lang="es-MX" sz="1100" dirty="0" smtClean="0"/>
              <a:t>la f</a:t>
            </a:r>
            <a:r>
              <a:rPr lang="es-MX" sz="1100" dirty="0" smtClean="0"/>
              <a:t>ibromialgia puede ser </a:t>
            </a:r>
            <a:r>
              <a:rPr lang="es-MX" sz="1100" dirty="0" smtClean="0"/>
              <a:t>o</a:t>
            </a:r>
            <a:r>
              <a:rPr lang="es-MX" sz="1100" dirty="0" smtClean="0"/>
              <a:t>ptimizado usando agentes que resuelven el dolor efectivamente así como los síntomas relacionados con el dolor y consecuentemente reduciendo la polifarmacia.</a:t>
            </a:r>
          </a:p>
          <a:p>
            <a:pPr>
              <a:spcAft>
                <a:spcPts val="600"/>
              </a:spcAft>
            </a:pPr>
            <a:endParaRPr lang="es-MX" sz="1100" dirty="0" smtClean="0"/>
          </a:p>
          <a:p>
            <a:pPr>
              <a:spcAft>
                <a:spcPts val="600"/>
              </a:spcAft>
            </a:pPr>
            <a:r>
              <a:rPr lang="es-MX" sz="1100" b="1" dirty="0" smtClean="0"/>
              <a:t>Referencia</a:t>
            </a:r>
          </a:p>
          <a:p>
            <a:pPr>
              <a:spcAft>
                <a:spcPts val="600"/>
              </a:spcAft>
            </a:pPr>
            <a:r>
              <a:rPr lang="en-CA" sz="1100" dirty="0" smtClean="0"/>
              <a:t>Argoff CD. The coexistence of neuropathic pain, sleep, and psychiatric disorders: a novel treatment approach. </a:t>
            </a:r>
            <a:r>
              <a:rPr lang="en-CA" sz="1100" i="1" dirty="0" smtClean="0"/>
              <a:t>Clin J Pain</a:t>
            </a:r>
            <a:r>
              <a:rPr lang="en-CA" sz="1100" dirty="0" smtClean="0"/>
              <a:t> 2007; 23(1):15-22.</a:t>
            </a:r>
          </a:p>
        </p:txBody>
      </p:sp>
      <p:sp>
        <p:nvSpPr>
          <p:cNvPr id="132101" name="TextBox 4"/>
          <p:cNvSpPr txBox="1">
            <a:spLocks noChangeArrowheads="1"/>
          </p:cNvSpPr>
          <p:nvPr/>
        </p:nvSpPr>
        <p:spPr bwMode="auto">
          <a:xfrm>
            <a:off x="546101" y="5326063"/>
            <a:ext cx="182980" cy="468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573" tIns="45286" rIns="90573" bIns="45286">
            <a:spAutoFit/>
          </a:bodyPr>
          <a:lstStyle>
            <a:lvl1pPr defTabSz="474663" eaLnBrk="0" hangingPunct="0">
              <a:defRPr sz="2400">
                <a:solidFill>
                  <a:schemeClr val="tx1"/>
                </a:solidFill>
                <a:latin typeface="Arial" charset="0"/>
                <a:ea typeface="ＭＳ Ｐゴシック" pitchFamily="-112" charset="-128"/>
              </a:defRPr>
            </a:lvl1pPr>
            <a:lvl2pPr marL="742950" indent="-285750" defTabSz="474663" eaLnBrk="0" hangingPunct="0">
              <a:defRPr sz="2400">
                <a:solidFill>
                  <a:schemeClr val="tx1"/>
                </a:solidFill>
                <a:latin typeface="Arial" charset="0"/>
                <a:ea typeface="ＭＳ Ｐゴシック" pitchFamily="-112" charset="-128"/>
              </a:defRPr>
            </a:lvl2pPr>
            <a:lvl3pPr marL="1143000" indent="-228600" defTabSz="474663" eaLnBrk="0" hangingPunct="0">
              <a:defRPr sz="2400">
                <a:solidFill>
                  <a:schemeClr val="tx1"/>
                </a:solidFill>
                <a:latin typeface="Arial" charset="0"/>
                <a:ea typeface="ＭＳ Ｐゴシック" pitchFamily="-112" charset="-128"/>
              </a:defRPr>
            </a:lvl3pPr>
            <a:lvl4pPr marL="1600200" indent="-228600" defTabSz="474663" eaLnBrk="0" hangingPunct="0">
              <a:defRPr sz="2400">
                <a:solidFill>
                  <a:schemeClr val="tx1"/>
                </a:solidFill>
                <a:latin typeface="Arial" charset="0"/>
                <a:ea typeface="ＭＳ Ｐゴシック" pitchFamily="-112" charset="-128"/>
              </a:defRPr>
            </a:lvl4pPr>
            <a:lvl5pPr marL="2057400" indent="-228600" defTabSz="474663" eaLnBrk="0" hangingPunct="0">
              <a:defRPr sz="2400">
                <a:solidFill>
                  <a:schemeClr val="tx1"/>
                </a:solidFill>
                <a:latin typeface="Arial" charset="0"/>
                <a:ea typeface="ＭＳ Ｐゴシック" pitchFamily="-112" charset="-128"/>
              </a:defRPr>
            </a:lvl5pPr>
            <a:lvl6pPr marL="2514600" indent="-228600" defTabSz="474663"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74663"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74663"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74663"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endParaRPr lang="en-US" dirty="0">
              <a:solidFill>
                <a:prstClr val="black"/>
              </a:solidFill>
            </a:endParaRPr>
          </a:p>
        </p:txBody>
      </p:sp>
    </p:spTree>
    <p:extLst>
      <p:ext uri="{BB962C8B-B14F-4D97-AF65-F5344CB8AC3E}">
        <p14:creationId xmlns="" xmlns:p14="http://schemas.microsoft.com/office/powerpoint/2010/main" val="1774128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Number Placeholder 6"/>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5A46DAF3-A6E0-4122-B4C3-C26458E2A2E0}" type="slidenum">
              <a:rPr lang="en-US" sz="1000" smtClean="0">
                <a:solidFill>
                  <a:prstClr val="black"/>
                </a:solidFill>
              </a:rPr>
              <a:pPr eaLnBrk="1" hangingPunct="1"/>
              <a:t>23</a:t>
            </a:fld>
            <a:endParaRPr lang="en-US" sz="1000" dirty="0" smtClean="0">
              <a:solidFill>
                <a:prstClr val="black"/>
              </a:solidFill>
            </a:endParaRPr>
          </a:p>
        </p:txBody>
      </p:sp>
      <p:sp>
        <p:nvSpPr>
          <p:cNvPr id="165891" name="Rectangle 6"/>
          <p:cNvSpPr>
            <a:spLocks noGrp="1" noRot="1" noChangeAspect="1" noTextEdit="1"/>
          </p:cNvSpPr>
          <p:nvPr>
            <p:ph type="sldImg"/>
          </p:nvPr>
        </p:nvSpPr>
        <p:spPr>
          <a:noFill/>
          <a:extLst>
            <a:ext uri="{909E8E84-426E-40DD-AFC4-6F175D3DCCD1}">
              <a14:hiddenFill xmlns="" xmlns:a14="http://schemas.microsoft.com/office/drawing/2010/main">
                <a:solidFill>
                  <a:srgbClr val="FFFFFF"/>
                </a:solidFill>
              </a14:hiddenFill>
            </a:ext>
          </a:extLst>
        </p:spPr>
      </p:sp>
      <p:sp>
        <p:nvSpPr>
          <p:cNvPr id="165892" name="Rectangle 7"/>
          <p:cNvSpPr>
            <a:spLocks noGrp="1"/>
          </p:cNvSpPr>
          <p:nvPr>
            <p:ph type="body" idx="1"/>
          </p:nvPr>
        </p:nvSpPr>
        <p:spPr>
          <a:xfrm>
            <a:off x="260648" y="4415790"/>
            <a:ext cx="6408712" cy="43368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spcAft>
                <a:spcPts val="600"/>
              </a:spcAft>
            </a:pPr>
            <a:r>
              <a:rPr lang="es-MX" sz="1050" b="1" dirty="0" smtClean="0"/>
              <a:t>Notas del Conferencista</a:t>
            </a:r>
          </a:p>
          <a:p>
            <a:pPr>
              <a:lnSpc>
                <a:spcPct val="90000"/>
              </a:lnSpc>
              <a:spcAft>
                <a:spcPts val="600"/>
              </a:spcAft>
            </a:pPr>
            <a:r>
              <a:rPr lang="es-MX" sz="1050" dirty="0" smtClean="0"/>
              <a:t>El diagnóstico de Fibromialgia no es sencillo. De hecho, en promedio, los pacientes no son diagnosticados por más de dos años después del inicio de los síntomas y se calcula que 75% de los pacientes con fibromialgia no son diagnosticados.</a:t>
            </a:r>
          </a:p>
          <a:p>
            <a:pPr marL="0" lvl="1">
              <a:lnSpc>
                <a:spcPct val="90000"/>
              </a:lnSpc>
              <a:spcAft>
                <a:spcPts val="600"/>
              </a:spcAft>
            </a:pPr>
            <a:r>
              <a:rPr lang="es-MX" sz="1050" dirty="0" smtClean="0">
                <a:cs typeface="Arial" charset="0"/>
              </a:rPr>
              <a:t>Un diagnóstico de Fibromialgia se hace después de una evaluación clínica, que incluye una historia de quejan actuales, atención al estado de salud previo, y un examen físico, sin una prueba diagnóstica de confirmación. El examen físico es muy importante para identificar cualquier padecimiento posible. El médico debe considerar los criterios de diagnóstico establecidos </a:t>
            </a:r>
            <a:r>
              <a:rPr lang="es-MX" sz="1050" dirty="0" smtClean="0">
                <a:cs typeface="Arial" charset="0"/>
              </a:rPr>
              <a:t>para</a:t>
            </a:r>
            <a:r>
              <a:rPr lang="es-MX" sz="1050" dirty="0" smtClean="0">
                <a:cs typeface="Arial" charset="0"/>
              </a:rPr>
              <a:t> fibromialgia, descartar otras razones de dolor corporal difuso, y realizar un examen de puntos sensibles. Un diagnóstico diferencial puede hacerse excluyendo otros padecimientos como osteoartritis, artritis reumatoide, polimialgia reumática,  hipotiroidismo, lupus y síndrome de Sjögren. Esto puede lograrse por medio de evaluaciones clínicas y de laboratorio.</a:t>
            </a:r>
          </a:p>
          <a:p>
            <a:pPr marL="0" lvl="1">
              <a:lnSpc>
                <a:spcPct val="90000"/>
              </a:lnSpc>
              <a:spcAft>
                <a:spcPts val="600"/>
              </a:spcAft>
            </a:pPr>
            <a:r>
              <a:rPr lang="es-MX" sz="1050" dirty="0" smtClean="0">
                <a:cs typeface="Arial" charset="0"/>
              </a:rPr>
              <a:t>Nota:  la evaluación extensa de laboratorio generalmente no es necesaria para descartar fibromialgia. En algunos casos, puede requerirse una prueba de la hormona estimulante de la tiroides. La polimialgia reumática raramente ocurre en personas mejores de 60 años, mientras que el inicio de la fibromialgia después de 65 años es raro.</a:t>
            </a:r>
          </a:p>
          <a:p>
            <a:pPr>
              <a:lnSpc>
                <a:spcPct val="90000"/>
              </a:lnSpc>
              <a:spcAft>
                <a:spcPts val="600"/>
              </a:spcAft>
              <a:tabLst>
                <a:tab pos="254000" algn="l"/>
              </a:tabLst>
            </a:pPr>
            <a:endParaRPr lang="es-MX" sz="1050" b="1" dirty="0" smtClean="0"/>
          </a:p>
          <a:p>
            <a:pPr>
              <a:lnSpc>
                <a:spcPct val="90000"/>
              </a:lnSpc>
              <a:spcAft>
                <a:spcPts val="600"/>
              </a:spcAft>
              <a:tabLst>
                <a:tab pos="254000" algn="l"/>
              </a:tabLst>
            </a:pPr>
            <a:r>
              <a:rPr lang="es-MX" sz="1050" b="1" dirty="0" smtClean="0"/>
              <a:t>Referencias</a:t>
            </a:r>
          </a:p>
          <a:p>
            <a:pPr>
              <a:lnSpc>
                <a:spcPct val="90000"/>
              </a:lnSpc>
              <a:spcAft>
                <a:spcPts val="600"/>
              </a:spcAft>
            </a:pPr>
            <a:r>
              <a:rPr lang="en-US" sz="1050" dirty="0" smtClean="0"/>
              <a:t>Annemans L </a:t>
            </a:r>
            <a:r>
              <a:rPr lang="en-US" sz="1050" i="1" dirty="0" smtClean="0"/>
              <a:t>et al. </a:t>
            </a:r>
            <a:r>
              <a:rPr lang="en-CA" sz="1050" dirty="0" smtClean="0"/>
              <a:t>Health economic consequences related to the diagnosis of fibromyalgia syndrome. </a:t>
            </a:r>
            <a:r>
              <a:rPr lang="en-US" sz="1050" i="1" dirty="0" smtClean="0"/>
              <a:t>Arthritis Rheum </a:t>
            </a:r>
            <a:r>
              <a:rPr lang="en-US" sz="1050" dirty="0" smtClean="0"/>
              <a:t>58(3):895-902.</a:t>
            </a:r>
          </a:p>
          <a:p>
            <a:pPr>
              <a:lnSpc>
                <a:spcPct val="90000"/>
              </a:lnSpc>
              <a:spcAft>
                <a:spcPts val="600"/>
              </a:spcAft>
            </a:pPr>
            <a:r>
              <a:rPr lang="en-US" sz="1050" dirty="0" smtClean="0"/>
              <a:t>Choy E </a:t>
            </a:r>
            <a:r>
              <a:rPr lang="en-US" sz="1050" i="1" dirty="0" smtClean="0"/>
              <a:t>et al. </a:t>
            </a:r>
            <a:r>
              <a:rPr lang="en-US" sz="1050" dirty="0" smtClean="0"/>
              <a:t>A </a:t>
            </a:r>
            <a:r>
              <a:rPr lang="en-CA" sz="1050" dirty="0" smtClean="0"/>
              <a:t>patient survey of the impact of fibromyalgia and the journey to diagnosis. </a:t>
            </a:r>
            <a:br>
              <a:rPr lang="en-CA" sz="1050" dirty="0" smtClean="0"/>
            </a:br>
            <a:r>
              <a:rPr lang="en-US" sz="1050" i="1" dirty="0" smtClean="0"/>
              <a:t>BMC Health Serv Res </a:t>
            </a:r>
            <a:r>
              <a:rPr lang="en-US" sz="1050" dirty="0" smtClean="0"/>
              <a:t>2010; 10:102.</a:t>
            </a:r>
          </a:p>
          <a:p>
            <a:pPr>
              <a:lnSpc>
                <a:spcPct val="90000"/>
              </a:lnSpc>
              <a:spcAft>
                <a:spcPts val="600"/>
              </a:spcAft>
            </a:pPr>
            <a:r>
              <a:rPr lang="en-US" sz="1050" dirty="0" smtClean="0"/>
              <a:t>Clauw DJ </a:t>
            </a:r>
            <a:r>
              <a:rPr lang="en-US" sz="1050" i="1" dirty="0" smtClean="0"/>
              <a:t>et al. </a:t>
            </a:r>
            <a:r>
              <a:rPr lang="en-US" sz="1050" dirty="0" smtClean="0"/>
              <a:t>The science of fibromyalgia.</a:t>
            </a:r>
            <a:r>
              <a:rPr lang="en-US" sz="1050" b="1" dirty="0" smtClean="0"/>
              <a:t> </a:t>
            </a:r>
            <a:r>
              <a:rPr lang="en-US" sz="1050" i="1" dirty="0" smtClean="0"/>
              <a:t>Mayo Clin Proc</a:t>
            </a:r>
            <a:r>
              <a:rPr lang="en-US" sz="1050" dirty="0" smtClean="0"/>
              <a:t> 2011; 86(9):907-11.</a:t>
            </a:r>
          </a:p>
          <a:p>
            <a:pPr>
              <a:lnSpc>
                <a:spcPct val="90000"/>
              </a:lnSpc>
              <a:spcAft>
                <a:spcPts val="600"/>
              </a:spcAft>
            </a:pPr>
            <a:r>
              <a:rPr lang="en-US" sz="1050" dirty="0" smtClean="0"/>
              <a:t>Mease P. Fibromyalgia syndrome: review of clinical presentation, pathogenesis, outcome measures, and treatment. </a:t>
            </a:r>
            <a:r>
              <a:rPr lang="en-US" sz="1050" i="1" dirty="0" smtClean="0"/>
              <a:t>J Rheumatol</a:t>
            </a:r>
            <a:r>
              <a:rPr lang="en-US" sz="1050" dirty="0" smtClean="0"/>
              <a:t> 2005; 32(Suppl 75):6-21.</a:t>
            </a:r>
          </a:p>
          <a:p>
            <a:pPr>
              <a:lnSpc>
                <a:spcPct val="90000"/>
              </a:lnSpc>
              <a:spcAft>
                <a:spcPts val="600"/>
              </a:spcAft>
            </a:pPr>
            <a:r>
              <a:rPr lang="da-DK" sz="1050" dirty="0" smtClean="0"/>
              <a:t>Wolfe F </a:t>
            </a:r>
            <a:r>
              <a:rPr lang="da-DK" sz="1050" i="1" dirty="0" smtClean="0"/>
              <a:t>et al</a:t>
            </a:r>
            <a:r>
              <a:rPr lang="da-DK" sz="1050" dirty="0" smtClean="0"/>
              <a:t>. </a:t>
            </a:r>
            <a:r>
              <a:rPr lang="en-US" sz="1050" dirty="0" smtClean="0"/>
              <a:t>The American College of Rheumatology 1990 criteria for the classification of fibromyalgia: Report of the Multicenter Criteria Committee. </a:t>
            </a:r>
            <a:r>
              <a:rPr lang="en-US" sz="1050" i="1" dirty="0" smtClean="0"/>
              <a:t>Arthritis Rheum</a:t>
            </a:r>
            <a:r>
              <a:rPr lang="en-US" sz="1050" dirty="0" smtClean="0"/>
              <a:t> 1990; </a:t>
            </a:r>
            <a:br>
              <a:rPr lang="en-US" sz="1050" dirty="0" smtClean="0"/>
            </a:br>
            <a:r>
              <a:rPr lang="en-US" sz="1050" dirty="0" smtClean="0"/>
              <a:t>33(2):160-72. </a:t>
            </a:r>
          </a:p>
          <a:p>
            <a:pPr>
              <a:lnSpc>
                <a:spcPct val="90000"/>
              </a:lnSpc>
              <a:tabLst>
                <a:tab pos="254000" algn="l"/>
              </a:tabLst>
            </a:pPr>
            <a:endParaRPr lang="en-US" sz="1050" dirty="0" smtClean="0"/>
          </a:p>
        </p:txBody>
      </p:sp>
    </p:spTree>
    <p:extLst>
      <p:ext uri="{BB962C8B-B14F-4D97-AF65-F5344CB8AC3E}">
        <p14:creationId xmlns="" xmlns:p14="http://schemas.microsoft.com/office/powerpoint/2010/main" val="293047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sz="quarter" idx="10"/>
          </p:nvPr>
        </p:nvSpPr>
        <p:spPr>
          <a:xfrm>
            <a:off x="332656" y="4216152"/>
            <a:ext cx="5839544" cy="4383018"/>
          </a:xfrm>
        </p:spPr>
        <p:txBody>
          <a:bodyPr/>
          <a:lstStyle/>
          <a:p>
            <a:pPr marL="186938" indent="-186938">
              <a:spcAft>
                <a:spcPts val="600"/>
              </a:spcAft>
            </a:pPr>
            <a:r>
              <a:rPr lang="es-MX" b="1" dirty="0" smtClean="0"/>
              <a:t>Notas del Conferencista</a:t>
            </a:r>
          </a:p>
          <a:p>
            <a:pPr marL="4763" indent="4763">
              <a:spcAft>
                <a:spcPts val="600"/>
              </a:spcAft>
            </a:pPr>
            <a:r>
              <a:rPr lang="es-MX" dirty="0" smtClean="0"/>
              <a:t>El dolor por fibromialgia es ampliamente diseminado.</a:t>
            </a:r>
            <a:r>
              <a:rPr lang="es-MX" baseline="30000" dirty="0" smtClean="0"/>
              <a:t>1</a:t>
            </a:r>
            <a:r>
              <a:rPr lang="es-MX" dirty="0" smtClean="0"/>
              <a:t> Típicamente, los pacientes con fibromialgia presentan quejas de dolor corporal difuso. Se pueden usar dibujos de dolor para describir la ubicación de las áreas dolorosas. Cuando se pide a los pacientes con fibromialgia colorear las áreas dolorosas, ellos típicamente sombrean áreas en todo el cuerpo para indicar su dolor </a:t>
            </a:r>
            <a:r>
              <a:rPr lang="es-MX" dirty="0" smtClean="0"/>
              <a:t>d</a:t>
            </a:r>
            <a:r>
              <a:rPr lang="es-MX" dirty="0" smtClean="0"/>
              <a:t>iseminado.</a:t>
            </a:r>
            <a:r>
              <a:rPr lang="es-MX" baseline="30000" dirty="0" smtClean="0"/>
              <a:t>2</a:t>
            </a:r>
          </a:p>
          <a:p>
            <a:pPr marL="4763" indent="4763">
              <a:spcAft>
                <a:spcPts val="600"/>
              </a:spcAft>
            </a:pPr>
            <a:endParaRPr lang="es-MX" baseline="30000" dirty="0" smtClean="0"/>
          </a:p>
          <a:p>
            <a:pPr marL="186938" indent="-186938">
              <a:spcAft>
                <a:spcPts val="600"/>
              </a:spcAft>
            </a:pPr>
            <a:r>
              <a:rPr lang="es-MX" b="1" dirty="0" smtClean="0"/>
              <a:t>Referencias</a:t>
            </a:r>
          </a:p>
          <a:p>
            <a:pPr marL="186938" indent="-186938">
              <a:spcAft>
                <a:spcPts val="600"/>
              </a:spcAft>
              <a:buFontTx/>
              <a:buAutoNum type="arabicPeriod"/>
              <a:defRPr/>
            </a:pPr>
            <a:r>
              <a:rPr lang="en-US" altLang="ja-JP" dirty="0" smtClean="0"/>
              <a:t>Silverman  SL, Martin SA. In: Wallace DJ, Clauw DJ (eds). </a:t>
            </a:r>
            <a:r>
              <a:rPr lang="en-US" altLang="ja-JP" i="1" dirty="0" smtClean="0"/>
              <a:t>Fibromyalgia &amp; Other Central Pain Syndromes</a:t>
            </a:r>
            <a:r>
              <a:rPr lang="en-US" altLang="ja-JP" dirty="0" smtClean="0"/>
              <a:t>. Lippincott, Williams  &amp; Wilkins; Philadelphia, PA: 2005. </a:t>
            </a:r>
          </a:p>
          <a:p>
            <a:pPr marL="186938" indent="-186938">
              <a:buFontTx/>
              <a:buAutoNum type="arabicPeriod"/>
            </a:pPr>
            <a:r>
              <a:rPr lang="en-US" dirty="0" smtClean="0"/>
              <a:t>Wolfe F </a:t>
            </a:r>
            <a:r>
              <a:rPr lang="en-US" i="1" dirty="0" smtClean="0"/>
              <a:t>et al.</a:t>
            </a:r>
            <a:r>
              <a:rPr lang="en-US" dirty="0" smtClean="0"/>
              <a:t> The American College of Rheumatology 1990 criteria for the classification of fibromyalgia. Report of the Multicenter Criteria Committee. </a:t>
            </a:r>
            <a:br>
              <a:rPr lang="en-US" dirty="0" smtClean="0"/>
            </a:br>
            <a:r>
              <a:rPr lang="en-US" i="1" dirty="0" smtClean="0"/>
              <a:t>Arthritis Rheum</a:t>
            </a:r>
            <a:r>
              <a:rPr lang="en-US" dirty="0" smtClean="0"/>
              <a:t> 1990; 33(2):160-72.</a:t>
            </a:r>
          </a:p>
          <a:p>
            <a:pPr marL="186938" indent="-186938"/>
            <a:endParaRPr lang="es-MX" dirty="0" smtClean="0"/>
          </a:p>
          <a:p>
            <a:endParaRPr lang="es-MX" dirty="0"/>
          </a:p>
        </p:txBody>
      </p:sp>
      <p:sp>
        <p:nvSpPr>
          <p:cNvPr id="13" name="Rectangle 7"/>
          <p:cNvSpPr>
            <a:spLocks noGrp="1" noChangeArrowheads="1"/>
          </p:cNvSpPr>
          <p:nvPr>
            <p:ph type="sldNum" sz="quarter" idx="5"/>
          </p:nvPr>
        </p:nvSpPr>
        <p:spPr>
          <a:ln/>
        </p:spPr>
        <p:txBody>
          <a:bodyPr/>
          <a:lstStyle/>
          <a:p>
            <a:fld id="{EAA4C6E3-7E60-44FB-AB1B-ADEE82FA1E35}" type="slidenum">
              <a:rPr lang="en-GB">
                <a:solidFill>
                  <a:prstClr val="black"/>
                </a:solidFill>
              </a:rPr>
              <a:pPr/>
              <a:t>24</a:t>
            </a:fld>
            <a:endParaRPr lang="en-GB" dirty="0">
              <a:solidFill>
                <a:prstClr val="black"/>
              </a:solidFill>
            </a:endParaRPr>
          </a:p>
        </p:txBody>
      </p:sp>
      <p:sp>
        <p:nvSpPr>
          <p:cNvPr id="15" name="Rectangle 11"/>
          <p:cNvSpPr>
            <a:spLocks noGrp="1" noChangeArrowheads="1"/>
          </p:cNvSpPr>
          <p:nvPr>
            <p:ph type="dt" idx="1"/>
          </p:nvPr>
        </p:nvSpPr>
        <p:spPr>
          <a:ln/>
        </p:spPr>
        <p:txBody>
          <a:bodyPr/>
          <a:lstStyle/>
          <a:p>
            <a:fld id="{E49D2F2D-9766-49B0-A403-A2A2357568EA}" type="datetime1">
              <a:rPr lang="en-US">
                <a:solidFill>
                  <a:prstClr val="black"/>
                </a:solidFill>
              </a:rPr>
              <a:pPr/>
              <a:t>11/14/2013</a:t>
            </a:fld>
            <a:endParaRPr lang="en-US" dirty="0">
              <a:solidFill>
                <a:prstClr val="black"/>
              </a:solidFill>
            </a:endParaRPr>
          </a:p>
        </p:txBody>
      </p:sp>
      <p:sp>
        <p:nvSpPr>
          <p:cNvPr id="3026946" name="Rectangle 18"/>
          <p:cNvSpPr>
            <a:spLocks noGrp="1" noRot="1" noChangeAspect="1" noChangeArrowheads="1" noTextEdit="1"/>
          </p:cNvSpPr>
          <p:nvPr>
            <p:ph type="sldImg"/>
          </p:nvPr>
        </p:nvSpPr>
        <p:spPr>
          <a:xfrm>
            <a:off x="1104900" y="696913"/>
            <a:ext cx="4648200" cy="3486150"/>
          </a:xfrm>
          <a:ln/>
        </p:spPr>
      </p:sp>
    </p:spTree>
    <p:extLst>
      <p:ext uri="{BB962C8B-B14F-4D97-AF65-F5344CB8AC3E}">
        <p14:creationId xmlns="" xmlns:p14="http://schemas.microsoft.com/office/powerpoint/2010/main" val="2709789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2547B21-79EE-4140-B9B8-96CD8036B118}" type="slidenum">
              <a:rPr lang="en-US" smtClean="0">
                <a:solidFill>
                  <a:prstClr val="black"/>
                </a:solidFill>
              </a:rPr>
              <a:pPr/>
              <a:t>25</a:t>
            </a:fld>
            <a:endParaRPr lang="en-US" dirty="0" smtClean="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0" y="4288161"/>
            <a:ext cx="6741367" cy="4926174"/>
          </a:xfrm>
          <a:noFill/>
          <a:ln/>
        </p:spPr>
        <p:txBody>
          <a:bodyPr lIns="89394" tIns="44697" rIns="89394" bIns="44697"/>
          <a:lstStyle/>
          <a:p>
            <a:pPr eaLnBrk="1" hangingPunct="1">
              <a:spcAft>
                <a:spcPts val="600"/>
              </a:spcAft>
            </a:pPr>
            <a:r>
              <a:rPr lang="es-MX" sz="1100" b="1" dirty="0" smtClean="0"/>
              <a:t>Notas del Conferencista</a:t>
            </a:r>
          </a:p>
          <a:p>
            <a:pPr>
              <a:spcAft>
                <a:spcPts val="600"/>
              </a:spcAft>
            </a:pPr>
            <a:r>
              <a:rPr lang="es-MX" sz="1100" dirty="0" smtClean="0"/>
              <a:t>Los Criterios </a:t>
            </a:r>
            <a:r>
              <a:rPr lang="es-MX" sz="1100" dirty="0" smtClean="0"/>
              <a:t>de ACR de 1990 para la clasificación de fibromialgia requieren que los pacientes tengan una historia de  dolor crónico por ≥3 meses y dolor en ≥11 de los 18 sitios de puntos sensibles a la palpación digital. Para determinar los criterios para la clasificación de Fibromialgia, Wolfe et al </a:t>
            </a:r>
            <a:r>
              <a:rPr lang="es-MX" sz="1100" dirty="0" smtClean="0"/>
              <a:t>estudiaron a 558 pacientes; </a:t>
            </a:r>
            <a:r>
              <a:rPr lang="es-MX" sz="1100" dirty="0" smtClean="0"/>
              <a:t>Dolor Diseminado, </a:t>
            </a:r>
            <a:r>
              <a:rPr lang="es-MX" sz="1100" dirty="0" smtClean="0"/>
              <a:t>definido como dolor axial más del segmento superior e inferior más dolor del lado izquierdo y derecho, fue demostrado en 97.6</a:t>
            </a:r>
            <a:r>
              <a:rPr lang="es-MX" sz="1100" dirty="0" smtClean="0"/>
              <a:t>% </a:t>
            </a:r>
            <a:r>
              <a:rPr lang="es-MX" sz="1100" dirty="0" smtClean="0"/>
              <a:t>de los pacientes con fibromialgia </a:t>
            </a:r>
            <a:r>
              <a:rPr lang="es-MX" sz="1100" dirty="0" smtClean="0"/>
              <a:t>(n = 293) </a:t>
            </a:r>
            <a:r>
              <a:rPr lang="es-MX" sz="1100" dirty="0" smtClean="0"/>
              <a:t>y 69.1</a:t>
            </a:r>
            <a:r>
              <a:rPr lang="es-MX" sz="1100" dirty="0" smtClean="0"/>
              <a:t>% </a:t>
            </a:r>
            <a:r>
              <a:rPr lang="es-MX" sz="1100" dirty="0" smtClean="0"/>
              <a:t>de los pacientes control (</a:t>
            </a:r>
            <a:r>
              <a:rPr lang="es-MX" sz="1100" dirty="0" smtClean="0"/>
              <a:t>n = 265). </a:t>
            </a:r>
            <a:r>
              <a:rPr lang="es-MX" sz="1100" dirty="0" smtClean="0"/>
              <a:t>En </a:t>
            </a:r>
            <a:r>
              <a:rPr lang="es-MX" sz="1100" dirty="0" smtClean="0"/>
              <a:t>cuanto a edad y </a:t>
            </a:r>
            <a:r>
              <a:rPr lang="es-MX" sz="1100" dirty="0" smtClean="0"/>
              <a:t>sexo, los controles tenían características similares a los pacientes con síndromes de </a:t>
            </a:r>
            <a:r>
              <a:rPr lang="es-MX" sz="1100" dirty="0" smtClean="0"/>
              <a:t>d</a:t>
            </a:r>
            <a:r>
              <a:rPr lang="es-MX" sz="1100" dirty="0" smtClean="0"/>
              <a:t>olor de cuello, </a:t>
            </a:r>
            <a:r>
              <a:rPr lang="es-MX" sz="1100" dirty="0" smtClean="0"/>
              <a:t>síndromes </a:t>
            </a:r>
            <a:r>
              <a:rPr lang="es-MX" sz="1100" dirty="0" smtClean="0"/>
              <a:t>de dolor </a:t>
            </a:r>
            <a:r>
              <a:rPr lang="es-MX" sz="1100" dirty="0" smtClean="0"/>
              <a:t>de espalda </a:t>
            </a:r>
            <a:r>
              <a:rPr lang="es-MX" sz="1100" dirty="0" smtClean="0"/>
              <a:t>baja, síndromes de dolor relacionado con trauma, y posible lupus eritematoso sistémico o </a:t>
            </a:r>
            <a:r>
              <a:rPr lang="es-MX" sz="1100" dirty="0" smtClean="0"/>
              <a:t>artritis </a:t>
            </a:r>
            <a:r>
              <a:rPr lang="es-MX" sz="1100" dirty="0" smtClean="0"/>
              <a:t>reumatoide. Trastornos </a:t>
            </a:r>
            <a:r>
              <a:rPr lang="es-MX" sz="1100" dirty="0" smtClean="0"/>
              <a:t>del </a:t>
            </a:r>
            <a:r>
              <a:rPr lang="es-MX" sz="1100" dirty="0" smtClean="0"/>
              <a:t>sueño, </a:t>
            </a:r>
            <a:r>
              <a:rPr lang="es-MX" sz="1100" dirty="0" smtClean="0"/>
              <a:t>Fatiga </a:t>
            </a:r>
            <a:r>
              <a:rPr lang="es-MX" sz="1100" dirty="0" smtClean="0"/>
              <a:t>y Rigidez </a:t>
            </a:r>
            <a:r>
              <a:rPr lang="es-MX" sz="1100" dirty="0" smtClean="0"/>
              <a:t>matutina </a:t>
            </a:r>
            <a:r>
              <a:rPr lang="es-MX" sz="1100" dirty="0" smtClean="0"/>
              <a:t>estaban presentes en &gt;</a:t>
            </a:r>
            <a:r>
              <a:rPr lang="es-MX" sz="1100" dirty="0" smtClean="0"/>
              <a:t>75% </a:t>
            </a:r>
            <a:r>
              <a:rPr lang="es-MX" sz="1100" dirty="0" smtClean="0"/>
              <a:t>de los pacientes con fibromialgia</a:t>
            </a:r>
            <a:r>
              <a:rPr lang="es-MX" sz="1100" dirty="0" smtClean="0"/>
              <a:t>. </a:t>
            </a:r>
          </a:p>
          <a:p>
            <a:pPr eaLnBrk="1" hangingPunct="1">
              <a:spcAft>
                <a:spcPts val="600"/>
              </a:spcAft>
            </a:pPr>
            <a:r>
              <a:rPr lang="es-MX" sz="1100" dirty="0" smtClean="0"/>
              <a:t>A</a:t>
            </a:r>
            <a:r>
              <a:rPr lang="es-MX" sz="1100" dirty="0" smtClean="0"/>
              <a:t>unque los criterios ACR pueden usarse para diferenciar a la fibromialgia de otros padecimientos reumatológicos, los criterios fueron diseñados originalmente como una herramienta de investigación. Por lo tanto, es importante recordar que los criterios  ACR son útiles para clasificar fibromialgia pero no para el diagnóstico. “La opinión del experto” sigue siendo la regla de oro para hacer un diagnóstico de fibromialgia. No existen hallazgos objetivos para  fibromialgia en el examen físico o en pruebas de laboratorio. Aunque</a:t>
            </a:r>
            <a:r>
              <a:rPr lang="es-MX" sz="1100" dirty="0" smtClean="0"/>
              <a:t> </a:t>
            </a:r>
            <a:r>
              <a:rPr lang="es-MX" sz="1100" dirty="0" smtClean="0"/>
              <a:t>Wolfe et al reportaron que los puntos sensibles eran el discriminador más poderoso entre los pacientes con fibromialgia y los controles, la sensibilida</a:t>
            </a:r>
            <a:r>
              <a:rPr lang="es-MX" sz="1100" dirty="0" smtClean="0"/>
              <a:t>d es subjetiva y depende de la fuerza del examinador durante la palpación.</a:t>
            </a:r>
          </a:p>
          <a:p>
            <a:pPr eaLnBrk="1" hangingPunct="1">
              <a:spcAft>
                <a:spcPts val="600"/>
              </a:spcAft>
            </a:pPr>
            <a:r>
              <a:rPr lang="es-MX" sz="1100" dirty="0" smtClean="0"/>
              <a:t>Es importante destacar que Wolfe et al reportaron que los criterios ACR son sensibles (88.4%) y específicos (81.1%) para fibromialgia; esto no fue demostrado fuera de una clínica de reumatología.</a:t>
            </a:r>
          </a:p>
          <a:p>
            <a:pPr eaLnBrk="1" hangingPunct="1">
              <a:spcAft>
                <a:spcPts val="600"/>
              </a:spcAft>
            </a:pPr>
            <a:endParaRPr lang="es-MX" sz="1100" dirty="0" smtClean="0"/>
          </a:p>
          <a:p>
            <a:pPr>
              <a:spcAft>
                <a:spcPts val="600"/>
              </a:spcAft>
              <a:defRPr/>
            </a:pPr>
            <a:r>
              <a:rPr lang="es-MX" sz="1100" b="1" dirty="0" smtClean="0"/>
              <a:t>Referencia</a:t>
            </a:r>
          </a:p>
          <a:p>
            <a:pPr>
              <a:spcAft>
                <a:spcPts val="600"/>
              </a:spcAft>
              <a:defRPr/>
            </a:pPr>
            <a:r>
              <a:rPr lang="en-US" sz="1100" dirty="0" smtClean="0">
                <a:cs typeface="Times New Roman" pitchFamily="18" charset="0"/>
              </a:rPr>
              <a:t>Wolfe F </a:t>
            </a:r>
            <a:r>
              <a:rPr lang="en-US" sz="1100" i="1" dirty="0" smtClean="0">
                <a:cs typeface="Times New Roman" pitchFamily="18" charset="0"/>
              </a:rPr>
              <a:t>et al.</a:t>
            </a:r>
            <a:r>
              <a:rPr lang="en-US" sz="1100" dirty="0" smtClean="0">
                <a:cs typeface="Times New Roman" pitchFamily="18" charset="0"/>
              </a:rPr>
              <a:t> The American College of Rheumatology 1990 criteria for the classification of fibromyalgia. Report of the Multicenter Criteria Committee. </a:t>
            </a:r>
            <a:r>
              <a:rPr lang="en-US" sz="1100" i="1" dirty="0" smtClean="0">
                <a:cs typeface="Times New Roman" pitchFamily="18" charset="0"/>
              </a:rPr>
              <a:t>Arthritis Rheum</a:t>
            </a:r>
            <a:r>
              <a:rPr lang="en-US" sz="1100" dirty="0" smtClean="0">
                <a:cs typeface="Times New Roman" pitchFamily="18" charset="0"/>
              </a:rPr>
              <a:t> 1990; </a:t>
            </a:r>
            <a:br>
              <a:rPr lang="en-US" sz="1100" dirty="0" smtClean="0">
                <a:cs typeface="Times New Roman" pitchFamily="18" charset="0"/>
              </a:rPr>
            </a:br>
            <a:r>
              <a:rPr lang="en-US" sz="1100" dirty="0" smtClean="0">
                <a:cs typeface="Times New Roman" pitchFamily="18" charset="0"/>
              </a:rPr>
              <a:t>33(2):160-72.</a:t>
            </a:r>
          </a:p>
          <a:p>
            <a:pPr>
              <a:spcAft>
                <a:spcPts val="600"/>
              </a:spcAft>
              <a:defRPr/>
            </a:pPr>
            <a:endParaRPr lang="es-MX" sz="1100" dirty="0" smtClean="0"/>
          </a:p>
          <a:p>
            <a:pPr marL="457200" indent="-457200">
              <a:spcAft>
                <a:spcPts val="600"/>
              </a:spcAft>
            </a:pPr>
            <a:endParaRPr lang="es-MX" sz="1100" b="1" dirty="0" smtClean="0"/>
          </a:p>
          <a:p>
            <a:pPr marL="115888" indent="-115888">
              <a:spcAft>
                <a:spcPts val="600"/>
              </a:spcAft>
            </a:pPr>
            <a:endParaRPr lang="es-MX" sz="1100" dirty="0" smtClean="0"/>
          </a:p>
          <a:p>
            <a:pPr marL="115888" indent="-115888" eaLnBrk="1" hangingPunct="1">
              <a:spcAft>
                <a:spcPts val="600"/>
              </a:spcAft>
            </a:pPr>
            <a:endParaRPr lang="es-MX" sz="11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pitchFamily="-112" charset="-128"/>
              </a:defRPr>
            </a:lvl1pPr>
            <a:lvl2pPr marL="742950" indent="-285750" defTabSz="922338" eaLnBrk="0" hangingPunct="0">
              <a:defRPr sz="2400">
                <a:solidFill>
                  <a:schemeClr val="tx1"/>
                </a:solidFill>
                <a:latin typeface="Arial" charset="0"/>
                <a:ea typeface="ＭＳ Ｐゴシック" pitchFamily="-112" charset="-128"/>
              </a:defRPr>
            </a:lvl2pPr>
            <a:lvl3pPr marL="1143000" indent="-228600" defTabSz="922338" eaLnBrk="0" hangingPunct="0">
              <a:defRPr sz="2400">
                <a:solidFill>
                  <a:schemeClr val="tx1"/>
                </a:solidFill>
                <a:latin typeface="Arial" charset="0"/>
                <a:ea typeface="ＭＳ Ｐゴシック" pitchFamily="-112" charset="-128"/>
              </a:defRPr>
            </a:lvl3pPr>
            <a:lvl4pPr marL="1600200" indent="-228600" defTabSz="922338" eaLnBrk="0" hangingPunct="0">
              <a:defRPr sz="2400">
                <a:solidFill>
                  <a:schemeClr val="tx1"/>
                </a:solidFill>
                <a:latin typeface="Arial" charset="0"/>
                <a:ea typeface="ＭＳ Ｐゴシック" pitchFamily="-112" charset="-128"/>
              </a:defRPr>
            </a:lvl4pPr>
            <a:lvl5pPr marL="2057400" indent="-228600" defTabSz="922338" eaLnBrk="0" hangingPunct="0">
              <a:defRPr sz="2400">
                <a:solidFill>
                  <a:schemeClr val="tx1"/>
                </a:solidFill>
                <a:latin typeface="Arial" charset="0"/>
                <a:ea typeface="ＭＳ Ｐゴシック" pitchFamily="-112" charset="-128"/>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C40BEBC4-3F40-4FAB-A763-40F8F5BEF94C}" type="slidenum">
              <a:rPr lang="en-US" sz="1000">
                <a:solidFill>
                  <a:srgbClr val="000000"/>
                </a:solidFill>
              </a:rPr>
              <a:pPr eaLnBrk="1" hangingPunct="1"/>
              <a:t>26</a:t>
            </a:fld>
            <a:endParaRPr lang="en-US" sz="1000" dirty="0">
              <a:solidFill>
                <a:srgbClr val="000000"/>
              </a:solidFill>
            </a:endParaRPr>
          </a:p>
        </p:txBody>
      </p:sp>
      <p:sp>
        <p:nvSpPr>
          <p:cNvPr id="219139" name="Rectangle 2"/>
          <p:cNvSpPr>
            <a:spLocks noGrp="1" noRot="1" noChangeAspect="1" noChangeArrowheads="1" noTextEdit="1"/>
          </p:cNvSpPr>
          <p:nvPr>
            <p:ph type="sldImg"/>
          </p:nvPr>
        </p:nvSpPr>
        <p:spPr>
          <a:noFill/>
          <a:extLst>
            <a:ext uri="{909E8E84-426E-40DD-AFC4-6F175D3DCCD1}">
              <a14:hiddenFill xmlns="" xmlns:a14="http://schemas.microsoft.com/office/drawing/2010/main">
                <a:solidFill>
                  <a:srgbClr val="FFFFFF"/>
                </a:solidFill>
              </a14:hiddenFill>
            </a:ext>
          </a:extLst>
        </p:spPr>
      </p:sp>
      <p:sp>
        <p:nvSpPr>
          <p:cNvPr id="219140" name="Rectangle 3"/>
          <p:cNvSpPr>
            <a:spLocks noGrp="1" noChangeArrowheads="1"/>
          </p:cNvSpPr>
          <p:nvPr>
            <p:ph type="body" idx="1"/>
          </p:nvPr>
        </p:nvSpPr>
        <p:spPr>
          <a:xfrm>
            <a:off x="260648" y="4144145"/>
            <a:ext cx="6408712" cy="515225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Aft>
                <a:spcPts val="600"/>
              </a:spcAft>
            </a:pPr>
            <a:r>
              <a:rPr lang="es-MX" sz="1000" b="1" dirty="0" smtClean="0">
                <a:latin typeface="+mj-lt"/>
              </a:rPr>
              <a:t>Notas del Conferencista</a:t>
            </a:r>
          </a:p>
          <a:p>
            <a:pPr>
              <a:spcAft>
                <a:spcPts val="600"/>
              </a:spcAft>
            </a:pPr>
            <a:r>
              <a:rPr lang="es-MX" sz="1000" dirty="0" smtClean="0">
                <a:latin typeface="+mj-lt"/>
              </a:rPr>
              <a:t>La Encuesta de Puntos Sensibles Manuales, con base en el protocolo de puntos sensibles para fibromialgia del Colegio Americano de Reumatología de </a:t>
            </a:r>
            <a:r>
              <a:rPr lang="es-MX" sz="1000" dirty="0" smtClean="0"/>
              <a:t>1990 </a:t>
            </a:r>
            <a:r>
              <a:rPr lang="es-MX" sz="1000" dirty="0" smtClean="0">
                <a:latin typeface="+mj-lt"/>
              </a:rPr>
              <a:t>, tarda cerca de 5–10 minutos para su aplicación. El procedimiento estándar para aplicar presión usa el pulgar de la mano dominante del examinador. Este método ha mostrado ser tan confiable como el uso de un dolorímetro (calibrador de tensión) y permite al examinador </a:t>
            </a:r>
            <a:r>
              <a:rPr lang="es-MX" sz="1000" dirty="0" smtClean="0">
                <a:latin typeface="+mj-lt"/>
              </a:rPr>
              <a:t>aprovechar importantes pistas táctiles</a:t>
            </a:r>
            <a:r>
              <a:rPr lang="es-MX" sz="1000" dirty="0" smtClean="0">
                <a:latin typeface="+mj-lt"/>
              </a:rPr>
              <a:t>.</a:t>
            </a:r>
          </a:p>
          <a:p>
            <a:pPr>
              <a:spcAft>
                <a:spcPts val="600"/>
              </a:spcAft>
            </a:pPr>
            <a:r>
              <a:rPr lang="es-MX" sz="1000" dirty="0" smtClean="0">
                <a:latin typeface="+mj-lt"/>
              </a:rPr>
              <a:t>Los sitios del estudio son primero localizados visualmente, y luego con palpación ligera. Después </a:t>
            </a:r>
            <a:r>
              <a:rPr lang="es-MX" sz="1000" dirty="0" smtClean="0">
                <a:latin typeface="+mj-lt"/>
              </a:rPr>
              <a:t>se aplica presión con el pulgar en cada sitio</a:t>
            </a:r>
            <a:r>
              <a:rPr lang="es-MX" sz="1000" dirty="0" smtClean="0">
                <a:latin typeface="+mj-lt"/>
              </a:rPr>
              <a:t>. Cada sitio es presionado por 4 segundos una sola vez para evitar que pueda ocurrir sensibilización con la palpación repetida. La fuerza es aumentada 1 kg/segundo hasta alcanzar una presión de 4 kg. Usualmente el lecho de la uña del examinador se pone blanco al </a:t>
            </a:r>
            <a:r>
              <a:rPr lang="es-MX" sz="1000" dirty="0" smtClean="0">
                <a:latin typeface="+mj-lt"/>
              </a:rPr>
              <a:t>aplicar la presión de </a:t>
            </a:r>
            <a:r>
              <a:rPr lang="es-MX" sz="1000" dirty="0" smtClean="0">
                <a:latin typeface="+mj-lt"/>
              </a:rPr>
              <a:t>4 kg. </a:t>
            </a:r>
          </a:p>
          <a:p>
            <a:pPr>
              <a:spcAft>
                <a:spcPts val="600"/>
              </a:spcAft>
            </a:pPr>
            <a:r>
              <a:rPr lang="es-MX" sz="1000" spc="-10" dirty="0" smtClean="0">
                <a:latin typeface="+mj-lt"/>
              </a:rPr>
              <a:t>Numerosos factores pueden influenciar la sensibilidad de los puntos sensibles durante el examen: </a:t>
            </a:r>
            <a:br>
              <a:rPr lang="es-MX" sz="1000" spc="-10" dirty="0" smtClean="0">
                <a:latin typeface="+mj-lt"/>
              </a:rPr>
            </a:br>
            <a:r>
              <a:rPr lang="es-MX" sz="1000" spc="-10" dirty="0" smtClean="0">
                <a:latin typeface="+mj-lt"/>
              </a:rPr>
              <a:t>(1) cantidad de fuerza aplicada en el sitio, (2) número de veces (una vs. repetidas veces) y el método (pulgar, dolorímetro) por medio del cual se aplica la fuerza, y (3) posición del paciente, que afecta el tono muscular y la ubicación del sitio de estudio. La secuencia del examen del sitio puede influenciar la respuesta del paciente con base en el efecto de anclaje de las sensaciones experimentadas en sitios de estudio previos. Un procedimiento estandarizado aumenta la confiabilidad de la prueba. De acuerdo con  Wolfe et al, estos criterios son sensibles (88.4%) y específicos (81.1%) para fibromialgia. Sin embargo, el método sigue siendo controversial debido a su naturaleza subjetiva y al hecho de que no toma en cuenta a los pacientes con menos de 11 </a:t>
            </a:r>
            <a:r>
              <a:rPr lang="es-MX" sz="1000" spc="-10" dirty="0" smtClean="0">
                <a:latin typeface="+mj-lt"/>
              </a:rPr>
              <a:t>p</a:t>
            </a:r>
            <a:r>
              <a:rPr lang="es-MX" sz="1000" spc="-10" dirty="0" smtClean="0">
                <a:latin typeface="+mj-lt"/>
              </a:rPr>
              <a:t>untos sensibles pero que podrían tener fibromialgia.</a:t>
            </a:r>
          </a:p>
          <a:p>
            <a:pPr>
              <a:spcAft>
                <a:spcPts val="600"/>
              </a:spcAft>
            </a:pPr>
            <a:r>
              <a:rPr lang="es-MX" sz="1000" spc="-10" dirty="0" smtClean="0">
                <a:latin typeface="+mj-lt"/>
              </a:rPr>
              <a:t> </a:t>
            </a:r>
          </a:p>
          <a:p>
            <a:pPr marL="0" lvl="1">
              <a:spcAft>
                <a:spcPts val="600"/>
              </a:spcAft>
            </a:pPr>
            <a:r>
              <a:rPr lang="es-MX" sz="900" b="1" dirty="0" smtClean="0">
                <a:latin typeface="+mj-lt"/>
              </a:rPr>
              <a:t>Referencias</a:t>
            </a:r>
          </a:p>
          <a:p>
            <a:pPr marL="0" lvl="1">
              <a:spcAft>
                <a:spcPts val="600"/>
              </a:spcAft>
            </a:pPr>
            <a:r>
              <a:rPr lang="en-CA" sz="900" dirty="0" smtClean="0"/>
              <a:t>National Fibromyalgia Association. </a:t>
            </a:r>
            <a:r>
              <a:rPr lang="en-CA" sz="900" i="1" dirty="0" smtClean="0"/>
              <a:t>The Manual Tender Point Survey. </a:t>
            </a:r>
            <a:br>
              <a:rPr lang="en-CA" sz="900" i="1" dirty="0" smtClean="0"/>
            </a:br>
            <a:r>
              <a:rPr lang="en-CA" sz="900" dirty="0" smtClean="0"/>
              <a:t>Available at: http://www.fmaware.org/News2eb58.html?p. Accessed: August 13, 2013.</a:t>
            </a:r>
          </a:p>
          <a:p>
            <a:pPr marL="0" lvl="1">
              <a:spcAft>
                <a:spcPts val="600"/>
              </a:spcAft>
              <a:defRPr/>
            </a:pPr>
            <a:r>
              <a:rPr lang="en-CA" sz="900" dirty="0" smtClean="0"/>
              <a:t>Wilke WS. New developments in the diagnosis of fibromyalgia syndrome: say goodbye to tender points? </a:t>
            </a:r>
            <a:br>
              <a:rPr lang="en-CA" sz="900" dirty="0" smtClean="0"/>
            </a:br>
            <a:r>
              <a:rPr lang="en-CA" sz="900" i="1" dirty="0" smtClean="0"/>
              <a:t>Cleve Clin J Med </a:t>
            </a:r>
            <a:r>
              <a:rPr lang="en-CA" sz="900" dirty="0" smtClean="0"/>
              <a:t>2009; 76(6):345-52.</a:t>
            </a:r>
          </a:p>
          <a:p>
            <a:pPr marL="0" lvl="1">
              <a:spcAft>
                <a:spcPts val="600"/>
              </a:spcAft>
              <a:defRPr/>
            </a:pPr>
            <a:r>
              <a:rPr lang="en-US" sz="900" dirty="0" smtClean="0">
                <a:cs typeface="Times New Roman" pitchFamily="18" charset="0"/>
              </a:rPr>
              <a:t>Wolfe F </a:t>
            </a:r>
            <a:r>
              <a:rPr lang="en-US" sz="900" i="1" dirty="0" smtClean="0">
                <a:cs typeface="Times New Roman" pitchFamily="18" charset="0"/>
              </a:rPr>
              <a:t>et al.</a:t>
            </a:r>
            <a:r>
              <a:rPr lang="en-US" sz="900" dirty="0" smtClean="0">
                <a:cs typeface="Times New Roman" pitchFamily="18" charset="0"/>
              </a:rPr>
              <a:t> The American College of Rheumatology 1990 criteria for the classification of fibromyalgia. Report of the Multicenter Criteria Committee. </a:t>
            </a:r>
            <a:r>
              <a:rPr lang="en-US" sz="900" i="1" dirty="0" smtClean="0">
                <a:cs typeface="Times New Roman" pitchFamily="18" charset="0"/>
              </a:rPr>
              <a:t>Arthritis Rheum</a:t>
            </a:r>
            <a:r>
              <a:rPr lang="en-US" sz="900" dirty="0" smtClean="0">
                <a:cs typeface="Times New Roman" pitchFamily="18" charset="0"/>
              </a:rPr>
              <a:t> 1990; 33(2):160-172.</a:t>
            </a:r>
          </a:p>
          <a:p>
            <a:pPr marL="0" marR="0" lvl="1" indent="0" algn="l" defTabSz="914400" rtl="0" eaLnBrk="1" fontAlgn="auto" latinLnBrk="0" hangingPunct="1">
              <a:spcAft>
                <a:spcPts val="600"/>
              </a:spcAft>
              <a:buClrTx/>
              <a:buSzTx/>
              <a:buFontTx/>
              <a:buNone/>
              <a:tabLst/>
              <a:defRPr/>
            </a:pPr>
            <a:endParaRPr lang="es-MX" sz="1000" dirty="0" smtClean="0">
              <a:latin typeface="+mj-lt"/>
            </a:endParaRPr>
          </a:p>
          <a:p>
            <a:pPr eaLnBrk="1" hangingPunct="1">
              <a:spcAft>
                <a:spcPts val="600"/>
              </a:spcAft>
            </a:pPr>
            <a:endParaRPr lang="es-MX" sz="1000" b="1" dirty="0" smtClean="0">
              <a:latin typeface="+mj-lt"/>
            </a:endParaRPr>
          </a:p>
          <a:p>
            <a:pPr eaLnBrk="1" hangingPunct="1">
              <a:spcAft>
                <a:spcPts val="600"/>
              </a:spcAft>
            </a:pPr>
            <a:endParaRPr lang="es-MX" sz="1000" dirty="0" smtClean="0">
              <a:latin typeface="+mj-l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Number Placeholder 6"/>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6491" eaLnBrk="0" hangingPunct="0">
              <a:defRPr sz="2300">
                <a:solidFill>
                  <a:schemeClr val="tx1"/>
                </a:solidFill>
                <a:latin typeface="Arial" charset="0"/>
                <a:ea typeface="ＭＳ Ｐゴシック" pitchFamily="-112" charset="-128"/>
              </a:defRPr>
            </a:lvl1pPr>
            <a:lvl2pPr marL="702756" indent="-270291" defTabSz="456491" eaLnBrk="0" hangingPunct="0">
              <a:defRPr sz="2300">
                <a:solidFill>
                  <a:schemeClr val="tx1"/>
                </a:solidFill>
                <a:latin typeface="Arial" charset="0"/>
                <a:ea typeface="ＭＳ Ｐゴシック" pitchFamily="-112" charset="-128"/>
              </a:defRPr>
            </a:lvl2pPr>
            <a:lvl3pPr marL="1081164" indent="-216233" defTabSz="456491" eaLnBrk="0" hangingPunct="0">
              <a:defRPr sz="2300">
                <a:solidFill>
                  <a:schemeClr val="tx1"/>
                </a:solidFill>
                <a:latin typeface="Arial" charset="0"/>
                <a:ea typeface="ＭＳ Ｐゴシック" pitchFamily="-112" charset="-128"/>
              </a:defRPr>
            </a:lvl3pPr>
            <a:lvl4pPr marL="1513629" indent="-216233" defTabSz="456491" eaLnBrk="0" hangingPunct="0">
              <a:defRPr sz="2300">
                <a:solidFill>
                  <a:schemeClr val="tx1"/>
                </a:solidFill>
                <a:latin typeface="Arial" charset="0"/>
                <a:ea typeface="ＭＳ Ｐゴシック" pitchFamily="-112" charset="-128"/>
              </a:defRPr>
            </a:lvl4pPr>
            <a:lvl5pPr marL="1946095" indent="-216233" defTabSz="456491" eaLnBrk="0" hangingPunct="0">
              <a:defRPr sz="2300">
                <a:solidFill>
                  <a:schemeClr val="tx1"/>
                </a:solidFill>
                <a:latin typeface="Arial" charset="0"/>
                <a:ea typeface="ＭＳ Ｐゴシック" pitchFamily="-112" charset="-128"/>
              </a:defRPr>
            </a:lvl5pPr>
            <a:lvl6pPr marL="2378560"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6pPr>
            <a:lvl7pPr marL="2811026"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7pPr>
            <a:lvl8pPr marL="3243491"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8pPr>
            <a:lvl9pPr marL="3675957"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9pPr>
          </a:lstStyle>
          <a:p>
            <a:pPr eaLnBrk="1" hangingPunct="1"/>
            <a:fld id="{7DCDEC90-859D-4EAC-9274-F16A4044A6A3}" type="slidenum">
              <a:rPr lang="en-US" sz="900">
                <a:solidFill>
                  <a:prstClr val="black"/>
                </a:solidFill>
              </a:rPr>
              <a:pPr eaLnBrk="1" hangingPunct="1"/>
              <a:t>27</a:t>
            </a:fld>
            <a:endParaRPr lang="en-US" sz="900" dirty="0">
              <a:solidFill>
                <a:prstClr val="black"/>
              </a:solidFill>
            </a:endParaRPr>
          </a:p>
        </p:txBody>
      </p:sp>
      <p:sp>
        <p:nvSpPr>
          <p:cNvPr id="250883" name="Rectangle 7"/>
          <p:cNvSpPr>
            <a:spLocks noGrp="1" noRot="1" noChangeAspect="1" noTextEdit="1"/>
          </p:cNvSpPr>
          <p:nvPr>
            <p:ph type="sldImg"/>
          </p:nvPr>
        </p:nvSpPr>
        <p:spPr>
          <a:noFill/>
          <a:extLst>
            <a:ext uri="{909E8E84-426E-40DD-AFC4-6F175D3DCCD1}">
              <a14:hiddenFill xmlns="" xmlns:a14="http://schemas.microsoft.com/office/drawing/2010/main">
                <a:solidFill>
                  <a:srgbClr val="FFFFFF"/>
                </a:solidFill>
              </a14:hiddenFill>
            </a:ext>
          </a:extLst>
        </p:spPr>
      </p:sp>
      <p:sp>
        <p:nvSpPr>
          <p:cNvPr id="250884" name="Rectangle 8"/>
          <p:cNvSpPr>
            <a:spLocks noGrp="1"/>
          </p:cNvSpPr>
          <p:nvPr>
            <p:ph type="body" idx="1"/>
          </p:nvPr>
        </p:nvSpPr>
        <p:spPr>
          <a:xfrm>
            <a:off x="116632" y="4288160"/>
            <a:ext cx="6487616" cy="488061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Aft>
                <a:spcPts val="600"/>
              </a:spcAft>
            </a:pPr>
            <a:r>
              <a:rPr lang="es-MX" sz="1000" b="1" dirty="0" smtClean="0">
                <a:latin typeface="+mj-lt"/>
              </a:rPr>
              <a:t>Notas del Conferencista</a:t>
            </a:r>
          </a:p>
          <a:p>
            <a:pPr>
              <a:spcAft>
                <a:spcPts val="600"/>
              </a:spcAft>
            </a:pPr>
            <a:r>
              <a:rPr lang="es-MX" sz="1000" dirty="0" smtClean="0">
                <a:latin typeface="+mj-lt"/>
              </a:rPr>
              <a:t>A través del tiempo, se desarrolló una serie de objeciones a los criterios de clasificación de ACR de 1990. </a:t>
            </a:r>
            <a:br>
              <a:rPr lang="es-MX" sz="1000" dirty="0" smtClean="0">
                <a:latin typeface="+mj-lt"/>
              </a:rPr>
            </a:br>
            <a:r>
              <a:rPr lang="es-MX" sz="1000" dirty="0" smtClean="0">
                <a:latin typeface="+mj-lt"/>
              </a:rPr>
              <a:t>Primero, era cada vez más claro que el conteo de puntos sensibles raramente era realizado en atención primaria donde ocurre la mayor parte de los </a:t>
            </a:r>
            <a:r>
              <a:rPr lang="es-MX" sz="1000" dirty="0" smtClean="0">
                <a:latin typeface="+mj-lt"/>
              </a:rPr>
              <a:t>diagnósticos de </a:t>
            </a:r>
            <a:r>
              <a:rPr lang="es-MX" sz="1000" dirty="0" smtClean="0">
                <a:latin typeface="+mj-lt"/>
              </a:rPr>
              <a:t>fibromialgia, y cuando se realizaban, se hacían incorrectamente. </a:t>
            </a:r>
            <a:br>
              <a:rPr lang="es-MX" sz="1000" dirty="0" smtClean="0">
                <a:latin typeface="+mj-lt"/>
              </a:rPr>
            </a:br>
            <a:r>
              <a:rPr lang="es-MX" sz="1000" dirty="0" smtClean="0">
                <a:latin typeface="+mj-lt"/>
              </a:rPr>
              <a:t>Muchos médicos no sabían cómo examinar los puntos sensibles y algunos simplemente se rehusaban a hacerlo. Como consecuencia, el diagnóstico de </a:t>
            </a:r>
            <a:r>
              <a:rPr lang="es-MX" sz="1000" dirty="0" smtClean="0"/>
              <a:t>fibromialgia en la práctica ha sido un diagnóstico </a:t>
            </a:r>
            <a:r>
              <a:rPr lang="es-MX" sz="1000" dirty="0" smtClean="0">
                <a:latin typeface="+mj-lt"/>
              </a:rPr>
              <a:t>generalmente basado en los síntomas. Segundo, la importancia de ciertos síntomas, como fatiga, síntomas </a:t>
            </a:r>
            <a:r>
              <a:rPr lang="es-MX" sz="1000" dirty="0" smtClean="0"/>
              <a:t>cognitivos y la magnitud de los </a:t>
            </a:r>
            <a:r>
              <a:rPr lang="es-MX" sz="1000" dirty="0" smtClean="0">
                <a:latin typeface="+mj-lt"/>
              </a:rPr>
              <a:t>síntomas somáticos, no fueron considerados cuando se desarrollaron las guías en 1990. Además, muchos expertos en fibromialgia creían que los puntos sensibles enmascaraban consideraciones importantes y asociaban erróneamente el trastorno a una anormalidad muscular periférica. Finalmente, algunos médicos consideraban que la fibromialgia era un trastorno de espectro y que criterios dicótomos no eran de utilidad.</a:t>
            </a:r>
          </a:p>
          <a:p>
            <a:pPr>
              <a:spcAft>
                <a:spcPts val="600"/>
              </a:spcAft>
            </a:pPr>
            <a:r>
              <a:rPr lang="es-MX" sz="1000" dirty="0" smtClean="0">
                <a:latin typeface="+mj-lt"/>
              </a:rPr>
              <a:t>Otro problema importante era que los pacientes que mejoraban o cuyos síntomas y puntos sensibles disminuían podrían no cumplir con </a:t>
            </a:r>
            <a:r>
              <a:rPr lang="es-MX" sz="1000" dirty="0" smtClean="0">
                <a:latin typeface="+mj-lt"/>
              </a:rPr>
              <a:t>la definición de la clasificación de </a:t>
            </a:r>
            <a:r>
              <a:rPr lang="es-MX" sz="1000" dirty="0" smtClean="0">
                <a:latin typeface="+mj-lt"/>
              </a:rPr>
              <a:t>ACR de 1990. No quedaba claro cómo categorizar o evaluar a estos pacientes. Además,  los criterios de clasificación ACR establecían un grupo de estándares tan generales para el diagnóstico que había poca variación en los síntomas entre los pacientes con fibromialgia. Estas dos consideraciones sugirieron la necesidad de una escala de severidad completa que pudiera diferenciar a los pacientes </a:t>
            </a:r>
            <a:r>
              <a:rPr lang="es-MX" sz="1000" dirty="0" smtClean="0">
                <a:latin typeface="+mj-lt"/>
              </a:rPr>
              <a:t>d</a:t>
            </a:r>
            <a:r>
              <a:rPr lang="es-MX" sz="1000" dirty="0" smtClean="0">
                <a:latin typeface="+mj-lt"/>
              </a:rPr>
              <a:t>e acuerdo con el nivel de los síntomas de fibromialgia. </a:t>
            </a:r>
          </a:p>
          <a:p>
            <a:pPr>
              <a:spcAft>
                <a:spcPts val="600"/>
              </a:spcAft>
            </a:pPr>
            <a:r>
              <a:rPr lang="es-MX" sz="1000" dirty="0" smtClean="0">
                <a:latin typeface="+mj-lt"/>
              </a:rPr>
              <a:t>Como resultad, en 2010, ACR propuso que un paciente satisface los criterios de diagnóstico de fibromialgia si se cumplen las siguientes condiciones:</a:t>
            </a:r>
          </a:p>
          <a:p>
            <a:pPr marL="228600" indent="-228600">
              <a:spcAft>
                <a:spcPts val="600"/>
              </a:spcAft>
              <a:buFont typeface="+mj-lt"/>
              <a:buAutoNum type="arabicPeriod"/>
            </a:pPr>
            <a:r>
              <a:rPr lang="es-MX" sz="1000" dirty="0" smtClean="0">
                <a:latin typeface="+mj-lt"/>
              </a:rPr>
              <a:t>Puntaje del Índice de Dolor Diseminado (WPI) de 7 y puntaje de la escala de severidad de los síntomas (SS) de 5 o WPI de 3–6 y puntaje de la escala SS de 9</a:t>
            </a:r>
          </a:p>
          <a:p>
            <a:pPr marL="228600" indent="-228600">
              <a:spcAft>
                <a:spcPts val="600"/>
              </a:spcAft>
              <a:buFont typeface="+mj-lt"/>
              <a:buAutoNum type="arabicPeriod"/>
            </a:pPr>
            <a:r>
              <a:rPr lang="es-MX" sz="1000" dirty="0" smtClean="0">
                <a:latin typeface="+mj-lt"/>
              </a:rPr>
              <a:t>Los síntomas han estado presentes a un nivel similar ≥3 meses</a:t>
            </a:r>
          </a:p>
          <a:p>
            <a:pPr marL="228600" indent="-228600">
              <a:spcAft>
                <a:spcPts val="600"/>
              </a:spcAft>
              <a:buFont typeface="+mj-lt"/>
              <a:buAutoNum type="arabicPeriod"/>
            </a:pPr>
            <a:r>
              <a:rPr lang="es-MX" sz="1000" dirty="0" smtClean="0">
                <a:latin typeface="+mj-lt"/>
              </a:rPr>
              <a:t>El paciente no tiene un trastorno que podría explicar el dolor</a:t>
            </a:r>
          </a:p>
          <a:p>
            <a:pPr marL="228600" indent="-228600">
              <a:spcAft>
                <a:spcPts val="600"/>
              </a:spcAft>
              <a:buFont typeface="+mj-lt"/>
              <a:buAutoNum type="arabicPeriod"/>
            </a:pPr>
            <a:endParaRPr lang="es-MX" sz="1000" dirty="0" smtClean="0">
              <a:latin typeface="+mj-lt"/>
            </a:endParaRPr>
          </a:p>
          <a:p>
            <a:pPr>
              <a:spcAft>
                <a:spcPts val="600"/>
              </a:spcAft>
            </a:pPr>
            <a:r>
              <a:rPr lang="es-MX" sz="1000" b="1" dirty="0" smtClean="0">
                <a:latin typeface="+mj-lt"/>
              </a:rPr>
              <a:t>Referencia</a:t>
            </a:r>
          </a:p>
          <a:p>
            <a:pPr>
              <a:spcAft>
                <a:spcPts val="600"/>
              </a:spcAft>
            </a:pPr>
            <a:r>
              <a:rPr lang="en-US" sz="1000" dirty="0" smtClean="0"/>
              <a:t>Wolfe F </a:t>
            </a:r>
            <a:r>
              <a:rPr lang="en-US" sz="1000" i="1" dirty="0" smtClean="0"/>
              <a:t>et al.</a:t>
            </a:r>
            <a:r>
              <a:rPr lang="en-US" sz="1000" dirty="0" smtClean="0"/>
              <a:t> The American College of Rheumatology preliminary diagnostic criteria for fibromyalgia and measurement of symptom severity. </a:t>
            </a:r>
            <a:r>
              <a:rPr lang="en-US" sz="1000" i="1" dirty="0" smtClean="0"/>
              <a:t>Arthritis Care Res (Hoboken)</a:t>
            </a:r>
            <a:r>
              <a:rPr lang="en-US" sz="1000" dirty="0" smtClean="0"/>
              <a:t> 2010; 62(5):600-10.</a:t>
            </a:r>
            <a:endParaRPr lang="en-US" sz="10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8640" y="4415791"/>
            <a:ext cx="6669360" cy="4264858"/>
          </a:xfrm>
        </p:spPr>
        <p:txBody>
          <a:bodyPr/>
          <a:lstStyle/>
          <a:p>
            <a:pPr>
              <a:spcAft>
                <a:spcPts val="600"/>
              </a:spcAft>
            </a:pPr>
            <a:r>
              <a:rPr lang="es-MX" sz="1100" b="1" dirty="0" smtClean="0"/>
              <a:t>Notas del Conferencista</a:t>
            </a:r>
          </a:p>
          <a:p>
            <a:pPr>
              <a:spcAft>
                <a:spcPts val="600"/>
              </a:spcAft>
            </a:pPr>
            <a:r>
              <a:rPr lang="es-MX" sz="1100" dirty="0" smtClean="0"/>
              <a:t>La Herramienta </a:t>
            </a:r>
            <a:r>
              <a:rPr lang="es-MX" sz="1100" dirty="0" smtClean="0"/>
              <a:t>de Evaluación Rápida de </a:t>
            </a:r>
            <a:r>
              <a:rPr lang="es-MX" sz="1100" dirty="0" smtClean="0"/>
              <a:t>Fibromialgia (FiRST) fue desarrollada para detectar fibromialgia en pacientes con dolor crónico difuso. Es importante destacar que esta herramienta es útil para la evaluación de fibromialgia pero no para el diagnóstico.</a:t>
            </a:r>
          </a:p>
          <a:p>
            <a:pPr>
              <a:spcAft>
                <a:spcPts val="600"/>
              </a:spcAft>
            </a:pPr>
            <a:r>
              <a:rPr lang="es-MX" sz="1100" dirty="0" smtClean="0"/>
              <a:t>Elementos que requerían una respuesta “sí/no" y que se relacionaban con las características clínicas más relevantes de fibromialgia </a:t>
            </a:r>
            <a:r>
              <a:rPr lang="es-MX" sz="1100" dirty="0" smtClean="0"/>
              <a:t>fueron recabados por un grupo de reumatólogos y expertos en dolor</a:t>
            </a:r>
            <a:r>
              <a:rPr lang="es-MX" sz="1100" dirty="0" smtClean="0"/>
              <a:t>. El cuestionario provisional fue probado en un estudio multicéntrico prospectivo de 162 pacientes con dolor crónico debido a fibromialgia (de acuerdo con los criterios del Colegio Americano de Reumatología [ACR]) (n = 92) en comparación con un grupo de pacientes con dolor crónico difuso debido a otras condiciones reumáticas, incluyendo  artritis reumatoide (n = 32), espondilitis anquilosante (n = 25) y osteoartritis (n = 13). La identificación de las combinación más distinguibles de elementos para fibromialgia y el cálculo de su sensibilidad y especificidad se basaron en análisis univariantes y multivariantes (regresión logística por pasos). La evaluación de las propiedades psicométricas del cuestionario también incluyó validez del diseño, validez del contenido, confiabilidad de la prueba- nueva prueba y validez convergente/divergente. Con base en análisis univariantes y multivariantes, se conservaron seis elementos en la versión final de FiRST. Estos elementos fueron usados para calcular la sensibilidad, especificidad y exactitud predictiva del cuestionario. Un puntaje de 5 o más indica fibromialgia con una sensibilidad de 90.5% y una especificidad de 85.7%.</a:t>
            </a:r>
          </a:p>
          <a:p>
            <a:pPr>
              <a:spcAft>
                <a:spcPts val="600"/>
              </a:spcAft>
            </a:pPr>
            <a:endParaRPr lang="es-MX" sz="1100" dirty="0" smtClean="0"/>
          </a:p>
          <a:p>
            <a:pPr>
              <a:lnSpc>
                <a:spcPct val="90000"/>
              </a:lnSpc>
              <a:spcAft>
                <a:spcPts val="600"/>
              </a:spcAft>
            </a:pPr>
            <a:r>
              <a:rPr lang="es-MX" sz="1100" b="1" dirty="0" smtClean="0"/>
              <a:t>Referencia</a:t>
            </a:r>
          </a:p>
          <a:p>
            <a:pPr>
              <a:lnSpc>
                <a:spcPct val="90000"/>
              </a:lnSpc>
              <a:spcAft>
                <a:spcPts val="600"/>
              </a:spcAft>
              <a:defRPr/>
            </a:pPr>
            <a:r>
              <a:rPr lang="en-CA" sz="1100" dirty="0" smtClean="0"/>
              <a:t>Perrot S </a:t>
            </a:r>
            <a:r>
              <a:rPr lang="en-CA" sz="1100" i="1" dirty="0" smtClean="0"/>
              <a:t>et al. </a:t>
            </a:r>
            <a:r>
              <a:rPr lang="en-CA" sz="1100" dirty="0" smtClean="0"/>
              <a:t>Development and validation of the Fibromyalgia Rapid Screening Tool (FiRST). </a:t>
            </a:r>
            <a:r>
              <a:rPr lang="en-CA" sz="1100" i="1" dirty="0" smtClean="0"/>
              <a:t>Pain</a:t>
            </a:r>
            <a:r>
              <a:rPr lang="en-CA" sz="1100" dirty="0" smtClean="0"/>
              <a:t> 2010; 150(2):250-6.</a:t>
            </a:r>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28</a:t>
            </a:fld>
            <a:endParaRPr lang="en-CA" dirty="0">
              <a:solidFill>
                <a:prstClr val="black"/>
              </a:solidFill>
            </a:endParaRPr>
          </a:p>
        </p:txBody>
      </p:sp>
    </p:spTree>
    <p:extLst>
      <p:ext uri="{BB962C8B-B14F-4D97-AF65-F5344CB8AC3E}">
        <p14:creationId xmlns="" xmlns:p14="http://schemas.microsoft.com/office/powerpoint/2010/main" val="2061359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b="0" dirty="0" smtClean="0"/>
              <a:t>Haz la pregunta que aparece en esta slide a los participantes para motivar la discusión</a:t>
            </a:r>
            <a:r>
              <a:rPr lang="en-CA" b="0" baseline="0" dirty="0" smtClean="0"/>
              <a:t>.</a:t>
            </a:r>
            <a:endParaRPr lang="en-CA" b="0" dirty="0" smtClean="0"/>
          </a:p>
          <a:p>
            <a:endParaRPr lang="en-CA"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29</a:t>
            </a:fld>
            <a:endParaRPr lang="en-CA" dirty="0"/>
          </a:p>
        </p:txBody>
      </p:sp>
    </p:spTree>
    <p:extLst>
      <p:ext uri="{BB962C8B-B14F-4D97-AF65-F5344CB8AC3E}">
        <p14:creationId xmlns="" xmlns:p14="http://schemas.microsoft.com/office/powerpoint/2010/main" val="2425246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b="0" dirty="0" smtClean="0"/>
              <a:t>Revisa los Objetivos de Aprendizaje</a:t>
            </a:r>
            <a:r>
              <a:rPr lang="es-MX" b="0" baseline="0" dirty="0" smtClean="0"/>
              <a:t> para esta sesión. Pregunta</a:t>
            </a:r>
            <a:r>
              <a:rPr lang="es-MX" b="0" dirty="0" smtClean="0"/>
              <a:t> a los </a:t>
            </a:r>
            <a:r>
              <a:rPr lang="es-MX" b="0" baseline="0" dirty="0" smtClean="0"/>
              <a:t>participantes si tienen alguna meta adicional.</a:t>
            </a:r>
          </a:p>
        </p:txBody>
      </p:sp>
      <p:sp>
        <p:nvSpPr>
          <p:cNvPr id="4" name="Slide Number Placeholder 3"/>
          <p:cNvSpPr>
            <a:spLocks noGrp="1"/>
          </p:cNvSpPr>
          <p:nvPr>
            <p:ph type="sldNum" sz="quarter" idx="10"/>
          </p:nvPr>
        </p:nvSpPr>
        <p:spPr/>
        <p:txBody>
          <a:bodyPr/>
          <a:lstStyle/>
          <a:p>
            <a:fld id="{C869435C-097B-40B4-A7F6-991F06607D84}" type="slidenum">
              <a:rPr lang="en-CA" smtClean="0"/>
              <a:pPr/>
              <a:t>3</a:t>
            </a:fld>
            <a:endParaRPr lang="en-CA" dirty="0"/>
          </a:p>
        </p:txBody>
      </p:sp>
    </p:spTree>
    <p:extLst>
      <p:ext uri="{BB962C8B-B14F-4D97-AF65-F5344CB8AC3E}">
        <p14:creationId xmlns="" xmlns:p14="http://schemas.microsoft.com/office/powerpoint/2010/main" val="415706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Number Placeholder 6"/>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1BCCFAF5-6D0B-4ED6-AA2A-57B9DF7D8018}" type="slidenum">
              <a:rPr lang="en-US" sz="1000" smtClean="0">
                <a:solidFill>
                  <a:prstClr val="black"/>
                </a:solidFill>
              </a:rPr>
              <a:pPr eaLnBrk="1" hangingPunct="1"/>
              <a:t>30</a:t>
            </a:fld>
            <a:endParaRPr lang="en-US" sz="1000" dirty="0" smtClean="0">
              <a:solidFill>
                <a:prstClr val="black"/>
              </a:solidFill>
            </a:endParaRPr>
          </a:p>
        </p:txBody>
      </p:sp>
      <p:sp>
        <p:nvSpPr>
          <p:cNvPr id="178179" name="Rectangle 2"/>
          <p:cNvSpPr>
            <a:spLocks noGrp="1" noRot="1" noChangeAspect="1" noChangeArrowheads="1" noTextEdit="1"/>
          </p:cNvSpPr>
          <p:nvPr>
            <p:ph type="sldImg"/>
          </p:nvPr>
        </p:nvSpPr>
        <p:spPr>
          <a:noFill/>
          <a:extLst>
            <a:ext uri="{909E8E84-426E-40DD-AFC4-6F175D3DCCD1}">
              <a14:hiddenFill xmlns="" xmlns:a14="http://schemas.microsoft.com/office/drawing/2010/main">
                <a:solidFill>
                  <a:srgbClr val="FFFFFF"/>
                </a:solidFill>
              </a14:hiddenFill>
            </a:ext>
          </a:extLst>
        </p:spPr>
      </p:sp>
      <p:sp>
        <p:nvSpPr>
          <p:cNvPr id="1781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s-MX" b="1" baseline="0" dirty="0" smtClean="0">
                <a:latin typeface="+mj-lt"/>
              </a:rPr>
              <a:t>Notas del Conferencista</a:t>
            </a:r>
          </a:p>
          <a:p>
            <a:pPr>
              <a:spcBef>
                <a:spcPct val="0"/>
              </a:spcBef>
              <a:spcAft>
                <a:spcPts val="600"/>
              </a:spcAft>
            </a:pPr>
            <a:r>
              <a:rPr lang="es-MX" baseline="0" dirty="0" smtClean="0">
                <a:latin typeface="+mj-lt"/>
              </a:rPr>
              <a:t>Esta slide incluye varias sugerencias para proporcionar al paciente un diagnóstico de fibromialgia. </a:t>
            </a:r>
          </a:p>
          <a:p>
            <a:pPr>
              <a:spcBef>
                <a:spcPct val="0"/>
              </a:spcBef>
              <a:spcAft>
                <a:spcPts val="600"/>
              </a:spcAft>
            </a:pPr>
            <a:r>
              <a:rPr lang="es-MX" baseline="0" dirty="0" smtClean="0">
                <a:latin typeface="+mj-lt"/>
              </a:rPr>
              <a:t>Es importante que seamos específicos y p</a:t>
            </a:r>
            <a:r>
              <a:rPr lang="es-MX" dirty="0" smtClean="0">
                <a:latin typeface="+mj-lt"/>
              </a:rPr>
              <a:t>ositivos acerca del diagnóstico. Es importante promover y motivar la auto-eficacia del paciente acerca de la </a:t>
            </a:r>
            <a:r>
              <a:rPr lang="es-MX" dirty="0" smtClean="0"/>
              <a:t>fibromialgia</a:t>
            </a:r>
            <a:r>
              <a:rPr lang="es-MX" dirty="0" smtClean="0">
                <a:latin typeface="+mj-lt"/>
              </a:rPr>
              <a:t>, pero es igualmente importante asegurar que el paciente tenga expectativas realistas sobre las terapias y enfatizar que aunque usualmente es posible mejorar el control de los síntomas, no existe cura para la </a:t>
            </a:r>
            <a:r>
              <a:rPr lang="es-MX" dirty="0" smtClean="0"/>
              <a:t>fibromialgia</a:t>
            </a:r>
            <a:r>
              <a:rPr lang="es-MX" dirty="0" smtClean="0">
                <a:latin typeface="+mj-lt"/>
              </a:rPr>
              <a:t>.</a:t>
            </a:r>
          </a:p>
          <a:p>
            <a:pPr>
              <a:spcBef>
                <a:spcPct val="0"/>
              </a:spcBef>
            </a:pPr>
            <a:endParaRPr lang="es-MX" baseline="0" dirty="0" smtClean="0">
              <a:latin typeface="+mj-lt"/>
            </a:endParaRPr>
          </a:p>
          <a:p>
            <a:pPr>
              <a:spcBef>
                <a:spcPct val="0"/>
              </a:spcBef>
              <a:spcAft>
                <a:spcPts val="600"/>
              </a:spcAft>
            </a:pPr>
            <a:r>
              <a:rPr lang="es-MX" b="1" baseline="0" dirty="0" smtClean="0">
                <a:latin typeface="+mj-lt"/>
              </a:rPr>
              <a:t>Referencia</a:t>
            </a:r>
          </a:p>
          <a:p>
            <a:pPr>
              <a:spcBef>
                <a:spcPct val="0"/>
              </a:spcBef>
              <a:defRPr/>
            </a:pPr>
            <a:r>
              <a:rPr lang="en-US" spc="-10" dirty="0" smtClean="0"/>
              <a:t>Arnold LM </a:t>
            </a:r>
            <a:r>
              <a:rPr lang="en-US" i="1" spc="-10" dirty="0" smtClean="0"/>
              <a:t>et al.</a:t>
            </a:r>
            <a:r>
              <a:rPr lang="en-US" spc="-10" dirty="0" smtClean="0"/>
              <a:t> A framework for fibromyalgia management for primary care providers. </a:t>
            </a:r>
            <a:r>
              <a:rPr lang="en-US" i="1" spc="-10" dirty="0" smtClean="0"/>
              <a:t>Mayo Clin Proc</a:t>
            </a:r>
            <a:r>
              <a:rPr lang="en-US" spc="-10" dirty="0" smtClean="0"/>
              <a:t> 2012; 87(5):488-96. </a:t>
            </a:r>
          </a:p>
        </p:txBody>
      </p:sp>
    </p:spTree>
    <p:extLst>
      <p:ext uri="{BB962C8B-B14F-4D97-AF65-F5344CB8AC3E}">
        <p14:creationId xmlns="" xmlns:p14="http://schemas.microsoft.com/office/powerpoint/2010/main" val="3531665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Number Placeholder 6"/>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C1E068D5-812F-4FE0-861F-424C22F7FC09}" type="slidenum">
              <a:rPr lang="en-US" sz="1000" smtClean="0">
                <a:solidFill>
                  <a:prstClr val="black"/>
                </a:solidFill>
              </a:rPr>
              <a:pPr eaLnBrk="1" hangingPunct="1"/>
              <a:t>31</a:t>
            </a:fld>
            <a:endParaRPr lang="en-US" sz="1000" dirty="0" smtClean="0">
              <a:solidFill>
                <a:prstClr val="black"/>
              </a:solidFill>
            </a:endParaRPr>
          </a:p>
        </p:txBody>
      </p:sp>
      <p:sp>
        <p:nvSpPr>
          <p:cNvPr id="175107" name="Rectangle 6"/>
          <p:cNvSpPr>
            <a:spLocks noGrp="1" noRot="1" noChangeAspect="1" noTextEdit="1"/>
          </p:cNvSpPr>
          <p:nvPr>
            <p:ph type="sldImg"/>
          </p:nvPr>
        </p:nvSpPr>
        <p:spPr>
          <a:noFill/>
          <a:extLst>
            <a:ext uri="{909E8E84-426E-40DD-AFC4-6F175D3DCCD1}">
              <a14:hiddenFill xmlns="" xmlns:a14="http://schemas.microsoft.com/office/drawing/2010/main">
                <a:solidFill>
                  <a:srgbClr val="FFFFFF"/>
                </a:solidFill>
              </a14:hiddenFill>
            </a:ext>
          </a:extLst>
        </p:spPr>
      </p:sp>
      <p:sp>
        <p:nvSpPr>
          <p:cNvPr id="175108" name="Rectangle 7"/>
          <p:cNvSpPr>
            <a:spLocks noGrp="1"/>
          </p:cNvSpPr>
          <p:nvPr>
            <p:ph type="body" idx="1"/>
          </p:nvPr>
        </p:nvSpPr>
        <p:spPr>
          <a:xfrm>
            <a:off x="260648" y="4216152"/>
            <a:ext cx="6408712" cy="521561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spcAft>
                <a:spcPts val="600"/>
              </a:spcAft>
              <a:tabLst>
                <a:tab pos="254000" algn="l"/>
              </a:tabLst>
            </a:pPr>
            <a:r>
              <a:rPr lang="es-MX" sz="900" b="1" dirty="0" smtClean="0">
                <a:cs typeface="Arial" pitchFamily="34" charset="0"/>
              </a:rPr>
              <a:t>Notas del Conferencista</a:t>
            </a:r>
          </a:p>
          <a:p>
            <a:pPr>
              <a:lnSpc>
                <a:spcPct val="90000"/>
              </a:lnSpc>
              <a:spcAft>
                <a:spcPts val="600"/>
              </a:spcAft>
              <a:tabLst>
                <a:tab pos="254000" algn="l"/>
              </a:tabLst>
            </a:pPr>
            <a:r>
              <a:rPr lang="es-MX" sz="900" dirty="0" smtClean="0">
                <a:cs typeface="Arial" pitchFamily="34" charset="0"/>
              </a:rPr>
              <a:t>Por varias razones, etiquetar a ciertos pacientes con dolor crónico como pacientes con fibromialgia desató muchos debates. Uno de los argumentos era que la etiqueta de Fibromialgia, por sí misma, podría precipitar o exacerbar un comportamiento que variablemente se ha denominado “comportamiento de enfermedad,” “dolor aprendido” e “impotencia (desesperanza) aprendido”. Esto podría resultar en síntomas más intensos, empeoramiento de la función, mayores reclamaciones por discapacidad y mayores comportamiento de búsqueda de atención médica.</a:t>
            </a:r>
          </a:p>
          <a:p>
            <a:pPr>
              <a:lnSpc>
                <a:spcPct val="90000"/>
              </a:lnSpc>
              <a:spcAft>
                <a:spcPts val="600"/>
              </a:spcAft>
              <a:tabLst>
                <a:tab pos="254000" algn="l"/>
              </a:tabLst>
            </a:pPr>
            <a:r>
              <a:rPr lang="es-MX" sz="900" dirty="0" smtClean="0">
                <a:cs typeface="Arial" pitchFamily="34" charset="0"/>
              </a:rPr>
              <a:t>Para determinar si la asignación de la etiqueta de Fibromialgia a personas con dolor crónico diseminado tiene un efecto importante en el estado de salud a largo-plazo, en la función, y en el uso de los servicios de salud, White et al realizaron el Estudio de Epidemiología de Fibromialgia en Londres en el que 100 personas con fibromialgia fueron identificadas evaluando 3395 adultos no institucionalizados. Solo 28 de los 100 habían sido diagnosticados previamente con fibromialgia; para 72, la etiqueta diagnóstica era nueva. Los 28 pre-diagnosticados con fibromialgia eran mujeres en comparación con 58 de los 72 casos nuevos diagnosticados. Los investigadores compararon los casos previamente no-etiquetado con fibromialgia a la entrada al estudio (pre-etiquetado) y a los 18 y 36 meses de seguimiento (post-etiquetado) con respecto al estado de salud general, síntomas relacionados con fibromialgia, y todos los elementos del Cuestionario de Impacto de la Fibromialgia (FIQ) (incluyendo un puntaje total en FIQ, y varias medidas de uso de los servicios de salud) para determine si el estado de salud, la función y el uso de los servicios de salud había cambiado. </a:t>
            </a:r>
          </a:p>
          <a:p>
            <a:pPr>
              <a:lnSpc>
                <a:spcPct val="90000"/>
              </a:lnSpc>
              <a:spcAft>
                <a:spcPts val="600"/>
              </a:spcAft>
              <a:tabLst>
                <a:tab pos="254000" algn="l"/>
              </a:tabLst>
            </a:pPr>
            <a:r>
              <a:rPr lang="es-MX" sz="900" dirty="0" smtClean="0">
                <a:cs typeface="Arial" pitchFamily="34" charset="0"/>
              </a:rPr>
              <a:t>56 (78%) de los 72 casos originales recién diagnosticados con fibromialgia estaban disponibles para re-evaluación a los 18 meses, y 43 (60%) a los 36 meses. </a:t>
            </a:r>
            <a:r>
              <a:rPr lang="es-MX" sz="900" dirty="0" smtClean="0">
                <a:cs typeface="Arial" pitchFamily="34" charset="0"/>
              </a:rPr>
              <a:t>A</a:t>
            </a:r>
            <a:r>
              <a:rPr lang="es-MX" sz="900" dirty="0" smtClean="0">
                <a:cs typeface="Arial" pitchFamily="34" charset="0"/>
              </a:rPr>
              <a:t>unque el funcionamiento físico disminuyó ligeramente con el tiempo, a los 36 meses, los nuevos casos diagnosticados de fibromialgia reportaron una disminución clínica y estadísticamente importante en la insatisfacción con su salud (2.2 vs. 3.0 en una escala de Likert de 5-puntos; intervalo de confianza del 95% 1.2–0.4). No </a:t>
            </a:r>
            <a:r>
              <a:rPr lang="es-MX" sz="900" dirty="0" smtClean="0">
                <a:cs typeface="Arial" pitchFamily="34" charset="0"/>
              </a:rPr>
              <a:t>ocurrieron otras diferencias en el estatus clínicos o el uso de los servicios de salud a través del tiempo</a:t>
            </a:r>
            <a:r>
              <a:rPr lang="es-MX" sz="900" dirty="0" smtClean="0">
                <a:cs typeface="Arial" pitchFamily="34" charset="0"/>
              </a:rPr>
              <a:t>. Por lo tanto, aparentemente la etiqueta de fibromialgia no tiene un efecto adverso importante en el resultado clínico en el largo-plazo.</a:t>
            </a:r>
          </a:p>
          <a:p>
            <a:pPr marL="0" lvl="1">
              <a:lnSpc>
                <a:spcPct val="90000"/>
              </a:lnSpc>
              <a:spcAft>
                <a:spcPts val="600"/>
              </a:spcAft>
              <a:tabLst>
                <a:tab pos="254000" algn="l"/>
              </a:tabLst>
            </a:pPr>
            <a:r>
              <a:rPr lang="es-MX" sz="900" dirty="0" smtClean="0">
                <a:cs typeface="Arial" pitchFamily="34" charset="0"/>
              </a:rPr>
              <a:t>Observa que los investigadores no controlaron </a:t>
            </a:r>
            <a:r>
              <a:rPr lang="es-MX" sz="900" dirty="0" smtClean="0">
                <a:cs typeface="Arial" pitchFamily="34" charset="0"/>
              </a:rPr>
              <a:t>el t</a:t>
            </a:r>
            <a:r>
              <a:rPr lang="es-MX" sz="900" dirty="0" smtClean="0">
                <a:cs typeface="Arial" pitchFamily="34" charset="0"/>
              </a:rPr>
              <a:t>ratamiento que los pacientes pueden haber recibido post-diagnóstico; por lo tanto, esta mejora puede haber sido el resultado de haber recibo tratamiento más tempranamente.</a:t>
            </a:r>
          </a:p>
          <a:p>
            <a:pPr marL="0" lvl="1">
              <a:lnSpc>
                <a:spcPct val="90000"/>
              </a:lnSpc>
              <a:spcAft>
                <a:spcPts val="600"/>
              </a:spcAft>
              <a:tabLst>
                <a:tab pos="254000" algn="l"/>
              </a:tabLst>
            </a:pPr>
            <a:endParaRPr lang="es-MX" sz="900" dirty="0" smtClean="0">
              <a:cs typeface="Arial" pitchFamily="34" charset="0"/>
            </a:endParaRPr>
          </a:p>
          <a:p>
            <a:pPr>
              <a:lnSpc>
                <a:spcPct val="90000"/>
              </a:lnSpc>
              <a:spcAft>
                <a:spcPts val="600"/>
              </a:spcAft>
              <a:tabLst>
                <a:tab pos="254000" algn="l"/>
              </a:tabLst>
            </a:pPr>
            <a:r>
              <a:rPr lang="es-MX" sz="900" b="1" dirty="0" smtClean="0">
                <a:cs typeface="Arial" pitchFamily="34" charset="0"/>
              </a:rPr>
              <a:t>Referencia</a:t>
            </a:r>
          </a:p>
          <a:p>
            <a:pPr>
              <a:lnSpc>
                <a:spcPct val="90000"/>
              </a:lnSpc>
              <a:spcAft>
                <a:spcPts val="600"/>
              </a:spcAft>
              <a:tabLst>
                <a:tab pos="254000" algn="l"/>
              </a:tabLst>
            </a:pPr>
            <a:r>
              <a:rPr lang="en-US" sz="900" dirty="0" smtClean="0">
                <a:cs typeface="Arial" pitchFamily="34" charset="0"/>
              </a:rPr>
              <a:t>White KP </a:t>
            </a:r>
            <a:r>
              <a:rPr lang="en-US" sz="900" i="1" dirty="0" smtClean="0">
                <a:cs typeface="Arial" pitchFamily="34" charset="0"/>
              </a:rPr>
              <a:t>et al</a:t>
            </a:r>
            <a:r>
              <a:rPr lang="en-US" sz="900" dirty="0" smtClean="0">
                <a:cs typeface="Arial" pitchFamily="34" charset="0"/>
              </a:rPr>
              <a:t>. Does the label “fibromyalgia” alter health status, function, and health service utilization? </a:t>
            </a:r>
            <a:br>
              <a:rPr lang="en-US" sz="900" dirty="0" smtClean="0">
                <a:cs typeface="Arial" pitchFamily="34" charset="0"/>
              </a:rPr>
            </a:br>
            <a:r>
              <a:rPr lang="en-US" sz="900" dirty="0" smtClean="0">
                <a:cs typeface="Arial" pitchFamily="34" charset="0"/>
              </a:rPr>
              <a:t>A prospective, within-group comparison in a community cohort of adults with chronic widespread pain.</a:t>
            </a:r>
            <a:r>
              <a:rPr lang="en-US" sz="900" i="1" dirty="0" smtClean="0">
                <a:cs typeface="Arial" pitchFamily="34" charset="0"/>
              </a:rPr>
              <a:t> </a:t>
            </a:r>
            <a:br>
              <a:rPr lang="en-US" sz="900" i="1" dirty="0" smtClean="0">
                <a:cs typeface="Arial" pitchFamily="34" charset="0"/>
              </a:rPr>
            </a:br>
            <a:r>
              <a:rPr lang="en-US" sz="900" i="1" dirty="0" smtClean="0">
                <a:cs typeface="Arial" pitchFamily="34" charset="0"/>
              </a:rPr>
              <a:t>Arthritis Rheum </a:t>
            </a:r>
            <a:r>
              <a:rPr lang="en-US" sz="900" dirty="0" smtClean="0">
                <a:cs typeface="Arial" pitchFamily="34" charset="0"/>
              </a:rPr>
              <a:t>2002; 47(3):260-5. </a:t>
            </a:r>
          </a:p>
          <a:p>
            <a:pPr>
              <a:lnSpc>
                <a:spcPct val="90000"/>
              </a:lnSpc>
              <a:spcAft>
                <a:spcPts val="600"/>
              </a:spcAft>
              <a:tabLst>
                <a:tab pos="254000" algn="l"/>
              </a:tabLst>
            </a:pPr>
            <a:endParaRPr lang="es-MX" sz="900" dirty="0" smtClean="0">
              <a:cs typeface="Arial" pitchFamily="34" charset="0"/>
            </a:endParaRPr>
          </a:p>
        </p:txBody>
      </p:sp>
    </p:spTree>
    <p:extLst>
      <p:ext uri="{BB962C8B-B14F-4D97-AF65-F5344CB8AC3E}">
        <p14:creationId xmlns="" xmlns:p14="http://schemas.microsoft.com/office/powerpoint/2010/main" val="2248067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dirty="0" smtClean="0"/>
              <a:t>Haz la pregunta que aparece en esta slide a los participantes para motivar la discusión.</a:t>
            </a:r>
          </a:p>
          <a:p>
            <a:endParaRPr lang="es-MX"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32</a:t>
            </a:fld>
            <a:endParaRPr lang="en-CA" dirty="0"/>
          </a:p>
        </p:txBody>
      </p:sp>
    </p:spTree>
    <p:extLst>
      <p:ext uri="{BB962C8B-B14F-4D97-AF65-F5344CB8AC3E}">
        <p14:creationId xmlns="" xmlns:p14="http://schemas.microsoft.com/office/powerpoint/2010/main" val="1092030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5411242-6DB0-4571-8714-341962D27D1D}" type="slidenum">
              <a:rPr lang="en-GB" smtClean="0">
                <a:solidFill>
                  <a:prstClr val="black"/>
                </a:solidFill>
                <a:latin typeface="Arial" charset="0"/>
              </a:rPr>
              <a:pPr/>
              <a:t>33</a:t>
            </a:fld>
            <a:endParaRPr lang="en-GB" dirty="0" smtClean="0">
              <a:solidFill>
                <a:prstClr val="black"/>
              </a:solidFill>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188640" y="4415790"/>
            <a:ext cx="6552728" cy="4183380"/>
          </a:xfrm>
          <a:noFill/>
          <a:ln/>
        </p:spPr>
        <p:txBody>
          <a:bodyPr/>
          <a:lstStyle/>
          <a:p>
            <a:pPr>
              <a:spcBef>
                <a:spcPct val="0"/>
              </a:spcBef>
              <a:spcAft>
                <a:spcPts val="600"/>
              </a:spcAft>
            </a:pPr>
            <a:r>
              <a:rPr lang="es-MX" b="1" dirty="0" smtClean="0"/>
              <a:t>Notas del Conferencista</a:t>
            </a:r>
          </a:p>
          <a:p>
            <a:pPr>
              <a:spcBef>
                <a:spcPct val="0"/>
              </a:spcBef>
              <a:spcAft>
                <a:spcPts val="600"/>
              </a:spcAft>
            </a:pPr>
            <a:r>
              <a:rPr lang="es-MX" dirty="0" smtClean="0"/>
              <a:t>Muchas enfermedades crónicas complejas son manejadas efectivamente en atención primaria, con el soporte de la colaboración de especialistas en un enfoque centrado en el paciente. El manejo de los pacientes con fibromialgia en el entorno de atención primaria debe llevarse acabo de manera similar, implementando un esquema de atención crónica con base en los principios centrales de educación, establecimiento de metas, manejo multidisciplinario, monitoreo de rutina, y evaluación de resultados (enfocándose en la mejora de los síntomas, el funcionamiento físico y emocional, y la calidad de vida general relacionada con la salud). El seguimiento debe incluir recursos específicos para ayudar al profesional de la salud a educar a los pacientes y a sus familiar para practicar el auto-manejo y realizar evaluaciones continuas para registrar el estado de la enfermedad al paso del tiempo. Debido a que ningún </a:t>
            </a:r>
            <a:r>
              <a:rPr lang="es-MX" dirty="0" smtClean="0"/>
              <a:t>tratamiento fibromialgia por sí solo </a:t>
            </a:r>
            <a:r>
              <a:rPr lang="es-MX" dirty="0" smtClean="0"/>
              <a:t>resuelve todos los </a:t>
            </a:r>
            <a:r>
              <a:rPr lang="es-MX" dirty="0" smtClean="0"/>
              <a:t>síntomas o es adecuado para todos los pacientes, es claramente necesario un enfoque dinámico y multifacético para el manejo. </a:t>
            </a:r>
          </a:p>
          <a:p>
            <a:pPr>
              <a:spcBef>
                <a:spcPct val="0"/>
              </a:spcBef>
              <a:spcAft>
                <a:spcPts val="600"/>
              </a:spcAft>
            </a:pPr>
            <a:endParaRPr lang="es-MX" dirty="0" smtClean="0"/>
          </a:p>
          <a:p>
            <a:pPr>
              <a:spcBef>
                <a:spcPct val="0"/>
              </a:spcBef>
              <a:spcAft>
                <a:spcPts val="600"/>
              </a:spcAft>
            </a:pPr>
            <a:r>
              <a:rPr lang="es-MX" b="1" dirty="0" smtClean="0"/>
              <a:t>Referencia</a:t>
            </a:r>
          </a:p>
          <a:p>
            <a:pPr>
              <a:spcBef>
                <a:spcPct val="0"/>
              </a:spcBef>
              <a:defRPr/>
            </a:pPr>
            <a:r>
              <a:rPr lang="en-US" spc="-10" dirty="0" smtClean="0"/>
              <a:t>Arnold LM </a:t>
            </a:r>
            <a:r>
              <a:rPr lang="en-US" i="1" spc="-10" dirty="0" smtClean="0"/>
              <a:t>et al. </a:t>
            </a:r>
            <a:r>
              <a:rPr lang="en-US" spc="-10" dirty="0" smtClean="0"/>
              <a:t>A framework for fibromyalgia management for primary care providers. </a:t>
            </a:r>
            <a:r>
              <a:rPr lang="en-US" i="1" spc="-10" dirty="0" smtClean="0"/>
              <a:t>Mayo Clin Proc</a:t>
            </a:r>
            <a:r>
              <a:rPr lang="en-US" spc="-10" dirty="0" smtClean="0"/>
              <a:t> 2012; 87(5):488-96. </a:t>
            </a:r>
            <a:endParaRPr lang="en-US" spc="-1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4664" y="4415790"/>
            <a:ext cx="6336704" cy="4183380"/>
          </a:xfrm>
        </p:spPr>
        <p:txBody>
          <a:bodyPr/>
          <a:lstStyle/>
          <a:p>
            <a:pPr>
              <a:spcBef>
                <a:spcPct val="0"/>
              </a:spcBef>
              <a:spcAft>
                <a:spcPts val="600"/>
              </a:spcAft>
            </a:pPr>
            <a:r>
              <a:rPr lang="es-MX" b="1" dirty="0" smtClean="0"/>
              <a:t>Notas del Conferencista</a:t>
            </a:r>
          </a:p>
          <a:p>
            <a:pPr>
              <a:spcBef>
                <a:spcPct val="0"/>
              </a:spcBef>
              <a:spcAft>
                <a:spcPts val="600"/>
              </a:spcAft>
            </a:pPr>
            <a:r>
              <a:rPr lang="es-MX" dirty="0" smtClean="0"/>
              <a:t>Varios métodos no-farmacológicas son benéficos para los pacientes con ﬁbromialgia, reduciendo el dolor y mejorando la función. Puede ser útil incorporar enfoques no-farmacológicos apropiados en el plan de tratamiento general como “factores de prescripción” escritos para destacar que son igual de importantes que los medicamentos. Entre los métodos no-farmacológicos que han demostrado eficacia en estudios clínicos se encuentra el ejercicio; higiene del sueño; algunas formas de terapia cognitiva conductual, y educación continua del paciente. Otros métodos no-farmacológicos, como yoga, masaje y otros tipos de terapia física, también puede ser considerados.</a:t>
            </a:r>
          </a:p>
          <a:p>
            <a:pPr>
              <a:spcBef>
                <a:spcPct val="0"/>
              </a:spcBef>
              <a:spcAft>
                <a:spcPts val="600"/>
              </a:spcAft>
            </a:pPr>
            <a:r>
              <a:rPr lang="es-MX" dirty="0" smtClean="0"/>
              <a:t>Un enfoque integrado es clave, y la importancia del auto-manejo debe ser subrayada. La provisión de materiales para promover técnicas básicas de auto-manejo para realizar actividades cotidianas y manejar los síntomas, además de sugerir formas </a:t>
            </a:r>
            <a:r>
              <a:rPr lang="es-MX" dirty="0" smtClean="0"/>
              <a:t>para incorporar actividades para el bienestar a la vida diaria</a:t>
            </a:r>
            <a:r>
              <a:rPr lang="es-MX" dirty="0" smtClean="0"/>
              <a:t>, debe ser la base del auto-manejo guiado.</a:t>
            </a:r>
          </a:p>
          <a:p>
            <a:pPr>
              <a:spcBef>
                <a:spcPct val="0"/>
              </a:spcBef>
              <a:spcAft>
                <a:spcPts val="600"/>
              </a:spcAft>
            </a:pPr>
            <a:r>
              <a:rPr lang="es-MX" b="1" dirty="0" smtClean="0"/>
              <a:t>Referencia</a:t>
            </a:r>
          </a:p>
          <a:p>
            <a:pPr>
              <a:spcBef>
                <a:spcPct val="0"/>
              </a:spcBef>
              <a:defRPr/>
            </a:pPr>
            <a:r>
              <a:rPr lang="en-US" spc="-10" dirty="0" smtClean="0"/>
              <a:t>Arnold LM </a:t>
            </a:r>
            <a:r>
              <a:rPr lang="en-US" i="1" spc="-10" dirty="0" smtClean="0"/>
              <a:t>et al. </a:t>
            </a:r>
            <a:r>
              <a:rPr lang="en-US" spc="-10" dirty="0" smtClean="0"/>
              <a:t>A framework for fibromyalgia management for primary care providers. </a:t>
            </a:r>
            <a:r>
              <a:rPr lang="en-US" i="1" spc="-10" dirty="0" smtClean="0"/>
              <a:t>Mayo Clin Proc</a:t>
            </a:r>
            <a:r>
              <a:rPr lang="en-US" spc="-10" dirty="0" smtClean="0"/>
              <a:t> 2012; 87(5):488-96. </a:t>
            </a:r>
          </a:p>
          <a:p>
            <a:endParaRPr lang="es-MX"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34</a:t>
            </a:fld>
            <a:endParaRPr lang="en-CA" dirty="0">
              <a:solidFill>
                <a:prstClr val="black"/>
              </a:solidFill>
            </a:endParaRPr>
          </a:p>
        </p:txBody>
      </p:sp>
    </p:spTree>
    <p:extLst>
      <p:ext uri="{BB962C8B-B14F-4D97-AF65-F5344CB8AC3E}">
        <p14:creationId xmlns="" xmlns:p14="http://schemas.microsoft.com/office/powerpoint/2010/main" val="1067423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Number Placeholder 6"/>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6491" eaLnBrk="0" hangingPunct="0">
              <a:defRPr sz="2300">
                <a:solidFill>
                  <a:schemeClr val="tx1"/>
                </a:solidFill>
                <a:latin typeface="Arial" charset="0"/>
                <a:ea typeface="ＭＳ Ｐゴシック" pitchFamily="-112" charset="-128"/>
              </a:defRPr>
            </a:lvl1pPr>
            <a:lvl2pPr marL="702756" indent="-270291" defTabSz="456491" eaLnBrk="0" hangingPunct="0">
              <a:defRPr sz="2300">
                <a:solidFill>
                  <a:schemeClr val="tx1"/>
                </a:solidFill>
                <a:latin typeface="Arial" charset="0"/>
                <a:ea typeface="ＭＳ Ｐゴシック" pitchFamily="-112" charset="-128"/>
              </a:defRPr>
            </a:lvl2pPr>
            <a:lvl3pPr marL="1081164" indent="-216233" defTabSz="456491" eaLnBrk="0" hangingPunct="0">
              <a:defRPr sz="2300">
                <a:solidFill>
                  <a:schemeClr val="tx1"/>
                </a:solidFill>
                <a:latin typeface="Arial" charset="0"/>
                <a:ea typeface="ＭＳ Ｐゴシック" pitchFamily="-112" charset="-128"/>
              </a:defRPr>
            </a:lvl3pPr>
            <a:lvl4pPr marL="1513629" indent="-216233" defTabSz="456491" eaLnBrk="0" hangingPunct="0">
              <a:defRPr sz="2300">
                <a:solidFill>
                  <a:schemeClr val="tx1"/>
                </a:solidFill>
                <a:latin typeface="Arial" charset="0"/>
                <a:ea typeface="ＭＳ Ｐゴシック" pitchFamily="-112" charset="-128"/>
              </a:defRPr>
            </a:lvl4pPr>
            <a:lvl5pPr marL="1946095" indent="-216233" defTabSz="456491" eaLnBrk="0" hangingPunct="0">
              <a:defRPr sz="2300">
                <a:solidFill>
                  <a:schemeClr val="tx1"/>
                </a:solidFill>
                <a:latin typeface="Arial" charset="0"/>
                <a:ea typeface="ＭＳ Ｐゴシック" pitchFamily="-112" charset="-128"/>
              </a:defRPr>
            </a:lvl5pPr>
            <a:lvl6pPr marL="2378560"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6pPr>
            <a:lvl7pPr marL="2811026"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7pPr>
            <a:lvl8pPr marL="3243491"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8pPr>
            <a:lvl9pPr marL="3675957"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9pPr>
          </a:lstStyle>
          <a:p>
            <a:pPr eaLnBrk="1" hangingPunct="1"/>
            <a:fld id="{1CB5DBEF-30B5-4EB5-BBE1-055A8F332AB9}" type="slidenum">
              <a:rPr lang="en-US" sz="900">
                <a:solidFill>
                  <a:prstClr val="black"/>
                </a:solidFill>
              </a:rPr>
              <a:pPr eaLnBrk="1" hangingPunct="1"/>
              <a:t>35</a:t>
            </a:fld>
            <a:endParaRPr lang="en-US" sz="900" dirty="0">
              <a:solidFill>
                <a:prstClr val="black"/>
              </a:solidFill>
            </a:endParaRPr>
          </a:p>
        </p:txBody>
      </p:sp>
      <p:sp>
        <p:nvSpPr>
          <p:cNvPr id="214019" name="Rectangle 5"/>
          <p:cNvSpPr>
            <a:spLocks noGrp="1" noRot="1" noChangeAspect="1" noTextEdit="1"/>
          </p:cNvSpPr>
          <p:nvPr>
            <p:ph type="sldImg"/>
          </p:nvPr>
        </p:nvSpPr>
        <p:spPr>
          <a:noFill/>
          <a:extLst>
            <a:ext uri="{909E8E84-426E-40DD-AFC4-6F175D3DCCD1}">
              <a14:hiddenFill xmlns="" xmlns:a14="http://schemas.microsoft.com/office/drawing/2010/main">
                <a:solidFill>
                  <a:srgbClr val="FFFFFF"/>
                </a:solidFill>
              </a14:hiddenFill>
            </a:ext>
          </a:extLst>
        </p:spPr>
      </p:sp>
      <p:sp>
        <p:nvSpPr>
          <p:cNvPr id="214020" name="Rectangle 6"/>
          <p:cNvSpPr>
            <a:spLocks noGrp="1"/>
          </p:cNvSpPr>
          <p:nvPr>
            <p:ph type="body" idx="1"/>
          </p:nvPr>
        </p:nvSpPr>
        <p:spPr>
          <a:xfrm>
            <a:off x="686098" y="4483732"/>
            <a:ext cx="5485805" cy="418399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Aft>
                <a:spcPts val="600"/>
              </a:spcAft>
            </a:pPr>
            <a:r>
              <a:rPr lang="es-MX" b="1" dirty="0" smtClean="0">
                <a:latin typeface="+mj-lt"/>
              </a:rPr>
              <a:t>Notas del Conferencista</a:t>
            </a:r>
          </a:p>
          <a:p>
            <a:pPr>
              <a:spcAft>
                <a:spcPts val="600"/>
              </a:spcAft>
            </a:pPr>
            <a:r>
              <a:rPr lang="es-MX" dirty="0" smtClean="0">
                <a:latin typeface="+mj-lt"/>
              </a:rPr>
              <a:t>Esta slide menciona algunos de los buenos hábitos esenciales del sueño. Podría ser útil proporcionar información impresa sobre el sueño a los pacientes. </a:t>
            </a:r>
          </a:p>
          <a:p>
            <a:pPr>
              <a:spcAft>
                <a:spcPts val="600"/>
              </a:spcAft>
            </a:pPr>
            <a:endParaRPr lang="en-US" dirty="0" smtClean="0">
              <a:latin typeface="+mj-lt"/>
            </a:endParaRPr>
          </a:p>
          <a:p>
            <a:pPr>
              <a:spcAft>
                <a:spcPts val="600"/>
              </a:spcAft>
            </a:pPr>
            <a:r>
              <a:rPr lang="en-US" b="1" dirty="0" smtClean="0">
                <a:latin typeface="+mj-lt"/>
              </a:rPr>
              <a:t>Referencia</a:t>
            </a:r>
          </a:p>
          <a:p>
            <a:pPr>
              <a:spcAft>
                <a:spcPts val="600"/>
              </a:spcAft>
            </a:pPr>
            <a:r>
              <a:rPr lang="en-CA" dirty="0" smtClean="0"/>
              <a:t>University of Maryland Medical Center. </a:t>
            </a:r>
            <a:r>
              <a:rPr lang="en-CA" i="1" dirty="0" smtClean="0"/>
              <a:t>Sleep Hygiene</a:t>
            </a:r>
            <a:r>
              <a:rPr lang="en-CA" dirty="0" smtClean="0"/>
              <a:t>. Available at: http://umm.edu/programs/sleep/patients/sleep-hygiene. Accessed: August 21, 2013.</a:t>
            </a:r>
            <a:endParaRPr lang="en-CA" dirty="0"/>
          </a:p>
        </p:txBody>
      </p:sp>
    </p:spTree>
    <p:extLst>
      <p:ext uri="{BB962C8B-B14F-4D97-AF65-F5344CB8AC3E}">
        <p14:creationId xmlns="" xmlns:p14="http://schemas.microsoft.com/office/powerpoint/2010/main" val="3153860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xfrm>
            <a:off x="44624" y="4216152"/>
            <a:ext cx="6696744" cy="4464497"/>
          </a:xfrm>
          <a:noFill/>
          <a:ln/>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s-MX" sz="1100" b="1" dirty="0" smtClean="0"/>
              <a:t>Notas del Conferencista</a:t>
            </a:r>
          </a:p>
          <a:p>
            <a:pPr>
              <a:spcAft>
                <a:spcPts val="600"/>
              </a:spcAft>
              <a:defRPr/>
            </a:pPr>
            <a:r>
              <a:rPr lang="es-MX" sz="1100" dirty="0" smtClean="0"/>
              <a:t>El ejercicio puede ser benéfico porque estimula la liberación de endorfinas y encefalinas dentro de 30 minutos. Estas moléculas se unen a receptores opioides y reducen el dolor por medio de una acción en las vías neuronales ascendentes y descendentes.</a:t>
            </a:r>
          </a:p>
          <a:p>
            <a:pPr>
              <a:spcAft>
                <a:spcPts val="600"/>
              </a:spcAft>
              <a:defRPr/>
            </a:pPr>
            <a:r>
              <a:rPr lang="es-MX" sz="1100" dirty="0" smtClean="0"/>
              <a:t>El e</a:t>
            </a:r>
            <a:r>
              <a:rPr lang="es-MX" sz="1100" dirty="0" smtClean="0"/>
              <a:t>jercicio es comúnmente recomendado en el manejo de personas con fibromialgia, y el interés en el estudio de los beneficios del ejercicio en personas con el síndrome ha crecido considerablemente durante los últimos 25 años. La investigación soporta el entrenamiento aeróbico y de resistencia para mejorar la condición física y la función, reduce los síntomas de fibromialgia y mejorar la calidad de vida. Sin embargo, otras formas de ejercicio (ej:  tai chi, yoga, caminata nórdica, técnicas de vibración) y actividad física en el estilo de vida también han sido investigados para determinar sus efectos.</a:t>
            </a:r>
          </a:p>
          <a:p>
            <a:pPr>
              <a:spcAft>
                <a:spcPts val="600"/>
              </a:spcAft>
              <a:defRPr/>
            </a:pPr>
            <a:r>
              <a:rPr lang="es-MX" sz="1100" dirty="0" smtClean="0"/>
              <a:t>En el manejo de fibromialgia, puede ser benéfico para los pacientes incluir diferentes tipos de ejercicio, como entrenamiento aeróbico o de resistencia combinados con estiramiento, en una sesión. Al recomendar la terapia de ejercicio, los médicos deben tomar en cuenta las preferencias del paciente y su disponibilidad en términos de actividades. Los pacientes con fibromialgia que inician un programa de ejercicio deben empezar a baja intensidad y lenta y gradualmente aumentar la intensidad a un nivel moderado.</a:t>
            </a:r>
          </a:p>
          <a:p>
            <a:pPr>
              <a:spcAft>
                <a:spcPts val="600"/>
              </a:spcAft>
              <a:defRPr/>
            </a:pPr>
            <a:endParaRPr lang="es-MX" sz="1100" dirty="0" smtClean="0"/>
          </a:p>
          <a:p>
            <a:pPr marL="0" marR="0" indent="0" algn="l" defTabSz="914400" rtl="0" eaLnBrk="1" fontAlgn="auto" latinLnBrk="0" hangingPunct="1">
              <a:lnSpc>
                <a:spcPct val="100000"/>
              </a:lnSpc>
              <a:spcBef>
                <a:spcPts val="0"/>
              </a:spcBef>
              <a:spcAft>
                <a:spcPts val="600"/>
              </a:spcAft>
              <a:buClrTx/>
              <a:buSzTx/>
              <a:buFontTx/>
              <a:buNone/>
              <a:tabLst/>
              <a:defRPr/>
            </a:pPr>
            <a:r>
              <a:rPr lang="es-MX" sz="1100" b="1" dirty="0" smtClean="0"/>
              <a:t>Referencias</a:t>
            </a:r>
          </a:p>
          <a:p>
            <a:pPr>
              <a:spcAft>
                <a:spcPts val="600"/>
              </a:spcAft>
              <a:defRPr/>
            </a:pPr>
            <a:r>
              <a:rPr lang="en-US" sz="1100" dirty="0" smtClean="0"/>
              <a:t>Busch AJ </a:t>
            </a:r>
            <a:r>
              <a:rPr lang="en-US" sz="1100" i="1" dirty="0" smtClean="0"/>
              <a:t>et al. </a:t>
            </a:r>
            <a:r>
              <a:rPr lang="en-US" sz="1100" dirty="0" smtClean="0"/>
              <a:t>Exercise therapy for fibromyalgia. </a:t>
            </a:r>
            <a:r>
              <a:rPr lang="en-US" sz="1100" i="1" dirty="0" smtClean="0"/>
              <a:t>Curr Pain Headache Rep</a:t>
            </a:r>
            <a:r>
              <a:rPr lang="en-US" sz="1100" dirty="0" smtClean="0"/>
              <a:t> 2011; 15(5):358-67.</a:t>
            </a:r>
          </a:p>
          <a:p>
            <a:pPr>
              <a:defRPr/>
            </a:pPr>
            <a:r>
              <a:rPr lang="en-US" sz="1100" dirty="0" smtClean="0"/>
              <a:t>McGovern MK. </a:t>
            </a:r>
            <a:r>
              <a:rPr lang="en-US" sz="1100" i="1" dirty="0" smtClean="0"/>
              <a:t>The Effects of Exercise on the Brain. </a:t>
            </a:r>
            <a:r>
              <a:rPr lang="en-US" sz="1100" dirty="0" smtClean="0"/>
              <a:t>Available at: </a:t>
            </a:r>
            <a:r>
              <a:rPr lang="en-US" sz="1100" dirty="0" smtClean="0">
                <a:hlinkClick r:id="rId3"/>
              </a:rPr>
              <a:t>http://serendip.brynmawr.edu/bb/neuro/neuro05/web2/mmcgovern.html</a:t>
            </a:r>
            <a:r>
              <a:rPr lang="en-US" sz="1100" dirty="0" smtClean="0"/>
              <a:t>. </a:t>
            </a:r>
            <a:br>
              <a:rPr lang="en-US" sz="1100" dirty="0" smtClean="0"/>
            </a:br>
            <a:r>
              <a:rPr lang="en-US" sz="1100" dirty="0" smtClean="0"/>
              <a:t>Accessed: July 25, 2013.</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spcBef>
                <a:spcPts val="0"/>
              </a:spcBef>
              <a:spcAft>
                <a:spcPts val="600"/>
              </a:spcAft>
              <a:buClrTx/>
              <a:buSzTx/>
              <a:buFontTx/>
              <a:buNone/>
              <a:tabLst/>
              <a:defRPr/>
            </a:pPr>
            <a:r>
              <a:rPr lang="es-MX" b="1" dirty="0" smtClean="0"/>
              <a:t>Notas del Conferencista</a:t>
            </a:r>
          </a:p>
          <a:p>
            <a:pPr marL="0" marR="0" indent="0" algn="l" defTabSz="914400" rtl="0" eaLnBrk="1" fontAlgn="auto" latinLnBrk="0" hangingPunct="1">
              <a:spcBef>
                <a:spcPts val="0"/>
              </a:spcBef>
              <a:spcAft>
                <a:spcPts val="600"/>
              </a:spcAft>
              <a:buClrTx/>
              <a:buSzTx/>
              <a:buFontTx/>
              <a:buNone/>
              <a:tabLst/>
              <a:defRPr/>
            </a:pPr>
            <a:r>
              <a:rPr lang="es-MX" dirty="0" smtClean="0"/>
              <a:t>En la terapia cognitiva conductual, los pacientes aprender a identificar emociones como </a:t>
            </a:r>
            <a:r>
              <a:rPr lang="es-MX" dirty="0" smtClean="0"/>
              <a:t>a</a:t>
            </a:r>
            <a:r>
              <a:rPr lang="es-MX" dirty="0" smtClean="0"/>
              <a:t>nsiedad, impotencia (desesperanza), y depresión que influencian los componentes cognitivos y afectivos del dolor. La técnica usa la solución activa de problemas cognitivos y técnicas de distracción/relajación para modificar emociones. Esto puede ayudar a los pacientes a desarrollar estrategias activas enfocadas en el bienestar y el control.</a:t>
            </a:r>
          </a:p>
          <a:p>
            <a:pPr>
              <a:spcAft>
                <a:spcPts val="600"/>
              </a:spcAft>
            </a:pPr>
            <a:r>
              <a:rPr lang="es-MX" b="1" dirty="0" smtClean="0"/>
              <a:t>Referencia</a:t>
            </a:r>
          </a:p>
          <a:p>
            <a:pPr>
              <a:spcAft>
                <a:spcPts val="600"/>
              </a:spcAft>
              <a:defRPr/>
            </a:pPr>
            <a:r>
              <a:rPr lang="en-CA" dirty="0" smtClean="0"/>
              <a:t>Thieme K, Turk DC. Cognitive-behavioral and operant-behavioral therapy for people with fibromyalgia. </a:t>
            </a:r>
            <a:r>
              <a:rPr lang="en-CA" i="1" dirty="0" smtClean="0"/>
              <a:t>Reumatismo</a:t>
            </a:r>
            <a:r>
              <a:rPr lang="en-CA" dirty="0" smtClean="0"/>
              <a:t> 2012; 64(4):275-85. </a:t>
            </a:r>
          </a:p>
          <a:p>
            <a:pPr>
              <a:spcAft>
                <a:spcPts val="600"/>
              </a:spcAft>
            </a:pPr>
            <a:endParaRPr lang="es-MX" dirty="0" smtClean="0"/>
          </a:p>
          <a:p>
            <a:pPr>
              <a:spcAft>
                <a:spcPts val="600"/>
              </a:spcAft>
            </a:pPr>
            <a:endParaRPr lang="es-MX" dirty="0" smtClean="0"/>
          </a:p>
          <a:p>
            <a:pPr>
              <a:spcAft>
                <a:spcPts val="600"/>
              </a:spcAft>
            </a:pPr>
            <a:endParaRPr lang="es-MX"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37</a:t>
            </a:fld>
            <a:endParaRPr lang="en-CA" dirty="0">
              <a:solidFill>
                <a:prstClr val="black"/>
              </a:solidFill>
            </a:endParaRPr>
          </a:p>
        </p:txBody>
      </p:sp>
    </p:spTree>
    <p:extLst>
      <p:ext uri="{BB962C8B-B14F-4D97-AF65-F5344CB8AC3E}">
        <p14:creationId xmlns="" xmlns:p14="http://schemas.microsoft.com/office/powerpoint/2010/main" val="1447359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b="0" dirty="0" smtClean="0"/>
              <a:t>Haz la pregunta que aparece en esta slide a los participantes para motivar la discusión</a:t>
            </a:r>
            <a:r>
              <a:rPr lang="en-CA" b="0" baseline="0" dirty="0" smtClean="0"/>
              <a:t>.</a:t>
            </a:r>
            <a:endParaRPr lang="en-CA" b="0" dirty="0" smtClean="0"/>
          </a:p>
          <a:p>
            <a:endParaRPr lang="en-CA"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38</a:t>
            </a:fld>
            <a:endParaRPr lang="en-CA" dirty="0"/>
          </a:p>
        </p:txBody>
      </p:sp>
    </p:spTree>
    <p:extLst>
      <p:ext uri="{BB962C8B-B14F-4D97-AF65-F5344CB8AC3E}">
        <p14:creationId xmlns="" xmlns:p14="http://schemas.microsoft.com/office/powerpoint/2010/main" val="7816111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541CE3D3-4141-45D9-A4A6-3AF1BB34445E}" type="slidenum">
              <a:rPr lang="en-GB">
                <a:solidFill>
                  <a:prstClr val="black"/>
                </a:solidFill>
              </a:rPr>
              <a:pPr/>
              <a:t>39</a:t>
            </a:fld>
            <a:endParaRPr lang="en-GB" dirty="0">
              <a:solidFill>
                <a:prstClr val="black"/>
              </a:solidFill>
            </a:endParaRPr>
          </a:p>
        </p:txBody>
      </p:sp>
      <p:sp>
        <p:nvSpPr>
          <p:cNvPr id="11" name="Rectangle 11"/>
          <p:cNvSpPr>
            <a:spLocks noGrp="1" noChangeArrowheads="1"/>
          </p:cNvSpPr>
          <p:nvPr>
            <p:ph type="dt" idx="1"/>
          </p:nvPr>
        </p:nvSpPr>
        <p:spPr>
          <a:ln/>
        </p:spPr>
        <p:txBody>
          <a:bodyPr/>
          <a:lstStyle/>
          <a:p>
            <a:fld id="{1F8AE746-7698-4832-BA0D-54B8E4EDB2AA}" type="datetime1">
              <a:rPr lang="en-US">
                <a:solidFill>
                  <a:prstClr val="black"/>
                </a:solidFill>
              </a:rPr>
              <a:pPr/>
              <a:t>11/14/2013</a:t>
            </a:fld>
            <a:endParaRPr lang="en-US" dirty="0">
              <a:solidFill>
                <a:prstClr val="black"/>
              </a:solidFill>
            </a:endParaRPr>
          </a:p>
        </p:txBody>
      </p:sp>
      <p:sp>
        <p:nvSpPr>
          <p:cNvPr id="3099650" name="Rectangle 12"/>
          <p:cNvSpPr>
            <a:spLocks noGrp="1" noRot="1" noChangeAspect="1" noChangeArrowheads="1" noTextEdit="1"/>
          </p:cNvSpPr>
          <p:nvPr>
            <p:ph type="sldImg"/>
          </p:nvPr>
        </p:nvSpPr>
        <p:spPr>
          <a:xfrm>
            <a:off x="1104900" y="696913"/>
            <a:ext cx="4648200" cy="3486150"/>
          </a:xfrm>
          <a:ln/>
        </p:spPr>
      </p:sp>
      <p:sp>
        <p:nvSpPr>
          <p:cNvPr id="3" name="Notes Placeholder 2"/>
          <p:cNvSpPr>
            <a:spLocks noGrp="1"/>
          </p:cNvSpPr>
          <p:nvPr>
            <p:ph type="body" sz="quarter" idx="10"/>
          </p:nvPr>
        </p:nvSpPr>
        <p:spPr>
          <a:xfrm>
            <a:off x="260648" y="4360168"/>
            <a:ext cx="6408712" cy="4239002"/>
          </a:xfrm>
        </p:spPr>
        <p:txBody>
          <a:bodyPr/>
          <a:lstStyle/>
          <a:p>
            <a:pPr marL="186938" indent="-186938">
              <a:spcAft>
                <a:spcPts val="600"/>
              </a:spcAft>
            </a:pPr>
            <a:r>
              <a:rPr lang="es-MX" sz="1050" b="1" dirty="0" smtClean="0"/>
              <a:t>Notas del Conferencista</a:t>
            </a:r>
          </a:p>
          <a:p>
            <a:pPr indent="-186938">
              <a:spcAft>
                <a:spcPts val="600"/>
              </a:spcAft>
            </a:pPr>
            <a:r>
              <a:rPr lang="es-MX" sz="1050" spc="-20" dirty="0" smtClean="0"/>
              <a:t>Además del desagrado inmediato, la experiencias dolorosas pueden quedarse grabadas indeleblemente en el sistema nervioso, amplificando la respuesta a estímulos nocivos subsiguientes y causando típicamente que sensaciones no dolorosas sean percibidas como dolor. En ocasiones </a:t>
            </a:r>
            <a:r>
              <a:rPr lang="es-MX" sz="1050" spc="-20" dirty="0" smtClean="0"/>
              <a:t>se desarrolla un </a:t>
            </a:r>
            <a:r>
              <a:rPr lang="es-MX" sz="1050" spc="-20" dirty="0" smtClean="0"/>
              <a:t>padecimiento crónico que produce dolor continuo. </a:t>
            </a:r>
          </a:p>
          <a:p>
            <a:pPr indent="-186938">
              <a:spcAft>
                <a:spcPts val="600"/>
              </a:spcAft>
            </a:pPr>
            <a:r>
              <a:rPr lang="es-MX" sz="1050" dirty="0" smtClean="0"/>
              <a:t>Un estímulo nocivo puede sensibilizar la respuesta del</a:t>
            </a:r>
            <a:r>
              <a:rPr lang="es-MX" sz="1050" dirty="0" smtClean="0"/>
              <a:t> sistema nervioso a un estímulo posterior. La respuesta normal de dolor en función a la intensidad del estímulo se ilustra con la </a:t>
            </a:r>
            <a:r>
              <a:rPr lang="es-MX" sz="1050" dirty="0" smtClean="0"/>
              <a:t>curva a la derecha</a:t>
            </a:r>
            <a:r>
              <a:rPr lang="es-MX" sz="1050" dirty="0" smtClean="0"/>
              <a:t>, donde incluso los estímulos fuertes no son experimentados como dolor. Sin embargo, una lesión traumática puede cambiar la curva hacia la izquierda. Entonces, el estímulo nocivo se vuelve más doloroso (hiperalgesia) y típicamente los estímulos no dolorosos son experimentados como </a:t>
            </a:r>
            <a:r>
              <a:rPr lang="es-MX" sz="1050" dirty="0" smtClean="0"/>
              <a:t>d</a:t>
            </a:r>
            <a:r>
              <a:rPr lang="es-MX" sz="1050" dirty="0" smtClean="0"/>
              <a:t>olor (alodinia). </a:t>
            </a:r>
            <a:endParaRPr lang="es-MX" sz="1050" b="1" dirty="0" smtClean="0"/>
          </a:p>
          <a:p>
            <a:pPr>
              <a:spcAft>
                <a:spcPts val="600"/>
              </a:spcAft>
            </a:pPr>
            <a:r>
              <a:rPr lang="es-MX" sz="1050" dirty="0" smtClean="0"/>
              <a:t>En la respuesta normal del dolor, la intensidad del dolor aumenta conforme la intensidad del estímulo aumenta. Debido a sensibilización central, los pacientes con fibromialgia tienen una amplificación de la respuesta de dolor, que presenta una mayor respuesta a un menor estímulo, haciendo que la curva se mueva ala izquierda. En los pacientes con fibromialgia, un menor estímulo produce una </a:t>
            </a:r>
            <a:r>
              <a:rPr lang="es-MX" sz="1050" dirty="0" smtClean="0"/>
              <a:t>intensidad elevada subjetiva del </a:t>
            </a:r>
            <a:r>
              <a:rPr lang="es-MX" sz="1050" dirty="0" smtClean="0"/>
              <a:t>dolor demostrada por </a:t>
            </a:r>
            <a:r>
              <a:rPr lang="es-MX" sz="1050" b="1" dirty="0" smtClean="0"/>
              <a:t>hiperalgesia</a:t>
            </a:r>
            <a:r>
              <a:rPr lang="es-MX" sz="1050" dirty="0" smtClean="0"/>
              <a:t>, donde el estímulo nocivo causa mayor dolor o dolor más prolongado y </a:t>
            </a:r>
            <a:r>
              <a:rPr lang="es-MX" sz="1050" b="1" dirty="0" smtClean="0"/>
              <a:t>alodinia</a:t>
            </a:r>
            <a:r>
              <a:rPr lang="es-MX" sz="1050" dirty="0" smtClean="0"/>
              <a:t>, donde hay dolor con un estímulo normalmente no doloroso.</a:t>
            </a:r>
          </a:p>
          <a:p>
            <a:pPr marL="186938" indent="-186938">
              <a:spcAft>
                <a:spcPts val="600"/>
              </a:spcAft>
              <a:buFontTx/>
              <a:buAutoNum type="arabicPeriod"/>
            </a:pPr>
            <a:endParaRPr lang="es-MX" sz="1050" dirty="0" smtClean="0"/>
          </a:p>
          <a:p>
            <a:pPr marL="186938" indent="-186938">
              <a:spcAft>
                <a:spcPts val="300"/>
              </a:spcAft>
            </a:pPr>
            <a:r>
              <a:rPr lang="es-MX" sz="1000" b="1" dirty="0" smtClean="0"/>
              <a:t>Referencia</a:t>
            </a:r>
          </a:p>
          <a:p>
            <a:pPr>
              <a:spcAft>
                <a:spcPts val="600"/>
              </a:spcAft>
            </a:pPr>
            <a:r>
              <a:rPr lang="en-US" sz="1000" dirty="0" smtClean="0"/>
              <a:t>Gottschalk A, Smith DS. New concepts in acute pain therapy: preemptive analgesia. </a:t>
            </a:r>
            <a:br>
              <a:rPr lang="en-US" sz="1000" dirty="0" smtClean="0"/>
            </a:br>
            <a:r>
              <a:rPr lang="en-US" sz="1000" i="1" dirty="0" smtClean="0"/>
              <a:t>Am Fam Physician</a:t>
            </a:r>
            <a:r>
              <a:rPr lang="en-US" sz="1000" dirty="0" smtClean="0"/>
              <a:t> 2001; 63(1):1979-86.</a:t>
            </a:r>
            <a:endParaRPr lang="en-US" sz="1050" dirty="0"/>
          </a:p>
        </p:txBody>
      </p:sp>
    </p:spTree>
    <p:extLst>
      <p:ext uri="{BB962C8B-B14F-4D97-AF65-F5344CB8AC3E}">
        <p14:creationId xmlns="" xmlns:p14="http://schemas.microsoft.com/office/powerpoint/2010/main" val="233443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b="0" dirty="0" smtClean="0"/>
              <a:t>Esta slide describe el flujo general de la presentación.</a:t>
            </a:r>
          </a:p>
          <a:p>
            <a:endParaRPr lang="es-MX"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4</a:t>
            </a:fld>
            <a:endParaRPr lang="en-CA" dirty="0"/>
          </a:p>
        </p:txBody>
      </p:sp>
    </p:spTree>
    <p:extLst>
      <p:ext uri="{BB962C8B-B14F-4D97-AF65-F5344CB8AC3E}">
        <p14:creationId xmlns="" xmlns:p14="http://schemas.microsoft.com/office/powerpoint/2010/main" val="3435375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08B822-A49E-46BB-8019-31A81CB39AF6}" type="slidenum">
              <a:rPr lang="en-GB" smtClean="0">
                <a:solidFill>
                  <a:srgbClr val="000000"/>
                </a:solidFill>
              </a:rPr>
              <a:pPr/>
              <a:t>40</a:t>
            </a:fld>
            <a:endParaRPr lang="en-GB" dirty="0" smtClean="0">
              <a:solidFill>
                <a:srgbClr val="000000"/>
              </a:solidFill>
            </a:endParaRPr>
          </a:p>
        </p:txBody>
      </p:sp>
      <p:sp>
        <p:nvSpPr>
          <p:cNvPr id="34819" name="Rectangle 2"/>
          <p:cNvSpPr>
            <a:spLocks noGrp="1" noRot="1" noChangeAspect="1" noChangeArrowheads="1" noTextEdit="1"/>
          </p:cNvSpPr>
          <p:nvPr>
            <p:ph type="sldImg"/>
          </p:nvPr>
        </p:nvSpPr>
        <p:spPr bwMode="auto">
          <a:xfrm>
            <a:off x="1158875" y="695325"/>
            <a:ext cx="4648200" cy="3486150"/>
          </a:xfrm>
          <a:noFill/>
          <a:ln>
            <a:solidFill>
              <a:srgbClr val="000000"/>
            </a:solidFill>
            <a:miter lim="800000"/>
            <a:headEnd/>
            <a:tailEnd/>
          </a:ln>
        </p:spPr>
      </p:sp>
      <p:sp>
        <p:nvSpPr>
          <p:cNvPr id="34820" name="Rectangle 3"/>
          <p:cNvSpPr>
            <a:spLocks noGrp="1" noChangeArrowheads="1"/>
          </p:cNvSpPr>
          <p:nvPr>
            <p:ph type="body" idx="1"/>
          </p:nvPr>
        </p:nvSpPr>
        <p:spPr bwMode="auto">
          <a:xfrm>
            <a:off x="332656" y="4415791"/>
            <a:ext cx="6336704" cy="5233413"/>
          </a:xfrm>
          <a:noFill/>
        </p:spPr>
        <p:txBody>
          <a:bodyPr wrap="square" numCol="1" anchor="t" anchorCtr="0" compatLnSpc="1">
            <a:prstTxWarp prst="textNoShape">
              <a:avLst/>
            </a:prstTxWarp>
          </a:bodyPr>
          <a:lstStyle/>
          <a:p>
            <a:pPr>
              <a:lnSpc>
                <a:spcPct val="90000"/>
              </a:lnSpc>
              <a:spcAft>
                <a:spcPts val="300"/>
              </a:spcAft>
              <a:tabLst>
                <a:tab pos="254000" algn="l"/>
              </a:tabLst>
            </a:pPr>
            <a:r>
              <a:rPr lang="en-CA" sz="900" b="1" dirty="0" smtClean="0"/>
              <a:t>Notas </a:t>
            </a:r>
            <a:r>
              <a:rPr lang="es-MX" sz="900" b="1" dirty="0" smtClean="0"/>
              <a:t>del Conferencista</a:t>
            </a:r>
          </a:p>
          <a:p>
            <a:pPr>
              <a:lnSpc>
                <a:spcPct val="90000"/>
              </a:lnSpc>
              <a:spcAft>
                <a:spcPts val="300"/>
              </a:spcAft>
              <a:tabLst>
                <a:tab pos="254000" algn="l"/>
              </a:tabLst>
            </a:pPr>
            <a:r>
              <a:rPr lang="es-MX" sz="900" dirty="0" smtClean="0"/>
              <a:t>La fibromialgia se caracteriza por mayor sensibilidad al dolor.</a:t>
            </a:r>
            <a:r>
              <a:rPr lang="es-MX" sz="900" baseline="30000" dirty="0" smtClean="0"/>
              <a:t> </a:t>
            </a:r>
            <a:r>
              <a:rPr lang="es-MX" sz="900" dirty="0" smtClean="0"/>
              <a:t>A</a:t>
            </a:r>
            <a:r>
              <a:rPr lang="es-MX" sz="900" dirty="0" smtClean="0"/>
              <a:t>unque la patogénesis de la fibromialgia no se entiende completamente, las alteraciones del sistema nervioso central (SNC) pueden contribuir al dolor crónico de la fibromialgia.</a:t>
            </a:r>
            <a:r>
              <a:rPr lang="es-MX" sz="900" baseline="30000" dirty="0" smtClean="0"/>
              <a:t> </a:t>
            </a:r>
            <a:r>
              <a:rPr lang="es-MX" sz="900" dirty="0" smtClean="0"/>
              <a:t>En los pacientes con fibromialgia, un estímulo sensorial que normalmente evocaría una respuesta puede resultar en dolor. Los mecanismos del SNC, como la sensibilización central, pueden explicar la hipersensibilidad generalizada al dolor de las personas con fibromialgia.</a:t>
            </a:r>
            <a:endParaRPr lang="es-MX" sz="900" baseline="30000" dirty="0" smtClean="0"/>
          </a:p>
          <a:p>
            <a:pPr>
              <a:lnSpc>
                <a:spcPct val="90000"/>
              </a:lnSpc>
              <a:spcAft>
                <a:spcPts val="300"/>
              </a:spcAft>
              <a:tabLst>
                <a:tab pos="254000" algn="l"/>
              </a:tabLst>
            </a:pPr>
            <a:r>
              <a:rPr lang="es-MX" sz="900" dirty="0" smtClean="0"/>
              <a:t>Datos recientes sugieren que mayores niveles de neurotransmisores excitatorios (glutamato y sustancia P) pueden contribuir a la hiperactividad neuronal y a la sensibilización central. </a:t>
            </a:r>
            <a:r>
              <a:rPr lang="es-MX" sz="900" dirty="0" smtClean="0"/>
              <a:t>El d</a:t>
            </a:r>
            <a:r>
              <a:rPr lang="es-MX" sz="900" dirty="0" smtClean="0"/>
              <a:t>olor secundario es transmitido por medio de fibras C no mielinizadas y está relacionado con estados de dolor crónico. Se describe como sordo, intenso o quemante.</a:t>
            </a:r>
            <a:endParaRPr lang="es-MX" sz="900" baseline="30000" dirty="0" smtClean="0"/>
          </a:p>
          <a:p>
            <a:pPr>
              <a:lnSpc>
                <a:spcPct val="90000"/>
              </a:lnSpc>
              <a:spcAft>
                <a:spcPts val="300"/>
              </a:spcAft>
              <a:tabLst>
                <a:tab pos="254000" algn="l"/>
              </a:tabLst>
            </a:pPr>
            <a:r>
              <a:rPr lang="es-MX" sz="900" dirty="0" smtClean="0"/>
              <a:t>La estimulación repetitiva de las fibras C puede resultar en amplificación del dolor en las neuronas del cuerno dorsal de la médula espinal. Esto se conoce como wind-up y se cree que resulta de mecanismos centrales. Los pacientes con fibromialgia demuestran wind-up anormal; esto brinda evidencia adicional de que los mecanismos centrales pueden estar involucrados en la fibromialgia.</a:t>
            </a:r>
          </a:p>
          <a:p>
            <a:pPr>
              <a:lnSpc>
                <a:spcPct val="90000"/>
              </a:lnSpc>
              <a:spcAft>
                <a:spcPts val="300"/>
              </a:spcAft>
              <a:tabLst>
                <a:tab pos="254000" algn="l"/>
              </a:tabLst>
            </a:pPr>
            <a:r>
              <a:rPr lang="es-MX" sz="900" dirty="0" smtClean="0"/>
              <a:t>Otros cambios incluyen conectividad intrínseca alterada, función de fibra pequeña deteriorada y atrofia de la materia gris. </a:t>
            </a:r>
          </a:p>
          <a:p>
            <a:pPr eaLnBrk="1" hangingPunct="1">
              <a:lnSpc>
                <a:spcPct val="90000"/>
              </a:lnSpc>
              <a:spcBef>
                <a:spcPct val="0"/>
              </a:spcBef>
              <a:spcAft>
                <a:spcPts val="300"/>
              </a:spcAft>
              <a:buFontTx/>
              <a:buNone/>
            </a:pPr>
            <a:endParaRPr lang="es-MX" sz="900" b="1" dirty="0" smtClean="0"/>
          </a:p>
          <a:p>
            <a:pPr eaLnBrk="1" hangingPunct="1">
              <a:lnSpc>
                <a:spcPct val="90000"/>
              </a:lnSpc>
              <a:spcBef>
                <a:spcPct val="0"/>
              </a:spcBef>
              <a:spcAft>
                <a:spcPts val="300"/>
              </a:spcAft>
              <a:buFontTx/>
              <a:buNone/>
            </a:pPr>
            <a:r>
              <a:rPr lang="es-MX" sz="900" b="1" dirty="0" smtClean="0"/>
              <a:t>Referencias</a:t>
            </a:r>
          </a:p>
          <a:p>
            <a:pPr>
              <a:lnSpc>
                <a:spcPct val="90000"/>
              </a:lnSpc>
              <a:spcBef>
                <a:spcPct val="0"/>
              </a:spcBef>
              <a:spcAft>
                <a:spcPts val="300"/>
              </a:spcAft>
              <a:defRPr/>
            </a:pPr>
            <a:r>
              <a:rPr lang="en-CA" sz="900" dirty="0" smtClean="0"/>
              <a:t>Feraco P </a:t>
            </a:r>
            <a:r>
              <a:rPr lang="en-CA" sz="900" i="1" dirty="0" smtClean="0"/>
              <a:t>et al. </a:t>
            </a:r>
            <a:r>
              <a:rPr lang="en-CA" sz="900" dirty="0" smtClean="0"/>
              <a:t>Metabolic abnormalities in pain-processing regions of patients with fibromyalgia: </a:t>
            </a:r>
            <a:br>
              <a:rPr lang="en-CA" sz="900" dirty="0" smtClean="0"/>
            </a:br>
            <a:r>
              <a:rPr lang="en-CA" sz="900" dirty="0" smtClean="0"/>
              <a:t>a 3T MR spectroscopy study. </a:t>
            </a:r>
            <a:r>
              <a:rPr lang="en-CA" sz="900" i="1" dirty="0" smtClean="0"/>
              <a:t>AJNR Am J Neuroradiol</a:t>
            </a:r>
            <a:r>
              <a:rPr lang="en-CA" sz="900" dirty="0" smtClean="0"/>
              <a:t> 2011; 32(9):1585-90. </a:t>
            </a:r>
          </a:p>
          <a:p>
            <a:pPr>
              <a:lnSpc>
                <a:spcPct val="90000"/>
              </a:lnSpc>
              <a:spcBef>
                <a:spcPct val="0"/>
              </a:spcBef>
              <a:spcAft>
                <a:spcPts val="300"/>
              </a:spcAft>
              <a:defRPr/>
            </a:pPr>
            <a:r>
              <a:rPr lang="en-CA" sz="900" dirty="0" smtClean="0"/>
              <a:t>Gracely RH </a:t>
            </a:r>
            <a:r>
              <a:rPr lang="en-CA" sz="900" i="1" dirty="0" smtClean="0"/>
              <a:t>et al</a:t>
            </a:r>
            <a:r>
              <a:rPr lang="en-CA" sz="900" dirty="0" smtClean="0"/>
              <a:t>. Functional magnetic resonance imaging evidence of augmented pain processing in fibromyalgia. </a:t>
            </a:r>
            <a:r>
              <a:rPr lang="en-CA" sz="900" i="1" dirty="0" smtClean="0"/>
              <a:t>Arthritis Rheum</a:t>
            </a:r>
            <a:r>
              <a:rPr lang="en-CA" sz="900" dirty="0" smtClean="0"/>
              <a:t> 2002; 46(5):1333-43.</a:t>
            </a:r>
          </a:p>
          <a:p>
            <a:pPr>
              <a:lnSpc>
                <a:spcPct val="90000"/>
              </a:lnSpc>
              <a:spcBef>
                <a:spcPct val="0"/>
              </a:spcBef>
              <a:spcAft>
                <a:spcPts val="300"/>
              </a:spcAft>
              <a:defRPr/>
            </a:pPr>
            <a:r>
              <a:rPr lang="en-US" sz="900" dirty="0" smtClean="0"/>
              <a:t>Julien N</a:t>
            </a:r>
            <a:r>
              <a:rPr lang="en-US" sz="900" i="1" dirty="0" smtClean="0"/>
              <a:t> et al. </a:t>
            </a:r>
            <a:r>
              <a:rPr lang="en-CA" sz="900" dirty="0" smtClean="0"/>
              <a:t>Widespread pain in fibromyalgia is related to a deficit of endogenous pain inhibition. </a:t>
            </a:r>
            <a:r>
              <a:rPr lang="en-US" sz="900" i="1" dirty="0" smtClean="0"/>
              <a:t>Pain</a:t>
            </a:r>
            <a:r>
              <a:rPr lang="en-US" sz="900" dirty="0" smtClean="0"/>
              <a:t> 2005; </a:t>
            </a:r>
            <a:br>
              <a:rPr lang="en-US" sz="900" dirty="0" smtClean="0"/>
            </a:br>
            <a:r>
              <a:rPr lang="en-US" sz="900" dirty="0" smtClean="0"/>
              <a:t>114(1-2):295-302.</a:t>
            </a:r>
            <a:endParaRPr lang="en-CA" sz="900" dirty="0" smtClean="0"/>
          </a:p>
          <a:p>
            <a:pPr>
              <a:lnSpc>
                <a:spcPct val="90000"/>
              </a:lnSpc>
              <a:spcBef>
                <a:spcPct val="0"/>
              </a:spcBef>
              <a:spcAft>
                <a:spcPts val="300"/>
              </a:spcAft>
              <a:defRPr/>
            </a:pPr>
            <a:r>
              <a:rPr lang="en-CA" sz="900" dirty="0" smtClean="0"/>
              <a:t>Napadow V</a:t>
            </a:r>
            <a:r>
              <a:rPr lang="en-CA" sz="900" i="1" dirty="0" smtClean="0"/>
              <a:t> et al.</a:t>
            </a:r>
            <a:r>
              <a:rPr lang="en-CA" sz="900" dirty="0" smtClean="0"/>
              <a:t> Intrinsic brain connectivity in fibromyalgia is associated with chronic pain intensity. </a:t>
            </a:r>
            <a:br>
              <a:rPr lang="en-CA" sz="900" dirty="0" smtClean="0"/>
            </a:br>
            <a:r>
              <a:rPr lang="en-CA" sz="900" i="1" dirty="0" smtClean="0"/>
              <a:t>Arthritis Rheum</a:t>
            </a:r>
            <a:r>
              <a:rPr lang="en-CA" sz="900" dirty="0" smtClean="0"/>
              <a:t> 2010; 62(8):2545-55. </a:t>
            </a:r>
          </a:p>
          <a:p>
            <a:pPr>
              <a:lnSpc>
                <a:spcPct val="90000"/>
              </a:lnSpc>
              <a:spcBef>
                <a:spcPct val="0"/>
              </a:spcBef>
              <a:spcAft>
                <a:spcPts val="300"/>
              </a:spcAft>
              <a:defRPr/>
            </a:pPr>
            <a:r>
              <a:rPr lang="en-CA" sz="900" dirty="0" smtClean="0"/>
              <a:t>Robinson ME</a:t>
            </a:r>
            <a:r>
              <a:rPr lang="en-CA" sz="900" i="1" dirty="0" smtClean="0"/>
              <a:t> et al.</a:t>
            </a:r>
            <a:r>
              <a:rPr lang="en-CA" sz="900" dirty="0" smtClean="0"/>
              <a:t> Gray matter volumes of pain-related brain areas are decreased in fibromyalgia syndrome. </a:t>
            </a:r>
            <a:br>
              <a:rPr lang="en-CA" sz="900" dirty="0" smtClean="0"/>
            </a:br>
            <a:r>
              <a:rPr lang="en-CA" sz="900" i="1" dirty="0" smtClean="0"/>
              <a:t>J Pain</a:t>
            </a:r>
            <a:r>
              <a:rPr lang="en-CA" sz="900" dirty="0" smtClean="0"/>
              <a:t> 2011; 12(4):436-43.</a:t>
            </a:r>
          </a:p>
          <a:p>
            <a:pPr>
              <a:lnSpc>
                <a:spcPct val="90000"/>
              </a:lnSpc>
              <a:spcBef>
                <a:spcPct val="0"/>
              </a:spcBef>
              <a:spcAft>
                <a:spcPts val="300"/>
              </a:spcAft>
              <a:defRPr/>
            </a:pPr>
            <a:r>
              <a:rPr lang="en-CA" sz="900" dirty="0" smtClean="0"/>
              <a:t>Russell IJ</a:t>
            </a:r>
            <a:r>
              <a:rPr lang="en-CA" sz="900" i="1" dirty="0" smtClean="0"/>
              <a:t> et al.</a:t>
            </a:r>
            <a:r>
              <a:rPr lang="en-CA" sz="900" dirty="0" smtClean="0"/>
              <a:t> Elevated cerebrospinal fluid levels of substance P in patients with the fibromyalgia syndrome. </a:t>
            </a:r>
            <a:r>
              <a:rPr lang="en-CA" sz="900" i="1" dirty="0" smtClean="0"/>
              <a:t>Arthritis Rheum  </a:t>
            </a:r>
            <a:r>
              <a:rPr lang="en-CA" sz="900" dirty="0" smtClean="0"/>
              <a:t>1994; 37(11):1593-601.</a:t>
            </a:r>
          </a:p>
          <a:p>
            <a:pPr>
              <a:lnSpc>
                <a:spcPct val="90000"/>
              </a:lnSpc>
              <a:spcBef>
                <a:spcPct val="0"/>
              </a:spcBef>
              <a:spcAft>
                <a:spcPts val="300"/>
              </a:spcAft>
              <a:defRPr/>
            </a:pPr>
            <a:r>
              <a:rPr lang="en-CA" sz="900" dirty="0" smtClean="0"/>
              <a:t>Üçeyler N</a:t>
            </a:r>
            <a:r>
              <a:rPr lang="en-CA" sz="900" i="1" dirty="0" smtClean="0"/>
              <a:t> et al.</a:t>
            </a:r>
            <a:r>
              <a:rPr lang="en-CA" sz="900" dirty="0" smtClean="0"/>
              <a:t> Small fibre pathology in patients with fibromyalgia syndrome. </a:t>
            </a:r>
            <a:r>
              <a:rPr lang="en-CA" sz="900" i="1" dirty="0" smtClean="0"/>
              <a:t>Brain</a:t>
            </a:r>
            <a:r>
              <a:rPr lang="en-CA" sz="900" dirty="0" smtClean="0"/>
              <a:t> 2013; 136(Pt 6):1857-67.</a:t>
            </a:r>
          </a:p>
          <a:p>
            <a:pPr>
              <a:lnSpc>
                <a:spcPct val="90000"/>
              </a:lnSpc>
              <a:spcBef>
                <a:spcPct val="0"/>
              </a:spcBef>
              <a:spcAft>
                <a:spcPts val="300"/>
              </a:spcAft>
              <a:defRPr/>
            </a:pPr>
            <a:r>
              <a:rPr lang="en-CA" sz="900" dirty="0" smtClean="0"/>
              <a:t>Vaerøy H</a:t>
            </a:r>
            <a:r>
              <a:rPr lang="en-CA" sz="900" i="1" dirty="0" smtClean="0"/>
              <a:t> et al.</a:t>
            </a:r>
            <a:r>
              <a:rPr lang="en-CA" sz="900" dirty="0" smtClean="0"/>
              <a:t> Elevated CSF levels of substance P and high incidence of Raynaud phenomenon in patients with fibromyalgia: new features for diagnosis. </a:t>
            </a:r>
            <a:r>
              <a:rPr lang="en-CA" sz="900" i="1" dirty="0" smtClean="0"/>
              <a:t>Pain </a:t>
            </a:r>
            <a:r>
              <a:rPr lang="en-CA" sz="900" dirty="0" smtClean="0"/>
              <a:t>1988; 32(1):21-6.</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08B822-A49E-46BB-8019-31A81CB39AF6}" type="slidenum">
              <a:rPr lang="en-GB" smtClean="0">
                <a:solidFill>
                  <a:srgbClr val="000000"/>
                </a:solidFill>
              </a:rPr>
              <a:pPr/>
              <a:t>41</a:t>
            </a:fld>
            <a:endParaRPr lang="en-GB" dirty="0" smtClean="0">
              <a:solidFill>
                <a:srgbClr val="000000"/>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260649" y="4288160"/>
            <a:ext cx="6140774" cy="5701715"/>
          </a:xfrm>
          <a:noFill/>
        </p:spPr>
        <p:txBody>
          <a:bodyPr wrap="square" numCol="1" anchor="t" anchorCtr="0" compatLnSpc="1">
            <a:prstTxWarp prst="textNoShape">
              <a:avLst/>
            </a:prstTxWarp>
          </a:bodyPr>
          <a:lstStyle/>
          <a:p>
            <a:pPr>
              <a:spcAft>
                <a:spcPts val="296"/>
              </a:spcAft>
            </a:pPr>
            <a:r>
              <a:rPr lang="es-MX" sz="850" b="1" dirty="0" smtClean="0"/>
              <a:t>Notas del Conferencista</a:t>
            </a:r>
          </a:p>
          <a:p>
            <a:pPr>
              <a:spcAft>
                <a:spcPts val="296"/>
              </a:spcAft>
            </a:pPr>
            <a:r>
              <a:rPr lang="es-MX" sz="850" dirty="0" smtClean="0"/>
              <a:t>La sensibilización central resulta de un aumento en los mecanismos excitatorios o una disminución en los mecanismos inhibitorios. Se piensa que es responsable de la alodinia táctil (dolor en respuesta al roce ligero de la piel) y de la diseminación de mayor sensibilidad al dolor más allá del área de daño tisular de modo que el tejido no-dañado adyacente es sensible. Esencialmente, un estímulo de los nervios aferentes nociceptivos causa liberación de neurotransmisores excitatorios (glutamato y sustancia P) en el cuerno dorsal de la médula espinal. Estos neurotransmisores pueden contribuir a la hiperactividad neuronal y sensibilización central.</a:t>
            </a:r>
          </a:p>
          <a:p>
            <a:pPr>
              <a:spcAft>
                <a:spcPts val="296"/>
              </a:spcAft>
            </a:pPr>
            <a:r>
              <a:rPr lang="es-MX" sz="850" dirty="0" smtClean="0"/>
              <a:t>D</a:t>
            </a:r>
            <a:r>
              <a:rPr lang="es-MX" sz="850" dirty="0" smtClean="0"/>
              <a:t>espués de que se ha establecido la sensibilización central, se requiere solo un estímulo nociceptivo mínimo para el mantenimiento del estado de dolor crónico.</a:t>
            </a:r>
          </a:p>
          <a:p>
            <a:pPr>
              <a:spcAft>
                <a:spcPts val="296"/>
              </a:spcAft>
            </a:pPr>
            <a:r>
              <a:rPr lang="es-MX" sz="850" dirty="0" smtClean="0"/>
              <a:t>Las opciones farmacológicas para el manejo de dolor debido a sensibilización central incluyen ligandos α</a:t>
            </a:r>
            <a:r>
              <a:rPr lang="es-MX" sz="850" baseline="-25000" dirty="0" smtClean="0"/>
              <a:t>2</a:t>
            </a:r>
            <a:r>
              <a:rPr lang="es-MX" sz="850" dirty="0" smtClean="0"/>
              <a:t>δ y antidepresivos.</a:t>
            </a:r>
          </a:p>
          <a:p>
            <a:pPr>
              <a:spcAft>
                <a:spcPts val="296"/>
              </a:spcAft>
            </a:pPr>
            <a:r>
              <a:rPr lang="es-MX" sz="850" dirty="0" smtClean="0"/>
              <a:t> </a:t>
            </a:r>
          </a:p>
          <a:p>
            <a:pPr>
              <a:spcAft>
                <a:spcPts val="296"/>
              </a:spcAft>
            </a:pPr>
            <a:r>
              <a:rPr lang="es-MX" sz="850" b="1" dirty="0" smtClean="0"/>
              <a:t>Referencias</a:t>
            </a:r>
          </a:p>
          <a:p>
            <a:pPr>
              <a:spcAft>
                <a:spcPts val="296"/>
              </a:spcAft>
              <a:defRPr/>
            </a:pPr>
            <a:r>
              <a:rPr lang="en-US" sz="850" dirty="0" smtClean="0"/>
              <a:t>Campbell JN, Meyer RA. Mechanisms of neuropathic pain. </a:t>
            </a:r>
            <a:r>
              <a:rPr lang="en-US" sz="850" i="1" dirty="0" smtClean="0"/>
              <a:t>Neuron</a:t>
            </a:r>
            <a:r>
              <a:rPr lang="en-US" sz="850" dirty="0" smtClean="0"/>
              <a:t> 2006; 52(1):77-92.  </a:t>
            </a:r>
            <a:endParaRPr lang="en-CA" sz="850" dirty="0" smtClean="0"/>
          </a:p>
          <a:p>
            <a:pPr defTabSz="901598">
              <a:spcAft>
                <a:spcPts val="296"/>
              </a:spcAft>
              <a:defRPr/>
            </a:pPr>
            <a:r>
              <a:rPr lang="en-US" sz="850" dirty="0" smtClean="0"/>
              <a:t>Gottschalk A, Smith DS. New concepts in acute pain therapy: preemptive analgesia. </a:t>
            </a:r>
            <a:r>
              <a:rPr lang="en-US" sz="850" i="1" dirty="0" smtClean="0"/>
              <a:t>Am Fam Physician</a:t>
            </a:r>
            <a:r>
              <a:rPr lang="en-US" sz="850" dirty="0" smtClean="0"/>
              <a:t> 2001; </a:t>
            </a:r>
            <a:br>
              <a:rPr lang="en-US" sz="850" dirty="0" smtClean="0"/>
            </a:br>
            <a:r>
              <a:rPr lang="en-US" sz="850" dirty="0" smtClean="0"/>
              <a:t>63</a:t>
            </a:r>
            <a:r>
              <a:rPr lang="en-US" sz="850" dirty="0" smtClean="0">
                <a:sym typeface="Wingdings" pitchFamily="2" charset="2"/>
              </a:rPr>
              <a:t>(10)</a:t>
            </a:r>
            <a:r>
              <a:rPr lang="en-US" sz="850" dirty="0" smtClean="0"/>
              <a:t>1979-86.</a:t>
            </a:r>
          </a:p>
          <a:p>
            <a:pPr>
              <a:spcAft>
                <a:spcPts val="296"/>
              </a:spcAft>
              <a:defRPr/>
            </a:pPr>
            <a:r>
              <a:rPr lang="en-US" sz="850" dirty="0" smtClean="0"/>
              <a:t>Henriksson KG. Fibromyalgia–from syndrome to disease: overview of pathogenetic mechanisms. </a:t>
            </a:r>
            <a:r>
              <a:rPr lang="en-US" sz="850" i="1" dirty="0" smtClean="0"/>
              <a:t>J Rehabil Med</a:t>
            </a:r>
            <a:r>
              <a:rPr lang="en-US" sz="850" dirty="0" smtClean="0"/>
              <a:t> 2003; 41(Suppl):89-94.   </a:t>
            </a:r>
            <a:endParaRPr lang="en-CA" sz="850" dirty="0" smtClean="0"/>
          </a:p>
          <a:p>
            <a:pPr>
              <a:spcAft>
                <a:spcPts val="296"/>
              </a:spcAft>
              <a:defRPr/>
            </a:pPr>
            <a:r>
              <a:rPr lang="en-US" sz="850" spc="-10" dirty="0" smtClean="0"/>
              <a:t>Larson AA </a:t>
            </a:r>
            <a:r>
              <a:rPr lang="en-US" sz="850" i="1" spc="-10" dirty="0" smtClean="0"/>
              <a:t>et al.</a:t>
            </a:r>
            <a:r>
              <a:rPr lang="en-US" sz="850" spc="-10" dirty="0" smtClean="0"/>
              <a:t> Changes in the concentrations of amino acids in the cerebrospinal fluid that correlate with pain in patients with fibromyalgia: implications for nitric oxide pathways. </a:t>
            </a:r>
            <a:r>
              <a:rPr lang="en-US" sz="850" i="1" spc="-10" dirty="0" smtClean="0"/>
              <a:t>Pain</a:t>
            </a:r>
            <a:r>
              <a:rPr lang="en-US" sz="850" spc="-10" dirty="0" smtClean="0"/>
              <a:t> 2000; 87(2):201-11.  </a:t>
            </a:r>
            <a:endParaRPr lang="en-CA" sz="850" spc="-10" dirty="0" smtClean="0"/>
          </a:p>
          <a:p>
            <a:pPr>
              <a:spcAft>
                <a:spcPts val="296"/>
              </a:spcAft>
              <a:defRPr/>
            </a:pPr>
            <a:r>
              <a:rPr lang="en-US" sz="850" dirty="0" smtClean="0"/>
              <a:t>Marchand S. The physiology of pain mechanisms: from the periphery to the brain. </a:t>
            </a:r>
            <a:r>
              <a:rPr lang="en-US" sz="850" i="1" dirty="0" smtClean="0"/>
              <a:t>Rheum Dis Clin North Am</a:t>
            </a:r>
            <a:r>
              <a:rPr lang="en-US" sz="850" dirty="0" smtClean="0"/>
              <a:t> 2008; </a:t>
            </a:r>
            <a:br>
              <a:rPr lang="en-US" sz="850" dirty="0" smtClean="0"/>
            </a:br>
            <a:r>
              <a:rPr lang="en-US" sz="850" dirty="0" smtClean="0"/>
              <a:t>34(2):285-309. </a:t>
            </a:r>
            <a:endParaRPr lang="en-CA" sz="850" dirty="0" smtClean="0"/>
          </a:p>
          <a:p>
            <a:pPr>
              <a:spcAft>
                <a:spcPts val="296"/>
              </a:spcAft>
              <a:defRPr/>
            </a:pPr>
            <a:r>
              <a:rPr lang="en-US" sz="850" dirty="0" smtClean="0"/>
              <a:t>Rao SG. The neuropharmacology of centrally-acting analgesic medications in fibromyalgia. </a:t>
            </a:r>
            <a:r>
              <a:rPr lang="en-US" sz="850" i="1" dirty="0" smtClean="0"/>
              <a:t>Rheum Dis Clin North Am</a:t>
            </a:r>
            <a:r>
              <a:rPr lang="en-US" sz="850" dirty="0" smtClean="0"/>
              <a:t> 2002; </a:t>
            </a:r>
            <a:br>
              <a:rPr lang="en-US" sz="850" dirty="0" smtClean="0"/>
            </a:br>
            <a:r>
              <a:rPr lang="en-US" sz="850" dirty="0" smtClean="0"/>
              <a:t>28(2):235-59. </a:t>
            </a:r>
            <a:endParaRPr lang="en-CA" sz="850" dirty="0" smtClean="0"/>
          </a:p>
          <a:p>
            <a:pPr>
              <a:spcAft>
                <a:spcPts val="296"/>
              </a:spcAft>
            </a:pPr>
            <a:r>
              <a:rPr lang="en-US" sz="850" dirty="0" smtClean="0"/>
              <a:t>Staud R. Biology and therapy of fibromyalgia: pain in fibromyalgia syndrome. </a:t>
            </a:r>
            <a:r>
              <a:rPr lang="en-US" sz="850" i="1" dirty="0" smtClean="0"/>
              <a:t>Arthritis Res Ther </a:t>
            </a:r>
            <a:r>
              <a:rPr lang="en-US" sz="850" dirty="0" smtClean="0"/>
              <a:t>2006; 8(3):208-14.</a:t>
            </a:r>
            <a:endParaRPr lang="en-CA" sz="850" dirty="0" smtClean="0"/>
          </a:p>
          <a:p>
            <a:pPr>
              <a:spcAft>
                <a:spcPts val="296"/>
              </a:spcAft>
            </a:pPr>
            <a:r>
              <a:rPr lang="en-US" sz="850" dirty="0" smtClean="0"/>
              <a:t>Staud R, Rodriguez ME. Mechanisms of disease: pain in fibromyalgia syndrome. </a:t>
            </a:r>
            <a:r>
              <a:rPr lang="en-US" sz="850" i="1" dirty="0" smtClean="0"/>
              <a:t>Nat Clin Pract Rheumatol </a:t>
            </a:r>
            <a:r>
              <a:rPr lang="en-US" sz="850" dirty="0" smtClean="0"/>
              <a:t>2006; 2(2):90-8.  </a:t>
            </a:r>
            <a:endParaRPr lang="en-CA" sz="850" dirty="0" smtClean="0"/>
          </a:p>
          <a:p>
            <a:pPr>
              <a:spcAft>
                <a:spcPts val="296"/>
              </a:spcAft>
            </a:pPr>
            <a:r>
              <a:rPr lang="en-US" sz="850" dirty="0" smtClean="0"/>
              <a:t>Vaerøy H </a:t>
            </a:r>
            <a:r>
              <a:rPr lang="en-US" sz="850" i="1" dirty="0" smtClean="0"/>
              <a:t>et al.</a:t>
            </a:r>
            <a:r>
              <a:rPr lang="en-US" sz="850" dirty="0" smtClean="0"/>
              <a:t> Elevated CSF levels of substance P and high incidence of Raynaud phenomenon in patients with fibromyalgia: new features for diagnosis. </a:t>
            </a:r>
            <a:r>
              <a:rPr lang="en-US" sz="850" i="1" dirty="0" smtClean="0"/>
              <a:t>Pain</a:t>
            </a:r>
            <a:r>
              <a:rPr lang="en-US" sz="850" dirty="0" smtClean="0"/>
              <a:t> 1988; 32(1):21-6.</a:t>
            </a:r>
            <a:endParaRPr lang="en-CA" sz="850" dirty="0" smtClean="0"/>
          </a:p>
          <a:p>
            <a:pPr>
              <a:spcAft>
                <a:spcPts val="296"/>
              </a:spcAft>
              <a:defRPr/>
            </a:pPr>
            <a:r>
              <a:rPr lang="en-US" sz="850" dirty="0" smtClean="0"/>
              <a:t>Woolf CJ </a:t>
            </a:r>
            <a:r>
              <a:rPr lang="en-US" sz="850" i="1" dirty="0" smtClean="0"/>
              <a:t>et al. </a:t>
            </a:r>
            <a:r>
              <a:rPr lang="en-CA" sz="850" dirty="0" smtClean="0"/>
              <a:t>Pain: moving from symptom control toward mechanism-specific pharmacologic management. </a:t>
            </a:r>
            <a:br>
              <a:rPr lang="en-CA" sz="850" dirty="0" smtClean="0"/>
            </a:br>
            <a:r>
              <a:rPr lang="en-US" sz="850" i="1" dirty="0" smtClean="0"/>
              <a:t>Ann Intern Med </a:t>
            </a:r>
            <a:r>
              <a:rPr lang="en-US" sz="850" dirty="0" smtClean="0"/>
              <a:t>2004; 140(6):441-51.</a:t>
            </a:r>
          </a:p>
          <a:p>
            <a:pPr>
              <a:spcAft>
                <a:spcPts val="296"/>
              </a:spcAft>
              <a:defRPr/>
            </a:pPr>
            <a:endParaRPr lang="en-CA" sz="850" dirty="0" smtClean="0"/>
          </a:p>
          <a:p>
            <a:pPr>
              <a:spcAft>
                <a:spcPts val="296"/>
              </a:spcAft>
              <a:defRPr/>
            </a:pPr>
            <a:endParaRPr lang="en-CA" sz="850" dirty="0" smtClean="0"/>
          </a:p>
          <a:p>
            <a:pPr>
              <a:spcAft>
                <a:spcPts val="296"/>
              </a:spcAft>
              <a:defRPr/>
            </a:pPr>
            <a:endParaRPr lang="es-MX" sz="850" dirty="0" smtClean="0"/>
          </a:p>
          <a:p>
            <a:pPr>
              <a:spcAft>
                <a:spcPts val="296"/>
              </a:spcAft>
              <a:defRPr/>
            </a:pPr>
            <a:endParaRPr lang="es-MX" sz="850" dirty="0" smtClean="0"/>
          </a:p>
          <a:p>
            <a:pPr>
              <a:spcAft>
                <a:spcPts val="296"/>
              </a:spcAft>
            </a:pPr>
            <a:endParaRPr lang="es-MX" sz="850" dirty="0" smtClean="0"/>
          </a:p>
          <a:p>
            <a:pPr>
              <a:spcAft>
                <a:spcPts val="296"/>
              </a:spcAft>
              <a:defRPr/>
            </a:pPr>
            <a:endParaRPr lang="es-MX" sz="850" dirty="0" smtClean="0"/>
          </a:p>
          <a:p>
            <a:pPr>
              <a:spcAft>
                <a:spcPts val="296"/>
              </a:spcAft>
            </a:pPr>
            <a:endParaRPr lang="es-MX" sz="850" b="1"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08B822-A49E-46BB-8019-31A81CB39AF6}" type="slidenum">
              <a:rPr lang="en-GB" smtClean="0">
                <a:solidFill>
                  <a:srgbClr val="000000"/>
                </a:solidFill>
              </a:rPr>
              <a:pPr/>
              <a:t>42</a:t>
            </a:fld>
            <a:endParaRPr lang="en-GB" dirty="0" smtClean="0">
              <a:solidFill>
                <a:srgbClr val="000000"/>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332656" y="4216152"/>
            <a:ext cx="6336704" cy="5543630"/>
          </a:xfrm>
          <a:noFill/>
        </p:spPr>
        <p:txBody>
          <a:bodyPr wrap="square" numCol="1" anchor="t" anchorCtr="0" compatLnSpc="1">
            <a:prstTxWarp prst="textNoShape">
              <a:avLst/>
            </a:prstTxWarp>
          </a:bodyPr>
          <a:lstStyle/>
          <a:p>
            <a:pPr marL="187833" indent="-187833">
              <a:spcAft>
                <a:spcPts val="600"/>
              </a:spcAft>
            </a:pPr>
            <a:r>
              <a:rPr lang="es-MX" sz="1100" b="1" dirty="0" smtClean="0"/>
              <a:t>Notas del Conferencista</a:t>
            </a:r>
          </a:p>
          <a:p>
            <a:pPr indent="-187833">
              <a:spcAft>
                <a:spcPts val="600"/>
              </a:spcAft>
            </a:pPr>
            <a:r>
              <a:rPr lang="es-MX" sz="1100" dirty="0" smtClean="0"/>
              <a:t>Esta slide ilustra cómo la lesión del sistema nervioso puede reducir la inhibición en el cuerno dorsal a través de varios mecanismos.</a:t>
            </a:r>
          </a:p>
          <a:p>
            <a:pPr>
              <a:spcAft>
                <a:spcPts val="600"/>
              </a:spcAft>
            </a:pPr>
            <a:r>
              <a:rPr lang="es-MX" sz="1100" dirty="0" smtClean="0"/>
              <a:t>La estimulación de interneuronas inhibitorias ubicadas en el cuerno dorsal de la médula espinal libera neurotransmisores como el ácido gamma-aminobutírico (GABA) y glicina, que tienen el efecto de reducir la transmisión sináptica de los impulsos sensoriales. </a:t>
            </a:r>
          </a:p>
          <a:p>
            <a:pPr>
              <a:spcAft>
                <a:spcPts val="600"/>
              </a:spcAft>
            </a:pPr>
            <a:r>
              <a:rPr lang="es-MX" sz="1100" dirty="0" smtClean="0"/>
              <a:t>Los mecanismos inhibitorios que surgen de las vías descendentes del cerebro están mediados por opioides endógenos o neurotransmisores, como serotonina y noradrenalina. Este sistema inhibitorio evita la sobre-estimulación.</a:t>
            </a:r>
          </a:p>
          <a:p>
            <a:pPr>
              <a:spcAft>
                <a:spcPts val="600"/>
              </a:spcAft>
            </a:pPr>
            <a:r>
              <a:rPr lang="es-MX" sz="1100" dirty="0" smtClean="0"/>
              <a:t>Lesiones experimentales de nervios periféricos en animales han sido asociadas con la disminución del nivel de GABA y glicina. Además, los receptores GABA y los receptores opioides son disminuidos después de una lesión del nervio.</a:t>
            </a:r>
          </a:p>
          <a:p>
            <a:pPr>
              <a:spcAft>
                <a:spcPts val="600"/>
              </a:spcAft>
            </a:pPr>
            <a:r>
              <a:rPr lang="es-MX" sz="1100" dirty="0" smtClean="0"/>
              <a:t>Se ha pensado que si los controles </a:t>
            </a:r>
            <a:r>
              <a:rPr lang="es-MX" sz="1100" dirty="0" smtClean="0"/>
              <a:t>inhibitorios se pierden o </a:t>
            </a:r>
            <a:r>
              <a:rPr lang="es-MX" sz="1100" dirty="0" smtClean="0"/>
              <a:t>dañan, entonces los </a:t>
            </a:r>
            <a:r>
              <a:rPr lang="es-MX" sz="1100" dirty="0" smtClean="0"/>
              <a:t>mecanismo inhibitorios puede dominar, permitiendo que las neuronas del cuerno dorsal se activen de manera exagerada en respuesta a estímulos nocivos que pueden resultar eventualmente en una mayor percepción del dolor. </a:t>
            </a:r>
            <a:br>
              <a:rPr lang="es-MX" sz="1100" dirty="0" smtClean="0"/>
            </a:br>
            <a:r>
              <a:rPr lang="es-MX" sz="1100" dirty="0" smtClean="0"/>
              <a:t>En estados de dolor crónico existe un mayor déficit de inhibición descendente.</a:t>
            </a:r>
          </a:p>
          <a:p>
            <a:pPr marL="187833" indent="-187833">
              <a:spcAft>
                <a:spcPts val="600"/>
              </a:spcAft>
            </a:pPr>
            <a:r>
              <a:rPr lang="es-MX" sz="1100" b="1" dirty="0" smtClean="0"/>
              <a:t>Referencias</a:t>
            </a:r>
          </a:p>
          <a:p>
            <a:pPr>
              <a:spcAft>
                <a:spcPts val="600"/>
              </a:spcAft>
            </a:pPr>
            <a:r>
              <a:rPr lang="en-CA" sz="1100" dirty="0" smtClean="0"/>
              <a:t>Attal N, Bouhassira D. Mechanisms of pain in peripheral neuropathy. </a:t>
            </a:r>
            <a:r>
              <a:rPr lang="en-CA" sz="1100" i="1" dirty="0" smtClean="0"/>
              <a:t>Acta Neurol Scand Suppl </a:t>
            </a:r>
            <a:r>
              <a:rPr lang="en-CA" sz="1100" dirty="0" smtClean="0"/>
              <a:t>1999; 173:12-24.</a:t>
            </a:r>
          </a:p>
          <a:p>
            <a:pPr>
              <a:spcAft>
                <a:spcPts val="600"/>
              </a:spcAft>
            </a:pPr>
            <a:r>
              <a:rPr lang="en-CA" sz="1100" dirty="0" smtClean="0"/>
              <a:t>Doubell TP </a:t>
            </a:r>
            <a:r>
              <a:rPr lang="en-CA" sz="1100" i="1" dirty="0" smtClean="0"/>
              <a:t>et al</a:t>
            </a:r>
            <a:r>
              <a:rPr lang="en-CA" sz="1100" dirty="0" smtClean="0"/>
              <a:t>. In: Wall PD, Melzack R (eds). </a:t>
            </a:r>
            <a:r>
              <a:rPr lang="en-CA" sz="1100" i="1" dirty="0" smtClean="0"/>
              <a:t>Textbook of Pain</a:t>
            </a:r>
            <a:r>
              <a:rPr lang="en-CA" sz="1100" dirty="0" smtClean="0"/>
              <a:t>. 4th ed. </a:t>
            </a:r>
            <a:br>
              <a:rPr lang="en-CA" sz="1100" dirty="0" smtClean="0"/>
            </a:br>
            <a:r>
              <a:rPr lang="en-CA" sz="1100" dirty="0" smtClean="0"/>
              <a:t>Harcourt Publishers Limited; Edinburgh, UK: 1999.</a:t>
            </a:r>
          </a:p>
          <a:p>
            <a:pPr>
              <a:spcAft>
                <a:spcPts val="600"/>
              </a:spcAft>
            </a:pPr>
            <a:r>
              <a:rPr lang="en-CA" sz="1100" dirty="0" smtClean="0"/>
              <a:t>Woolf CJ, Mannion RJ. Neuropathic pain: aetiology, symptoms, mechanisms, and management. </a:t>
            </a:r>
            <a:r>
              <a:rPr lang="en-CA" sz="1100" i="1" dirty="0" smtClean="0"/>
              <a:t>Lancet</a:t>
            </a:r>
            <a:r>
              <a:rPr lang="en-CA" sz="1100" dirty="0" smtClean="0"/>
              <a:t> 1999; 353(9168):1959-64.</a:t>
            </a:r>
          </a:p>
          <a:p>
            <a:pPr marL="187833" indent="-187833">
              <a:spcAft>
                <a:spcPts val="600"/>
              </a:spcAft>
              <a:buFontTx/>
              <a:buAutoNum type="arabicPeriod"/>
            </a:pPr>
            <a:endParaRPr lang="en-CA" sz="1100" dirty="0" smtClean="0"/>
          </a:p>
          <a:p>
            <a:pPr marL="187833" indent="-187833">
              <a:spcAft>
                <a:spcPts val="600"/>
              </a:spcAft>
              <a:buFontTx/>
              <a:buAutoNum type="arabicPeriod"/>
            </a:pPr>
            <a:endParaRPr lang="es-MX" sz="1100" dirty="0" smtClean="0"/>
          </a:p>
          <a:p>
            <a:pPr marL="187833" indent="-187833">
              <a:spcAft>
                <a:spcPts val="600"/>
              </a:spcAft>
              <a:buFontTx/>
              <a:buAutoNum type="arabicPeriod"/>
            </a:pPr>
            <a:endParaRPr lang="es-MX" sz="1100" dirty="0" smtClean="0"/>
          </a:p>
          <a:p>
            <a:pPr>
              <a:spcAft>
                <a:spcPts val="600"/>
              </a:spcAft>
            </a:pPr>
            <a:endParaRPr lang="es-MX" sz="11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7" name="Rectangle 7"/>
          <p:cNvSpPr>
            <a:spLocks noGrp="1" noChangeArrowheads="1"/>
          </p:cNvSpPr>
          <p:nvPr>
            <p:ph type="sldNum" sz="quarter" idx="5"/>
          </p:nvPr>
        </p:nvSpPr>
        <p:spPr/>
        <p:txBody>
          <a:bodyPr/>
          <a:lstStyle/>
          <a:p>
            <a:fld id="{9509ACC5-D6A4-47EC-BD7A-861EA88BD8F2}" type="slidenum">
              <a:rPr lang="en-US" smtClean="0">
                <a:solidFill>
                  <a:prstClr val="black"/>
                </a:solidFill>
              </a:rPr>
              <a:pPr/>
              <a:t>43</a:t>
            </a:fld>
            <a:endParaRPr lang="en-US" dirty="0" smtClean="0">
              <a:solidFill>
                <a:prstClr val="black"/>
              </a:solidFill>
            </a:endParaRPr>
          </a:p>
        </p:txBody>
      </p:sp>
      <p:sp>
        <p:nvSpPr>
          <p:cNvPr id="843779" name="Rectangle 3"/>
          <p:cNvSpPr>
            <a:spLocks noGrp="1" noChangeArrowheads="1"/>
          </p:cNvSpPr>
          <p:nvPr>
            <p:ph type="body" idx="1"/>
          </p:nvPr>
        </p:nvSpPr>
        <p:spPr/>
        <p:txBody>
          <a:bodyPr/>
          <a:lstStyle/>
          <a:p>
            <a:pPr>
              <a:spcAft>
                <a:spcPts val="600"/>
              </a:spcAft>
            </a:pPr>
            <a:r>
              <a:rPr lang="en-CA" b="1" dirty="0" smtClean="0"/>
              <a:t>Notas del Conferencista</a:t>
            </a:r>
          </a:p>
          <a:p>
            <a:pPr>
              <a:spcAft>
                <a:spcPts val="600"/>
              </a:spcAft>
            </a:pPr>
            <a:r>
              <a:rPr lang="es-MX" dirty="0" smtClean="0"/>
              <a:t>Uno de los mecanismos por medio del cual la sensibilidad al dolor es aumentada en el dolor neuropático involucra un aumento en la producción de la subunidad α</a:t>
            </a:r>
            <a:r>
              <a:rPr lang="es-MX" baseline="-25000" dirty="0" smtClean="0"/>
              <a:t>2</a:t>
            </a:r>
            <a:r>
              <a:rPr lang="es-MX" dirty="0" smtClean="0"/>
              <a:t>δ de los canales de calcio. Esto resulta en la transportación de mayores números de canales de calcio a las terminales nerviosas en el cuerno dorsal, y un aumento subsecuente en la excitabilidad neuronal. </a:t>
            </a:r>
          </a:p>
          <a:p>
            <a:pPr>
              <a:spcAft>
                <a:spcPts val="600"/>
              </a:spcAft>
            </a:pPr>
            <a:r>
              <a:rPr lang="es-MX" dirty="0" smtClean="0"/>
              <a:t>Estudios recientes sugieren que los ligandos α</a:t>
            </a:r>
            <a:r>
              <a:rPr lang="es-MX" baseline="-25000" dirty="0" smtClean="0"/>
              <a:t>2</a:t>
            </a:r>
            <a:r>
              <a:rPr lang="es-MX" dirty="0" smtClean="0"/>
              <a:t>δ</a:t>
            </a:r>
            <a:r>
              <a:rPr lang="es-MX" altLang="zh-TW" dirty="0" smtClean="0"/>
              <a:t> contrarrestan este efecto modulando el tráfico del </a:t>
            </a:r>
            <a:r>
              <a:rPr lang="es-MX" dirty="0" smtClean="0"/>
              <a:t>canal de calcio a través de la unión a la sub-unidad α</a:t>
            </a:r>
            <a:r>
              <a:rPr lang="es-MX" baseline="-25000" dirty="0" smtClean="0"/>
              <a:t>2</a:t>
            </a:r>
            <a:r>
              <a:rPr lang="es-MX" dirty="0" smtClean="0"/>
              <a:t>δ de los canales de calcio e inhibiendo el transporte del canal de calcio.</a:t>
            </a:r>
          </a:p>
          <a:p>
            <a:pPr>
              <a:spcAft>
                <a:spcPts val="600"/>
              </a:spcAft>
            </a:pPr>
            <a:r>
              <a:rPr lang="es-MX" b="1" dirty="0" smtClean="0"/>
              <a:t>Referencia</a:t>
            </a:r>
          </a:p>
          <a:p>
            <a:pPr>
              <a:spcAft>
                <a:spcPts val="600"/>
              </a:spcAft>
            </a:pPr>
            <a:r>
              <a:rPr lang="es-MX" dirty="0" smtClean="0"/>
              <a:t>Bauer CS </a:t>
            </a:r>
            <a:r>
              <a:rPr lang="es-MX" i="1" dirty="0" smtClean="0"/>
              <a:t>et al. J Neurosci </a:t>
            </a:r>
            <a:r>
              <a:rPr lang="es-MX" dirty="0" smtClean="0"/>
              <a:t>2009; 29(13):4076-88</a:t>
            </a:r>
            <a:endParaRPr lang="en-GB" dirty="0" smtClean="0"/>
          </a:p>
          <a:p>
            <a:endParaRPr lang="en-GB" dirty="0" smtClean="0"/>
          </a:p>
        </p:txBody>
      </p:sp>
      <p:sp>
        <p:nvSpPr>
          <p:cNvPr id="4" name="Slide Image Placeholder 3"/>
          <p:cNvSpPr>
            <a:spLocks noGrp="1" noRot="1" noChangeAspect="1"/>
          </p:cNvSpPr>
          <p:nvPr>
            <p:ph type="sldImg"/>
          </p:nvPr>
        </p:nvSpPr>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878" indent="-285722" eaLnBrk="0" hangingPunct="0">
              <a:defRPr>
                <a:solidFill>
                  <a:schemeClr val="tx1"/>
                </a:solidFill>
                <a:latin typeface="Arial" pitchFamily="34" charset="0"/>
                <a:ea typeface="SimSun" pitchFamily="2" charset="-122"/>
              </a:defRPr>
            </a:lvl2pPr>
            <a:lvl3pPr marL="1142888" indent="-228577" eaLnBrk="0" hangingPunct="0">
              <a:defRPr>
                <a:solidFill>
                  <a:schemeClr val="tx1"/>
                </a:solidFill>
                <a:latin typeface="Arial" pitchFamily="34" charset="0"/>
                <a:ea typeface="SimSun" pitchFamily="2" charset="-122"/>
              </a:defRPr>
            </a:lvl3pPr>
            <a:lvl4pPr marL="1600044" indent="-228577" eaLnBrk="0" hangingPunct="0">
              <a:defRPr>
                <a:solidFill>
                  <a:schemeClr val="tx1"/>
                </a:solidFill>
                <a:latin typeface="Arial" pitchFamily="34" charset="0"/>
                <a:ea typeface="SimSun" pitchFamily="2" charset="-122"/>
              </a:defRPr>
            </a:lvl4pPr>
            <a:lvl5pPr marL="2057199" indent="-228577" eaLnBrk="0" hangingPunct="0">
              <a:defRPr>
                <a:solidFill>
                  <a:schemeClr val="tx1"/>
                </a:solidFill>
                <a:latin typeface="Arial" pitchFamily="34" charset="0"/>
                <a:ea typeface="SimSun" pitchFamily="2" charset="-122"/>
              </a:defRPr>
            </a:lvl5pPr>
            <a:lvl6pPr marL="2514355" indent="-228577" eaLnBrk="0" fontAlgn="base" hangingPunct="0">
              <a:spcBef>
                <a:spcPct val="0"/>
              </a:spcBef>
              <a:spcAft>
                <a:spcPct val="0"/>
              </a:spcAft>
              <a:defRPr>
                <a:solidFill>
                  <a:schemeClr val="tx1"/>
                </a:solidFill>
                <a:latin typeface="Arial" pitchFamily="34" charset="0"/>
                <a:ea typeface="SimSun" pitchFamily="2" charset="-122"/>
              </a:defRPr>
            </a:lvl6pPr>
            <a:lvl7pPr marL="2971510" indent="-228577" eaLnBrk="0" fontAlgn="base" hangingPunct="0">
              <a:spcBef>
                <a:spcPct val="0"/>
              </a:spcBef>
              <a:spcAft>
                <a:spcPct val="0"/>
              </a:spcAft>
              <a:defRPr>
                <a:solidFill>
                  <a:schemeClr val="tx1"/>
                </a:solidFill>
                <a:latin typeface="Arial" pitchFamily="34" charset="0"/>
                <a:ea typeface="SimSun" pitchFamily="2" charset="-122"/>
              </a:defRPr>
            </a:lvl7pPr>
            <a:lvl8pPr marL="3428666" indent="-228577" eaLnBrk="0" fontAlgn="base" hangingPunct="0">
              <a:spcBef>
                <a:spcPct val="0"/>
              </a:spcBef>
              <a:spcAft>
                <a:spcPct val="0"/>
              </a:spcAft>
              <a:defRPr>
                <a:solidFill>
                  <a:schemeClr val="tx1"/>
                </a:solidFill>
                <a:latin typeface="Arial" pitchFamily="34" charset="0"/>
                <a:ea typeface="SimSun" pitchFamily="2" charset="-122"/>
              </a:defRPr>
            </a:lvl8pPr>
            <a:lvl9pPr marL="3885821" indent="-228577"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4CD2A257-D1E8-405B-A139-D0A2A9620610}" type="slidenum">
              <a:rPr lang="en-US" altLang="en-US" smtClean="0">
                <a:solidFill>
                  <a:srgbClr val="000000"/>
                </a:solidFill>
                <a:latin typeface="Calibri" pitchFamily="34" charset="0"/>
              </a:rPr>
              <a:pPr eaLnBrk="1" hangingPunct="1"/>
              <a:t>44</a:t>
            </a:fld>
            <a:endParaRPr lang="en-US" altLang="en-US" dirty="0">
              <a:solidFill>
                <a:srgbClr val="000000"/>
              </a:solidFill>
              <a:latin typeface="Calibri" pitchFamily="34" charset="0"/>
            </a:endParaRPr>
          </a:p>
        </p:txBody>
      </p:sp>
      <p:sp>
        <p:nvSpPr>
          <p:cNvPr id="1372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7223" name="Rectangle 3"/>
          <p:cNvSpPr>
            <a:spLocks noGrp="1" noChangeArrowheads="1"/>
          </p:cNvSpPr>
          <p:nvPr>
            <p:ph type="body" idx="1"/>
          </p:nvPr>
        </p:nvSpPr>
        <p:spPr bwMode="auto">
          <a:xfrm>
            <a:off x="678138" y="4415583"/>
            <a:ext cx="5505864" cy="5315404"/>
          </a:xfrm>
          <a:noFill/>
          <a:ln>
            <a:noFill/>
            <a:miter lim="800000"/>
            <a:headEnd/>
            <a:tailEnd/>
          </a:ln>
        </p:spPr>
        <p:txBody>
          <a:bodyPr/>
          <a:lstStyle/>
          <a:p>
            <a:pPr>
              <a:spcAft>
                <a:spcPts val="600"/>
              </a:spcAft>
            </a:pPr>
            <a:r>
              <a:rPr lang="es-MX" b="1" dirty="0" smtClean="0"/>
              <a:t>Notas del Conferencista</a:t>
            </a:r>
          </a:p>
          <a:p>
            <a:pPr>
              <a:spcAft>
                <a:spcPts val="600"/>
              </a:spcAft>
            </a:pPr>
            <a:r>
              <a:rPr lang="es-MX" dirty="0" smtClean="0"/>
              <a:t>Los Efectos Adversos más comunes experimentados con ligandos α</a:t>
            </a:r>
            <a:r>
              <a:rPr lang="es-MX" baseline="-25000" dirty="0" smtClean="0"/>
              <a:t>2</a:t>
            </a:r>
            <a:r>
              <a:rPr lang="es-MX" dirty="0" smtClean="0"/>
              <a:t>δ como Gabapentina y Pregabalina son boca seca</a:t>
            </a:r>
            <a:r>
              <a:rPr lang="es-MX" baseline="0" dirty="0" smtClean="0"/>
              <a:t>, </a:t>
            </a:r>
            <a:r>
              <a:rPr lang="es-MX" sz="1200" b="0" i="0" u="none" strike="noStrike" kern="1200" baseline="0" dirty="0" smtClean="0">
                <a:solidFill>
                  <a:schemeClr val="tx1"/>
                </a:solidFill>
              </a:rPr>
              <a:t>mareo, cefalea, aumento de peso, edema periférico, astenia y somnolencia.</a:t>
            </a:r>
            <a:endParaRPr lang="es-MX" dirty="0" smtClean="0"/>
          </a:p>
          <a:p>
            <a:pPr>
              <a:spcAft>
                <a:spcPts val="600"/>
              </a:spcAft>
            </a:pPr>
            <a:r>
              <a:rPr lang="es-MX" sz="1200" b="1" i="0" u="none" strike="noStrike" kern="1200" baseline="0" dirty="0" smtClean="0">
                <a:solidFill>
                  <a:schemeClr val="tx1"/>
                </a:solidFill>
              </a:rPr>
              <a:t>Referencia</a:t>
            </a:r>
          </a:p>
          <a:p>
            <a:pPr>
              <a:spcAft>
                <a:spcPts val="600"/>
              </a:spcAft>
            </a:pPr>
            <a:r>
              <a:rPr lang="en-CA" dirty="0" smtClean="0"/>
              <a:t>Attal N, Finnerup NB. Pharmacological management of neuropathic pain. </a:t>
            </a:r>
            <a:br>
              <a:rPr lang="en-CA" dirty="0" smtClean="0"/>
            </a:br>
            <a:r>
              <a:rPr lang="en-CA" i="1" dirty="0" smtClean="0"/>
              <a:t>Pain Clinical Updates </a:t>
            </a:r>
            <a:r>
              <a:rPr lang="en-CA" dirty="0" smtClean="0"/>
              <a:t>2010;18(9):1-8</a:t>
            </a:r>
            <a:r>
              <a:rPr lang="en-US" dirty="0" smtClean="0"/>
              <a:t>.</a:t>
            </a:r>
            <a:endParaRPr lang="en-US" dirty="0" smtClean="0"/>
          </a:p>
          <a:p>
            <a:pPr>
              <a:spcAft>
                <a:spcPts val="600"/>
              </a:spcAft>
            </a:pPr>
            <a:endParaRPr lang="en-US" dirty="0" smtClean="0"/>
          </a:p>
          <a:p>
            <a:pPr marL="228577" indent="-228577">
              <a:lnSpc>
                <a:spcPct val="90000"/>
              </a:lnSpc>
              <a:spcBef>
                <a:spcPct val="0"/>
              </a:spcBef>
              <a:spcAft>
                <a:spcPts val="600"/>
              </a:spcAft>
            </a:pPr>
            <a:endParaRPr lang="en-US" dirty="0" smtClean="0"/>
          </a:p>
        </p:txBody>
      </p:sp>
      <p:sp>
        <p:nvSpPr>
          <p:cNvPr id="137224" name="Rectangle 4"/>
          <p:cNvSpPr>
            <a:spLocks noChangeArrowheads="1"/>
          </p:cNvSpPr>
          <p:nvPr/>
        </p:nvSpPr>
        <p:spPr bwMode="black">
          <a:xfrm>
            <a:off x="165104" y="2664650"/>
            <a:ext cx="723900" cy="156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917486" eaLnBrk="0" fontAlgn="base" hangingPunct="0">
              <a:spcBef>
                <a:spcPct val="0"/>
              </a:spcBef>
              <a:spcAft>
                <a:spcPct val="0"/>
              </a:spcAft>
              <a:buClr>
                <a:srgbClr val="000000"/>
              </a:buClr>
              <a:buSzPct val="80000"/>
            </a:pPr>
            <a:endParaRPr lang="en-US" sz="1000" dirty="0">
              <a:solidFill>
                <a:srgbClr val="000000"/>
              </a:solidFill>
              <a:latin typeface="Arial" pitchFamily="34" charset="0"/>
              <a:ea typeface="SimSun"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fld id="{FC34AD7C-96A2-48E1-8088-9A58F8A9E959}" type="slidenum">
              <a:rPr lang="en-GB" smtClean="0">
                <a:solidFill>
                  <a:prstClr val="black"/>
                </a:solidFill>
              </a:rPr>
              <a:pPr/>
              <a:t>45</a:t>
            </a:fld>
            <a:endParaRPr lang="en-GB" dirty="0">
              <a:solidFill>
                <a:prstClr val="black"/>
              </a:solidFill>
            </a:endParaRPr>
          </a:p>
        </p:txBody>
      </p:sp>
      <p:sp>
        <p:nvSpPr>
          <p:cNvPr id="131076" name="Rectangle 3"/>
          <p:cNvSpPr>
            <a:spLocks noGrp="1" noChangeArrowheads="1"/>
          </p:cNvSpPr>
          <p:nvPr>
            <p:ph type="body" idx="1"/>
          </p:nvPr>
        </p:nvSpPr>
        <p:spPr>
          <a:xfrm>
            <a:off x="685800" y="4415791"/>
            <a:ext cx="5486400" cy="4880609"/>
          </a:xfrm>
        </p:spPr>
        <p:txBody>
          <a:bodyPr/>
          <a:lstStyle/>
          <a:p>
            <a:pPr>
              <a:spcAft>
                <a:spcPts val="600"/>
              </a:spcAft>
            </a:pPr>
            <a:r>
              <a:rPr lang="es-MX" b="1" noProof="0" dirty="0" smtClean="0"/>
              <a:t>Notas del Conferencista</a:t>
            </a:r>
          </a:p>
          <a:p>
            <a:r>
              <a:rPr lang="es-MX" noProof="0" dirty="0" smtClean="0"/>
              <a:t>Se piensa que el principal efecto analgésico de los antidepresivos ocurre por medio del aumento de las cantidades de serotonina y noradrenalina disponibles en las hendiduras sinápticas a nivel espinal y supra-espinal, aumentando así los efectos inhibitorios de las vías modulatorias descendentes. </a:t>
            </a:r>
          </a:p>
          <a:p>
            <a:endParaRPr lang="es-MX" noProof="0" dirty="0" smtClean="0"/>
          </a:p>
          <a:p>
            <a:r>
              <a:rPr lang="es-MX" noProof="0" dirty="0" smtClean="0"/>
              <a:t>Es interesante mencionar que a concentraciones terapéuticas los antidepresivos tienen muy poco efecto analgésico en la nocicepción, lo cual sugiere que pueden ayudar a “normalizar” la función de un sistema de dolor alterado más que a inhibir la transmisión del dolor.</a:t>
            </a:r>
          </a:p>
          <a:p>
            <a:r>
              <a:rPr lang="es-MX" noProof="0" dirty="0" smtClean="0"/>
              <a:t> </a:t>
            </a:r>
          </a:p>
          <a:p>
            <a:pPr>
              <a:spcAft>
                <a:spcPts val="600"/>
              </a:spcAft>
            </a:pPr>
            <a:r>
              <a:rPr lang="es-MX" b="1" noProof="0" dirty="0" smtClean="0"/>
              <a:t>Referencia</a:t>
            </a:r>
          </a:p>
          <a:p>
            <a:pPr>
              <a:spcAft>
                <a:spcPts val="600"/>
              </a:spcAft>
            </a:pPr>
            <a:r>
              <a:rPr lang="en-US" noProof="0" dirty="0" smtClean="0"/>
              <a:t>Verdu B </a:t>
            </a:r>
            <a:r>
              <a:rPr lang="en-US" i="1" noProof="0" dirty="0" smtClean="0"/>
              <a:t>et al. </a:t>
            </a:r>
            <a:r>
              <a:rPr lang="en-US" noProof="0" dirty="0" smtClean="0"/>
              <a:t>Antidepressants for the treatment of chronic pain. </a:t>
            </a:r>
            <a:r>
              <a:rPr lang="en-US" i="1" noProof="0" dirty="0" smtClean="0"/>
              <a:t>Drugs</a:t>
            </a:r>
            <a:r>
              <a:rPr lang="en-US" noProof="0" dirty="0" smtClean="0"/>
              <a:t> 2008; 68(18):2611-2632.</a:t>
            </a:r>
          </a:p>
          <a:p>
            <a:pPr>
              <a:spcAft>
                <a:spcPts val="600"/>
              </a:spcAft>
            </a:pPr>
            <a:endParaRPr lang="en-US" dirty="0" smtClean="0"/>
          </a:p>
        </p:txBody>
      </p:sp>
      <p:sp>
        <p:nvSpPr>
          <p:cNvPr id="4" name="Slide Image Placeholder 3"/>
          <p:cNvSpPr>
            <a:spLocks noGrp="1" noRot="1" noChangeAspect="1"/>
          </p:cNvSpPr>
          <p:nvPr>
            <p:ph type="sldImg"/>
          </p:nvPr>
        </p:nvSpPr>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4" name="Rectangle 4"/>
          <p:cNvSpPr>
            <a:spLocks noChangeArrowheads="1"/>
          </p:cNvSpPr>
          <p:nvPr/>
        </p:nvSpPr>
        <p:spPr bwMode="black">
          <a:xfrm>
            <a:off x="165104" y="2664650"/>
            <a:ext cx="723900" cy="156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917486" eaLnBrk="0" fontAlgn="base" hangingPunct="0">
              <a:spcBef>
                <a:spcPct val="0"/>
              </a:spcBef>
              <a:spcAft>
                <a:spcPct val="0"/>
              </a:spcAft>
              <a:buClr>
                <a:srgbClr val="000000"/>
              </a:buClr>
              <a:buSzPct val="80000"/>
            </a:pPr>
            <a:endParaRPr lang="en-US" sz="1000" dirty="0">
              <a:solidFill>
                <a:srgbClr val="000000"/>
              </a:solidFill>
              <a:latin typeface="Arial" pitchFamily="34" charset="0"/>
              <a:ea typeface="SimSun" pitchFamily="2" charset="-122"/>
            </a:endParaRPr>
          </a:p>
        </p:txBody>
      </p:sp>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a:xfrm>
            <a:off x="685800" y="4415791"/>
            <a:ext cx="5486400" cy="4880609"/>
          </a:xfrm>
        </p:spPr>
        <p:txBody>
          <a:bodyPr/>
          <a:lstStyle/>
          <a:p>
            <a:pPr>
              <a:spcAft>
                <a:spcPts val="600"/>
              </a:spcAft>
            </a:pPr>
            <a:r>
              <a:rPr lang="es-MX" b="1" dirty="0" smtClean="0"/>
              <a:t>Notas del Conferencista</a:t>
            </a:r>
          </a:p>
          <a:p>
            <a:pPr>
              <a:spcAft>
                <a:spcPts val="600"/>
              </a:spcAft>
            </a:pPr>
            <a:r>
              <a:rPr lang="es-MX" dirty="0" smtClean="0"/>
              <a:t>Los Efectos Adversos más comunes de los TCAs incluyen b</a:t>
            </a:r>
            <a:r>
              <a:rPr lang="es-MX" sz="1200" b="0" i="0" u="none" strike="noStrike" kern="1200" baseline="0" dirty="0" smtClean="0">
                <a:solidFill>
                  <a:schemeClr val="tx1"/>
                </a:solidFill>
                <a:latin typeface="+mn-lt"/>
                <a:ea typeface="+mn-ea"/>
                <a:cs typeface="+mn-cs"/>
              </a:rPr>
              <a:t>oca seca, constipación, retención urinaria, sudoración, mareo, visión borrosa, palpitación, </a:t>
            </a:r>
            <a:r>
              <a:rPr lang="es-MX" dirty="0" smtClean="0"/>
              <a:t>h</a:t>
            </a:r>
            <a:r>
              <a:rPr lang="es-MX" sz="1200" b="0" i="0" u="none" strike="noStrike" kern="1200" baseline="0" dirty="0" smtClean="0">
                <a:solidFill>
                  <a:schemeClr val="tx1"/>
                </a:solidFill>
                <a:latin typeface="+mn-lt"/>
                <a:ea typeface="+mn-ea"/>
                <a:cs typeface="+mn-cs"/>
              </a:rPr>
              <a:t>ipotensión ortostática, somnolencia y sedación. Otros efectos adversos incluyen trastornos cognitivos, confusión, trastornos en la marcha y caídas, particularmente en ancianos. </a:t>
            </a:r>
          </a:p>
          <a:p>
            <a:pPr>
              <a:spcAft>
                <a:spcPts val="600"/>
              </a:spcAft>
            </a:pPr>
            <a:r>
              <a:rPr lang="es-MX" sz="1200" b="0" i="0" u="none" strike="noStrike" kern="1200" baseline="0" dirty="0" smtClean="0">
                <a:solidFill>
                  <a:schemeClr val="tx1"/>
                </a:solidFill>
                <a:latin typeface="+mn-lt"/>
                <a:ea typeface="+mn-ea"/>
                <a:cs typeface="+mn-cs"/>
              </a:rPr>
              <a:t>Las reacciones adversas experimentadas más frecuentemente con IRSNs incluyen boca seca, constipación, diarrea, náusea, disminución del apetito, sudoración, mareo y somnolencia. Efectos Adversos raros incluyen elevación en las enzimas hepáticas, los niveles de glucosa en el plasma y en la presión sanguínea.</a:t>
            </a:r>
          </a:p>
          <a:p>
            <a:pPr>
              <a:spcAft>
                <a:spcPts val="600"/>
              </a:spcAft>
            </a:pPr>
            <a:r>
              <a:rPr lang="es-MX" sz="1200" b="1" i="0" u="none" strike="noStrike" kern="1200" baseline="0" dirty="0" smtClean="0">
                <a:solidFill>
                  <a:schemeClr val="tx1"/>
                </a:solidFill>
                <a:latin typeface="+mn-lt"/>
                <a:ea typeface="+mn-ea"/>
                <a:cs typeface="+mn-cs"/>
              </a:rPr>
              <a:t>Referencia</a:t>
            </a:r>
          </a:p>
          <a:p>
            <a:pPr>
              <a:spcAft>
                <a:spcPts val="600"/>
              </a:spcAft>
            </a:pPr>
            <a:r>
              <a:rPr lang="en-US" dirty="0" smtClean="0"/>
              <a:t>Attal N, Finnerup NB. </a:t>
            </a:r>
            <a:r>
              <a:rPr lang="en-CA" dirty="0" smtClean="0"/>
              <a:t>Pharmacological management of neuropathic pain. </a:t>
            </a:r>
            <a:r>
              <a:rPr lang="en-US" i="1" dirty="0" smtClean="0"/>
              <a:t>Pain Clinical Updates </a:t>
            </a:r>
            <a:r>
              <a:rPr lang="en-US" dirty="0" smtClean="0"/>
              <a:t>2010; 18(9):1-8.</a:t>
            </a:r>
            <a:endParaRPr lang="en-US" dirty="0"/>
          </a:p>
          <a:p>
            <a:pPr>
              <a:spcAft>
                <a:spcPts val="600"/>
              </a:spcAft>
            </a:pPr>
            <a:endParaRPr lang="en-US" dirty="0"/>
          </a:p>
        </p:txBody>
      </p:sp>
      <p:sp>
        <p:nvSpPr>
          <p:cNvPr id="6" name="Slide Number Placeholder 3"/>
          <p:cNvSpPr>
            <a:spLocks noGrp="1"/>
          </p:cNvSpPr>
          <p:nvPr>
            <p:ph type="sldNum" sz="quarter" idx="5"/>
          </p:nvPr>
        </p:nvSpPr>
        <p:spPr>
          <a:xfrm>
            <a:off x="3884613" y="8829967"/>
            <a:ext cx="2971800" cy="464820"/>
          </a:xfrm>
        </p:spPr>
        <p:txBody>
          <a:bodyPr/>
          <a:lstStyle/>
          <a:p>
            <a:fld id="{C3688213-33A5-40D6-90A0-AF4F9B3FAB42}" type="slidenum">
              <a:rPr lang="en-CA" smtClean="0">
                <a:solidFill>
                  <a:prstClr val="black"/>
                </a:solidFill>
              </a:rPr>
              <a:pPr/>
              <a:t>46</a:t>
            </a:fld>
            <a:endParaRPr lang="en-CA" dirty="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2656" y="4360168"/>
            <a:ext cx="6264696" cy="4320481"/>
          </a:xfrm>
        </p:spPr>
        <p:txBody>
          <a:bodyPr/>
          <a:lstStyle/>
          <a:p>
            <a:pPr>
              <a:lnSpc>
                <a:spcPct val="90000"/>
              </a:lnSpc>
              <a:spcAft>
                <a:spcPts val="600"/>
              </a:spcAft>
            </a:pPr>
            <a:r>
              <a:rPr lang="es-MX" sz="1050" b="1" dirty="0" smtClean="0"/>
              <a:t>Notas del Conferencista</a:t>
            </a:r>
          </a:p>
          <a:p>
            <a:pPr>
              <a:lnSpc>
                <a:spcPct val="90000"/>
              </a:lnSpc>
              <a:spcAft>
                <a:spcPts val="600"/>
              </a:spcAft>
            </a:pPr>
            <a:r>
              <a:rPr lang="es-MX" sz="1050" dirty="0" smtClean="0"/>
              <a:t>Una gran número de drogas e intervenciones han sido examinadas en estudios controlados acerca de su eficacia en fibromialgia y  se han documentado meta-análisis sobre las más importantes de estas intervenciones. Algunos antidepresivos son efectivos en fibromialgia; reducen el dolor, la fatiga, y la depresión y mejoran el sueño y la calidad de vida. Sin embargo, no todos los antidepresivos afectan estos síntomas de igual manera, y en algunos los efectos generales son pequeños. No obstante, incluso las reducciones moderadas del dolor pueden dar lugar a mejoras considerables en la calidad de vida. </a:t>
            </a:r>
          </a:p>
          <a:p>
            <a:pPr>
              <a:lnSpc>
                <a:spcPct val="90000"/>
              </a:lnSpc>
              <a:spcAft>
                <a:spcPts val="600"/>
              </a:spcAft>
            </a:pPr>
            <a:r>
              <a:rPr lang="es-MX" sz="1050" dirty="0" smtClean="0"/>
              <a:t>Un meta-análisis de estudios con Gabapentina y Pregabalina también mostró efectos en la reducción del dolor, mejoró el sueño, y la calidad de vida. En una comparación de Duloxetina, Milnaciprán y Pregabalina, las tres drogas fueron mejores que el placebo, excepto duloxetina para fatiga, milnaciprán para trastornos del sueño, y pregabalina para estado de ánimo depresivo. Es así que la droga inicial es una elección individual dependiendo de los síntomas del paciente, las comorbilidades y las preferencias. </a:t>
            </a:r>
          </a:p>
          <a:p>
            <a:pPr>
              <a:lnSpc>
                <a:spcPct val="90000"/>
              </a:lnSpc>
              <a:spcAft>
                <a:spcPts val="600"/>
              </a:spcAft>
            </a:pPr>
            <a:r>
              <a:rPr lang="es-MX" sz="1050" dirty="0" smtClean="0"/>
              <a:t>Existe evidencia más débil sobre el efecto de algunas otras drogas, como tramadol, y para algunas drogas existe buena evidencia de que no son efectivas.</a:t>
            </a:r>
          </a:p>
          <a:p>
            <a:pPr>
              <a:lnSpc>
                <a:spcPct val="90000"/>
              </a:lnSpc>
              <a:spcAft>
                <a:spcPts val="600"/>
              </a:spcAft>
            </a:pPr>
            <a:r>
              <a:rPr lang="es-MX" sz="1050" dirty="0" smtClean="0"/>
              <a:t>Es importante mencionar que la depresión comórbida no es tratada de manera específica por algunos de los agentes mencionados o en las dosis proporcionadas para fibromialgia. Es así que la depresión podría tener que ser tratada por separado.</a:t>
            </a:r>
          </a:p>
          <a:p>
            <a:pPr>
              <a:lnSpc>
                <a:spcPct val="90000"/>
              </a:lnSpc>
              <a:spcAft>
                <a:spcPts val="600"/>
              </a:spcAft>
            </a:pPr>
            <a:r>
              <a:rPr lang="es-MX" sz="1050" dirty="0" smtClean="0"/>
              <a:t>Esta slide menciona las drogas que han mostrado tener efectos positivos en fibromialgia en estudios aleatorizados controlados. La evidencia nivel  1 se refiere a un estudio aleatorizado controlado individual mientras que el nivel  2 se refiere a una revisión sistemática de estudios de cohortes o estudios aleatorizados controlados de baja calidad o estudios de cohorte individuales o un estudio aleatorizado controlado de baja calidad.</a:t>
            </a:r>
          </a:p>
          <a:p>
            <a:pPr>
              <a:lnSpc>
                <a:spcPct val="90000"/>
              </a:lnSpc>
              <a:spcAft>
                <a:spcPts val="300"/>
              </a:spcAft>
            </a:pPr>
            <a:r>
              <a:rPr lang="es-MX" sz="1050" b="1" dirty="0" smtClean="0"/>
              <a:t>Referencia</a:t>
            </a:r>
          </a:p>
          <a:p>
            <a:pPr>
              <a:lnSpc>
                <a:spcPct val="90000"/>
              </a:lnSpc>
              <a:spcAft>
                <a:spcPts val="600"/>
              </a:spcAft>
            </a:pPr>
            <a:r>
              <a:rPr lang="en-CA" sz="1050" dirty="0" smtClean="0"/>
              <a:t>Sommer C. Fibromyalgia: a clinical update. </a:t>
            </a:r>
            <a:r>
              <a:rPr lang="en-CA" sz="1050" i="1" dirty="0" smtClean="0"/>
              <a:t>Pain Clinical Updates</a:t>
            </a:r>
            <a:r>
              <a:rPr lang="en-CA" sz="1050" dirty="0" smtClean="0"/>
              <a:t> 2010; 18(4):1-4. </a:t>
            </a:r>
            <a:endParaRPr lang="en-CA" sz="1050" dirty="0"/>
          </a:p>
        </p:txBody>
      </p:sp>
      <p:sp>
        <p:nvSpPr>
          <p:cNvPr id="4" name="Slide Number Placeholder 3"/>
          <p:cNvSpPr>
            <a:spLocks noGrp="1"/>
          </p:cNvSpPr>
          <p:nvPr>
            <p:ph type="sldNum" sz="quarter" idx="10"/>
          </p:nvPr>
        </p:nvSpPr>
        <p:spPr/>
        <p:txBody>
          <a:bodyPr/>
          <a:lstStyle/>
          <a:p>
            <a:fld id="{C3688213-33A5-40D6-90A0-AF4F9B3FAB42}" type="slidenum">
              <a:rPr lang="en-CA" smtClean="0">
                <a:solidFill>
                  <a:prstClr val="black"/>
                </a:solidFill>
              </a:rPr>
              <a:pPr/>
              <a:t>47</a:t>
            </a:fld>
            <a:endParaRPr lang="en-CA" dirty="0">
              <a:solidFill>
                <a:prstClr val="black"/>
              </a:solidFill>
            </a:endParaRPr>
          </a:p>
        </p:txBody>
      </p:sp>
    </p:spTree>
    <p:extLst>
      <p:ext uri="{BB962C8B-B14F-4D97-AF65-F5344CB8AC3E}">
        <p14:creationId xmlns="" xmlns:p14="http://schemas.microsoft.com/office/powerpoint/2010/main" val="14216242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b="0" dirty="0" smtClean="0"/>
              <a:t>Haz la pregunta que aparece en esta slide a los participantes para motivar la discusión</a:t>
            </a:r>
            <a:r>
              <a:rPr lang="es-MX" b="0" baseline="0" dirty="0" smtClean="0"/>
              <a:t>.</a:t>
            </a:r>
            <a:endParaRPr lang="es-MX" b="0" dirty="0" smtClean="0"/>
          </a:p>
          <a:p>
            <a:endParaRPr lang="en-CA" dirty="0" smtClean="0"/>
          </a:p>
          <a:p>
            <a:endParaRPr lang="en-CA" dirty="0" smtClean="0"/>
          </a:p>
          <a:p>
            <a:endParaRPr lang="en-US"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48</a:t>
            </a:fld>
            <a:endParaRPr lang="en-CA" dirty="0"/>
          </a:p>
        </p:txBody>
      </p:sp>
    </p:spTree>
    <p:extLst>
      <p:ext uri="{BB962C8B-B14F-4D97-AF65-F5344CB8AC3E}">
        <p14:creationId xmlns="" xmlns:p14="http://schemas.microsoft.com/office/powerpoint/2010/main" val="36567721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E0EA892-5D47-4444-8B1B-0BD442EA89E4}" type="slidenum">
              <a:rPr lang="en-US" smtClean="0">
                <a:solidFill>
                  <a:prstClr val="black"/>
                </a:solidFill>
              </a:rPr>
              <a:pPr/>
              <a:t>49</a:t>
            </a:fld>
            <a:endParaRPr lang="en-US" dirty="0" smtClean="0">
              <a:solidFill>
                <a:prstClr val="black"/>
              </a:solidFill>
            </a:endParaRPr>
          </a:p>
        </p:txBody>
      </p:sp>
      <p:sp>
        <p:nvSpPr>
          <p:cNvPr id="82947" name="Rectangle 2"/>
          <p:cNvSpPr>
            <a:spLocks noGrp="1" noRot="1" noChangeAspect="1" noChangeArrowheads="1" noTextEdit="1"/>
          </p:cNvSpPr>
          <p:nvPr>
            <p:ph type="sldImg"/>
          </p:nvPr>
        </p:nvSpPr>
        <p:spPr>
          <a:xfrm>
            <a:off x="1109663" y="698500"/>
            <a:ext cx="4646612" cy="3486150"/>
          </a:xfrm>
          <a:ln/>
        </p:spPr>
      </p:sp>
      <p:sp>
        <p:nvSpPr>
          <p:cNvPr id="82948" name="Rectangle 3"/>
          <p:cNvSpPr>
            <a:spLocks noGrp="1" noChangeArrowheads="1"/>
          </p:cNvSpPr>
          <p:nvPr>
            <p:ph type="body" idx="1"/>
          </p:nvPr>
        </p:nvSpPr>
        <p:spPr>
          <a:xfrm>
            <a:off x="260648" y="4360168"/>
            <a:ext cx="6192688" cy="4237389"/>
          </a:xfrm>
          <a:noFill/>
          <a:ln/>
        </p:spPr>
        <p:txBody>
          <a:bodyPr/>
          <a:lstStyle/>
          <a:p>
            <a:pPr indent="-190500">
              <a:spcAft>
                <a:spcPts val="600"/>
              </a:spcAft>
            </a:pPr>
            <a:r>
              <a:rPr lang="es-MX" b="1" dirty="0" smtClean="0"/>
              <a:t>Notas del Conferencista</a:t>
            </a:r>
          </a:p>
          <a:p>
            <a:pPr indent="-190500">
              <a:spcAft>
                <a:spcPts val="600"/>
              </a:spcAft>
            </a:pPr>
            <a:r>
              <a:rPr lang="es-MX" dirty="0" smtClean="0"/>
              <a:t>Los pasos involucrados en el tratamiento principal de la fibromialgia aparecen en esta slide. </a:t>
            </a:r>
            <a:r>
              <a:rPr lang="es-MX" dirty="0" smtClean="0"/>
              <a:t>El t</a:t>
            </a:r>
            <a:r>
              <a:rPr lang="es-MX" dirty="0" smtClean="0"/>
              <a:t>ratamiento inicia con la confirmación del diagnóstico y la </a:t>
            </a:r>
            <a:r>
              <a:rPr lang="es-MX" dirty="0" smtClean="0"/>
              <a:t>i</a:t>
            </a:r>
            <a:r>
              <a:rPr lang="es-MX" dirty="0" smtClean="0"/>
              <a:t>dentificación de dominios de síntomas importantes y su severidad (ej: dolor, trastornos del sueño, fatiga) y nivel de la función. Los pacientes deben </a:t>
            </a:r>
            <a:r>
              <a:rPr lang="es-MX" dirty="0" smtClean="0"/>
              <a:t>después ser evaluados para identificar trastornos médicos y psiquiátricos comórbidos</a:t>
            </a:r>
            <a:r>
              <a:rPr lang="es-MX" dirty="0" smtClean="0"/>
              <a:t> (ej: apnea del suelo, osteoartritis, trastorno depresivo </a:t>
            </a:r>
            <a:r>
              <a:rPr lang="es-MX" dirty="0" smtClean="0"/>
              <a:t>o  de a</a:t>
            </a:r>
            <a:r>
              <a:rPr lang="es-MX" dirty="0" smtClean="0"/>
              <a:t>nsiedad); algunos pacientes pueden requerir ser referidos a un especialista para una evaluación completa. </a:t>
            </a:r>
          </a:p>
          <a:p>
            <a:pPr indent="-190500">
              <a:spcAft>
                <a:spcPts val="600"/>
              </a:spcAft>
            </a:pPr>
            <a:r>
              <a:rPr lang="es-MX" dirty="0" smtClean="0"/>
              <a:t>Es importante evaluar los factore</a:t>
            </a:r>
            <a:r>
              <a:rPr lang="es-MX" dirty="0" smtClean="0"/>
              <a:t>s de estrés psicosocial de los </a:t>
            </a:r>
            <a:r>
              <a:rPr lang="es-MX" dirty="0" smtClean="0"/>
              <a:t>pacientes, el nivel de condición física, y los obstáculos </a:t>
            </a:r>
            <a:r>
              <a:rPr lang="es-MX" dirty="0" smtClean="0"/>
              <a:t>del t</a:t>
            </a:r>
            <a:r>
              <a:rPr lang="es-MX" dirty="0" smtClean="0"/>
              <a:t>ratamiento y brindar educación acerca de la fibromialgia. Las opciones de tratamiento deben entonces ser revisadas con el paciente y la terapia debe ser iniciada con base en la presentación del paciente y las guías basadas en la evidencia. </a:t>
            </a:r>
          </a:p>
          <a:p>
            <a:pPr indent="-190500">
              <a:spcAft>
                <a:spcPts val="600"/>
              </a:spcAft>
            </a:pPr>
            <a:r>
              <a:rPr lang="es-MX" b="1" dirty="0" smtClean="0"/>
              <a:t>Referencias</a:t>
            </a:r>
          </a:p>
          <a:p>
            <a:pPr indent="-190500">
              <a:spcAft>
                <a:spcPts val="600"/>
              </a:spcAft>
            </a:pPr>
            <a:r>
              <a:rPr lang="en-CA" dirty="0" smtClean="0"/>
              <a:t>Arnold LM. Biology and therapy of fibromyalgia. New therapies in fibromyalgia. </a:t>
            </a:r>
            <a:br>
              <a:rPr lang="en-CA" dirty="0" smtClean="0"/>
            </a:br>
            <a:r>
              <a:rPr lang="en-CA" i="1" dirty="0" smtClean="0"/>
              <a:t>Arthritis Res Ther </a:t>
            </a:r>
            <a:r>
              <a:rPr lang="en-CA" dirty="0" smtClean="0"/>
              <a:t>2006; 8(4):212.</a:t>
            </a:r>
          </a:p>
          <a:p>
            <a:pPr indent="-190500"/>
            <a:r>
              <a:rPr lang="en-CA" dirty="0" smtClean="0"/>
              <a:t>Goldenberg DL </a:t>
            </a:r>
            <a:r>
              <a:rPr lang="en-CA" i="1" dirty="0" smtClean="0"/>
              <a:t>et al. </a:t>
            </a:r>
            <a:r>
              <a:rPr lang="en-CA" dirty="0" smtClean="0"/>
              <a:t>Management of fibromyalgia syndrome. </a:t>
            </a:r>
            <a:r>
              <a:rPr lang="en-CA" i="1" dirty="0" smtClean="0"/>
              <a:t>JAMA </a:t>
            </a:r>
            <a:r>
              <a:rPr lang="en-CA" dirty="0" smtClean="0"/>
              <a:t>2004; </a:t>
            </a:r>
            <a:br>
              <a:rPr lang="en-CA" dirty="0" smtClean="0"/>
            </a:br>
            <a:r>
              <a:rPr lang="en-CA" dirty="0" smtClean="0"/>
              <a:t>292(19):2388-95.</a:t>
            </a:r>
          </a:p>
          <a:p>
            <a:pPr indent="-190500"/>
            <a:endParaRPr lang="en-CA" dirty="0" smtClean="0"/>
          </a:p>
          <a:p>
            <a:pPr indent="-190500"/>
            <a:endParaRPr lang="es-MX" dirty="0" smtClean="0"/>
          </a:p>
          <a:p>
            <a:pPr marL="190500" indent="-190500"/>
            <a:endParaRPr lang="es-MX"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3"/>
          <p:cNvSpPr>
            <a:spLocks noGrp="1" noChangeArrowheads="1"/>
          </p:cNvSpPr>
          <p:nvPr>
            <p:ph type="body" idx="1"/>
          </p:nvPr>
        </p:nvSpPr>
        <p:spPr>
          <a:xfrm>
            <a:off x="493489" y="4460057"/>
            <a:ext cx="5921829" cy="5706958"/>
          </a:xfrm>
        </p:spPr>
        <p:txBody>
          <a:bodyPr/>
          <a:lstStyle/>
          <a:p>
            <a:pPr>
              <a:spcAft>
                <a:spcPts val="307"/>
              </a:spcAft>
            </a:pPr>
            <a:r>
              <a:rPr lang="es-MX" sz="800" b="1" dirty="0" smtClean="0"/>
              <a:t>Notas del Conferencista</a:t>
            </a:r>
          </a:p>
          <a:p>
            <a:r>
              <a:rPr lang="es-MX" sz="800" dirty="0" smtClean="0"/>
              <a:t>Esta slide ilustra tres categorías generales de dolor: Sensibilización central/dolor disfuncional, neuropático y dolor nociceptivo. También es importante mencionar que muchos países presentan más de un tipo de dolor y esto se denomina estados de ‘dolor mixto’.</a:t>
            </a:r>
          </a:p>
          <a:p>
            <a:pPr lvl="0"/>
            <a:r>
              <a:rPr lang="es-MX" sz="800" b="1" dirty="0" smtClean="0"/>
              <a:t>El dolor nociceptivo </a:t>
            </a:r>
            <a:r>
              <a:rPr lang="es-MX" sz="800" dirty="0" smtClean="0"/>
              <a:t>es una respuesta fisiológica apropiada que ocurre cuando neuronas sensoriales periféricas específicas (nociceptores) responden a un estímulo nocivo. El dolor nociceptivo tiene un rol protector porque produce respuestas conductuales y reflejos que minimizan el daño tisular. El origen del dolor nociceptivo puede ser somático o visceral. El dolor somático, como la gota, osteoartritis u dolor inducido por trauma, se origina con los nociceptores músculo-esqueléticos o cutáneo y generalmente está bien localizado. El dolor visceral, como la dismenorrea, se origina en nociceptores localizados en órganos huecos y musculo liso; y generalmente es referido.</a:t>
            </a:r>
          </a:p>
          <a:p>
            <a:r>
              <a:rPr lang="es-MX" sz="800" b="1" dirty="0" smtClean="0"/>
              <a:t>El dolor neuropático </a:t>
            </a:r>
            <a:r>
              <a:rPr lang="es-MX" sz="800" dirty="0" smtClean="0"/>
              <a:t>ha sido definido por la Asociación Internacional para el Estudio del Dolor como ‘iniciado o causado por una lesión primaria en el sistema nervioso’. Dependiendo de dónde ocurre la lesión o disfunción en el sistema nervioso, el origen del dolor neuropático puede ser periférico (como en la neuropatía diabética periférica dolorosa y en la neuralgia post-herpética) o de origen central (por ejemplo, dolor neuropático asociado con accidente vascular cerebral o lesión a la médula espinal). </a:t>
            </a:r>
          </a:p>
          <a:p>
            <a:pPr lvl="0">
              <a:spcAft>
                <a:spcPts val="300"/>
              </a:spcAft>
            </a:pPr>
            <a:r>
              <a:rPr lang="es-MX" sz="800" b="1" dirty="0" smtClean="0"/>
              <a:t>Sensibilización central/dolor disfuncional </a:t>
            </a:r>
            <a:r>
              <a:rPr lang="es-MX" sz="800" kern="1200" dirty="0" smtClean="0">
                <a:solidFill>
                  <a:schemeClr val="tx1"/>
                </a:solidFill>
                <a:latin typeface="+mn-lt"/>
                <a:ea typeface="+mn-ea"/>
                <a:cs typeface="+mn-cs"/>
              </a:rPr>
              <a:t>se define como </a:t>
            </a:r>
            <a:r>
              <a:rPr lang="es-MX" sz="800" i="0" kern="1200" dirty="0" smtClean="0">
                <a:solidFill>
                  <a:schemeClr val="tx1"/>
                </a:solidFill>
                <a:latin typeface="+mn-lt"/>
                <a:ea typeface="+mn-ea"/>
                <a:cs typeface="+mn-cs"/>
              </a:rPr>
              <a:t>“hipersensibilidad del sistema del dolor de modo que se pueden activar estímulos normalmente inocuos y las respuestas perceptuales a estímulos nocivos son exageradas, prolongadas y diseminadas ampliamente”. Algunos ejemplos</a:t>
            </a:r>
            <a:r>
              <a:rPr lang="es-MX" sz="800" i="0" kern="1200" baseline="0" dirty="0" smtClean="0">
                <a:solidFill>
                  <a:schemeClr val="tx1"/>
                </a:solidFill>
                <a:latin typeface="+mn-lt"/>
                <a:ea typeface="+mn-ea"/>
                <a:cs typeface="+mn-cs"/>
              </a:rPr>
              <a:t> de este tipo de dolor son </a:t>
            </a:r>
            <a:r>
              <a:rPr lang="es-MX" sz="800" dirty="0" smtClean="0"/>
              <a:t>fibromialgia, trastornos de la articulación temporomandibular, migraña crónica/cefalea por tensión</a:t>
            </a:r>
            <a:r>
              <a:rPr lang="es-MX" sz="800" baseline="0" dirty="0" smtClean="0"/>
              <a:t>, cistitis Intersticial, </a:t>
            </a:r>
            <a:r>
              <a:rPr lang="es-MX" sz="800" dirty="0" smtClean="0"/>
              <a:t>síndrome de intestino irritable y síndrome de dolor regional complejo.   </a:t>
            </a:r>
          </a:p>
          <a:p>
            <a:r>
              <a:rPr lang="es-MX" sz="800" dirty="0" smtClean="0"/>
              <a:t>Existen casos en los que existe más de un tipo de patofisiología del dolor </a:t>
            </a:r>
            <a:r>
              <a:rPr lang="es-MX" sz="800" b="1" dirty="0" smtClean="0"/>
              <a:t>(dolor mixto)</a:t>
            </a:r>
            <a:r>
              <a:rPr lang="es-MX" sz="800" dirty="0" smtClean="0"/>
              <a:t>. Por ejemplo, en un paciente con un disco lumbar herniado con radiculopatía, es común experimentar tanto</a:t>
            </a:r>
            <a:r>
              <a:rPr lang="es-MX" sz="800" baseline="0" dirty="0" smtClean="0"/>
              <a:t> dolor </a:t>
            </a:r>
            <a:r>
              <a:rPr lang="es-MX" sz="800" dirty="0" smtClean="0"/>
              <a:t>nociceptivo como inflamatorio alrededor del área de la espalda baja con el movimiento y dolor neuropático, en el territorio</a:t>
            </a:r>
            <a:r>
              <a:rPr lang="es-MX" sz="800" baseline="0" dirty="0" smtClean="0"/>
              <a:t> donde se distribuye la raíz afectada </a:t>
            </a:r>
            <a:r>
              <a:rPr lang="es-MX" sz="800" dirty="0" smtClean="0"/>
              <a:t>(extremidad inferior). </a:t>
            </a:r>
          </a:p>
          <a:p>
            <a:pPr defTabSz="922937">
              <a:spcAft>
                <a:spcPts val="600"/>
              </a:spcAft>
              <a:defRPr/>
            </a:pPr>
            <a:endParaRPr lang="es-MX" sz="800" dirty="0" smtClean="0"/>
          </a:p>
          <a:p>
            <a:pPr>
              <a:spcAft>
                <a:spcPts val="600"/>
              </a:spcAft>
            </a:pPr>
            <a:r>
              <a:rPr lang="es-MX" sz="800" b="1" dirty="0" smtClean="0"/>
              <a:t>Referencias</a:t>
            </a:r>
          </a:p>
          <a:p>
            <a:pPr>
              <a:spcAft>
                <a:spcPts val="600"/>
              </a:spcAft>
            </a:pPr>
            <a:r>
              <a:rPr lang="en-US" sz="800" dirty="0" smtClean="0"/>
              <a:t>Freynhagen R, Baron R. The evaluation of neuropathic components in low back pain. </a:t>
            </a:r>
            <a:r>
              <a:rPr lang="en-US" sz="800" i="1" dirty="0" smtClean="0"/>
              <a:t>Curr Pain Headache Rep</a:t>
            </a:r>
            <a:r>
              <a:rPr lang="en-US" sz="800" dirty="0" smtClean="0"/>
              <a:t> 2009; 13(3):185-90.</a:t>
            </a:r>
          </a:p>
          <a:p>
            <a:pPr>
              <a:spcAft>
                <a:spcPts val="600"/>
              </a:spcAft>
            </a:pPr>
            <a:r>
              <a:rPr lang="en-US" sz="800" dirty="0" smtClean="0"/>
              <a:t>Jensen TS </a:t>
            </a:r>
            <a:r>
              <a:rPr lang="en-US" sz="800" i="1" dirty="0" smtClean="0"/>
              <a:t>et al. </a:t>
            </a:r>
            <a:r>
              <a:rPr lang="en-CA" sz="800" dirty="0" smtClean="0"/>
              <a:t>A new definition of neuropathic pain. </a:t>
            </a:r>
            <a:r>
              <a:rPr lang="en-US" sz="800" i="1" dirty="0" smtClean="0"/>
              <a:t>Pain </a:t>
            </a:r>
            <a:r>
              <a:rPr lang="en-US" sz="800" dirty="0" smtClean="0"/>
              <a:t>2011; 152(10):2204-5.</a:t>
            </a:r>
          </a:p>
          <a:p>
            <a:pPr>
              <a:spcAft>
                <a:spcPts val="600"/>
              </a:spcAft>
            </a:pPr>
            <a:r>
              <a:rPr lang="en-US" sz="800" dirty="0" smtClean="0"/>
              <a:t>Julius D </a:t>
            </a:r>
            <a:r>
              <a:rPr lang="en-US" sz="800" i="1" dirty="0" smtClean="0"/>
              <a:t>et al. </a:t>
            </a:r>
            <a:r>
              <a:rPr lang="en-US" sz="800" dirty="0" smtClean="0"/>
              <a:t>In: McMahon SB, Koltzenburg M (eds). </a:t>
            </a:r>
            <a:r>
              <a:rPr lang="en-US" sz="800" i="1" dirty="0" smtClean="0"/>
              <a:t>Wall and Melzack’s Textbook of Pain. </a:t>
            </a:r>
            <a:r>
              <a:rPr lang="en-US" sz="800" dirty="0" smtClean="0"/>
              <a:t>5th ed. Elsevier; London, UK: 2006.</a:t>
            </a:r>
          </a:p>
          <a:p>
            <a:pPr>
              <a:spcAft>
                <a:spcPts val="600"/>
              </a:spcAft>
            </a:pPr>
            <a:r>
              <a:rPr lang="en-US" sz="800" dirty="0" smtClean="0"/>
              <a:t>Ross E. </a:t>
            </a:r>
            <a:r>
              <a:rPr lang="en-CA" sz="800" dirty="0" smtClean="0"/>
              <a:t>Moving towards rational pharmacological management of pain with an improved classification system of pain. </a:t>
            </a:r>
            <a:br>
              <a:rPr lang="en-CA" sz="800" dirty="0" smtClean="0"/>
            </a:br>
            <a:r>
              <a:rPr lang="en-US" sz="800" i="1" dirty="0" smtClean="0"/>
              <a:t>Expert Opin Pharmacother </a:t>
            </a:r>
            <a:r>
              <a:rPr lang="en-US" sz="800" dirty="0" smtClean="0"/>
              <a:t>2001; 2(1):1529-30.</a:t>
            </a:r>
          </a:p>
          <a:p>
            <a:pPr>
              <a:spcAft>
                <a:spcPts val="600"/>
              </a:spcAft>
            </a:pPr>
            <a:r>
              <a:rPr lang="en-US" sz="800" dirty="0" smtClean="0"/>
              <a:t>Webster LR. </a:t>
            </a:r>
            <a:r>
              <a:rPr lang="en-CA" sz="800" dirty="0" smtClean="0"/>
              <a:t>Breakthrough pain in the management of chronic persistent pain syndromes. </a:t>
            </a:r>
            <a:r>
              <a:rPr lang="en-US" sz="800" i="1" dirty="0" smtClean="0"/>
              <a:t>Am J Manag Care </a:t>
            </a:r>
            <a:r>
              <a:rPr lang="en-US" sz="800" dirty="0" smtClean="0"/>
              <a:t>2008; 14(5 Suppl 1):S116-22.</a:t>
            </a:r>
          </a:p>
          <a:p>
            <a:pPr>
              <a:spcAft>
                <a:spcPts val="600"/>
              </a:spcAft>
            </a:pPr>
            <a:r>
              <a:rPr lang="en-US" sz="800" dirty="0" smtClean="0"/>
              <a:t>Woolf CJ. </a:t>
            </a:r>
            <a:r>
              <a:rPr lang="en-CA" sz="800" dirty="0" smtClean="0"/>
              <a:t>Central sensitization: implications for the diagnosis and treatment of pain. </a:t>
            </a:r>
            <a:r>
              <a:rPr lang="en-US" sz="800" i="1" dirty="0" smtClean="0"/>
              <a:t>Pain</a:t>
            </a:r>
            <a:r>
              <a:rPr lang="en-US" sz="800" dirty="0" smtClean="0"/>
              <a:t> 2011; 152(3 Suppl):S2-15.</a:t>
            </a:r>
          </a:p>
          <a:p>
            <a:pPr>
              <a:spcAft>
                <a:spcPts val="303"/>
              </a:spcAft>
            </a:pPr>
            <a:endParaRPr lang="en-US" sz="800" dirty="0"/>
          </a:p>
        </p:txBody>
      </p:sp>
      <p:sp>
        <p:nvSpPr>
          <p:cNvPr id="4" name="Slide Image Placeholder 3"/>
          <p:cNvSpPr>
            <a:spLocks noGrp="1" noRot="1" noChangeAspect="1"/>
          </p:cNvSpPr>
          <p:nvPr>
            <p:ph type="sldImg"/>
          </p:nvPr>
        </p:nvSpPr>
        <p:spPr/>
      </p:sp>
      <p:sp>
        <p:nvSpPr>
          <p:cNvPr id="5" name="Slide Number Placeholder 3"/>
          <p:cNvSpPr>
            <a:spLocks noGrp="1"/>
          </p:cNvSpPr>
          <p:nvPr>
            <p:ph type="sldNum" sz="quarter" idx="5"/>
          </p:nvPr>
        </p:nvSpPr>
        <p:spPr>
          <a:xfrm>
            <a:off x="3884613" y="8829966"/>
            <a:ext cx="2971800" cy="464820"/>
          </a:xfrm>
        </p:spPr>
        <p:txBody>
          <a:bodyPr/>
          <a:lstStyle/>
          <a:p>
            <a:fld id="{C869435C-097B-40B4-A7F6-991F06607D84}" type="slidenum">
              <a:rPr lang="en-CA" smtClean="0">
                <a:solidFill>
                  <a:prstClr val="black"/>
                </a:solidFill>
              </a:rPr>
              <a:pPr/>
              <a:t>5</a:t>
            </a:fld>
            <a:endParaRPr lang="en-CA" dirty="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2656" y="4216152"/>
            <a:ext cx="5839544" cy="4383018"/>
          </a:xfrm>
        </p:spPr>
        <p:txBody>
          <a:bodyPr/>
          <a:lstStyle/>
          <a:p>
            <a:pPr indent="-190500">
              <a:spcAft>
                <a:spcPts val="600"/>
              </a:spcAft>
            </a:pPr>
            <a:r>
              <a:rPr lang="es-MX" b="1" dirty="0" smtClean="0"/>
              <a:t>Notas del Conferencista</a:t>
            </a:r>
          </a:p>
          <a:p>
            <a:pPr indent="-190500">
              <a:spcAft>
                <a:spcPts val="600"/>
              </a:spcAft>
            </a:pPr>
            <a:r>
              <a:rPr lang="es-MX" dirty="0" smtClean="0"/>
              <a:t>Esta slide proporciona una visión general del manejo de la fibromialgia. </a:t>
            </a:r>
          </a:p>
          <a:p>
            <a:pPr indent="-190500">
              <a:spcAft>
                <a:spcPts val="600"/>
              </a:spcAft>
            </a:pPr>
            <a:r>
              <a:rPr lang="es-MX" dirty="0" smtClean="0"/>
              <a:t>Conforme el tratamiento avanza, es importante evaluar el avance hacia las metas del tratamiento, el nivel de actividad física, el uso de técnicas de auto-manejo, la eficacia </a:t>
            </a:r>
            <a:r>
              <a:rPr lang="es-MX" dirty="0" smtClean="0"/>
              <a:t>d</a:t>
            </a:r>
            <a:r>
              <a:rPr lang="es-MX" dirty="0" smtClean="0"/>
              <a:t>el medicamento y los efectos adversos, las comorbilidades en cada visita de seguimiento y hacer ajustes al plan de tratamiento según corresponda. Es preferible enfocarse en el avance del paciente a través del tiempo en lugar de en sus altas y bajas diariamente.</a:t>
            </a:r>
          </a:p>
          <a:p>
            <a:pPr indent="-190500">
              <a:spcAft>
                <a:spcPts val="600"/>
              </a:spcAft>
            </a:pPr>
            <a:endParaRPr lang="es-MX" dirty="0" smtClean="0"/>
          </a:p>
          <a:p>
            <a:pPr indent="-190500">
              <a:spcAft>
                <a:spcPts val="600"/>
              </a:spcAft>
            </a:pPr>
            <a:r>
              <a:rPr lang="es-MX" b="1" dirty="0" smtClean="0"/>
              <a:t>Referencia</a:t>
            </a:r>
          </a:p>
          <a:p>
            <a:pPr>
              <a:spcBef>
                <a:spcPct val="0"/>
              </a:spcBef>
              <a:defRPr/>
            </a:pPr>
            <a:r>
              <a:rPr lang="en-US" dirty="0" smtClean="0"/>
              <a:t>Arnold LM </a:t>
            </a:r>
            <a:r>
              <a:rPr lang="en-US" i="1" dirty="0" smtClean="0"/>
              <a:t>et al. </a:t>
            </a:r>
            <a:r>
              <a:rPr lang="en-US" dirty="0" smtClean="0"/>
              <a:t>A framework for fibromyalgia management for primary care providers. </a:t>
            </a:r>
            <a:r>
              <a:rPr lang="en-US" i="1" dirty="0" smtClean="0"/>
              <a:t>Mayo Clin Proc</a:t>
            </a:r>
            <a:r>
              <a:rPr lang="en-US" dirty="0" smtClean="0"/>
              <a:t> 2012; 87(5):488-96.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smtClean="0"/>
          </a:p>
          <a:p>
            <a:endParaRPr lang="es-MX"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50</a:t>
            </a:fld>
            <a:endParaRPr lang="en-CA" dirty="0">
              <a:solidFill>
                <a:prstClr val="black"/>
              </a:solidFill>
            </a:endParaRPr>
          </a:p>
        </p:txBody>
      </p:sp>
    </p:spTree>
    <p:extLst>
      <p:ext uri="{BB962C8B-B14F-4D97-AF65-F5344CB8AC3E}">
        <p14:creationId xmlns="" xmlns:p14="http://schemas.microsoft.com/office/powerpoint/2010/main" val="42176834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600"/>
              </a:spcAft>
            </a:pPr>
            <a:r>
              <a:rPr lang="es-MX" b="1" dirty="0" smtClean="0"/>
              <a:t>Notas del Conferencista</a:t>
            </a:r>
          </a:p>
          <a:p>
            <a:pPr lvl="0"/>
            <a:r>
              <a:rPr lang="es-MX" dirty="0" smtClean="0"/>
              <a:t>Esta slide puede usarse para resumir los puntos principales de esta presentación. </a:t>
            </a:r>
            <a:endParaRPr lang="es-MX"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51</a:t>
            </a:fld>
            <a:endParaRPr lang="en-CA" dirty="0"/>
          </a:p>
        </p:txBody>
      </p:sp>
    </p:spTree>
    <p:extLst>
      <p:ext uri="{BB962C8B-B14F-4D97-AF65-F5344CB8AC3E}">
        <p14:creationId xmlns="" xmlns:p14="http://schemas.microsoft.com/office/powerpoint/2010/main" val="1744038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696" y="4432176"/>
            <a:ext cx="5486400" cy="4183380"/>
          </a:xfrm>
        </p:spPr>
        <p:txBody>
          <a:bodyPr>
            <a:normAutofit/>
          </a:bodyPr>
          <a:lstStyle/>
          <a:p>
            <a:r>
              <a:rPr lang="es-MX" sz="1200" b="1" kern="1200" baseline="0" dirty="0" smtClean="0">
                <a:solidFill>
                  <a:schemeClr val="tx1"/>
                </a:solidFill>
                <a:latin typeface="+mn-lt"/>
                <a:ea typeface="+mn-ea"/>
                <a:cs typeface="+mn-cs"/>
              </a:rPr>
              <a:t>Notas del Conferencista</a:t>
            </a:r>
          </a:p>
          <a:p>
            <a:r>
              <a:rPr lang="es-MX" sz="1200" kern="1200" baseline="0" dirty="0" smtClean="0">
                <a:solidFill>
                  <a:schemeClr val="tx1"/>
                </a:solidFill>
                <a:latin typeface="+mn-lt"/>
                <a:ea typeface="+mn-ea"/>
                <a:cs typeface="+mn-cs"/>
              </a:rPr>
              <a:t>El dolor continuo (no-aliviado) puede desencadenar cambios en la estructura neuronal involucrada en la transmisión</a:t>
            </a:r>
            <a:r>
              <a:rPr lang="es-MX" sz="1200" kern="1200" dirty="0" smtClean="0">
                <a:solidFill>
                  <a:schemeClr val="tx1"/>
                </a:solidFill>
                <a:latin typeface="+mn-lt"/>
                <a:ea typeface="+mn-ea"/>
                <a:cs typeface="+mn-cs"/>
              </a:rPr>
              <a:t> y modulación del d</a:t>
            </a:r>
            <a:r>
              <a:rPr lang="es-MX" dirty="0" smtClean="0"/>
              <a:t>olor, dando lugar al desarrollo de dolor crónico. Sin embargo, el mecanismo exacto involucrado en estos procesos no se entiende completamente</a:t>
            </a:r>
            <a:r>
              <a:rPr lang="es-MX" sz="1200" kern="1200" baseline="0" dirty="0" smtClean="0">
                <a:solidFill>
                  <a:schemeClr val="tx1"/>
                </a:solidFill>
                <a:latin typeface="+mn-lt"/>
                <a:ea typeface="+mn-ea"/>
                <a:cs typeface="+mn-cs"/>
              </a:rPr>
              <a:t>.</a:t>
            </a:r>
            <a:endParaRPr lang="es-MX" sz="1200" kern="1200" baseline="0" dirty="0" smtClean="0">
              <a:solidFill>
                <a:schemeClr val="tx1"/>
              </a:solidFill>
              <a:latin typeface="+mn-lt"/>
              <a:ea typeface="+mn-ea"/>
              <a:cs typeface="+mn-cs"/>
            </a:endParaRPr>
          </a:p>
          <a:p>
            <a:endParaRPr lang="es-MX" dirty="0"/>
          </a:p>
          <a:p>
            <a:r>
              <a:rPr lang="es-MX" b="1" dirty="0" smtClean="0"/>
              <a:t>Referencia</a:t>
            </a:r>
          </a:p>
          <a:p>
            <a:r>
              <a:rPr lang="it-IT" dirty="0"/>
              <a:t>Fornasari D. </a:t>
            </a:r>
            <a:r>
              <a:rPr lang="en-CA" dirty="0" smtClean="0"/>
              <a:t>Dolor </a:t>
            </a:r>
            <a:r>
              <a:rPr lang="en-CA" dirty="0"/>
              <a:t>mechanisms in </a:t>
            </a:r>
            <a:r>
              <a:rPr lang="en-CA" dirty="0" smtClean="0"/>
              <a:t>patients with </a:t>
            </a:r>
            <a:r>
              <a:rPr lang="en-CA" dirty="0"/>
              <a:t>chronic </a:t>
            </a:r>
            <a:r>
              <a:rPr lang="en-CA" dirty="0" smtClean="0"/>
              <a:t>Dolor. </a:t>
            </a:r>
            <a:r>
              <a:rPr lang="it-IT" i="1" dirty="0" smtClean="0"/>
              <a:t>Clin </a:t>
            </a:r>
            <a:r>
              <a:rPr lang="it-IT" i="1" dirty="0"/>
              <a:t>Drug Investig </a:t>
            </a:r>
            <a:r>
              <a:rPr lang="it-IT" dirty="0"/>
              <a:t>2012; 32(Suppl 1):45-52.</a:t>
            </a:r>
          </a:p>
          <a:p>
            <a:endParaRPr lang="es-MX" dirty="0" smtClean="0"/>
          </a:p>
          <a:p>
            <a:endParaRPr lang="es-MX"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6</a:t>
            </a:fld>
            <a:endParaRPr lang="en-CA"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3"/>
          <p:cNvSpPr>
            <a:spLocks noGrp="1" noChangeArrowheads="1"/>
          </p:cNvSpPr>
          <p:nvPr>
            <p:ph type="body" idx="1"/>
          </p:nvPr>
        </p:nvSpPr>
        <p:spPr>
          <a:xfrm>
            <a:off x="685800" y="4415789"/>
            <a:ext cx="5486400" cy="5013416"/>
          </a:xfrm>
        </p:spPr>
        <p:txBody>
          <a:bodyPr/>
          <a:lstStyle/>
          <a:p>
            <a:pPr marL="0" lvl="1"/>
            <a:r>
              <a:rPr lang="es-MX" b="1" dirty="0" smtClean="0"/>
              <a:t>Notas del Conferencista</a:t>
            </a:r>
          </a:p>
          <a:p>
            <a:pPr>
              <a:spcAft>
                <a:spcPts val="303"/>
              </a:spcAft>
            </a:pPr>
            <a:r>
              <a:rPr lang="es-MX" b="0" dirty="0" smtClean="0"/>
              <a:t>Una definición </a:t>
            </a:r>
            <a:r>
              <a:rPr lang="es-MX" b="0" dirty="0" smtClean="0"/>
              <a:t>of</a:t>
            </a:r>
            <a:r>
              <a:rPr lang="es-MX" b="0" baseline="0" dirty="0" smtClean="0"/>
              <a:t> sensibilización central</a:t>
            </a:r>
            <a:r>
              <a:rPr lang="es-MX" b="0" dirty="0" smtClean="0"/>
              <a:t>/dolor disfuncional </a:t>
            </a:r>
            <a:r>
              <a:rPr lang="es-MX" b="0" kern="1200" dirty="0" smtClean="0">
                <a:solidFill>
                  <a:schemeClr val="tx1"/>
                </a:solidFill>
              </a:rPr>
              <a:t>es </a:t>
            </a:r>
            <a:r>
              <a:rPr lang="es-MX" b="0" i="0" kern="1200" dirty="0" smtClean="0">
                <a:solidFill>
                  <a:schemeClr val="tx1"/>
                </a:solidFill>
              </a:rPr>
              <a:t>“hipersensibilidad del sistema del dolor de modo que estímulos normalmente inocuos pueden activarse y  las respuestas perceptuales a estímulos nocivos son exageradas</a:t>
            </a:r>
            <a:r>
              <a:rPr lang="es-MX" i="0" kern="1200" dirty="0" smtClean="0">
                <a:solidFill>
                  <a:schemeClr val="tx1"/>
                </a:solidFill>
              </a:rPr>
              <a:t>, prolongadas y se diseminan ampliamente”. Algunos ejemplos</a:t>
            </a:r>
            <a:r>
              <a:rPr lang="es-MX" i="0" kern="1200" baseline="0" dirty="0" smtClean="0">
                <a:solidFill>
                  <a:schemeClr val="tx1"/>
                </a:solidFill>
              </a:rPr>
              <a:t> de este tipo de dolor son </a:t>
            </a:r>
            <a:r>
              <a:rPr lang="es-MX" dirty="0" smtClean="0"/>
              <a:t>fibromialgia</a:t>
            </a:r>
            <a:r>
              <a:rPr lang="es-MX" dirty="0" smtClean="0"/>
              <a:t>, </a:t>
            </a:r>
            <a:r>
              <a:rPr lang="es-MX" dirty="0" smtClean="0"/>
              <a:t>trastorno de la articulación temporomandibular, cefalea crónica tipo migraña/por tensión, Cistitis </a:t>
            </a:r>
            <a:r>
              <a:rPr lang="es-MX" baseline="0" dirty="0" smtClean="0"/>
              <a:t>intersticial</a:t>
            </a:r>
            <a:r>
              <a:rPr lang="es-MX" baseline="0" dirty="0" smtClean="0"/>
              <a:t>, </a:t>
            </a:r>
            <a:r>
              <a:rPr lang="es-MX" dirty="0" smtClean="0"/>
              <a:t>s</a:t>
            </a:r>
            <a:r>
              <a:rPr lang="es-MX" dirty="0" smtClean="0"/>
              <a:t>índrome </a:t>
            </a:r>
            <a:r>
              <a:rPr lang="es-MX" dirty="0" smtClean="0"/>
              <a:t>de intestino irritable </a:t>
            </a:r>
            <a:r>
              <a:rPr lang="es-MX" dirty="0" smtClean="0"/>
              <a:t>y síndrome de dolor regional complejo.   </a:t>
            </a:r>
            <a:endParaRPr lang="es-MX" dirty="0" smtClean="0"/>
          </a:p>
          <a:p>
            <a:pPr marL="0" lvl="1"/>
            <a:r>
              <a:rPr lang="es-MX" dirty="0" smtClean="0"/>
              <a:t>Los pacientes con  estas condiciones experimentan hipersensibilidad al dolor, sensaciones-posteriores y  mayor sumación temporal, y frecuentemente exhiben síntomas comórbidos como fatiga, trastornos del sueño  y/o trastornos del estado de ánimo. Estas características comunes sugieren </a:t>
            </a:r>
            <a:r>
              <a:rPr lang="es-MX" dirty="0" smtClean="0"/>
              <a:t>una </a:t>
            </a:r>
            <a:r>
              <a:rPr lang="es-MX" dirty="0" smtClean="0"/>
              <a:t>patofisiología común para este tipo de dolor, cuya terminología es proceso de cambio (in flux). </a:t>
            </a:r>
            <a:br>
              <a:rPr lang="es-MX" dirty="0" smtClean="0"/>
            </a:br>
            <a:endParaRPr lang="es-MX" dirty="0" smtClean="0"/>
          </a:p>
          <a:p>
            <a:pPr marL="0" lvl="1"/>
            <a:r>
              <a:rPr lang="es-MX" b="1" dirty="0" smtClean="0"/>
              <a:t>Referencia</a:t>
            </a:r>
          </a:p>
          <a:p>
            <a:pPr marL="0" lvl="1"/>
            <a:r>
              <a:rPr lang="en-US" dirty="0" smtClean="0"/>
              <a:t>Woolf CJ. </a:t>
            </a:r>
            <a:r>
              <a:rPr lang="en-CA" dirty="0" smtClean="0"/>
              <a:t>Central sensitization: implications for the diagnosis and treatment of pain. </a:t>
            </a:r>
            <a:r>
              <a:rPr lang="en-CA" i="1" dirty="0" smtClean="0"/>
              <a:t>Pain</a:t>
            </a:r>
            <a:r>
              <a:rPr lang="en-CA" dirty="0" smtClean="0"/>
              <a:t> </a:t>
            </a:r>
            <a:r>
              <a:rPr lang="en-US" dirty="0" smtClean="0"/>
              <a:t>2011; 152(3 Suppl):S2-15.</a:t>
            </a:r>
          </a:p>
        </p:txBody>
      </p:sp>
      <p:sp>
        <p:nvSpPr>
          <p:cNvPr id="4" name="Slide Image Placeholder 3"/>
          <p:cNvSpPr>
            <a:spLocks noGrp="1" noRot="1" noChangeAspect="1"/>
          </p:cNvSpPr>
          <p:nvPr>
            <p:ph type="sldImg"/>
          </p:nvPr>
        </p:nvSpPr>
        <p:spPr/>
      </p:sp>
      <p:sp>
        <p:nvSpPr>
          <p:cNvPr id="5" name="Slide Number Placeholder 3"/>
          <p:cNvSpPr>
            <a:spLocks noGrp="1"/>
          </p:cNvSpPr>
          <p:nvPr>
            <p:ph type="sldNum" sz="quarter" idx="5"/>
          </p:nvPr>
        </p:nvSpPr>
        <p:spPr>
          <a:xfrm>
            <a:off x="3884613" y="8829966"/>
            <a:ext cx="2971800" cy="464820"/>
          </a:xfrm>
        </p:spPr>
        <p:txBody>
          <a:bodyPr/>
          <a:lstStyle/>
          <a:p>
            <a:fld id="{C869435C-097B-40B4-A7F6-991F06607D84}" type="slidenum">
              <a:rPr lang="en-CA" smtClean="0">
                <a:solidFill>
                  <a:prstClr val="black"/>
                </a:solidFill>
              </a:rPr>
              <a:pPr/>
              <a:t>7</a:t>
            </a:fld>
            <a:endParaRPr lang="en-CA"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2"/>
            <a:ext cx="5486400" cy="5075549"/>
          </a:xfrm>
        </p:spPr>
        <p:txBody>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lang="es-MX" b="1" noProof="0" dirty="0" smtClean="0"/>
              <a:t>Notas del Conferencista</a:t>
            </a:r>
          </a:p>
          <a:p>
            <a:pPr>
              <a:spcAft>
                <a:spcPts val="600"/>
              </a:spcAft>
            </a:pPr>
            <a:r>
              <a:rPr lang="es-MX" noProof="0" dirty="0" smtClean="0"/>
              <a:t>Un creciente cúmulo de evidencia está demostrando que la sensibilización central/dolor disfuncional representa un mecanismo patofisiológico común de las características clínicas traslapadas del síndrome de sensibilización central como fibromialgia, </a:t>
            </a:r>
            <a:r>
              <a:rPr lang="es-MX" dirty="0" smtClean="0"/>
              <a:t>s</a:t>
            </a:r>
            <a:r>
              <a:rPr lang="es-MX" noProof="0" dirty="0" smtClean="0"/>
              <a:t>índrome de fatiga crónica, síndrome de intestino irritable y trastorno temporomandibular. En este modelo emergente podemos ver síntomas de sensibilización central/dolor disfuncional no como trastornos individuales, sino como manifestaciones diferentes de una etiología común.</a:t>
            </a:r>
          </a:p>
          <a:p>
            <a:pPr>
              <a:spcAft>
                <a:spcPts val="600"/>
              </a:spcAft>
            </a:pPr>
            <a:r>
              <a:rPr lang="es-MX" noProof="0" dirty="0" smtClean="0"/>
              <a:t>Esta slide muestra cómo las características clínicas de la sensibilización central/dolor disfuncional pueden ser clasificadas como “dolor,” “ansiedad/depresión,” “fatiga,” y “otros síntomas.” </a:t>
            </a:r>
          </a:p>
          <a:p>
            <a:pPr>
              <a:spcAft>
                <a:spcPts val="600"/>
              </a:spcAft>
            </a:pPr>
            <a:r>
              <a:rPr lang="es-MX" b="1" noProof="0" dirty="0" smtClean="0"/>
              <a:t>Referencia</a:t>
            </a:r>
            <a:endParaRPr lang="es-MX" b="1" noProof="0" dirty="0" smtClean="0"/>
          </a:p>
          <a:p>
            <a:pPr defTabSz="901598">
              <a:defRPr/>
            </a:pPr>
            <a:r>
              <a:rPr lang="en-CA" dirty="0" smtClean="0"/>
              <a:t>Mayer TG </a:t>
            </a:r>
            <a:r>
              <a:rPr lang="en-CA" i="1" dirty="0" smtClean="0"/>
              <a:t>et al. </a:t>
            </a:r>
            <a:r>
              <a:rPr lang="en-CA" dirty="0" smtClean="0"/>
              <a:t>The development and psychometric validation of the central sensitization inventory. </a:t>
            </a:r>
            <a:r>
              <a:rPr lang="en-CA" i="1" dirty="0" smtClean="0"/>
              <a:t>Pain Pract</a:t>
            </a:r>
            <a:r>
              <a:rPr lang="en-CA" dirty="0" smtClean="0"/>
              <a:t> 2012; 12(4):276-85. </a:t>
            </a:r>
          </a:p>
          <a:p>
            <a:endParaRPr lang="en-CA" dirty="0" smtClean="0"/>
          </a:p>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8</a:t>
            </a:fld>
            <a:endParaRPr lang="en-CA" dirty="0">
              <a:solidFill>
                <a:prstClr val="black"/>
              </a:solidFill>
            </a:endParaRPr>
          </a:p>
        </p:txBody>
      </p:sp>
    </p:spTree>
    <p:extLst>
      <p:ext uri="{BB962C8B-B14F-4D97-AF65-F5344CB8AC3E}">
        <p14:creationId xmlns="" xmlns:p14="http://schemas.microsoft.com/office/powerpoint/2010/main" val="1490331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b="0" dirty="0" smtClean="0"/>
              <a:t>Haz la pregunta que aparece en esta slide a los participantes para motivar la discusión</a:t>
            </a:r>
            <a:r>
              <a:rPr lang="es-MX" b="0" baseline="0" dirty="0" smtClean="0"/>
              <a:t>.</a:t>
            </a:r>
            <a:endParaRPr lang="es-MX" b="0" dirty="0" smtClean="0"/>
          </a:p>
          <a:p>
            <a:endParaRPr lang="es-MX" dirty="0" smtClean="0"/>
          </a:p>
          <a:p>
            <a:endParaRPr lang="es-MX" dirty="0"/>
          </a:p>
        </p:txBody>
      </p:sp>
      <p:sp>
        <p:nvSpPr>
          <p:cNvPr id="4" name="Slide Number Placeholder 3"/>
          <p:cNvSpPr>
            <a:spLocks noGrp="1"/>
          </p:cNvSpPr>
          <p:nvPr>
            <p:ph type="sldNum" sz="quarter" idx="10"/>
          </p:nvPr>
        </p:nvSpPr>
        <p:spPr/>
        <p:txBody>
          <a:bodyPr/>
          <a:lstStyle/>
          <a:p>
            <a:fld id="{328969E1-F53B-4F37-BFBF-99D8B1A83589}" type="slidenum">
              <a:rPr lang="en-CA" smtClean="0"/>
              <a:pPr/>
              <a:t>9</a:t>
            </a:fld>
            <a:endParaRPr lang="en-CA" dirty="0"/>
          </a:p>
        </p:txBody>
      </p:sp>
    </p:spTree>
    <p:extLst>
      <p:ext uri="{BB962C8B-B14F-4D97-AF65-F5344CB8AC3E}">
        <p14:creationId xmlns="" xmlns:p14="http://schemas.microsoft.com/office/powerpoint/2010/main" val="970736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pPr/>
              <a:t>13/11/2013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5719570-F785-4BC0-BB7F-3B446C4397B5}" type="slidenum">
              <a:rPr lang="en-CA" smtClean="0"/>
              <a:pPr/>
              <a:t>‹Nº›</a:t>
            </a:fld>
            <a:endParaRPr lang="en-CA" dirty="0"/>
          </a:p>
        </p:txBody>
      </p:sp>
    </p:spTree>
    <p:extLst>
      <p:ext uri="{BB962C8B-B14F-4D97-AF65-F5344CB8AC3E}">
        <p14:creationId xmlns="" xmlns:p14="http://schemas.microsoft.com/office/powerpoint/2010/main" val="2607637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pPr/>
              <a:t>13/11/2013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5719570-F785-4BC0-BB7F-3B446C4397B5}" type="slidenum">
              <a:rPr lang="en-CA" smtClean="0"/>
              <a:pPr/>
              <a:t>‹Nº›</a:t>
            </a:fld>
            <a:endParaRPr lang="en-CA" dirty="0"/>
          </a:p>
        </p:txBody>
      </p:sp>
    </p:spTree>
    <p:extLst>
      <p:ext uri="{BB962C8B-B14F-4D97-AF65-F5344CB8AC3E}">
        <p14:creationId xmlns="" xmlns:p14="http://schemas.microsoft.com/office/powerpoint/2010/main" val="40056120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6146489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6273388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2059007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349766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6891600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421423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3298586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7819074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4097562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844950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pPr/>
              <a:t>13/11/2013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5719570-F785-4BC0-BB7F-3B446C4397B5}" type="slidenum">
              <a:rPr lang="en-CA" smtClean="0"/>
              <a:pPr/>
              <a:t>‹Nº›</a:t>
            </a:fld>
            <a:endParaRPr lang="en-CA" dirty="0"/>
          </a:p>
        </p:txBody>
      </p:sp>
    </p:spTree>
    <p:extLst>
      <p:ext uri="{BB962C8B-B14F-4D97-AF65-F5344CB8AC3E}">
        <p14:creationId xmlns="" xmlns:p14="http://schemas.microsoft.com/office/powerpoint/2010/main" val="332762216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624460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0184972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8711335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6042132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2883430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5005296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6905308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6246361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9583758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987857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100727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0962547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0039645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8060933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2130096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1137641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6055845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9004444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7385027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6818859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594494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0903041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235936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1817616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8450028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9608082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650572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9367678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248390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73550913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03229123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341081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4835871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5539502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7725307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1919984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11750985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44213101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7680400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3682237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2757258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53247073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84793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7552571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3905732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58938060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93882597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49290890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0587792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4345605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8566826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4577322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6201733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776625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64148756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02203444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6683261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34365780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420007659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71277619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52628112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6696099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50402666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84674356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13407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3021021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95436721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0442163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58037029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88177996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78097868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20446837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84779590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73933935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19291048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631895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76287817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7490229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07197195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78383848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416638988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71327160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11112166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83401566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73446752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83533590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489349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5501770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59215060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5484792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60102295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8697266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81427813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27199429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70326787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46998750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86240460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9054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pPr/>
              <a:t>13/11/2013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5719570-F785-4BC0-BB7F-3B446C4397B5}" type="slidenum">
              <a:rPr lang="en-CA" smtClean="0"/>
              <a:pPr/>
              <a:t>‹Nº›</a:t>
            </a:fld>
            <a:endParaRPr lang="en-CA" dirty="0"/>
          </a:p>
        </p:txBody>
      </p:sp>
    </p:spTree>
    <p:extLst>
      <p:ext uri="{BB962C8B-B14F-4D97-AF65-F5344CB8AC3E}">
        <p14:creationId xmlns="" xmlns:p14="http://schemas.microsoft.com/office/powerpoint/2010/main" val="395009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06787139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410318541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417826775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6411339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88998828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97788692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81544204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22955777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83528632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39393352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493804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5724304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426949516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61824934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66220176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6902562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66599012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64860417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15192394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96811318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51794409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464309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9480087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39302660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334254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09781207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97422442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782629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418788389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42939682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05556423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2259267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066529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3525" y="1525588"/>
            <a:ext cx="8574088"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160275" y="57150"/>
            <a:ext cx="8701088" cy="1047750"/>
          </a:xfrm>
          <a:prstGeom prst="rect">
            <a:avLst/>
          </a:prstGeom>
        </p:spPr>
        <p:txBody>
          <a:bodyPr rtlCol="0">
            <a:noAutofit/>
          </a:bodyPr>
          <a:lstStyle/>
          <a:p>
            <a:r>
              <a:rPr lang="en-US" smtClean="0"/>
              <a:t>Click to edit Master title style</a:t>
            </a:r>
            <a:endParaRPr lang="en-AU"/>
          </a:p>
        </p:txBody>
      </p:sp>
    </p:spTree>
    <p:extLst>
      <p:ext uri="{BB962C8B-B14F-4D97-AF65-F5344CB8AC3E}">
        <p14:creationId xmlns="" xmlns:p14="http://schemas.microsoft.com/office/powerpoint/2010/main" val="1684309658"/>
      </p:ext>
    </p:extLst>
  </p:cSld>
  <p:clrMapOvr>
    <a:masterClrMapping/>
  </p:clrMapOvr>
  <p:transition>
    <p:wipe dir="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15149652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53578613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74609651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1547857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72504690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0909428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91510671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55652608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799127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487618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MX"/>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lipArt Placeholder 3"/>
          <p:cNvSpPr>
            <a:spLocks noGrp="1"/>
          </p:cNvSpPr>
          <p:nvPr>
            <p:ph type="clipArt" sz="half" idx="2"/>
          </p:nvPr>
        </p:nvSpPr>
        <p:spPr>
          <a:xfrm>
            <a:off x="4648200" y="1600200"/>
            <a:ext cx="4038600" cy="4525963"/>
          </a:xfrm>
        </p:spPr>
        <p:txBody>
          <a:bodyPr/>
          <a:lstStyle/>
          <a:p>
            <a:pPr lvl="0"/>
            <a:endParaRPr lang="es-MX"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C49B9E3-4D1D-4E80-A248-220B03170602}" type="slidenum">
              <a:rPr lang="en-US"/>
              <a:pPr>
                <a:defRPr/>
              </a:pPr>
              <a:t>‹Nº›</a:t>
            </a:fld>
            <a:endParaRPr lang="en-US" dirty="0"/>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71759067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65203357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79537441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40706390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17278543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31370570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9860558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85271142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35406223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488644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2133178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47676422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69914226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54100941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07254176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40525109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401326721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22359367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3865440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96658572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370040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53703817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82537268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91105623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93187767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36106928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06318361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52601630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49178756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7455994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2107490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412938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52927995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540074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02565284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28153152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44866248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21516393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63406153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65348114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22019029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90764700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41302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58853909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58092011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26379948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34261797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400452962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95795784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2213596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57793673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43991646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27303991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099200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32569950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4159383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417374030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85562955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55640100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62680868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406150756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66470127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35251026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89504207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9652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3DD6D6-819A-43EA-89BD-814C6D297B9E}" type="datetimeFigureOut">
              <a:rPr lang="en-CA" smtClean="0"/>
              <a:pPr/>
              <a:t>13/11/2013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5719570-F785-4BC0-BB7F-3B446C4397B5}" type="slidenum">
              <a:rPr lang="en-CA" smtClean="0"/>
              <a:pPr/>
              <a:t>‹Nº›</a:t>
            </a:fld>
            <a:endParaRPr lang="en-CA" dirty="0"/>
          </a:p>
        </p:txBody>
      </p:sp>
    </p:spTree>
    <p:extLst>
      <p:ext uri="{BB962C8B-B14F-4D97-AF65-F5344CB8AC3E}">
        <p14:creationId xmlns="" xmlns:p14="http://schemas.microsoft.com/office/powerpoint/2010/main" val="1807575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05309618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347630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323770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237593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4167690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70354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681303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714013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8377287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9089772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127534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E3DD6D6-819A-43EA-89BD-814C6D297B9E}" type="datetimeFigureOut">
              <a:rPr lang="en-CA" smtClean="0"/>
              <a:pPr/>
              <a:t>13/11/2013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5719570-F785-4BC0-BB7F-3B446C4397B5}" type="slidenum">
              <a:rPr lang="en-CA" smtClean="0"/>
              <a:pPr/>
              <a:t>‹Nº›</a:t>
            </a:fld>
            <a:endParaRPr lang="en-CA" dirty="0"/>
          </a:p>
        </p:txBody>
      </p:sp>
    </p:spTree>
    <p:extLst>
      <p:ext uri="{BB962C8B-B14F-4D97-AF65-F5344CB8AC3E}">
        <p14:creationId xmlns="" xmlns:p14="http://schemas.microsoft.com/office/powerpoint/2010/main" val="22668231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296957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438393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8011377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183556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436257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5429969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776970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319664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4500953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39067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E3DD6D6-819A-43EA-89BD-814C6D297B9E}" type="datetimeFigureOut">
              <a:rPr lang="en-CA" smtClean="0"/>
              <a:pPr/>
              <a:t>13/11/2013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85719570-F785-4BC0-BB7F-3B446C4397B5}" type="slidenum">
              <a:rPr lang="en-CA" smtClean="0"/>
              <a:pPr/>
              <a:t>‹Nº›</a:t>
            </a:fld>
            <a:endParaRPr lang="en-CA" dirty="0"/>
          </a:p>
        </p:txBody>
      </p:sp>
    </p:spTree>
    <p:extLst>
      <p:ext uri="{BB962C8B-B14F-4D97-AF65-F5344CB8AC3E}">
        <p14:creationId xmlns="" xmlns:p14="http://schemas.microsoft.com/office/powerpoint/2010/main" val="27365148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1632690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6284385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6468478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6993855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52125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9695576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5774561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3087164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3362508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idx="1"/>
          </p:nvPr>
        </p:nvSpPr>
        <p:spPr>
          <a:xfrm>
            <a:off x="457200" y="1627094"/>
            <a:ext cx="8229600" cy="4525963"/>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rgbClr val="002060"/>
              </a:buClr>
              <a:defRPr lang="en-US" dirty="0" smtClean="0"/>
            </a:lvl1pPr>
            <a:lvl2pPr>
              <a:defRPr lang="en-US" dirty="0" smtClean="0"/>
            </a:lvl2pPr>
            <a:lvl3pPr>
              <a:defRPr lang="en-US" dirty="0" smtClean="0"/>
            </a:lvl3pPr>
            <a:lvl4pPr>
              <a:defRPr lang="en-US" dirty="0" smtClean="0"/>
            </a:lvl4pPr>
            <a:lvl5pPr>
              <a:defRPr lang="en-CA" dirty="0"/>
            </a:lvl5pPr>
          </a:lstStyle>
          <a:p>
            <a:pPr lvl="0" eaLnBrk="0" fontAlgn="base" hangingPunct="0">
              <a:spcAft>
                <a:spcPct val="0"/>
              </a:spcAft>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758880" y="6448251"/>
            <a:ext cx="2133600" cy="365125"/>
          </a:xfrm>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40509418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E3DD6D6-819A-43EA-89BD-814C6D297B9E}" type="datetimeFigureOut">
              <a:rPr lang="en-CA" smtClean="0"/>
              <a:pPr/>
              <a:t>13/11/2013</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85719570-F785-4BC0-BB7F-3B446C4397B5}" type="slidenum">
              <a:rPr lang="en-CA" smtClean="0"/>
              <a:pPr/>
              <a:t>‹Nº›</a:t>
            </a:fld>
            <a:endParaRPr lang="en-CA" dirty="0"/>
          </a:p>
        </p:txBody>
      </p:sp>
    </p:spTree>
    <p:extLst>
      <p:ext uri="{BB962C8B-B14F-4D97-AF65-F5344CB8AC3E}">
        <p14:creationId xmlns="" xmlns:p14="http://schemas.microsoft.com/office/powerpoint/2010/main" val="32671860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69380365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93395240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2060"/>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400" smtClean="0"/>
            </a:lvl1pPr>
            <a:lvl2pPr>
              <a:defRPr lang="en-US" sz="2000" smtClean="0"/>
            </a:lvl2pPr>
            <a:lvl3pPr>
              <a:defRPr lang="en-US" sz="1800" smtClean="0"/>
            </a:lvl3pPr>
            <a:lvl4pPr>
              <a:defRPr lang="en-US" sz="1600" smtClean="0"/>
            </a:lvl4pPr>
            <a:lvl5pPr>
              <a:defRPr lang="en-CA" sz="1600"/>
            </a:lvl5pPr>
          </a:lstStyle>
          <a:p>
            <a:pPr lvl="0">
              <a:buClr>
                <a:srgbClr val="002060"/>
              </a:buClr>
            </a:pPr>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72017315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55388714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9" name="Picture 7" descr="PPT_fond_23mai2013_3.jpg"/>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t="31164" b="31164"/>
          <a:stretch/>
        </p:blipFill>
        <p:spPr>
          <a:xfrm>
            <a:off x="0" y="0"/>
            <a:ext cx="9144000" cy="2583543"/>
          </a:xfrm>
          <a:prstGeom prst="rect">
            <a:avLst/>
          </a:prstGeom>
        </p:spPr>
      </p:pic>
    </p:spTree>
    <p:extLst>
      <p:ext uri="{BB962C8B-B14F-4D97-AF65-F5344CB8AC3E}">
        <p14:creationId xmlns="" xmlns:p14="http://schemas.microsoft.com/office/powerpoint/2010/main" val="15810027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1490370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5482878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3875193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5356949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4967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DD6D6-819A-43EA-89BD-814C6D297B9E}" type="datetimeFigureOut">
              <a:rPr lang="en-CA" smtClean="0"/>
              <a:pPr/>
              <a:t>13/11/2013</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85719570-F785-4BC0-BB7F-3B446C4397B5}" type="slidenum">
              <a:rPr lang="en-CA" smtClean="0"/>
              <a:pPr/>
              <a:t>‹Nº›</a:t>
            </a:fld>
            <a:endParaRPr lang="en-CA" dirty="0"/>
          </a:p>
        </p:txBody>
      </p:sp>
    </p:spTree>
    <p:extLst>
      <p:ext uri="{BB962C8B-B14F-4D97-AF65-F5344CB8AC3E}">
        <p14:creationId xmlns="" xmlns:p14="http://schemas.microsoft.com/office/powerpoint/2010/main" val="24215025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 xmlns:p14="http://schemas.microsoft.com/office/powerpoint/2010/main" val="7530403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 xmlns:p14="http://schemas.microsoft.com/office/powerpoint/2010/main" val="37499870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 xmlns:p14="http://schemas.microsoft.com/office/powerpoint/2010/main" val="22107011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 xmlns:p14="http://schemas.microsoft.com/office/powerpoint/2010/main" val="18120507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 xmlns:p14="http://schemas.microsoft.com/office/powerpoint/2010/main" val="26895839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42587198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2436988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7376146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1426695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838324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DD6D6-819A-43EA-89BD-814C6D297B9E}" type="datetimeFigureOut">
              <a:rPr lang="en-CA" smtClean="0"/>
              <a:pPr/>
              <a:t>13/11/2013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5719570-F785-4BC0-BB7F-3B446C4397B5}" type="slidenum">
              <a:rPr lang="en-CA" smtClean="0"/>
              <a:pPr/>
              <a:t>‹Nº›</a:t>
            </a:fld>
            <a:endParaRPr lang="en-CA" dirty="0"/>
          </a:p>
        </p:txBody>
      </p:sp>
    </p:spTree>
    <p:extLst>
      <p:ext uri="{BB962C8B-B14F-4D97-AF65-F5344CB8AC3E}">
        <p14:creationId xmlns="" xmlns:p14="http://schemas.microsoft.com/office/powerpoint/2010/main" val="40269296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solidFill>
              </a:rPr>
              <a:pPr/>
              <a:t>‹Nº›</a:t>
            </a:fld>
            <a:endParaRPr lang="en-CA" dirty="0">
              <a:solidFill>
                <a:prstClr val="white"/>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937876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40"/>
            <a:ext cx="8229600" cy="1143000"/>
          </a:xfrm>
        </p:spPr>
        <p:txBody>
          <a:bodyPr vert="horz" lIns="91440" tIns="45720" rIns="91440" bIns="45720" rtlCol="0" anchor="ctr">
            <a:normAutofit fontScale="90000"/>
          </a:bodyPr>
          <a:lstStyle>
            <a:lvl1pPr>
              <a:lnSpc>
                <a:spcPct val="85000"/>
              </a:lnSpc>
              <a:defRPr lang="en-CA" dirty="0"/>
            </a:lvl1pPr>
          </a:lstStyle>
          <a:p>
            <a:pPr lvl="0"/>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 xmlns:p14="http://schemas.microsoft.com/office/powerpoint/2010/main" val="29263257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 xmlns:p14="http://schemas.microsoft.com/office/powerpoint/2010/main" val="18901195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2686" y="289152"/>
            <a:ext cx="8229600" cy="1143000"/>
          </a:xfrm>
        </p:spPr>
        <p:txBody>
          <a:bodyPr/>
          <a:lstStyle/>
          <a:p>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 xmlns:p14="http://schemas.microsoft.com/office/powerpoint/2010/main" val="30654164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89152"/>
            <a:ext cx="8229600" cy="1143000"/>
          </a:xfrm>
        </p:spPr>
        <p:txBody>
          <a:bodyPr/>
          <a:lstStyle>
            <a:lvl1pPr>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 xmlns:p14="http://schemas.microsoft.com/office/powerpoint/2010/main" val="12468884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40"/>
            <a:ext cx="8229600" cy="1143000"/>
          </a:xfrm>
        </p:spPr>
        <p:txBody>
          <a:bodyPr>
            <a:normAutofit/>
          </a:bodyPr>
          <a:lstStyle>
            <a:lvl1pPr>
              <a:lnSpc>
                <a:spcPct val="85000"/>
              </a:lnSpc>
              <a:defRPr sz="4000"/>
            </a:lvl1p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 xmlns:p14="http://schemas.microsoft.com/office/powerpoint/2010/main" val="59889520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89152"/>
            <a:ext cx="8229600" cy="1143000"/>
          </a:xfrm>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 xmlns:p14="http://schemas.microsoft.com/office/powerpoint/2010/main" val="296272964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 xmlns:p14="http://schemas.microsoft.com/office/powerpoint/2010/main" val="20469250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 xmlns:p14="http://schemas.microsoft.com/office/powerpoint/2010/main" val="32938010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 xmlns:p14="http://schemas.microsoft.com/office/powerpoint/2010/main" val="299247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DD6D6-819A-43EA-89BD-814C6D297B9E}" type="datetimeFigureOut">
              <a:rPr lang="en-CA" smtClean="0"/>
              <a:pPr/>
              <a:t>13/11/2013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5719570-F785-4BC0-BB7F-3B446C4397B5}" type="slidenum">
              <a:rPr lang="en-CA" smtClean="0"/>
              <a:pPr/>
              <a:t>‹Nº›</a:t>
            </a:fld>
            <a:endParaRPr lang="en-CA" dirty="0"/>
          </a:p>
        </p:txBody>
      </p:sp>
    </p:spTree>
    <p:extLst>
      <p:ext uri="{BB962C8B-B14F-4D97-AF65-F5344CB8AC3E}">
        <p14:creationId xmlns="" xmlns:p14="http://schemas.microsoft.com/office/powerpoint/2010/main" val="2912375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a:normAutofit/>
          </a:bodyPr>
          <a:lstStyle>
            <a:lvl1pPr>
              <a:lnSpc>
                <a:spcPct val="85000"/>
              </a:lnSpc>
              <a:defRPr sz="4000"/>
            </a:lvl1p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 xmlns:p14="http://schemas.microsoft.com/office/powerpoint/2010/main" val="33001295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 xmlns:p14="http://schemas.microsoft.com/office/powerpoint/2010/main" val="6708686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331584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4961513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5884405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0410896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13/11/2013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3672465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13/11/2013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0364933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13/11/2013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8341408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13/11/2013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4835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e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e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e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e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e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5.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e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6.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e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7.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e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8.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e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9.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e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0.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e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1.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e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2.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e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3.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e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4.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e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5.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jpe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6.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1.jpeg"/><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7.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DD6D6-819A-43EA-89BD-814C6D297B9E}" type="datetimeFigureOut">
              <a:rPr lang="en-CA" smtClean="0"/>
              <a:pPr/>
              <a:t>13/11/2013</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19570-F785-4BC0-BB7F-3B446C4397B5}" type="slidenum">
              <a:rPr lang="en-CA" smtClean="0"/>
              <a:pPr/>
              <a:t>‹Nº›</a:t>
            </a:fld>
            <a:endParaRPr lang="en-CA" dirty="0"/>
          </a:p>
        </p:txBody>
      </p:sp>
    </p:spTree>
    <p:extLst>
      <p:ext uri="{BB962C8B-B14F-4D97-AF65-F5344CB8AC3E}">
        <p14:creationId xmlns="" xmlns:p14="http://schemas.microsoft.com/office/powerpoint/2010/main" val="1710120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483489763"/>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615987446"/>
      </p:ext>
    </p:extLst>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724455766"/>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017330682"/>
      </p:ext>
    </p:extLst>
  </p:cSld>
  <p:clrMap bg1="dk1" tx1="lt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446138262"/>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788560385"/>
      </p:ext>
    </p:extLst>
  </p:cSld>
  <p:clrMap bg1="dk1" tx1="lt1" bg2="dk2"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941420469"/>
      </p:ext>
    </p:extLst>
  </p:cSld>
  <p:clrMap bg1="dk1" tx1="lt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489169771"/>
      </p:ext>
    </p:extLst>
  </p:cSld>
  <p:clrMap bg1="dk1" tx1="lt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603032709"/>
      </p:ext>
    </p:extLst>
  </p:cSld>
  <p:clrMap bg1="dk1" tx1="lt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381070517"/>
      </p:ext>
    </p:extLst>
  </p:cSld>
  <p:clrMap bg1="dk1" tx1="lt1" bg2="dk2"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588465838"/>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98" r:id="rId13"/>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864991732"/>
      </p:ext>
    </p:extLst>
  </p:cSld>
  <p:clrMap bg1="dk1" tx1="lt1" bg2="dk2" tx2="lt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430313664"/>
      </p:ext>
    </p:extLst>
  </p:cSld>
  <p:clrMap bg1="dk1" tx1="lt1" bg2="dk2" tx2="lt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915703736"/>
      </p:ext>
    </p:extLst>
  </p:cSld>
  <p:clrMap bg1="dk1" tx1="lt1" bg2="dk2"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348219093"/>
      </p:ext>
    </p:extLst>
  </p:cSld>
  <p:clrMap bg1="dk1" tx1="lt1" bg2="dk2"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797220688"/>
      </p:ext>
    </p:extLst>
  </p:cSld>
  <p:clrMap bg1="dk1" tx1="lt1" bg2="dk2" tx2="lt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620930120"/>
      </p:ext>
    </p:extLst>
  </p:cSld>
  <p:clrMap bg1="dk1" tx1="lt1" bg2="dk2" tx2="lt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788222242"/>
      </p:ext>
    </p:extLst>
  </p:cSld>
  <p:clrMap bg1="dk1" tx1="lt1" bg2="dk2" tx2="lt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213681640"/>
      </p:ext>
    </p:extLst>
  </p:cSld>
  <p:clrMap bg1="dk1" tx1="lt1" bg2="dk2" tx2="lt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355069127"/>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4281078948"/>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2314119264"/>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33761"/>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14714"/>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31108187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iming>
    <p:tnLst>
      <p:par>
        <p:cTn id="1" dur="indefinite" restart="never" nodeType="tmRoot"/>
      </p:par>
    </p:tnLst>
  </p:timing>
  <p:hf hdr="0" ftr="0" dt="0"/>
  <p:txStyles>
    <p:titleStyle>
      <a:lvl1pPr algn="ctr" defTabSz="914400" rtl="0" eaLnBrk="1" latinLnBrk="0" hangingPunct="1">
        <a:spcBef>
          <a:spcPct val="0"/>
        </a:spcBef>
        <a:buNone/>
        <a:defRPr lang="en-CA" sz="4000" b="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Arial" pitchFamily="34" charset="0"/>
        <a:buChar char="•"/>
        <a:defRPr lang="en-US" sz="3200" kern="1200" dirty="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dirty="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dirty="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dirty="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47208"/>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Tree>
    <p:extLst>
      <p:ext uri="{BB962C8B-B14F-4D97-AF65-F5344CB8AC3E}">
        <p14:creationId xmlns="" xmlns:p14="http://schemas.microsoft.com/office/powerpoint/2010/main" val="762861612"/>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ftr="0" dt="0"/>
  <p:txStyles>
    <p:titleStyle>
      <a:lvl1pPr algn="ctr" defTabSz="914400" rtl="0" eaLnBrk="1" latinLnBrk="0" hangingPunct="1">
        <a:spcBef>
          <a:spcPct val="0"/>
        </a:spcBef>
        <a:buNone/>
        <a:defRPr lang="en-CA" sz="400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Tree>
    <p:extLst>
      <p:ext uri="{BB962C8B-B14F-4D97-AF65-F5344CB8AC3E}">
        <p14:creationId xmlns="" xmlns:p14="http://schemas.microsoft.com/office/powerpoint/2010/main" val="3144532140"/>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13/11/2013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 xmlns:p14="http://schemas.microsoft.com/office/powerpoint/2010/main" val="104136150"/>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dt="0"/>
  <p:txStyles>
    <p:titleStyle>
      <a:lvl1pPr algn="ctr" defTabSz="914400" rtl="0" eaLnBrk="1" latinLnBrk="0" hangingPunct="1">
        <a:spcBef>
          <a:spcPct val="0"/>
        </a:spcBef>
        <a:buNone/>
        <a:defRPr lang="en-CA" sz="400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6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8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hyperlink" Target="http://www.fmaware.org/News2eb58.html?p" TargetMode="External"/><Relationship Id="rId2" Type="http://schemas.openxmlformats.org/officeDocument/2006/relationships/notesSlide" Target="../notesSlides/notesSlide26.xml"/><Relationship Id="rId1" Type="http://schemas.openxmlformats.org/officeDocument/2006/relationships/slideLayout" Target="../slideLayouts/slideLayout19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2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230.xml"/><Relationship Id="rId4" Type="http://schemas.openxmlformats.org/officeDocument/2006/relationships/hyperlink" Target="http://umm.edu/programs/sleep/patients/sleep-hygien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erendip.brynmawr.edu/bb/neuro/neuro05/web2/mmcgovern.html" TargetMode="External"/><Relationship Id="rId2" Type="http://schemas.openxmlformats.org/officeDocument/2006/relationships/notesSlide" Target="../notesSlides/notesSlide36.xml"/><Relationship Id="rId1" Type="http://schemas.openxmlformats.org/officeDocument/2006/relationships/slideLayout" Target="../slideLayouts/slideLayout23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25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273.xml"/><Relationship Id="rId5" Type="http://schemas.openxmlformats.org/officeDocument/2006/relationships/image" Target="../media/image17.png"/><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85.xml"/><Relationship Id="rId5" Type="http://schemas.openxmlformats.org/officeDocument/2006/relationships/image" Target="../media/image17.png"/><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8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3.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97.xml"/><Relationship Id="rId6" Type="http://schemas.openxmlformats.org/officeDocument/2006/relationships/image" Target="../media/image17.png"/><Relationship Id="rId5" Type="http://schemas.openxmlformats.org/officeDocument/2006/relationships/image" Target="../media/image24.png"/><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28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0.xml"/><Relationship Id="rId1" Type="http://schemas.openxmlformats.org/officeDocument/2006/relationships/slideLayout" Target="../slideLayouts/slideLayout29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Clients\Clients N-Z\PFIZER_GLOBAL\LYRICA\2013\GPFLY1301 Pain Education Activities\Pieces_Produites\Presentations\Background\Toutes_lesTitle_Slides\Visuel_KNOW_CENTRAL_SENSIT_DYSF_PAIN_TitleSlid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01"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99759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57200" y="274638"/>
            <a:ext cx="8229600" cy="1143000"/>
          </a:xfrm>
        </p:spPr>
        <p:txBody>
          <a:bodyPr>
            <a:normAutofit fontScale="90000"/>
          </a:bodyPr>
          <a:lstStyle/>
          <a:p>
            <a:r>
              <a:rPr lang="es-MX" dirty="0" smtClean="0"/>
              <a:t>¿Qué tan común es la sensibilización central/ dolor disfuncional?</a:t>
            </a:r>
            <a:endParaRPr lang="es-MX" dirty="0"/>
          </a:p>
        </p:txBody>
      </p:sp>
      <p:sp>
        <p:nvSpPr>
          <p:cNvPr id="22" name="TextBox 6"/>
          <p:cNvSpPr txBox="1"/>
          <p:nvPr/>
        </p:nvSpPr>
        <p:spPr>
          <a:xfrm>
            <a:off x="3563888" y="2132856"/>
            <a:ext cx="5580112" cy="2246769"/>
          </a:xfrm>
          <a:prstGeom prst="rect">
            <a:avLst/>
          </a:prstGeom>
          <a:solidFill>
            <a:srgbClr val="00B050"/>
          </a:solidFill>
          <a:ln>
            <a:solidFill>
              <a:srgbClr val="00B050"/>
            </a:solidFill>
          </a:ln>
        </p:spPr>
        <p:txBody>
          <a:bodyPr wrap="square" rtlCol="0">
            <a:spAutoFit/>
          </a:bodyPr>
          <a:lstStyle/>
          <a:p>
            <a:pPr algn="ctr"/>
            <a:r>
              <a:rPr lang="es-MX" sz="6000" dirty="0" smtClean="0">
                <a:solidFill>
                  <a:prstClr val="white"/>
                </a:solidFill>
              </a:rPr>
              <a:t>17–35% </a:t>
            </a:r>
            <a:r>
              <a:rPr lang="es-MX" dirty="0" smtClean="0">
                <a:solidFill>
                  <a:prstClr val="white"/>
                </a:solidFill>
              </a:rPr>
              <a:t/>
            </a:r>
            <a:br>
              <a:rPr lang="es-MX" dirty="0" smtClean="0">
                <a:solidFill>
                  <a:prstClr val="white"/>
                </a:solidFill>
              </a:rPr>
            </a:br>
            <a:r>
              <a:rPr lang="es-MX" sz="2400" dirty="0" smtClean="0">
                <a:solidFill>
                  <a:prstClr val="white"/>
                </a:solidFill>
              </a:rPr>
              <a:t>de los pacientes con dolor crónico padecen </a:t>
            </a:r>
            <a:r>
              <a:rPr lang="es-MX" sz="2800" i="1" dirty="0" smtClean="0">
                <a:solidFill>
                  <a:prstClr val="white"/>
                </a:solidFill>
              </a:rPr>
              <a:t>hipersensibilidad generalizada y modulación del dolor condicionada</a:t>
            </a:r>
            <a:r>
              <a:rPr lang="es-MX" sz="2800" baseline="30000" dirty="0" smtClean="0">
                <a:solidFill>
                  <a:prstClr val="white"/>
                </a:solidFill>
              </a:rPr>
              <a:t>2</a:t>
            </a:r>
            <a:endParaRPr lang="es-MX" sz="2800" baseline="30000" dirty="0">
              <a:solidFill>
                <a:prstClr val="white"/>
              </a:solidFill>
            </a:endParaRPr>
          </a:p>
        </p:txBody>
      </p:sp>
      <p:sp>
        <p:nvSpPr>
          <p:cNvPr id="23" name="TextBox 7"/>
          <p:cNvSpPr txBox="1"/>
          <p:nvPr/>
        </p:nvSpPr>
        <p:spPr>
          <a:xfrm>
            <a:off x="1691680" y="4797152"/>
            <a:ext cx="6408712" cy="1815882"/>
          </a:xfrm>
          <a:prstGeom prst="rect">
            <a:avLst/>
          </a:prstGeom>
          <a:solidFill>
            <a:schemeClr val="accent1"/>
          </a:solidFill>
        </p:spPr>
        <p:txBody>
          <a:bodyPr wrap="square" rtlCol="0">
            <a:spAutoFit/>
          </a:bodyPr>
          <a:lstStyle/>
          <a:p>
            <a:pPr algn="ctr"/>
            <a:r>
              <a:rPr lang="es-MX" sz="6000" dirty="0" smtClean="0">
                <a:solidFill>
                  <a:prstClr val="white"/>
                </a:solidFill>
              </a:rPr>
              <a:t>~5–15% </a:t>
            </a:r>
            <a:r>
              <a:rPr lang="es-MX" dirty="0" smtClean="0">
                <a:solidFill>
                  <a:prstClr val="white"/>
                </a:solidFill>
              </a:rPr>
              <a:t/>
            </a:r>
            <a:br>
              <a:rPr lang="es-MX" dirty="0" smtClean="0">
                <a:solidFill>
                  <a:prstClr val="white"/>
                </a:solidFill>
              </a:rPr>
            </a:br>
            <a:r>
              <a:rPr lang="es-MX" sz="2400" dirty="0" smtClean="0">
                <a:solidFill>
                  <a:prstClr val="white"/>
                </a:solidFill>
              </a:rPr>
              <a:t>de los adultos experimentan </a:t>
            </a:r>
            <a:br>
              <a:rPr lang="es-MX" sz="2400" dirty="0" smtClean="0">
                <a:solidFill>
                  <a:prstClr val="white"/>
                </a:solidFill>
              </a:rPr>
            </a:br>
            <a:r>
              <a:rPr lang="es-MX" sz="2800" i="1" dirty="0" smtClean="0">
                <a:solidFill>
                  <a:prstClr val="white"/>
                </a:solidFill>
              </a:rPr>
              <a:t>sensibilización central/dolor disfuncional</a:t>
            </a:r>
            <a:endParaRPr lang="es-MX" sz="2800" i="1" baseline="30000" dirty="0">
              <a:solidFill>
                <a:prstClr val="white"/>
              </a:solidFill>
            </a:endParaRPr>
          </a:p>
        </p:txBody>
      </p:sp>
      <p:sp>
        <p:nvSpPr>
          <p:cNvPr id="24" name="TextBox 8"/>
          <p:cNvSpPr txBox="1"/>
          <p:nvPr/>
        </p:nvSpPr>
        <p:spPr>
          <a:xfrm>
            <a:off x="467544" y="1556792"/>
            <a:ext cx="2913023" cy="2246769"/>
          </a:xfrm>
          <a:prstGeom prst="rect">
            <a:avLst/>
          </a:prstGeom>
          <a:solidFill>
            <a:schemeClr val="accent3"/>
          </a:solidFill>
        </p:spPr>
        <p:txBody>
          <a:bodyPr wrap="square" rtlCol="0">
            <a:spAutoFit/>
          </a:bodyPr>
          <a:lstStyle/>
          <a:p>
            <a:pPr algn="ctr"/>
            <a:r>
              <a:rPr lang="es-MX" sz="6000" dirty="0" smtClean="0">
                <a:solidFill>
                  <a:prstClr val="black"/>
                </a:solidFill>
              </a:rPr>
              <a:t>~40% </a:t>
            </a:r>
            <a:r>
              <a:rPr lang="es-MX" dirty="0" smtClean="0">
                <a:solidFill>
                  <a:prstClr val="black"/>
                </a:solidFill>
              </a:rPr>
              <a:t/>
            </a:r>
            <a:br>
              <a:rPr lang="es-MX" dirty="0" smtClean="0">
                <a:solidFill>
                  <a:prstClr val="black"/>
                </a:solidFill>
              </a:rPr>
            </a:br>
            <a:r>
              <a:rPr lang="es-MX" sz="2400" dirty="0" smtClean="0">
                <a:solidFill>
                  <a:prstClr val="black"/>
                </a:solidFill>
              </a:rPr>
              <a:t>de los adultos padecen </a:t>
            </a:r>
            <a:r>
              <a:rPr lang="es-MX" sz="2800" i="1" dirty="0" smtClean="0">
                <a:solidFill>
                  <a:prstClr val="black"/>
                </a:solidFill>
              </a:rPr>
              <a:t>dolor crónico</a:t>
            </a:r>
            <a:r>
              <a:rPr lang="es-MX" sz="2800" baseline="30000" dirty="0" smtClean="0">
                <a:solidFill>
                  <a:prstClr val="black"/>
                </a:solidFill>
              </a:rPr>
              <a:t>1</a:t>
            </a:r>
            <a:endParaRPr lang="es-MX" sz="2800" baseline="30000" dirty="0">
              <a:solidFill>
                <a:prstClr val="black"/>
              </a:solidFill>
            </a:endParaRPr>
          </a:p>
        </p:txBody>
      </p:sp>
      <p:sp>
        <p:nvSpPr>
          <p:cNvPr id="25" name="Bent-Up Arrow 9"/>
          <p:cNvSpPr/>
          <p:nvPr/>
        </p:nvSpPr>
        <p:spPr>
          <a:xfrm rot="10800000" flipH="1">
            <a:off x="3563888" y="1628801"/>
            <a:ext cx="2556284"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26" name="Down Arrow 10"/>
          <p:cNvSpPr/>
          <p:nvPr/>
        </p:nvSpPr>
        <p:spPr>
          <a:xfrm>
            <a:off x="5978275" y="4451633"/>
            <a:ext cx="216024" cy="2735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27" name="Rectangle 11"/>
          <p:cNvSpPr/>
          <p:nvPr/>
        </p:nvSpPr>
        <p:spPr>
          <a:xfrm>
            <a:off x="107504" y="6613034"/>
            <a:ext cx="7740352" cy="230832"/>
          </a:xfrm>
          <a:prstGeom prst="rect">
            <a:avLst/>
          </a:prstGeom>
        </p:spPr>
        <p:txBody>
          <a:bodyPr wrap="square">
            <a:spAutoFit/>
          </a:bodyPr>
          <a:lstStyle/>
          <a:p>
            <a:pPr>
              <a:lnSpc>
                <a:spcPct val="90000"/>
              </a:lnSpc>
              <a:defRPr/>
            </a:pPr>
            <a:r>
              <a:rPr lang="es-MX" sz="1000" dirty="0" smtClean="0">
                <a:solidFill>
                  <a:srgbClr val="002060"/>
                </a:solidFill>
                <a:ea typeface="MS PGothic" charset="0"/>
                <a:cs typeface="MS PGothic" charset="0"/>
              </a:rPr>
              <a:t>1. Tsang A </a:t>
            </a:r>
            <a:r>
              <a:rPr lang="es-MX" sz="1000" i="1" dirty="0" smtClean="0">
                <a:solidFill>
                  <a:srgbClr val="002060"/>
                </a:solidFill>
                <a:ea typeface="MS PGothic" charset="0"/>
                <a:cs typeface="MS PGothic" charset="0"/>
              </a:rPr>
              <a:t>et al. J </a:t>
            </a:r>
            <a:r>
              <a:rPr lang="es-MX" sz="1000" i="1" dirty="0" smtClean="0">
                <a:solidFill>
                  <a:srgbClr val="002060"/>
                </a:solidFill>
                <a:ea typeface="MS PGothic" charset="0"/>
                <a:cs typeface="MS PGothic" charset="0"/>
              </a:rPr>
              <a:t>Pain </a:t>
            </a:r>
            <a:r>
              <a:rPr lang="es-MX" sz="1000" dirty="0" smtClean="0">
                <a:solidFill>
                  <a:srgbClr val="002060"/>
                </a:solidFill>
                <a:ea typeface="MS PGothic" charset="0"/>
                <a:cs typeface="MS PGothic" charset="0"/>
              </a:rPr>
              <a:t>2006</a:t>
            </a:r>
            <a:r>
              <a:rPr lang="es-MX" sz="1000" dirty="0" smtClean="0">
                <a:solidFill>
                  <a:srgbClr val="002060"/>
                </a:solidFill>
                <a:ea typeface="MS PGothic" charset="0"/>
                <a:cs typeface="MS PGothic" charset="0"/>
              </a:rPr>
              <a:t>; 9(10):883-91. Schliiessbach J et al. Eur J </a:t>
            </a:r>
            <a:r>
              <a:rPr lang="es-MX" sz="1000" dirty="0" smtClean="0">
                <a:solidFill>
                  <a:srgbClr val="002060"/>
                </a:solidFill>
                <a:ea typeface="MS PGothic" charset="0"/>
                <a:cs typeface="MS PGothic" charset="0"/>
              </a:rPr>
              <a:t>Pain. </a:t>
            </a:r>
            <a:r>
              <a:rPr lang="es-MX" sz="1000" dirty="0" smtClean="0">
                <a:solidFill>
                  <a:srgbClr val="002060"/>
                </a:solidFill>
                <a:ea typeface="MS PGothic" charset="0"/>
                <a:cs typeface="MS PGothic" charset="0"/>
              </a:rPr>
              <a:t>2013 May 23:1-20</a:t>
            </a:r>
            <a:endParaRPr lang="es-MX" sz="1000" dirty="0">
              <a:solidFill>
                <a:srgbClr val="002060"/>
              </a:solidFill>
              <a:ea typeface="MS PGothic" charset="0"/>
              <a:cs typeface="MS PGothic" charset="0"/>
            </a:endParaRPr>
          </a:p>
        </p:txBody>
      </p:sp>
      <p:sp>
        <p:nvSpPr>
          <p:cNvPr id="28" name="Slide Number Placeholder 5"/>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3B8EED-60FF-4798-B00A-5F8F0039E366}" type="slidenum">
              <a:rPr lang="es-MX" smtClean="0">
                <a:solidFill>
                  <a:prstClr val="black"/>
                </a:solidFill>
              </a:rPr>
              <a:pPr/>
              <a:t>10</a:t>
            </a:fld>
            <a:endParaRPr lang="es-MX" dirty="0">
              <a:solidFill>
                <a:prstClr val="black"/>
              </a:solidFill>
            </a:endParaRPr>
          </a:p>
        </p:txBody>
      </p:sp>
    </p:spTree>
    <p:extLst>
      <p:ext uri="{BB962C8B-B14F-4D97-AF65-F5344CB8AC3E}">
        <p14:creationId xmlns="" xmlns:p14="http://schemas.microsoft.com/office/powerpoint/2010/main" val="331736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3200" noProof="0" dirty="0" smtClean="0"/>
              <a:t>Diagnósticos Comunes Entre los Pacientes que Padecen Sensibilización Central/Dolor Disfuncional</a:t>
            </a:r>
            <a:endParaRPr lang="es-MX" sz="3200" noProof="0" dirty="0"/>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3699809483"/>
              </p:ext>
            </p:extLst>
          </p:nvPr>
        </p:nvGraphicFramePr>
        <p:xfrm>
          <a:off x="395536" y="126876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903B8EED-60FF-4798-B00A-5F8F0039E366}" type="slidenum">
              <a:rPr lang="en-CA" smtClean="0">
                <a:solidFill>
                  <a:prstClr val="black"/>
                </a:solidFill>
              </a:rPr>
              <a:pPr/>
              <a:t>11</a:t>
            </a:fld>
            <a:endParaRPr lang="en-CA" dirty="0">
              <a:solidFill>
                <a:prstClr val="black"/>
              </a:solidFill>
            </a:endParaRPr>
          </a:p>
        </p:txBody>
      </p:sp>
      <p:sp>
        <p:nvSpPr>
          <p:cNvPr id="6" name="Rectangle 5"/>
          <p:cNvSpPr/>
          <p:nvPr/>
        </p:nvSpPr>
        <p:spPr>
          <a:xfrm>
            <a:off x="0" y="5688449"/>
            <a:ext cx="8678198" cy="1169551"/>
          </a:xfrm>
          <a:prstGeom prst="rect">
            <a:avLst/>
          </a:prstGeom>
        </p:spPr>
        <p:txBody>
          <a:bodyPr wrap="square">
            <a:spAutoFit/>
          </a:bodyPr>
          <a:lstStyle/>
          <a:p>
            <a:r>
              <a:rPr lang="es-MX" sz="1200" b="1" dirty="0" smtClean="0">
                <a:solidFill>
                  <a:srgbClr val="002060"/>
                </a:solidFill>
              </a:rPr>
              <a:t>Nota:  algunos pacientes tuvieron más de 1 diagnóstico; los diagnósticos menos comunes incluyeron el síndrome de piernas inquietas (8%);  síndrome de fatiga crónica(4%) </a:t>
            </a:r>
            <a:r>
              <a:rPr lang="es-MX" sz="1200" b="1" dirty="0" smtClean="0">
                <a:solidFill>
                  <a:srgbClr val="002060"/>
                </a:solidFill>
              </a:rPr>
              <a:t>Cistitis intersticial </a:t>
            </a:r>
            <a:r>
              <a:rPr lang="es-MX" sz="1200" b="1" dirty="0" smtClean="0">
                <a:solidFill>
                  <a:srgbClr val="002060"/>
                </a:solidFill>
              </a:rPr>
              <a:t>(4%), síndrome de dolor regional complejo (2%) y sensibilidad química múltiple (1%)</a:t>
            </a:r>
          </a:p>
          <a:p>
            <a:r>
              <a:rPr lang="es-MX" sz="1200" b="1" dirty="0" smtClean="0">
                <a:solidFill>
                  <a:srgbClr val="002060"/>
                </a:solidFill>
              </a:rPr>
              <a:t>FM = fibromialgia; IBS = Síndrome de intestino irritable; MPS = síndrome de dolor miofascial; PTSD = trastorno de estrés post-traumático;  TH/M = migraña/cefalea por tensión; TMJ = trastorno de la articulación temporomandibular</a:t>
            </a:r>
          </a:p>
          <a:p>
            <a:r>
              <a:rPr lang="en-CA" sz="1000" dirty="0" smtClean="0">
                <a:solidFill>
                  <a:srgbClr val="002060"/>
                </a:solidFill>
              </a:rPr>
              <a:t>Neblett R </a:t>
            </a:r>
            <a:r>
              <a:rPr lang="en-CA" sz="1000" i="1" dirty="0" smtClean="0">
                <a:solidFill>
                  <a:srgbClr val="002060"/>
                </a:solidFill>
              </a:rPr>
              <a:t>et al</a:t>
            </a:r>
            <a:r>
              <a:rPr lang="en-CA" sz="1000" i="1" dirty="0">
                <a:solidFill>
                  <a:srgbClr val="002060"/>
                </a:solidFill>
              </a:rPr>
              <a:t>. J </a:t>
            </a:r>
            <a:r>
              <a:rPr lang="en-CA" sz="1000" i="1" dirty="0" smtClean="0">
                <a:solidFill>
                  <a:srgbClr val="002060"/>
                </a:solidFill>
              </a:rPr>
              <a:t>Pain </a:t>
            </a:r>
            <a:r>
              <a:rPr lang="en-CA" sz="1000" dirty="0" smtClean="0">
                <a:solidFill>
                  <a:srgbClr val="002060"/>
                </a:solidFill>
              </a:rPr>
              <a:t>2013</a:t>
            </a:r>
            <a:r>
              <a:rPr lang="en-CA" sz="1000" dirty="0" smtClean="0">
                <a:solidFill>
                  <a:srgbClr val="002060"/>
                </a:solidFill>
              </a:rPr>
              <a:t>; 14(5</a:t>
            </a:r>
            <a:r>
              <a:rPr lang="en-CA" sz="1000" dirty="0">
                <a:solidFill>
                  <a:srgbClr val="002060"/>
                </a:solidFill>
              </a:rPr>
              <a:t>):438-45.</a:t>
            </a:r>
          </a:p>
        </p:txBody>
      </p:sp>
    </p:spTree>
    <p:extLst>
      <p:ext uri="{BB962C8B-B14F-4D97-AF65-F5344CB8AC3E}">
        <p14:creationId xmlns="" xmlns:p14="http://schemas.microsoft.com/office/powerpoint/2010/main" val="2865388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7544" y="1988840"/>
            <a:ext cx="8568952" cy="396044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smtClean="0">
                <a:solidFill>
                  <a:prstClr val="white"/>
                </a:solidFill>
              </a:rPr>
              <a:t>La fibromialgia es un trastorno común de dolor crónico diseminado, caracterizado por una amplificación de las señales del dolor, análogo a cuando </a:t>
            </a:r>
            <a:br>
              <a:rPr lang="es-MX" sz="4000" dirty="0" smtClean="0">
                <a:solidFill>
                  <a:prstClr val="white"/>
                </a:solidFill>
              </a:rPr>
            </a:br>
            <a:r>
              <a:rPr lang="es-MX" sz="4000" dirty="0" smtClean="0">
                <a:solidFill>
                  <a:prstClr val="white"/>
                </a:solidFill>
              </a:rPr>
              <a:t>“ajustamos el control de volumen” demasiado alto.</a:t>
            </a:r>
          </a:p>
        </p:txBody>
      </p:sp>
      <p:sp>
        <p:nvSpPr>
          <p:cNvPr id="4" name="Title 3"/>
          <p:cNvSpPr>
            <a:spLocks noGrp="1"/>
          </p:cNvSpPr>
          <p:nvPr>
            <p:ph type="title"/>
          </p:nvPr>
        </p:nvSpPr>
        <p:spPr/>
        <p:txBody>
          <a:bodyPr/>
          <a:lstStyle/>
          <a:p>
            <a:r>
              <a:rPr lang="es-MX" noProof="0" dirty="0" smtClean="0"/>
              <a:t>¿Qué es fibromialgia?</a:t>
            </a:r>
            <a:endParaRPr lang="es-MX" noProof="0" dirty="0"/>
          </a:p>
        </p:txBody>
      </p:sp>
      <p:sp>
        <p:nvSpPr>
          <p:cNvPr id="2049" name="Rectangle 1"/>
          <p:cNvSpPr>
            <a:spLocks noChangeArrowheads="1"/>
          </p:cNvSpPr>
          <p:nvPr/>
        </p:nvSpPr>
        <p:spPr bwMode="auto">
          <a:xfrm>
            <a:off x="0" y="6506289"/>
            <a:ext cx="2832827"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000" dirty="0" smtClean="0">
                <a:solidFill>
                  <a:srgbClr val="002060"/>
                </a:solidFill>
                <a:ea typeface="Times New Roman" pitchFamily="18" charset="0"/>
                <a:cs typeface="Arial" pitchFamily="34" charset="0"/>
              </a:rPr>
              <a:t>Clauw DJ </a:t>
            </a:r>
            <a:r>
              <a:rPr lang="en-US" sz="1000" i="1" dirty="0" smtClean="0">
                <a:solidFill>
                  <a:srgbClr val="002060"/>
                </a:solidFill>
                <a:ea typeface="Times New Roman" pitchFamily="18" charset="0"/>
                <a:cs typeface="Arial" pitchFamily="34" charset="0"/>
              </a:rPr>
              <a:t>et al. Mayo Clin Proc</a:t>
            </a:r>
            <a:r>
              <a:rPr lang="en-US" sz="1000" dirty="0" smtClean="0">
                <a:solidFill>
                  <a:srgbClr val="002060"/>
                </a:solidFill>
                <a:ea typeface="Times New Roman" pitchFamily="18" charset="0"/>
                <a:cs typeface="Arial" pitchFamily="34" charset="0"/>
              </a:rPr>
              <a:t> 2011; 86(9):907-11. </a:t>
            </a:r>
            <a:endParaRPr lang="en-US" dirty="0" smtClean="0">
              <a:solidFill>
                <a:srgbClr val="002060"/>
              </a:solidFill>
              <a:cs typeface="Arial" pitchFamily="34" charset="0"/>
            </a:endParaRPr>
          </a:p>
        </p:txBody>
      </p:sp>
    </p:spTree>
    <p:extLst>
      <p:ext uri="{BB962C8B-B14F-4D97-AF65-F5344CB8AC3E}">
        <p14:creationId xmlns="" xmlns:p14="http://schemas.microsoft.com/office/powerpoint/2010/main" val="35349009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4900" name="Rectangle 13"/>
          <p:cNvSpPr>
            <a:spLocks noGrp="1" noChangeArrowheads="1"/>
          </p:cNvSpPr>
          <p:nvPr>
            <p:ph type="title"/>
          </p:nvPr>
        </p:nvSpPr>
        <p:spPr>
          <a:xfrm>
            <a:off x="481013" y="168275"/>
            <a:ext cx="8078787" cy="1035050"/>
          </a:xfrm>
          <a:ln/>
        </p:spPr>
        <p:txBody>
          <a:bodyPr>
            <a:normAutofit/>
          </a:bodyPr>
          <a:lstStyle/>
          <a:p>
            <a:r>
              <a:rPr lang="es-MX" dirty="0" smtClean="0">
                <a:latin typeface="+mn-lt"/>
              </a:rPr>
              <a:t>Epidemiología de la fibromialgia</a:t>
            </a:r>
            <a:endParaRPr lang="es-MX" dirty="0">
              <a:latin typeface="+mn-lt"/>
            </a:endParaRPr>
          </a:p>
        </p:txBody>
      </p:sp>
      <p:sp>
        <p:nvSpPr>
          <p:cNvPr id="3024902" name="Rectangle 6"/>
          <p:cNvSpPr>
            <a:spLocks noChangeArrowheads="1"/>
          </p:cNvSpPr>
          <p:nvPr/>
        </p:nvSpPr>
        <p:spPr bwMode="auto">
          <a:xfrm>
            <a:off x="0" y="1340768"/>
            <a:ext cx="9144000" cy="867930"/>
          </a:xfrm>
          <a:prstGeom prst="rect">
            <a:avLst/>
          </a:prstGeom>
          <a:noFill/>
          <a:ln w="9525">
            <a:noFill/>
            <a:miter lim="800000"/>
            <a:headEnd/>
            <a:tailEnd/>
          </a:ln>
          <a:effectLst/>
        </p:spPr>
        <p:txBody>
          <a:bodyPr wrap="square">
            <a:spAutoFit/>
          </a:bodyPr>
          <a:lstStyle/>
          <a:p>
            <a:pPr marL="114300" lvl="1" algn="ctr">
              <a:lnSpc>
                <a:spcPct val="90000"/>
              </a:lnSpc>
            </a:pPr>
            <a:r>
              <a:rPr lang="es-MX" sz="2800" b="1" dirty="0" smtClean="0">
                <a:solidFill>
                  <a:srgbClr val="002060"/>
                </a:solidFill>
              </a:rPr>
              <a:t>La fibromialgia es uno de los padecimientos más comunes de sensibilización central/padecimientos disfuncionales.</a:t>
            </a:r>
            <a:r>
              <a:rPr lang="es-MX" sz="2800" b="1" baseline="30000" dirty="0" smtClean="0">
                <a:solidFill>
                  <a:srgbClr val="002060"/>
                </a:solidFill>
              </a:rPr>
              <a:t>1</a:t>
            </a:r>
            <a:endParaRPr lang="es-MX" sz="2800" b="1" baseline="30000" dirty="0">
              <a:solidFill>
                <a:srgbClr val="002060"/>
              </a:solidFill>
            </a:endParaRPr>
          </a:p>
        </p:txBody>
      </p:sp>
      <p:sp>
        <p:nvSpPr>
          <p:cNvPr id="3024903" name="Text Box 7"/>
          <p:cNvSpPr txBox="1">
            <a:spLocks noChangeArrowheads="1"/>
          </p:cNvSpPr>
          <p:nvPr/>
        </p:nvSpPr>
        <p:spPr bwMode="auto">
          <a:xfrm>
            <a:off x="467544" y="2420888"/>
            <a:ext cx="8388324" cy="640816"/>
          </a:xfrm>
          <a:prstGeom prst="rect">
            <a:avLst/>
          </a:prstGeom>
          <a:gradFill rotWithShape="1">
            <a:gsLst>
              <a:gs pos="0">
                <a:srgbClr val="12328C">
                  <a:gamma/>
                  <a:shade val="46275"/>
                  <a:invGamma/>
                </a:srgbClr>
              </a:gs>
              <a:gs pos="100000">
                <a:srgbClr val="12328C"/>
              </a:gs>
            </a:gsLst>
            <a:lin ang="2700000" scaled="1"/>
          </a:gradFill>
          <a:ln w="9525">
            <a:solidFill>
              <a:srgbClr val="000000"/>
            </a:solidFill>
            <a:miter lim="800000"/>
            <a:headEnd/>
            <a:tailEnd/>
          </a:ln>
          <a:effectLst>
            <a:outerShdw dist="107763" dir="18900000" algn="ctr" rotWithShape="0">
              <a:srgbClr val="000000"/>
            </a:outerShdw>
          </a:effectLst>
        </p:spPr>
        <p:txBody>
          <a:bodyPr wrap="square">
            <a:spAutoFit/>
          </a:bodyPr>
          <a:lstStyle/>
          <a:p>
            <a:pPr marL="111125" indent="-111125">
              <a:lnSpc>
                <a:spcPct val="80000"/>
              </a:lnSpc>
              <a:spcBef>
                <a:spcPct val="20000"/>
              </a:spcBef>
            </a:pPr>
            <a:r>
              <a:rPr lang="es-MX" sz="2200" b="1" dirty="0" smtClean="0">
                <a:solidFill>
                  <a:prstClr val="white"/>
                </a:solidFill>
              </a:rPr>
              <a:t>Se estima que la prevalencia en los EU es de 2–5% de la población adulta.</a:t>
            </a:r>
            <a:r>
              <a:rPr lang="es-MX" sz="2200" b="1" baseline="30000" dirty="0" smtClean="0">
                <a:solidFill>
                  <a:prstClr val="white"/>
                </a:solidFill>
              </a:rPr>
              <a:t>1</a:t>
            </a:r>
            <a:endParaRPr lang="es-MX" sz="2200" b="1" baseline="30000" dirty="0">
              <a:solidFill>
                <a:prstClr val="white"/>
              </a:solidFill>
            </a:endParaRPr>
          </a:p>
        </p:txBody>
      </p:sp>
      <p:sp>
        <p:nvSpPr>
          <p:cNvPr id="3024904" name="Text Box 8"/>
          <p:cNvSpPr txBox="1">
            <a:spLocks noChangeArrowheads="1"/>
          </p:cNvSpPr>
          <p:nvPr/>
        </p:nvSpPr>
        <p:spPr bwMode="auto">
          <a:xfrm>
            <a:off x="467545" y="4365104"/>
            <a:ext cx="8388323" cy="1508105"/>
          </a:xfrm>
          <a:prstGeom prst="rect">
            <a:avLst/>
          </a:prstGeom>
          <a:gradFill rotWithShape="1">
            <a:gsLst>
              <a:gs pos="0">
                <a:srgbClr val="12328C">
                  <a:gamma/>
                  <a:shade val="46275"/>
                  <a:invGamma/>
                </a:srgbClr>
              </a:gs>
              <a:gs pos="100000">
                <a:srgbClr val="12328C"/>
              </a:gs>
            </a:gsLst>
            <a:lin ang="2700000" scaled="1"/>
          </a:gradFill>
          <a:ln w="9525">
            <a:solidFill>
              <a:srgbClr val="000000"/>
            </a:solidFill>
            <a:miter lim="800000"/>
            <a:headEnd/>
            <a:tailEnd/>
          </a:ln>
          <a:effectLst>
            <a:outerShdw dist="107763" dir="18900000" algn="ctr" rotWithShape="0">
              <a:srgbClr val="000000"/>
            </a:outerShdw>
          </a:effectLst>
        </p:spPr>
        <p:txBody>
          <a:bodyPr wrap="square">
            <a:spAutoFit/>
          </a:bodyPr>
          <a:lstStyle/>
          <a:p>
            <a:pPr>
              <a:spcBef>
                <a:spcPct val="20000"/>
              </a:spcBef>
            </a:pPr>
            <a:r>
              <a:rPr lang="es-MX" sz="2200" b="1" dirty="0" smtClean="0">
                <a:solidFill>
                  <a:prstClr val="white"/>
                </a:solidFill>
              </a:rPr>
              <a:t>La fibromialgia ocurre a todas las edades, en ambos sexos, y en todas las culturas pero ocurre más frecuentemente en:</a:t>
            </a:r>
            <a:r>
              <a:rPr lang="es-MX" sz="2200" b="1" baseline="30000" dirty="0" smtClean="0">
                <a:solidFill>
                  <a:prstClr val="white"/>
                </a:solidFill>
              </a:rPr>
              <a:t>4</a:t>
            </a:r>
          </a:p>
          <a:p>
            <a:pPr marL="268288" indent="-268288">
              <a:spcBef>
                <a:spcPct val="20000"/>
              </a:spcBef>
              <a:buFontTx/>
              <a:buChar char="•"/>
            </a:pPr>
            <a:r>
              <a:rPr lang="es-MX" sz="2000" dirty="0" smtClean="0">
                <a:solidFill>
                  <a:prstClr val="white"/>
                </a:solidFill>
              </a:rPr>
              <a:t>Mujeres </a:t>
            </a:r>
          </a:p>
          <a:p>
            <a:pPr marL="268288" indent="-268288">
              <a:spcBef>
                <a:spcPct val="20000"/>
              </a:spcBef>
              <a:buFontTx/>
              <a:buChar char="•"/>
            </a:pPr>
            <a:r>
              <a:rPr lang="es-MX" sz="2000" dirty="0" smtClean="0">
                <a:solidFill>
                  <a:prstClr val="white"/>
                </a:solidFill>
              </a:rPr>
              <a:t>Entre los 35 y los 60 años de edad</a:t>
            </a:r>
            <a:endParaRPr lang="es-MX" sz="2000" dirty="0">
              <a:solidFill>
                <a:prstClr val="white"/>
              </a:solidFill>
            </a:endParaRPr>
          </a:p>
        </p:txBody>
      </p:sp>
      <p:sp>
        <p:nvSpPr>
          <p:cNvPr id="3024906" name="Text Box 10"/>
          <p:cNvSpPr txBox="1">
            <a:spLocks noChangeArrowheads="1"/>
          </p:cNvSpPr>
          <p:nvPr/>
        </p:nvSpPr>
        <p:spPr bwMode="auto">
          <a:xfrm>
            <a:off x="467544" y="2996952"/>
            <a:ext cx="8388324" cy="1169551"/>
          </a:xfrm>
          <a:prstGeom prst="rect">
            <a:avLst/>
          </a:prstGeom>
          <a:gradFill rotWithShape="1">
            <a:gsLst>
              <a:gs pos="0">
                <a:srgbClr val="12328C">
                  <a:gamma/>
                  <a:shade val="46275"/>
                  <a:invGamma/>
                </a:srgbClr>
              </a:gs>
              <a:gs pos="100000">
                <a:srgbClr val="12328C"/>
              </a:gs>
            </a:gsLst>
            <a:lin ang="2700000" scaled="1"/>
          </a:gradFill>
          <a:ln w="9525">
            <a:solidFill>
              <a:srgbClr val="000000"/>
            </a:solidFill>
            <a:miter lim="800000"/>
            <a:headEnd/>
            <a:tailEnd/>
          </a:ln>
          <a:effectLst>
            <a:outerShdw dist="107763" dir="18900000" algn="ctr" rotWithShape="0">
              <a:srgbClr val="000000"/>
            </a:outerShdw>
          </a:effectLst>
        </p:spPr>
        <p:txBody>
          <a:bodyPr wrap="square">
            <a:spAutoFit/>
          </a:bodyPr>
          <a:lstStyle/>
          <a:p>
            <a:pPr marL="111125" indent="-111125">
              <a:spcBef>
                <a:spcPct val="20000"/>
              </a:spcBef>
            </a:pPr>
            <a:r>
              <a:rPr lang="es-MX" sz="2200" b="1" dirty="0" smtClean="0">
                <a:solidFill>
                  <a:prstClr val="white"/>
                </a:solidFill>
              </a:rPr>
              <a:t>La fibromialgia es altamente infra-diagnosticada:</a:t>
            </a:r>
            <a:r>
              <a:rPr lang="es-MX" sz="2200" b="1" baseline="30000" dirty="0" smtClean="0">
                <a:solidFill>
                  <a:prstClr val="white"/>
                </a:solidFill>
              </a:rPr>
              <a:t>2</a:t>
            </a:r>
          </a:p>
          <a:p>
            <a:pPr marL="268288" indent="-268288">
              <a:spcBef>
                <a:spcPct val="20000"/>
              </a:spcBef>
              <a:buFontTx/>
              <a:buChar char="•"/>
            </a:pPr>
            <a:r>
              <a:rPr lang="es-MX" sz="2000" dirty="0" smtClean="0">
                <a:solidFill>
                  <a:prstClr val="white"/>
                </a:solidFill>
              </a:rPr>
              <a:t>Solo 1 en 5 casos son diagnosticados</a:t>
            </a:r>
          </a:p>
          <a:p>
            <a:pPr marL="268288" indent="-268288">
              <a:spcBef>
                <a:spcPct val="20000"/>
              </a:spcBef>
              <a:buFontTx/>
              <a:buChar char="•"/>
            </a:pPr>
            <a:r>
              <a:rPr lang="es-MX" sz="2000" dirty="0" smtClean="0">
                <a:solidFill>
                  <a:prstClr val="white"/>
                </a:solidFill>
              </a:rPr>
              <a:t>El diagnóstico toma en promedio 5 años</a:t>
            </a:r>
            <a:r>
              <a:rPr lang="es-MX" sz="2000" baseline="30000" dirty="0" smtClean="0">
                <a:solidFill>
                  <a:prstClr val="white"/>
                </a:solidFill>
              </a:rPr>
              <a:t>3</a:t>
            </a:r>
            <a:endParaRPr lang="es-MX" sz="2000" baseline="30000" dirty="0">
              <a:solidFill>
                <a:prstClr val="white"/>
              </a:solidFill>
            </a:endParaRPr>
          </a:p>
        </p:txBody>
      </p:sp>
      <p:sp>
        <p:nvSpPr>
          <p:cNvPr id="3024908" name="Text Box 5"/>
          <p:cNvSpPr txBox="1">
            <a:spLocks noChangeArrowheads="1"/>
          </p:cNvSpPr>
          <p:nvPr/>
        </p:nvSpPr>
        <p:spPr bwMode="auto">
          <a:xfrm>
            <a:off x="467543" y="6181881"/>
            <a:ext cx="7776865" cy="565150"/>
          </a:xfrm>
          <a:prstGeom prst="rect">
            <a:avLst/>
          </a:prstGeom>
          <a:noFill/>
          <a:ln w="9525">
            <a:noFill/>
            <a:miter lim="800000"/>
            <a:headEnd/>
            <a:tailEnd/>
          </a:ln>
        </p:spPr>
        <p:txBody>
          <a:bodyPr lIns="0" tIns="0" rIns="0" bIns="0" anchor="b"/>
          <a:lstStyle/>
          <a:p>
            <a:pPr marL="457200" indent="-457200">
              <a:lnSpc>
                <a:spcPct val="90000"/>
              </a:lnSpc>
              <a:spcBef>
                <a:spcPct val="20000"/>
              </a:spcBef>
              <a:buClr>
                <a:srgbClr val="67CFE1"/>
              </a:buClr>
            </a:pPr>
            <a:r>
              <a:rPr lang="es-MX" sz="1200" b="1" dirty="0" smtClean="0">
                <a:solidFill>
                  <a:srgbClr val="002060"/>
                </a:solidFill>
              </a:rPr>
              <a:t>EU = Estados Unidos de Norte América</a:t>
            </a:r>
          </a:p>
          <a:p>
            <a:pPr marL="457200" indent="-457200">
              <a:lnSpc>
                <a:spcPct val="90000"/>
              </a:lnSpc>
              <a:spcBef>
                <a:spcPct val="20000"/>
              </a:spcBef>
              <a:buClr>
                <a:srgbClr val="67CFE1"/>
              </a:buClr>
            </a:pPr>
            <a:r>
              <a:rPr lang="en-US" sz="1000" dirty="0" smtClean="0">
                <a:solidFill>
                  <a:srgbClr val="002060"/>
                </a:solidFill>
              </a:rPr>
              <a:t>1. Wolfe F </a:t>
            </a:r>
            <a:r>
              <a:rPr lang="en-US" sz="1000" i="1" dirty="0" smtClean="0">
                <a:solidFill>
                  <a:srgbClr val="002060"/>
                </a:solidFill>
              </a:rPr>
              <a:t>et al. Arthritis Rheum</a:t>
            </a:r>
            <a:r>
              <a:rPr lang="en-US" sz="1000" dirty="0" smtClean="0">
                <a:solidFill>
                  <a:srgbClr val="002060"/>
                </a:solidFill>
              </a:rPr>
              <a:t> 1995; 38(1):19-28; 2. Weir PT </a:t>
            </a:r>
            <a:r>
              <a:rPr lang="en-US" sz="1000" i="1" dirty="0" smtClean="0">
                <a:solidFill>
                  <a:srgbClr val="002060"/>
                </a:solidFill>
              </a:rPr>
              <a:t>et al</a:t>
            </a:r>
            <a:r>
              <a:rPr lang="en-US" sz="1000" dirty="0" smtClean="0">
                <a:solidFill>
                  <a:srgbClr val="002060"/>
                </a:solidFill>
              </a:rPr>
              <a:t>. </a:t>
            </a:r>
            <a:r>
              <a:rPr lang="en-US" sz="1000" i="1" dirty="0" smtClean="0">
                <a:solidFill>
                  <a:srgbClr val="002060"/>
                </a:solidFill>
              </a:rPr>
              <a:t>J Clin Rheumatol</a:t>
            </a:r>
            <a:r>
              <a:rPr lang="en-US" sz="1000" dirty="0" smtClean="0">
                <a:solidFill>
                  <a:srgbClr val="002060"/>
                </a:solidFill>
              </a:rPr>
              <a:t> 2006; 12(3):124-8;</a:t>
            </a:r>
          </a:p>
          <a:p>
            <a:pPr>
              <a:lnSpc>
                <a:spcPct val="90000"/>
              </a:lnSpc>
              <a:spcBef>
                <a:spcPct val="20000"/>
              </a:spcBef>
              <a:buClr>
                <a:srgbClr val="67CFE1"/>
              </a:buClr>
            </a:pPr>
            <a:r>
              <a:rPr lang="en-US" sz="1000" dirty="0" smtClean="0">
                <a:solidFill>
                  <a:srgbClr val="002060"/>
                </a:solidFill>
              </a:rPr>
              <a:t>3. National Pain Foundation. </a:t>
            </a:r>
            <a:r>
              <a:rPr lang="en-US" sz="1000" i="1" dirty="0" smtClean="0">
                <a:solidFill>
                  <a:srgbClr val="002060"/>
                </a:solidFill>
              </a:rPr>
              <a:t>Fibromyalgia: Facts and Statistics</a:t>
            </a:r>
            <a:r>
              <a:rPr lang="en-US" sz="1000" dirty="0" smtClean="0">
                <a:solidFill>
                  <a:srgbClr val="002060"/>
                </a:solidFill>
              </a:rPr>
              <a:t>. Available at: </a:t>
            </a:r>
            <a:r>
              <a:rPr lang="en-US" sz="1000" u="sng" dirty="0" smtClean="0">
                <a:solidFill>
                  <a:srgbClr val="002060"/>
                </a:solidFill>
              </a:rPr>
              <a:t>http://nationalpainfoundation.org/articles/849/facts-and-statistics</a:t>
            </a:r>
            <a:r>
              <a:rPr lang="en-US" sz="1000" dirty="0" smtClean="0">
                <a:solidFill>
                  <a:srgbClr val="002060"/>
                </a:solidFill>
              </a:rPr>
              <a:t>. Accessed: July 21, 2009; 4. </a:t>
            </a:r>
            <a:r>
              <a:rPr lang="en-CA" sz="1000" dirty="0" smtClean="0">
                <a:solidFill>
                  <a:srgbClr val="002060"/>
                </a:solidFill>
              </a:rPr>
              <a:t>White KP </a:t>
            </a:r>
            <a:r>
              <a:rPr lang="en-CA" sz="1000" i="1" dirty="0" smtClean="0">
                <a:solidFill>
                  <a:srgbClr val="002060"/>
                </a:solidFill>
              </a:rPr>
              <a:t>et al. </a:t>
            </a:r>
            <a:r>
              <a:rPr lang="nb-NO" sz="1000" i="1" dirty="0" smtClean="0">
                <a:solidFill>
                  <a:srgbClr val="002060"/>
                </a:solidFill>
              </a:rPr>
              <a:t>J Rheumatol</a:t>
            </a:r>
            <a:r>
              <a:rPr lang="nb-NO" sz="1000" dirty="0" smtClean="0">
                <a:solidFill>
                  <a:srgbClr val="002060"/>
                </a:solidFill>
              </a:rPr>
              <a:t> 1999; 26(7):1570-6.</a:t>
            </a:r>
            <a:endParaRPr lang="en-US" sz="1000" dirty="0">
              <a:solidFill>
                <a:srgbClr val="002060"/>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13</a:t>
            </a:fld>
            <a:endParaRPr lang="en-CA" dirty="0">
              <a:solidFill>
                <a:prstClr val="black"/>
              </a:solidFill>
            </a:endParaRPr>
          </a:p>
        </p:txBody>
      </p:sp>
    </p:spTree>
    <p:extLst>
      <p:ext uri="{BB962C8B-B14F-4D97-AF65-F5344CB8AC3E}">
        <p14:creationId xmlns="" xmlns:p14="http://schemas.microsoft.com/office/powerpoint/2010/main" val="402825444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smtClean="0"/>
              <a:t>Impacto de la Fibromialgia Reportado por el Paciente</a:t>
            </a:r>
            <a:endParaRPr lang="es-MX" noProof="0" dirty="0"/>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2885766570"/>
              </p:ext>
            </p:extLst>
          </p:nvPr>
        </p:nvGraphicFramePr>
        <p:xfrm>
          <a:off x="457200" y="1600200"/>
          <a:ext cx="8229600" cy="485313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66521" y="6480541"/>
            <a:ext cx="3267241" cy="261610"/>
          </a:xfrm>
          <a:prstGeom prst="rect">
            <a:avLst/>
          </a:prstGeom>
        </p:spPr>
        <p:txBody>
          <a:bodyPr wrap="none">
            <a:spAutoFit/>
          </a:bodyPr>
          <a:lstStyle/>
          <a:p>
            <a:pPr eaLnBrk="0" hangingPunct="0"/>
            <a:r>
              <a:rPr lang="en-US" sz="1100" dirty="0" smtClean="0">
                <a:solidFill>
                  <a:srgbClr val="002060"/>
                </a:solidFill>
              </a:rPr>
              <a:t>Clark P </a:t>
            </a:r>
            <a:r>
              <a:rPr lang="en-US" sz="1100" i="1" dirty="0" smtClean="0">
                <a:solidFill>
                  <a:srgbClr val="002060"/>
                </a:solidFill>
              </a:rPr>
              <a:t>et al. BMC </a:t>
            </a:r>
            <a:r>
              <a:rPr lang="en-US" sz="1100" i="1" dirty="0">
                <a:solidFill>
                  <a:srgbClr val="002060"/>
                </a:solidFill>
              </a:rPr>
              <a:t>Musculoskelet </a:t>
            </a:r>
            <a:r>
              <a:rPr lang="en-US" sz="1100" i="1" dirty="0" smtClean="0">
                <a:solidFill>
                  <a:srgbClr val="002060"/>
                </a:solidFill>
              </a:rPr>
              <a:t>Disord</a:t>
            </a:r>
            <a:r>
              <a:rPr lang="en-US" sz="1100" dirty="0" smtClean="0">
                <a:solidFill>
                  <a:srgbClr val="002060"/>
                </a:solidFill>
              </a:rPr>
              <a:t> 2013; 14:188</a:t>
            </a:r>
            <a:r>
              <a:rPr lang="en-US" sz="1100" dirty="0">
                <a:solidFill>
                  <a:srgbClr val="002060"/>
                </a:solidFill>
              </a:rPr>
              <a:t>.</a:t>
            </a:r>
          </a:p>
        </p:txBody>
      </p:sp>
    </p:spTree>
    <p:extLst>
      <p:ext uri="{BB962C8B-B14F-4D97-AF65-F5344CB8AC3E}">
        <p14:creationId xmlns="" xmlns:p14="http://schemas.microsoft.com/office/powerpoint/2010/main" val="1012591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03648" y="2492896"/>
            <a:ext cx="6487096" cy="280831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smtClean="0"/>
              <a:t>¿Cómo identifica a los pacientes con fibromialgia</a:t>
            </a:r>
            <a:br>
              <a:rPr lang="es-MX" sz="4000" dirty="0" smtClean="0"/>
            </a:br>
            <a:r>
              <a:rPr lang="es-MX" sz="4000" dirty="0" smtClean="0"/>
              <a:t>en la práctica clínica?</a:t>
            </a:r>
          </a:p>
        </p:txBody>
      </p:sp>
      <p:sp>
        <p:nvSpPr>
          <p:cNvPr id="4" name="Title 3"/>
          <p:cNvSpPr>
            <a:spLocks noGrp="1"/>
          </p:cNvSpPr>
          <p:nvPr>
            <p:ph type="title"/>
          </p:nvPr>
        </p:nvSpPr>
        <p:spPr/>
        <p:txBody>
          <a:bodyPr/>
          <a:lstStyle/>
          <a:p>
            <a:r>
              <a:rPr lang="es-MX" noProof="0" dirty="0" smtClean="0"/>
              <a:t>Pregunta para Discusión</a:t>
            </a:r>
            <a:endParaRPr lang="es-MX" noProof="0" dirty="0"/>
          </a:p>
        </p:txBody>
      </p:sp>
      <p:sp>
        <p:nvSpPr>
          <p:cNvPr id="6" name="Slide Number Placeholder 5"/>
          <p:cNvSpPr>
            <a:spLocks noGrp="1"/>
          </p:cNvSpPr>
          <p:nvPr>
            <p:ph type="sldNum" sz="quarter" idx="12"/>
          </p:nvPr>
        </p:nvSpPr>
        <p:spPr/>
        <p:txBody>
          <a:bodyPr/>
          <a:lstStyle/>
          <a:p>
            <a:fld id="{903B8EED-60FF-4798-B00A-5F8F0039E366}" type="slidenum">
              <a:rPr lang="en-CA" smtClean="0">
                <a:solidFill>
                  <a:schemeClr val="bg1"/>
                </a:solidFill>
              </a:rPr>
              <a:pPr/>
              <a:t>15</a:t>
            </a:fld>
            <a:endParaRPr lang="en-CA" dirty="0">
              <a:solidFill>
                <a:schemeClr val="bg1"/>
              </a:solidFill>
            </a:endParaRPr>
          </a:p>
        </p:txBody>
      </p:sp>
    </p:spTree>
    <p:extLst>
      <p:ext uri="{BB962C8B-B14F-4D97-AF65-F5344CB8AC3E}">
        <p14:creationId xmlns="" xmlns:p14="http://schemas.microsoft.com/office/powerpoint/2010/main" val="7871368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ChangeArrowheads="1"/>
          </p:cNvSpPr>
          <p:nvPr/>
        </p:nvSpPr>
        <p:spPr bwMode="auto">
          <a:xfrm>
            <a:off x="1068388" y="4048125"/>
            <a:ext cx="7391400" cy="1905000"/>
          </a:xfrm>
          <a:prstGeom prst="rect">
            <a:avLst/>
          </a:prstGeom>
          <a:noFill/>
          <a:ln w="9525">
            <a:noFill/>
            <a:miter lim="800000"/>
            <a:headEnd/>
            <a:tailEnd/>
          </a:ln>
        </p:spPr>
        <p:txBody>
          <a:bodyPr/>
          <a:lstStyle/>
          <a:p>
            <a:pPr marL="342900" indent="-342900">
              <a:lnSpc>
                <a:spcPct val="70000"/>
              </a:lnSpc>
              <a:spcBef>
                <a:spcPct val="20000"/>
              </a:spcBef>
            </a:pPr>
            <a:endParaRPr lang="es-MX" sz="2400" b="1" dirty="0" smtClean="0">
              <a:solidFill>
                <a:srgbClr val="002060"/>
              </a:solidFill>
              <a:cs typeface="Arial" pitchFamily="34" charset="0"/>
            </a:endParaRPr>
          </a:p>
          <a:p>
            <a:pPr marL="342900" indent="-342900">
              <a:lnSpc>
                <a:spcPct val="70000"/>
              </a:lnSpc>
              <a:spcBef>
                <a:spcPct val="20000"/>
              </a:spcBef>
            </a:pPr>
            <a:endParaRPr lang="es-MX" sz="2800" b="1" dirty="0" smtClean="0">
              <a:solidFill>
                <a:srgbClr val="002060"/>
              </a:solidFill>
              <a:cs typeface="Arial" pitchFamily="34" charset="0"/>
            </a:endParaRPr>
          </a:p>
          <a:p>
            <a:pPr marL="342900" indent="-342900">
              <a:lnSpc>
                <a:spcPct val="70000"/>
              </a:lnSpc>
              <a:spcBef>
                <a:spcPct val="20000"/>
              </a:spcBef>
            </a:pPr>
            <a:endParaRPr lang="es-MX" sz="2800" b="1" dirty="0">
              <a:solidFill>
                <a:srgbClr val="002060"/>
              </a:solidFill>
              <a:cs typeface="Arial" pitchFamily="34" charset="0"/>
            </a:endParaRPr>
          </a:p>
        </p:txBody>
      </p:sp>
      <p:sp>
        <p:nvSpPr>
          <p:cNvPr id="9" name="Заголовок 4"/>
          <p:cNvSpPr>
            <a:spLocks noGrp="1"/>
          </p:cNvSpPr>
          <p:nvPr>
            <p:ph type="title"/>
          </p:nvPr>
        </p:nvSpPr>
        <p:spPr>
          <a:xfrm>
            <a:off x="0" y="188640"/>
            <a:ext cx="9144000" cy="1019175"/>
          </a:xfrm>
        </p:spPr>
        <p:txBody>
          <a:bodyPr>
            <a:noAutofit/>
          </a:bodyPr>
          <a:lstStyle/>
          <a:p>
            <a:pPr algn="ctr"/>
            <a:r>
              <a:rPr lang="es-MX" sz="3600" dirty="0" smtClean="0"/>
              <a:t>Cómo Reconocer la Fibromialgia: </a:t>
            </a:r>
            <a:br>
              <a:rPr lang="es-MX" sz="3600" dirty="0" smtClean="0"/>
            </a:br>
            <a:r>
              <a:rPr lang="es-MX" sz="3600" dirty="0" smtClean="0"/>
              <a:t>El Dolor es la Pieza Común del Rompecabezas</a:t>
            </a:r>
            <a:endParaRPr lang="es-MX" sz="3600" dirty="0"/>
          </a:p>
        </p:txBody>
      </p:sp>
      <p:sp>
        <p:nvSpPr>
          <p:cNvPr id="8" name="Puzzle3"/>
          <p:cNvSpPr>
            <a:spLocks noEditPoints="1" noChangeArrowheads="1"/>
          </p:cNvSpPr>
          <p:nvPr/>
        </p:nvSpPr>
        <p:spPr bwMode="auto">
          <a:xfrm>
            <a:off x="3380866" y="1415620"/>
            <a:ext cx="2409896" cy="220185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MX" dirty="0">
              <a:solidFill>
                <a:srgbClr val="002060"/>
              </a:solidFill>
            </a:endParaRPr>
          </a:p>
        </p:txBody>
      </p:sp>
      <p:sp>
        <p:nvSpPr>
          <p:cNvPr id="10" name="Puzzle2"/>
          <p:cNvSpPr>
            <a:spLocks noEditPoints="1" noChangeArrowheads="1"/>
          </p:cNvSpPr>
          <p:nvPr/>
        </p:nvSpPr>
        <p:spPr bwMode="auto">
          <a:xfrm>
            <a:off x="2679962" y="3019744"/>
            <a:ext cx="3846316" cy="200551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MX" sz="900" dirty="0">
              <a:solidFill>
                <a:srgbClr val="002060"/>
              </a:solidFill>
            </a:endParaRPr>
          </a:p>
        </p:txBody>
      </p:sp>
      <p:sp>
        <p:nvSpPr>
          <p:cNvPr id="11" name="Puzzle4"/>
          <p:cNvSpPr>
            <a:spLocks noEditPoints="1" noChangeArrowheads="1"/>
          </p:cNvSpPr>
          <p:nvPr/>
        </p:nvSpPr>
        <p:spPr bwMode="auto">
          <a:xfrm>
            <a:off x="1191624" y="2995020"/>
            <a:ext cx="2319039" cy="2563980"/>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solidFill>
                <a:srgbClr val="002060"/>
              </a:solidFill>
            </a:endParaRPr>
          </a:p>
        </p:txBody>
      </p:sp>
      <p:sp>
        <p:nvSpPr>
          <p:cNvPr id="12" name="Puzzle1"/>
          <p:cNvSpPr>
            <a:spLocks noEditPoints="1" noChangeArrowheads="1"/>
          </p:cNvSpPr>
          <p:nvPr/>
        </p:nvSpPr>
        <p:spPr bwMode="auto">
          <a:xfrm>
            <a:off x="395536" y="208170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solidFill>
                <a:srgbClr val="002060"/>
              </a:solidFill>
            </a:endParaRPr>
          </a:p>
        </p:txBody>
      </p:sp>
      <p:sp>
        <p:nvSpPr>
          <p:cNvPr id="13" name="Puzzle1"/>
          <p:cNvSpPr>
            <a:spLocks noEditPoints="1" noChangeArrowheads="1"/>
          </p:cNvSpPr>
          <p:nvPr/>
        </p:nvSpPr>
        <p:spPr bwMode="auto">
          <a:xfrm>
            <a:off x="4854555" y="2088974"/>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MX" dirty="0" smtClean="0">
              <a:solidFill>
                <a:srgbClr val="002060"/>
              </a:solidFill>
            </a:endParaRPr>
          </a:p>
          <a:p>
            <a:pPr algn="ctr"/>
            <a:endParaRPr lang="es-MX" dirty="0">
              <a:solidFill>
                <a:srgbClr val="002060"/>
              </a:solidFill>
            </a:endParaRPr>
          </a:p>
        </p:txBody>
      </p:sp>
      <p:sp>
        <p:nvSpPr>
          <p:cNvPr id="14" name="Puzzle4"/>
          <p:cNvSpPr>
            <a:spLocks noEditPoints="1" noChangeArrowheads="1"/>
          </p:cNvSpPr>
          <p:nvPr/>
        </p:nvSpPr>
        <p:spPr bwMode="auto">
          <a:xfrm>
            <a:off x="5618958" y="3023789"/>
            <a:ext cx="2319039" cy="2563981"/>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solidFill>
                <a:srgbClr val="002060"/>
              </a:solidFill>
            </a:endParaRPr>
          </a:p>
        </p:txBody>
      </p:sp>
      <p:sp>
        <p:nvSpPr>
          <p:cNvPr id="15" name="Puzzle3"/>
          <p:cNvSpPr>
            <a:spLocks noEditPoints="1" noChangeArrowheads="1"/>
          </p:cNvSpPr>
          <p:nvPr/>
        </p:nvSpPr>
        <p:spPr bwMode="auto">
          <a:xfrm>
            <a:off x="3336461" y="4309428"/>
            <a:ext cx="2409897" cy="2201853"/>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solidFill>
                <a:srgbClr val="002060"/>
              </a:solidFill>
            </a:endParaRPr>
          </a:p>
        </p:txBody>
      </p:sp>
      <p:sp>
        <p:nvSpPr>
          <p:cNvPr id="16" name="Puzzle1"/>
          <p:cNvSpPr>
            <a:spLocks noEditPoints="1" noChangeArrowheads="1"/>
          </p:cNvSpPr>
          <p:nvPr/>
        </p:nvSpPr>
        <p:spPr bwMode="auto">
          <a:xfrm>
            <a:off x="395536" y="495204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solidFill>
                <a:srgbClr val="002060"/>
              </a:solidFill>
            </a:endParaRPr>
          </a:p>
        </p:txBody>
      </p:sp>
      <p:sp>
        <p:nvSpPr>
          <p:cNvPr id="17" name="Puzzle1"/>
          <p:cNvSpPr>
            <a:spLocks noEditPoints="1" noChangeArrowheads="1"/>
          </p:cNvSpPr>
          <p:nvPr/>
        </p:nvSpPr>
        <p:spPr bwMode="auto">
          <a:xfrm>
            <a:off x="4801058" y="498278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solidFill>
                <a:srgbClr val="002060"/>
              </a:solidFill>
            </a:endParaRPr>
          </a:p>
        </p:txBody>
      </p:sp>
      <p:sp>
        <p:nvSpPr>
          <p:cNvPr id="18" name="TextBox 17"/>
          <p:cNvSpPr txBox="1"/>
          <p:nvPr/>
        </p:nvSpPr>
        <p:spPr>
          <a:xfrm>
            <a:off x="4211960" y="3767287"/>
            <a:ext cx="893193" cy="461665"/>
          </a:xfrm>
          <a:prstGeom prst="rect">
            <a:avLst/>
          </a:prstGeom>
          <a:noFill/>
        </p:spPr>
        <p:txBody>
          <a:bodyPr wrap="none" rtlCol="0">
            <a:spAutoFit/>
          </a:bodyPr>
          <a:lstStyle/>
          <a:p>
            <a:r>
              <a:rPr lang="es-MX" sz="2400" b="1" dirty="0" smtClean="0">
                <a:solidFill>
                  <a:prstClr val="white"/>
                </a:solidFill>
              </a:rPr>
              <a:t>Dolor</a:t>
            </a:r>
            <a:endParaRPr lang="es-MX" sz="2000" b="1" dirty="0">
              <a:solidFill>
                <a:prstClr val="white"/>
              </a:solidFill>
            </a:endParaRPr>
          </a:p>
        </p:txBody>
      </p:sp>
      <p:sp>
        <p:nvSpPr>
          <p:cNvPr id="19" name="TextBox 18"/>
          <p:cNvSpPr txBox="1"/>
          <p:nvPr/>
        </p:nvSpPr>
        <p:spPr>
          <a:xfrm>
            <a:off x="5830578" y="2653168"/>
            <a:ext cx="2999091" cy="384721"/>
          </a:xfrm>
          <a:prstGeom prst="rect">
            <a:avLst/>
          </a:prstGeom>
          <a:noFill/>
        </p:spPr>
        <p:txBody>
          <a:bodyPr wrap="none" rtlCol="0">
            <a:spAutoFit/>
          </a:bodyPr>
          <a:lstStyle/>
          <a:p>
            <a:r>
              <a:rPr lang="es-MX" sz="1900" dirty="0" smtClean="0">
                <a:solidFill>
                  <a:srgbClr val="002060"/>
                </a:solidFill>
              </a:rPr>
              <a:t>Entumecimiento/hormigueo</a:t>
            </a:r>
            <a:endParaRPr lang="es-MX" sz="1900" dirty="0">
              <a:solidFill>
                <a:srgbClr val="002060"/>
              </a:solidFill>
            </a:endParaRPr>
          </a:p>
        </p:txBody>
      </p:sp>
      <p:sp>
        <p:nvSpPr>
          <p:cNvPr id="20" name="TextBox 19"/>
          <p:cNvSpPr txBox="1"/>
          <p:nvPr/>
        </p:nvSpPr>
        <p:spPr>
          <a:xfrm>
            <a:off x="6202039" y="3740239"/>
            <a:ext cx="1152880" cy="400110"/>
          </a:xfrm>
          <a:prstGeom prst="rect">
            <a:avLst/>
          </a:prstGeom>
          <a:noFill/>
        </p:spPr>
        <p:txBody>
          <a:bodyPr wrap="none" rtlCol="0">
            <a:spAutoFit/>
          </a:bodyPr>
          <a:lstStyle/>
          <a:p>
            <a:pPr algn="ctr"/>
            <a:r>
              <a:rPr lang="es-MX" sz="2000" dirty="0" smtClean="0">
                <a:solidFill>
                  <a:srgbClr val="002060"/>
                </a:solidFill>
              </a:rPr>
              <a:t>Insomnio</a:t>
            </a:r>
            <a:endParaRPr lang="es-MX" sz="2000" dirty="0">
              <a:solidFill>
                <a:srgbClr val="002060"/>
              </a:solidFill>
            </a:endParaRPr>
          </a:p>
        </p:txBody>
      </p:sp>
      <p:sp>
        <p:nvSpPr>
          <p:cNvPr id="21" name="TextBox 20"/>
          <p:cNvSpPr txBox="1"/>
          <p:nvPr/>
        </p:nvSpPr>
        <p:spPr>
          <a:xfrm>
            <a:off x="6207649" y="5559000"/>
            <a:ext cx="1248868" cy="400110"/>
          </a:xfrm>
          <a:prstGeom prst="rect">
            <a:avLst/>
          </a:prstGeom>
          <a:noFill/>
        </p:spPr>
        <p:txBody>
          <a:bodyPr wrap="none" rtlCol="0">
            <a:spAutoFit/>
          </a:bodyPr>
          <a:lstStyle/>
          <a:p>
            <a:r>
              <a:rPr lang="es-MX" sz="2000" dirty="0" smtClean="0">
                <a:solidFill>
                  <a:srgbClr val="002060"/>
                </a:solidFill>
              </a:rPr>
              <a:t>Depresión</a:t>
            </a:r>
            <a:endParaRPr lang="es-MX" sz="2000" dirty="0">
              <a:solidFill>
                <a:srgbClr val="002060"/>
              </a:solidFill>
            </a:endParaRPr>
          </a:p>
        </p:txBody>
      </p:sp>
      <p:sp>
        <p:nvSpPr>
          <p:cNvPr id="22" name="TextBox 21"/>
          <p:cNvSpPr txBox="1"/>
          <p:nvPr/>
        </p:nvSpPr>
        <p:spPr>
          <a:xfrm>
            <a:off x="646871" y="5538718"/>
            <a:ext cx="3228897" cy="338554"/>
          </a:xfrm>
          <a:prstGeom prst="rect">
            <a:avLst/>
          </a:prstGeom>
          <a:noFill/>
        </p:spPr>
        <p:txBody>
          <a:bodyPr wrap="none" rtlCol="0">
            <a:spAutoFit/>
          </a:bodyPr>
          <a:lstStyle/>
          <a:p>
            <a:r>
              <a:rPr lang="es-MX" sz="1600" dirty="0" smtClean="0">
                <a:solidFill>
                  <a:srgbClr val="002060"/>
                </a:solidFill>
              </a:rPr>
              <a:t>Memoria/concentración deteriorada</a:t>
            </a:r>
            <a:endParaRPr lang="es-MX" sz="1600" dirty="0">
              <a:solidFill>
                <a:srgbClr val="002060"/>
              </a:solidFill>
            </a:endParaRPr>
          </a:p>
        </p:txBody>
      </p:sp>
      <p:sp>
        <p:nvSpPr>
          <p:cNvPr id="23" name="TextBox 22"/>
          <p:cNvSpPr txBox="1"/>
          <p:nvPr/>
        </p:nvSpPr>
        <p:spPr>
          <a:xfrm>
            <a:off x="1412087" y="3752535"/>
            <a:ext cx="1860805" cy="400110"/>
          </a:xfrm>
          <a:prstGeom prst="rect">
            <a:avLst/>
          </a:prstGeom>
          <a:noFill/>
        </p:spPr>
        <p:txBody>
          <a:bodyPr wrap="square" rtlCol="0">
            <a:spAutoFit/>
          </a:bodyPr>
          <a:lstStyle/>
          <a:p>
            <a:pPr algn="ctr"/>
            <a:r>
              <a:rPr lang="es-MX" sz="2000" dirty="0" smtClean="0">
                <a:solidFill>
                  <a:srgbClr val="002060"/>
                </a:solidFill>
              </a:rPr>
              <a:t>Fatiga</a:t>
            </a:r>
            <a:endParaRPr lang="es-MX" sz="2000" dirty="0">
              <a:solidFill>
                <a:srgbClr val="002060"/>
              </a:solidFill>
            </a:endParaRPr>
          </a:p>
        </p:txBody>
      </p:sp>
      <p:sp>
        <p:nvSpPr>
          <p:cNvPr id="24" name="TextBox 23"/>
          <p:cNvSpPr txBox="1"/>
          <p:nvPr/>
        </p:nvSpPr>
        <p:spPr>
          <a:xfrm>
            <a:off x="3837604" y="5132352"/>
            <a:ext cx="1518364" cy="400110"/>
          </a:xfrm>
          <a:prstGeom prst="rect">
            <a:avLst/>
          </a:prstGeom>
          <a:noFill/>
        </p:spPr>
        <p:txBody>
          <a:bodyPr wrap="none" rtlCol="0">
            <a:spAutoFit/>
          </a:bodyPr>
          <a:lstStyle/>
          <a:p>
            <a:r>
              <a:rPr lang="es-MX" sz="2000" dirty="0" smtClean="0">
                <a:solidFill>
                  <a:srgbClr val="002060"/>
                </a:solidFill>
              </a:rPr>
              <a:t>Nerviosismo</a:t>
            </a:r>
            <a:endParaRPr lang="es-MX" sz="2000" dirty="0">
              <a:solidFill>
                <a:srgbClr val="002060"/>
              </a:solidFill>
            </a:endParaRPr>
          </a:p>
        </p:txBody>
      </p:sp>
      <p:sp>
        <p:nvSpPr>
          <p:cNvPr id="25" name="Rectangle 24"/>
          <p:cNvSpPr/>
          <p:nvPr/>
        </p:nvSpPr>
        <p:spPr>
          <a:xfrm>
            <a:off x="3424583" y="2163439"/>
            <a:ext cx="2446504" cy="369332"/>
          </a:xfrm>
          <a:prstGeom prst="rect">
            <a:avLst/>
          </a:prstGeom>
        </p:spPr>
        <p:txBody>
          <a:bodyPr wrap="none">
            <a:spAutoFit/>
          </a:bodyPr>
          <a:lstStyle/>
          <a:p>
            <a:pPr algn="ctr"/>
            <a:r>
              <a:rPr lang="es-MX" dirty="0" smtClean="0">
                <a:solidFill>
                  <a:srgbClr val="002060"/>
                </a:solidFill>
              </a:rPr>
              <a:t>Espasmos en las piernas</a:t>
            </a:r>
            <a:endParaRPr lang="es-MX" dirty="0">
              <a:solidFill>
                <a:srgbClr val="002060"/>
              </a:solidFill>
            </a:endParaRPr>
          </a:p>
        </p:txBody>
      </p:sp>
      <p:sp>
        <p:nvSpPr>
          <p:cNvPr id="26" name="Rectangle 25"/>
          <p:cNvSpPr/>
          <p:nvPr/>
        </p:nvSpPr>
        <p:spPr>
          <a:xfrm>
            <a:off x="1449071" y="2683946"/>
            <a:ext cx="1786836" cy="369332"/>
          </a:xfrm>
          <a:prstGeom prst="rect">
            <a:avLst/>
          </a:prstGeom>
        </p:spPr>
        <p:txBody>
          <a:bodyPr wrap="none">
            <a:spAutoFit/>
          </a:bodyPr>
          <a:lstStyle/>
          <a:p>
            <a:pPr algn="ctr"/>
            <a:r>
              <a:rPr lang="es-MX" dirty="0" smtClean="0">
                <a:solidFill>
                  <a:srgbClr val="002060"/>
                </a:solidFill>
              </a:rPr>
              <a:t>Piernas inquietas</a:t>
            </a:r>
            <a:endParaRPr lang="es-MX" dirty="0">
              <a:solidFill>
                <a:srgbClr val="002060"/>
              </a:solidFill>
            </a:endParaRPr>
          </a:p>
        </p:txBody>
      </p:sp>
      <p:sp>
        <p:nvSpPr>
          <p:cNvPr id="28"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16</a:t>
            </a:fld>
            <a:endParaRPr lang="es-MX" dirty="0">
              <a:solidFill>
                <a:prstClr val="black"/>
              </a:solidFill>
            </a:endParaRPr>
          </a:p>
        </p:txBody>
      </p:sp>
      <p:sp>
        <p:nvSpPr>
          <p:cNvPr id="2" name="Rectangle 1"/>
          <p:cNvSpPr/>
          <p:nvPr/>
        </p:nvSpPr>
        <p:spPr>
          <a:xfrm>
            <a:off x="266521" y="6480541"/>
            <a:ext cx="3005951" cy="261610"/>
          </a:xfrm>
          <a:prstGeom prst="rect">
            <a:avLst/>
          </a:prstGeom>
        </p:spPr>
        <p:txBody>
          <a:bodyPr wrap="none">
            <a:spAutoFit/>
          </a:bodyPr>
          <a:lstStyle/>
          <a:p>
            <a:pPr eaLnBrk="0" hangingPunct="0"/>
            <a:r>
              <a:rPr lang="es-MX" sz="1100" dirty="0" smtClean="0">
                <a:solidFill>
                  <a:srgbClr val="002060"/>
                </a:solidFill>
              </a:rPr>
              <a:t>Wolfe F </a:t>
            </a:r>
            <a:r>
              <a:rPr lang="es-MX" sz="1100" i="1" dirty="0" smtClean="0">
                <a:solidFill>
                  <a:srgbClr val="002060"/>
                </a:solidFill>
              </a:rPr>
              <a:t>et al Arthritis Rheum </a:t>
            </a:r>
            <a:r>
              <a:rPr lang="es-MX" sz="1100" dirty="0" smtClean="0">
                <a:solidFill>
                  <a:srgbClr val="002060"/>
                </a:solidFill>
              </a:rPr>
              <a:t>1990; 33(2):160-72.</a:t>
            </a:r>
            <a:endParaRPr lang="es-MX" sz="1100" dirty="0">
              <a:solidFill>
                <a:srgbClr val="002060"/>
              </a:solidFill>
            </a:endParaRPr>
          </a:p>
        </p:txBody>
      </p:sp>
    </p:spTree>
    <p:extLst>
      <p:ext uri="{BB962C8B-B14F-4D97-AF65-F5344CB8AC3E}">
        <p14:creationId xmlns="" xmlns:p14="http://schemas.microsoft.com/office/powerpoint/2010/main" val="314616083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gray">
          <a:xfrm>
            <a:off x="852488" y="3036888"/>
            <a:ext cx="7775575" cy="2162175"/>
          </a:xfrm>
          <a:prstGeom prst="rect">
            <a:avLst/>
          </a:prstGeom>
          <a:noFill/>
          <a:ln>
            <a:noFill/>
          </a:ln>
          <a:extLst/>
        </p:spPr>
        <p:txBody>
          <a:bodyPr/>
          <a:lstStyle/>
          <a:p>
            <a:endParaRPr lang="es-MX" dirty="0">
              <a:solidFill>
                <a:prstClr val="white"/>
              </a:solidFill>
            </a:endParaRPr>
          </a:p>
        </p:txBody>
      </p:sp>
      <p:sp>
        <p:nvSpPr>
          <p:cNvPr id="16389" name="Rectangle 66"/>
          <p:cNvSpPr>
            <a:spLocks noGrp="1" noChangeArrowheads="1"/>
          </p:cNvSpPr>
          <p:nvPr>
            <p:ph type="title" idx="4294967295"/>
          </p:nvPr>
        </p:nvSpPr>
        <p:spPr/>
        <p:txBody>
          <a:bodyPr/>
          <a:lstStyle/>
          <a:p>
            <a:r>
              <a:rPr lang="es-MX" dirty="0" smtClean="0">
                <a:ea typeface="Arial Unicode MS" pitchFamily="34" charset="-128"/>
                <a:cs typeface="Arial Unicode MS" pitchFamily="34" charset="-128"/>
              </a:rPr>
              <a:t>Síntomas de Fibromialgia</a:t>
            </a:r>
          </a:p>
        </p:txBody>
      </p:sp>
      <p:sp>
        <p:nvSpPr>
          <p:cNvPr id="16390" name="Rectangle 67"/>
          <p:cNvSpPr>
            <a:spLocks noGrp="1" noChangeArrowheads="1"/>
          </p:cNvSpPr>
          <p:nvPr>
            <p:ph type="body" idx="4294967295"/>
          </p:nvPr>
        </p:nvSpPr>
        <p:spPr>
          <a:xfrm>
            <a:off x="457200" y="1592263"/>
            <a:ext cx="8397875" cy="1104900"/>
          </a:xfrm>
        </p:spPr>
        <p:txBody>
          <a:bodyPr>
            <a:normAutofit/>
          </a:bodyPr>
          <a:lstStyle/>
          <a:p>
            <a:pPr eaLnBrk="1" hangingPunct="1"/>
            <a:r>
              <a:rPr lang="es-MX" sz="2800" dirty="0" smtClean="0"/>
              <a:t>Dolor, fatiga y trastornos del sueño están presentes en cuando menos </a:t>
            </a:r>
            <a:r>
              <a:rPr lang="es-MX" sz="2800" b="1" dirty="0" smtClean="0"/>
              <a:t>86% de los pacientes</a:t>
            </a:r>
            <a:r>
              <a:rPr lang="es-MX" sz="2800" dirty="0" smtClean="0"/>
              <a:t>*</a:t>
            </a:r>
          </a:p>
        </p:txBody>
      </p:sp>
      <p:sp>
        <p:nvSpPr>
          <p:cNvPr id="16401" name="Line 19"/>
          <p:cNvSpPr>
            <a:spLocks noChangeShapeType="1"/>
          </p:cNvSpPr>
          <p:nvPr/>
        </p:nvSpPr>
        <p:spPr bwMode="gray">
          <a:xfrm>
            <a:off x="852488" y="5200650"/>
            <a:ext cx="7748587" cy="0"/>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s-MX" dirty="0">
              <a:solidFill>
                <a:prstClr val="white"/>
              </a:solidFill>
            </a:endParaRPr>
          </a:p>
        </p:txBody>
      </p:sp>
      <p:sp>
        <p:nvSpPr>
          <p:cNvPr id="16402" name="Line 20"/>
          <p:cNvSpPr>
            <a:spLocks noChangeShapeType="1"/>
          </p:cNvSpPr>
          <p:nvPr/>
        </p:nvSpPr>
        <p:spPr bwMode="gray">
          <a:xfrm>
            <a:off x="871538" y="3032125"/>
            <a:ext cx="0" cy="2159000"/>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s-MX" dirty="0">
              <a:solidFill>
                <a:prstClr val="white"/>
              </a:solidFill>
            </a:endParaRPr>
          </a:p>
        </p:txBody>
      </p:sp>
      <p:sp>
        <p:nvSpPr>
          <p:cNvPr id="16403" name="Rectangle 21"/>
          <p:cNvSpPr>
            <a:spLocks noChangeArrowheads="1"/>
          </p:cNvSpPr>
          <p:nvPr/>
        </p:nvSpPr>
        <p:spPr bwMode="gray">
          <a:xfrm>
            <a:off x="658177" y="5145088"/>
            <a:ext cx="65723"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80000"/>
              </a:spcBef>
              <a:buClr>
                <a:srgbClr val="67CFE1"/>
              </a:buClr>
            </a:pPr>
            <a:r>
              <a:rPr lang="es-MX" sz="1000" b="1" dirty="0" smtClean="0">
                <a:solidFill>
                  <a:prstClr val="black"/>
                </a:solidFill>
              </a:rPr>
              <a:t>0</a:t>
            </a:r>
            <a:endParaRPr lang="es-MX" sz="1000" b="1" dirty="0">
              <a:solidFill>
                <a:prstClr val="black"/>
              </a:solidFill>
            </a:endParaRPr>
          </a:p>
        </p:txBody>
      </p:sp>
      <p:sp>
        <p:nvSpPr>
          <p:cNvPr id="16404" name="Rectangle 22"/>
          <p:cNvSpPr>
            <a:spLocks noChangeArrowheads="1"/>
          </p:cNvSpPr>
          <p:nvPr/>
        </p:nvSpPr>
        <p:spPr bwMode="gray">
          <a:xfrm>
            <a:off x="592454" y="4710113"/>
            <a:ext cx="13144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80000"/>
              </a:spcBef>
              <a:buClr>
                <a:srgbClr val="67CFE1"/>
              </a:buClr>
            </a:pPr>
            <a:r>
              <a:rPr lang="es-MX" sz="1000" b="1" dirty="0" smtClean="0">
                <a:solidFill>
                  <a:prstClr val="black"/>
                </a:solidFill>
              </a:rPr>
              <a:t>20</a:t>
            </a:r>
            <a:endParaRPr lang="es-MX" sz="1000" b="1" dirty="0">
              <a:solidFill>
                <a:prstClr val="black"/>
              </a:solidFill>
            </a:endParaRPr>
          </a:p>
        </p:txBody>
      </p:sp>
      <p:sp>
        <p:nvSpPr>
          <p:cNvPr id="16405" name="Rectangle 23"/>
          <p:cNvSpPr>
            <a:spLocks noChangeArrowheads="1"/>
          </p:cNvSpPr>
          <p:nvPr/>
        </p:nvSpPr>
        <p:spPr bwMode="gray">
          <a:xfrm>
            <a:off x="592454" y="4278313"/>
            <a:ext cx="13144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80000"/>
              </a:spcBef>
              <a:buClr>
                <a:srgbClr val="67CFE1"/>
              </a:buClr>
            </a:pPr>
            <a:r>
              <a:rPr lang="es-MX" sz="1000" b="1" dirty="0" smtClean="0">
                <a:solidFill>
                  <a:prstClr val="black"/>
                </a:solidFill>
              </a:rPr>
              <a:t>40</a:t>
            </a:r>
            <a:endParaRPr lang="es-MX" sz="1000" b="1" dirty="0">
              <a:solidFill>
                <a:prstClr val="black"/>
              </a:solidFill>
            </a:endParaRPr>
          </a:p>
        </p:txBody>
      </p:sp>
      <p:sp>
        <p:nvSpPr>
          <p:cNvPr id="16406" name="Rectangle 24"/>
          <p:cNvSpPr>
            <a:spLocks noChangeArrowheads="1"/>
          </p:cNvSpPr>
          <p:nvPr/>
        </p:nvSpPr>
        <p:spPr bwMode="gray">
          <a:xfrm>
            <a:off x="592454" y="3851275"/>
            <a:ext cx="13144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80000"/>
              </a:spcBef>
              <a:buClr>
                <a:srgbClr val="67CFE1"/>
              </a:buClr>
            </a:pPr>
            <a:r>
              <a:rPr lang="es-MX" sz="1000" b="1" dirty="0" smtClean="0">
                <a:solidFill>
                  <a:prstClr val="black"/>
                </a:solidFill>
              </a:rPr>
              <a:t>60</a:t>
            </a:r>
            <a:endParaRPr lang="es-MX" sz="1000" b="1" dirty="0">
              <a:solidFill>
                <a:prstClr val="black"/>
              </a:solidFill>
            </a:endParaRPr>
          </a:p>
        </p:txBody>
      </p:sp>
      <p:sp>
        <p:nvSpPr>
          <p:cNvPr id="16407" name="Rectangle 25"/>
          <p:cNvSpPr>
            <a:spLocks noChangeArrowheads="1"/>
          </p:cNvSpPr>
          <p:nvPr/>
        </p:nvSpPr>
        <p:spPr bwMode="gray">
          <a:xfrm>
            <a:off x="592454" y="3417888"/>
            <a:ext cx="13144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80000"/>
              </a:spcBef>
              <a:buClr>
                <a:srgbClr val="67CFE1"/>
              </a:buClr>
            </a:pPr>
            <a:r>
              <a:rPr lang="es-MX" sz="1000" b="1" dirty="0" smtClean="0">
                <a:solidFill>
                  <a:prstClr val="black"/>
                </a:solidFill>
              </a:rPr>
              <a:t>80</a:t>
            </a:r>
            <a:endParaRPr lang="es-MX" sz="1000" b="1" dirty="0">
              <a:solidFill>
                <a:prstClr val="black"/>
              </a:solidFill>
            </a:endParaRPr>
          </a:p>
        </p:txBody>
      </p:sp>
      <p:sp>
        <p:nvSpPr>
          <p:cNvPr id="16408" name="Rectangle 26"/>
          <p:cNvSpPr>
            <a:spLocks noChangeArrowheads="1"/>
          </p:cNvSpPr>
          <p:nvPr/>
        </p:nvSpPr>
        <p:spPr bwMode="gray">
          <a:xfrm>
            <a:off x="526731" y="2986088"/>
            <a:ext cx="197169"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80000"/>
              </a:spcBef>
              <a:buClr>
                <a:srgbClr val="67CFE1"/>
              </a:buClr>
            </a:pPr>
            <a:r>
              <a:rPr lang="es-MX" sz="1000" b="1" dirty="0" smtClean="0">
                <a:solidFill>
                  <a:prstClr val="black"/>
                </a:solidFill>
              </a:rPr>
              <a:t>100</a:t>
            </a:r>
            <a:endParaRPr lang="es-MX" sz="1000" b="1" dirty="0">
              <a:solidFill>
                <a:prstClr val="black"/>
              </a:solidFill>
            </a:endParaRPr>
          </a:p>
        </p:txBody>
      </p:sp>
      <p:sp>
        <p:nvSpPr>
          <p:cNvPr id="302103" name="Rectangle 27"/>
          <p:cNvSpPr>
            <a:spLocks noChangeArrowheads="1"/>
          </p:cNvSpPr>
          <p:nvPr/>
        </p:nvSpPr>
        <p:spPr bwMode="gray">
          <a:xfrm>
            <a:off x="958850" y="3046413"/>
            <a:ext cx="355600" cy="2128837"/>
          </a:xfrm>
          <a:prstGeom prst="rect">
            <a:avLst/>
          </a:prstGeom>
          <a:solidFill>
            <a:schemeClr val="accent2"/>
          </a:solidFill>
          <a:ln w="9525">
            <a:noFill/>
            <a:miter lim="800000"/>
            <a:headEnd/>
            <a:tailEnd/>
          </a:ln>
        </p:spPr>
        <p:txBody>
          <a:bodyPr/>
          <a:lstStyle/>
          <a:p>
            <a:pPr>
              <a:defRPr/>
            </a:pPr>
            <a:endParaRPr lang="es-MX" dirty="0">
              <a:solidFill>
                <a:prstClr val="white"/>
              </a:solidFill>
              <a:ea typeface="MS PGothic" pitchFamily="34" charset="-128"/>
              <a:cs typeface="MS PGothic" pitchFamily="34" charset="-128"/>
            </a:endParaRPr>
          </a:p>
        </p:txBody>
      </p:sp>
      <p:sp>
        <p:nvSpPr>
          <p:cNvPr id="302104" name="Rectangle 28"/>
          <p:cNvSpPr>
            <a:spLocks noChangeArrowheads="1"/>
          </p:cNvSpPr>
          <p:nvPr/>
        </p:nvSpPr>
        <p:spPr bwMode="gray">
          <a:xfrm>
            <a:off x="1601788" y="3130550"/>
            <a:ext cx="365125" cy="2044700"/>
          </a:xfrm>
          <a:prstGeom prst="rect">
            <a:avLst/>
          </a:prstGeom>
          <a:solidFill>
            <a:schemeClr val="accent1"/>
          </a:solidFill>
          <a:ln w="9525">
            <a:noFill/>
            <a:miter lim="800000"/>
            <a:headEnd/>
            <a:tailEnd/>
          </a:ln>
        </p:spPr>
        <p:txBody>
          <a:bodyPr/>
          <a:lstStyle/>
          <a:p>
            <a:pPr>
              <a:defRPr/>
            </a:pPr>
            <a:endParaRPr lang="es-MX" dirty="0">
              <a:solidFill>
                <a:prstClr val="white"/>
              </a:solidFill>
              <a:ea typeface="MS PGothic" pitchFamily="34" charset="-128"/>
              <a:cs typeface="MS PGothic" pitchFamily="34" charset="-128"/>
            </a:endParaRPr>
          </a:p>
        </p:txBody>
      </p:sp>
      <p:sp>
        <p:nvSpPr>
          <p:cNvPr id="302105" name="Rectangle 29"/>
          <p:cNvSpPr>
            <a:spLocks noChangeArrowheads="1"/>
          </p:cNvSpPr>
          <p:nvPr/>
        </p:nvSpPr>
        <p:spPr bwMode="gray">
          <a:xfrm>
            <a:off x="2255838" y="3341688"/>
            <a:ext cx="355600" cy="1833562"/>
          </a:xfrm>
          <a:prstGeom prst="rect">
            <a:avLst/>
          </a:prstGeom>
          <a:solidFill>
            <a:schemeClr val="accent1"/>
          </a:solidFill>
          <a:ln w="9525">
            <a:noFill/>
            <a:miter lim="800000"/>
            <a:headEnd/>
            <a:tailEnd/>
          </a:ln>
        </p:spPr>
        <p:txBody>
          <a:bodyPr/>
          <a:lstStyle/>
          <a:p>
            <a:pPr>
              <a:defRPr/>
            </a:pPr>
            <a:endParaRPr lang="es-MX" dirty="0">
              <a:solidFill>
                <a:prstClr val="white"/>
              </a:solidFill>
              <a:ea typeface="MS PGothic" pitchFamily="34" charset="-128"/>
              <a:cs typeface="MS PGothic" pitchFamily="34" charset="-128"/>
            </a:endParaRPr>
          </a:p>
        </p:txBody>
      </p:sp>
      <p:sp>
        <p:nvSpPr>
          <p:cNvPr id="302106" name="Rectangle 30"/>
          <p:cNvSpPr>
            <a:spLocks noChangeArrowheads="1"/>
          </p:cNvSpPr>
          <p:nvPr/>
        </p:nvSpPr>
        <p:spPr bwMode="gray">
          <a:xfrm>
            <a:off x="2898775" y="3640138"/>
            <a:ext cx="365125" cy="1535112"/>
          </a:xfrm>
          <a:prstGeom prst="rect">
            <a:avLst/>
          </a:prstGeom>
          <a:solidFill>
            <a:schemeClr val="accent1"/>
          </a:solidFill>
          <a:ln w="9525">
            <a:noFill/>
            <a:miter lim="800000"/>
            <a:headEnd/>
            <a:tailEnd/>
          </a:ln>
        </p:spPr>
        <p:txBody>
          <a:bodyPr/>
          <a:lstStyle/>
          <a:p>
            <a:pPr>
              <a:defRPr/>
            </a:pPr>
            <a:endParaRPr lang="es-MX" dirty="0">
              <a:solidFill>
                <a:prstClr val="white"/>
              </a:solidFill>
              <a:ea typeface="MS PGothic" pitchFamily="34" charset="-128"/>
              <a:cs typeface="MS PGothic" pitchFamily="34" charset="-128"/>
            </a:endParaRPr>
          </a:p>
        </p:txBody>
      </p:sp>
      <p:sp>
        <p:nvSpPr>
          <p:cNvPr id="302107" name="Rectangle 31"/>
          <p:cNvSpPr>
            <a:spLocks noChangeArrowheads="1"/>
          </p:cNvSpPr>
          <p:nvPr/>
        </p:nvSpPr>
        <p:spPr bwMode="gray">
          <a:xfrm>
            <a:off x="3552825" y="3903663"/>
            <a:ext cx="354013" cy="1271587"/>
          </a:xfrm>
          <a:prstGeom prst="rect">
            <a:avLst/>
          </a:prstGeom>
          <a:solidFill>
            <a:schemeClr val="accent1"/>
          </a:solidFill>
          <a:ln w="9525">
            <a:noFill/>
            <a:miter lim="800000"/>
            <a:headEnd/>
            <a:tailEnd/>
          </a:ln>
        </p:spPr>
        <p:txBody>
          <a:bodyPr/>
          <a:lstStyle/>
          <a:p>
            <a:pPr>
              <a:defRPr/>
            </a:pPr>
            <a:endParaRPr lang="es-MX" dirty="0">
              <a:solidFill>
                <a:prstClr val="white"/>
              </a:solidFill>
              <a:ea typeface="MS PGothic" pitchFamily="34" charset="-128"/>
              <a:cs typeface="MS PGothic" pitchFamily="34" charset="-128"/>
            </a:endParaRPr>
          </a:p>
        </p:txBody>
      </p:sp>
      <p:sp>
        <p:nvSpPr>
          <p:cNvPr id="302108" name="Rectangle 32"/>
          <p:cNvSpPr>
            <a:spLocks noChangeArrowheads="1"/>
          </p:cNvSpPr>
          <p:nvPr/>
        </p:nvSpPr>
        <p:spPr bwMode="gray">
          <a:xfrm>
            <a:off x="4197350" y="3987800"/>
            <a:ext cx="361950" cy="1187450"/>
          </a:xfrm>
          <a:prstGeom prst="rect">
            <a:avLst/>
          </a:prstGeom>
          <a:solidFill>
            <a:schemeClr val="accent1"/>
          </a:solidFill>
          <a:ln w="9525">
            <a:noFill/>
            <a:miter lim="800000"/>
            <a:headEnd/>
            <a:tailEnd/>
          </a:ln>
        </p:spPr>
        <p:txBody>
          <a:bodyPr/>
          <a:lstStyle/>
          <a:p>
            <a:pPr>
              <a:defRPr/>
            </a:pPr>
            <a:endParaRPr lang="es-MX" dirty="0">
              <a:solidFill>
                <a:prstClr val="white"/>
              </a:solidFill>
              <a:ea typeface="MS PGothic" pitchFamily="34" charset="-128"/>
              <a:cs typeface="MS PGothic" pitchFamily="34" charset="-128"/>
            </a:endParaRPr>
          </a:p>
        </p:txBody>
      </p:sp>
      <p:sp>
        <p:nvSpPr>
          <p:cNvPr id="302109" name="Rectangle 33"/>
          <p:cNvSpPr>
            <a:spLocks noChangeArrowheads="1"/>
          </p:cNvSpPr>
          <p:nvPr/>
        </p:nvSpPr>
        <p:spPr bwMode="gray">
          <a:xfrm>
            <a:off x="4851400" y="4071938"/>
            <a:ext cx="352425" cy="1103312"/>
          </a:xfrm>
          <a:prstGeom prst="rect">
            <a:avLst/>
          </a:prstGeom>
          <a:solidFill>
            <a:schemeClr val="accent1"/>
          </a:solidFill>
          <a:ln w="9525">
            <a:noFill/>
            <a:miter lim="800000"/>
            <a:headEnd/>
            <a:tailEnd/>
          </a:ln>
        </p:spPr>
        <p:txBody>
          <a:bodyPr/>
          <a:lstStyle/>
          <a:p>
            <a:pPr>
              <a:defRPr/>
            </a:pPr>
            <a:endParaRPr lang="es-MX" dirty="0">
              <a:solidFill>
                <a:prstClr val="white"/>
              </a:solidFill>
              <a:ea typeface="MS PGothic" pitchFamily="34" charset="-128"/>
              <a:cs typeface="MS PGothic" pitchFamily="34" charset="-128"/>
            </a:endParaRPr>
          </a:p>
        </p:txBody>
      </p:sp>
      <p:sp>
        <p:nvSpPr>
          <p:cNvPr id="302110" name="Rectangle 34"/>
          <p:cNvSpPr>
            <a:spLocks noChangeArrowheads="1"/>
          </p:cNvSpPr>
          <p:nvPr/>
        </p:nvSpPr>
        <p:spPr bwMode="gray">
          <a:xfrm>
            <a:off x="5494338" y="4198938"/>
            <a:ext cx="354012" cy="976312"/>
          </a:xfrm>
          <a:prstGeom prst="rect">
            <a:avLst/>
          </a:prstGeom>
          <a:solidFill>
            <a:schemeClr val="accent1"/>
          </a:solidFill>
          <a:ln w="9525">
            <a:noFill/>
            <a:miter lim="800000"/>
            <a:headEnd/>
            <a:tailEnd/>
          </a:ln>
        </p:spPr>
        <p:txBody>
          <a:bodyPr/>
          <a:lstStyle/>
          <a:p>
            <a:pPr>
              <a:defRPr/>
            </a:pPr>
            <a:endParaRPr lang="es-MX" dirty="0">
              <a:solidFill>
                <a:prstClr val="white"/>
              </a:solidFill>
              <a:ea typeface="MS PGothic" pitchFamily="34" charset="-128"/>
              <a:cs typeface="MS PGothic" pitchFamily="34" charset="-128"/>
            </a:endParaRPr>
          </a:p>
        </p:txBody>
      </p:sp>
      <p:sp>
        <p:nvSpPr>
          <p:cNvPr id="302111" name="Rectangle 35"/>
          <p:cNvSpPr>
            <a:spLocks noChangeArrowheads="1"/>
          </p:cNvSpPr>
          <p:nvPr/>
        </p:nvSpPr>
        <p:spPr bwMode="gray">
          <a:xfrm>
            <a:off x="6137275" y="4284663"/>
            <a:ext cx="363538" cy="890587"/>
          </a:xfrm>
          <a:prstGeom prst="rect">
            <a:avLst/>
          </a:prstGeom>
          <a:solidFill>
            <a:schemeClr val="accent1"/>
          </a:solidFill>
          <a:ln w="9525">
            <a:noFill/>
            <a:miter lim="800000"/>
            <a:headEnd/>
            <a:tailEnd/>
          </a:ln>
        </p:spPr>
        <p:txBody>
          <a:bodyPr/>
          <a:lstStyle/>
          <a:p>
            <a:pPr>
              <a:defRPr/>
            </a:pPr>
            <a:endParaRPr lang="es-MX" dirty="0">
              <a:solidFill>
                <a:prstClr val="white"/>
              </a:solidFill>
              <a:ea typeface="MS PGothic" pitchFamily="34" charset="-128"/>
              <a:cs typeface="MS PGothic" pitchFamily="34" charset="-128"/>
            </a:endParaRPr>
          </a:p>
        </p:txBody>
      </p:sp>
      <p:sp>
        <p:nvSpPr>
          <p:cNvPr id="302112" name="Rectangle 36"/>
          <p:cNvSpPr>
            <a:spLocks noChangeArrowheads="1"/>
          </p:cNvSpPr>
          <p:nvPr/>
        </p:nvSpPr>
        <p:spPr bwMode="gray">
          <a:xfrm>
            <a:off x="6789738" y="4306888"/>
            <a:ext cx="354012" cy="868362"/>
          </a:xfrm>
          <a:prstGeom prst="rect">
            <a:avLst/>
          </a:prstGeom>
          <a:solidFill>
            <a:schemeClr val="accent1"/>
          </a:solidFill>
          <a:ln w="9525">
            <a:noFill/>
            <a:miter lim="800000"/>
            <a:headEnd/>
            <a:tailEnd/>
          </a:ln>
        </p:spPr>
        <p:txBody>
          <a:bodyPr/>
          <a:lstStyle/>
          <a:p>
            <a:pPr>
              <a:defRPr/>
            </a:pPr>
            <a:endParaRPr lang="es-MX" dirty="0">
              <a:solidFill>
                <a:prstClr val="white"/>
              </a:solidFill>
              <a:ea typeface="MS PGothic" pitchFamily="34" charset="-128"/>
              <a:cs typeface="MS PGothic" pitchFamily="34" charset="-128"/>
            </a:endParaRPr>
          </a:p>
        </p:txBody>
      </p:sp>
      <p:sp>
        <p:nvSpPr>
          <p:cNvPr id="302113" name="Rectangle 37"/>
          <p:cNvSpPr>
            <a:spLocks noChangeArrowheads="1"/>
          </p:cNvSpPr>
          <p:nvPr/>
        </p:nvSpPr>
        <p:spPr bwMode="gray">
          <a:xfrm>
            <a:off x="7432675" y="4498975"/>
            <a:ext cx="365125" cy="676275"/>
          </a:xfrm>
          <a:prstGeom prst="rect">
            <a:avLst/>
          </a:prstGeom>
          <a:solidFill>
            <a:schemeClr val="accent1"/>
          </a:solidFill>
          <a:ln w="9525">
            <a:noFill/>
            <a:miter lim="800000"/>
            <a:headEnd/>
            <a:tailEnd/>
          </a:ln>
        </p:spPr>
        <p:txBody>
          <a:bodyPr/>
          <a:lstStyle/>
          <a:p>
            <a:pPr>
              <a:defRPr/>
            </a:pPr>
            <a:endParaRPr lang="es-MX" dirty="0">
              <a:solidFill>
                <a:prstClr val="white"/>
              </a:solidFill>
              <a:ea typeface="MS PGothic" pitchFamily="34" charset="-128"/>
              <a:cs typeface="MS PGothic" pitchFamily="34" charset="-128"/>
            </a:endParaRPr>
          </a:p>
        </p:txBody>
      </p:sp>
      <p:sp>
        <p:nvSpPr>
          <p:cNvPr id="302114" name="Rectangle 38"/>
          <p:cNvSpPr>
            <a:spLocks noChangeArrowheads="1"/>
          </p:cNvSpPr>
          <p:nvPr/>
        </p:nvSpPr>
        <p:spPr bwMode="gray">
          <a:xfrm>
            <a:off x="8086725" y="4752975"/>
            <a:ext cx="354013" cy="422275"/>
          </a:xfrm>
          <a:prstGeom prst="rect">
            <a:avLst/>
          </a:prstGeom>
          <a:solidFill>
            <a:schemeClr val="accent1"/>
          </a:solidFill>
          <a:ln w="9525">
            <a:noFill/>
            <a:miter lim="800000"/>
            <a:headEnd/>
            <a:tailEnd/>
          </a:ln>
        </p:spPr>
        <p:txBody>
          <a:bodyPr/>
          <a:lstStyle/>
          <a:p>
            <a:pPr>
              <a:defRPr/>
            </a:pPr>
            <a:endParaRPr lang="es-MX" dirty="0">
              <a:solidFill>
                <a:prstClr val="white"/>
              </a:solidFill>
              <a:ea typeface="MS PGothic" pitchFamily="34" charset="-128"/>
              <a:cs typeface="MS PGothic" pitchFamily="34" charset="-128"/>
            </a:endParaRPr>
          </a:p>
        </p:txBody>
      </p:sp>
      <p:sp>
        <p:nvSpPr>
          <p:cNvPr id="16421" name="Rectangle 39"/>
          <p:cNvSpPr>
            <a:spLocks noChangeArrowheads="1"/>
          </p:cNvSpPr>
          <p:nvPr/>
        </p:nvSpPr>
        <p:spPr bwMode="gray">
          <a:xfrm>
            <a:off x="993166" y="2822575"/>
            <a:ext cx="290143"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100%</a:t>
            </a:r>
            <a:endParaRPr lang="es-MX" sz="2400" dirty="0">
              <a:solidFill>
                <a:prstClr val="black"/>
              </a:solidFill>
            </a:endParaRPr>
          </a:p>
        </p:txBody>
      </p:sp>
      <p:sp>
        <p:nvSpPr>
          <p:cNvPr id="16422" name="Rectangle 40"/>
          <p:cNvSpPr>
            <a:spLocks noChangeArrowheads="1"/>
          </p:cNvSpPr>
          <p:nvPr/>
        </p:nvSpPr>
        <p:spPr bwMode="gray">
          <a:xfrm>
            <a:off x="1673728" y="2906713"/>
            <a:ext cx="22442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96%</a:t>
            </a:r>
            <a:endParaRPr lang="es-MX" sz="2400" dirty="0">
              <a:solidFill>
                <a:prstClr val="black"/>
              </a:solidFill>
            </a:endParaRPr>
          </a:p>
        </p:txBody>
      </p:sp>
      <p:sp>
        <p:nvSpPr>
          <p:cNvPr id="16423" name="Rectangle 41"/>
          <p:cNvSpPr>
            <a:spLocks noChangeArrowheads="1"/>
          </p:cNvSpPr>
          <p:nvPr/>
        </p:nvSpPr>
        <p:spPr bwMode="gray">
          <a:xfrm>
            <a:off x="2323015" y="3117850"/>
            <a:ext cx="22442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86%</a:t>
            </a:r>
            <a:endParaRPr lang="es-MX" sz="2400" dirty="0">
              <a:solidFill>
                <a:prstClr val="black"/>
              </a:solidFill>
            </a:endParaRPr>
          </a:p>
        </p:txBody>
      </p:sp>
      <p:sp>
        <p:nvSpPr>
          <p:cNvPr id="16424" name="Rectangle 42"/>
          <p:cNvSpPr>
            <a:spLocks noChangeArrowheads="1"/>
          </p:cNvSpPr>
          <p:nvPr/>
        </p:nvSpPr>
        <p:spPr bwMode="gray">
          <a:xfrm>
            <a:off x="2970715" y="3414713"/>
            <a:ext cx="22442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72%</a:t>
            </a:r>
            <a:endParaRPr lang="es-MX" sz="2400" dirty="0">
              <a:solidFill>
                <a:prstClr val="black"/>
              </a:solidFill>
            </a:endParaRPr>
          </a:p>
        </p:txBody>
      </p:sp>
      <p:sp>
        <p:nvSpPr>
          <p:cNvPr id="16425" name="Rectangle 43"/>
          <p:cNvSpPr>
            <a:spLocks noChangeArrowheads="1"/>
          </p:cNvSpPr>
          <p:nvPr/>
        </p:nvSpPr>
        <p:spPr bwMode="gray">
          <a:xfrm>
            <a:off x="3618415" y="3679825"/>
            <a:ext cx="22442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60%</a:t>
            </a:r>
            <a:endParaRPr lang="es-MX" sz="2400" dirty="0">
              <a:solidFill>
                <a:prstClr val="black"/>
              </a:solidFill>
            </a:endParaRPr>
          </a:p>
        </p:txBody>
      </p:sp>
      <p:sp>
        <p:nvSpPr>
          <p:cNvPr id="16426" name="Rectangle 44"/>
          <p:cNvSpPr>
            <a:spLocks noChangeArrowheads="1"/>
          </p:cNvSpPr>
          <p:nvPr/>
        </p:nvSpPr>
        <p:spPr bwMode="gray">
          <a:xfrm>
            <a:off x="4266115" y="3763963"/>
            <a:ext cx="22442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56%</a:t>
            </a:r>
            <a:endParaRPr lang="es-MX" sz="2400" dirty="0">
              <a:solidFill>
                <a:prstClr val="black"/>
              </a:solidFill>
            </a:endParaRPr>
          </a:p>
        </p:txBody>
      </p:sp>
      <p:sp>
        <p:nvSpPr>
          <p:cNvPr id="16427" name="Rectangle 45"/>
          <p:cNvSpPr>
            <a:spLocks noChangeArrowheads="1"/>
          </p:cNvSpPr>
          <p:nvPr/>
        </p:nvSpPr>
        <p:spPr bwMode="gray">
          <a:xfrm>
            <a:off x="4915403" y="3849688"/>
            <a:ext cx="22442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52%</a:t>
            </a:r>
            <a:endParaRPr lang="es-MX" sz="2400" dirty="0">
              <a:solidFill>
                <a:prstClr val="black"/>
              </a:solidFill>
            </a:endParaRPr>
          </a:p>
        </p:txBody>
      </p:sp>
      <p:sp>
        <p:nvSpPr>
          <p:cNvPr id="16428" name="Rectangle 46"/>
          <p:cNvSpPr>
            <a:spLocks noChangeArrowheads="1"/>
          </p:cNvSpPr>
          <p:nvPr/>
        </p:nvSpPr>
        <p:spPr bwMode="gray">
          <a:xfrm>
            <a:off x="5559928" y="3976688"/>
            <a:ext cx="22442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46%</a:t>
            </a:r>
            <a:endParaRPr lang="es-MX" sz="2400" dirty="0">
              <a:solidFill>
                <a:prstClr val="black"/>
              </a:solidFill>
            </a:endParaRPr>
          </a:p>
        </p:txBody>
      </p:sp>
      <p:sp>
        <p:nvSpPr>
          <p:cNvPr id="16429" name="Rectangle 47"/>
          <p:cNvSpPr>
            <a:spLocks noChangeArrowheads="1"/>
          </p:cNvSpPr>
          <p:nvPr/>
        </p:nvSpPr>
        <p:spPr bwMode="gray">
          <a:xfrm>
            <a:off x="6207628" y="4062413"/>
            <a:ext cx="22442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42%</a:t>
            </a:r>
            <a:endParaRPr lang="es-MX" sz="2400" dirty="0">
              <a:solidFill>
                <a:prstClr val="black"/>
              </a:solidFill>
            </a:endParaRPr>
          </a:p>
        </p:txBody>
      </p:sp>
      <p:sp>
        <p:nvSpPr>
          <p:cNvPr id="16430" name="Rectangle 48"/>
          <p:cNvSpPr>
            <a:spLocks noChangeArrowheads="1"/>
          </p:cNvSpPr>
          <p:nvPr/>
        </p:nvSpPr>
        <p:spPr bwMode="gray">
          <a:xfrm>
            <a:off x="6855328" y="4083050"/>
            <a:ext cx="22442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41%</a:t>
            </a:r>
            <a:endParaRPr lang="es-MX" sz="2400" dirty="0">
              <a:solidFill>
                <a:prstClr val="black"/>
              </a:solidFill>
            </a:endParaRPr>
          </a:p>
        </p:txBody>
      </p:sp>
      <p:sp>
        <p:nvSpPr>
          <p:cNvPr id="16431" name="Rectangle 49"/>
          <p:cNvSpPr>
            <a:spLocks noChangeArrowheads="1"/>
          </p:cNvSpPr>
          <p:nvPr/>
        </p:nvSpPr>
        <p:spPr bwMode="gray">
          <a:xfrm>
            <a:off x="7504615" y="4275138"/>
            <a:ext cx="22442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32%</a:t>
            </a:r>
            <a:endParaRPr lang="es-MX" sz="2400" dirty="0">
              <a:solidFill>
                <a:prstClr val="black"/>
              </a:solidFill>
            </a:endParaRPr>
          </a:p>
        </p:txBody>
      </p:sp>
      <p:sp>
        <p:nvSpPr>
          <p:cNvPr id="16432" name="Rectangle 50"/>
          <p:cNvSpPr>
            <a:spLocks noChangeArrowheads="1"/>
          </p:cNvSpPr>
          <p:nvPr/>
        </p:nvSpPr>
        <p:spPr bwMode="gray">
          <a:xfrm>
            <a:off x="8153903" y="4527550"/>
            <a:ext cx="22442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20%</a:t>
            </a:r>
            <a:endParaRPr lang="es-MX" sz="2400" dirty="0">
              <a:solidFill>
                <a:prstClr val="black"/>
              </a:solidFill>
            </a:endParaRPr>
          </a:p>
        </p:txBody>
      </p:sp>
      <p:sp>
        <p:nvSpPr>
          <p:cNvPr id="16433" name="Rectangle 51"/>
          <p:cNvSpPr>
            <a:spLocks noChangeArrowheads="1"/>
          </p:cNvSpPr>
          <p:nvPr/>
        </p:nvSpPr>
        <p:spPr bwMode="gray">
          <a:xfrm rot="20100000">
            <a:off x="874748" y="5292725"/>
            <a:ext cx="48570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srgbClr val="C03932"/>
                </a:solidFill>
              </a:rPr>
              <a:t>Dolor </a:t>
            </a:r>
          </a:p>
          <a:p>
            <a:pPr algn="ctr"/>
            <a:r>
              <a:rPr lang="es-MX" sz="1000" b="1" dirty="0" smtClean="0">
                <a:solidFill>
                  <a:srgbClr val="C03932"/>
                </a:solidFill>
              </a:rPr>
              <a:t>muscular</a:t>
            </a:r>
            <a:endParaRPr lang="es-MX" sz="2400" dirty="0">
              <a:solidFill>
                <a:srgbClr val="C03932"/>
              </a:solidFill>
            </a:endParaRPr>
          </a:p>
        </p:txBody>
      </p:sp>
      <p:sp>
        <p:nvSpPr>
          <p:cNvPr id="16434" name="Rectangle 52"/>
          <p:cNvSpPr>
            <a:spLocks noChangeArrowheads="1"/>
          </p:cNvSpPr>
          <p:nvPr/>
        </p:nvSpPr>
        <p:spPr bwMode="gray">
          <a:xfrm rot="20100000">
            <a:off x="1600541" y="5292725"/>
            <a:ext cx="322204"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s-MX" sz="1000" b="1" dirty="0" smtClean="0">
                <a:solidFill>
                  <a:prstClr val="black"/>
                </a:solidFill>
              </a:rPr>
              <a:t>Fatiga</a:t>
            </a:r>
            <a:endParaRPr lang="es-MX" sz="2400" dirty="0">
              <a:solidFill>
                <a:prstClr val="black"/>
              </a:solidFill>
            </a:endParaRPr>
          </a:p>
        </p:txBody>
      </p:sp>
      <p:sp>
        <p:nvSpPr>
          <p:cNvPr id="16435" name="Rectangle 53"/>
          <p:cNvSpPr>
            <a:spLocks noChangeArrowheads="1"/>
          </p:cNvSpPr>
          <p:nvPr/>
        </p:nvSpPr>
        <p:spPr bwMode="gray">
          <a:xfrm rot="20100000">
            <a:off x="2151032" y="5292725"/>
            <a:ext cx="49693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s-MX" sz="1000" b="1" dirty="0" smtClean="0">
                <a:solidFill>
                  <a:prstClr val="black"/>
                </a:solidFill>
              </a:rPr>
              <a:t>Insomnio</a:t>
            </a:r>
            <a:endParaRPr lang="es-MX" sz="2400" dirty="0">
              <a:solidFill>
                <a:prstClr val="black"/>
              </a:solidFill>
            </a:endParaRPr>
          </a:p>
        </p:txBody>
      </p:sp>
      <p:sp>
        <p:nvSpPr>
          <p:cNvPr id="16436" name="Rectangle 54"/>
          <p:cNvSpPr>
            <a:spLocks noChangeArrowheads="1"/>
          </p:cNvSpPr>
          <p:nvPr/>
        </p:nvSpPr>
        <p:spPr bwMode="gray">
          <a:xfrm rot="20100000">
            <a:off x="2445341" y="5378152"/>
            <a:ext cx="1224694"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Dolor en articulaciones</a:t>
            </a:r>
            <a:endParaRPr lang="es-MX" sz="2400" dirty="0">
              <a:solidFill>
                <a:prstClr val="black"/>
              </a:solidFill>
            </a:endParaRPr>
          </a:p>
        </p:txBody>
      </p:sp>
      <p:sp>
        <p:nvSpPr>
          <p:cNvPr id="16437" name="Rectangle 55"/>
          <p:cNvSpPr>
            <a:spLocks noChangeArrowheads="1"/>
          </p:cNvSpPr>
          <p:nvPr/>
        </p:nvSpPr>
        <p:spPr bwMode="gray">
          <a:xfrm rot="20100000">
            <a:off x="3345476" y="5262861"/>
            <a:ext cx="874954"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es-MX" sz="1000" b="1" dirty="0" smtClean="0">
                <a:solidFill>
                  <a:prstClr val="black"/>
                </a:solidFill>
              </a:rPr>
              <a:t>Cefaleas</a:t>
            </a:r>
            <a:endParaRPr lang="es-MX" sz="2400" dirty="0">
              <a:solidFill>
                <a:prstClr val="black"/>
              </a:solidFill>
            </a:endParaRPr>
          </a:p>
        </p:txBody>
      </p:sp>
      <p:sp>
        <p:nvSpPr>
          <p:cNvPr id="16438" name="Rectangle 56"/>
          <p:cNvSpPr>
            <a:spLocks noChangeArrowheads="1"/>
          </p:cNvSpPr>
          <p:nvPr/>
        </p:nvSpPr>
        <p:spPr bwMode="gray">
          <a:xfrm rot="20100000">
            <a:off x="4128289" y="5292725"/>
            <a:ext cx="49372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Piernas </a:t>
            </a:r>
          </a:p>
          <a:p>
            <a:pPr algn="ctr"/>
            <a:r>
              <a:rPr lang="es-MX" sz="1000" b="1" dirty="0" smtClean="0">
                <a:solidFill>
                  <a:prstClr val="black"/>
                </a:solidFill>
              </a:rPr>
              <a:t>inquietas</a:t>
            </a:r>
            <a:endParaRPr lang="es-MX" sz="2400" dirty="0">
              <a:solidFill>
                <a:prstClr val="black"/>
              </a:solidFill>
            </a:endParaRPr>
          </a:p>
        </p:txBody>
      </p:sp>
      <p:sp>
        <p:nvSpPr>
          <p:cNvPr id="16439" name="Rectangle 57"/>
          <p:cNvSpPr>
            <a:spLocks noChangeArrowheads="1"/>
          </p:cNvSpPr>
          <p:nvPr/>
        </p:nvSpPr>
        <p:spPr bwMode="gray">
          <a:xfrm rot="20100000">
            <a:off x="4705350" y="5138837"/>
            <a:ext cx="64770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s-MX" sz="1000" b="1" dirty="0" smtClean="0">
                <a:solidFill>
                  <a:prstClr val="black"/>
                </a:solidFill>
              </a:rPr>
              <a:t>Entumecimiento </a:t>
            </a:r>
            <a:br>
              <a:rPr lang="es-MX" sz="1000" b="1" dirty="0" smtClean="0">
                <a:solidFill>
                  <a:prstClr val="black"/>
                </a:solidFill>
              </a:rPr>
            </a:br>
            <a:r>
              <a:rPr lang="es-MX" sz="1000" b="1" dirty="0" smtClean="0">
                <a:solidFill>
                  <a:prstClr val="black"/>
                </a:solidFill>
              </a:rPr>
              <a:t>y hormigueo</a:t>
            </a:r>
            <a:endParaRPr lang="es-MX" sz="2400" dirty="0">
              <a:solidFill>
                <a:prstClr val="black"/>
              </a:solidFill>
            </a:endParaRPr>
          </a:p>
        </p:txBody>
      </p:sp>
      <p:sp>
        <p:nvSpPr>
          <p:cNvPr id="16440" name="Rectangle 58"/>
          <p:cNvSpPr>
            <a:spLocks noChangeArrowheads="1"/>
          </p:cNvSpPr>
          <p:nvPr/>
        </p:nvSpPr>
        <p:spPr bwMode="gray">
          <a:xfrm rot="20100000">
            <a:off x="5390502" y="5292725"/>
            <a:ext cx="6267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Memoria </a:t>
            </a:r>
          </a:p>
          <a:p>
            <a:pPr algn="ctr"/>
            <a:r>
              <a:rPr lang="es-MX" sz="1000" b="1" dirty="0" smtClean="0">
                <a:solidFill>
                  <a:prstClr val="black"/>
                </a:solidFill>
              </a:rPr>
              <a:t>deteriorada</a:t>
            </a:r>
            <a:endParaRPr lang="es-MX" sz="2400" dirty="0">
              <a:solidFill>
                <a:prstClr val="black"/>
              </a:solidFill>
            </a:endParaRPr>
          </a:p>
        </p:txBody>
      </p:sp>
      <p:sp>
        <p:nvSpPr>
          <p:cNvPr id="16441" name="Rectangle 59"/>
          <p:cNvSpPr>
            <a:spLocks noChangeArrowheads="1"/>
          </p:cNvSpPr>
          <p:nvPr/>
        </p:nvSpPr>
        <p:spPr bwMode="gray">
          <a:xfrm rot="20100000">
            <a:off x="5973500" y="5292725"/>
            <a:ext cx="71173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Espasmos en </a:t>
            </a:r>
          </a:p>
          <a:p>
            <a:pPr algn="ctr"/>
            <a:r>
              <a:rPr lang="es-MX" sz="1000" b="1" dirty="0" smtClean="0">
                <a:solidFill>
                  <a:prstClr val="black"/>
                </a:solidFill>
              </a:rPr>
              <a:t>piernas</a:t>
            </a:r>
            <a:endParaRPr lang="es-MX" sz="2400" dirty="0">
              <a:solidFill>
                <a:prstClr val="black"/>
              </a:solidFill>
            </a:endParaRPr>
          </a:p>
        </p:txBody>
      </p:sp>
      <p:sp>
        <p:nvSpPr>
          <p:cNvPr id="16442" name="Rectangle 60"/>
          <p:cNvSpPr>
            <a:spLocks noChangeArrowheads="1"/>
          </p:cNvSpPr>
          <p:nvPr/>
        </p:nvSpPr>
        <p:spPr bwMode="gray">
          <a:xfrm rot="20100000">
            <a:off x="6310052" y="5319652"/>
            <a:ext cx="117783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es-MX" sz="1000" b="1" dirty="0" smtClean="0">
                <a:solidFill>
                  <a:prstClr val="black"/>
                </a:solidFill>
              </a:rPr>
              <a:t>Concentración</a:t>
            </a:r>
          </a:p>
          <a:p>
            <a:pPr algn="ctr"/>
            <a:r>
              <a:rPr lang="es-MX" sz="1000" b="1" dirty="0" smtClean="0">
                <a:solidFill>
                  <a:prstClr val="black"/>
                </a:solidFill>
              </a:rPr>
              <a:t>deteriorada</a:t>
            </a:r>
            <a:endParaRPr lang="es-MX" sz="2400" dirty="0">
              <a:solidFill>
                <a:prstClr val="black"/>
              </a:solidFill>
            </a:endParaRPr>
          </a:p>
        </p:txBody>
      </p:sp>
      <p:sp>
        <p:nvSpPr>
          <p:cNvPr id="16443" name="Rectangle 61"/>
          <p:cNvSpPr>
            <a:spLocks noChangeArrowheads="1"/>
          </p:cNvSpPr>
          <p:nvPr/>
        </p:nvSpPr>
        <p:spPr bwMode="gray">
          <a:xfrm rot="20100000">
            <a:off x="7253176" y="5369669"/>
            <a:ext cx="679673"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Nerviosismo</a:t>
            </a:r>
            <a:endParaRPr lang="es-MX" sz="2400" dirty="0">
              <a:solidFill>
                <a:prstClr val="black"/>
              </a:solidFill>
            </a:endParaRPr>
          </a:p>
        </p:txBody>
      </p:sp>
      <p:sp>
        <p:nvSpPr>
          <p:cNvPr id="16444" name="Rectangle 62"/>
          <p:cNvSpPr>
            <a:spLocks noChangeArrowheads="1"/>
          </p:cNvSpPr>
          <p:nvPr/>
        </p:nvSpPr>
        <p:spPr bwMode="gray">
          <a:xfrm rot="20100000">
            <a:off x="8003789" y="5292724"/>
            <a:ext cx="57227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Depresión </a:t>
            </a:r>
          </a:p>
          <a:p>
            <a:pPr algn="ctr"/>
            <a:r>
              <a:rPr lang="es-MX" sz="1000" b="1" dirty="0" smtClean="0">
                <a:solidFill>
                  <a:prstClr val="black"/>
                </a:solidFill>
              </a:rPr>
              <a:t>Mayor</a:t>
            </a:r>
            <a:endParaRPr lang="es-MX" sz="2400" dirty="0">
              <a:solidFill>
                <a:prstClr val="black"/>
              </a:solidFill>
            </a:endParaRPr>
          </a:p>
        </p:txBody>
      </p:sp>
      <p:sp>
        <p:nvSpPr>
          <p:cNvPr id="51" name="Rectangle 50"/>
          <p:cNvSpPr/>
          <p:nvPr/>
        </p:nvSpPr>
        <p:spPr>
          <a:xfrm>
            <a:off x="266521" y="6370150"/>
            <a:ext cx="2743059" cy="430887"/>
          </a:xfrm>
          <a:prstGeom prst="rect">
            <a:avLst/>
          </a:prstGeom>
        </p:spPr>
        <p:txBody>
          <a:bodyPr wrap="none">
            <a:spAutoFit/>
          </a:bodyPr>
          <a:lstStyle/>
          <a:p>
            <a:pPr eaLnBrk="0" hangingPunct="0"/>
            <a:r>
              <a:rPr lang="es-MX" sz="1000" dirty="0" smtClean="0">
                <a:solidFill>
                  <a:prstClr val="black"/>
                </a:solidFill>
              </a:rPr>
              <a:t> </a:t>
            </a:r>
            <a:r>
              <a:rPr lang="es-MX" sz="1200" b="1" dirty="0" smtClean="0">
                <a:solidFill>
                  <a:srgbClr val="002060"/>
                </a:solidFill>
              </a:rPr>
              <a:t>*Datos de los Estados Unidos</a:t>
            </a:r>
          </a:p>
          <a:p>
            <a:pPr eaLnBrk="0" hangingPunct="0"/>
            <a:r>
              <a:rPr lang="es-MX" sz="1000" dirty="0" smtClean="0">
                <a:solidFill>
                  <a:srgbClr val="002060"/>
                </a:solidFill>
              </a:rPr>
              <a:t>Wolfe F </a:t>
            </a:r>
            <a:r>
              <a:rPr lang="es-MX" sz="1000" i="1" dirty="0" smtClean="0">
                <a:solidFill>
                  <a:srgbClr val="002060"/>
                </a:solidFill>
              </a:rPr>
              <a:t>et al Arthritis Rheum </a:t>
            </a:r>
            <a:r>
              <a:rPr lang="es-MX" sz="1000" dirty="0" smtClean="0">
                <a:solidFill>
                  <a:srgbClr val="002060"/>
                </a:solidFill>
              </a:rPr>
              <a:t>1990; 33(2):160-72.</a:t>
            </a:r>
            <a:endParaRPr lang="es-MX" sz="1000" dirty="0">
              <a:solidFill>
                <a:srgbClr val="002060"/>
              </a:solidFill>
            </a:endParaRPr>
          </a:p>
        </p:txBody>
      </p:sp>
      <p:sp>
        <p:nvSpPr>
          <p:cNvPr id="52"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17</a:t>
            </a:fld>
            <a:endParaRPr lang="es-MX" dirty="0">
              <a:solidFill>
                <a:prstClr val="black"/>
              </a:solidFill>
            </a:endParaRPr>
          </a:p>
        </p:txBody>
      </p:sp>
    </p:spTree>
    <p:extLst>
      <p:ext uri="{BB962C8B-B14F-4D97-AF65-F5344CB8AC3E}">
        <p14:creationId xmlns="" xmlns:p14="http://schemas.microsoft.com/office/powerpoint/2010/main" val="47880078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26"/>
          <p:cNvSpPr>
            <a:spLocks noChangeArrowheads="1"/>
          </p:cNvSpPr>
          <p:nvPr/>
        </p:nvSpPr>
        <p:spPr bwMode="gray">
          <a:xfrm>
            <a:off x="5484936" y="4763542"/>
            <a:ext cx="3580010" cy="1016570"/>
          </a:xfrm>
          <a:prstGeom prst="roundRect">
            <a:avLst>
              <a:gd name="adj" fmla="val 2819"/>
            </a:avLst>
          </a:prstGeom>
          <a:solidFill>
            <a:srgbClr val="4D4D4D"/>
          </a:solidFill>
          <a:ln w="9525">
            <a:round/>
            <a:headEnd/>
            <a:tailEnd/>
          </a:ln>
          <a:scene3d>
            <a:camera prst="legacyObliqueFront"/>
            <a:lightRig rig="legacyFlat3" dir="b"/>
          </a:scene3d>
          <a:sp3d extrusionH="430200" prstMaterial="legacyMatte">
            <a:bevelT w="13500" h="13500" prst="angle"/>
            <a:bevelB w="13500" h="13500" prst="angle"/>
            <a:extrusionClr>
              <a:srgbClr val="4D4D4D"/>
            </a:extrusionClr>
          </a:sp3d>
        </p:spPr>
        <p:txBody>
          <a:bodyPr wrap="none" anchor="ctr">
            <a:flatTx/>
          </a:bodyPr>
          <a:lstStyle/>
          <a:p>
            <a:endParaRPr lang="es-MX" dirty="0">
              <a:solidFill>
                <a:prstClr val="white"/>
              </a:solidFill>
            </a:endParaRPr>
          </a:p>
        </p:txBody>
      </p:sp>
      <p:sp>
        <p:nvSpPr>
          <p:cNvPr id="35" name="AutoShape 26"/>
          <p:cNvSpPr>
            <a:spLocks noChangeArrowheads="1"/>
          </p:cNvSpPr>
          <p:nvPr/>
        </p:nvSpPr>
        <p:spPr bwMode="gray">
          <a:xfrm>
            <a:off x="5484936" y="3717032"/>
            <a:ext cx="3580010" cy="1016570"/>
          </a:xfrm>
          <a:prstGeom prst="roundRect">
            <a:avLst>
              <a:gd name="adj" fmla="val 2819"/>
            </a:avLst>
          </a:prstGeom>
          <a:solidFill>
            <a:srgbClr val="4D4D4D"/>
          </a:solidFill>
          <a:ln w="9525">
            <a:round/>
            <a:headEnd/>
            <a:tailEnd/>
          </a:ln>
          <a:scene3d>
            <a:camera prst="legacyObliqueFront"/>
            <a:lightRig rig="legacyFlat3" dir="b"/>
          </a:scene3d>
          <a:sp3d extrusionH="430200" prstMaterial="legacyMatte">
            <a:bevelT w="13500" h="13500" prst="angle"/>
            <a:bevelB w="13500" h="13500" prst="angle"/>
            <a:extrusionClr>
              <a:srgbClr val="4D4D4D"/>
            </a:extrusionClr>
          </a:sp3d>
        </p:spPr>
        <p:txBody>
          <a:bodyPr wrap="none" anchor="ctr">
            <a:flatTx/>
          </a:bodyPr>
          <a:lstStyle/>
          <a:p>
            <a:endParaRPr lang="es-MX" dirty="0">
              <a:solidFill>
                <a:prstClr val="white"/>
              </a:solidFill>
            </a:endParaRPr>
          </a:p>
        </p:txBody>
      </p:sp>
      <p:sp>
        <p:nvSpPr>
          <p:cNvPr id="34" name="AutoShape 26"/>
          <p:cNvSpPr>
            <a:spLocks noChangeArrowheads="1"/>
          </p:cNvSpPr>
          <p:nvPr/>
        </p:nvSpPr>
        <p:spPr bwMode="gray">
          <a:xfrm>
            <a:off x="5450680" y="2636912"/>
            <a:ext cx="3580010" cy="1016570"/>
          </a:xfrm>
          <a:prstGeom prst="roundRect">
            <a:avLst>
              <a:gd name="adj" fmla="val 2819"/>
            </a:avLst>
          </a:prstGeom>
          <a:solidFill>
            <a:srgbClr val="4D4D4D"/>
          </a:solidFill>
          <a:ln w="9525">
            <a:round/>
            <a:headEnd/>
            <a:tailEnd/>
          </a:ln>
          <a:scene3d>
            <a:camera prst="legacyObliqueFront"/>
            <a:lightRig rig="legacyFlat3" dir="b"/>
          </a:scene3d>
          <a:sp3d extrusionH="430200" prstMaterial="legacyMatte">
            <a:bevelT w="13500" h="13500" prst="angle"/>
            <a:bevelB w="13500" h="13500" prst="angle"/>
            <a:extrusionClr>
              <a:srgbClr val="4D4D4D"/>
            </a:extrusionClr>
          </a:sp3d>
        </p:spPr>
        <p:txBody>
          <a:bodyPr wrap="none" anchor="ctr">
            <a:flatTx/>
          </a:bodyPr>
          <a:lstStyle/>
          <a:p>
            <a:endParaRPr lang="es-MX" dirty="0">
              <a:solidFill>
                <a:prstClr val="white"/>
              </a:solidFill>
            </a:endParaRPr>
          </a:p>
        </p:txBody>
      </p:sp>
      <p:sp>
        <p:nvSpPr>
          <p:cNvPr id="15365" name="AutoShape 26"/>
          <p:cNvSpPr>
            <a:spLocks noChangeArrowheads="1"/>
          </p:cNvSpPr>
          <p:nvPr/>
        </p:nvSpPr>
        <p:spPr bwMode="gray">
          <a:xfrm>
            <a:off x="5422230" y="1556793"/>
            <a:ext cx="3580010" cy="1016570"/>
          </a:xfrm>
          <a:prstGeom prst="roundRect">
            <a:avLst>
              <a:gd name="adj" fmla="val 2819"/>
            </a:avLst>
          </a:prstGeom>
          <a:solidFill>
            <a:srgbClr val="4D4D4D"/>
          </a:solidFill>
          <a:ln w="9525">
            <a:round/>
            <a:headEnd/>
            <a:tailEnd/>
          </a:ln>
          <a:scene3d>
            <a:camera prst="legacyObliqueFront"/>
            <a:lightRig rig="legacyFlat3" dir="b"/>
          </a:scene3d>
          <a:sp3d extrusionH="430200" prstMaterial="legacyMatte">
            <a:bevelT w="13500" h="13500" prst="angle"/>
            <a:bevelB w="13500" h="13500" prst="angle"/>
            <a:extrusionClr>
              <a:srgbClr val="4D4D4D"/>
            </a:extrusionClr>
          </a:sp3d>
        </p:spPr>
        <p:txBody>
          <a:bodyPr wrap="none" anchor="ctr">
            <a:flatTx/>
          </a:bodyPr>
          <a:lstStyle/>
          <a:p>
            <a:endParaRPr lang="es-MX" dirty="0">
              <a:solidFill>
                <a:prstClr val="white"/>
              </a:solidFill>
            </a:endParaRPr>
          </a:p>
        </p:txBody>
      </p:sp>
      <p:sp>
        <p:nvSpPr>
          <p:cNvPr id="15367" name="Rectangle 3"/>
          <p:cNvSpPr>
            <a:spLocks noChangeArrowheads="1"/>
          </p:cNvSpPr>
          <p:nvPr/>
        </p:nvSpPr>
        <p:spPr bwMode="gray">
          <a:xfrm>
            <a:off x="395536" y="2348880"/>
            <a:ext cx="2624137" cy="153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marL="112713" indent="-112713">
              <a:lnSpc>
                <a:spcPct val="90000"/>
              </a:lnSpc>
              <a:spcBef>
                <a:spcPct val="50000"/>
              </a:spcBef>
              <a:buClr>
                <a:prstClr val="black"/>
              </a:buClr>
              <a:buFont typeface="Arial" charset="0"/>
              <a:buChar char="•"/>
            </a:pPr>
            <a:r>
              <a:rPr lang="es-MX" sz="1300" dirty="0" smtClean="0">
                <a:solidFill>
                  <a:srgbClr val="DDDDDD"/>
                </a:solidFill>
              </a:rPr>
              <a:t>El dolor crónico diseminado es la característica que define a la Fibromialgia</a:t>
            </a:r>
            <a:endParaRPr lang="es-MX" sz="1300" dirty="0" smtClean="0">
              <a:solidFill>
                <a:srgbClr val="DDDDDD"/>
              </a:solidFill>
            </a:endParaRPr>
          </a:p>
          <a:p>
            <a:pPr marL="112713" indent="-112713">
              <a:lnSpc>
                <a:spcPct val="90000"/>
              </a:lnSpc>
              <a:spcBef>
                <a:spcPct val="50000"/>
              </a:spcBef>
              <a:buClr>
                <a:prstClr val="black"/>
              </a:buClr>
              <a:buFont typeface="Arial" charset="0"/>
              <a:buChar char="•"/>
            </a:pPr>
            <a:r>
              <a:rPr lang="es-MX" sz="1300" dirty="0" smtClean="0">
                <a:solidFill>
                  <a:srgbClr val="DDDDDD"/>
                </a:solidFill>
              </a:rPr>
              <a:t>Los descriptores de dolor del paciente incluyen: intenso, </a:t>
            </a:r>
            <a:r>
              <a:rPr lang="es-MX" sz="1300" dirty="0" smtClean="0">
                <a:solidFill>
                  <a:srgbClr val="DDDDDD"/>
                </a:solidFill>
              </a:rPr>
              <a:t>Agotador, Molesto, </a:t>
            </a:r>
            <a:r>
              <a:rPr lang="es-MX" sz="1300" dirty="0" smtClean="0">
                <a:solidFill>
                  <a:srgbClr val="DDDDDD"/>
                </a:solidFill>
              </a:rPr>
              <a:t>y </a:t>
            </a:r>
            <a:r>
              <a:rPr lang="es-MX" sz="1300" dirty="0" smtClean="0">
                <a:solidFill>
                  <a:srgbClr val="DDDDDD"/>
                </a:solidFill>
              </a:rPr>
              <a:t>Quemante</a:t>
            </a:r>
          </a:p>
          <a:p>
            <a:pPr marL="112713" indent="-112713">
              <a:lnSpc>
                <a:spcPct val="90000"/>
              </a:lnSpc>
              <a:spcBef>
                <a:spcPct val="50000"/>
              </a:spcBef>
              <a:buClr>
                <a:prstClr val="black"/>
              </a:buClr>
              <a:buFont typeface="Arial" charset="0"/>
              <a:buChar char="•"/>
            </a:pPr>
            <a:r>
              <a:rPr lang="es-MX" sz="1300" dirty="0" smtClean="0">
                <a:solidFill>
                  <a:srgbClr val="DDDDDD"/>
                </a:solidFill>
              </a:rPr>
              <a:t>Presencia </a:t>
            </a:r>
            <a:r>
              <a:rPr lang="es-MX" sz="1300" dirty="0" smtClean="0">
                <a:solidFill>
                  <a:srgbClr val="DDDDDD"/>
                </a:solidFill>
              </a:rPr>
              <a:t>de </a:t>
            </a:r>
            <a:r>
              <a:rPr lang="es-MX" sz="1300" dirty="0" smtClean="0">
                <a:solidFill>
                  <a:srgbClr val="DDDDDD"/>
                </a:solidFill>
              </a:rPr>
              <a:t>Puntos </a:t>
            </a:r>
            <a:r>
              <a:rPr lang="es-MX" sz="1300" dirty="0" smtClean="0">
                <a:solidFill>
                  <a:srgbClr val="DDDDDD"/>
                </a:solidFill>
              </a:rPr>
              <a:t>S</a:t>
            </a:r>
            <a:r>
              <a:rPr lang="es-MX" sz="1300" dirty="0" smtClean="0">
                <a:solidFill>
                  <a:srgbClr val="DDDDDD"/>
                </a:solidFill>
              </a:rPr>
              <a:t>ensibles</a:t>
            </a:r>
            <a:endParaRPr lang="es-MX" sz="1300" dirty="0">
              <a:solidFill>
                <a:srgbClr val="DDDDDD"/>
              </a:solidFill>
            </a:endParaRPr>
          </a:p>
        </p:txBody>
      </p:sp>
      <p:sp>
        <p:nvSpPr>
          <p:cNvPr id="293892" name="Rectangle 4"/>
          <p:cNvSpPr>
            <a:spLocks noChangeArrowheads="1"/>
          </p:cNvSpPr>
          <p:nvPr/>
        </p:nvSpPr>
        <p:spPr bwMode="gray">
          <a:xfrm>
            <a:off x="652480" y="2552700"/>
            <a:ext cx="1935145" cy="263918"/>
          </a:xfrm>
          <a:prstGeom prst="rect">
            <a:avLst/>
          </a:prstGeom>
          <a:noFill/>
          <a:ln w="9525">
            <a:noFill/>
            <a:miter lim="800000"/>
            <a:headEnd/>
            <a:tailEnd/>
          </a:ln>
        </p:spPr>
        <p:txBody>
          <a:bodyPr wrap="none" lIns="0" tIns="0" rIns="0" bIns="0">
            <a:spAutoFit/>
          </a:bodyPr>
          <a:lstStyle/>
          <a:p>
            <a:pPr algn="r" eaLnBrk="0" hangingPunct="0">
              <a:lnSpc>
                <a:spcPct val="85000"/>
              </a:lnSpc>
              <a:spcBef>
                <a:spcPct val="15000"/>
              </a:spcBef>
              <a:buClr>
                <a:srgbClr val="002060"/>
              </a:buClr>
              <a:defRPr/>
            </a:pPr>
            <a:r>
              <a:rPr lang="es-MX" sz="2000" b="1" dirty="0" smtClean="0">
                <a:solidFill>
                  <a:srgbClr val="E1FFAF"/>
                </a:solidFill>
                <a:effectLst>
                  <a:outerShdw blurRad="38100" dist="38100" dir="2700000" algn="tl">
                    <a:srgbClr val="000000"/>
                  </a:outerShdw>
                </a:effectLst>
                <a:ea typeface="MS PGothic" pitchFamily="34" charset="-128"/>
                <a:cs typeface="MS PGothic" pitchFamily="34" charset="-128"/>
              </a:rPr>
              <a:t>Dolor Diseminado</a:t>
            </a:r>
            <a:endParaRPr lang="es-MX" sz="2000" b="1" dirty="0">
              <a:solidFill>
                <a:srgbClr val="E1FFAF"/>
              </a:solidFill>
              <a:effectLst>
                <a:outerShdw blurRad="38100" dist="38100" dir="2700000" algn="tl">
                  <a:srgbClr val="000000"/>
                </a:outerShdw>
              </a:effectLst>
              <a:ea typeface="MS PGothic" pitchFamily="34" charset="-128"/>
              <a:cs typeface="MS PGothic" pitchFamily="34" charset="-128"/>
            </a:endParaRPr>
          </a:p>
        </p:txBody>
      </p:sp>
      <p:sp>
        <p:nvSpPr>
          <p:cNvPr id="15369" name="AutoShape 5"/>
          <p:cNvSpPr>
            <a:spLocks noChangeArrowheads="1"/>
          </p:cNvSpPr>
          <p:nvPr/>
        </p:nvSpPr>
        <p:spPr bwMode="gray">
          <a:xfrm rot="5400000">
            <a:off x="2550319" y="3525044"/>
            <a:ext cx="538162" cy="88900"/>
          </a:xfrm>
          <a:prstGeom prst="triangle">
            <a:avLst>
              <a:gd name="adj" fmla="val 50000"/>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vert="eaVert" wrap="none" anchor="ctr"/>
          <a:lstStyle/>
          <a:p>
            <a:endParaRPr lang="es-MX" dirty="0">
              <a:solidFill>
                <a:prstClr val="black"/>
              </a:solidFill>
            </a:endParaRPr>
          </a:p>
        </p:txBody>
      </p:sp>
      <p:sp>
        <p:nvSpPr>
          <p:cNvPr id="293895" name="Rectangle 7"/>
          <p:cNvSpPr>
            <a:spLocks noChangeArrowheads="1"/>
          </p:cNvSpPr>
          <p:nvPr/>
        </p:nvSpPr>
        <p:spPr bwMode="gray">
          <a:xfrm>
            <a:off x="5450680" y="3004369"/>
            <a:ext cx="3911600" cy="263918"/>
          </a:xfrm>
          <a:prstGeom prst="rect">
            <a:avLst/>
          </a:prstGeom>
          <a:noFill/>
          <a:ln w="9525">
            <a:noFill/>
            <a:miter lim="800000"/>
            <a:headEnd/>
            <a:tailEnd/>
          </a:ln>
        </p:spPr>
        <p:txBody>
          <a:bodyPr wrap="square" lIns="0" tIns="0" rIns="0" bIns="0">
            <a:spAutoFit/>
          </a:bodyPr>
          <a:lstStyle/>
          <a:p>
            <a:pPr algn="ctr" eaLnBrk="0" hangingPunct="0">
              <a:lnSpc>
                <a:spcPct val="85000"/>
              </a:lnSpc>
              <a:spcBef>
                <a:spcPct val="15000"/>
              </a:spcBef>
              <a:buClr>
                <a:srgbClr val="002060"/>
              </a:buClr>
              <a:defRPr/>
            </a:pPr>
            <a:r>
              <a:rPr lang="es-MX" sz="2000" b="1" dirty="0" smtClean="0">
                <a:solidFill>
                  <a:prstClr val="white"/>
                </a:solidFill>
                <a:effectLst>
                  <a:outerShdw blurRad="38100" dist="38100" dir="2700000" algn="tl">
                    <a:srgbClr val="000000"/>
                  </a:outerShdw>
                </a:effectLst>
                <a:ea typeface="MS PGothic" pitchFamily="34" charset="-128"/>
                <a:cs typeface="MS PGothic" pitchFamily="34" charset="-128"/>
              </a:rPr>
              <a:t>Trastornos del sueño /Fatiga</a:t>
            </a:r>
            <a:endParaRPr lang="es-MX" sz="2000" b="1" dirty="0">
              <a:solidFill>
                <a:prstClr val="white"/>
              </a:solidFill>
              <a:effectLst>
                <a:outerShdw blurRad="38100" dist="38100" dir="2700000" algn="tl">
                  <a:srgbClr val="000000"/>
                </a:outerShdw>
              </a:effectLst>
              <a:ea typeface="MS PGothic" pitchFamily="34" charset="-128"/>
              <a:cs typeface="MS PGothic" pitchFamily="34" charset="-128"/>
            </a:endParaRPr>
          </a:p>
        </p:txBody>
      </p:sp>
      <p:sp>
        <p:nvSpPr>
          <p:cNvPr id="15372" name="AutoShape 8"/>
          <p:cNvSpPr>
            <a:spLocks noChangeArrowheads="1"/>
          </p:cNvSpPr>
          <p:nvPr/>
        </p:nvSpPr>
        <p:spPr bwMode="gray">
          <a:xfrm rot="16200000" flipH="1">
            <a:off x="5340474" y="3077568"/>
            <a:ext cx="538162" cy="88900"/>
          </a:xfrm>
          <a:prstGeom prst="triangle">
            <a:avLst>
              <a:gd name="adj" fmla="val 50000"/>
            </a:avLst>
          </a:prstGeom>
          <a:solidFill>
            <a:schemeClr val="tx1"/>
          </a:solidFill>
          <a:ln>
            <a:solidFill>
              <a:schemeClr val="tx1"/>
            </a:solidFill>
          </a:ln>
          <a:extLst/>
        </p:spPr>
        <p:txBody>
          <a:bodyPr vert="eaVert" wrap="none" anchor="ctr"/>
          <a:lstStyle/>
          <a:p>
            <a:endParaRPr lang="es-MX" dirty="0">
              <a:solidFill>
                <a:prstClr val="white"/>
              </a:solidFill>
            </a:endParaRPr>
          </a:p>
        </p:txBody>
      </p:sp>
      <p:sp>
        <p:nvSpPr>
          <p:cNvPr id="15373" name="Rectangle 9"/>
          <p:cNvSpPr>
            <a:spLocks noChangeArrowheads="1"/>
          </p:cNvSpPr>
          <p:nvPr/>
        </p:nvSpPr>
        <p:spPr bwMode="gray">
          <a:xfrm>
            <a:off x="5781005" y="4881587"/>
            <a:ext cx="2849562"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marL="112713" indent="-112713">
              <a:lnSpc>
                <a:spcPct val="90000"/>
              </a:lnSpc>
              <a:spcBef>
                <a:spcPct val="50000"/>
              </a:spcBef>
              <a:buClr>
                <a:prstClr val="black"/>
              </a:buClr>
              <a:buFont typeface="Arial" charset="0"/>
              <a:buChar char="•"/>
            </a:pPr>
            <a:endParaRPr lang="es-MX" sz="1300" dirty="0">
              <a:solidFill>
                <a:srgbClr val="DDDDDD"/>
              </a:solidFill>
            </a:endParaRPr>
          </a:p>
        </p:txBody>
      </p:sp>
      <p:sp>
        <p:nvSpPr>
          <p:cNvPr id="293898" name="Rectangle 10"/>
          <p:cNvSpPr>
            <a:spLocks noChangeArrowheads="1"/>
          </p:cNvSpPr>
          <p:nvPr/>
        </p:nvSpPr>
        <p:spPr bwMode="gray">
          <a:xfrm>
            <a:off x="5484936" y="4078312"/>
            <a:ext cx="3911600" cy="263918"/>
          </a:xfrm>
          <a:prstGeom prst="rect">
            <a:avLst/>
          </a:prstGeom>
          <a:noFill/>
          <a:ln w="9525">
            <a:noFill/>
            <a:miter lim="800000"/>
            <a:headEnd/>
            <a:tailEnd/>
          </a:ln>
        </p:spPr>
        <p:txBody>
          <a:bodyPr wrap="square" lIns="0" tIns="0" rIns="0" bIns="0">
            <a:spAutoFit/>
          </a:bodyPr>
          <a:lstStyle/>
          <a:p>
            <a:pPr algn="ctr" eaLnBrk="0" hangingPunct="0">
              <a:lnSpc>
                <a:spcPct val="85000"/>
              </a:lnSpc>
              <a:spcBef>
                <a:spcPct val="15000"/>
              </a:spcBef>
              <a:buClr>
                <a:srgbClr val="002060"/>
              </a:buClr>
              <a:defRPr/>
            </a:pPr>
            <a:r>
              <a:rPr lang="es-MX" sz="2000" b="1" dirty="0" smtClean="0">
                <a:solidFill>
                  <a:prstClr val="white"/>
                </a:solidFill>
                <a:effectLst>
                  <a:outerShdw blurRad="38100" dist="38100" dir="2700000" algn="tl">
                    <a:srgbClr val="000000"/>
                  </a:outerShdw>
                </a:effectLst>
                <a:ea typeface="MS PGothic" pitchFamily="34" charset="-128"/>
                <a:cs typeface="MS PGothic" pitchFamily="34" charset="-128"/>
              </a:rPr>
              <a:t>Trastornos del estado de ánimo</a:t>
            </a:r>
            <a:endParaRPr lang="es-MX" sz="2000" b="1" dirty="0">
              <a:solidFill>
                <a:prstClr val="white"/>
              </a:solidFill>
              <a:effectLst>
                <a:outerShdw blurRad="38100" dist="38100" dir="2700000" algn="tl">
                  <a:srgbClr val="000000"/>
                </a:outerShdw>
              </a:effectLst>
              <a:ea typeface="MS PGothic" pitchFamily="34" charset="-128"/>
              <a:cs typeface="MS PGothic" pitchFamily="34" charset="-128"/>
            </a:endParaRPr>
          </a:p>
        </p:txBody>
      </p:sp>
      <p:sp>
        <p:nvSpPr>
          <p:cNvPr id="15375" name="AutoShape 11"/>
          <p:cNvSpPr>
            <a:spLocks noChangeArrowheads="1"/>
          </p:cNvSpPr>
          <p:nvPr/>
        </p:nvSpPr>
        <p:spPr bwMode="gray">
          <a:xfrm rot="16200000" flipH="1">
            <a:off x="5342060" y="5165800"/>
            <a:ext cx="538163" cy="88900"/>
          </a:xfrm>
          <a:prstGeom prst="triangle">
            <a:avLst>
              <a:gd name="adj" fmla="val 50000"/>
            </a:avLst>
          </a:prstGeom>
          <a:solidFill>
            <a:schemeClr val="tx1"/>
          </a:solidFill>
          <a:ln>
            <a:solidFill>
              <a:schemeClr val="tx1"/>
            </a:solidFill>
          </a:ln>
          <a:extLst/>
        </p:spPr>
        <p:txBody>
          <a:bodyPr vert="eaVert" wrap="none" anchor="ctr"/>
          <a:lstStyle/>
          <a:p>
            <a:endParaRPr lang="es-MX" dirty="0">
              <a:solidFill>
                <a:prstClr val="white"/>
              </a:solidFill>
            </a:endParaRPr>
          </a:p>
        </p:txBody>
      </p:sp>
      <p:sp>
        <p:nvSpPr>
          <p:cNvPr id="15376" name="Rectangle 25"/>
          <p:cNvSpPr>
            <a:spLocks noGrp="1" noChangeArrowheads="1"/>
          </p:cNvSpPr>
          <p:nvPr>
            <p:ph type="title" idx="4294967295"/>
          </p:nvPr>
        </p:nvSpPr>
        <p:spPr>
          <a:xfrm>
            <a:off x="228600" y="12700"/>
            <a:ext cx="8686800" cy="1143000"/>
          </a:xfrm>
        </p:spPr>
        <p:txBody>
          <a:bodyPr>
            <a:normAutofit fontScale="90000"/>
          </a:bodyPr>
          <a:lstStyle/>
          <a:p>
            <a:r>
              <a:rPr lang="es-MX" dirty="0" smtClean="0">
                <a:ea typeface="Arial Unicode MS" pitchFamily="34" charset="-128"/>
                <a:cs typeface="Arial Unicode MS" pitchFamily="34" charset="-128"/>
              </a:rPr>
              <a:t>Principales Características Clínicas de la Fibromialgia</a:t>
            </a:r>
          </a:p>
        </p:txBody>
      </p:sp>
      <p:sp>
        <p:nvSpPr>
          <p:cNvPr id="293901" name="Rectangle 14"/>
          <p:cNvSpPr>
            <a:spLocks noChangeArrowheads="1"/>
          </p:cNvSpPr>
          <p:nvPr/>
        </p:nvSpPr>
        <p:spPr bwMode="gray">
          <a:xfrm>
            <a:off x="5484936" y="5061622"/>
            <a:ext cx="3911600" cy="263918"/>
          </a:xfrm>
          <a:prstGeom prst="rect">
            <a:avLst/>
          </a:prstGeom>
          <a:noFill/>
          <a:ln w="9525">
            <a:noFill/>
            <a:miter lim="800000"/>
            <a:headEnd/>
            <a:tailEnd/>
          </a:ln>
        </p:spPr>
        <p:txBody>
          <a:bodyPr wrap="square" lIns="0" tIns="0" rIns="0" bIns="0">
            <a:spAutoFit/>
          </a:bodyPr>
          <a:lstStyle/>
          <a:p>
            <a:pPr algn="ctr" eaLnBrk="0" hangingPunct="0">
              <a:lnSpc>
                <a:spcPct val="85000"/>
              </a:lnSpc>
              <a:spcBef>
                <a:spcPct val="15000"/>
              </a:spcBef>
              <a:buClr>
                <a:srgbClr val="002060"/>
              </a:buClr>
              <a:defRPr/>
            </a:pPr>
            <a:r>
              <a:rPr lang="es-MX" sz="2000" b="1" dirty="0" smtClean="0">
                <a:solidFill>
                  <a:prstClr val="white"/>
                </a:solidFill>
                <a:effectLst>
                  <a:outerShdw blurRad="38100" dist="38100" dir="2700000" algn="tl">
                    <a:srgbClr val="000000"/>
                  </a:outerShdw>
                </a:effectLst>
                <a:ea typeface="MS PGothic" pitchFamily="34" charset="-128"/>
                <a:cs typeface="MS PGothic" pitchFamily="34" charset="-128"/>
              </a:rPr>
              <a:t>Rigidez matutina</a:t>
            </a:r>
            <a:endParaRPr lang="es-MX" sz="2000" b="1" dirty="0">
              <a:solidFill>
                <a:prstClr val="white"/>
              </a:solidFill>
              <a:effectLst>
                <a:outerShdw blurRad="38100" dist="38100" dir="2700000" algn="tl">
                  <a:srgbClr val="000000"/>
                </a:outerShdw>
              </a:effectLst>
              <a:ea typeface="MS PGothic" pitchFamily="34" charset="-128"/>
              <a:cs typeface="MS PGothic" pitchFamily="34" charset="-128"/>
            </a:endParaRPr>
          </a:p>
        </p:txBody>
      </p:sp>
      <p:sp>
        <p:nvSpPr>
          <p:cNvPr id="15378" name="Rectangle 15"/>
          <p:cNvSpPr>
            <a:spLocks noChangeArrowheads="1"/>
          </p:cNvSpPr>
          <p:nvPr/>
        </p:nvSpPr>
        <p:spPr bwMode="gray">
          <a:xfrm>
            <a:off x="5383213" y="5780112"/>
            <a:ext cx="2994025"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marL="112713" indent="-112713">
              <a:lnSpc>
                <a:spcPct val="90000"/>
              </a:lnSpc>
              <a:spcBef>
                <a:spcPct val="50000"/>
              </a:spcBef>
              <a:buClr>
                <a:prstClr val="black"/>
              </a:buClr>
              <a:buFont typeface="Arial" charset="0"/>
              <a:buChar char="•"/>
            </a:pPr>
            <a:endParaRPr lang="en-US" sz="1300" dirty="0">
              <a:solidFill>
                <a:srgbClr val="DDDDDD"/>
              </a:solidFill>
            </a:endParaRPr>
          </a:p>
        </p:txBody>
      </p:sp>
      <p:sp>
        <p:nvSpPr>
          <p:cNvPr id="15379" name="AutoShape 16"/>
          <p:cNvSpPr>
            <a:spLocks noChangeArrowheads="1"/>
          </p:cNvSpPr>
          <p:nvPr/>
        </p:nvSpPr>
        <p:spPr bwMode="gray">
          <a:xfrm rot="16200000" flipH="1">
            <a:off x="5342061" y="4157688"/>
            <a:ext cx="538162" cy="88900"/>
          </a:xfrm>
          <a:prstGeom prst="triangle">
            <a:avLst>
              <a:gd name="adj" fmla="val 50000"/>
            </a:avLst>
          </a:prstGeom>
          <a:solidFill>
            <a:schemeClr val="tx1"/>
          </a:solidFill>
          <a:ln>
            <a:solidFill>
              <a:schemeClr val="tx1"/>
            </a:solidFill>
          </a:ln>
          <a:extLst/>
        </p:spPr>
        <p:txBody>
          <a:bodyPr rot="10800000" wrap="none" anchor="ctr"/>
          <a:lstStyle/>
          <a:p>
            <a:pPr algn="ctr" eaLnBrk="0" hangingPunct="0"/>
            <a:endParaRPr lang="es-MX" dirty="0">
              <a:solidFill>
                <a:srgbClr val="88C8A6"/>
              </a:solidFill>
            </a:endParaRPr>
          </a:p>
        </p:txBody>
      </p:sp>
      <p:sp>
        <p:nvSpPr>
          <p:cNvPr id="15380" name="Rectangle 21"/>
          <p:cNvSpPr>
            <a:spLocks noChangeArrowheads="1"/>
          </p:cNvSpPr>
          <p:nvPr/>
        </p:nvSpPr>
        <p:spPr bwMode="gray">
          <a:xfrm>
            <a:off x="5781005" y="2097112"/>
            <a:ext cx="3452812" cy="95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marL="112713" indent="-112713">
              <a:lnSpc>
                <a:spcPct val="90000"/>
              </a:lnSpc>
              <a:spcBef>
                <a:spcPct val="50000"/>
              </a:spcBef>
              <a:buClr>
                <a:prstClr val="black"/>
              </a:buClr>
              <a:buFont typeface="Arial" charset="0"/>
              <a:buChar char="•"/>
            </a:pPr>
            <a:endParaRPr lang="es-MX" sz="1300" dirty="0">
              <a:solidFill>
                <a:srgbClr val="DDDDDD"/>
              </a:solidFill>
            </a:endParaRPr>
          </a:p>
        </p:txBody>
      </p:sp>
      <p:sp>
        <p:nvSpPr>
          <p:cNvPr id="293905" name="Rectangle 22"/>
          <p:cNvSpPr>
            <a:spLocks noChangeArrowheads="1"/>
          </p:cNvSpPr>
          <p:nvPr/>
        </p:nvSpPr>
        <p:spPr bwMode="gray">
          <a:xfrm>
            <a:off x="5422230" y="1780121"/>
            <a:ext cx="3911600" cy="569387"/>
          </a:xfrm>
          <a:prstGeom prst="rect">
            <a:avLst/>
          </a:prstGeom>
          <a:noFill/>
          <a:ln w="9525">
            <a:noFill/>
            <a:miter lim="800000"/>
            <a:headEnd/>
            <a:tailEnd/>
          </a:ln>
        </p:spPr>
        <p:txBody>
          <a:bodyPr wrap="square" lIns="0" tIns="0" rIns="0" bIns="0">
            <a:spAutoFit/>
          </a:bodyPr>
          <a:lstStyle/>
          <a:p>
            <a:pPr algn="ctr" eaLnBrk="0" hangingPunct="0">
              <a:lnSpc>
                <a:spcPct val="85000"/>
              </a:lnSpc>
              <a:spcBef>
                <a:spcPct val="15000"/>
              </a:spcBef>
              <a:buClr>
                <a:srgbClr val="002060"/>
              </a:buClr>
              <a:defRPr/>
            </a:pPr>
            <a:r>
              <a:rPr lang="es-MX" sz="2000" b="1" dirty="0" smtClean="0">
                <a:solidFill>
                  <a:prstClr val="white"/>
                </a:solidFill>
                <a:effectLst>
                  <a:outerShdw blurRad="38100" dist="38100" dir="2700000" algn="tl">
                    <a:srgbClr val="000000"/>
                  </a:outerShdw>
                </a:effectLst>
                <a:ea typeface="MS PGothic" pitchFamily="34" charset="-128"/>
              </a:rPr>
              <a:t>Deterioro Neurocognitivo</a:t>
            </a:r>
          </a:p>
          <a:p>
            <a:pPr algn="ctr" eaLnBrk="0" hangingPunct="0">
              <a:lnSpc>
                <a:spcPct val="85000"/>
              </a:lnSpc>
              <a:spcBef>
                <a:spcPct val="15000"/>
              </a:spcBef>
              <a:buClr>
                <a:srgbClr val="002060"/>
              </a:buClr>
              <a:defRPr/>
            </a:pPr>
            <a:r>
              <a:rPr lang="es-MX" sz="2000" b="1" dirty="0" smtClean="0">
                <a:solidFill>
                  <a:prstClr val="white"/>
                </a:solidFill>
                <a:effectLst>
                  <a:outerShdw blurRad="38100" dist="38100" dir="2700000" algn="tl">
                    <a:srgbClr val="000000"/>
                  </a:outerShdw>
                </a:effectLst>
                <a:ea typeface="MS PGothic" pitchFamily="34" charset="-128"/>
              </a:rPr>
              <a:t>(“fibro-niebla”)</a:t>
            </a:r>
            <a:endParaRPr lang="es-MX" sz="2000" b="1" dirty="0">
              <a:solidFill>
                <a:prstClr val="white"/>
              </a:solidFill>
              <a:effectLst>
                <a:outerShdw blurRad="38100" dist="38100" dir="2700000" algn="tl">
                  <a:srgbClr val="000000"/>
                </a:outerShdw>
              </a:effectLst>
              <a:ea typeface="MS PGothic" pitchFamily="34" charset="-128"/>
            </a:endParaRPr>
          </a:p>
        </p:txBody>
      </p:sp>
      <p:sp>
        <p:nvSpPr>
          <p:cNvPr id="15382" name="AutoShape 23"/>
          <p:cNvSpPr>
            <a:spLocks noChangeArrowheads="1"/>
          </p:cNvSpPr>
          <p:nvPr/>
        </p:nvSpPr>
        <p:spPr bwMode="gray">
          <a:xfrm rot="16200000" flipH="1">
            <a:off x="5340473" y="2069456"/>
            <a:ext cx="538163" cy="88900"/>
          </a:xfrm>
          <a:prstGeom prst="triangle">
            <a:avLst>
              <a:gd name="adj" fmla="val 50000"/>
            </a:avLst>
          </a:prstGeom>
          <a:solidFill>
            <a:schemeClr val="tx1"/>
          </a:solidFill>
          <a:ln w="9525">
            <a:solidFill>
              <a:srgbClr val="000000"/>
            </a:solidFill>
            <a:miter lim="800000"/>
            <a:headEnd/>
            <a:tailEnd/>
          </a:ln>
          <a:extLst/>
        </p:spPr>
        <p:txBody>
          <a:bodyPr vert="eaVert" wrap="none" anchor="ctr"/>
          <a:lstStyle/>
          <a:p>
            <a:endParaRPr lang="es-MX" dirty="0">
              <a:solidFill>
                <a:prstClr val="white"/>
              </a:solidFill>
            </a:endParaRPr>
          </a:p>
        </p:txBody>
      </p:sp>
      <p:sp>
        <p:nvSpPr>
          <p:cNvPr id="15383" name="Text Box 13"/>
          <p:cNvSpPr txBox="1">
            <a:spLocks noChangeArrowheads="1"/>
          </p:cNvSpPr>
          <p:nvPr/>
        </p:nvSpPr>
        <p:spPr bwMode="gray">
          <a:xfrm>
            <a:off x="-52388" y="6242050"/>
            <a:ext cx="8429626"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a:spAutoFit/>
          </a:bodyPr>
          <a:lstStyle>
            <a:lvl1pPr marL="231775" indent="-231775"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n-US" sz="1000" dirty="0" smtClean="0">
                <a:solidFill>
                  <a:srgbClr val="002060"/>
                </a:solidFill>
                <a:latin typeface="Calibri"/>
              </a:rPr>
              <a:t>	Carruthers BM </a:t>
            </a:r>
            <a:r>
              <a:rPr lang="en-US" sz="1000" i="1" dirty="0" smtClean="0">
                <a:solidFill>
                  <a:srgbClr val="002060"/>
                </a:solidFill>
                <a:latin typeface="Calibri"/>
              </a:rPr>
              <a:t>et al. J Chron Fat Synd</a:t>
            </a:r>
            <a:r>
              <a:rPr lang="en-US" sz="1000" dirty="0" smtClean="0">
                <a:solidFill>
                  <a:srgbClr val="002060"/>
                </a:solidFill>
                <a:latin typeface="Calibri"/>
              </a:rPr>
              <a:t> 2003; 11(1):7-115; Harding SM. </a:t>
            </a:r>
            <a:r>
              <a:rPr lang="en-US" sz="1000" i="1" dirty="0" smtClean="0">
                <a:solidFill>
                  <a:srgbClr val="002060"/>
                </a:solidFill>
                <a:latin typeface="Calibri"/>
              </a:rPr>
              <a:t>Am J Med Sci </a:t>
            </a:r>
            <a:r>
              <a:rPr lang="en-US" sz="1000" dirty="0" smtClean="0">
                <a:solidFill>
                  <a:srgbClr val="002060"/>
                </a:solidFill>
                <a:latin typeface="Calibri"/>
              </a:rPr>
              <a:t>1998; 315(6):367-37; Henriksson. </a:t>
            </a:r>
            <a:r>
              <a:rPr lang="en-US" sz="1000" i="1" dirty="0" smtClean="0">
                <a:solidFill>
                  <a:srgbClr val="002060"/>
                </a:solidFill>
                <a:latin typeface="Calibri"/>
              </a:rPr>
              <a:t>J Rehabil Med</a:t>
            </a:r>
            <a:r>
              <a:rPr lang="en-US" sz="1000" dirty="0" smtClean="0">
                <a:solidFill>
                  <a:srgbClr val="002060"/>
                </a:solidFill>
                <a:latin typeface="Calibri"/>
              </a:rPr>
              <a:t> 2003; 41(41 Suppl):89-94; Leavitt </a:t>
            </a:r>
            <a:r>
              <a:rPr lang="en-US" sz="1000" i="1" dirty="0" smtClean="0">
                <a:solidFill>
                  <a:srgbClr val="002060"/>
                </a:solidFill>
                <a:latin typeface="Calibri"/>
              </a:rPr>
              <a:t>et al. Arthritis Rheum</a:t>
            </a:r>
            <a:r>
              <a:rPr lang="en-US" sz="1000" dirty="0" smtClean="0">
                <a:solidFill>
                  <a:srgbClr val="002060"/>
                </a:solidFill>
                <a:latin typeface="Calibri"/>
              </a:rPr>
              <a:t> 1986; 29(6):775-81; Roizenblatt S </a:t>
            </a:r>
            <a:r>
              <a:rPr lang="en-US" sz="1000" i="1" dirty="0" smtClean="0">
                <a:solidFill>
                  <a:srgbClr val="002060"/>
                </a:solidFill>
                <a:latin typeface="Calibri"/>
              </a:rPr>
              <a:t>et al. Arthritis Rheum</a:t>
            </a:r>
            <a:r>
              <a:rPr lang="en-US" sz="1000" dirty="0" smtClean="0">
                <a:solidFill>
                  <a:srgbClr val="002060"/>
                </a:solidFill>
                <a:latin typeface="Calibri"/>
              </a:rPr>
              <a:t> 2001; 44(1):222-30; Wolfe F </a:t>
            </a:r>
            <a:r>
              <a:rPr lang="en-US" sz="1000" i="1" dirty="0" smtClean="0">
                <a:solidFill>
                  <a:srgbClr val="002060"/>
                </a:solidFill>
                <a:latin typeface="Calibri"/>
              </a:rPr>
              <a:t>et al Arthritis Rheum </a:t>
            </a:r>
            <a:r>
              <a:rPr lang="en-US" sz="1000" dirty="0" smtClean="0">
                <a:solidFill>
                  <a:srgbClr val="002060"/>
                </a:solidFill>
                <a:latin typeface="Calibri"/>
              </a:rPr>
              <a:t>1990; 33(2):160-72; Wolfe F </a:t>
            </a:r>
            <a:r>
              <a:rPr lang="en-US" sz="1000" i="1" dirty="0" smtClean="0">
                <a:solidFill>
                  <a:srgbClr val="002060"/>
                </a:solidFill>
                <a:latin typeface="Calibri"/>
              </a:rPr>
              <a:t>et al. Arthritis Rheum</a:t>
            </a:r>
            <a:r>
              <a:rPr lang="en-US" sz="1000" dirty="0" smtClean="0">
                <a:solidFill>
                  <a:srgbClr val="002060"/>
                </a:solidFill>
                <a:latin typeface="Calibri"/>
              </a:rPr>
              <a:t> 1995; 38(1):19-28. </a:t>
            </a:r>
          </a:p>
          <a:p>
            <a:pPr eaLnBrk="1" hangingPunct="1"/>
            <a:endParaRPr lang="en-US" sz="1000" dirty="0">
              <a:solidFill>
                <a:srgbClr val="002060"/>
              </a:solidFill>
              <a:latin typeface="Calibri"/>
            </a:endParaRPr>
          </a:p>
          <a:p>
            <a:pPr eaLnBrk="1" hangingPunct="1"/>
            <a:endParaRPr lang="en-US" sz="1000" b="1" dirty="0">
              <a:solidFill>
                <a:srgbClr val="002060"/>
              </a:solidFill>
              <a:latin typeface="Calibri"/>
            </a:endParaRPr>
          </a:p>
        </p:txBody>
      </p:sp>
      <p:pic>
        <p:nvPicPr>
          <p:cNvPr id="1538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gray">
          <a:xfrm>
            <a:off x="3509317" y="1485676"/>
            <a:ext cx="1782763" cy="431958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86" name="Oval 27"/>
          <p:cNvSpPr>
            <a:spLocks noChangeArrowheads="1"/>
          </p:cNvSpPr>
          <p:nvPr/>
        </p:nvSpPr>
        <p:spPr bwMode="gray">
          <a:xfrm>
            <a:off x="3797300" y="2362200"/>
            <a:ext cx="152400" cy="152400"/>
          </a:xfrm>
          <a:prstGeom prst="ellipse">
            <a:avLst/>
          </a:prstGeom>
          <a:solidFill>
            <a:schemeClr val="tx1"/>
          </a:solidFill>
          <a:ln>
            <a:noFill/>
          </a:ln>
        </p:spPr>
        <p:txBody>
          <a:bodyPr wrap="none" anchor="ctr"/>
          <a:lstStyle/>
          <a:p>
            <a:endParaRPr lang="es-MX" dirty="0">
              <a:solidFill>
                <a:prstClr val="white"/>
              </a:solidFill>
            </a:endParaRPr>
          </a:p>
        </p:txBody>
      </p:sp>
      <p:sp>
        <p:nvSpPr>
          <p:cNvPr id="15387" name="Oval 28"/>
          <p:cNvSpPr>
            <a:spLocks noChangeArrowheads="1"/>
          </p:cNvSpPr>
          <p:nvPr/>
        </p:nvSpPr>
        <p:spPr bwMode="gray">
          <a:xfrm>
            <a:off x="4178300" y="2362200"/>
            <a:ext cx="152400" cy="152400"/>
          </a:xfrm>
          <a:prstGeom prst="ellipse">
            <a:avLst/>
          </a:prstGeom>
          <a:solidFill>
            <a:schemeClr val="tx1"/>
          </a:solidFill>
          <a:ln>
            <a:noFill/>
          </a:ln>
        </p:spPr>
        <p:txBody>
          <a:bodyPr wrap="none" anchor="ctr"/>
          <a:lstStyle/>
          <a:p>
            <a:endParaRPr lang="es-MX" dirty="0">
              <a:solidFill>
                <a:prstClr val="white"/>
              </a:solidFill>
            </a:endParaRPr>
          </a:p>
        </p:txBody>
      </p:sp>
      <p:sp>
        <p:nvSpPr>
          <p:cNvPr id="15388" name="Text Box 30"/>
          <p:cNvSpPr txBox="1">
            <a:spLocks noChangeArrowheads="1"/>
          </p:cNvSpPr>
          <p:nvPr/>
        </p:nvSpPr>
        <p:spPr bwMode="gray">
          <a:xfrm>
            <a:off x="3895725" y="2120900"/>
            <a:ext cx="282575"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spcBef>
                <a:spcPct val="50000"/>
              </a:spcBef>
            </a:pPr>
            <a:endParaRPr lang="es-MX" sz="400" dirty="0">
              <a:solidFill>
                <a:prstClr val="white"/>
              </a:solidFill>
            </a:endParaRPr>
          </a:p>
        </p:txBody>
      </p:sp>
      <p:sp>
        <p:nvSpPr>
          <p:cNvPr id="15390" name="AutoShape 35"/>
          <p:cNvSpPr>
            <a:spLocks noChangeArrowheads="1"/>
          </p:cNvSpPr>
          <p:nvPr/>
        </p:nvSpPr>
        <p:spPr bwMode="gray">
          <a:xfrm>
            <a:off x="251521" y="1556792"/>
            <a:ext cx="3257796" cy="4320480"/>
          </a:xfrm>
          <a:prstGeom prst="roundRect">
            <a:avLst>
              <a:gd name="adj" fmla="val 2819"/>
            </a:avLst>
          </a:prstGeom>
          <a:solidFill>
            <a:schemeClr val="accent2"/>
          </a:solidFill>
          <a:ln w="9525">
            <a:solidFill>
              <a:srgbClr val="C00000"/>
            </a:solidFill>
            <a:round/>
            <a:headEnd/>
            <a:tailEnd/>
          </a:ln>
        </p:spPr>
        <p:txBody>
          <a:bodyPr wrap="none" anchor="ctr"/>
          <a:lstStyle/>
          <a:p>
            <a:endParaRPr lang="es-MX" dirty="0">
              <a:solidFill>
                <a:prstClr val="black"/>
              </a:solidFill>
            </a:endParaRPr>
          </a:p>
        </p:txBody>
      </p:sp>
      <p:sp>
        <p:nvSpPr>
          <p:cNvPr id="15391" name="Rectangle 3"/>
          <p:cNvSpPr>
            <a:spLocks noChangeArrowheads="1"/>
          </p:cNvSpPr>
          <p:nvPr/>
        </p:nvSpPr>
        <p:spPr bwMode="gray">
          <a:xfrm>
            <a:off x="367504" y="2239194"/>
            <a:ext cx="2764335" cy="153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marL="184150" indent="-184150" defTabSz="457200" fontAlgn="base">
              <a:lnSpc>
                <a:spcPct val="90000"/>
              </a:lnSpc>
              <a:spcBef>
                <a:spcPct val="50000"/>
              </a:spcBef>
              <a:spcAft>
                <a:spcPct val="0"/>
              </a:spcAft>
              <a:buClr>
                <a:prstClr val="white"/>
              </a:buClr>
              <a:buFont typeface="Arial" charset="0"/>
              <a:buChar char="•"/>
            </a:pPr>
            <a:r>
              <a:rPr lang="es-MX" sz="2000" dirty="0" smtClean="0">
                <a:solidFill>
                  <a:prstClr val="white"/>
                </a:solidFill>
                <a:latin typeface="Arial" charset="0"/>
                <a:ea typeface="ＭＳ Ｐゴシック" pitchFamily="-112" charset="-128"/>
              </a:rPr>
              <a:t>El Dolor Crónico Diseminado es la característica que define a la fibromialgia</a:t>
            </a:r>
          </a:p>
          <a:p>
            <a:pPr marL="184150" indent="-184150" defTabSz="457200" fontAlgn="base">
              <a:lnSpc>
                <a:spcPct val="90000"/>
              </a:lnSpc>
              <a:spcBef>
                <a:spcPct val="50000"/>
              </a:spcBef>
              <a:spcAft>
                <a:spcPct val="0"/>
              </a:spcAft>
              <a:buClr>
                <a:prstClr val="white"/>
              </a:buClr>
              <a:buFont typeface="Arial" charset="0"/>
              <a:buChar char="•"/>
            </a:pPr>
            <a:r>
              <a:rPr lang="es-MX" sz="2000" dirty="0" smtClean="0">
                <a:solidFill>
                  <a:prstClr val="white"/>
                </a:solidFill>
                <a:latin typeface="Arial" charset="0"/>
                <a:ea typeface="ＭＳ Ｐゴシック" pitchFamily="-112" charset="-128"/>
              </a:rPr>
              <a:t>Los descriptores de dolor del paciente incluyen:</a:t>
            </a:r>
          </a:p>
          <a:p>
            <a:pPr marL="728663" lvl="1" indent="-184150" defTabSz="457200" fontAlgn="base">
              <a:lnSpc>
                <a:spcPct val="90000"/>
              </a:lnSpc>
              <a:spcBef>
                <a:spcPct val="50000"/>
              </a:spcBef>
              <a:spcAft>
                <a:spcPct val="0"/>
              </a:spcAft>
              <a:buClr>
                <a:prstClr val="white"/>
              </a:buClr>
              <a:buFont typeface="Arial" charset="0"/>
              <a:buChar char="•"/>
            </a:pPr>
            <a:r>
              <a:rPr lang="es-MX" dirty="0" smtClean="0">
                <a:solidFill>
                  <a:prstClr val="white"/>
                </a:solidFill>
                <a:latin typeface="Arial" charset="0"/>
                <a:ea typeface="ＭＳ Ｐゴシック" pitchFamily="-112" charset="-128"/>
              </a:rPr>
              <a:t>Intenso</a:t>
            </a:r>
          </a:p>
          <a:p>
            <a:pPr marL="728663" lvl="1" indent="-184150" defTabSz="457200" fontAlgn="base">
              <a:lnSpc>
                <a:spcPct val="90000"/>
              </a:lnSpc>
              <a:spcBef>
                <a:spcPct val="50000"/>
              </a:spcBef>
              <a:spcAft>
                <a:spcPct val="0"/>
              </a:spcAft>
              <a:buClr>
                <a:prstClr val="white"/>
              </a:buClr>
              <a:buFont typeface="Arial" charset="0"/>
              <a:buChar char="•"/>
            </a:pPr>
            <a:r>
              <a:rPr lang="es-MX" dirty="0" smtClean="0">
                <a:solidFill>
                  <a:prstClr val="white"/>
                </a:solidFill>
                <a:latin typeface="Arial" charset="0"/>
                <a:ea typeface="ＭＳ Ｐゴシック" pitchFamily="-112" charset="-128"/>
              </a:rPr>
              <a:t>Agotador</a:t>
            </a:r>
          </a:p>
          <a:p>
            <a:pPr marL="728663" lvl="1" indent="-184150" defTabSz="457200" fontAlgn="base">
              <a:lnSpc>
                <a:spcPct val="90000"/>
              </a:lnSpc>
              <a:spcBef>
                <a:spcPct val="50000"/>
              </a:spcBef>
              <a:spcAft>
                <a:spcPct val="0"/>
              </a:spcAft>
              <a:buClr>
                <a:prstClr val="white"/>
              </a:buClr>
              <a:buFont typeface="Arial" charset="0"/>
              <a:buChar char="•"/>
            </a:pPr>
            <a:r>
              <a:rPr lang="es-MX" dirty="0" smtClean="0">
                <a:solidFill>
                  <a:prstClr val="white"/>
                </a:solidFill>
                <a:latin typeface="Arial" charset="0"/>
                <a:ea typeface="ＭＳ Ｐゴシック" pitchFamily="-112" charset="-128"/>
              </a:rPr>
              <a:t>Molesto</a:t>
            </a:r>
          </a:p>
          <a:p>
            <a:pPr marL="728663" lvl="1" indent="-184150" defTabSz="457200" fontAlgn="base">
              <a:lnSpc>
                <a:spcPct val="90000"/>
              </a:lnSpc>
              <a:spcBef>
                <a:spcPct val="50000"/>
              </a:spcBef>
              <a:spcAft>
                <a:spcPct val="0"/>
              </a:spcAft>
              <a:buClr>
                <a:prstClr val="white"/>
              </a:buClr>
              <a:buFont typeface="Arial" charset="0"/>
              <a:buChar char="•"/>
            </a:pPr>
            <a:r>
              <a:rPr lang="es-MX" dirty="0" smtClean="0">
                <a:solidFill>
                  <a:prstClr val="white"/>
                </a:solidFill>
                <a:latin typeface="Arial" charset="0"/>
                <a:ea typeface="ＭＳ Ｐゴシック" pitchFamily="-112" charset="-128"/>
              </a:rPr>
              <a:t>Quemante</a:t>
            </a:r>
            <a:endParaRPr lang="es-MX" dirty="0">
              <a:solidFill>
                <a:prstClr val="white"/>
              </a:solidFill>
              <a:latin typeface="Arial" charset="0"/>
              <a:ea typeface="ＭＳ Ｐゴシック" pitchFamily="-112" charset="-128"/>
            </a:endParaRPr>
          </a:p>
        </p:txBody>
      </p:sp>
      <p:sp>
        <p:nvSpPr>
          <p:cNvPr id="15392" name="Rectangle 4"/>
          <p:cNvSpPr>
            <a:spLocks noChangeArrowheads="1"/>
          </p:cNvSpPr>
          <p:nvPr/>
        </p:nvSpPr>
        <p:spPr bwMode="gray">
          <a:xfrm>
            <a:off x="500111" y="1804210"/>
            <a:ext cx="2319289" cy="316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lnSpc>
                <a:spcPct val="85000"/>
              </a:lnSpc>
              <a:spcBef>
                <a:spcPct val="15000"/>
              </a:spcBef>
              <a:buClr>
                <a:srgbClr val="002060"/>
              </a:buClr>
            </a:pPr>
            <a:r>
              <a:rPr lang="es-MX" sz="2400" b="1" dirty="0" smtClean="0">
                <a:solidFill>
                  <a:prstClr val="white"/>
                </a:solidFill>
              </a:rPr>
              <a:t>Dolor Diseminado</a:t>
            </a:r>
            <a:endParaRPr lang="es-MX" sz="2400" b="1" dirty="0">
              <a:solidFill>
                <a:prstClr val="white"/>
              </a:solidFill>
            </a:endParaRPr>
          </a:p>
        </p:txBody>
      </p:sp>
      <p:sp>
        <p:nvSpPr>
          <p:cNvPr id="15393" name="AutoShape 5"/>
          <p:cNvSpPr>
            <a:spLocks noChangeArrowheads="1"/>
          </p:cNvSpPr>
          <p:nvPr/>
        </p:nvSpPr>
        <p:spPr bwMode="gray">
          <a:xfrm rot="5400000">
            <a:off x="3106341" y="3517900"/>
            <a:ext cx="538162" cy="88900"/>
          </a:xfrm>
          <a:prstGeom prst="triangle">
            <a:avLst>
              <a:gd name="adj" fmla="val 50000"/>
            </a:avLst>
          </a:prstGeom>
          <a:solidFill>
            <a:schemeClr val="tx1"/>
          </a:solidFill>
          <a:ln>
            <a:solidFill>
              <a:schemeClr val="tx1"/>
            </a:solidFill>
          </a:ln>
          <a:extLst/>
        </p:spPr>
        <p:txBody>
          <a:bodyPr rot="10800000" vert="eaVert" wrap="none" anchor="ctr"/>
          <a:lstStyle/>
          <a:p>
            <a:endParaRPr lang="es-MX" dirty="0">
              <a:solidFill>
                <a:prstClr val="black"/>
              </a:solidFill>
            </a:endParaRPr>
          </a:p>
        </p:txBody>
      </p:sp>
      <p:sp>
        <p:nvSpPr>
          <p:cNvPr id="3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18</a:t>
            </a:fld>
            <a:endParaRPr lang="en-CA" dirty="0">
              <a:solidFill>
                <a:prstClr val="black"/>
              </a:solidFill>
            </a:endParaRPr>
          </a:p>
        </p:txBody>
      </p:sp>
    </p:spTree>
    <p:extLst>
      <p:ext uri="{BB962C8B-B14F-4D97-AF65-F5344CB8AC3E}">
        <p14:creationId xmlns="" xmlns:p14="http://schemas.microsoft.com/office/powerpoint/2010/main" val="113332384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74638"/>
            <a:ext cx="9144000" cy="1143000"/>
          </a:xfrm>
        </p:spPr>
        <p:txBody>
          <a:bodyPr>
            <a:normAutofit fontScale="90000"/>
          </a:bodyPr>
          <a:lstStyle/>
          <a:p>
            <a:r>
              <a:rPr lang="es-MX" noProof="0" dirty="0" smtClean="0"/>
              <a:t>Muchos Pacientes con </a:t>
            </a:r>
            <a:r>
              <a:rPr lang="es-MX" dirty="0" smtClean="0"/>
              <a:t>F</a:t>
            </a:r>
            <a:r>
              <a:rPr lang="es-MX" noProof="0" dirty="0" smtClean="0"/>
              <a:t>ibromialgia</a:t>
            </a:r>
            <a:r>
              <a:rPr lang="es-MX" noProof="0" dirty="0" smtClean="0"/>
              <a:t> Tienen Problemas Cognitivos: “fibro-niebla”</a:t>
            </a:r>
            <a:endParaRPr lang="es-MX" noProof="0" dirty="0"/>
          </a:p>
        </p:txBody>
      </p:sp>
      <p:sp>
        <p:nvSpPr>
          <p:cNvPr id="17" name="Content Placeholder 16"/>
          <p:cNvSpPr>
            <a:spLocks noGrp="1"/>
          </p:cNvSpPr>
          <p:nvPr>
            <p:ph sz="half" idx="1"/>
          </p:nvPr>
        </p:nvSpPr>
        <p:spPr>
          <a:xfrm>
            <a:off x="323528" y="1855365"/>
            <a:ext cx="4330824" cy="4525963"/>
          </a:xfrm>
        </p:spPr>
        <p:txBody>
          <a:bodyPr>
            <a:normAutofit/>
          </a:bodyPr>
          <a:lstStyle/>
          <a:p>
            <a:pPr marL="254000" indent="-254000"/>
            <a:r>
              <a:rPr lang="es-MX" sz="2000" noProof="0" dirty="0" smtClean="0"/>
              <a:t>En comparación con los sujetos sin el padecimiento, los pacientes con  fibromialgia se quejan más frecuentemente de:</a:t>
            </a:r>
            <a:r>
              <a:rPr lang="es-MX" sz="2000" baseline="30000" noProof="0" dirty="0" smtClean="0"/>
              <a:t>1</a:t>
            </a:r>
          </a:p>
          <a:p>
            <a:pPr lvl="1"/>
            <a:r>
              <a:rPr lang="es-MX" sz="2000" noProof="0" dirty="0" smtClean="0"/>
              <a:t>Confusión mental</a:t>
            </a:r>
          </a:p>
          <a:p>
            <a:pPr lvl="1"/>
            <a:r>
              <a:rPr lang="es-MX" sz="2000" noProof="0" dirty="0" smtClean="0"/>
              <a:t>Memoria deteriorada</a:t>
            </a:r>
          </a:p>
          <a:p>
            <a:pPr lvl="1"/>
            <a:r>
              <a:rPr lang="es-MX" sz="2000" noProof="0" dirty="0" smtClean="0"/>
              <a:t>Dificultad para conversar</a:t>
            </a:r>
            <a:endParaRPr lang="es-MX" sz="2000" noProof="0" dirty="0"/>
          </a:p>
        </p:txBody>
      </p:sp>
      <p:sp>
        <p:nvSpPr>
          <p:cNvPr id="19" name="Content Placeholder 18"/>
          <p:cNvSpPr>
            <a:spLocks noGrp="1"/>
          </p:cNvSpPr>
          <p:nvPr>
            <p:ph sz="half" idx="2"/>
          </p:nvPr>
        </p:nvSpPr>
        <p:spPr>
          <a:xfrm>
            <a:off x="4648200" y="1855365"/>
            <a:ext cx="4038600" cy="4525963"/>
          </a:xfrm>
        </p:spPr>
        <p:txBody>
          <a:bodyPr>
            <a:normAutofit/>
          </a:bodyPr>
          <a:lstStyle/>
          <a:p>
            <a:pPr marL="254000" indent="-254000"/>
            <a:r>
              <a:rPr lang="es-MX" sz="2000" noProof="0" dirty="0" smtClean="0"/>
              <a:t>El desempeño en las pruebas cognitivas muestra que reportan un desempeño más pobre que los controles de la misma edad en actividades que involucran:</a:t>
            </a:r>
            <a:r>
              <a:rPr lang="es-MX" sz="2000" baseline="30000" noProof="0" dirty="0" smtClean="0"/>
              <a:t>2</a:t>
            </a:r>
          </a:p>
          <a:p>
            <a:pPr lvl="1"/>
            <a:r>
              <a:rPr lang="es-MX" sz="2000" noProof="0" dirty="0" smtClean="0"/>
              <a:t>Memoria operativa</a:t>
            </a:r>
          </a:p>
          <a:p>
            <a:pPr lvl="1"/>
            <a:r>
              <a:rPr lang="es-MX" sz="2000" noProof="0" dirty="0" smtClean="0"/>
              <a:t>Memoria de reconocimiento</a:t>
            </a:r>
          </a:p>
          <a:p>
            <a:pPr lvl="1"/>
            <a:r>
              <a:rPr lang="es-MX" sz="2000" noProof="0" dirty="0" smtClean="0"/>
              <a:t>Recordación espontánea</a:t>
            </a:r>
          </a:p>
          <a:p>
            <a:pPr lvl="1"/>
            <a:r>
              <a:rPr lang="es-MX" sz="2000" noProof="0" dirty="0" smtClean="0"/>
              <a:t>Fluencia verbal</a:t>
            </a:r>
          </a:p>
          <a:p>
            <a:pPr lvl="1"/>
            <a:r>
              <a:rPr lang="es-MX" sz="2000" noProof="0" dirty="0" smtClean="0"/>
              <a:t>Conocimiento verbal</a:t>
            </a:r>
          </a:p>
          <a:p>
            <a:pPr lvl="1"/>
            <a:endParaRPr lang="es-MX" sz="2000" noProof="0" dirty="0"/>
          </a:p>
        </p:txBody>
      </p:sp>
      <p:sp>
        <p:nvSpPr>
          <p:cNvPr id="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19</a:t>
            </a:fld>
            <a:endParaRPr lang="en-CA" dirty="0">
              <a:solidFill>
                <a:prstClr val="black"/>
              </a:solidFill>
            </a:endParaRPr>
          </a:p>
        </p:txBody>
      </p:sp>
      <p:sp>
        <p:nvSpPr>
          <p:cNvPr id="8" name="Rectangle 7"/>
          <p:cNvSpPr/>
          <p:nvPr/>
        </p:nvSpPr>
        <p:spPr>
          <a:xfrm>
            <a:off x="323528" y="6381328"/>
            <a:ext cx="8136904" cy="246221"/>
          </a:xfrm>
          <a:prstGeom prst="rect">
            <a:avLst/>
          </a:prstGeom>
        </p:spPr>
        <p:txBody>
          <a:bodyPr wrap="square">
            <a:spAutoFit/>
          </a:bodyPr>
          <a:lstStyle/>
          <a:p>
            <a:r>
              <a:rPr lang="fi-FI" sz="1000" dirty="0" smtClean="0">
                <a:solidFill>
                  <a:srgbClr val="002060"/>
                </a:solidFill>
              </a:rPr>
              <a:t>1. Katz RS </a:t>
            </a:r>
            <a:r>
              <a:rPr lang="fi-FI" sz="1000" i="1" dirty="0" smtClean="0">
                <a:solidFill>
                  <a:srgbClr val="002060"/>
                </a:solidFill>
              </a:rPr>
              <a:t>et al. J Clin Rheumatol</a:t>
            </a:r>
            <a:r>
              <a:rPr lang="fi-FI" sz="1000" dirty="0" smtClean="0">
                <a:solidFill>
                  <a:srgbClr val="002060"/>
                </a:solidFill>
              </a:rPr>
              <a:t> 2004; 10(2):53-8; 2.</a:t>
            </a:r>
            <a:r>
              <a:rPr lang="en-CA" sz="1000" dirty="0" smtClean="0">
                <a:solidFill>
                  <a:srgbClr val="002060"/>
                </a:solidFill>
              </a:rPr>
              <a:t>Park DC </a:t>
            </a:r>
            <a:r>
              <a:rPr lang="en-CA" sz="1000" i="1" dirty="0" smtClean="0">
                <a:solidFill>
                  <a:srgbClr val="002060"/>
                </a:solidFill>
              </a:rPr>
              <a:t>et al. Arthritis Rheum</a:t>
            </a:r>
            <a:r>
              <a:rPr lang="en-CA" sz="1000" dirty="0" smtClean="0">
                <a:solidFill>
                  <a:srgbClr val="002060"/>
                </a:solidFill>
              </a:rPr>
              <a:t> 2001; 44(9):2125-33.</a:t>
            </a:r>
            <a:endParaRPr lang="en-CA" sz="1000" dirty="0">
              <a:solidFill>
                <a:srgbClr val="002060"/>
              </a:solidFill>
            </a:endParaRPr>
          </a:p>
        </p:txBody>
      </p:sp>
    </p:spTree>
    <p:extLst>
      <p:ext uri="{BB962C8B-B14F-4D97-AF65-F5344CB8AC3E}">
        <p14:creationId xmlns="" xmlns:p14="http://schemas.microsoft.com/office/powerpoint/2010/main" val="39149540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noProof="0" dirty="0" smtClean="0"/>
              <a:t>Comité de Desarrollo</a:t>
            </a:r>
            <a:endParaRPr lang="es-MX" noProof="0" dirty="0"/>
          </a:p>
        </p:txBody>
      </p:sp>
      <p:sp>
        <p:nvSpPr>
          <p:cNvPr id="3" name="TextBox 2"/>
          <p:cNvSpPr txBox="1"/>
          <p:nvPr/>
        </p:nvSpPr>
        <p:spPr>
          <a:xfrm>
            <a:off x="2624941" y="6365609"/>
            <a:ext cx="4576446" cy="369332"/>
          </a:xfrm>
          <a:prstGeom prst="rect">
            <a:avLst/>
          </a:prstGeom>
          <a:noFill/>
        </p:spPr>
        <p:txBody>
          <a:bodyPr wrap="none" rtlCol="0">
            <a:spAutoFit/>
          </a:bodyPr>
          <a:lstStyle/>
          <a:p>
            <a:r>
              <a:rPr lang="es-MX" i="1" dirty="0" smtClean="0">
                <a:solidFill>
                  <a:srgbClr val="002060"/>
                </a:solidFill>
              </a:rPr>
              <a:t>Este programa fue patrocinado por Pfizer Inc.</a:t>
            </a:r>
            <a:endParaRPr lang="es-MX" i="1" dirty="0">
              <a:solidFill>
                <a:srgbClr val="002060"/>
              </a:solidFill>
            </a:endParaRPr>
          </a:p>
        </p:txBody>
      </p:sp>
      <p:sp>
        <p:nvSpPr>
          <p:cNvPr id="7" name="Slide Number Placeholder 8"/>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2</a:t>
            </a:fld>
            <a:endParaRPr lang="en-CA" dirty="0">
              <a:solidFill>
                <a:prstClr val="black"/>
              </a:solidFill>
            </a:endParaRPr>
          </a:p>
        </p:txBody>
      </p:sp>
      <p:sp>
        <p:nvSpPr>
          <p:cNvPr id="8" name="Rectangle 3"/>
          <p:cNvSpPr/>
          <p:nvPr/>
        </p:nvSpPr>
        <p:spPr>
          <a:xfrm>
            <a:off x="395536" y="1443255"/>
            <a:ext cx="2880320" cy="4785926"/>
          </a:xfrm>
          <a:prstGeom prst="rect">
            <a:avLst/>
          </a:prstGeom>
        </p:spPr>
        <p:txBody>
          <a:bodyPr wrap="square">
            <a:spAutoFit/>
          </a:bodyPr>
          <a:lstStyle/>
          <a:p>
            <a:r>
              <a:rPr lang="en-CA" sz="1600" b="1" dirty="0">
                <a:solidFill>
                  <a:prstClr val="black"/>
                </a:solidFill>
              </a:rPr>
              <a:t>Mario </a:t>
            </a:r>
            <a:r>
              <a:rPr lang="en-CA" sz="1600" b="1" dirty="0" smtClean="0">
                <a:solidFill>
                  <a:prstClr val="black"/>
                </a:solidFill>
              </a:rPr>
              <a:t>H. Cardiel</a:t>
            </a:r>
            <a:r>
              <a:rPr lang="en-CA" sz="1600" b="1" dirty="0">
                <a:solidFill>
                  <a:prstClr val="black"/>
                </a:solidFill>
              </a:rPr>
              <a:t>, MD, MSc</a:t>
            </a:r>
          </a:p>
          <a:p>
            <a:r>
              <a:rPr lang="en-CA" sz="1600" dirty="0">
                <a:solidFill>
                  <a:srgbClr val="0C6FCF">
                    <a:lumMod val="75000"/>
                  </a:srgbClr>
                </a:solidFill>
              </a:rPr>
              <a:t>Rheumatologist</a:t>
            </a:r>
          </a:p>
          <a:p>
            <a:r>
              <a:rPr lang="en-US" sz="1600" dirty="0" smtClean="0">
                <a:solidFill>
                  <a:srgbClr val="0C6FCF">
                    <a:lumMod val="75000"/>
                  </a:srgbClr>
                </a:solidFill>
              </a:rPr>
              <a:t>Morelia</a:t>
            </a:r>
            <a:r>
              <a:rPr lang="en-CA" sz="1600" dirty="0" smtClean="0">
                <a:solidFill>
                  <a:srgbClr val="0C6FCF">
                    <a:lumMod val="75000"/>
                  </a:srgbClr>
                </a:solidFill>
              </a:rPr>
              <a:t>, </a:t>
            </a:r>
            <a:r>
              <a:rPr lang="en-CA" sz="1600" dirty="0">
                <a:solidFill>
                  <a:srgbClr val="0C6FCF">
                    <a:lumMod val="75000"/>
                  </a:srgbClr>
                </a:solidFill>
              </a:rPr>
              <a:t>Mexico</a:t>
            </a:r>
          </a:p>
          <a:p>
            <a:r>
              <a:rPr lang="en-CA" sz="1600" dirty="0">
                <a:solidFill>
                  <a:prstClr val="white"/>
                </a:solidFill>
              </a:rPr>
              <a:t> </a:t>
            </a:r>
            <a:endParaRPr lang="en-CA" sz="2400" dirty="0">
              <a:solidFill>
                <a:prstClr val="white"/>
              </a:solidFill>
            </a:endParaRPr>
          </a:p>
          <a:p>
            <a:r>
              <a:rPr lang="en-CA" sz="1600" b="1" dirty="0" smtClean="0">
                <a:solidFill>
                  <a:prstClr val="black"/>
                </a:solidFill>
              </a:rPr>
              <a:t>Andrei </a:t>
            </a:r>
            <a:r>
              <a:rPr lang="en-CA" sz="1600" b="1" dirty="0">
                <a:solidFill>
                  <a:prstClr val="black"/>
                </a:solidFill>
              </a:rPr>
              <a:t>Danilov, MD, DSc</a:t>
            </a:r>
          </a:p>
          <a:p>
            <a:r>
              <a:rPr lang="en-CA" sz="1600" dirty="0">
                <a:solidFill>
                  <a:srgbClr val="0C6FCF">
                    <a:lumMod val="75000"/>
                  </a:srgbClr>
                </a:solidFill>
              </a:rPr>
              <a:t>Neurologist</a:t>
            </a:r>
          </a:p>
          <a:p>
            <a:r>
              <a:rPr lang="en-CA" sz="1600" dirty="0">
                <a:solidFill>
                  <a:srgbClr val="0C6FCF">
                    <a:lumMod val="75000"/>
                  </a:srgbClr>
                </a:solidFill>
              </a:rPr>
              <a:t>Moscow, Russia</a:t>
            </a:r>
          </a:p>
          <a:p>
            <a:r>
              <a:rPr lang="en-CA" sz="1600" dirty="0">
                <a:solidFill>
                  <a:prstClr val="white"/>
                </a:solidFill>
              </a:rPr>
              <a:t> </a:t>
            </a:r>
          </a:p>
          <a:p>
            <a:r>
              <a:rPr lang="en-CA" sz="1600" b="1" dirty="0">
                <a:solidFill>
                  <a:prstClr val="black"/>
                </a:solidFill>
              </a:rPr>
              <a:t>Smail Daoudi, MD</a:t>
            </a:r>
          </a:p>
          <a:p>
            <a:r>
              <a:rPr lang="en-CA" sz="1600" dirty="0">
                <a:solidFill>
                  <a:srgbClr val="0C6FCF">
                    <a:lumMod val="75000"/>
                  </a:srgbClr>
                </a:solidFill>
              </a:rPr>
              <a:t>Neurologist</a:t>
            </a:r>
          </a:p>
          <a:p>
            <a:r>
              <a:rPr lang="fr-CA" sz="1600" dirty="0">
                <a:solidFill>
                  <a:srgbClr val="0C6FCF">
                    <a:lumMod val="75000"/>
                  </a:srgbClr>
                </a:solidFill>
              </a:rPr>
              <a:t>Tizi Ouzou, </a:t>
            </a:r>
            <a:r>
              <a:rPr lang="fr-CA" sz="1600" dirty="0" smtClean="0">
                <a:solidFill>
                  <a:srgbClr val="0C6FCF">
                    <a:lumMod val="75000"/>
                  </a:srgbClr>
                </a:solidFill>
              </a:rPr>
              <a:t>Algeria</a:t>
            </a:r>
          </a:p>
          <a:p>
            <a:endParaRPr lang="fr-CA" sz="1600" dirty="0">
              <a:solidFill>
                <a:prstClr val="white"/>
              </a:solidFill>
            </a:endParaRPr>
          </a:p>
          <a:p>
            <a:r>
              <a:rPr lang="fr-CA" sz="1600" b="1" dirty="0">
                <a:solidFill>
                  <a:prstClr val="black"/>
                </a:solidFill>
              </a:rPr>
              <a:t>João Batista </a:t>
            </a:r>
            <a:r>
              <a:rPr lang="fr-CA" sz="1600" b="1" dirty="0" smtClean="0">
                <a:solidFill>
                  <a:prstClr val="black"/>
                </a:solidFill>
              </a:rPr>
              <a:t>S. Garcia</a:t>
            </a:r>
            <a:r>
              <a:rPr lang="fr-CA" sz="1600" b="1" dirty="0">
                <a:solidFill>
                  <a:prstClr val="black"/>
                </a:solidFill>
              </a:rPr>
              <a:t>, MD, PhD</a:t>
            </a:r>
            <a:endParaRPr lang="en-CA" sz="1600" b="1" dirty="0">
              <a:solidFill>
                <a:prstClr val="black"/>
              </a:solidFill>
            </a:endParaRPr>
          </a:p>
          <a:p>
            <a:r>
              <a:rPr lang="en-CA" sz="1600" dirty="0" smtClean="0">
                <a:solidFill>
                  <a:srgbClr val="0C6FCF">
                    <a:lumMod val="75000"/>
                  </a:srgbClr>
                </a:solidFill>
              </a:rPr>
              <a:t>Anesthesiologist</a:t>
            </a:r>
            <a:endParaRPr lang="en-CA" sz="1600" dirty="0">
              <a:solidFill>
                <a:srgbClr val="0C6FCF">
                  <a:lumMod val="75000"/>
                </a:srgbClr>
              </a:solidFill>
            </a:endParaRPr>
          </a:p>
          <a:p>
            <a:r>
              <a:rPr lang="en-CA" sz="1600" dirty="0">
                <a:solidFill>
                  <a:srgbClr val="0C6FCF">
                    <a:lumMod val="75000"/>
                  </a:srgbClr>
                </a:solidFill>
              </a:rPr>
              <a:t>S</a:t>
            </a:r>
            <a:r>
              <a:rPr lang="fr-CA" sz="1600" dirty="0">
                <a:solidFill>
                  <a:srgbClr val="0C6FCF">
                    <a:lumMod val="75000"/>
                  </a:srgbClr>
                </a:solidFill>
              </a:rPr>
              <a:t>ã</a:t>
            </a:r>
            <a:r>
              <a:rPr lang="en-CA" sz="1600" dirty="0">
                <a:solidFill>
                  <a:srgbClr val="0C6FCF">
                    <a:lumMod val="75000"/>
                  </a:srgbClr>
                </a:solidFill>
              </a:rPr>
              <a:t>o Luis, </a:t>
            </a:r>
            <a:r>
              <a:rPr lang="en-CA" sz="1600" dirty="0" smtClean="0">
                <a:solidFill>
                  <a:srgbClr val="0C6FCF">
                    <a:lumMod val="75000"/>
                  </a:srgbClr>
                </a:solidFill>
              </a:rPr>
              <a:t>Brazil</a:t>
            </a:r>
          </a:p>
          <a:p>
            <a:endParaRPr lang="en-CA" sz="1600" dirty="0">
              <a:solidFill>
                <a:srgbClr val="0C6FCF">
                  <a:lumMod val="75000"/>
                </a:srgbClr>
              </a:solidFill>
            </a:endParaRPr>
          </a:p>
          <a:p>
            <a:r>
              <a:rPr lang="en-CA" sz="1600" b="1" dirty="0">
                <a:solidFill>
                  <a:prstClr val="black"/>
                </a:solidFill>
              </a:rPr>
              <a:t>Yuzhou Guan, MD</a:t>
            </a:r>
          </a:p>
          <a:p>
            <a:r>
              <a:rPr lang="en-CA" sz="1600" dirty="0">
                <a:solidFill>
                  <a:srgbClr val="0C6FCF">
                    <a:lumMod val="75000"/>
                  </a:srgbClr>
                </a:solidFill>
              </a:rPr>
              <a:t>Neurologist</a:t>
            </a:r>
          </a:p>
          <a:p>
            <a:r>
              <a:rPr lang="en-CA" sz="1600" dirty="0">
                <a:solidFill>
                  <a:srgbClr val="0C6FCF">
                    <a:lumMod val="75000"/>
                  </a:srgbClr>
                </a:solidFill>
              </a:rPr>
              <a:t>Beijing, </a:t>
            </a:r>
            <a:r>
              <a:rPr lang="en-CA" sz="1600" dirty="0" smtClean="0">
                <a:solidFill>
                  <a:srgbClr val="0C6FCF">
                    <a:lumMod val="75000"/>
                  </a:srgbClr>
                </a:solidFill>
              </a:rPr>
              <a:t>China</a:t>
            </a:r>
            <a:r>
              <a:rPr lang="fr-CA" sz="1700" dirty="0">
                <a:solidFill>
                  <a:prstClr val="white"/>
                </a:solidFill>
              </a:rPr>
              <a:t> </a:t>
            </a:r>
            <a:endParaRPr lang="en-CA" sz="1700" dirty="0">
              <a:solidFill>
                <a:prstClr val="white"/>
              </a:solidFill>
            </a:endParaRPr>
          </a:p>
        </p:txBody>
      </p:sp>
      <p:sp>
        <p:nvSpPr>
          <p:cNvPr id="9" name="Rectangle 4"/>
          <p:cNvSpPr/>
          <p:nvPr/>
        </p:nvSpPr>
        <p:spPr>
          <a:xfrm>
            <a:off x="3275856" y="1443255"/>
            <a:ext cx="2805577" cy="4539704"/>
          </a:xfrm>
          <a:prstGeom prst="rect">
            <a:avLst/>
          </a:prstGeom>
        </p:spPr>
        <p:txBody>
          <a:bodyPr wrap="square">
            <a:spAutoFit/>
          </a:bodyPr>
          <a:lstStyle/>
          <a:p>
            <a:r>
              <a:rPr lang="en-CA" sz="1600" b="1" dirty="0" smtClean="0">
                <a:solidFill>
                  <a:prstClr val="black"/>
                </a:solidFill>
              </a:rPr>
              <a:t>Supranee </a:t>
            </a:r>
            <a:r>
              <a:rPr lang="en-CA" sz="1600" b="1" dirty="0">
                <a:solidFill>
                  <a:prstClr val="black"/>
                </a:solidFill>
              </a:rPr>
              <a:t>Niruthisard, MD</a:t>
            </a:r>
          </a:p>
          <a:p>
            <a:r>
              <a:rPr lang="en-CA" sz="1600" dirty="0">
                <a:solidFill>
                  <a:srgbClr val="0C6FCF">
                    <a:lumMod val="75000"/>
                  </a:srgbClr>
                </a:solidFill>
              </a:rPr>
              <a:t>Pain Specialist</a:t>
            </a:r>
          </a:p>
          <a:p>
            <a:r>
              <a:rPr lang="en-CA" sz="1600" dirty="0">
                <a:solidFill>
                  <a:srgbClr val="0C6FCF">
                    <a:lumMod val="75000"/>
                  </a:srgbClr>
                </a:solidFill>
              </a:rPr>
              <a:t>Bangkok, Thailand</a:t>
            </a:r>
          </a:p>
          <a:p>
            <a:r>
              <a:rPr lang="en-CA" sz="1600" dirty="0">
                <a:solidFill>
                  <a:prstClr val="white"/>
                </a:solidFill>
              </a:rPr>
              <a:t> </a:t>
            </a:r>
          </a:p>
          <a:p>
            <a:r>
              <a:rPr lang="en-CA" sz="1600" b="1" dirty="0">
                <a:solidFill>
                  <a:prstClr val="black"/>
                </a:solidFill>
              </a:rPr>
              <a:t>Germán Ochoa, MD</a:t>
            </a:r>
          </a:p>
          <a:p>
            <a:r>
              <a:rPr lang="en-CA" sz="1600" dirty="0" smtClean="0">
                <a:solidFill>
                  <a:srgbClr val="0C6FCF">
                    <a:lumMod val="75000"/>
                  </a:srgbClr>
                </a:solidFill>
              </a:rPr>
              <a:t>Orthopedist</a:t>
            </a:r>
            <a:endParaRPr lang="en-CA" sz="1600" dirty="0">
              <a:solidFill>
                <a:srgbClr val="0C6FCF">
                  <a:lumMod val="75000"/>
                </a:srgbClr>
              </a:solidFill>
            </a:endParaRPr>
          </a:p>
          <a:p>
            <a:r>
              <a:rPr lang="en-CA" sz="1600" dirty="0" smtClean="0">
                <a:solidFill>
                  <a:srgbClr val="0C6FCF">
                    <a:lumMod val="75000"/>
                  </a:srgbClr>
                </a:solidFill>
              </a:rPr>
              <a:t>Bogotá, Colombia</a:t>
            </a:r>
          </a:p>
          <a:p>
            <a:endParaRPr lang="en-CA" sz="1600" dirty="0">
              <a:solidFill>
                <a:prstClr val="white"/>
              </a:solidFill>
            </a:endParaRPr>
          </a:p>
          <a:p>
            <a:r>
              <a:rPr lang="en-CA" sz="1600" b="1" dirty="0">
                <a:solidFill>
                  <a:prstClr val="black"/>
                </a:solidFill>
              </a:rPr>
              <a:t>Milton Raff, </a:t>
            </a:r>
            <a:r>
              <a:rPr lang="en-CA" sz="1600" b="1" dirty="0" smtClean="0">
                <a:solidFill>
                  <a:prstClr val="black"/>
                </a:solidFill>
              </a:rPr>
              <a:t>MD, BSc</a:t>
            </a:r>
            <a:endParaRPr lang="en-CA" sz="1600" b="1" dirty="0">
              <a:solidFill>
                <a:prstClr val="black"/>
              </a:solidFill>
            </a:endParaRPr>
          </a:p>
          <a:p>
            <a:r>
              <a:rPr lang="en-CA" sz="1600" dirty="0">
                <a:solidFill>
                  <a:srgbClr val="0C6FCF">
                    <a:lumMod val="75000"/>
                  </a:srgbClr>
                </a:solidFill>
              </a:rPr>
              <a:t>Consultant </a:t>
            </a:r>
            <a:r>
              <a:rPr lang="en-CA" sz="1600" dirty="0" smtClean="0">
                <a:solidFill>
                  <a:srgbClr val="0C6FCF">
                    <a:lumMod val="75000"/>
                  </a:srgbClr>
                </a:solidFill>
              </a:rPr>
              <a:t>Anesthetist</a:t>
            </a:r>
            <a:endParaRPr lang="en-CA" sz="1600" dirty="0">
              <a:solidFill>
                <a:srgbClr val="0C6FCF">
                  <a:lumMod val="75000"/>
                </a:srgbClr>
              </a:solidFill>
            </a:endParaRPr>
          </a:p>
          <a:p>
            <a:r>
              <a:rPr lang="en-CA" sz="1600" dirty="0">
                <a:solidFill>
                  <a:srgbClr val="0C6FCF">
                    <a:lumMod val="75000"/>
                  </a:srgbClr>
                </a:solidFill>
              </a:rPr>
              <a:t>Cape Town, South </a:t>
            </a:r>
            <a:r>
              <a:rPr lang="en-CA" sz="1600" dirty="0" smtClean="0">
                <a:solidFill>
                  <a:srgbClr val="0C6FCF">
                    <a:lumMod val="75000"/>
                  </a:srgbClr>
                </a:solidFill>
              </a:rPr>
              <a:t>Africa</a:t>
            </a:r>
          </a:p>
          <a:p>
            <a:endParaRPr lang="en-CA" sz="1600" dirty="0">
              <a:solidFill>
                <a:srgbClr val="0C6FCF">
                  <a:lumMod val="75000"/>
                </a:srgbClr>
              </a:solidFill>
            </a:endParaRPr>
          </a:p>
          <a:p>
            <a:r>
              <a:rPr lang="en-CA" sz="1600" b="1" dirty="0">
                <a:solidFill>
                  <a:prstClr val="black"/>
                </a:solidFill>
              </a:rPr>
              <a:t>Raymond L. Rosales, MD, PhD</a:t>
            </a:r>
          </a:p>
          <a:p>
            <a:r>
              <a:rPr lang="en-CA" sz="1600" dirty="0">
                <a:solidFill>
                  <a:srgbClr val="0C6FCF">
                    <a:lumMod val="75000"/>
                  </a:srgbClr>
                </a:solidFill>
              </a:rPr>
              <a:t>Neurologist</a:t>
            </a:r>
          </a:p>
          <a:p>
            <a:r>
              <a:rPr lang="en-CA" sz="1600" dirty="0">
                <a:solidFill>
                  <a:srgbClr val="0C6FCF">
                    <a:lumMod val="75000"/>
                  </a:srgbClr>
                </a:solidFill>
              </a:rPr>
              <a:t>Manila, Philippines</a:t>
            </a:r>
          </a:p>
          <a:p>
            <a:endParaRPr lang="en-CA" sz="1700" dirty="0">
              <a:solidFill>
                <a:prstClr val="white"/>
              </a:solidFill>
            </a:endParaRPr>
          </a:p>
          <a:p>
            <a:endParaRPr lang="en-CA" sz="1600" dirty="0">
              <a:solidFill>
                <a:srgbClr val="0C6FCF">
                  <a:lumMod val="75000"/>
                </a:srgbClr>
              </a:solidFill>
            </a:endParaRPr>
          </a:p>
          <a:p>
            <a:r>
              <a:rPr lang="en-CA" sz="1600" dirty="0">
                <a:solidFill>
                  <a:prstClr val="white"/>
                </a:solidFill>
              </a:rPr>
              <a:t> </a:t>
            </a:r>
          </a:p>
        </p:txBody>
      </p:sp>
      <p:sp>
        <p:nvSpPr>
          <p:cNvPr id="10" name="Rectangle 5"/>
          <p:cNvSpPr/>
          <p:nvPr/>
        </p:nvSpPr>
        <p:spPr>
          <a:xfrm>
            <a:off x="6009425" y="1447611"/>
            <a:ext cx="2955063" cy="4801314"/>
          </a:xfrm>
          <a:prstGeom prst="rect">
            <a:avLst/>
          </a:prstGeom>
        </p:spPr>
        <p:txBody>
          <a:bodyPr wrap="square">
            <a:spAutoFit/>
          </a:bodyPr>
          <a:lstStyle/>
          <a:p>
            <a:r>
              <a:rPr lang="en-CA" sz="1600" b="1" dirty="0" smtClean="0">
                <a:solidFill>
                  <a:prstClr val="black"/>
                </a:solidFill>
              </a:rPr>
              <a:t>Jose </a:t>
            </a:r>
            <a:r>
              <a:rPr lang="en-CA" sz="1600" b="1" dirty="0">
                <a:solidFill>
                  <a:prstClr val="black"/>
                </a:solidFill>
              </a:rPr>
              <a:t>Antonio San Juan, MD</a:t>
            </a:r>
          </a:p>
          <a:p>
            <a:r>
              <a:rPr lang="en-CA" sz="1600" dirty="0" smtClean="0">
                <a:solidFill>
                  <a:srgbClr val="0C6FCF">
                    <a:lumMod val="75000"/>
                  </a:srgbClr>
                </a:solidFill>
              </a:rPr>
              <a:t>Orthopedic </a:t>
            </a:r>
            <a:r>
              <a:rPr lang="en-CA" sz="1600" dirty="0">
                <a:solidFill>
                  <a:srgbClr val="0C6FCF">
                    <a:lumMod val="75000"/>
                  </a:srgbClr>
                </a:solidFill>
              </a:rPr>
              <a:t>Surgeon</a:t>
            </a:r>
          </a:p>
          <a:p>
            <a:r>
              <a:rPr lang="en-CA" sz="1600" dirty="0">
                <a:solidFill>
                  <a:srgbClr val="0C6FCF">
                    <a:lumMod val="75000"/>
                  </a:srgbClr>
                </a:solidFill>
              </a:rPr>
              <a:t>Cebu City, Philippines</a:t>
            </a:r>
          </a:p>
          <a:p>
            <a:r>
              <a:rPr lang="en-CA" sz="1600" dirty="0">
                <a:solidFill>
                  <a:prstClr val="white"/>
                </a:solidFill>
              </a:rPr>
              <a:t> </a:t>
            </a:r>
          </a:p>
          <a:p>
            <a:r>
              <a:rPr lang="en-CA" sz="1600" b="1" dirty="0">
                <a:solidFill>
                  <a:prstClr val="black"/>
                </a:solidFill>
              </a:rPr>
              <a:t>Ammar Salti, MD</a:t>
            </a:r>
          </a:p>
          <a:p>
            <a:r>
              <a:rPr lang="en-CA" sz="1600" dirty="0">
                <a:solidFill>
                  <a:srgbClr val="0C6FCF">
                    <a:lumMod val="75000"/>
                  </a:srgbClr>
                </a:solidFill>
              </a:rPr>
              <a:t>Consultant </a:t>
            </a:r>
            <a:r>
              <a:rPr lang="en-CA" sz="1600" dirty="0" smtClean="0">
                <a:solidFill>
                  <a:srgbClr val="0C6FCF">
                    <a:lumMod val="75000"/>
                  </a:srgbClr>
                </a:solidFill>
              </a:rPr>
              <a:t>Anesthetist</a:t>
            </a:r>
            <a:endParaRPr lang="en-CA" sz="1600" dirty="0">
              <a:solidFill>
                <a:srgbClr val="0C6FCF">
                  <a:lumMod val="75000"/>
                </a:srgbClr>
              </a:solidFill>
            </a:endParaRPr>
          </a:p>
          <a:p>
            <a:r>
              <a:rPr lang="en-CA" sz="1600" dirty="0">
                <a:solidFill>
                  <a:srgbClr val="0C6FCF">
                    <a:lumMod val="75000"/>
                  </a:srgbClr>
                </a:solidFill>
              </a:rPr>
              <a:t>Abu Dhabi, United Arab </a:t>
            </a:r>
            <a:r>
              <a:rPr lang="en-CA" sz="1600" dirty="0" smtClean="0">
                <a:solidFill>
                  <a:srgbClr val="0C6FCF">
                    <a:lumMod val="75000"/>
                  </a:srgbClr>
                </a:solidFill>
              </a:rPr>
              <a:t>Emirates</a:t>
            </a:r>
          </a:p>
          <a:p>
            <a:endParaRPr lang="en-CA" sz="1600" dirty="0">
              <a:solidFill>
                <a:prstClr val="white"/>
              </a:solidFill>
            </a:endParaRPr>
          </a:p>
          <a:p>
            <a:r>
              <a:rPr lang="en-CA" sz="1600" b="1" dirty="0">
                <a:solidFill>
                  <a:prstClr val="black"/>
                </a:solidFill>
              </a:rPr>
              <a:t>Xinping Tian, MD</a:t>
            </a:r>
          </a:p>
          <a:p>
            <a:r>
              <a:rPr lang="en-CA" sz="1600" dirty="0">
                <a:solidFill>
                  <a:srgbClr val="0C6FCF">
                    <a:lumMod val="75000"/>
                  </a:srgbClr>
                </a:solidFill>
              </a:rPr>
              <a:t>Rheumatologist</a:t>
            </a:r>
          </a:p>
          <a:p>
            <a:r>
              <a:rPr lang="en-CA" sz="1600" dirty="0">
                <a:solidFill>
                  <a:srgbClr val="0C6FCF">
                    <a:lumMod val="75000"/>
                  </a:srgbClr>
                </a:solidFill>
              </a:rPr>
              <a:t>Beijing, China</a:t>
            </a:r>
          </a:p>
          <a:p>
            <a:r>
              <a:rPr lang="en-CA" sz="1600" dirty="0">
                <a:solidFill>
                  <a:prstClr val="white"/>
                </a:solidFill>
              </a:rPr>
              <a:t> </a:t>
            </a:r>
          </a:p>
          <a:p>
            <a:r>
              <a:rPr lang="en-CA" sz="1600" b="1" dirty="0" smtClean="0">
                <a:solidFill>
                  <a:prstClr val="black"/>
                </a:solidFill>
              </a:rPr>
              <a:t>Işin Ünal-Çevik</a:t>
            </a:r>
            <a:r>
              <a:rPr lang="en-CA" sz="1600" b="1" dirty="0">
                <a:solidFill>
                  <a:prstClr val="black"/>
                </a:solidFill>
              </a:rPr>
              <a:t>, MD, PhD</a:t>
            </a:r>
          </a:p>
          <a:p>
            <a:r>
              <a:rPr lang="en-CA" sz="1600" dirty="0">
                <a:solidFill>
                  <a:srgbClr val="0C6FCF">
                    <a:lumMod val="75000"/>
                  </a:srgbClr>
                </a:solidFill>
              </a:rPr>
              <a:t>Neurologist, Neuroscientist and Pain Specialist </a:t>
            </a:r>
            <a:endParaRPr lang="en-CA" sz="1600" dirty="0" smtClean="0">
              <a:solidFill>
                <a:srgbClr val="0C6FCF">
                  <a:lumMod val="75000"/>
                </a:srgbClr>
              </a:solidFill>
            </a:endParaRPr>
          </a:p>
          <a:p>
            <a:r>
              <a:rPr lang="en-CA" sz="1600" dirty="0" smtClean="0">
                <a:solidFill>
                  <a:srgbClr val="0C6FCF">
                    <a:lumMod val="75000"/>
                  </a:srgbClr>
                </a:solidFill>
              </a:rPr>
              <a:t>Ankara</a:t>
            </a:r>
            <a:r>
              <a:rPr lang="en-CA" sz="1600" dirty="0">
                <a:solidFill>
                  <a:srgbClr val="0C6FCF">
                    <a:lumMod val="75000"/>
                  </a:srgbClr>
                </a:solidFill>
              </a:rPr>
              <a:t>, Turkey</a:t>
            </a:r>
          </a:p>
          <a:p>
            <a:r>
              <a:rPr lang="en-CA" sz="1600" dirty="0">
                <a:solidFill>
                  <a:srgbClr val="0C6FCF">
                    <a:lumMod val="75000"/>
                  </a:srgbClr>
                </a:solidFill>
              </a:rPr>
              <a:t> </a:t>
            </a:r>
          </a:p>
          <a:p>
            <a:endParaRPr lang="en-CA" sz="1700" dirty="0">
              <a:solidFill>
                <a:prstClr val="white"/>
              </a:solidFill>
            </a:endParaRPr>
          </a:p>
          <a:p>
            <a:r>
              <a:rPr lang="en-CA" sz="1700" dirty="0">
                <a:solidFill>
                  <a:prstClr val="white"/>
                </a:solidFill>
              </a:rPr>
              <a:t> </a:t>
            </a:r>
          </a:p>
        </p:txBody>
      </p:sp>
    </p:spTree>
    <p:extLst>
      <p:ext uri="{BB962C8B-B14F-4D97-AF65-F5344CB8AC3E}">
        <p14:creationId xmlns="" xmlns:p14="http://schemas.microsoft.com/office/powerpoint/2010/main" val="596653977"/>
      </p:ext>
    </p:extLst>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normAutofit fontScale="90000"/>
          </a:bodyPr>
          <a:lstStyle/>
          <a:p>
            <a:pPr>
              <a:defRPr/>
            </a:pPr>
            <a:r>
              <a:rPr lang="es-MX" dirty="0" smtClean="0"/>
              <a:t>Los Trastornos Del Sueño Y La Fibromialgia</a:t>
            </a:r>
            <a:endParaRPr lang="es-MX" dirty="0"/>
          </a:p>
        </p:txBody>
      </p:sp>
      <p:sp>
        <p:nvSpPr>
          <p:cNvPr id="10" name="Content Placeholder 9"/>
          <p:cNvSpPr>
            <a:spLocks noGrp="1"/>
          </p:cNvSpPr>
          <p:nvPr>
            <p:ph sz="half" idx="2"/>
          </p:nvPr>
        </p:nvSpPr>
        <p:spPr>
          <a:xfrm>
            <a:off x="539552" y="5085185"/>
            <a:ext cx="8352928" cy="1152128"/>
          </a:xfrm>
        </p:spPr>
        <p:txBody>
          <a:bodyPr>
            <a:normAutofit lnSpcReduction="10000"/>
          </a:bodyPr>
          <a:lstStyle/>
          <a:p>
            <a:pPr marL="285750" indent="-285750"/>
            <a:r>
              <a:rPr lang="es-MX" dirty="0" smtClean="0"/>
              <a:t>Los pacientes con fibromialgia pueden quejarse de:</a:t>
            </a:r>
          </a:p>
          <a:p>
            <a:pPr marL="685800" lvl="1"/>
            <a:r>
              <a:rPr lang="es-MX" dirty="0" smtClean="0"/>
              <a:t>Sueño no-restaurador</a:t>
            </a:r>
          </a:p>
          <a:p>
            <a:pPr marL="685800" lvl="1"/>
            <a:r>
              <a:rPr lang="es-MX" dirty="0" smtClean="0"/>
              <a:t>Insomnio</a:t>
            </a:r>
          </a:p>
          <a:p>
            <a:endParaRPr lang="es-MX" dirty="0"/>
          </a:p>
        </p:txBody>
      </p:sp>
      <p:sp>
        <p:nvSpPr>
          <p:cNvPr id="28680" name="Text Box 8"/>
          <p:cNvSpPr txBox="1">
            <a:spLocks noChangeArrowheads="1"/>
          </p:cNvSpPr>
          <p:nvPr/>
        </p:nvSpPr>
        <p:spPr bwMode="gray">
          <a:xfrm>
            <a:off x="179512" y="6545263"/>
            <a:ext cx="748883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s-MX" sz="1100" dirty="0" smtClean="0">
                <a:solidFill>
                  <a:srgbClr val="002060"/>
                </a:solidFill>
                <a:latin typeface="Calibri"/>
              </a:rPr>
              <a:t>Bradley LA. </a:t>
            </a:r>
            <a:r>
              <a:rPr lang="es-MX" sz="1100" i="1" dirty="0" smtClean="0">
                <a:solidFill>
                  <a:srgbClr val="002060"/>
                </a:solidFill>
                <a:latin typeface="Calibri"/>
              </a:rPr>
              <a:t>Am J Med</a:t>
            </a:r>
            <a:r>
              <a:rPr lang="es-MX" sz="1100" dirty="0" smtClean="0">
                <a:solidFill>
                  <a:srgbClr val="002060"/>
                </a:solidFill>
                <a:latin typeface="Calibri"/>
              </a:rPr>
              <a:t> 2009; 122(12 Suppl):S22-30.</a:t>
            </a:r>
            <a:endParaRPr lang="es-MX" sz="1100" dirty="0">
              <a:solidFill>
                <a:srgbClr val="002060"/>
              </a:solidFill>
              <a:latin typeface="Calibri"/>
            </a:endParaRPr>
          </a:p>
        </p:txBody>
      </p:sp>
      <p:grpSp>
        <p:nvGrpSpPr>
          <p:cNvPr id="3" name="Group 2"/>
          <p:cNvGrpSpPr/>
          <p:nvPr/>
        </p:nvGrpSpPr>
        <p:grpSpPr>
          <a:xfrm>
            <a:off x="539552" y="1891567"/>
            <a:ext cx="8136904" cy="2733865"/>
            <a:chOff x="1115616" y="4432374"/>
            <a:chExt cx="6984776" cy="1548671"/>
          </a:xfrm>
        </p:grpSpPr>
        <p:grpSp>
          <p:nvGrpSpPr>
            <p:cNvPr id="2" name="Group 12"/>
            <p:cNvGrpSpPr/>
            <p:nvPr/>
          </p:nvGrpSpPr>
          <p:grpSpPr>
            <a:xfrm>
              <a:off x="3244845" y="4432374"/>
              <a:ext cx="2644954" cy="1548671"/>
              <a:chOff x="2060267" y="2117153"/>
              <a:chExt cx="4883751" cy="3307746"/>
            </a:xfrm>
          </p:grpSpPr>
          <p:sp>
            <p:nvSpPr>
              <p:cNvPr id="24" name="Curved Left Arrow 23"/>
              <p:cNvSpPr/>
              <p:nvPr/>
            </p:nvSpPr>
            <p:spPr>
              <a:xfrm>
                <a:off x="5547386" y="2328555"/>
                <a:ext cx="1396632"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dirty="0">
                  <a:solidFill>
                    <a:srgbClr val="002060"/>
                  </a:solidFill>
                </a:endParaRPr>
              </a:p>
            </p:txBody>
          </p:sp>
          <p:sp>
            <p:nvSpPr>
              <p:cNvPr id="25" name="Curved Left Arrow 15"/>
              <p:cNvSpPr/>
              <p:nvPr/>
            </p:nvSpPr>
            <p:spPr>
              <a:xfrm flipH="1" flipV="1">
                <a:off x="2060267" y="2187433"/>
                <a:ext cx="1318599" cy="3096344"/>
              </a:xfrm>
              <a:prstGeom prst="curved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dirty="0">
                  <a:solidFill>
                    <a:srgbClr val="002060"/>
                  </a:solidFill>
                </a:endParaRPr>
              </a:p>
            </p:txBody>
          </p:sp>
          <p:sp>
            <p:nvSpPr>
              <p:cNvPr id="26" name="TextBox 11"/>
              <p:cNvSpPr txBox="1"/>
              <p:nvPr/>
            </p:nvSpPr>
            <p:spPr>
              <a:xfrm>
                <a:off x="3290278" y="2117153"/>
                <a:ext cx="2338005" cy="1005436"/>
              </a:xfrm>
              <a:prstGeom prst="rect">
                <a:avLst/>
              </a:prstGeom>
              <a:noFill/>
            </p:spPr>
            <p:txBody>
              <a:bodyPr wrap="none" rtlCol="0">
                <a:spAutoFit/>
              </a:bodyPr>
              <a:lstStyle/>
              <a:p>
                <a:pPr algn="ctr"/>
                <a:r>
                  <a:rPr lang="es-MX" sz="2400" b="1" dirty="0" smtClean="0">
                    <a:solidFill>
                      <a:srgbClr val="002060"/>
                    </a:solidFill>
                  </a:rPr>
                  <a:t>Privación </a:t>
                </a:r>
              </a:p>
              <a:p>
                <a:pPr algn="ctr"/>
                <a:r>
                  <a:rPr lang="es-MX" sz="2400" b="1" dirty="0" smtClean="0">
                    <a:solidFill>
                      <a:srgbClr val="002060"/>
                    </a:solidFill>
                  </a:rPr>
                  <a:t>Del Sueño</a:t>
                </a:r>
                <a:endParaRPr lang="es-MX" sz="2400" b="1" dirty="0">
                  <a:solidFill>
                    <a:srgbClr val="002060"/>
                  </a:solidFill>
                </a:endParaRPr>
              </a:p>
            </p:txBody>
          </p:sp>
          <p:sp>
            <p:nvSpPr>
              <p:cNvPr id="27" name="TextBox 18"/>
              <p:cNvSpPr txBox="1"/>
              <p:nvPr/>
            </p:nvSpPr>
            <p:spPr>
              <a:xfrm>
                <a:off x="3751415" y="4848555"/>
                <a:ext cx="1415711" cy="558576"/>
              </a:xfrm>
              <a:prstGeom prst="rect">
                <a:avLst/>
              </a:prstGeom>
              <a:noFill/>
            </p:spPr>
            <p:txBody>
              <a:bodyPr wrap="none" rtlCol="0">
                <a:spAutoFit/>
              </a:bodyPr>
              <a:lstStyle/>
              <a:p>
                <a:pPr algn="ctr"/>
                <a:r>
                  <a:rPr lang="es-MX" sz="2400" b="1" dirty="0" smtClean="0">
                    <a:solidFill>
                      <a:srgbClr val="002060"/>
                    </a:solidFill>
                  </a:rPr>
                  <a:t>Dolor</a:t>
                </a:r>
                <a:endParaRPr lang="es-MX" sz="2400" b="1" dirty="0">
                  <a:solidFill>
                    <a:srgbClr val="002060"/>
                  </a:solidFill>
                </a:endParaRPr>
              </a:p>
            </p:txBody>
          </p:sp>
        </p:grpSp>
        <p:sp>
          <p:nvSpPr>
            <p:cNvPr id="16" name="Rounded Rectangle 15"/>
            <p:cNvSpPr/>
            <p:nvPr/>
          </p:nvSpPr>
          <p:spPr>
            <a:xfrm>
              <a:off x="1115616" y="4570382"/>
              <a:ext cx="2016224" cy="1410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prstClr val="white"/>
                  </a:solidFill>
                </a:rPr>
                <a:t>El sueño deteriorado puede contribuir a mayor dolor</a:t>
              </a:r>
              <a:endParaRPr lang="es-MX" sz="2400" dirty="0">
                <a:solidFill>
                  <a:prstClr val="white"/>
                </a:solidFill>
              </a:endParaRPr>
            </a:p>
          </p:txBody>
        </p:sp>
        <p:sp>
          <p:nvSpPr>
            <p:cNvPr id="30" name="Rounded Rectangle 29"/>
            <p:cNvSpPr/>
            <p:nvPr/>
          </p:nvSpPr>
          <p:spPr>
            <a:xfrm>
              <a:off x="6084168" y="4570381"/>
              <a:ext cx="2016224" cy="1410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prstClr val="white"/>
                  </a:solidFill>
                </a:rPr>
                <a:t>Mayor dolor puede contribuir a mayores trastornos del sueño </a:t>
              </a:r>
              <a:endParaRPr lang="es-MX" sz="2400" dirty="0">
                <a:solidFill>
                  <a:prstClr val="white"/>
                </a:solidFill>
              </a:endParaRPr>
            </a:p>
          </p:txBody>
        </p:sp>
      </p:grpSp>
      <p:sp>
        <p:nvSpPr>
          <p:cNvPr id="5" name="Rectangle 4"/>
          <p:cNvSpPr/>
          <p:nvPr/>
        </p:nvSpPr>
        <p:spPr>
          <a:xfrm>
            <a:off x="3851919" y="5467871"/>
            <a:ext cx="4572000" cy="769441"/>
          </a:xfrm>
          <a:prstGeom prst="rect">
            <a:avLst/>
          </a:prstGeom>
        </p:spPr>
        <p:txBody>
          <a:bodyPr>
            <a:spAutoFit/>
          </a:bodyPr>
          <a:lstStyle/>
          <a:p>
            <a:pPr marL="685800" lvl="1" indent="-285750">
              <a:spcBef>
                <a:spcPct val="20000"/>
              </a:spcBef>
              <a:buFont typeface="Arial" pitchFamily="34" charset="0"/>
              <a:buChar char="–"/>
            </a:pPr>
            <a:r>
              <a:rPr lang="es-MX" sz="2000" dirty="0" smtClean="0">
                <a:solidFill>
                  <a:srgbClr val="002060"/>
                </a:solidFill>
              </a:rPr>
              <a:t>Despertar temprano en la mañana</a:t>
            </a:r>
          </a:p>
          <a:p>
            <a:pPr marL="685800" lvl="1" indent="-285750">
              <a:spcBef>
                <a:spcPct val="20000"/>
              </a:spcBef>
              <a:buFont typeface="Arial" pitchFamily="34" charset="0"/>
              <a:buChar char="–"/>
            </a:pPr>
            <a:r>
              <a:rPr lang="es-MX" sz="2000" dirty="0" smtClean="0">
                <a:solidFill>
                  <a:srgbClr val="002060"/>
                </a:solidFill>
              </a:rPr>
              <a:t>Calidad pobre del sueño</a:t>
            </a:r>
            <a:endParaRPr lang="es-MX" sz="2000" dirty="0">
              <a:solidFill>
                <a:srgbClr val="002060"/>
              </a:solidFill>
            </a:endParaRPr>
          </a:p>
        </p:txBody>
      </p:sp>
      <p:sp>
        <p:nvSpPr>
          <p:cNvPr id="18"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20</a:t>
            </a:fld>
            <a:endParaRPr lang="es-MX" dirty="0">
              <a:solidFill>
                <a:prstClr val="black"/>
              </a:solidFill>
            </a:endParaRPr>
          </a:p>
        </p:txBody>
      </p:sp>
    </p:spTree>
    <p:extLst>
      <p:ext uri="{BB962C8B-B14F-4D97-AF65-F5344CB8AC3E}">
        <p14:creationId xmlns="" xmlns:p14="http://schemas.microsoft.com/office/powerpoint/2010/main" val="164670930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a:normAutofit fontScale="90000"/>
          </a:bodyPr>
          <a:lstStyle/>
          <a:p>
            <a:r>
              <a:rPr lang="es-MX" dirty="0" smtClean="0">
                <a:ea typeface="Arial Unicode MS" pitchFamily="34" charset="-128"/>
                <a:cs typeface="Arial Unicode MS" pitchFamily="34" charset="-128"/>
              </a:rPr>
              <a:t>Los Trastornos del Estado de Ánimo y la Fibromialgia</a:t>
            </a:r>
          </a:p>
        </p:txBody>
      </p:sp>
      <p:sp>
        <p:nvSpPr>
          <p:cNvPr id="6" name="Rectangle 12"/>
          <p:cNvSpPr txBox="1">
            <a:spLocks noChangeArrowheads="1"/>
          </p:cNvSpPr>
          <p:nvPr/>
        </p:nvSpPr>
        <p:spPr>
          <a:xfrm>
            <a:off x="460375" y="1636713"/>
            <a:ext cx="8072065" cy="45370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ct val="30000"/>
              </a:spcAft>
            </a:pPr>
            <a:endParaRPr lang="es-MX" sz="2400" dirty="0" smtClean="0"/>
          </a:p>
        </p:txBody>
      </p:sp>
      <p:graphicFrame>
        <p:nvGraphicFramePr>
          <p:cNvPr id="3" name="Diagram 2"/>
          <p:cNvGraphicFramePr/>
          <p:nvPr>
            <p:extLst>
              <p:ext uri="{D42A27DB-BD31-4B8C-83A1-F6EECF244321}">
                <p14:modId xmlns="" xmlns:p14="http://schemas.microsoft.com/office/powerpoint/2010/main" val="3286024782"/>
              </p:ext>
            </p:extLst>
          </p:nvPr>
        </p:nvGraphicFramePr>
        <p:xfrm>
          <a:off x="479262" y="1636713"/>
          <a:ext cx="834121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21</a:t>
            </a:fld>
            <a:endParaRPr lang="en-CA" dirty="0">
              <a:solidFill>
                <a:prstClr val="black"/>
              </a:solidFill>
            </a:endParaRPr>
          </a:p>
        </p:txBody>
      </p:sp>
      <p:sp>
        <p:nvSpPr>
          <p:cNvPr id="4" name="Rectangle 3"/>
          <p:cNvSpPr/>
          <p:nvPr/>
        </p:nvSpPr>
        <p:spPr>
          <a:xfrm>
            <a:off x="395536" y="5445224"/>
            <a:ext cx="8305037" cy="769441"/>
          </a:xfrm>
          <a:prstGeom prst="rect">
            <a:avLst/>
          </a:prstGeom>
          <a:solidFill>
            <a:schemeClr val="accent1"/>
          </a:solidFill>
        </p:spPr>
        <p:txBody>
          <a:bodyPr wrap="square">
            <a:spAutoFit/>
          </a:bodyPr>
          <a:lstStyle/>
          <a:p>
            <a:pPr lvl="1" indent="-457200" algn="ctr">
              <a:spcAft>
                <a:spcPct val="30000"/>
              </a:spcAft>
            </a:pPr>
            <a:r>
              <a:rPr lang="es-MX" sz="2200" dirty="0" smtClean="0">
                <a:solidFill>
                  <a:prstClr val="white"/>
                </a:solidFill>
              </a:rPr>
              <a:t>En muchos casos, la depresión o la ansiedad pueden ser el resultado del dolor crónico</a:t>
            </a:r>
            <a:endParaRPr lang="es-MX" sz="2200" dirty="0">
              <a:solidFill>
                <a:prstClr val="white"/>
              </a:solidFill>
            </a:endParaRPr>
          </a:p>
        </p:txBody>
      </p:sp>
      <p:sp>
        <p:nvSpPr>
          <p:cNvPr id="10" name="Rectangle 5"/>
          <p:cNvSpPr>
            <a:spLocks noChangeArrowheads="1"/>
          </p:cNvSpPr>
          <p:nvPr/>
        </p:nvSpPr>
        <p:spPr bwMode="gray">
          <a:xfrm>
            <a:off x="323528" y="6187982"/>
            <a:ext cx="619268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1000" dirty="0" smtClean="0">
                <a:solidFill>
                  <a:srgbClr val="002060"/>
                </a:solidFill>
              </a:rPr>
              <a:t>Arnold LM </a:t>
            </a:r>
            <a:r>
              <a:rPr lang="en-US" sz="1000" i="1" dirty="0">
                <a:solidFill>
                  <a:srgbClr val="002060"/>
                </a:solidFill>
              </a:rPr>
              <a:t>et al. Arthritis </a:t>
            </a:r>
            <a:r>
              <a:rPr lang="en-US" sz="1000" i="1" dirty="0" smtClean="0">
                <a:solidFill>
                  <a:srgbClr val="002060"/>
                </a:solidFill>
              </a:rPr>
              <a:t>Rheum </a:t>
            </a:r>
            <a:r>
              <a:rPr lang="en-US" sz="1000" dirty="0">
                <a:solidFill>
                  <a:srgbClr val="002060"/>
                </a:solidFill>
              </a:rPr>
              <a:t>2004</a:t>
            </a:r>
            <a:r>
              <a:rPr lang="en-US" sz="1000" dirty="0" smtClean="0">
                <a:solidFill>
                  <a:srgbClr val="002060"/>
                </a:solidFill>
              </a:rPr>
              <a:t>; 50(3):944-52</a:t>
            </a:r>
            <a:r>
              <a:rPr lang="en-US" sz="1000" dirty="0">
                <a:solidFill>
                  <a:srgbClr val="002060"/>
                </a:solidFill>
              </a:rPr>
              <a:t>; Boissevain </a:t>
            </a:r>
            <a:r>
              <a:rPr lang="en-US" sz="1000" dirty="0" smtClean="0">
                <a:solidFill>
                  <a:srgbClr val="002060"/>
                </a:solidFill>
              </a:rPr>
              <a:t>MD, McCain GA</a:t>
            </a:r>
            <a:r>
              <a:rPr lang="en-US" sz="1000" i="1" dirty="0" smtClean="0">
                <a:solidFill>
                  <a:srgbClr val="002060"/>
                </a:solidFill>
              </a:rPr>
              <a:t>. Pain</a:t>
            </a:r>
            <a:r>
              <a:rPr lang="en-US" sz="1000" dirty="0" smtClean="0">
                <a:solidFill>
                  <a:srgbClr val="002060"/>
                </a:solidFill>
              </a:rPr>
              <a:t> 1991; 45(3):227-38; Boissevain MD, McCain GA</a:t>
            </a:r>
            <a:r>
              <a:rPr lang="en-US" sz="1000" i="1" dirty="0" smtClean="0">
                <a:solidFill>
                  <a:srgbClr val="002060"/>
                </a:solidFill>
              </a:rPr>
              <a:t>. Pain 1</a:t>
            </a:r>
            <a:r>
              <a:rPr lang="en-US" sz="1000" dirty="0" smtClean="0">
                <a:solidFill>
                  <a:srgbClr val="002060"/>
                </a:solidFill>
              </a:rPr>
              <a:t>991; 45(3):239-48; Fishbain DA </a:t>
            </a:r>
            <a:r>
              <a:rPr lang="en-US" sz="1000" i="1" dirty="0">
                <a:solidFill>
                  <a:srgbClr val="002060"/>
                </a:solidFill>
              </a:rPr>
              <a:t>et al. Clin J </a:t>
            </a:r>
            <a:r>
              <a:rPr lang="en-US" sz="1000" i="1" dirty="0" smtClean="0">
                <a:solidFill>
                  <a:srgbClr val="002060"/>
                </a:solidFill>
              </a:rPr>
              <a:t>Pain</a:t>
            </a:r>
            <a:r>
              <a:rPr lang="en-US" sz="1000" dirty="0" smtClean="0">
                <a:solidFill>
                  <a:srgbClr val="002060"/>
                </a:solidFill>
              </a:rPr>
              <a:t> </a:t>
            </a:r>
            <a:r>
              <a:rPr lang="en-US" sz="1000" dirty="0">
                <a:solidFill>
                  <a:srgbClr val="002060"/>
                </a:solidFill>
              </a:rPr>
              <a:t>1997</a:t>
            </a:r>
            <a:r>
              <a:rPr lang="en-US" sz="1000" dirty="0" smtClean="0">
                <a:solidFill>
                  <a:srgbClr val="002060"/>
                </a:solidFill>
              </a:rPr>
              <a:t>; 13(2):116-37; </a:t>
            </a:r>
            <a:br>
              <a:rPr lang="en-US" sz="1000" dirty="0" smtClean="0">
                <a:solidFill>
                  <a:srgbClr val="002060"/>
                </a:solidFill>
              </a:rPr>
            </a:br>
            <a:r>
              <a:rPr lang="en-US" sz="1000" dirty="0" smtClean="0">
                <a:solidFill>
                  <a:srgbClr val="002060"/>
                </a:solidFill>
              </a:rPr>
              <a:t>Giesecke T </a:t>
            </a:r>
            <a:r>
              <a:rPr lang="en-US" sz="1000" i="1" dirty="0" smtClean="0">
                <a:solidFill>
                  <a:srgbClr val="002060"/>
                </a:solidFill>
              </a:rPr>
              <a:t>et </a:t>
            </a:r>
            <a:r>
              <a:rPr lang="en-US" sz="1000" i="1" dirty="0">
                <a:solidFill>
                  <a:srgbClr val="002060"/>
                </a:solidFill>
              </a:rPr>
              <a:t>al. Arthritis </a:t>
            </a:r>
            <a:r>
              <a:rPr lang="en-US" sz="1000" i="1" dirty="0" smtClean="0">
                <a:solidFill>
                  <a:srgbClr val="002060"/>
                </a:solidFill>
              </a:rPr>
              <a:t>Rheum </a:t>
            </a:r>
            <a:r>
              <a:rPr lang="en-US" sz="1000" dirty="0" smtClean="0">
                <a:solidFill>
                  <a:srgbClr val="002060"/>
                </a:solidFill>
              </a:rPr>
              <a:t>2003; 48(10):2916-22; </a:t>
            </a:r>
            <a:r>
              <a:rPr lang="en-US" sz="1000" dirty="0">
                <a:solidFill>
                  <a:srgbClr val="002060"/>
                </a:solidFill>
              </a:rPr>
              <a:t>Katon </a:t>
            </a:r>
            <a:r>
              <a:rPr lang="en-US" sz="1000" dirty="0" smtClean="0">
                <a:solidFill>
                  <a:srgbClr val="002060"/>
                </a:solidFill>
              </a:rPr>
              <a:t>W </a:t>
            </a:r>
            <a:r>
              <a:rPr lang="en-US" sz="1000" i="1" dirty="0" smtClean="0">
                <a:solidFill>
                  <a:srgbClr val="002060"/>
                </a:solidFill>
              </a:rPr>
              <a:t>et </a:t>
            </a:r>
            <a:r>
              <a:rPr lang="en-US" sz="1000" i="1" dirty="0">
                <a:solidFill>
                  <a:srgbClr val="002060"/>
                </a:solidFill>
              </a:rPr>
              <a:t>al. Ann Intern </a:t>
            </a:r>
            <a:r>
              <a:rPr lang="en-US" sz="1000" i="1" dirty="0" smtClean="0">
                <a:solidFill>
                  <a:srgbClr val="002060"/>
                </a:solidFill>
              </a:rPr>
              <a:t>Med</a:t>
            </a:r>
            <a:r>
              <a:rPr lang="en-US" sz="1000" dirty="0" smtClean="0">
                <a:solidFill>
                  <a:srgbClr val="002060"/>
                </a:solidFill>
              </a:rPr>
              <a:t> </a:t>
            </a:r>
            <a:r>
              <a:rPr lang="en-US" sz="1000" dirty="0">
                <a:solidFill>
                  <a:srgbClr val="002060"/>
                </a:solidFill>
              </a:rPr>
              <a:t>2001</a:t>
            </a:r>
            <a:r>
              <a:rPr lang="en-US" sz="1000" dirty="0" smtClean="0">
                <a:solidFill>
                  <a:srgbClr val="002060"/>
                </a:solidFill>
              </a:rPr>
              <a:t>; 134(9 Pt 2):917-25. </a:t>
            </a:r>
            <a:endParaRPr lang="en-US" sz="1000" dirty="0">
              <a:solidFill>
                <a:srgbClr val="002060"/>
              </a:solidFill>
            </a:endParaRPr>
          </a:p>
        </p:txBody>
      </p:sp>
    </p:spTree>
    <p:extLst>
      <p:ext uri="{BB962C8B-B14F-4D97-AF65-F5344CB8AC3E}">
        <p14:creationId xmlns="" xmlns:p14="http://schemas.microsoft.com/office/powerpoint/2010/main" val="12619720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8"/>
          <p:cNvSpPr txBox="1">
            <a:spLocks noChangeArrowheads="1"/>
          </p:cNvSpPr>
          <p:nvPr/>
        </p:nvSpPr>
        <p:spPr bwMode="gray">
          <a:xfrm>
            <a:off x="251520" y="6394450"/>
            <a:ext cx="331236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a:spcBef>
                <a:spcPct val="20000"/>
              </a:spcBef>
              <a:buClr>
                <a:srgbClr val="67CFE1"/>
              </a:buClr>
            </a:pPr>
            <a:r>
              <a:rPr lang="en-GB" sz="1000" dirty="0">
                <a:solidFill>
                  <a:srgbClr val="002060"/>
                </a:solidFill>
                <a:latin typeface="Calibri"/>
                <a:cs typeface="Arial" charset="0"/>
              </a:rPr>
              <a:t/>
            </a:r>
            <a:br>
              <a:rPr lang="en-GB" sz="1000" dirty="0">
                <a:solidFill>
                  <a:srgbClr val="002060"/>
                </a:solidFill>
                <a:latin typeface="Calibri"/>
                <a:cs typeface="Arial" charset="0"/>
              </a:rPr>
            </a:br>
            <a:r>
              <a:rPr lang="en-GB" sz="1000" dirty="0">
                <a:solidFill>
                  <a:srgbClr val="002060"/>
                </a:solidFill>
                <a:latin typeface="Calibri"/>
                <a:cs typeface="Arial" charset="0"/>
              </a:rPr>
              <a:t>Adapted </a:t>
            </a:r>
            <a:r>
              <a:rPr lang="en-GB" sz="1000" dirty="0" smtClean="0">
                <a:solidFill>
                  <a:srgbClr val="002060"/>
                </a:solidFill>
                <a:latin typeface="Calibri"/>
                <a:cs typeface="Arial" charset="0"/>
              </a:rPr>
              <a:t>from: Argoff CE. </a:t>
            </a:r>
            <a:r>
              <a:rPr lang="en-GB" sz="1000" i="1" dirty="0">
                <a:solidFill>
                  <a:srgbClr val="002060"/>
                </a:solidFill>
                <a:latin typeface="Calibri"/>
                <a:cs typeface="Arial" charset="0"/>
              </a:rPr>
              <a:t>Clin J </a:t>
            </a:r>
            <a:r>
              <a:rPr lang="en-GB" sz="1000" i="1" dirty="0" smtClean="0">
                <a:solidFill>
                  <a:srgbClr val="002060"/>
                </a:solidFill>
                <a:latin typeface="Calibri"/>
                <a:cs typeface="Arial" charset="0"/>
              </a:rPr>
              <a:t>Pain </a:t>
            </a:r>
            <a:r>
              <a:rPr lang="en-GB" sz="1000" dirty="0" smtClean="0">
                <a:solidFill>
                  <a:srgbClr val="002060"/>
                </a:solidFill>
                <a:latin typeface="Calibri"/>
                <a:cs typeface="Arial" charset="0"/>
              </a:rPr>
              <a:t>2007</a:t>
            </a:r>
            <a:r>
              <a:rPr lang="en-GB" sz="1000" dirty="0" smtClean="0">
                <a:solidFill>
                  <a:srgbClr val="002060"/>
                </a:solidFill>
                <a:latin typeface="Calibri"/>
                <a:cs typeface="Arial" charset="0"/>
              </a:rPr>
              <a:t>; 23(1):15-22</a:t>
            </a:r>
            <a:r>
              <a:rPr lang="en-GB" sz="1000" dirty="0">
                <a:solidFill>
                  <a:srgbClr val="002060"/>
                </a:solidFill>
                <a:latin typeface="Calibri"/>
                <a:cs typeface="Arial" charset="0"/>
              </a:rPr>
              <a:t>.</a:t>
            </a:r>
          </a:p>
        </p:txBody>
      </p:sp>
      <p:sp>
        <p:nvSpPr>
          <p:cNvPr id="21510" name="Rectangle 9"/>
          <p:cNvSpPr>
            <a:spLocks noGrp="1" noChangeArrowheads="1"/>
          </p:cNvSpPr>
          <p:nvPr>
            <p:ph type="title" idx="4294967295"/>
          </p:nvPr>
        </p:nvSpPr>
        <p:spPr>
          <a:xfrm>
            <a:off x="84138" y="79375"/>
            <a:ext cx="8950325" cy="1081088"/>
          </a:xfrm>
        </p:spPr>
        <p:txBody>
          <a:bodyPr>
            <a:noAutofit/>
          </a:bodyPr>
          <a:lstStyle/>
          <a:p>
            <a:r>
              <a:rPr lang="es-MX" sz="3200" dirty="0" smtClean="0">
                <a:ea typeface="Arial Unicode MS" pitchFamily="34" charset="-128"/>
                <a:cs typeface="Arial Unicode MS" pitchFamily="34" charset="-128"/>
              </a:rPr>
              <a:t>El Paradigma del Dolor: Interrelaciones Entre el Dolor, Los Trastornos del sueño y Los Síntomas Psicológicos</a:t>
            </a:r>
          </a:p>
        </p:txBody>
      </p:sp>
      <p:grpSp>
        <p:nvGrpSpPr>
          <p:cNvPr id="2" name="Group 5"/>
          <p:cNvGrpSpPr/>
          <p:nvPr/>
        </p:nvGrpSpPr>
        <p:grpSpPr>
          <a:xfrm>
            <a:off x="2949575" y="2152020"/>
            <a:ext cx="3394075" cy="3003550"/>
            <a:chOff x="2949575" y="2231331"/>
            <a:chExt cx="3394075" cy="3003550"/>
          </a:xfrm>
        </p:grpSpPr>
        <p:sp>
          <p:nvSpPr>
            <p:cNvPr id="21513" name="Freeform 12"/>
            <p:cNvSpPr>
              <a:spLocks/>
            </p:cNvSpPr>
            <p:nvPr/>
          </p:nvSpPr>
          <p:spPr bwMode="gray">
            <a:xfrm>
              <a:off x="2949575" y="3917256"/>
              <a:ext cx="1730375" cy="1317625"/>
            </a:xfrm>
            <a:custGeom>
              <a:avLst/>
              <a:gdLst>
                <a:gd name="T0" fmla="*/ 2147483647 w 1090"/>
                <a:gd name="T1" fmla="*/ 2147483647 h 830"/>
                <a:gd name="T2" fmla="*/ 2147483647 w 1090"/>
                <a:gd name="T3" fmla="*/ 0 h 830"/>
                <a:gd name="T4" fmla="*/ 2147483647 w 1090"/>
                <a:gd name="T5" fmla="*/ 2147483647 h 830"/>
                <a:gd name="T6" fmla="*/ 2147483647 w 1090"/>
                <a:gd name="T7" fmla="*/ 2147483647 h 830"/>
                <a:gd name="T8" fmla="*/ 2147483647 w 1090"/>
                <a:gd name="T9" fmla="*/ 2147483647 h 830"/>
                <a:gd name="T10" fmla="*/ 2147483647 w 1090"/>
                <a:gd name="T11" fmla="*/ 2147483647 h 830"/>
                <a:gd name="T12" fmla="*/ 2147483647 w 1090"/>
                <a:gd name="T13" fmla="*/ 2147483647 h 830"/>
                <a:gd name="T14" fmla="*/ 2147483647 w 1090"/>
                <a:gd name="T15" fmla="*/ 2147483647 h 830"/>
                <a:gd name="T16" fmla="*/ 2147483647 w 1090"/>
                <a:gd name="T17" fmla="*/ 2147483647 h 830"/>
                <a:gd name="T18" fmla="*/ 2147483647 w 1090"/>
                <a:gd name="T19" fmla="*/ 2147483647 h 830"/>
                <a:gd name="T20" fmla="*/ 2147483647 w 1090"/>
                <a:gd name="T21" fmla="*/ 2147483647 h 830"/>
                <a:gd name="T22" fmla="*/ 2147483647 w 1090"/>
                <a:gd name="T23" fmla="*/ 2147483647 h 830"/>
                <a:gd name="T24" fmla="*/ 2147483647 w 1090"/>
                <a:gd name="T25" fmla="*/ 2147483647 h 830"/>
                <a:gd name="T26" fmla="*/ 2147483647 w 1090"/>
                <a:gd name="T27" fmla="*/ 2147483647 h 8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90"/>
                <a:gd name="T43" fmla="*/ 0 h 830"/>
                <a:gd name="T44" fmla="*/ 1090 w 1090"/>
                <a:gd name="T45" fmla="*/ 830 h 8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90" h="830">
                  <a:moveTo>
                    <a:pt x="139" y="62"/>
                  </a:moveTo>
                  <a:lnTo>
                    <a:pt x="461" y="0"/>
                  </a:lnTo>
                  <a:lnTo>
                    <a:pt x="519" y="317"/>
                  </a:lnTo>
                  <a:lnTo>
                    <a:pt x="379" y="221"/>
                  </a:lnTo>
                  <a:cubicBezTo>
                    <a:pt x="346" y="312"/>
                    <a:pt x="341" y="342"/>
                    <a:pt x="326" y="405"/>
                  </a:cubicBezTo>
                  <a:cubicBezTo>
                    <a:pt x="308" y="468"/>
                    <a:pt x="376" y="504"/>
                    <a:pt x="437" y="513"/>
                  </a:cubicBezTo>
                  <a:cubicBezTo>
                    <a:pt x="500" y="519"/>
                    <a:pt x="497" y="515"/>
                    <a:pt x="591" y="518"/>
                  </a:cubicBezTo>
                  <a:cubicBezTo>
                    <a:pt x="701" y="518"/>
                    <a:pt x="861" y="528"/>
                    <a:pt x="883" y="528"/>
                  </a:cubicBezTo>
                  <a:lnTo>
                    <a:pt x="1090" y="710"/>
                  </a:lnTo>
                  <a:lnTo>
                    <a:pt x="864" y="830"/>
                  </a:lnTo>
                  <a:lnTo>
                    <a:pt x="874" y="725"/>
                  </a:lnTo>
                  <a:cubicBezTo>
                    <a:pt x="874" y="725"/>
                    <a:pt x="545" y="722"/>
                    <a:pt x="216" y="720"/>
                  </a:cubicBezTo>
                  <a:cubicBezTo>
                    <a:pt x="102" y="710"/>
                    <a:pt x="0" y="581"/>
                    <a:pt x="39" y="422"/>
                  </a:cubicBezTo>
                  <a:cubicBezTo>
                    <a:pt x="78" y="263"/>
                    <a:pt x="118" y="137"/>
                    <a:pt x="139" y="62"/>
                  </a:cubicBezTo>
                  <a:close/>
                </a:path>
              </a:pathLst>
            </a:custGeom>
            <a:gradFill rotWithShape="1">
              <a:gsLst>
                <a:gs pos="0">
                  <a:srgbClr val="990033"/>
                </a:gs>
                <a:gs pos="100000">
                  <a:schemeClr val="tx2"/>
                </a:gs>
              </a:gsLst>
              <a:lin ang="5400000" scaled="1"/>
            </a:gradFill>
            <a:ln w="19050">
              <a:solidFill>
                <a:schemeClr val="bg1"/>
              </a:solidFill>
              <a:round/>
              <a:headEnd/>
              <a:tailEnd/>
            </a:ln>
            <a:effectLst>
              <a:outerShdw dist="89803" dir="2700000" algn="ctr" rotWithShape="0">
                <a:srgbClr val="4D4D4D">
                  <a:alpha val="74997"/>
                </a:srgbClr>
              </a:outerShdw>
            </a:effectLst>
          </p:spPr>
          <p:txBody>
            <a:bodyPr/>
            <a:lstStyle/>
            <a:p>
              <a:endParaRPr lang="es-MX" dirty="0">
                <a:solidFill>
                  <a:prstClr val="white"/>
                </a:solidFill>
              </a:endParaRPr>
            </a:p>
          </p:txBody>
        </p:sp>
        <p:sp>
          <p:nvSpPr>
            <p:cNvPr id="21514" name="Freeform 13"/>
            <p:cNvSpPr>
              <a:spLocks/>
            </p:cNvSpPr>
            <p:nvPr/>
          </p:nvSpPr>
          <p:spPr bwMode="gray">
            <a:xfrm>
              <a:off x="4452938" y="3707706"/>
              <a:ext cx="1890712" cy="1390650"/>
            </a:xfrm>
            <a:custGeom>
              <a:avLst/>
              <a:gdLst>
                <a:gd name="T0" fmla="*/ 2147483647 w 1191"/>
                <a:gd name="T1" fmla="*/ 2147483647 h 876"/>
                <a:gd name="T2" fmla="*/ 2147483647 w 1191"/>
                <a:gd name="T3" fmla="*/ 0 h 876"/>
                <a:gd name="T4" fmla="*/ 2147483647 w 1191"/>
                <a:gd name="T5" fmla="*/ 2147483647 h 876"/>
                <a:gd name="T6" fmla="*/ 2147483647 w 1191"/>
                <a:gd name="T7" fmla="*/ 2147483647 h 876"/>
                <a:gd name="T8" fmla="*/ 2147483647 w 1191"/>
                <a:gd name="T9" fmla="*/ 2147483647 h 876"/>
                <a:gd name="T10" fmla="*/ 2147483647 w 1191"/>
                <a:gd name="T11" fmla="*/ 2147483647 h 876"/>
                <a:gd name="T12" fmla="*/ 2147483647 w 1191"/>
                <a:gd name="T13" fmla="*/ 2147483647 h 876"/>
                <a:gd name="T14" fmla="*/ 0 w 1191"/>
                <a:gd name="T15" fmla="*/ 2147483647 h 876"/>
                <a:gd name="T16" fmla="*/ 2147483647 w 1191"/>
                <a:gd name="T17" fmla="*/ 2147483647 h 876"/>
                <a:gd name="T18" fmla="*/ 2147483647 w 1191"/>
                <a:gd name="T19" fmla="*/ 2147483647 h 876"/>
                <a:gd name="T20" fmla="*/ 2147483647 w 1191"/>
                <a:gd name="T21" fmla="*/ 2147483647 h 876"/>
                <a:gd name="T22" fmla="*/ 2147483647 w 1191"/>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1"/>
                <a:gd name="T37" fmla="*/ 0 h 876"/>
                <a:gd name="T38" fmla="*/ 1191 w 1191"/>
                <a:gd name="T39" fmla="*/ 876 h 8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1" h="876">
                  <a:moveTo>
                    <a:pt x="693" y="321"/>
                  </a:moveTo>
                  <a:lnTo>
                    <a:pt x="858" y="0"/>
                  </a:lnTo>
                  <a:lnTo>
                    <a:pt x="1155" y="135"/>
                  </a:lnTo>
                  <a:lnTo>
                    <a:pt x="948" y="213"/>
                  </a:lnTo>
                  <a:cubicBezTo>
                    <a:pt x="948" y="213"/>
                    <a:pt x="993" y="333"/>
                    <a:pt x="1038" y="453"/>
                  </a:cubicBezTo>
                  <a:cubicBezTo>
                    <a:pt x="1191" y="876"/>
                    <a:pt x="828" y="855"/>
                    <a:pt x="828" y="855"/>
                  </a:cubicBezTo>
                  <a:cubicBezTo>
                    <a:pt x="828" y="855"/>
                    <a:pt x="216" y="855"/>
                    <a:pt x="216" y="855"/>
                  </a:cubicBezTo>
                  <a:lnTo>
                    <a:pt x="0" y="669"/>
                  </a:lnTo>
                  <a:lnTo>
                    <a:pt x="273" y="540"/>
                  </a:lnTo>
                  <a:lnTo>
                    <a:pt x="240" y="642"/>
                  </a:lnTo>
                  <a:cubicBezTo>
                    <a:pt x="240" y="642"/>
                    <a:pt x="418" y="633"/>
                    <a:pt x="597" y="624"/>
                  </a:cubicBezTo>
                  <a:cubicBezTo>
                    <a:pt x="888" y="615"/>
                    <a:pt x="693" y="321"/>
                    <a:pt x="693" y="321"/>
                  </a:cubicBezTo>
                  <a:close/>
                </a:path>
              </a:pathLst>
            </a:custGeom>
            <a:gradFill rotWithShape="1">
              <a:gsLst>
                <a:gs pos="0">
                  <a:srgbClr val="990033"/>
                </a:gs>
                <a:gs pos="100000">
                  <a:srgbClr val="FF9900"/>
                </a:gs>
              </a:gsLst>
              <a:lin ang="5400000" scaled="1"/>
            </a:gradFill>
            <a:ln w="19050">
              <a:solidFill>
                <a:schemeClr val="bg1"/>
              </a:solidFill>
              <a:round/>
              <a:headEnd/>
              <a:tailEnd/>
            </a:ln>
            <a:effectLst>
              <a:outerShdw dist="71842" dir="2700000" algn="ctr" rotWithShape="0">
                <a:srgbClr val="4D4D4D">
                  <a:alpha val="74997"/>
                </a:srgbClr>
              </a:outerShdw>
            </a:effectLst>
          </p:spPr>
          <p:txBody>
            <a:bodyPr/>
            <a:lstStyle/>
            <a:p>
              <a:endParaRPr lang="es-MX" dirty="0">
                <a:solidFill>
                  <a:prstClr val="white"/>
                </a:solidFill>
              </a:endParaRPr>
            </a:p>
          </p:txBody>
        </p:sp>
        <p:sp>
          <p:nvSpPr>
            <p:cNvPr id="21515" name="Freeform 14"/>
            <p:cNvSpPr>
              <a:spLocks/>
            </p:cNvSpPr>
            <p:nvPr/>
          </p:nvSpPr>
          <p:spPr bwMode="gray">
            <a:xfrm>
              <a:off x="3076575" y="2231331"/>
              <a:ext cx="2695575" cy="1862137"/>
            </a:xfrm>
            <a:custGeom>
              <a:avLst/>
              <a:gdLst>
                <a:gd name="T0" fmla="*/ 2147483647 w 1698"/>
                <a:gd name="T1" fmla="*/ 2147483647 h 1173"/>
                <a:gd name="T2" fmla="*/ 2147483647 w 1698"/>
                <a:gd name="T3" fmla="*/ 2147483647 h 1173"/>
                <a:gd name="T4" fmla="*/ 0 w 1698"/>
                <a:gd name="T5" fmla="*/ 2147483647 h 1173"/>
                <a:gd name="T6" fmla="*/ 2147483647 w 1698"/>
                <a:gd name="T7" fmla="*/ 2147483647 h 1173"/>
                <a:gd name="T8" fmla="*/ 2147483647 w 1698"/>
                <a:gd name="T9" fmla="*/ 2147483647 h 1173"/>
                <a:gd name="T10" fmla="*/ 2147483647 w 1698"/>
                <a:gd name="T11" fmla="*/ 2147483647 h 1173"/>
                <a:gd name="T12" fmla="*/ 2147483647 w 1698"/>
                <a:gd name="T13" fmla="*/ 2147483647 h 1173"/>
                <a:gd name="T14" fmla="*/ 2147483647 w 1698"/>
                <a:gd name="T15" fmla="*/ 2147483647 h 1173"/>
                <a:gd name="T16" fmla="*/ 2147483647 w 1698"/>
                <a:gd name="T17" fmla="*/ 2147483647 h 1173"/>
                <a:gd name="T18" fmla="*/ 2147483647 w 1698"/>
                <a:gd name="T19" fmla="*/ 2147483647 h 1173"/>
                <a:gd name="T20" fmla="*/ 2147483647 w 1698"/>
                <a:gd name="T21" fmla="*/ 2147483647 h 1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98"/>
                <a:gd name="T34" fmla="*/ 0 h 1173"/>
                <a:gd name="T35" fmla="*/ 1698 w 1698"/>
                <a:gd name="T36" fmla="*/ 1173 h 11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98" h="1173">
                  <a:moveTo>
                    <a:pt x="417" y="996"/>
                  </a:moveTo>
                  <a:lnTo>
                    <a:pt x="105" y="1047"/>
                  </a:lnTo>
                  <a:lnTo>
                    <a:pt x="0" y="729"/>
                  </a:lnTo>
                  <a:cubicBezTo>
                    <a:pt x="0" y="729"/>
                    <a:pt x="91" y="786"/>
                    <a:pt x="183" y="843"/>
                  </a:cubicBezTo>
                  <a:cubicBezTo>
                    <a:pt x="483" y="0"/>
                    <a:pt x="945" y="27"/>
                    <a:pt x="945" y="27"/>
                  </a:cubicBezTo>
                  <a:cubicBezTo>
                    <a:pt x="1440" y="27"/>
                    <a:pt x="1698" y="861"/>
                    <a:pt x="1698" y="861"/>
                  </a:cubicBezTo>
                  <a:lnTo>
                    <a:pt x="1533" y="1173"/>
                  </a:lnTo>
                  <a:lnTo>
                    <a:pt x="1296" y="993"/>
                  </a:lnTo>
                  <a:lnTo>
                    <a:pt x="1440" y="945"/>
                  </a:lnTo>
                  <a:cubicBezTo>
                    <a:pt x="1440" y="945"/>
                    <a:pt x="1218" y="375"/>
                    <a:pt x="948" y="369"/>
                  </a:cubicBezTo>
                  <a:cubicBezTo>
                    <a:pt x="681" y="369"/>
                    <a:pt x="417" y="996"/>
                    <a:pt x="417" y="996"/>
                  </a:cubicBezTo>
                  <a:close/>
                </a:path>
              </a:pathLst>
            </a:custGeom>
            <a:gradFill rotWithShape="1">
              <a:gsLst>
                <a:gs pos="0">
                  <a:srgbClr val="660033"/>
                </a:gs>
                <a:gs pos="100000">
                  <a:srgbClr val="990033"/>
                </a:gs>
              </a:gsLst>
              <a:lin ang="5400000" scaled="1"/>
            </a:gradFill>
            <a:ln w="19050">
              <a:solidFill>
                <a:schemeClr val="bg1"/>
              </a:solidFill>
              <a:round/>
              <a:headEnd/>
              <a:tailEnd/>
            </a:ln>
            <a:effectLst>
              <a:outerShdw dist="71842" dir="2700000" algn="ctr" rotWithShape="0">
                <a:srgbClr val="4D4D4D">
                  <a:alpha val="74997"/>
                </a:srgbClr>
              </a:outerShdw>
            </a:effectLst>
          </p:spPr>
          <p:txBody>
            <a:bodyPr/>
            <a:lstStyle/>
            <a:p>
              <a:endParaRPr lang="es-MX" dirty="0">
                <a:solidFill>
                  <a:prstClr val="white"/>
                </a:solidFill>
              </a:endParaRPr>
            </a:p>
          </p:txBody>
        </p:sp>
        <p:sp>
          <p:nvSpPr>
            <p:cNvPr id="21516" name="Freeform 15"/>
            <p:cNvSpPr>
              <a:spLocks/>
            </p:cNvSpPr>
            <p:nvPr/>
          </p:nvSpPr>
          <p:spPr bwMode="gray">
            <a:xfrm rot="10800000">
              <a:off x="4381500" y="3190181"/>
              <a:ext cx="357188" cy="457200"/>
            </a:xfrm>
            <a:custGeom>
              <a:avLst/>
              <a:gdLst>
                <a:gd name="T0" fmla="*/ 0 w 245"/>
                <a:gd name="T1" fmla="*/ 2147483647 h 314"/>
                <a:gd name="T2" fmla="*/ 2147483647 w 245"/>
                <a:gd name="T3" fmla="*/ 0 h 314"/>
                <a:gd name="T4" fmla="*/ 2147483647 w 245"/>
                <a:gd name="T5" fmla="*/ 2147483647 h 314"/>
                <a:gd name="T6" fmla="*/ 2147483647 w 245"/>
                <a:gd name="T7" fmla="*/ 2147483647 h 314"/>
                <a:gd name="T8" fmla="*/ 0 w 245"/>
                <a:gd name="T9" fmla="*/ 2147483647 h 314"/>
                <a:gd name="T10" fmla="*/ 0 60000 65536"/>
                <a:gd name="T11" fmla="*/ 0 60000 65536"/>
                <a:gd name="T12" fmla="*/ 0 60000 65536"/>
                <a:gd name="T13" fmla="*/ 0 60000 65536"/>
                <a:gd name="T14" fmla="*/ 0 60000 65536"/>
                <a:gd name="T15" fmla="*/ 0 w 245"/>
                <a:gd name="T16" fmla="*/ 0 h 314"/>
                <a:gd name="T17" fmla="*/ 245 w 245"/>
                <a:gd name="T18" fmla="*/ 314 h 314"/>
              </a:gdLst>
              <a:ahLst/>
              <a:cxnLst>
                <a:cxn ang="T10">
                  <a:pos x="T0" y="T1"/>
                </a:cxn>
                <a:cxn ang="T11">
                  <a:pos x="T2" y="T3"/>
                </a:cxn>
                <a:cxn ang="T12">
                  <a:pos x="T4" y="T5"/>
                </a:cxn>
                <a:cxn ang="T13">
                  <a:pos x="T6" y="T7"/>
                </a:cxn>
                <a:cxn ang="T14">
                  <a:pos x="T8" y="T9"/>
                </a:cxn>
              </a:cxnLst>
              <a:rect l="T15" t="T16" r="T17" b="T18"/>
              <a:pathLst>
                <a:path w="245" h="314">
                  <a:moveTo>
                    <a:pt x="0" y="314"/>
                  </a:moveTo>
                  <a:lnTo>
                    <a:pt x="123" y="0"/>
                  </a:lnTo>
                  <a:lnTo>
                    <a:pt x="245" y="305"/>
                  </a:lnTo>
                  <a:lnTo>
                    <a:pt x="127" y="209"/>
                  </a:lnTo>
                  <a:lnTo>
                    <a:pt x="0" y="31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rot="10800000"/>
            <a:lstStyle/>
            <a:p>
              <a:endParaRPr lang="es-MX" dirty="0">
                <a:solidFill>
                  <a:prstClr val="white"/>
                </a:solidFill>
              </a:endParaRPr>
            </a:p>
          </p:txBody>
        </p:sp>
        <p:sp>
          <p:nvSpPr>
            <p:cNvPr id="21517" name="Freeform 16"/>
            <p:cNvSpPr>
              <a:spLocks/>
            </p:cNvSpPr>
            <p:nvPr/>
          </p:nvSpPr>
          <p:spPr bwMode="gray">
            <a:xfrm rot="-2700000">
              <a:off x="4970463" y="4225231"/>
              <a:ext cx="273050" cy="349250"/>
            </a:xfrm>
            <a:custGeom>
              <a:avLst/>
              <a:gdLst>
                <a:gd name="T0" fmla="*/ 0 w 245"/>
                <a:gd name="T1" fmla="*/ 2147483647 h 314"/>
                <a:gd name="T2" fmla="*/ 2147483647 w 245"/>
                <a:gd name="T3" fmla="*/ 0 h 314"/>
                <a:gd name="T4" fmla="*/ 2147483647 w 245"/>
                <a:gd name="T5" fmla="*/ 2147483647 h 314"/>
                <a:gd name="T6" fmla="*/ 2147483647 w 245"/>
                <a:gd name="T7" fmla="*/ 2147483647 h 314"/>
                <a:gd name="T8" fmla="*/ 0 w 245"/>
                <a:gd name="T9" fmla="*/ 2147483647 h 314"/>
                <a:gd name="T10" fmla="*/ 0 60000 65536"/>
                <a:gd name="T11" fmla="*/ 0 60000 65536"/>
                <a:gd name="T12" fmla="*/ 0 60000 65536"/>
                <a:gd name="T13" fmla="*/ 0 60000 65536"/>
                <a:gd name="T14" fmla="*/ 0 60000 65536"/>
                <a:gd name="T15" fmla="*/ 0 w 245"/>
                <a:gd name="T16" fmla="*/ 0 h 314"/>
                <a:gd name="T17" fmla="*/ 245 w 245"/>
                <a:gd name="T18" fmla="*/ 314 h 314"/>
              </a:gdLst>
              <a:ahLst/>
              <a:cxnLst>
                <a:cxn ang="T10">
                  <a:pos x="T0" y="T1"/>
                </a:cxn>
                <a:cxn ang="T11">
                  <a:pos x="T2" y="T3"/>
                </a:cxn>
                <a:cxn ang="T12">
                  <a:pos x="T4" y="T5"/>
                </a:cxn>
                <a:cxn ang="T13">
                  <a:pos x="T6" y="T7"/>
                </a:cxn>
                <a:cxn ang="T14">
                  <a:pos x="T8" y="T9"/>
                </a:cxn>
              </a:cxnLst>
              <a:rect l="T15" t="T16" r="T17" b="T18"/>
              <a:pathLst>
                <a:path w="245" h="314">
                  <a:moveTo>
                    <a:pt x="0" y="314"/>
                  </a:moveTo>
                  <a:lnTo>
                    <a:pt x="123" y="0"/>
                  </a:lnTo>
                  <a:lnTo>
                    <a:pt x="245" y="305"/>
                  </a:lnTo>
                  <a:lnTo>
                    <a:pt x="127" y="209"/>
                  </a:lnTo>
                  <a:lnTo>
                    <a:pt x="0" y="31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s-MX" dirty="0">
                <a:solidFill>
                  <a:prstClr val="white"/>
                </a:solidFill>
              </a:endParaRPr>
            </a:p>
          </p:txBody>
        </p:sp>
        <p:sp>
          <p:nvSpPr>
            <p:cNvPr id="21518" name="Freeform 18"/>
            <p:cNvSpPr>
              <a:spLocks/>
            </p:cNvSpPr>
            <p:nvPr/>
          </p:nvSpPr>
          <p:spPr bwMode="gray">
            <a:xfrm rot="2700000">
              <a:off x="3946525" y="4255393"/>
              <a:ext cx="273050" cy="349250"/>
            </a:xfrm>
            <a:custGeom>
              <a:avLst/>
              <a:gdLst>
                <a:gd name="T0" fmla="*/ 0 w 245"/>
                <a:gd name="T1" fmla="*/ 2147483647 h 314"/>
                <a:gd name="T2" fmla="*/ 2147483647 w 245"/>
                <a:gd name="T3" fmla="*/ 0 h 314"/>
                <a:gd name="T4" fmla="*/ 2147483647 w 245"/>
                <a:gd name="T5" fmla="*/ 2147483647 h 314"/>
                <a:gd name="T6" fmla="*/ 2147483647 w 245"/>
                <a:gd name="T7" fmla="*/ 2147483647 h 314"/>
                <a:gd name="T8" fmla="*/ 0 w 245"/>
                <a:gd name="T9" fmla="*/ 2147483647 h 314"/>
                <a:gd name="T10" fmla="*/ 0 60000 65536"/>
                <a:gd name="T11" fmla="*/ 0 60000 65536"/>
                <a:gd name="T12" fmla="*/ 0 60000 65536"/>
                <a:gd name="T13" fmla="*/ 0 60000 65536"/>
                <a:gd name="T14" fmla="*/ 0 60000 65536"/>
                <a:gd name="T15" fmla="*/ 0 w 245"/>
                <a:gd name="T16" fmla="*/ 0 h 314"/>
                <a:gd name="T17" fmla="*/ 245 w 245"/>
                <a:gd name="T18" fmla="*/ 314 h 314"/>
              </a:gdLst>
              <a:ahLst/>
              <a:cxnLst>
                <a:cxn ang="T10">
                  <a:pos x="T0" y="T1"/>
                </a:cxn>
                <a:cxn ang="T11">
                  <a:pos x="T2" y="T3"/>
                </a:cxn>
                <a:cxn ang="T12">
                  <a:pos x="T4" y="T5"/>
                </a:cxn>
                <a:cxn ang="T13">
                  <a:pos x="T6" y="T7"/>
                </a:cxn>
                <a:cxn ang="T14">
                  <a:pos x="T8" y="T9"/>
                </a:cxn>
              </a:cxnLst>
              <a:rect l="T15" t="T16" r="T17" b="T18"/>
              <a:pathLst>
                <a:path w="245" h="314">
                  <a:moveTo>
                    <a:pt x="0" y="314"/>
                  </a:moveTo>
                  <a:lnTo>
                    <a:pt x="123" y="0"/>
                  </a:lnTo>
                  <a:lnTo>
                    <a:pt x="245" y="305"/>
                  </a:lnTo>
                  <a:lnTo>
                    <a:pt x="127" y="209"/>
                  </a:lnTo>
                  <a:lnTo>
                    <a:pt x="0" y="31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rot="10800000" vert="eaVert"/>
            <a:lstStyle/>
            <a:p>
              <a:endParaRPr lang="es-MX" dirty="0">
                <a:solidFill>
                  <a:prstClr val="white"/>
                </a:solidFill>
              </a:endParaRPr>
            </a:p>
          </p:txBody>
        </p:sp>
        <p:sp>
          <p:nvSpPr>
            <p:cNvPr id="21519" name="Text Box 19"/>
            <p:cNvSpPr txBox="1">
              <a:spLocks noChangeArrowheads="1"/>
            </p:cNvSpPr>
            <p:nvPr/>
          </p:nvSpPr>
          <p:spPr bwMode="gray">
            <a:xfrm>
              <a:off x="3715644" y="3664843"/>
              <a:ext cx="1752403" cy="458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hangingPunct="1">
                <a:lnSpc>
                  <a:spcPct val="85000"/>
                </a:lnSpc>
              </a:pPr>
              <a:r>
                <a:rPr lang="es-MX" sz="1400" b="1" dirty="0" smtClean="0">
                  <a:solidFill>
                    <a:prstClr val="black"/>
                  </a:solidFill>
                </a:rPr>
                <a:t>Deterioro </a:t>
              </a:r>
            </a:p>
            <a:p>
              <a:pPr algn="ctr" eaLnBrk="1" hangingPunct="1">
                <a:lnSpc>
                  <a:spcPct val="85000"/>
                </a:lnSpc>
              </a:pPr>
              <a:r>
                <a:rPr lang="es-MX" sz="1400" b="1" dirty="0" smtClean="0">
                  <a:solidFill>
                    <a:prstClr val="black"/>
                  </a:solidFill>
                </a:rPr>
                <a:t>Funcional y Fatiga</a:t>
              </a:r>
              <a:endParaRPr lang="es-MX" sz="1400" b="1" dirty="0">
                <a:solidFill>
                  <a:prstClr val="black"/>
                </a:solidFill>
              </a:endParaRPr>
            </a:p>
          </p:txBody>
        </p:sp>
        <p:sp>
          <p:nvSpPr>
            <p:cNvPr id="21523" name="Text Box 24"/>
            <p:cNvSpPr txBox="1">
              <a:spLocks noChangeArrowheads="1"/>
            </p:cNvSpPr>
            <p:nvPr/>
          </p:nvSpPr>
          <p:spPr bwMode="gray">
            <a:xfrm>
              <a:off x="2987824" y="4804455"/>
              <a:ext cx="1763624" cy="275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hangingPunct="1">
                <a:lnSpc>
                  <a:spcPct val="85000"/>
                </a:lnSpc>
              </a:pPr>
              <a:r>
                <a:rPr lang="es-MX" sz="1400" b="1" dirty="0" smtClean="0">
                  <a:solidFill>
                    <a:srgbClr val="F78B30">
                      <a:lumMod val="50000"/>
                    </a:srgbClr>
                  </a:solidFill>
                </a:rPr>
                <a:t>Relacionados con </a:t>
              </a:r>
              <a:endParaRPr lang="es-MX" sz="1400" b="1" dirty="0">
                <a:solidFill>
                  <a:srgbClr val="F78B30">
                    <a:lumMod val="50000"/>
                  </a:srgbClr>
                </a:solidFill>
              </a:endParaRPr>
            </a:p>
          </p:txBody>
        </p:sp>
        <p:sp>
          <p:nvSpPr>
            <p:cNvPr id="21524" name="Text Box 25"/>
            <p:cNvSpPr txBox="1">
              <a:spLocks noChangeArrowheads="1"/>
            </p:cNvSpPr>
            <p:nvPr/>
          </p:nvSpPr>
          <p:spPr bwMode="gray">
            <a:xfrm>
              <a:off x="4748073" y="4793556"/>
              <a:ext cx="652743" cy="275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hangingPunct="1">
                <a:lnSpc>
                  <a:spcPct val="85000"/>
                </a:lnSpc>
              </a:pPr>
              <a:r>
                <a:rPr lang="es-MX" sz="1400" b="1" dirty="0" smtClean="0">
                  <a:solidFill>
                    <a:srgbClr val="17375D"/>
                  </a:solidFill>
                </a:rPr>
                <a:t>Dolor</a:t>
              </a:r>
              <a:endParaRPr lang="es-MX" sz="1400" b="1" dirty="0">
                <a:solidFill>
                  <a:srgbClr val="17375D"/>
                </a:solidFill>
              </a:endParaRPr>
            </a:p>
          </p:txBody>
        </p:sp>
      </p:grpSp>
      <p:sp>
        <p:nvSpPr>
          <p:cNvPr id="24" name="Rounded Rectangle 23"/>
          <p:cNvSpPr/>
          <p:nvPr/>
        </p:nvSpPr>
        <p:spPr>
          <a:xfrm>
            <a:off x="1259632" y="5527171"/>
            <a:ext cx="6624736" cy="7879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prstClr val="white"/>
                </a:solidFill>
              </a:rPr>
              <a:t>La estrategia de manejo para pacientes con fibromialgia es </a:t>
            </a:r>
            <a:r>
              <a:rPr lang="es-MX" sz="2000" b="1" dirty="0" smtClean="0">
                <a:solidFill>
                  <a:prstClr val="white"/>
                </a:solidFill>
              </a:rPr>
              <a:t>mejorar la funcionalidad general del paciente.</a:t>
            </a:r>
            <a:endParaRPr lang="es-MX" sz="2000" b="1" dirty="0">
              <a:solidFill>
                <a:prstClr val="white"/>
              </a:solidFill>
            </a:endParaRPr>
          </a:p>
        </p:txBody>
      </p:sp>
      <p:sp>
        <p:nvSpPr>
          <p:cNvPr id="4" name="TextBox 3"/>
          <p:cNvSpPr txBox="1"/>
          <p:nvPr/>
        </p:nvSpPr>
        <p:spPr>
          <a:xfrm>
            <a:off x="4137499" y="1628800"/>
            <a:ext cx="1096775" cy="523220"/>
          </a:xfrm>
          <a:prstGeom prst="rect">
            <a:avLst/>
          </a:prstGeom>
          <a:noFill/>
        </p:spPr>
        <p:txBody>
          <a:bodyPr wrap="none" rtlCol="0">
            <a:spAutoFit/>
          </a:bodyPr>
          <a:lstStyle/>
          <a:p>
            <a:r>
              <a:rPr lang="es-MX" sz="2800" b="1" dirty="0" smtClean="0">
                <a:solidFill>
                  <a:srgbClr val="C03932">
                    <a:lumMod val="75000"/>
                  </a:srgbClr>
                </a:solidFill>
                <a:latin typeface="Century Gothic" pitchFamily="34" charset="0"/>
              </a:rPr>
              <a:t>Dolor</a:t>
            </a:r>
            <a:endParaRPr lang="es-MX" sz="2800" b="1" dirty="0">
              <a:solidFill>
                <a:srgbClr val="C03932">
                  <a:lumMod val="75000"/>
                </a:srgbClr>
              </a:solidFill>
              <a:latin typeface="Century Gothic" pitchFamily="34" charset="0"/>
            </a:endParaRPr>
          </a:p>
        </p:txBody>
      </p:sp>
      <p:sp>
        <p:nvSpPr>
          <p:cNvPr id="26" name="TextBox 25"/>
          <p:cNvSpPr txBox="1"/>
          <p:nvPr/>
        </p:nvSpPr>
        <p:spPr>
          <a:xfrm>
            <a:off x="6449310" y="3493705"/>
            <a:ext cx="2301956" cy="1815882"/>
          </a:xfrm>
          <a:prstGeom prst="rect">
            <a:avLst/>
          </a:prstGeom>
          <a:noFill/>
        </p:spPr>
        <p:txBody>
          <a:bodyPr wrap="square" rtlCol="0">
            <a:spAutoFit/>
          </a:bodyPr>
          <a:lstStyle/>
          <a:p>
            <a:pPr algn="ctr"/>
            <a:r>
              <a:rPr lang="es-MX" sz="2000" b="1" dirty="0" smtClean="0">
                <a:solidFill>
                  <a:srgbClr val="FFC000"/>
                </a:solidFill>
                <a:latin typeface="Century Gothic" pitchFamily="34" charset="0"/>
              </a:rPr>
              <a:t>Los Síntomas Psicológicos</a:t>
            </a:r>
          </a:p>
          <a:p>
            <a:pPr algn="ctr"/>
            <a:r>
              <a:rPr lang="es-MX" b="1" dirty="0" smtClean="0">
                <a:solidFill>
                  <a:prstClr val="black"/>
                </a:solidFill>
              </a:rPr>
              <a:t>Están fuertemente asociados con la fibromialgia.</a:t>
            </a:r>
          </a:p>
          <a:p>
            <a:pPr algn="ctr"/>
            <a:endParaRPr lang="es-MX" b="1" dirty="0">
              <a:solidFill>
                <a:srgbClr val="FFC000"/>
              </a:solidFill>
              <a:latin typeface="Century Gothic" pitchFamily="34" charset="0"/>
            </a:endParaRPr>
          </a:p>
        </p:txBody>
      </p:sp>
      <p:sp>
        <p:nvSpPr>
          <p:cNvPr id="28" name="TextBox 27"/>
          <p:cNvSpPr txBox="1"/>
          <p:nvPr/>
        </p:nvSpPr>
        <p:spPr>
          <a:xfrm>
            <a:off x="251520" y="3493705"/>
            <a:ext cx="2520280" cy="2092881"/>
          </a:xfrm>
          <a:prstGeom prst="rect">
            <a:avLst/>
          </a:prstGeom>
          <a:noFill/>
        </p:spPr>
        <p:txBody>
          <a:bodyPr wrap="square" rtlCol="0">
            <a:spAutoFit/>
          </a:bodyPr>
          <a:lstStyle/>
          <a:p>
            <a:pPr algn="ctr"/>
            <a:r>
              <a:rPr lang="es-MX" sz="2000" b="1" dirty="0" smtClean="0">
                <a:solidFill>
                  <a:srgbClr val="002060"/>
                </a:solidFill>
                <a:latin typeface="Century Gothic" pitchFamily="34" charset="0"/>
              </a:rPr>
              <a:t>Los Trastornos del Sueño</a:t>
            </a:r>
          </a:p>
          <a:p>
            <a:pPr algn="ctr"/>
            <a:r>
              <a:rPr lang="es-MX" b="1" dirty="0" smtClean="0">
                <a:solidFill>
                  <a:prstClr val="black"/>
                </a:solidFill>
              </a:rPr>
              <a:t>Pueden resultar directamente de y/o  contribuir a la fibromialgia.</a:t>
            </a:r>
          </a:p>
          <a:p>
            <a:pPr algn="ctr"/>
            <a:endParaRPr lang="es-MX" b="1" dirty="0">
              <a:solidFill>
                <a:srgbClr val="002060"/>
              </a:solidFill>
              <a:latin typeface="Century Gothic" pitchFamily="34" charset="0"/>
            </a:endParaRPr>
          </a:p>
        </p:txBody>
      </p:sp>
      <p:sp>
        <p:nvSpPr>
          <p:cNvPr id="18"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22</a:t>
            </a:fld>
            <a:endParaRPr lang="en-CA" dirty="0">
              <a:solidFill>
                <a:prstClr val="black"/>
              </a:solidFill>
            </a:endParaRPr>
          </a:p>
        </p:txBody>
      </p:sp>
    </p:spTree>
    <p:extLst>
      <p:ext uri="{BB962C8B-B14F-4D97-AF65-F5344CB8AC3E}">
        <p14:creationId xmlns="" xmlns:p14="http://schemas.microsoft.com/office/powerpoint/2010/main" val="175545739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9"/>
          <p:cNvSpPr>
            <a:spLocks noGrp="1" noChangeArrowheads="1"/>
          </p:cNvSpPr>
          <p:nvPr>
            <p:ph type="title" idx="4294967295"/>
          </p:nvPr>
        </p:nvSpPr>
        <p:spPr/>
        <p:txBody>
          <a:bodyPr>
            <a:normAutofit/>
          </a:bodyPr>
          <a:lstStyle/>
          <a:p>
            <a:r>
              <a:rPr lang="es-MX" dirty="0" smtClean="0">
                <a:ea typeface="Arial Unicode MS" pitchFamily="34" charset="-128"/>
                <a:cs typeface="Arial Unicode MS" pitchFamily="34" charset="-128"/>
              </a:rPr>
              <a:t>Diagnosticando Fibromialgia</a:t>
            </a:r>
          </a:p>
        </p:txBody>
      </p:sp>
      <p:sp>
        <p:nvSpPr>
          <p:cNvPr id="55299" name="Rectangle 10"/>
          <p:cNvSpPr>
            <a:spLocks noGrp="1" noChangeArrowheads="1"/>
          </p:cNvSpPr>
          <p:nvPr>
            <p:ph type="body" idx="4294967295"/>
          </p:nvPr>
        </p:nvSpPr>
        <p:spPr>
          <a:xfrm>
            <a:off x="328167" y="2636912"/>
            <a:ext cx="5179937" cy="3528392"/>
          </a:xfrm>
          <a:solidFill>
            <a:schemeClr val="accent3"/>
          </a:solidFill>
        </p:spPr>
        <p:txBody>
          <a:bodyPr>
            <a:normAutofit fontScale="77500" lnSpcReduction="20000"/>
          </a:bodyPr>
          <a:lstStyle/>
          <a:p>
            <a:pPr marL="0" indent="0" algn="ctr">
              <a:lnSpc>
                <a:spcPct val="120000"/>
              </a:lnSpc>
              <a:spcBef>
                <a:spcPts val="0"/>
              </a:spcBef>
              <a:buNone/>
            </a:pPr>
            <a:r>
              <a:rPr lang="es-MX" sz="2800" b="1" dirty="0" smtClean="0"/>
              <a:t>Visión general del diagnóstico</a:t>
            </a:r>
          </a:p>
          <a:p>
            <a:pPr marL="255588" indent="-255588">
              <a:lnSpc>
                <a:spcPct val="120000"/>
              </a:lnSpc>
              <a:spcBef>
                <a:spcPts val="0"/>
              </a:spcBef>
            </a:pPr>
            <a:r>
              <a:rPr lang="es-MX" sz="2800" dirty="0" smtClean="0"/>
              <a:t>Historia de  fibromialgia o </a:t>
            </a:r>
            <a:br>
              <a:rPr lang="es-MX" sz="2800" dirty="0" smtClean="0"/>
            </a:br>
            <a:r>
              <a:rPr lang="es-MX" sz="2800" dirty="0" smtClean="0"/>
              <a:t>padecimientos relacionados</a:t>
            </a:r>
          </a:p>
          <a:p>
            <a:pPr marL="536575" lvl="1" indent="-261938">
              <a:lnSpc>
                <a:spcPct val="120000"/>
              </a:lnSpc>
              <a:spcBef>
                <a:spcPts val="0"/>
              </a:spcBef>
              <a:buFont typeface="Wingdings" pitchFamily="2" charset="2"/>
              <a:buChar char="§"/>
            </a:pPr>
            <a:r>
              <a:rPr lang="es-MX" sz="2600" dirty="0" smtClean="0"/>
              <a:t>Historia personal y familiar</a:t>
            </a:r>
          </a:p>
          <a:p>
            <a:pPr marL="255588" indent="-255588">
              <a:lnSpc>
                <a:spcPct val="120000"/>
              </a:lnSpc>
              <a:spcBef>
                <a:spcPts val="0"/>
              </a:spcBef>
            </a:pPr>
            <a:r>
              <a:rPr lang="es-MX" sz="2800" dirty="0" smtClean="0"/>
              <a:t>Examen físico</a:t>
            </a:r>
          </a:p>
          <a:p>
            <a:pPr marL="536575" lvl="1" indent="-261938">
              <a:lnSpc>
                <a:spcPct val="120000"/>
              </a:lnSpc>
              <a:spcBef>
                <a:spcPts val="0"/>
              </a:spcBef>
              <a:buFont typeface="Wingdings" pitchFamily="2" charset="2"/>
              <a:buChar char="§"/>
            </a:pPr>
            <a:r>
              <a:rPr lang="es-MX" sz="2600" dirty="0" smtClean="0"/>
              <a:t>Lo más importante es identificar cualquier padecimiento posible</a:t>
            </a:r>
          </a:p>
          <a:p>
            <a:pPr marL="255588" indent="-255588">
              <a:lnSpc>
                <a:spcPct val="120000"/>
              </a:lnSpc>
              <a:spcBef>
                <a:spcPts val="0"/>
              </a:spcBef>
            </a:pPr>
            <a:r>
              <a:rPr lang="es-MX" sz="2800" dirty="0" smtClean="0"/>
              <a:t>Diagnóstico diferencial</a:t>
            </a:r>
          </a:p>
          <a:p>
            <a:pPr marL="536575" lvl="1" indent="-261938">
              <a:lnSpc>
                <a:spcPct val="120000"/>
              </a:lnSpc>
              <a:spcBef>
                <a:spcPts val="0"/>
              </a:spcBef>
              <a:buFont typeface="Wingdings" pitchFamily="2" charset="2"/>
              <a:buChar char="§"/>
            </a:pPr>
            <a:r>
              <a:rPr lang="es-MX" sz="2600" dirty="0" smtClean="0"/>
              <a:t>Evaluación clínica/de laboratorio para identificar otros posibles padecimientos</a:t>
            </a:r>
            <a:endParaRPr lang="es-MX" dirty="0" smtClean="0"/>
          </a:p>
        </p:txBody>
      </p:sp>
      <p:sp>
        <p:nvSpPr>
          <p:cNvPr id="5"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23</a:t>
            </a:fld>
            <a:endParaRPr lang="en-CA" dirty="0">
              <a:solidFill>
                <a:prstClr val="black"/>
              </a:solidFill>
            </a:endParaRPr>
          </a:p>
        </p:txBody>
      </p:sp>
      <p:sp>
        <p:nvSpPr>
          <p:cNvPr id="2" name="Rectangle 1"/>
          <p:cNvSpPr/>
          <p:nvPr/>
        </p:nvSpPr>
        <p:spPr>
          <a:xfrm>
            <a:off x="328166" y="1412776"/>
            <a:ext cx="863632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indent="-342900">
              <a:lnSpc>
                <a:spcPts val="2200"/>
              </a:lnSpc>
              <a:buFont typeface="Arial" pitchFamily="34" charset="0"/>
              <a:buChar char="•"/>
            </a:pPr>
            <a:r>
              <a:rPr lang="es-MX" sz="2200" dirty="0" smtClean="0">
                <a:solidFill>
                  <a:prstClr val="white"/>
                </a:solidFill>
              </a:rPr>
              <a:t>En promedio, los pacientes taran </a:t>
            </a:r>
            <a:r>
              <a:rPr lang="es-MX" sz="2200" b="1" dirty="0" smtClean="0">
                <a:solidFill>
                  <a:prstClr val="white"/>
                </a:solidFill>
              </a:rPr>
              <a:t>&gt;2 años </a:t>
            </a:r>
            <a:r>
              <a:rPr lang="es-MX" sz="2200" dirty="0" smtClean="0">
                <a:solidFill>
                  <a:prstClr val="white"/>
                </a:solidFill>
              </a:rPr>
              <a:t>para ser diagnosticados con fibromialgia</a:t>
            </a:r>
          </a:p>
          <a:p>
            <a:pPr marL="342900" lvl="1" indent="-342900">
              <a:lnSpc>
                <a:spcPts val="2200"/>
              </a:lnSpc>
              <a:buFont typeface="Arial" pitchFamily="34" charset="0"/>
              <a:buChar char="•"/>
            </a:pPr>
            <a:r>
              <a:rPr lang="es-MX" sz="2200" dirty="0" smtClean="0">
                <a:solidFill>
                  <a:prstClr val="white"/>
                </a:solidFill>
              </a:rPr>
              <a:t>Se calcula que </a:t>
            </a:r>
            <a:r>
              <a:rPr lang="es-MX" sz="2200" b="1" dirty="0" smtClean="0">
                <a:solidFill>
                  <a:prstClr val="white"/>
                </a:solidFill>
              </a:rPr>
              <a:t>75% </a:t>
            </a:r>
            <a:r>
              <a:rPr lang="es-MX" sz="2200" dirty="0" smtClean="0">
                <a:solidFill>
                  <a:prstClr val="white"/>
                </a:solidFill>
              </a:rPr>
              <a:t>de las personas con fibromialgia no son diagnosticadas</a:t>
            </a:r>
            <a:endParaRPr lang="es-MX" sz="2200" dirty="0">
              <a:solidFill>
                <a:prstClr val="white"/>
              </a:solidFill>
            </a:endParaRPr>
          </a:p>
        </p:txBody>
      </p:sp>
      <p:sp>
        <p:nvSpPr>
          <p:cNvPr id="8" name="Rectangle 10"/>
          <p:cNvSpPr txBox="1">
            <a:spLocks noChangeArrowheads="1"/>
          </p:cNvSpPr>
          <p:nvPr/>
        </p:nvSpPr>
        <p:spPr>
          <a:xfrm>
            <a:off x="5364088" y="2637304"/>
            <a:ext cx="3600400" cy="3528392"/>
          </a:xfrm>
          <a:prstGeom prst="rect">
            <a:avLst/>
          </a:prstGeom>
          <a:solidFill>
            <a:schemeClr val="accent2"/>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s-MX" sz="2000" b="1" dirty="0" smtClean="0">
                <a:solidFill>
                  <a:prstClr val="white"/>
                </a:solidFill>
              </a:rPr>
              <a:t>Consecuencia del No-diagnóstico</a:t>
            </a:r>
          </a:p>
          <a:p>
            <a:pPr>
              <a:spcBef>
                <a:spcPts val="0"/>
              </a:spcBef>
              <a:spcAft>
                <a:spcPts val="300"/>
              </a:spcAft>
            </a:pPr>
            <a:r>
              <a:rPr lang="es-MX" sz="2000" dirty="0" smtClean="0">
                <a:solidFill>
                  <a:prstClr val="white"/>
                </a:solidFill>
              </a:rPr>
              <a:t>La falla para diagnosticar fibromialgia está asociada con mayores costos y mayor uso de los servicios médicos</a:t>
            </a:r>
            <a:endParaRPr lang="es-MX" sz="2000" baseline="30000" dirty="0">
              <a:solidFill>
                <a:prstClr val="white"/>
              </a:solidFill>
            </a:endParaRPr>
          </a:p>
        </p:txBody>
      </p:sp>
      <p:sp>
        <p:nvSpPr>
          <p:cNvPr id="9" name="Text Box 4"/>
          <p:cNvSpPr txBox="1">
            <a:spLocks noChangeArrowheads="1"/>
          </p:cNvSpPr>
          <p:nvPr/>
        </p:nvSpPr>
        <p:spPr bwMode="gray">
          <a:xfrm>
            <a:off x="302840" y="6381328"/>
            <a:ext cx="82296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n-CA" sz="1000" dirty="0" smtClean="0">
                <a:solidFill>
                  <a:srgbClr val="002060"/>
                </a:solidFill>
                <a:latin typeface="Calibri"/>
              </a:rPr>
              <a:t>Annemans L </a:t>
            </a:r>
            <a:r>
              <a:rPr lang="en-CA" sz="1000" i="1" dirty="0" smtClean="0">
                <a:solidFill>
                  <a:srgbClr val="002060"/>
                </a:solidFill>
                <a:latin typeface="Calibri"/>
              </a:rPr>
              <a:t>et al. Arthritis Rheum </a:t>
            </a:r>
            <a:r>
              <a:rPr lang="en-CA" sz="1000" dirty="0" smtClean="0">
                <a:solidFill>
                  <a:srgbClr val="002060"/>
                </a:solidFill>
                <a:latin typeface="Calibri"/>
              </a:rPr>
              <a:t>58(3):895-902; Choy E </a:t>
            </a:r>
            <a:r>
              <a:rPr lang="en-CA" sz="1000" i="1" dirty="0" smtClean="0">
                <a:solidFill>
                  <a:srgbClr val="002060"/>
                </a:solidFill>
                <a:latin typeface="Calibri"/>
              </a:rPr>
              <a:t>et al. BMC Health Serv Res</a:t>
            </a:r>
            <a:r>
              <a:rPr lang="en-CA" sz="1000" dirty="0" smtClean="0">
                <a:solidFill>
                  <a:srgbClr val="002060"/>
                </a:solidFill>
                <a:latin typeface="Calibri"/>
              </a:rPr>
              <a:t> 2010; 10:102; </a:t>
            </a:r>
            <a:r>
              <a:rPr lang="en-US" sz="1000" dirty="0" smtClean="0">
                <a:solidFill>
                  <a:srgbClr val="002060"/>
                </a:solidFill>
                <a:latin typeface="Calibri"/>
              </a:rPr>
              <a:t>Clauw DJ </a:t>
            </a:r>
            <a:r>
              <a:rPr lang="en-US" sz="1000" i="1" dirty="0" smtClean="0">
                <a:solidFill>
                  <a:srgbClr val="002060"/>
                </a:solidFill>
                <a:latin typeface="Calibri"/>
              </a:rPr>
              <a:t>et al. Mayo Clin Proc. </a:t>
            </a:r>
            <a:r>
              <a:rPr lang="en-US" sz="1000" dirty="0" smtClean="0">
                <a:solidFill>
                  <a:srgbClr val="002060"/>
                </a:solidFill>
                <a:latin typeface="Calibri"/>
              </a:rPr>
              <a:t>2011; 86(9):907-11; </a:t>
            </a:r>
            <a:br>
              <a:rPr lang="en-US" sz="1000" dirty="0" smtClean="0">
                <a:solidFill>
                  <a:srgbClr val="002060"/>
                </a:solidFill>
                <a:latin typeface="Calibri"/>
              </a:rPr>
            </a:br>
            <a:r>
              <a:rPr lang="en-US" sz="1000" dirty="0" smtClean="0">
                <a:solidFill>
                  <a:srgbClr val="002060"/>
                </a:solidFill>
                <a:latin typeface="Calibri"/>
              </a:rPr>
              <a:t>Mease P. </a:t>
            </a:r>
            <a:r>
              <a:rPr lang="en-US" sz="1000" i="1" dirty="0" smtClean="0">
                <a:solidFill>
                  <a:srgbClr val="002060"/>
                </a:solidFill>
                <a:latin typeface="Calibri"/>
              </a:rPr>
              <a:t>J Rheumatol</a:t>
            </a:r>
            <a:r>
              <a:rPr lang="en-US" sz="1000" dirty="0" smtClean="0">
                <a:solidFill>
                  <a:srgbClr val="002060"/>
                </a:solidFill>
                <a:latin typeface="Calibri"/>
              </a:rPr>
              <a:t> </a:t>
            </a:r>
            <a:r>
              <a:rPr lang="en-US" sz="1000" dirty="0" smtClean="0">
                <a:solidFill>
                  <a:srgbClr val="002060"/>
                </a:solidFill>
                <a:latin typeface="Calibri"/>
                <a:cs typeface="Arial" charset="0"/>
              </a:rPr>
              <a:t>2005; 32(Suppl 75):6-21; </a:t>
            </a:r>
            <a:r>
              <a:rPr lang="en-US" sz="1000" dirty="0" smtClean="0">
                <a:solidFill>
                  <a:srgbClr val="002060"/>
                </a:solidFill>
                <a:latin typeface="Calibri"/>
              </a:rPr>
              <a:t>Wolfe F </a:t>
            </a:r>
            <a:r>
              <a:rPr lang="en-US" sz="1000" i="1" dirty="0" smtClean="0">
                <a:solidFill>
                  <a:srgbClr val="002060"/>
                </a:solidFill>
                <a:latin typeface="Calibri"/>
              </a:rPr>
              <a:t>et al. Arthritis Rheum 1</a:t>
            </a:r>
            <a:r>
              <a:rPr lang="en-US" sz="1000" dirty="0" smtClean="0">
                <a:solidFill>
                  <a:srgbClr val="002060"/>
                </a:solidFill>
                <a:latin typeface="Calibri"/>
              </a:rPr>
              <a:t>990; 33(2):160-72.</a:t>
            </a:r>
            <a:endParaRPr lang="en-US" sz="1000" dirty="0">
              <a:solidFill>
                <a:srgbClr val="002060"/>
              </a:solidFill>
              <a:latin typeface="Calibri"/>
            </a:endParaRPr>
          </a:p>
        </p:txBody>
      </p:sp>
    </p:spTree>
    <p:extLst>
      <p:ext uri="{BB962C8B-B14F-4D97-AF65-F5344CB8AC3E}">
        <p14:creationId xmlns="" xmlns:p14="http://schemas.microsoft.com/office/powerpoint/2010/main" val="227905910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5922" name="Rectangle 32"/>
          <p:cNvSpPr>
            <a:spLocks noGrp="1" noChangeArrowheads="1"/>
          </p:cNvSpPr>
          <p:nvPr>
            <p:ph type="title" idx="4294967295"/>
          </p:nvPr>
        </p:nvSpPr>
        <p:spPr>
          <a:xfrm>
            <a:off x="467544" y="188640"/>
            <a:ext cx="8078787" cy="1081088"/>
          </a:xfrm>
        </p:spPr>
        <p:txBody>
          <a:bodyPr lIns="0" tIns="0" rIns="0" bIns="0">
            <a:normAutofit fontScale="90000"/>
          </a:bodyPr>
          <a:lstStyle/>
          <a:p>
            <a:r>
              <a:rPr lang="es-MX" dirty="0" smtClean="0"/>
              <a:t>Los Pacientes con Fibromialgia Presentan Trastorno Global de Dolor</a:t>
            </a:r>
            <a:endParaRPr lang="es-MX" dirty="0"/>
          </a:p>
        </p:txBody>
      </p:sp>
      <p:sp>
        <p:nvSpPr>
          <p:cNvPr id="3025923" name="Rectangle 34"/>
          <p:cNvSpPr>
            <a:spLocks noGrp="1" noChangeArrowheads="1"/>
          </p:cNvSpPr>
          <p:nvPr>
            <p:ph type="body" sz="half" idx="4294967295"/>
          </p:nvPr>
        </p:nvSpPr>
        <p:spPr>
          <a:xfrm>
            <a:off x="298449" y="1479550"/>
            <a:ext cx="4594225" cy="4089400"/>
          </a:xfrm>
        </p:spPr>
        <p:txBody>
          <a:bodyPr>
            <a:normAutofit lnSpcReduction="10000"/>
          </a:bodyPr>
          <a:lstStyle/>
          <a:p>
            <a:pPr marL="282575" indent="-282575">
              <a:lnSpc>
                <a:spcPct val="105000"/>
              </a:lnSpc>
              <a:tabLst/>
            </a:pPr>
            <a:r>
              <a:rPr lang="es-MX" dirty="0" smtClean="0"/>
              <a:t>Este es un Dibujo de Dolor</a:t>
            </a:r>
          </a:p>
          <a:p>
            <a:pPr marL="682625" lvl="1" indent="-282575">
              <a:lnSpc>
                <a:spcPct val="105000"/>
              </a:lnSpc>
            </a:pPr>
            <a:r>
              <a:rPr lang="es-MX" dirty="0" smtClean="0"/>
              <a:t>El paciente colorea todas las áreas del cuerpo en las que siente dolor</a:t>
            </a:r>
            <a:r>
              <a:rPr lang="es-MX" baseline="30000" dirty="0" smtClean="0"/>
              <a:t>1</a:t>
            </a:r>
          </a:p>
          <a:p>
            <a:pPr marL="282575" indent="-282575">
              <a:lnSpc>
                <a:spcPct val="105000"/>
              </a:lnSpc>
              <a:tabLst/>
            </a:pPr>
            <a:r>
              <a:rPr lang="es-MX" dirty="0" smtClean="0"/>
              <a:t>El diagrama muestra que el dolor de fibromialgia es diseminado</a:t>
            </a:r>
            <a:r>
              <a:rPr lang="es-MX" baseline="30000" dirty="0" smtClean="0"/>
              <a:t>2</a:t>
            </a:r>
            <a:endParaRPr lang="es-MX" baseline="30000" dirty="0"/>
          </a:p>
        </p:txBody>
      </p:sp>
      <p:pic>
        <p:nvPicPr>
          <p:cNvPr id="3025925" name="Picture 5" descr="body(silhouette) Converted"/>
          <p:cNvPicPr>
            <a:picLocks noChangeAspect="1" noChangeArrowheads="1"/>
          </p:cNvPicPr>
          <p:nvPr/>
        </p:nvPicPr>
        <p:blipFill>
          <a:blip r:embed="rId3" cstate="print"/>
          <a:srcRect/>
          <a:stretch>
            <a:fillRect/>
          </a:stretch>
        </p:blipFill>
        <p:spPr bwMode="auto">
          <a:xfrm>
            <a:off x="5186363" y="1457325"/>
            <a:ext cx="3313112" cy="4522788"/>
          </a:xfrm>
          <a:prstGeom prst="rect">
            <a:avLst/>
          </a:prstGeom>
          <a:noFill/>
          <a:ln w="9525">
            <a:noFill/>
            <a:miter lim="800000"/>
            <a:headEnd/>
            <a:tailEnd/>
          </a:ln>
        </p:spPr>
      </p:pic>
      <p:sp>
        <p:nvSpPr>
          <p:cNvPr id="2530310" name="Freeform 6"/>
          <p:cNvSpPr>
            <a:spLocks/>
          </p:cNvSpPr>
          <p:nvPr/>
        </p:nvSpPr>
        <p:spPr bwMode="auto">
          <a:xfrm>
            <a:off x="5705475" y="1725613"/>
            <a:ext cx="141288" cy="177800"/>
          </a:xfrm>
          <a:custGeom>
            <a:avLst/>
            <a:gdLst>
              <a:gd name="T0" fmla="*/ 2147483647 w 89"/>
              <a:gd name="T1" fmla="*/ 0 h 112"/>
              <a:gd name="T2" fmla="*/ 0 w 89"/>
              <a:gd name="T3" fmla="*/ 2147483647 h 112"/>
              <a:gd name="T4" fmla="*/ 2147483647 w 89"/>
              <a:gd name="T5" fmla="*/ 2147483647 h 112"/>
              <a:gd name="T6" fmla="*/ 2147483647 w 89"/>
              <a:gd name="T7" fmla="*/ 2147483647 h 112"/>
              <a:gd name="T8" fmla="*/ 2147483647 w 89"/>
              <a:gd name="T9" fmla="*/ 0 h 112"/>
              <a:gd name="T10" fmla="*/ 0 60000 65536"/>
              <a:gd name="T11" fmla="*/ 0 60000 65536"/>
              <a:gd name="T12" fmla="*/ 0 60000 65536"/>
              <a:gd name="T13" fmla="*/ 0 60000 65536"/>
              <a:gd name="T14" fmla="*/ 0 60000 65536"/>
              <a:gd name="T15" fmla="*/ 0 w 89"/>
              <a:gd name="T16" fmla="*/ 0 h 112"/>
              <a:gd name="T17" fmla="*/ 89 w 89"/>
              <a:gd name="T18" fmla="*/ 112 h 112"/>
            </a:gdLst>
            <a:ahLst/>
            <a:cxnLst>
              <a:cxn ang="T10">
                <a:pos x="T0" y="T1"/>
              </a:cxn>
              <a:cxn ang="T11">
                <a:pos x="T2" y="T3"/>
              </a:cxn>
              <a:cxn ang="T12">
                <a:pos x="T4" y="T5"/>
              </a:cxn>
              <a:cxn ang="T13">
                <a:pos x="T6" y="T7"/>
              </a:cxn>
              <a:cxn ang="T14">
                <a:pos x="T8" y="T9"/>
              </a:cxn>
            </a:cxnLst>
            <a:rect l="T15" t="T16" r="T17" b="T18"/>
            <a:pathLst>
              <a:path w="89" h="112">
                <a:moveTo>
                  <a:pt x="37" y="0"/>
                </a:moveTo>
                <a:cubicBezTo>
                  <a:pt x="30" y="14"/>
                  <a:pt x="0" y="77"/>
                  <a:pt x="0" y="81"/>
                </a:cubicBezTo>
                <a:cubicBezTo>
                  <a:pt x="0" y="94"/>
                  <a:pt x="31" y="20"/>
                  <a:pt x="37" y="23"/>
                </a:cubicBezTo>
                <a:cubicBezTo>
                  <a:pt x="43" y="26"/>
                  <a:pt x="27" y="112"/>
                  <a:pt x="37" y="99"/>
                </a:cubicBezTo>
                <a:cubicBezTo>
                  <a:pt x="46" y="86"/>
                  <a:pt x="78" y="21"/>
                  <a:pt x="89" y="0"/>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11" name="Freeform 7"/>
          <p:cNvSpPr>
            <a:spLocks/>
          </p:cNvSpPr>
          <p:nvPr/>
        </p:nvSpPr>
        <p:spPr bwMode="auto">
          <a:xfrm>
            <a:off x="5992813" y="1697038"/>
            <a:ext cx="149225" cy="179387"/>
          </a:xfrm>
          <a:custGeom>
            <a:avLst/>
            <a:gdLst>
              <a:gd name="T0" fmla="*/ 2147483647 w 94"/>
              <a:gd name="T1" fmla="*/ 0 h 113"/>
              <a:gd name="T2" fmla="*/ 2147483647 w 94"/>
              <a:gd name="T3" fmla="*/ 2147483647 h 113"/>
              <a:gd name="T4" fmla="*/ 2147483647 w 94"/>
              <a:gd name="T5" fmla="*/ 2147483647 h 113"/>
              <a:gd name="T6" fmla="*/ 2147483647 w 94"/>
              <a:gd name="T7" fmla="*/ 2147483647 h 113"/>
              <a:gd name="T8" fmla="*/ 0 60000 65536"/>
              <a:gd name="T9" fmla="*/ 0 60000 65536"/>
              <a:gd name="T10" fmla="*/ 0 60000 65536"/>
              <a:gd name="T11" fmla="*/ 0 60000 65536"/>
              <a:gd name="T12" fmla="*/ 0 w 94"/>
              <a:gd name="T13" fmla="*/ 0 h 113"/>
              <a:gd name="T14" fmla="*/ 94 w 94"/>
              <a:gd name="T15" fmla="*/ 113 h 113"/>
            </a:gdLst>
            <a:ahLst/>
            <a:cxnLst>
              <a:cxn ang="T8">
                <a:pos x="T0" y="T1"/>
              </a:cxn>
              <a:cxn ang="T9">
                <a:pos x="T2" y="T3"/>
              </a:cxn>
              <a:cxn ang="T10">
                <a:pos x="T4" y="T5"/>
              </a:cxn>
              <a:cxn ang="T11">
                <a:pos x="T6" y="T7"/>
              </a:cxn>
            </a:cxnLst>
            <a:rect l="T12" t="T13" r="T14" b="T15"/>
            <a:pathLst>
              <a:path w="94" h="113">
                <a:moveTo>
                  <a:pt x="94" y="0"/>
                </a:moveTo>
                <a:cubicBezTo>
                  <a:pt x="91" y="9"/>
                  <a:pt x="90" y="49"/>
                  <a:pt x="76" y="57"/>
                </a:cubicBezTo>
                <a:cubicBezTo>
                  <a:pt x="62" y="65"/>
                  <a:pt x="15" y="36"/>
                  <a:pt x="12" y="45"/>
                </a:cubicBezTo>
                <a:cubicBezTo>
                  <a:pt x="0" y="70"/>
                  <a:pt x="50" y="99"/>
                  <a:pt x="60" y="113"/>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12" name="Freeform 8"/>
          <p:cNvSpPr>
            <a:spLocks/>
          </p:cNvSpPr>
          <p:nvPr/>
        </p:nvSpPr>
        <p:spPr bwMode="auto">
          <a:xfrm>
            <a:off x="5522913" y="1978025"/>
            <a:ext cx="566737" cy="700088"/>
          </a:xfrm>
          <a:custGeom>
            <a:avLst/>
            <a:gdLst>
              <a:gd name="T0" fmla="*/ 2147483647 w 357"/>
              <a:gd name="T1" fmla="*/ 0 h 441"/>
              <a:gd name="T2" fmla="*/ 2147483647 w 357"/>
              <a:gd name="T3" fmla="*/ 2147483647 h 441"/>
              <a:gd name="T4" fmla="*/ 2147483647 w 357"/>
              <a:gd name="T5" fmla="*/ 2147483647 h 441"/>
              <a:gd name="T6" fmla="*/ 2147483647 w 357"/>
              <a:gd name="T7" fmla="*/ 2147483647 h 441"/>
              <a:gd name="T8" fmla="*/ 2147483647 w 357"/>
              <a:gd name="T9" fmla="*/ 2147483647 h 441"/>
              <a:gd name="T10" fmla="*/ 2147483647 w 357"/>
              <a:gd name="T11" fmla="*/ 2147483647 h 441"/>
              <a:gd name="T12" fmla="*/ 2147483647 w 357"/>
              <a:gd name="T13" fmla="*/ 2147483647 h 441"/>
              <a:gd name="T14" fmla="*/ 2147483647 w 357"/>
              <a:gd name="T15" fmla="*/ 2147483647 h 441"/>
              <a:gd name="T16" fmla="*/ 0 w 357"/>
              <a:gd name="T17" fmla="*/ 2147483647 h 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7"/>
              <a:gd name="T28" fmla="*/ 0 h 441"/>
              <a:gd name="T29" fmla="*/ 357 w 357"/>
              <a:gd name="T30" fmla="*/ 441 h 4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7" h="441">
                <a:moveTo>
                  <a:pt x="196" y="0"/>
                </a:moveTo>
                <a:lnTo>
                  <a:pt x="156" y="92"/>
                </a:lnTo>
                <a:lnTo>
                  <a:pt x="212" y="28"/>
                </a:lnTo>
                <a:lnTo>
                  <a:pt x="273" y="21"/>
                </a:lnTo>
                <a:lnTo>
                  <a:pt x="171" y="105"/>
                </a:lnTo>
                <a:lnTo>
                  <a:pt x="357" y="9"/>
                </a:lnTo>
                <a:lnTo>
                  <a:pt x="213" y="129"/>
                </a:lnTo>
                <a:lnTo>
                  <a:pt x="318" y="99"/>
                </a:lnTo>
                <a:lnTo>
                  <a:pt x="0" y="441"/>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13" name="Freeform 9"/>
          <p:cNvSpPr>
            <a:spLocks/>
          </p:cNvSpPr>
          <p:nvPr/>
        </p:nvSpPr>
        <p:spPr bwMode="auto">
          <a:xfrm>
            <a:off x="5213350" y="2297113"/>
            <a:ext cx="346075" cy="317500"/>
          </a:xfrm>
          <a:custGeom>
            <a:avLst/>
            <a:gdLst>
              <a:gd name="T0" fmla="*/ 2147483647 w 218"/>
              <a:gd name="T1" fmla="*/ 2147483647 h 200"/>
              <a:gd name="T2" fmla="*/ 2147483647 w 218"/>
              <a:gd name="T3" fmla="*/ 2147483647 h 200"/>
              <a:gd name="T4" fmla="*/ 2147483647 w 218"/>
              <a:gd name="T5" fmla="*/ 2147483647 h 200"/>
              <a:gd name="T6" fmla="*/ 2147483647 w 218"/>
              <a:gd name="T7" fmla="*/ 2147483647 h 200"/>
              <a:gd name="T8" fmla="*/ 2147483647 w 218"/>
              <a:gd name="T9" fmla="*/ 2147483647 h 200"/>
              <a:gd name="T10" fmla="*/ 2147483647 w 218"/>
              <a:gd name="T11" fmla="*/ 2147483647 h 200"/>
              <a:gd name="T12" fmla="*/ 2147483647 w 218"/>
              <a:gd name="T13" fmla="*/ 2147483647 h 200"/>
              <a:gd name="T14" fmla="*/ 2147483647 w 218"/>
              <a:gd name="T15" fmla="*/ 2147483647 h 200"/>
              <a:gd name="T16" fmla="*/ 2147483647 w 218"/>
              <a:gd name="T17" fmla="*/ 2147483647 h 200"/>
              <a:gd name="T18" fmla="*/ 2147483647 w 218"/>
              <a:gd name="T19" fmla="*/ 2147483647 h 200"/>
              <a:gd name="T20" fmla="*/ 2147483647 w 218"/>
              <a:gd name="T21" fmla="*/ 2147483647 h 200"/>
              <a:gd name="T22" fmla="*/ 2147483647 w 218"/>
              <a:gd name="T23" fmla="*/ 2147483647 h 200"/>
              <a:gd name="T24" fmla="*/ 2147483647 w 218"/>
              <a:gd name="T25" fmla="*/ 2147483647 h 2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8"/>
              <a:gd name="T40" fmla="*/ 0 h 200"/>
              <a:gd name="T41" fmla="*/ 218 w 218"/>
              <a:gd name="T42" fmla="*/ 200 h 2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8" h="200">
                <a:moveTo>
                  <a:pt x="21" y="89"/>
                </a:moveTo>
                <a:cubicBezTo>
                  <a:pt x="29" y="78"/>
                  <a:pt x="49" y="37"/>
                  <a:pt x="71" y="23"/>
                </a:cubicBezTo>
                <a:cubicBezTo>
                  <a:pt x="93" y="9"/>
                  <a:pt x="153" y="0"/>
                  <a:pt x="153" y="5"/>
                </a:cubicBezTo>
                <a:cubicBezTo>
                  <a:pt x="153" y="10"/>
                  <a:pt x="94" y="35"/>
                  <a:pt x="71" y="55"/>
                </a:cubicBezTo>
                <a:cubicBezTo>
                  <a:pt x="48" y="75"/>
                  <a:pt x="14" y="121"/>
                  <a:pt x="15" y="125"/>
                </a:cubicBezTo>
                <a:cubicBezTo>
                  <a:pt x="16" y="134"/>
                  <a:pt x="56" y="91"/>
                  <a:pt x="79" y="79"/>
                </a:cubicBezTo>
                <a:cubicBezTo>
                  <a:pt x="106" y="63"/>
                  <a:pt x="181" y="21"/>
                  <a:pt x="179" y="27"/>
                </a:cubicBezTo>
                <a:cubicBezTo>
                  <a:pt x="177" y="33"/>
                  <a:pt x="93" y="91"/>
                  <a:pt x="67" y="115"/>
                </a:cubicBezTo>
                <a:cubicBezTo>
                  <a:pt x="41" y="139"/>
                  <a:pt x="0" y="182"/>
                  <a:pt x="23" y="171"/>
                </a:cubicBezTo>
                <a:cubicBezTo>
                  <a:pt x="46" y="160"/>
                  <a:pt x="188" y="56"/>
                  <a:pt x="203" y="51"/>
                </a:cubicBezTo>
                <a:cubicBezTo>
                  <a:pt x="218" y="46"/>
                  <a:pt x="144" y="115"/>
                  <a:pt x="115" y="139"/>
                </a:cubicBezTo>
                <a:cubicBezTo>
                  <a:pt x="86" y="163"/>
                  <a:pt x="24" y="190"/>
                  <a:pt x="27" y="195"/>
                </a:cubicBezTo>
                <a:cubicBezTo>
                  <a:pt x="30" y="200"/>
                  <a:pt x="113" y="173"/>
                  <a:pt x="135" y="167"/>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14" name="Freeform 10"/>
          <p:cNvSpPr>
            <a:spLocks/>
          </p:cNvSpPr>
          <p:nvPr/>
        </p:nvSpPr>
        <p:spPr bwMode="auto">
          <a:xfrm>
            <a:off x="6059488" y="2497138"/>
            <a:ext cx="303212" cy="157162"/>
          </a:xfrm>
          <a:custGeom>
            <a:avLst/>
            <a:gdLst>
              <a:gd name="T0" fmla="*/ 2147483647 w 191"/>
              <a:gd name="T1" fmla="*/ 0 h 99"/>
              <a:gd name="T2" fmla="*/ 2147483647 w 191"/>
              <a:gd name="T3" fmla="*/ 2147483647 h 99"/>
              <a:gd name="T4" fmla="*/ 2147483647 w 191"/>
              <a:gd name="T5" fmla="*/ 2147483647 h 99"/>
              <a:gd name="T6" fmla="*/ 2147483647 w 191"/>
              <a:gd name="T7" fmla="*/ 2147483647 h 99"/>
              <a:gd name="T8" fmla="*/ 2147483647 w 191"/>
              <a:gd name="T9" fmla="*/ 2147483647 h 99"/>
              <a:gd name="T10" fmla="*/ 2147483647 w 191"/>
              <a:gd name="T11" fmla="*/ 2147483647 h 99"/>
              <a:gd name="T12" fmla="*/ 2147483647 w 191"/>
              <a:gd name="T13" fmla="*/ 2147483647 h 99"/>
              <a:gd name="T14" fmla="*/ 2147483647 w 191"/>
              <a:gd name="T15" fmla="*/ 2147483647 h 99"/>
              <a:gd name="T16" fmla="*/ 0 60000 65536"/>
              <a:gd name="T17" fmla="*/ 0 60000 65536"/>
              <a:gd name="T18" fmla="*/ 0 60000 65536"/>
              <a:gd name="T19" fmla="*/ 0 60000 65536"/>
              <a:gd name="T20" fmla="*/ 0 60000 65536"/>
              <a:gd name="T21" fmla="*/ 0 60000 65536"/>
              <a:gd name="T22" fmla="*/ 0 60000 65536"/>
              <a:gd name="T23" fmla="*/ 0 60000 65536"/>
              <a:gd name="T24" fmla="*/ 0 w 191"/>
              <a:gd name="T25" fmla="*/ 0 h 99"/>
              <a:gd name="T26" fmla="*/ 191 w 191"/>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1" h="99">
                <a:moveTo>
                  <a:pt x="109" y="0"/>
                </a:moveTo>
                <a:lnTo>
                  <a:pt x="19" y="48"/>
                </a:lnTo>
                <a:cubicBezTo>
                  <a:pt x="4" y="60"/>
                  <a:pt x="0" y="78"/>
                  <a:pt x="19" y="72"/>
                </a:cubicBezTo>
                <a:cubicBezTo>
                  <a:pt x="38" y="66"/>
                  <a:pt x="127" y="9"/>
                  <a:pt x="136" y="9"/>
                </a:cubicBezTo>
                <a:lnTo>
                  <a:pt x="76" y="69"/>
                </a:lnTo>
                <a:cubicBezTo>
                  <a:pt x="84" y="72"/>
                  <a:pt x="177" y="29"/>
                  <a:pt x="184" y="30"/>
                </a:cubicBezTo>
                <a:cubicBezTo>
                  <a:pt x="191" y="31"/>
                  <a:pt x="124" y="64"/>
                  <a:pt x="118" y="75"/>
                </a:cubicBezTo>
                <a:lnTo>
                  <a:pt x="148" y="99"/>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15" name="Freeform 11"/>
          <p:cNvSpPr>
            <a:spLocks/>
          </p:cNvSpPr>
          <p:nvPr/>
        </p:nvSpPr>
        <p:spPr bwMode="auto">
          <a:xfrm>
            <a:off x="5522913" y="3114675"/>
            <a:ext cx="508000" cy="422275"/>
          </a:xfrm>
          <a:custGeom>
            <a:avLst/>
            <a:gdLst>
              <a:gd name="T0" fmla="*/ 0 w 320"/>
              <a:gd name="T1" fmla="*/ 2147483647 h 266"/>
              <a:gd name="T2" fmla="*/ 2147483647 w 320"/>
              <a:gd name="T3" fmla="*/ 0 h 266"/>
              <a:gd name="T4" fmla="*/ 2147483647 w 320"/>
              <a:gd name="T5" fmla="*/ 2147483647 h 266"/>
              <a:gd name="T6" fmla="*/ 2147483647 w 320"/>
              <a:gd name="T7" fmla="*/ 2147483647 h 266"/>
              <a:gd name="T8" fmla="*/ 2147483647 w 320"/>
              <a:gd name="T9" fmla="*/ 2147483647 h 266"/>
              <a:gd name="T10" fmla="*/ 2147483647 w 320"/>
              <a:gd name="T11" fmla="*/ 2147483647 h 266"/>
              <a:gd name="T12" fmla="*/ 2147483647 w 320"/>
              <a:gd name="T13" fmla="*/ 2147483647 h 266"/>
              <a:gd name="T14" fmla="*/ 2147483647 w 320"/>
              <a:gd name="T15" fmla="*/ 2147483647 h 266"/>
              <a:gd name="T16" fmla="*/ 2147483647 w 320"/>
              <a:gd name="T17" fmla="*/ 2147483647 h 266"/>
              <a:gd name="T18" fmla="*/ 2147483647 w 320"/>
              <a:gd name="T19" fmla="*/ 2147483647 h 266"/>
              <a:gd name="T20" fmla="*/ 2147483647 w 320"/>
              <a:gd name="T21" fmla="*/ 2147483647 h 266"/>
              <a:gd name="T22" fmla="*/ 2147483647 w 320"/>
              <a:gd name="T23" fmla="*/ 2147483647 h 266"/>
              <a:gd name="T24" fmla="*/ 2147483647 w 320"/>
              <a:gd name="T25" fmla="*/ 2147483647 h 266"/>
              <a:gd name="T26" fmla="*/ 2147483647 w 320"/>
              <a:gd name="T27" fmla="*/ 2147483647 h 2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0"/>
              <a:gd name="T43" fmla="*/ 0 h 266"/>
              <a:gd name="T44" fmla="*/ 320 w 320"/>
              <a:gd name="T45" fmla="*/ 266 h 2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0" h="266">
                <a:moveTo>
                  <a:pt x="0" y="68"/>
                </a:moveTo>
                <a:lnTo>
                  <a:pt x="60" y="0"/>
                </a:lnTo>
                <a:lnTo>
                  <a:pt x="12" y="144"/>
                </a:lnTo>
                <a:lnTo>
                  <a:pt x="100" y="16"/>
                </a:lnTo>
                <a:lnTo>
                  <a:pt x="9" y="227"/>
                </a:lnTo>
                <a:cubicBezTo>
                  <a:pt x="17" y="230"/>
                  <a:pt x="138" y="37"/>
                  <a:pt x="148" y="34"/>
                </a:cubicBezTo>
                <a:cubicBezTo>
                  <a:pt x="158" y="32"/>
                  <a:pt x="61" y="205"/>
                  <a:pt x="69" y="208"/>
                </a:cubicBezTo>
                <a:lnTo>
                  <a:pt x="195" y="51"/>
                </a:lnTo>
                <a:cubicBezTo>
                  <a:pt x="202" y="58"/>
                  <a:pt x="98" y="257"/>
                  <a:pt x="117" y="249"/>
                </a:cubicBezTo>
                <a:cubicBezTo>
                  <a:pt x="136" y="241"/>
                  <a:pt x="296" y="5"/>
                  <a:pt x="308" y="3"/>
                </a:cubicBezTo>
                <a:cubicBezTo>
                  <a:pt x="320" y="0"/>
                  <a:pt x="197" y="197"/>
                  <a:pt x="188" y="232"/>
                </a:cubicBezTo>
                <a:cubicBezTo>
                  <a:pt x="179" y="266"/>
                  <a:pt x="302" y="64"/>
                  <a:pt x="312" y="60"/>
                </a:cubicBezTo>
                <a:lnTo>
                  <a:pt x="248" y="208"/>
                </a:lnTo>
                <a:lnTo>
                  <a:pt x="244" y="212"/>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16" name="Freeform 12"/>
          <p:cNvSpPr>
            <a:spLocks/>
          </p:cNvSpPr>
          <p:nvPr/>
        </p:nvSpPr>
        <p:spPr bwMode="auto">
          <a:xfrm>
            <a:off x="6208713" y="3178175"/>
            <a:ext cx="107950" cy="165100"/>
          </a:xfrm>
          <a:custGeom>
            <a:avLst/>
            <a:gdLst>
              <a:gd name="T0" fmla="*/ 2147483647 w 68"/>
              <a:gd name="T1" fmla="*/ 2147483647 h 104"/>
              <a:gd name="T2" fmla="*/ 0 w 68"/>
              <a:gd name="T3" fmla="*/ 2147483647 h 104"/>
              <a:gd name="T4" fmla="*/ 2147483647 w 68"/>
              <a:gd name="T5" fmla="*/ 2147483647 h 104"/>
              <a:gd name="T6" fmla="*/ 2147483647 w 68"/>
              <a:gd name="T7" fmla="*/ 0 h 104"/>
              <a:gd name="T8" fmla="*/ 2147483647 w 68"/>
              <a:gd name="T9" fmla="*/ 2147483647 h 104"/>
              <a:gd name="T10" fmla="*/ 0 60000 65536"/>
              <a:gd name="T11" fmla="*/ 0 60000 65536"/>
              <a:gd name="T12" fmla="*/ 0 60000 65536"/>
              <a:gd name="T13" fmla="*/ 0 60000 65536"/>
              <a:gd name="T14" fmla="*/ 0 60000 65536"/>
              <a:gd name="T15" fmla="*/ 0 w 68"/>
              <a:gd name="T16" fmla="*/ 0 h 104"/>
              <a:gd name="T17" fmla="*/ 68 w 68"/>
              <a:gd name="T18" fmla="*/ 104 h 104"/>
            </a:gdLst>
            <a:ahLst/>
            <a:cxnLst>
              <a:cxn ang="T10">
                <a:pos x="T0" y="T1"/>
              </a:cxn>
              <a:cxn ang="T11">
                <a:pos x="T2" y="T3"/>
              </a:cxn>
              <a:cxn ang="T12">
                <a:pos x="T4" y="T5"/>
              </a:cxn>
              <a:cxn ang="T13">
                <a:pos x="T6" y="T7"/>
              </a:cxn>
              <a:cxn ang="T14">
                <a:pos x="T8" y="T9"/>
              </a:cxn>
            </a:cxnLst>
            <a:rect l="T15" t="T16" r="T17" b="T18"/>
            <a:pathLst>
              <a:path w="68" h="104">
                <a:moveTo>
                  <a:pt x="36" y="104"/>
                </a:moveTo>
                <a:lnTo>
                  <a:pt x="0" y="56"/>
                </a:lnTo>
                <a:lnTo>
                  <a:pt x="52" y="68"/>
                </a:lnTo>
                <a:lnTo>
                  <a:pt x="4" y="0"/>
                </a:lnTo>
                <a:lnTo>
                  <a:pt x="68" y="19"/>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17" name="Freeform 13"/>
          <p:cNvSpPr>
            <a:spLocks/>
          </p:cNvSpPr>
          <p:nvPr/>
        </p:nvSpPr>
        <p:spPr bwMode="auto">
          <a:xfrm>
            <a:off x="5457825" y="3659188"/>
            <a:ext cx="185738" cy="295275"/>
          </a:xfrm>
          <a:custGeom>
            <a:avLst/>
            <a:gdLst>
              <a:gd name="T0" fmla="*/ 2147483647 w 117"/>
              <a:gd name="T1" fmla="*/ 0 h 186"/>
              <a:gd name="T2" fmla="*/ 2147483647 w 117"/>
              <a:gd name="T3" fmla="*/ 2147483647 h 186"/>
              <a:gd name="T4" fmla="*/ 2147483647 w 117"/>
              <a:gd name="T5" fmla="*/ 2147483647 h 186"/>
              <a:gd name="T6" fmla="*/ 2147483647 w 117"/>
              <a:gd name="T7" fmla="*/ 2147483647 h 186"/>
              <a:gd name="T8" fmla="*/ 2147483647 w 117"/>
              <a:gd name="T9" fmla="*/ 2147483647 h 186"/>
              <a:gd name="T10" fmla="*/ 2147483647 w 117"/>
              <a:gd name="T11" fmla="*/ 2147483647 h 186"/>
              <a:gd name="T12" fmla="*/ 0 60000 65536"/>
              <a:gd name="T13" fmla="*/ 0 60000 65536"/>
              <a:gd name="T14" fmla="*/ 0 60000 65536"/>
              <a:gd name="T15" fmla="*/ 0 60000 65536"/>
              <a:gd name="T16" fmla="*/ 0 60000 65536"/>
              <a:gd name="T17" fmla="*/ 0 60000 65536"/>
              <a:gd name="T18" fmla="*/ 0 w 117"/>
              <a:gd name="T19" fmla="*/ 0 h 186"/>
              <a:gd name="T20" fmla="*/ 117 w 117"/>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117" h="186">
                <a:moveTo>
                  <a:pt x="74" y="0"/>
                </a:moveTo>
                <a:cubicBezTo>
                  <a:pt x="63" y="11"/>
                  <a:pt x="0" y="66"/>
                  <a:pt x="5" y="69"/>
                </a:cubicBezTo>
                <a:cubicBezTo>
                  <a:pt x="9" y="72"/>
                  <a:pt x="98" y="17"/>
                  <a:pt x="104" y="18"/>
                </a:cubicBezTo>
                <a:lnTo>
                  <a:pt x="30" y="102"/>
                </a:lnTo>
                <a:cubicBezTo>
                  <a:pt x="32" y="107"/>
                  <a:pt x="117" y="34"/>
                  <a:pt x="115" y="48"/>
                </a:cubicBezTo>
                <a:cubicBezTo>
                  <a:pt x="113" y="62"/>
                  <a:pt x="39" y="157"/>
                  <a:pt x="19" y="186"/>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18" name="Freeform 14"/>
          <p:cNvSpPr>
            <a:spLocks/>
          </p:cNvSpPr>
          <p:nvPr/>
        </p:nvSpPr>
        <p:spPr bwMode="auto">
          <a:xfrm>
            <a:off x="5484813" y="4067175"/>
            <a:ext cx="361950" cy="1282700"/>
          </a:xfrm>
          <a:custGeom>
            <a:avLst/>
            <a:gdLst>
              <a:gd name="T0" fmla="*/ 2147483647 w 160"/>
              <a:gd name="T1" fmla="*/ 0 h 808"/>
              <a:gd name="T2" fmla="*/ 0 w 160"/>
              <a:gd name="T3" fmla="*/ 2147483647 h 808"/>
              <a:gd name="T4" fmla="*/ 2147483647 w 160"/>
              <a:gd name="T5" fmla="*/ 2147483647 h 808"/>
              <a:gd name="T6" fmla="*/ 2147483647 w 160"/>
              <a:gd name="T7" fmla="*/ 2147483647 h 808"/>
              <a:gd name="T8" fmla="*/ 2147483647 w 160"/>
              <a:gd name="T9" fmla="*/ 2147483647 h 808"/>
              <a:gd name="T10" fmla="*/ 2147483647 w 160"/>
              <a:gd name="T11" fmla="*/ 2147483647 h 808"/>
              <a:gd name="T12" fmla="*/ 2147483647 w 160"/>
              <a:gd name="T13" fmla="*/ 2147483647 h 808"/>
              <a:gd name="T14" fmla="*/ 2147483647 w 160"/>
              <a:gd name="T15" fmla="*/ 2147483647 h 808"/>
              <a:gd name="T16" fmla="*/ 2147483647 w 160"/>
              <a:gd name="T17" fmla="*/ 2147483647 h 808"/>
              <a:gd name="T18" fmla="*/ 2147483647 w 160"/>
              <a:gd name="T19" fmla="*/ 2147483647 h 808"/>
              <a:gd name="T20" fmla="*/ 2147483647 w 160"/>
              <a:gd name="T21" fmla="*/ 2147483647 h 808"/>
              <a:gd name="T22" fmla="*/ 2147483647 w 160"/>
              <a:gd name="T23" fmla="*/ 2147483647 h 808"/>
              <a:gd name="T24" fmla="*/ 2147483647 w 160"/>
              <a:gd name="T25" fmla="*/ 2147483647 h 808"/>
              <a:gd name="T26" fmla="*/ 2147483647 w 160"/>
              <a:gd name="T27" fmla="*/ 2147483647 h 808"/>
              <a:gd name="T28" fmla="*/ 2147483647 w 160"/>
              <a:gd name="T29" fmla="*/ 2147483647 h 808"/>
              <a:gd name="T30" fmla="*/ 2147483647 w 160"/>
              <a:gd name="T31" fmla="*/ 2147483647 h 808"/>
              <a:gd name="T32" fmla="*/ 2147483647 w 160"/>
              <a:gd name="T33" fmla="*/ 2147483647 h 808"/>
              <a:gd name="T34" fmla="*/ 2147483647 w 160"/>
              <a:gd name="T35" fmla="*/ 2147483647 h 808"/>
              <a:gd name="T36" fmla="*/ 2147483647 w 160"/>
              <a:gd name="T37" fmla="*/ 2147483647 h 808"/>
              <a:gd name="T38" fmla="*/ 2147483647 w 160"/>
              <a:gd name="T39" fmla="*/ 2147483647 h 808"/>
              <a:gd name="T40" fmla="*/ 2147483647 w 160"/>
              <a:gd name="T41" fmla="*/ 2147483647 h 808"/>
              <a:gd name="T42" fmla="*/ 2147483647 w 160"/>
              <a:gd name="T43" fmla="*/ 2147483647 h 808"/>
              <a:gd name="T44" fmla="*/ 2147483647 w 160"/>
              <a:gd name="T45" fmla="*/ 2147483647 h 808"/>
              <a:gd name="T46" fmla="*/ 2147483647 w 160"/>
              <a:gd name="T47" fmla="*/ 2147483647 h 808"/>
              <a:gd name="T48" fmla="*/ 2147483647 w 160"/>
              <a:gd name="T49" fmla="*/ 2147483647 h 8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0"/>
              <a:gd name="T76" fmla="*/ 0 h 808"/>
              <a:gd name="T77" fmla="*/ 160 w 160"/>
              <a:gd name="T78" fmla="*/ 808 h 8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0" h="808">
                <a:moveTo>
                  <a:pt x="54" y="0"/>
                </a:moveTo>
                <a:lnTo>
                  <a:pt x="0" y="102"/>
                </a:lnTo>
                <a:cubicBezTo>
                  <a:pt x="5" y="110"/>
                  <a:pt x="80" y="39"/>
                  <a:pt x="84" y="48"/>
                </a:cubicBezTo>
                <a:cubicBezTo>
                  <a:pt x="81" y="72"/>
                  <a:pt x="24" y="137"/>
                  <a:pt x="24" y="156"/>
                </a:cubicBezTo>
                <a:cubicBezTo>
                  <a:pt x="23" y="174"/>
                  <a:pt x="100" y="93"/>
                  <a:pt x="102" y="108"/>
                </a:cubicBezTo>
                <a:cubicBezTo>
                  <a:pt x="105" y="122"/>
                  <a:pt x="31" y="208"/>
                  <a:pt x="36" y="234"/>
                </a:cubicBezTo>
                <a:lnTo>
                  <a:pt x="114" y="204"/>
                </a:lnTo>
                <a:cubicBezTo>
                  <a:pt x="118" y="219"/>
                  <a:pt x="56" y="308"/>
                  <a:pt x="60" y="324"/>
                </a:cubicBezTo>
                <a:cubicBezTo>
                  <a:pt x="62" y="354"/>
                  <a:pt x="126" y="281"/>
                  <a:pt x="138" y="300"/>
                </a:cubicBezTo>
                <a:cubicBezTo>
                  <a:pt x="151" y="318"/>
                  <a:pt x="78" y="340"/>
                  <a:pt x="78" y="396"/>
                </a:cubicBezTo>
                <a:cubicBezTo>
                  <a:pt x="79" y="412"/>
                  <a:pt x="148" y="385"/>
                  <a:pt x="144" y="396"/>
                </a:cubicBezTo>
                <a:cubicBezTo>
                  <a:pt x="146" y="420"/>
                  <a:pt x="51" y="449"/>
                  <a:pt x="54" y="462"/>
                </a:cubicBezTo>
                <a:cubicBezTo>
                  <a:pt x="49" y="473"/>
                  <a:pt x="152" y="446"/>
                  <a:pt x="156" y="456"/>
                </a:cubicBezTo>
                <a:cubicBezTo>
                  <a:pt x="160" y="466"/>
                  <a:pt x="82" y="510"/>
                  <a:pt x="78" y="522"/>
                </a:cubicBezTo>
                <a:lnTo>
                  <a:pt x="132" y="528"/>
                </a:lnTo>
                <a:lnTo>
                  <a:pt x="66" y="600"/>
                </a:lnTo>
                <a:lnTo>
                  <a:pt x="138" y="582"/>
                </a:lnTo>
                <a:lnTo>
                  <a:pt x="72" y="648"/>
                </a:lnTo>
                <a:lnTo>
                  <a:pt x="114" y="660"/>
                </a:lnTo>
                <a:lnTo>
                  <a:pt x="76" y="704"/>
                </a:lnTo>
                <a:lnTo>
                  <a:pt x="116" y="712"/>
                </a:lnTo>
                <a:lnTo>
                  <a:pt x="84" y="744"/>
                </a:lnTo>
                <a:lnTo>
                  <a:pt x="112" y="756"/>
                </a:lnTo>
                <a:lnTo>
                  <a:pt x="108" y="788"/>
                </a:lnTo>
                <a:lnTo>
                  <a:pt x="124" y="808"/>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19" name="Freeform 15"/>
          <p:cNvSpPr>
            <a:spLocks/>
          </p:cNvSpPr>
          <p:nvPr/>
        </p:nvSpPr>
        <p:spPr bwMode="auto">
          <a:xfrm>
            <a:off x="6108700" y="3484563"/>
            <a:ext cx="307975" cy="387350"/>
          </a:xfrm>
          <a:custGeom>
            <a:avLst/>
            <a:gdLst>
              <a:gd name="T0" fmla="*/ 2147483647 w 194"/>
              <a:gd name="T1" fmla="*/ 2147483647 h 244"/>
              <a:gd name="T2" fmla="*/ 2147483647 w 194"/>
              <a:gd name="T3" fmla="*/ 2147483647 h 244"/>
              <a:gd name="T4" fmla="*/ 2147483647 w 194"/>
              <a:gd name="T5" fmla="*/ 2147483647 h 244"/>
              <a:gd name="T6" fmla="*/ 2147483647 w 194"/>
              <a:gd name="T7" fmla="*/ 2147483647 h 244"/>
              <a:gd name="T8" fmla="*/ 2147483647 w 194"/>
              <a:gd name="T9" fmla="*/ 2147483647 h 244"/>
              <a:gd name="T10" fmla="*/ 2147483647 w 194"/>
              <a:gd name="T11" fmla="*/ 2147483647 h 244"/>
              <a:gd name="T12" fmla="*/ 2147483647 w 194"/>
              <a:gd name="T13" fmla="*/ 2147483647 h 244"/>
              <a:gd name="T14" fmla="*/ 2147483647 w 194"/>
              <a:gd name="T15" fmla="*/ 2147483647 h 244"/>
              <a:gd name="T16" fmla="*/ 2147483647 w 194"/>
              <a:gd name="T17" fmla="*/ 2147483647 h 244"/>
              <a:gd name="T18" fmla="*/ 2147483647 w 194"/>
              <a:gd name="T19" fmla="*/ 2147483647 h 244"/>
              <a:gd name="T20" fmla="*/ 2147483647 w 194"/>
              <a:gd name="T21" fmla="*/ 2147483647 h 244"/>
              <a:gd name="T22" fmla="*/ 2147483647 w 194"/>
              <a:gd name="T23" fmla="*/ 2147483647 h 244"/>
              <a:gd name="T24" fmla="*/ 2147483647 w 194"/>
              <a:gd name="T25" fmla="*/ 2147483647 h 2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
              <a:gd name="T40" fmla="*/ 0 h 244"/>
              <a:gd name="T41" fmla="*/ 194 w 194"/>
              <a:gd name="T42" fmla="*/ 244 h 2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 h="244">
                <a:moveTo>
                  <a:pt x="35" y="127"/>
                </a:moveTo>
                <a:cubicBezTo>
                  <a:pt x="48" y="109"/>
                  <a:pt x="100" y="38"/>
                  <a:pt x="111" y="19"/>
                </a:cubicBezTo>
                <a:cubicBezTo>
                  <a:pt x="122" y="0"/>
                  <a:pt x="120" y="4"/>
                  <a:pt x="103" y="15"/>
                </a:cubicBezTo>
                <a:cubicBezTo>
                  <a:pt x="86" y="26"/>
                  <a:pt x="22" y="68"/>
                  <a:pt x="11" y="87"/>
                </a:cubicBezTo>
                <a:cubicBezTo>
                  <a:pt x="0" y="106"/>
                  <a:pt x="15" y="131"/>
                  <a:pt x="35" y="127"/>
                </a:cubicBezTo>
                <a:cubicBezTo>
                  <a:pt x="55" y="123"/>
                  <a:pt x="122" y="64"/>
                  <a:pt x="131" y="63"/>
                </a:cubicBezTo>
                <a:cubicBezTo>
                  <a:pt x="140" y="62"/>
                  <a:pt x="100" y="98"/>
                  <a:pt x="87" y="119"/>
                </a:cubicBezTo>
                <a:cubicBezTo>
                  <a:pt x="74" y="140"/>
                  <a:pt x="37" y="191"/>
                  <a:pt x="51" y="190"/>
                </a:cubicBezTo>
                <a:cubicBezTo>
                  <a:pt x="56" y="193"/>
                  <a:pt x="167" y="111"/>
                  <a:pt x="174" y="112"/>
                </a:cubicBezTo>
                <a:lnTo>
                  <a:pt x="93" y="196"/>
                </a:lnTo>
                <a:cubicBezTo>
                  <a:pt x="95" y="201"/>
                  <a:pt x="186" y="136"/>
                  <a:pt x="186" y="142"/>
                </a:cubicBezTo>
                <a:cubicBezTo>
                  <a:pt x="194" y="144"/>
                  <a:pt x="112" y="212"/>
                  <a:pt x="95" y="235"/>
                </a:cubicBezTo>
                <a:cubicBezTo>
                  <a:pt x="95" y="244"/>
                  <a:pt x="165" y="206"/>
                  <a:pt x="183" y="199"/>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20" name="Freeform 16"/>
          <p:cNvSpPr>
            <a:spLocks/>
          </p:cNvSpPr>
          <p:nvPr/>
        </p:nvSpPr>
        <p:spPr bwMode="auto">
          <a:xfrm>
            <a:off x="5999163" y="4049713"/>
            <a:ext cx="347662" cy="1285875"/>
          </a:xfrm>
          <a:custGeom>
            <a:avLst/>
            <a:gdLst>
              <a:gd name="T0" fmla="*/ 2147483647 w 164"/>
              <a:gd name="T1" fmla="*/ 0 h 810"/>
              <a:gd name="T2" fmla="*/ 2147483647 w 164"/>
              <a:gd name="T3" fmla="*/ 2147483647 h 810"/>
              <a:gd name="T4" fmla="*/ 2147483647 w 164"/>
              <a:gd name="T5" fmla="*/ 2147483647 h 810"/>
              <a:gd name="T6" fmla="*/ 2147483647 w 164"/>
              <a:gd name="T7" fmla="*/ 2147483647 h 810"/>
              <a:gd name="T8" fmla="*/ 2147483647 w 164"/>
              <a:gd name="T9" fmla="*/ 2147483647 h 810"/>
              <a:gd name="T10" fmla="*/ 2147483647 w 164"/>
              <a:gd name="T11" fmla="*/ 2147483647 h 810"/>
              <a:gd name="T12" fmla="*/ 2147483647 w 164"/>
              <a:gd name="T13" fmla="*/ 2147483647 h 810"/>
              <a:gd name="T14" fmla="*/ 2147483647 w 164"/>
              <a:gd name="T15" fmla="*/ 2147483647 h 810"/>
              <a:gd name="T16" fmla="*/ 2147483647 w 164"/>
              <a:gd name="T17" fmla="*/ 2147483647 h 810"/>
              <a:gd name="T18" fmla="*/ 2147483647 w 164"/>
              <a:gd name="T19" fmla="*/ 2147483647 h 810"/>
              <a:gd name="T20" fmla="*/ 2147483647 w 164"/>
              <a:gd name="T21" fmla="*/ 2147483647 h 810"/>
              <a:gd name="T22" fmla="*/ 2147483647 w 164"/>
              <a:gd name="T23" fmla="*/ 2147483647 h 810"/>
              <a:gd name="T24" fmla="*/ 2147483647 w 164"/>
              <a:gd name="T25" fmla="*/ 2147483647 h 810"/>
              <a:gd name="T26" fmla="*/ 2147483647 w 164"/>
              <a:gd name="T27" fmla="*/ 2147483647 h 810"/>
              <a:gd name="T28" fmla="*/ 2147483647 w 164"/>
              <a:gd name="T29" fmla="*/ 2147483647 h 810"/>
              <a:gd name="T30" fmla="*/ 2147483647 w 164"/>
              <a:gd name="T31" fmla="*/ 2147483647 h 810"/>
              <a:gd name="T32" fmla="*/ 2147483647 w 164"/>
              <a:gd name="T33" fmla="*/ 2147483647 h 810"/>
              <a:gd name="T34" fmla="*/ 2147483647 w 164"/>
              <a:gd name="T35" fmla="*/ 2147483647 h 810"/>
              <a:gd name="T36" fmla="*/ 2147483647 w 164"/>
              <a:gd name="T37" fmla="*/ 2147483647 h 810"/>
              <a:gd name="T38" fmla="*/ 2147483647 w 164"/>
              <a:gd name="T39" fmla="*/ 2147483647 h 810"/>
              <a:gd name="T40" fmla="*/ 2147483647 w 164"/>
              <a:gd name="T41" fmla="*/ 2147483647 h 810"/>
              <a:gd name="T42" fmla="*/ 2147483647 w 164"/>
              <a:gd name="T43" fmla="*/ 2147483647 h 810"/>
              <a:gd name="T44" fmla="*/ 0 w 164"/>
              <a:gd name="T45" fmla="*/ 2147483647 h 8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4"/>
              <a:gd name="T70" fmla="*/ 0 h 810"/>
              <a:gd name="T71" fmla="*/ 164 w 164"/>
              <a:gd name="T72" fmla="*/ 810 h 8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4" h="810">
                <a:moveTo>
                  <a:pt x="120" y="0"/>
                </a:moveTo>
                <a:cubicBezTo>
                  <a:pt x="126" y="11"/>
                  <a:pt x="164" y="53"/>
                  <a:pt x="157" y="67"/>
                </a:cubicBezTo>
                <a:cubicBezTo>
                  <a:pt x="150" y="81"/>
                  <a:pt x="78" y="80"/>
                  <a:pt x="77" y="87"/>
                </a:cubicBezTo>
                <a:cubicBezTo>
                  <a:pt x="72" y="96"/>
                  <a:pt x="136" y="99"/>
                  <a:pt x="149" y="111"/>
                </a:cubicBezTo>
                <a:cubicBezTo>
                  <a:pt x="149" y="122"/>
                  <a:pt x="77" y="141"/>
                  <a:pt x="77" y="151"/>
                </a:cubicBezTo>
                <a:cubicBezTo>
                  <a:pt x="65" y="168"/>
                  <a:pt x="149" y="141"/>
                  <a:pt x="149" y="171"/>
                </a:cubicBezTo>
                <a:cubicBezTo>
                  <a:pt x="148" y="181"/>
                  <a:pt x="74" y="199"/>
                  <a:pt x="73" y="211"/>
                </a:cubicBezTo>
                <a:cubicBezTo>
                  <a:pt x="72" y="223"/>
                  <a:pt x="143" y="230"/>
                  <a:pt x="141" y="243"/>
                </a:cubicBezTo>
                <a:cubicBezTo>
                  <a:pt x="139" y="256"/>
                  <a:pt x="62" y="277"/>
                  <a:pt x="61" y="287"/>
                </a:cubicBezTo>
                <a:cubicBezTo>
                  <a:pt x="60" y="297"/>
                  <a:pt x="134" y="293"/>
                  <a:pt x="133" y="303"/>
                </a:cubicBezTo>
                <a:cubicBezTo>
                  <a:pt x="143" y="318"/>
                  <a:pt x="58" y="329"/>
                  <a:pt x="57" y="347"/>
                </a:cubicBezTo>
                <a:cubicBezTo>
                  <a:pt x="56" y="359"/>
                  <a:pt x="134" y="366"/>
                  <a:pt x="129" y="375"/>
                </a:cubicBezTo>
                <a:cubicBezTo>
                  <a:pt x="134" y="391"/>
                  <a:pt x="40" y="377"/>
                  <a:pt x="29" y="399"/>
                </a:cubicBezTo>
                <a:cubicBezTo>
                  <a:pt x="30" y="410"/>
                  <a:pt x="130" y="429"/>
                  <a:pt x="133" y="439"/>
                </a:cubicBezTo>
                <a:cubicBezTo>
                  <a:pt x="136" y="449"/>
                  <a:pt x="52" y="450"/>
                  <a:pt x="49" y="459"/>
                </a:cubicBezTo>
                <a:cubicBezTo>
                  <a:pt x="46" y="468"/>
                  <a:pt x="117" y="486"/>
                  <a:pt x="117" y="495"/>
                </a:cubicBezTo>
                <a:cubicBezTo>
                  <a:pt x="126" y="510"/>
                  <a:pt x="62" y="476"/>
                  <a:pt x="49" y="511"/>
                </a:cubicBezTo>
                <a:cubicBezTo>
                  <a:pt x="48" y="523"/>
                  <a:pt x="117" y="554"/>
                  <a:pt x="113" y="567"/>
                </a:cubicBezTo>
                <a:cubicBezTo>
                  <a:pt x="109" y="580"/>
                  <a:pt x="26" y="578"/>
                  <a:pt x="25" y="591"/>
                </a:cubicBezTo>
                <a:cubicBezTo>
                  <a:pt x="24" y="604"/>
                  <a:pt x="110" y="636"/>
                  <a:pt x="109" y="647"/>
                </a:cubicBezTo>
                <a:cubicBezTo>
                  <a:pt x="108" y="658"/>
                  <a:pt x="32" y="649"/>
                  <a:pt x="21" y="659"/>
                </a:cubicBezTo>
                <a:cubicBezTo>
                  <a:pt x="10" y="669"/>
                  <a:pt x="44" y="680"/>
                  <a:pt x="41" y="705"/>
                </a:cubicBezTo>
                <a:cubicBezTo>
                  <a:pt x="31" y="755"/>
                  <a:pt x="9" y="788"/>
                  <a:pt x="0" y="810"/>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21" name="Freeform 17"/>
          <p:cNvSpPr>
            <a:spLocks/>
          </p:cNvSpPr>
          <p:nvPr/>
        </p:nvSpPr>
        <p:spPr bwMode="auto">
          <a:xfrm>
            <a:off x="5659438" y="5449888"/>
            <a:ext cx="222250" cy="455612"/>
          </a:xfrm>
          <a:custGeom>
            <a:avLst/>
            <a:gdLst>
              <a:gd name="T0" fmla="*/ 2147483647 w 140"/>
              <a:gd name="T1" fmla="*/ 0 h 287"/>
              <a:gd name="T2" fmla="*/ 2147483647 w 140"/>
              <a:gd name="T3" fmla="*/ 2147483647 h 287"/>
              <a:gd name="T4" fmla="*/ 2147483647 w 140"/>
              <a:gd name="T5" fmla="*/ 2147483647 h 287"/>
              <a:gd name="T6" fmla="*/ 2147483647 w 140"/>
              <a:gd name="T7" fmla="*/ 2147483647 h 287"/>
              <a:gd name="T8" fmla="*/ 2147483647 w 140"/>
              <a:gd name="T9" fmla="*/ 2147483647 h 287"/>
              <a:gd name="T10" fmla="*/ 2147483647 w 140"/>
              <a:gd name="T11" fmla="*/ 2147483647 h 287"/>
              <a:gd name="T12" fmla="*/ 2147483647 w 140"/>
              <a:gd name="T13" fmla="*/ 2147483647 h 287"/>
              <a:gd name="T14" fmla="*/ 2147483647 w 140"/>
              <a:gd name="T15" fmla="*/ 2147483647 h 287"/>
              <a:gd name="T16" fmla="*/ 2147483647 w 140"/>
              <a:gd name="T17" fmla="*/ 2147483647 h 287"/>
              <a:gd name="T18" fmla="*/ 2147483647 w 140"/>
              <a:gd name="T19" fmla="*/ 2147483647 h 287"/>
              <a:gd name="T20" fmla="*/ 2147483647 w 140"/>
              <a:gd name="T21" fmla="*/ 2147483647 h 287"/>
              <a:gd name="T22" fmla="*/ 2147483647 w 140"/>
              <a:gd name="T23" fmla="*/ 2147483647 h 287"/>
              <a:gd name="T24" fmla="*/ 2147483647 w 140"/>
              <a:gd name="T25" fmla="*/ 2147483647 h 287"/>
              <a:gd name="T26" fmla="*/ 2147483647 w 140"/>
              <a:gd name="T27" fmla="*/ 2147483647 h 2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0"/>
              <a:gd name="T43" fmla="*/ 0 h 287"/>
              <a:gd name="T44" fmla="*/ 140 w 140"/>
              <a:gd name="T45" fmla="*/ 287 h 2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0" h="287">
                <a:moveTo>
                  <a:pt x="135" y="0"/>
                </a:moveTo>
                <a:cubicBezTo>
                  <a:pt x="131" y="3"/>
                  <a:pt x="135" y="18"/>
                  <a:pt x="118" y="33"/>
                </a:cubicBezTo>
                <a:cubicBezTo>
                  <a:pt x="104" y="43"/>
                  <a:pt x="58" y="46"/>
                  <a:pt x="50" y="57"/>
                </a:cubicBezTo>
                <a:cubicBezTo>
                  <a:pt x="42" y="72"/>
                  <a:pt x="72" y="83"/>
                  <a:pt x="71" y="99"/>
                </a:cubicBezTo>
                <a:cubicBezTo>
                  <a:pt x="71" y="115"/>
                  <a:pt x="20" y="147"/>
                  <a:pt x="30" y="145"/>
                </a:cubicBezTo>
                <a:cubicBezTo>
                  <a:pt x="33" y="147"/>
                  <a:pt x="69" y="135"/>
                  <a:pt x="86" y="125"/>
                </a:cubicBezTo>
                <a:cubicBezTo>
                  <a:pt x="103" y="115"/>
                  <a:pt x="140" y="76"/>
                  <a:pt x="131" y="87"/>
                </a:cubicBezTo>
                <a:cubicBezTo>
                  <a:pt x="132" y="97"/>
                  <a:pt x="46" y="161"/>
                  <a:pt x="34" y="193"/>
                </a:cubicBezTo>
                <a:cubicBezTo>
                  <a:pt x="34" y="204"/>
                  <a:pt x="132" y="145"/>
                  <a:pt x="130" y="153"/>
                </a:cubicBezTo>
                <a:cubicBezTo>
                  <a:pt x="128" y="161"/>
                  <a:pt x="31" y="228"/>
                  <a:pt x="22" y="241"/>
                </a:cubicBezTo>
                <a:cubicBezTo>
                  <a:pt x="13" y="254"/>
                  <a:pt x="90" y="221"/>
                  <a:pt x="78" y="233"/>
                </a:cubicBezTo>
                <a:cubicBezTo>
                  <a:pt x="66" y="245"/>
                  <a:pt x="117" y="219"/>
                  <a:pt x="124" y="222"/>
                </a:cubicBezTo>
                <a:cubicBezTo>
                  <a:pt x="131" y="225"/>
                  <a:pt x="24" y="262"/>
                  <a:pt x="18" y="277"/>
                </a:cubicBezTo>
                <a:cubicBezTo>
                  <a:pt x="0" y="287"/>
                  <a:pt x="122" y="267"/>
                  <a:pt x="122" y="269"/>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22" name="Freeform 18"/>
          <p:cNvSpPr>
            <a:spLocks/>
          </p:cNvSpPr>
          <p:nvPr/>
        </p:nvSpPr>
        <p:spPr bwMode="auto">
          <a:xfrm>
            <a:off x="7573963" y="1533525"/>
            <a:ext cx="406400" cy="349250"/>
          </a:xfrm>
          <a:custGeom>
            <a:avLst/>
            <a:gdLst>
              <a:gd name="T0" fmla="*/ 0 w 256"/>
              <a:gd name="T1" fmla="*/ 2147483647 h 220"/>
              <a:gd name="T2" fmla="*/ 2147483647 w 256"/>
              <a:gd name="T3" fmla="*/ 0 h 220"/>
              <a:gd name="T4" fmla="*/ 2147483647 w 256"/>
              <a:gd name="T5" fmla="*/ 2147483647 h 220"/>
              <a:gd name="T6" fmla="*/ 2147483647 w 256"/>
              <a:gd name="T7" fmla="*/ 2147483647 h 220"/>
              <a:gd name="T8" fmla="*/ 2147483647 w 256"/>
              <a:gd name="T9" fmla="*/ 2147483647 h 220"/>
              <a:gd name="T10" fmla="*/ 0 w 256"/>
              <a:gd name="T11" fmla="*/ 2147483647 h 220"/>
              <a:gd name="T12" fmla="*/ 2147483647 w 256"/>
              <a:gd name="T13" fmla="*/ 2147483647 h 220"/>
              <a:gd name="T14" fmla="*/ 2147483647 w 256"/>
              <a:gd name="T15" fmla="*/ 2147483647 h 220"/>
              <a:gd name="T16" fmla="*/ 2147483647 w 256"/>
              <a:gd name="T17" fmla="*/ 2147483647 h 220"/>
              <a:gd name="T18" fmla="*/ 2147483647 w 256"/>
              <a:gd name="T19" fmla="*/ 2147483647 h 220"/>
              <a:gd name="T20" fmla="*/ 2147483647 w 256"/>
              <a:gd name="T21" fmla="*/ 2147483647 h 220"/>
              <a:gd name="T22" fmla="*/ 2147483647 w 256"/>
              <a:gd name="T23" fmla="*/ 2147483647 h 220"/>
              <a:gd name="T24" fmla="*/ 2147483647 w 256"/>
              <a:gd name="T25" fmla="*/ 2147483647 h 220"/>
              <a:gd name="T26" fmla="*/ 2147483647 w 256"/>
              <a:gd name="T27" fmla="*/ 2147483647 h 220"/>
              <a:gd name="T28" fmla="*/ 2147483647 w 256"/>
              <a:gd name="T29" fmla="*/ 2147483647 h 220"/>
              <a:gd name="T30" fmla="*/ 2147483647 w 256"/>
              <a:gd name="T31" fmla="*/ 2147483647 h 2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6"/>
              <a:gd name="T49" fmla="*/ 0 h 220"/>
              <a:gd name="T50" fmla="*/ 256 w 256"/>
              <a:gd name="T51" fmla="*/ 220 h 2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6" h="220">
                <a:moveTo>
                  <a:pt x="0" y="24"/>
                </a:moveTo>
                <a:lnTo>
                  <a:pt x="116" y="0"/>
                </a:lnTo>
                <a:lnTo>
                  <a:pt x="112" y="4"/>
                </a:lnTo>
                <a:lnTo>
                  <a:pt x="4" y="64"/>
                </a:lnTo>
                <a:lnTo>
                  <a:pt x="132" y="32"/>
                </a:lnTo>
                <a:lnTo>
                  <a:pt x="0" y="97"/>
                </a:lnTo>
                <a:cubicBezTo>
                  <a:pt x="2" y="101"/>
                  <a:pt x="139" y="53"/>
                  <a:pt x="146" y="56"/>
                </a:cubicBezTo>
                <a:cubicBezTo>
                  <a:pt x="151" y="58"/>
                  <a:pt x="36" y="106"/>
                  <a:pt x="39" y="110"/>
                </a:cubicBezTo>
                <a:lnTo>
                  <a:pt x="165" y="82"/>
                </a:lnTo>
                <a:cubicBezTo>
                  <a:pt x="166" y="89"/>
                  <a:pt x="37" y="146"/>
                  <a:pt x="50" y="149"/>
                </a:cubicBezTo>
                <a:cubicBezTo>
                  <a:pt x="63" y="152"/>
                  <a:pt x="235" y="98"/>
                  <a:pt x="243" y="102"/>
                </a:cubicBezTo>
                <a:cubicBezTo>
                  <a:pt x="250" y="105"/>
                  <a:pt x="112" y="154"/>
                  <a:pt x="94" y="167"/>
                </a:cubicBezTo>
                <a:cubicBezTo>
                  <a:pt x="77" y="181"/>
                  <a:pt x="240" y="142"/>
                  <a:pt x="248" y="144"/>
                </a:cubicBezTo>
                <a:lnTo>
                  <a:pt x="108" y="196"/>
                </a:lnTo>
                <a:lnTo>
                  <a:pt x="256" y="172"/>
                </a:lnTo>
                <a:lnTo>
                  <a:pt x="120" y="220"/>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23" name="Freeform 19"/>
          <p:cNvSpPr>
            <a:spLocks/>
          </p:cNvSpPr>
          <p:nvPr/>
        </p:nvSpPr>
        <p:spPr bwMode="auto">
          <a:xfrm>
            <a:off x="7389813" y="2860675"/>
            <a:ext cx="798512" cy="531813"/>
          </a:xfrm>
          <a:custGeom>
            <a:avLst/>
            <a:gdLst>
              <a:gd name="T0" fmla="*/ 2147483647 w 503"/>
              <a:gd name="T1" fmla="*/ 0 h 335"/>
              <a:gd name="T2" fmla="*/ 0 w 503"/>
              <a:gd name="T3" fmla="*/ 2147483647 h 335"/>
              <a:gd name="T4" fmla="*/ 2147483647 w 503"/>
              <a:gd name="T5" fmla="*/ 2147483647 h 335"/>
              <a:gd name="T6" fmla="*/ 2147483647 w 503"/>
              <a:gd name="T7" fmla="*/ 2147483647 h 335"/>
              <a:gd name="T8" fmla="*/ 2147483647 w 503"/>
              <a:gd name="T9" fmla="*/ 2147483647 h 335"/>
              <a:gd name="T10" fmla="*/ 2147483647 w 503"/>
              <a:gd name="T11" fmla="*/ 2147483647 h 335"/>
              <a:gd name="T12" fmla="*/ 2147483647 w 503"/>
              <a:gd name="T13" fmla="*/ 2147483647 h 335"/>
              <a:gd name="T14" fmla="*/ 2147483647 w 503"/>
              <a:gd name="T15" fmla="*/ 2147483647 h 335"/>
              <a:gd name="T16" fmla="*/ 2147483647 w 503"/>
              <a:gd name="T17" fmla="*/ 2147483647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3"/>
              <a:gd name="T28" fmla="*/ 0 h 335"/>
              <a:gd name="T29" fmla="*/ 503 w 503"/>
              <a:gd name="T30" fmla="*/ 335 h 3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3" h="335">
                <a:moveTo>
                  <a:pt x="230" y="0"/>
                </a:moveTo>
                <a:lnTo>
                  <a:pt x="0" y="156"/>
                </a:lnTo>
                <a:cubicBezTo>
                  <a:pt x="9" y="164"/>
                  <a:pt x="274" y="41"/>
                  <a:pt x="285" y="49"/>
                </a:cubicBezTo>
                <a:cubicBezTo>
                  <a:pt x="301" y="53"/>
                  <a:pt x="57" y="195"/>
                  <a:pt x="67" y="203"/>
                </a:cubicBezTo>
                <a:lnTo>
                  <a:pt x="345" y="97"/>
                </a:lnTo>
                <a:cubicBezTo>
                  <a:pt x="353" y="110"/>
                  <a:pt x="93" y="278"/>
                  <a:pt x="116" y="278"/>
                </a:cubicBezTo>
                <a:cubicBezTo>
                  <a:pt x="150" y="280"/>
                  <a:pt x="466" y="96"/>
                  <a:pt x="484" y="100"/>
                </a:cubicBezTo>
                <a:cubicBezTo>
                  <a:pt x="503" y="103"/>
                  <a:pt x="267" y="266"/>
                  <a:pt x="233" y="301"/>
                </a:cubicBezTo>
                <a:cubicBezTo>
                  <a:pt x="200" y="335"/>
                  <a:pt x="317" y="313"/>
                  <a:pt x="338" y="317"/>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24" name="Freeform 20"/>
          <p:cNvSpPr>
            <a:spLocks/>
          </p:cNvSpPr>
          <p:nvPr/>
        </p:nvSpPr>
        <p:spPr bwMode="auto">
          <a:xfrm>
            <a:off x="7054850" y="3217863"/>
            <a:ext cx="228600" cy="817562"/>
          </a:xfrm>
          <a:custGeom>
            <a:avLst/>
            <a:gdLst>
              <a:gd name="T0" fmla="*/ 2147483647 w 144"/>
              <a:gd name="T1" fmla="*/ 2147483647 h 515"/>
              <a:gd name="T2" fmla="*/ 2147483647 w 144"/>
              <a:gd name="T3" fmla="*/ 2147483647 h 515"/>
              <a:gd name="T4" fmla="*/ 2147483647 w 144"/>
              <a:gd name="T5" fmla="*/ 2147483647 h 515"/>
              <a:gd name="T6" fmla="*/ 2147483647 w 144"/>
              <a:gd name="T7" fmla="*/ 2147483647 h 515"/>
              <a:gd name="T8" fmla="*/ 2147483647 w 144"/>
              <a:gd name="T9" fmla="*/ 2147483647 h 515"/>
              <a:gd name="T10" fmla="*/ 2147483647 w 144"/>
              <a:gd name="T11" fmla="*/ 2147483647 h 515"/>
              <a:gd name="T12" fmla="*/ 2147483647 w 144"/>
              <a:gd name="T13" fmla="*/ 2147483647 h 515"/>
              <a:gd name="T14" fmla="*/ 2147483647 w 144"/>
              <a:gd name="T15" fmla="*/ 2147483647 h 515"/>
              <a:gd name="T16" fmla="*/ 2147483647 w 144"/>
              <a:gd name="T17" fmla="*/ 2147483647 h 515"/>
              <a:gd name="T18" fmla="*/ 2147483647 w 144"/>
              <a:gd name="T19" fmla="*/ 2147483647 h 515"/>
              <a:gd name="T20" fmla="*/ 2147483647 w 144"/>
              <a:gd name="T21" fmla="*/ 2147483647 h 515"/>
              <a:gd name="T22" fmla="*/ 2147483647 w 144"/>
              <a:gd name="T23" fmla="*/ 2147483647 h 515"/>
              <a:gd name="T24" fmla="*/ 2147483647 w 144"/>
              <a:gd name="T25" fmla="*/ 2147483647 h 515"/>
              <a:gd name="T26" fmla="*/ 2147483647 w 144"/>
              <a:gd name="T27" fmla="*/ 2147483647 h 515"/>
              <a:gd name="T28" fmla="*/ 2147483647 w 144"/>
              <a:gd name="T29" fmla="*/ 2147483647 h 515"/>
              <a:gd name="T30" fmla="*/ 2147483647 w 144"/>
              <a:gd name="T31" fmla="*/ 2147483647 h 515"/>
              <a:gd name="T32" fmla="*/ 2147483647 w 144"/>
              <a:gd name="T33" fmla="*/ 2147483647 h 515"/>
              <a:gd name="T34" fmla="*/ 2147483647 w 144"/>
              <a:gd name="T35" fmla="*/ 2147483647 h 515"/>
              <a:gd name="T36" fmla="*/ 2147483647 w 144"/>
              <a:gd name="T37" fmla="*/ 2147483647 h 515"/>
              <a:gd name="T38" fmla="*/ 2147483647 w 144"/>
              <a:gd name="T39" fmla="*/ 2147483647 h 515"/>
              <a:gd name="T40" fmla="*/ 2147483647 w 144"/>
              <a:gd name="T41" fmla="*/ 2147483647 h 515"/>
              <a:gd name="T42" fmla="*/ 2147483647 w 144"/>
              <a:gd name="T43" fmla="*/ 2147483647 h 515"/>
              <a:gd name="T44" fmla="*/ 2147483647 w 144"/>
              <a:gd name="T45" fmla="*/ 2147483647 h 515"/>
              <a:gd name="T46" fmla="*/ 2147483647 w 144"/>
              <a:gd name="T47" fmla="*/ 2147483647 h 515"/>
              <a:gd name="T48" fmla="*/ 2147483647 w 144"/>
              <a:gd name="T49" fmla="*/ 2147483647 h 515"/>
              <a:gd name="T50" fmla="*/ 2147483647 w 144"/>
              <a:gd name="T51" fmla="*/ 2147483647 h 515"/>
              <a:gd name="T52" fmla="*/ 2147483647 w 144"/>
              <a:gd name="T53" fmla="*/ 2147483647 h 515"/>
              <a:gd name="T54" fmla="*/ 2147483647 w 144"/>
              <a:gd name="T55" fmla="*/ 2147483647 h 5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4"/>
              <a:gd name="T85" fmla="*/ 0 h 515"/>
              <a:gd name="T86" fmla="*/ 144 w 144"/>
              <a:gd name="T87" fmla="*/ 515 h 5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4" h="515">
                <a:moveTo>
                  <a:pt x="111" y="235"/>
                </a:moveTo>
                <a:cubicBezTo>
                  <a:pt x="114" y="214"/>
                  <a:pt x="132" y="147"/>
                  <a:pt x="131" y="111"/>
                </a:cubicBezTo>
                <a:cubicBezTo>
                  <a:pt x="130" y="75"/>
                  <a:pt x="108" y="19"/>
                  <a:pt x="103" y="19"/>
                </a:cubicBezTo>
                <a:cubicBezTo>
                  <a:pt x="98" y="19"/>
                  <a:pt x="106" y="76"/>
                  <a:pt x="103" y="111"/>
                </a:cubicBezTo>
                <a:cubicBezTo>
                  <a:pt x="100" y="146"/>
                  <a:pt x="91" y="229"/>
                  <a:pt x="87" y="227"/>
                </a:cubicBezTo>
                <a:cubicBezTo>
                  <a:pt x="83" y="225"/>
                  <a:pt x="82" y="132"/>
                  <a:pt x="79" y="99"/>
                </a:cubicBezTo>
                <a:cubicBezTo>
                  <a:pt x="76" y="66"/>
                  <a:pt x="74" y="9"/>
                  <a:pt x="71" y="31"/>
                </a:cubicBezTo>
                <a:cubicBezTo>
                  <a:pt x="68" y="53"/>
                  <a:pt x="65" y="236"/>
                  <a:pt x="59" y="231"/>
                </a:cubicBezTo>
                <a:cubicBezTo>
                  <a:pt x="53" y="226"/>
                  <a:pt x="39" y="6"/>
                  <a:pt x="35" y="3"/>
                </a:cubicBezTo>
                <a:cubicBezTo>
                  <a:pt x="31" y="0"/>
                  <a:pt x="40" y="206"/>
                  <a:pt x="35" y="211"/>
                </a:cubicBezTo>
                <a:cubicBezTo>
                  <a:pt x="30" y="216"/>
                  <a:pt x="10" y="33"/>
                  <a:pt x="7" y="35"/>
                </a:cubicBezTo>
                <a:cubicBezTo>
                  <a:pt x="4" y="37"/>
                  <a:pt x="0" y="186"/>
                  <a:pt x="15" y="223"/>
                </a:cubicBezTo>
                <a:cubicBezTo>
                  <a:pt x="30" y="260"/>
                  <a:pt x="97" y="250"/>
                  <a:pt x="99" y="259"/>
                </a:cubicBezTo>
                <a:cubicBezTo>
                  <a:pt x="101" y="268"/>
                  <a:pt x="28" y="269"/>
                  <a:pt x="27" y="275"/>
                </a:cubicBezTo>
                <a:cubicBezTo>
                  <a:pt x="26" y="281"/>
                  <a:pt x="91" y="288"/>
                  <a:pt x="91" y="295"/>
                </a:cubicBezTo>
                <a:cubicBezTo>
                  <a:pt x="91" y="302"/>
                  <a:pt x="26" y="310"/>
                  <a:pt x="27" y="315"/>
                </a:cubicBezTo>
                <a:cubicBezTo>
                  <a:pt x="28" y="320"/>
                  <a:pt x="98" y="321"/>
                  <a:pt x="99" y="327"/>
                </a:cubicBezTo>
                <a:cubicBezTo>
                  <a:pt x="100" y="333"/>
                  <a:pt x="31" y="345"/>
                  <a:pt x="31" y="351"/>
                </a:cubicBezTo>
                <a:cubicBezTo>
                  <a:pt x="31" y="357"/>
                  <a:pt x="100" y="355"/>
                  <a:pt x="99" y="363"/>
                </a:cubicBezTo>
                <a:cubicBezTo>
                  <a:pt x="98" y="371"/>
                  <a:pt x="24" y="394"/>
                  <a:pt x="23" y="399"/>
                </a:cubicBezTo>
                <a:cubicBezTo>
                  <a:pt x="22" y="404"/>
                  <a:pt x="94" y="386"/>
                  <a:pt x="91" y="395"/>
                </a:cubicBezTo>
                <a:cubicBezTo>
                  <a:pt x="88" y="404"/>
                  <a:pt x="5" y="449"/>
                  <a:pt x="7" y="455"/>
                </a:cubicBezTo>
                <a:cubicBezTo>
                  <a:pt x="13" y="459"/>
                  <a:pt x="95" y="421"/>
                  <a:pt x="103" y="431"/>
                </a:cubicBezTo>
                <a:lnTo>
                  <a:pt x="23" y="483"/>
                </a:lnTo>
                <a:cubicBezTo>
                  <a:pt x="26" y="484"/>
                  <a:pt x="117" y="436"/>
                  <a:pt x="119" y="439"/>
                </a:cubicBezTo>
                <a:cubicBezTo>
                  <a:pt x="124" y="443"/>
                  <a:pt x="58" y="481"/>
                  <a:pt x="35" y="503"/>
                </a:cubicBezTo>
                <a:cubicBezTo>
                  <a:pt x="36" y="508"/>
                  <a:pt x="110" y="465"/>
                  <a:pt x="127" y="467"/>
                </a:cubicBezTo>
                <a:cubicBezTo>
                  <a:pt x="144" y="469"/>
                  <a:pt x="133" y="505"/>
                  <a:pt x="135" y="515"/>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25" name="Freeform 21"/>
          <p:cNvSpPr>
            <a:spLocks/>
          </p:cNvSpPr>
          <p:nvPr/>
        </p:nvSpPr>
        <p:spPr bwMode="auto">
          <a:xfrm>
            <a:off x="8274050" y="3832225"/>
            <a:ext cx="173038" cy="247650"/>
          </a:xfrm>
          <a:custGeom>
            <a:avLst/>
            <a:gdLst>
              <a:gd name="T0" fmla="*/ 2147483647 w 109"/>
              <a:gd name="T1" fmla="*/ 0 h 156"/>
              <a:gd name="T2" fmla="*/ 2147483647 w 109"/>
              <a:gd name="T3" fmla="*/ 2147483647 h 156"/>
              <a:gd name="T4" fmla="*/ 2147483647 w 109"/>
              <a:gd name="T5" fmla="*/ 2147483647 h 156"/>
              <a:gd name="T6" fmla="*/ 2147483647 w 109"/>
              <a:gd name="T7" fmla="*/ 2147483647 h 156"/>
              <a:gd name="T8" fmla="*/ 2147483647 w 109"/>
              <a:gd name="T9" fmla="*/ 2147483647 h 156"/>
              <a:gd name="T10" fmla="*/ 2147483647 w 109"/>
              <a:gd name="T11" fmla="*/ 2147483647 h 156"/>
              <a:gd name="T12" fmla="*/ 2147483647 w 109"/>
              <a:gd name="T13" fmla="*/ 2147483647 h 156"/>
              <a:gd name="T14" fmla="*/ 2147483647 w 109"/>
              <a:gd name="T15" fmla="*/ 2147483647 h 156"/>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56"/>
              <a:gd name="T26" fmla="*/ 109 w 109"/>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56">
                <a:moveTo>
                  <a:pt x="63" y="0"/>
                </a:moveTo>
                <a:cubicBezTo>
                  <a:pt x="52" y="20"/>
                  <a:pt x="0" y="117"/>
                  <a:pt x="3" y="120"/>
                </a:cubicBezTo>
                <a:cubicBezTo>
                  <a:pt x="9" y="124"/>
                  <a:pt x="74" y="18"/>
                  <a:pt x="79" y="20"/>
                </a:cubicBezTo>
                <a:lnTo>
                  <a:pt x="55" y="100"/>
                </a:lnTo>
                <a:cubicBezTo>
                  <a:pt x="59" y="102"/>
                  <a:pt x="97" y="33"/>
                  <a:pt x="103" y="32"/>
                </a:cubicBezTo>
                <a:cubicBezTo>
                  <a:pt x="109" y="31"/>
                  <a:pt x="105" y="58"/>
                  <a:pt x="91" y="92"/>
                </a:cubicBezTo>
                <a:cubicBezTo>
                  <a:pt x="83" y="112"/>
                  <a:pt x="52" y="148"/>
                  <a:pt x="55" y="152"/>
                </a:cubicBezTo>
                <a:cubicBezTo>
                  <a:pt x="58" y="156"/>
                  <a:pt x="96" y="123"/>
                  <a:pt x="107" y="116"/>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3025942" name="Text Box 22"/>
          <p:cNvSpPr txBox="1">
            <a:spLocks noChangeArrowheads="1"/>
          </p:cNvSpPr>
          <p:nvPr/>
        </p:nvSpPr>
        <p:spPr bwMode="auto">
          <a:xfrm>
            <a:off x="7370763" y="5932488"/>
            <a:ext cx="811212" cy="366712"/>
          </a:xfrm>
          <a:prstGeom prst="rect">
            <a:avLst/>
          </a:prstGeom>
          <a:noFill/>
          <a:ln w="9525">
            <a:noFill/>
            <a:miter lim="800000"/>
            <a:headEnd/>
            <a:tailEnd/>
          </a:ln>
        </p:spPr>
        <p:txBody>
          <a:bodyPr>
            <a:spAutoFit/>
          </a:bodyPr>
          <a:lstStyle/>
          <a:p>
            <a:pPr algn="ctr">
              <a:spcBef>
                <a:spcPct val="50000"/>
              </a:spcBef>
            </a:pPr>
            <a:r>
              <a:rPr lang="es-MX" b="1" dirty="0" smtClean="0">
                <a:solidFill>
                  <a:srgbClr val="002060"/>
                </a:solidFill>
              </a:rPr>
              <a:t>Frente</a:t>
            </a:r>
            <a:endParaRPr lang="es-MX" b="1" dirty="0">
              <a:solidFill>
                <a:srgbClr val="002060"/>
              </a:solidFill>
            </a:endParaRPr>
          </a:p>
        </p:txBody>
      </p:sp>
      <p:sp>
        <p:nvSpPr>
          <p:cNvPr id="3025943" name="Text Box 23"/>
          <p:cNvSpPr txBox="1">
            <a:spLocks noChangeArrowheads="1"/>
          </p:cNvSpPr>
          <p:nvPr/>
        </p:nvSpPr>
        <p:spPr bwMode="auto">
          <a:xfrm>
            <a:off x="5518150" y="5932488"/>
            <a:ext cx="811213" cy="366712"/>
          </a:xfrm>
          <a:prstGeom prst="rect">
            <a:avLst/>
          </a:prstGeom>
          <a:noFill/>
          <a:ln w="9525">
            <a:noFill/>
            <a:miter lim="800000"/>
            <a:headEnd/>
            <a:tailEnd/>
          </a:ln>
        </p:spPr>
        <p:txBody>
          <a:bodyPr>
            <a:spAutoFit/>
          </a:bodyPr>
          <a:lstStyle/>
          <a:p>
            <a:pPr algn="ctr">
              <a:spcBef>
                <a:spcPct val="50000"/>
              </a:spcBef>
            </a:pPr>
            <a:r>
              <a:rPr lang="es-MX" b="1" dirty="0" smtClean="0">
                <a:solidFill>
                  <a:srgbClr val="002060"/>
                </a:solidFill>
              </a:rPr>
              <a:t>Atrás</a:t>
            </a:r>
            <a:endParaRPr lang="es-MX" b="1" dirty="0">
              <a:solidFill>
                <a:srgbClr val="002060"/>
              </a:solidFill>
            </a:endParaRPr>
          </a:p>
        </p:txBody>
      </p:sp>
      <p:sp>
        <p:nvSpPr>
          <p:cNvPr id="2530328" name="Freeform 24"/>
          <p:cNvSpPr>
            <a:spLocks/>
          </p:cNvSpPr>
          <p:nvPr/>
        </p:nvSpPr>
        <p:spPr bwMode="auto">
          <a:xfrm>
            <a:off x="6002338" y="5437188"/>
            <a:ext cx="165100" cy="473075"/>
          </a:xfrm>
          <a:custGeom>
            <a:avLst/>
            <a:gdLst>
              <a:gd name="T0" fmla="*/ 2147483647 w 179"/>
              <a:gd name="T1" fmla="*/ 0 h 298"/>
              <a:gd name="T2" fmla="*/ 2147483647 w 179"/>
              <a:gd name="T3" fmla="*/ 2147483647 h 298"/>
              <a:gd name="T4" fmla="*/ 2147483647 w 179"/>
              <a:gd name="T5" fmla="*/ 2147483647 h 298"/>
              <a:gd name="T6" fmla="*/ 2147483647 w 179"/>
              <a:gd name="T7" fmla="*/ 2147483647 h 298"/>
              <a:gd name="T8" fmla="*/ 2147483647 w 179"/>
              <a:gd name="T9" fmla="*/ 2147483647 h 298"/>
              <a:gd name="T10" fmla="*/ 2147483647 w 179"/>
              <a:gd name="T11" fmla="*/ 2147483647 h 298"/>
              <a:gd name="T12" fmla="*/ 2147483647 w 179"/>
              <a:gd name="T13" fmla="*/ 2147483647 h 298"/>
              <a:gd name="T14" fmla="*/ 2147483647 w 179"/>
              <a:gd name="T15" fmla="*/ 2147483647 h 298"/>
              <a:gd name="T16" fmla="*/ 2147483647 w 179"/>
              <a:gd name="T17" fmla="*/ 2147483647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298"/>
              <a:gd name="T29" fmla="*/ 179 w 179"/>
              <a:gd name="T30" fmla="*/ 298 h 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298">
                <a:moveTo>
                  <a:pt x="178" y="0"/>
                </a:moveTo>
                <a:cubicBezTo>
                  <a:pt x="171" y="3"/>
                  <a:pt x="157" y="9"/>
                  <a:pt x="157" y="9"/>
                </a:cubicBezTo>
                <a:cubicBezTo>
                  <a:pt x="132" y="23"/>
                  <a:pt x="38" y="72"/>
                  <a:pt x="25" y="87"/>
                </a:cubicBezTo>
                <a:cubicBezTo>
                  <a:pt x="12" y="102"/>
                  <a:pt x="80" y="83"/>
                  <a:pt x="79" y="99"/>
                </a:cubicBezTo>
                <a:cubicBezTo>
                  <a:pt x="78" y="115"/>
                  <a:pt x="0" y="188"/>
                  <a:pt x="16" y="186"/>
                </a:cubicBezTo>
                <a:cubicBezTo>
                  <a:pt x="32" y="184"/>
                  <a:pt x="165" y="72"/>
                  <a:pt x="172" y="87"/>
                </a:cubicBezTo>
                <a:cubicBezTo>
                  <a:pt x="179" y="102"/>
                  <a:pt x="57" y="254"/>
                  <a:pt x="55" y="276"/>
                </a:cubicBezTo>
                <a:cubicBezTo>
                  <a:pt x="53" y="298"/>
                  <a:pt x="149" y="219"/>
                  <a:pt x="160" y="222"/>
                </a:cubicBezTo>
                <a:cubicBezTo>
                  <a:pt x="171" y="225"/>
                  <a:pt x="129" y="282"/>
                  <a:pt x="121" y="297"/>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29" name="Freeform 25"/>
          <p:cNvSpPr>
            <a:spLocks/>
          </p:cNvSpPr>
          <p:nvPr/>
        </p:nvSpPr>
        <p:spPr bwMode="auto">
          <a:xfrm>
            <a:off x="6442075" y="3262313"/>
            <a:ext cx="239713" cy="798512"/>
          </a:xfrm>
          <a:custGeom>
            <a:avLst/>
            <a:gdLst>
              <a:gd name="T0" fmla="*/ 2147483647 w 151"/>
              <a:gd name="T1" fmla="*/ 2147483647 h 503"/>
              <a:gd name="T2" fmla="*/ 2147483647 w 151"/>
              <a:gd name="T3" fmla="*/ 2147483647 h 503"/>
              <a:gd name="T4" fmla="*/ 2147483647 w 151"/>
              <a:gd name="T5" fmla="*/ 2147483647 h 503"/>
              <a:gd name="T6" fmla="*/ 2147483647 w 151"/>
              <a:gd name="T7" fmla="*/ 2147483647 h 503"/>
              <a:gd name="T8" fmla="*/ 2147483647 w 151"/>
              <a:gd name="T9" fmla="*/ 2147483647 h 503"/>
              <a:gd name="T10" fmla="*/ 2147483647 w 151"/>
              <a:gd name="T11" fmla="*/ 2147483647 h 503"/>
              <a:gd name="T12" fmla="*/ 2147483647 w 151"/>
              <a:gd name="T13" fmla="*/ 2147483647 h 503"/>
              <a:gd name="T14" fmla="*/ 2147483647 w 151"/>
              <a:gd name="T15" fmla="*/ 2147483647 h 503"/>
              <a:gd name="T16" fmla="*/ 2147483647 w 151"/>
              <a:gd name="T17" fmla="*/ 2147483647 h 503"/>
              <a:gd name="T18" fmla="*/ 2147483647 w 151"/>
              <a:gd name="T19" fmla="*/ 2147483647 h 503"/>
              <a:gd name="T20" fmla="*/ 2147483647 w 151"/>
              <a:gd name="T21" fmla="*/ 2147483647 h 503"/>
              <a:gd name="T22" fmla="*/ 2147483647 w 151"/>
              <a:gd name="T23" fmla="*/ 2147483647 h 503"/>
              <a:gd name="T24" fmla="*/ 2147483647 w 151"/>
              <a:gd name="T25" fmla="*/ 2147483647 h 503"/>
              <a:gd name="T26" fmla="*/ 2147483647 w 151"/>
              <a:gd name="T27" fmla="*/ 2147483647 h 503"/>
              <a:gd name="T28" fmla="*/ 2147483647 w 151"/>
              <a:gd name="T29" fmla="*/ 2147483647 h 503"/>
              <a:gd name="T30" fmla="*/ 2147483647 w 151"/>
              <a:gd name="T31" fmla="*/ 2147483647 h 503"/>
              <a:gd name="T32" fmla="*/ 2147483647 w 151"/>
              <a:gd name="T33" fmla="*/ 2147483647 h 503"/>
              <a:gd name="T34" fmla="*/ 2147483647 w 151"/>
              <a:gd name="T35" fmla="*/ 2147483647 h 503"/>
              <a:gd name="T36" fmla="*/ 2147483647 w 151"/>
              <a:gd name="T37" fmla="*/ 2147483647 h 503"/>
              <a:gd name="T38" fmla="*/ 2147483647 w 151"/>
              <a:gd name="T39" fmla="*/ 2147483647 h 503"/>
              <a:gd name="T40" fmla="*/ 2147483647 w 151"/>
              <a:gd name="T41" fmla="*/ 2147483647 h 503"/>
              <a:gd name="T42" fmla="*/ 2147483647 w 151"/>
              <a:gd name="T43" fmla="*/ 2147483647 h 503"/>
              <a:gd name="T44" fmla="*/ 2147483647 w 151"/>
              <a:gd name="T45" fmla="*/ 2147483647 h 503"/>
              <a:gd name="T46" fmla="*/ 2147483647 w 151"/>
              <a:gd name="T47" fmla="*/ 2147483647 h 503"/>
              <a:gd name="T48" fmla="*/ 2147483647 w 151"/>
              <a:gd name="T49" fmla="*/ 2147483647 h 5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1"/>
              <a:gd name="T76" fmla="*/ 0 h 503"/>
              <a:gd name="T77" fmla="*/ 151 w 151"/>
              <a:gd name="T78" fmla="*/ 503 h 5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1" h="503">
                <a:moveTo>
                  <a:pt x="49" y="215"/>
                </a:moveTo>
                <a:cubicBezTo>
                  <a:pt x="42" y="182"/>
                  <a:pt x="1" y="20"/>
                  <a:pt x="5" y="19"/>
                </a:cubicBezTo>
                <a:cubicBezTo>
                  <a:pt x="9" y="18"/>
                  <a:pt x="66" y="210"/>
                  <a:pt x="72" y="207"/>
                </a:cubicBezTo>
                <a:cubicBezTo>
                  <a:pt x="78" y="204"/>
                  <a:pt x="37" y="2"/>
                  <a:pt x="41" y="3"/>
                </a:cubicBezTo>
                <a:cubicBezTo>
                  <a:pt x="45" y="4"/>
                  <a:pt x="91" y="211"/>
                  <a:pt x="98" y="211"/>
                </a:cubicBezTo>
                <a:cubicBezTo>
                  <a:pt x="105" y="211"/>
                  <a:pt x="81" y="6"/>
                  <a:pt x="85" y="3"/>
                </a:cubicBezTo>
                <a:cubicBezTo>
                  <a:pt x="89" y="0"/>
                  <a:pt x="114" y="190"/>
                  <a:pt x="121" y="191"/>
                </a:cubicBezTo>
                <a:cubicBezTo>
                  <a:pt x="128" y="192"/>
                  <a:pt x="126" y="9"/>
                  <a:pt x="129" y="11"/>
                </a:cubicBezTo>
                <a:cubicBezTo>
                  <a:pt x="132" y="13"/>
                  <a:pt x="151" y="165"/>
                  <a:pt x="140" y="203"/>
                </a:cubicBezTo>
                <a:cubicBezTo>
                  <a:pt x="129" y="241"/>
                  <a:pt x="62" y="230"/>
                  <a:pt x="60" y="239"/>
                </a:cubicBezTo>
                <a:cubicBezTo>
                  <a:pt x="59" y="248"/>
                  <a:pt x="128" y="249"/>
                  <a:pt x="128" y="255"/>
                </a:cubicBezTo>
                <a:cubicBezTo>
                  <a:pt x="129" y="261"/>
                  <a:pt x="68" y="268"/>
                  <a:pt x="68" y="275"/>
                </a:cubicBezTo>
                <a:cubicBezTo>
                  <a:pt x="68" y="282"/>
                  <a:pt x="129" y="290"/>
                  <a:pt x="128" y="295"/>
                </a:cubicBezTo>
                <a:cubicBezTo>
                  <a:pt x="128" y="300"/>
                  <a:pt x="61" y="301"/>
                  <a:pt x="60" y="307"/>
                </a:cubicBezTo>
                <a:cubicBezTo>
                  <a:pt x="60" y="313"/>
                  <a:pt x="125" y="325"/>
                  <a:pt x="125" y="331"/>
                </a:cubicBezTo>
                <a:cubicBezTo>
                  <a:pt x="125" y="337"/>
                  <a:pt x="60" y="335"/>
                  <a:pt x="60" y="343"/>
                </a:cubicBezTo>
                <a:cubicBezTo>
                  <a:pt x="61" y="351"/>
                  <a:pt x="131" y="374"/>
                  <a:pt x="132" y="379"/>
                </a:cubicBezTo>
                <a:cubicBezTo>
                  <a:pt x="133" y="384"/>
                  <a:pt x="69" y="368"/>
                  <a:pt x="68" y="375"/>
                </a:cubicBezTo>
                <a:cubicBezTo>
                  <a:pt x="67" y="382"/>
                  <a:pt x="133" y="416"/>
                  <a:pt x="129" y="419"/>
                </a:cubicBezTo>
                <a:cubicBezTo>
                  <a:pt x="124" y="423"/>
                  <a:pt x="45" y="388"/>
                  <a:pt x="45" y="395"/>
                </a:cubicBezTo>
                <a:lnTo>
                  <a:pt x="132" y="463"/>
                </a:lnTo>
                <a:cubicBezTo>
                  <a:pt x="131" y="467"/>
                  <a:pt x="47" y="413"/>
                  <a:pt x="42" y="419"/>
                </a:cubicBezTo>
                <a:cubicBezTo>
                  <a:pt x="37" y="423"/>
                  <a:pt x="109" y="495"/>
                  <a:pt x="105" y="499"/>
                </a:cubicBezTo>
                <a:cubicBezTo>
                  <a:pt x="101" y="503"/>
                  <a:pt x="34" y="446"/>
                  <a:pt x="17" y="443"/>
                </a:cubicBezTo>
                <a:cubicBezTo>
                  <a:pt x="0" y="440"/>
                  <a:pt x="7" y="475"/>
                  <a:pt x="5" y="483"/>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30" name="Freeform 26"/>
          <p:cNvSpPr>
            <a:spLocks/>
          </p:cNvSpPr>
          <p:nvPr/>
        </p:nvSpPr>
        <p:spPr bwMode="auto">
          <a:xfrm>
            <a:off x="7446963" y="1990725"/>
            <a:ext cx="596900" cy="323850"/>
          </a:xfrm>
          <a:custGeom>
            <a:avLst/>
            <a:gdLst>
              <a:gd name="T0" fmla="*/ 2147483647 w 376"/>
              <a:gd name="T1" fmla="*/ 0 h 204"/>
              <a:gd name="T2" fmla="*/ 2147483647 w 376"/>
              <a:gd name="T3" fmla="*/ 2147483647 h 204"/>
              <a:gd name="T4" fmla="*/ 2147483647 w 376"/>
              <a:gd name="T5" fmla="*/ 2147483647 h 204"/>
              <a:gd name="T6" fmla="*/ 2147483647 w 376"/>
              <a:gd name="T7" fmla="*/ 2147483647 h 204"/>
              <a:gd name="T8" fmla="*/ 2147483647 w 376"/>
              <a:gd name="T9" fmla="*/ 2147483647 h 204"/>
              <a:gd name="T10" fmla="*/ 2147483647 w 376"/>
              <a:gd name="T11" fmla="*/ 2147483647 h 204"/>
              <a:gd name="T12" fmla="*/ 2147483647 w 376"/>
              <a:gd name="T13" fmla="*/ 2147483647 h 204"/>
              <a:gd name="T14" fmla="*/ 2147483647 w 376"/>
              <a:gd name="T15" fmla="*/ 2147483647 h 204"/>
              <a:gd name="T16" fmla="*/ 2147483647 w 376"/>
              <a:gd name="T17" fmla="*/ 2147483647 h 204"/>
              <a:gd name="T18" fmla="*/ 2147483647 w 376"/>
              <a:gd name="T19" fmla="*/ 2147483647 h 204"/>
              <a:gd name="T20" fmla="*/ 2147483647 w 376"/>
              <a:gd name="T21" fmla="*/ 2147483647 h 204"/>
              <a:gd name="T22" fmla="*/ 2147483647 w 376"/>
              <a:gd name="T23" fmla="*/ 2147483647 h 204"/>
              <a:gd name="T24" fmla="*/ 2147483647 w 376"/>
              <a:gd name="T25" fmla="*/ 2147483647 h 204"/>
              <a:gd name="T26" fmla="*/ 2147483647 w 376"/>
              <a:gd name="T27" fmla="*/ 2147483647 h 204"/>
              <a:gd name="T28" fmla="*/ 2147483647 w 376"/>
              <a:gd name="T29" fmla="*/ 2147483647 h 204"/>
              <a:gd name="T30" fmla="*/ 2147483647 w 376"/>
              <a:gd name="T31" fmla="*/ 2147483647 h 204"/>
              <a:gd name="T32" fmla="*/ 2147483647 w 376"/>
              <a:gd name="T33" fmla="*/ 2147483647 h 204"/>
              <a:gd name="T34" fmla="*/ 2147483647 w 376"/>
              <a:gd name="T35" fmla="*/ 2147483647 h 204"/>
              <a:gd name="T36" fmla="*/ 2147483647 w 376"/>
              <a:gd name="T37" fmla="*/ 2147483647 h 204"/>
              <a:gd name="T38" fmla="*/ 2147483647 w 376"/>
              <a:gd name="T39" fmla="*/ 2147483647 h 204"/>
              <a:gd name="T40" fmla="*/ 2147483647 w 376"/>
              <a:gd name="T41" fmla="*/ 2147483647 h 204"/>
              <a:gd name="T42" fmla="*/ 0 w 376"/>
              <a:gd name="T43" fmla="*/ 2147483647 h 204"/>
              <a:gd name="T44" fmla="*/ 0 w 376"/>
              <a:gd name="T45" fmla="*/ 2147483647 h 2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6"/>
              <a:gd name="T70" fmla="*/ 0 h 204"/>
              <a:gd name="T71" fmla="*/ 376 w 376"/>
              <a:gd name="T72" fmla="*/ 204 h 2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6" h="204">
                <a:moveTo>
                  <a:pt x="135" y="0"/>
                </a:moveTo>
                <a:lnTo>
                  <a:pt x="98" y="90"/>
                </a:lnTo>
                <a:lnTo>
                  <a:pt x="150" y="27"/>
                </a:lnTo>
                <a:lnTo>
                  <a:pt x="207" y="21"/>
                </a:lnTo>
                <a:lnTo>
                  <a:pt x="112" y="103"/>
                </a:lnTo>
                <a:lnTo>
                  <a:pt x="285" y="9"/>
                </a:lnTo>
                <a:lnTo>
                  <a:pt x="264" y="60"/>
                </a:lnTo>
                <a:lnTo>
                  <a:pt x="180" y="76"/>
                </a:lnTo>
                <a:lnTo>
                  <a:pt x="249" y="97"/>
                </a:lnTo>
                <a:lnTo>
                  <a:pt x="288" y="72"/>
                </a:lnTo>
                <a:lnTo>
                  <a:pt x="376" y="140"/>
                </a:lnTo>
                <a:lnTo>
                  <a:pt x="276" y="120"/>
                </a:lnTo>
                <a:lnTo>
                  <a:pt x="296" y="168"/>
                </a:lnTo>
                <a:lnTo>
                  <a:pt x="232" y="136"/>
                </a:lnTo>
                <a:lnTo>
                  <a:pt x="256" y="172"/>
                </a:lnTo>
                <a:lnTo>
                  <a:pt x="200" y="152"/>
                </a:lnTo>
                <a:lnTo>
                  <a:pt x="208" y="200"/>
                </a:lnTo>
                <a:lnTo>
                  <a:pt x="152" y="160"/>
                </a:lnTo>
                <a:lnTo>
                  <a:pt x="124" y="204"/>
                </a:lnTo>
                <a:lnTo>
                  <a:pt x="100" y="132"/>
                </a:lnTo>
                <a:lnTo>
                  <a:pt x="64" y="120"/>
                </a:lnTo>
                <a:lnTo>
                  <a:pt x="0" y="144"/>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31" name="Freeform 27"/>
          <p:cNvSpPr>
            <a:spLocks/>
          </p:cNvSpPr>
          <p:nvPr/>
        </p:nvSpPr>
        <p:spPr bwMode="auto">
          <a:xfrm>
            <a:off x="5211763" y="3825875"/>
            <a:ext cx="193675" cy="242888"/>
          </a:xfrm>
          <a:custGeom>
            <a:avLst/>
            <a:gdLst>
              <a:gd name="T0" fmla="*/ 2147483647 w 122"/>
              <a:gd name="T1" fmla="*/ 0 h 153"/>
              <a:gd name="T2" fmla="*/ 2147483647 w 122"/>
              <a:gd name="T3" fmla="*/ 2147483647 h 153"/>
              <a:gd name="T4" fmla="*/ 2147483647 w 122"/>
              <a:gd name="T5" fmla="*/ 2147483647 h 153"/>
              <a:gd name="T6" fmla="*/ 2147483647 w 122"/>
              <a:gd name="T7" fmla="*/ 2147483647 h 153"/>
              <a:gd name="T8" fmla="*/ 2147483647 w 122"/>
              <a:gd name="T9" fmla="*/ 2147483647 h 153"/>
              <a:gd name="T10" fmla="*/ 2147483647 w 122"/>
              <a:gd name="T11" fmla="*/ 2147483647 h 153"/>
              <a:gd name="T12" fmla="*/ 2147483647 w 122"/>
              <a:gd name="T13" fmla="*/ 2147483647 h 153"/>
              <a:gd name="T14" fmla="*/ 0 w 122"/>
              <a:gd name="T15" fmla="*/ 2147483647 h 153"/>
              <a:gd name="T16" fmla="*/ 2147483647 w 122"/>
              <a:gd name="T17" fmla="*/ 0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153"/>
              <a:gd name="T29" fmla="*/ 122 w 122"/>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153">
                <a:moveTo>
                  <a:pt x="67" y="0"/>
                </a:moveTo>
                <a:cubicBezTo>
                  <a:pt x="77" y="20"/>
                  <a:pt x="122" y="117"/>
                  <a:pt x="119" y="120"/>
                </a:cubicBezTo>
                <a:cubicBezTo>
                  <a:pt x="114" y="124"/>
                  <a:pt x="58" y="18"/>
                  <a:pt x="53" y="20"/>
                </a:cubicBezTo>
                <a:lnTo>
                  <a:pt x="74" y="100"/>
                </a:lnTo>
                <a:cubicBezTo>
                  <a:pt x="68" y="106"/>
                  <a:pt x="21" y="57"/>
                  <a:pt x="16" y="56"/>
                </a:cubicBezTo>
                <a:cubicBezTo>
                  <a:pt x="11" y="55"/>
                  <a:pt x="33" y="76"/>
                  <a:pt x="43" y="92"/>
                </a:cubicBezTo>
                <a:cubicBezTo>
                  <a:pt x="53" y="108"/>
                  <a:pt x="81" y="153"/>
                  <a:pt x="74" y="152"/>
                </a:cubicBezTo>
                <a:cubicBezTo>
                  <a:pt x="67" y="151"/>
                  <a:pt x="15" y="98"/>
                  <a:pt x="0" y="84"/>
                </a:cubicBezTo>
                <a:cubicBezTo>
                  <a:pt x="0" y="84"/>
                  <a:pt x="67" y="0"/>
                  <a:pt x="67" y="0"/>
                </a:cubicBezTo>
                <a:close/>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32" name="Freeform 28"/>
          <p:cNvSpPr>
            <a:spLocks/>
          </p:cNvSpPr>
          <p:nvPr/>
        </p:nvSpPr>
        <p:spPr bwMode="auto">
          <a:xfrm>
            <a:off x="7840663" y="3908425"/>
            <a:ext cx="433387" cy="987425"/>
          </a:xfrm>
          <a:custGeom>
            <a:avLst/>
            <a:gdLst>
              <a:gd name="T0" fmla="*/ 2147483647 w 273"/>
              <a:gd name="T1" fmla="*/ 0 h 622"/>
              <a:gd name="T2" fmla="*/ 2147483647 w 273"/>
              <a:gd name="T3" fmla="*/ 2147483647 h 622"/>
              <a:gd name="T4" fmla="*/ 2147483647 w 273"/>
              <a:gd name="T5" fmla="*/ 2147483647 h 622"/>
              <a:gd name="T6" fmla="*/ 2147483647 w 273"/>
              <a:gd name="T7" fmla="*/ 2147483647 h 622"/>
              <a:gd name="T8" fmla="*/ 2147483647 w 273"/>
              <a:gd name="T9" fmla="*/ 2147483647 h 622"/>
              <a:gd name="T10" fmla="*/ 2147483647 w 273"/>
              <a:gd name="T11" fmla="*/ 2147483647 h 622"/>
              <a:gd name="T12" fmla="*/ 2147483647 w 273"/>
              <a:gd name="T13" fmla="*/ 2147483647 h 622"/>
              <a:gd name="T14" fmla="*/ 2147483647 w 273"/>
              <a:gd name="T15" fmla="*/ 2147483647 h 622"/>
              <a:gd name="T16" fmla="*/ 2147483647 w 273"/>
              <a:gd name="T17" fmla="*/ 2147483647 h 622"/>
              <a:gd name="T18" fmla="*/ 2147483647 w 273"/>
              <a:gd name="T19" fmla="*/ 2147483647 h 622"/>
              <a:gd name="T20" fmla="*/ 2147483647 w 273"/>
              <a:gd name="T21" fmla="*/ 2147483647 h 622"/>
              <a:gd name="T22" fmla="*/ 2147483647 w 273"/>
              <a:gd name="T23" fmla="*/ 2147483647 h 622"/>
              <a:gd name="T24" fmla="*/ 2147483647 w 273"/>
              <a:gd name="T25" fmla="*/ 2147483647 h 622"/>
              <a:gd name="T26" fmla="*/ 2147483647 w 273"/>
              <a:gd name="T27" fmla="*/ 2147483647 h 622"/>
              <a:gd name="T28" fmla="*/ 2147483647 w 273"/>
              <a:gd name="T29" fmla="*/ 2147483647 h 622"/>
              <a:gd name="T30" fmla="*/ 2147483647 w 273"/>
              <a:gd name="T31" fmla="*/ 2147483647 h 622"/>
              <a:gd name="T32" fmla="*/ 2147483647 w 273"/>
              <a:gd name="T33" fmla="*/ 2147483647 h 622"/>
              <a:gd name="T34" fmla="*/ 2147483647 w 273"/>
              <a:gd name="T35" fmla="*/ 2147483647 h 622"/>
              <a:gd name="T36" fmla="*/ 2147483647 w 273"/>
              <a:gd name="T37" fmla="*/ 2147483647 h 622"/>
              <a:gd name="T38" fmla="*/ 2147483647 w 273"/>
              <a:gd name="T39" fmla="*/ 2147483647 h 622"/>
              <a:gd name="T40" fmla="*/ 2147483647 w 273"/>
              <a:gd name="T41" fmla="*/ 2147483647 h 622"/>
              <a:gd name="T42" fmla="*/ 2147483647 w 273"/>
              <a:gd name="T43" fmla="*/ 2147483647 h 622"/>
              <a:gd name="T44" fmla="*/ 2147483647 w 273"/>
              <a:gd name="T45" fmla="*/ 2147483647 h 622"/>
              <a:gd name="T46" fmla="*/ 2147483647 w 273"/>
              <a:gd name="T47" fmla="*/ 2147483647 h 622"/>
              <a:gd name="T48" fmla="*/ 2147483647 w 273"/>
              <a:gd name="T49" fmla="*/ 2147483647 h 622"/>
              <a:gd name="T50" fmla="*/ 2147483647 w 273"/>
              <a:gd name="T51" fmla="*/ 2147483647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3"/>
              <a:gd name="T79" fmla="*/ 0 h 622"/>
              <a:gd name="T80" fmla="*/ 273 w 273"/>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3" h="622">
                <a:moveTo>
                  <a:pt x="16" y="0"/>
                </a:moveTo>
                <a:cubicBezTo>
                  <a:pt x="55" y="2"/>
                  <a:pt x="242" y="6"/>
                  <a:pt x="252" y="12"/>
                </a:cubicBezTo>
                <a:cubicBezTo>
                  <a:pt x="262" y="18"/>
                  <a:pt x="74" y="29"/>
                  <a:pt x="76" y="36"/>
                </a:cubicBezTo>
                <a:cubicBezTo>
                  <a:pt x="69" y="44"/>
                  <a:pt x="255" y="39"/>
                  <a:pt x="264" y="56"/>
                </a:cubicBezTo>
                <a:cubicBezTo>
                  <a:pt x="254" y="64"/>
                  <a:pt x="15" y="76"/>
                  <a:pt x="16" y="84"/>
                </a:cubicBezTo>
                <a:cubicBezTo>
                  <a:pt x="0" y="100"/>
                  <a:pt x="250" y="86"/>
                  <a:pt x="268" y="104"/>
                </a:cubicBezTo>
                <a:cubicBezTo>
                  <a:pt x="273" y="111"/>
                  <a:pt x="50" y="119"/>
                  <a:pt x="48" y="128"/>
                </a:cubicBezTo>
                <a:cubicBezTo>
                  <a:pt x="46" y="137"/>
                  <a:pt x="263" y="148"/>
                  <a:pt x="256" y="156"/>
                </a:cubicBezTo>
                <a:cubicBezTo>
                  <a:pt x="249" y="164"/>
                  <a:pt x="10" y="168"/>
                  <a:pt x="8" y="176"/>
                </a:cubicBezTo>
                <a:cubicBezTo>
                  <a:pt x="6" y="184"/>
                  <a:pt x="243" y="197"/>
                  <a:pt x="244" y="204"/>
                </a:cubicBezTo>
                <a:cubicBezTo>
                  <a:pt x="245" y="211"/>
                  <a:pt x="20" y="213"/>
                  <a:pt x="16" y="220"/>
                </a:cubicBezTo>
                <a:cubicBezTo>
                  <a:pt x="29" y="234"/>
                  <a:pt x="190" y="227"/>
                  <a:pt x="220" y="248"/>
                </a:cubicBezTo>
                <a:cubicBezTo>
                  <a:pt x="219" y="256"/>
                  <a:pt x="7" y="260"/>
                  <a:pt x="8" y="268"/>
                </a:cubicBezTo>
                <a:cubicBezTo>
                  <a:pt x="9" y="276"/>
                  <a:pt x="219" y="288"/>
                  <a:pt x="224" y="296"/>
                </a:cubicBezTo>
                <a:cubicBezTo>
                  <a:pt x="229" y="304"/>
                  <a:pt x="39" y="308"/>
                  <a:pt x="36" y="316"/>
                </a:cubicBezTo>
                <a:cubicBezTo>
                  <a:pt x="42" y="331"/>
                  <a:pt x="176" y="329"/>
                  <a:pt x="204" y="344"/>
                </a:cubicBezTo>
                <a:cubicBezTo>
                  <a:pt x="203" y="353"/>
                  <a:pt x="33" y="360"/>
                  <a:pt x="32" y="368"/>
                </a:cubicBezTo>
                <a:cubicBezTo>
                  <a:pt x="31" y="376"/>
                  <a:pt x="193" y="383"/>
                  <a:pt x="196" y="392"/>
                </a:cubicBezTo>
                <a:cubicBezTo>
                  <a:pt x="199" y="401"/>
                  <a:pt x="55" y="413"/>
                  <a:pt x="52" y="420"/>
                </a:cubicBezTo>
                <a:cubicBezTo>
                  <a:pt x="64" y="434"/>
                  <a:pt x="159" y="419"/>
                  <a:pt x="180" y="436"/>
                </a:cubicBezTo>
                <a:cubicBezTo>
                  <a:pt x="178" y="443"/>
                  <a:pt x="43" y="455"/>
                  <a:pt x="40" y="464"/>
                </a:cubicBezTo>
                <a:cubicBezTo>
                  <a:pt x="37" y="473"/>
                  <a:pt x="165" y="479"/>
                  <a:pt x="164" y="488"/>
                </a:cubicBezTo>
                <a:cubicBezTo>
                  <a:pt x="163" y="497"/>
                  <a:pt x="30" y="511"/>
                  <a:pt x="32" y="520"/>
                </a:cubicBezTo>
                <a:cubicBezTo>
                  <a:pt x="34" y="529"/>
                  <a:pt x="175" y="531"/>
                  <a:pt x="176" y="540"/>
                </a:cubicBezTo>
                <a:cubicBezTo>
                  <a:pt x="177" y="549"/>
                  <a:pt x="41" y="567"/>
                  <a:pt x="40" y="576"/>
                </a:cubicBezTo>
                <a:cubicBezTo>
                  <a:pt x="27" y="622"/>
                  <a:pt x="141" y="589"/>
                  <a:pt x="168" y="592"/>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33" name="Freeform 29"/>
          <p:cNvSpPr>
            <a:spLocks/>
          </p:cNvSpPr>
          <p:nvPr/>
        </p:nvSpPr>
        <p:spPr bwMode="auto">
          <a:xfrm>
            <a:off x="7218363" y="3924300"/>
            <a:ext cx="609600" cy="1041400"/>
          </a:xfrm>
          <a:custGeom>
            <a:avLst/>
            <a:gdLst>
              <a:gd name="T0" fmla="*/ 2147483647 w 284"/>
              <a:gd name="T1" fmla="*/ 2147483647 h 656"/>
              <a:gd name="T2" fmla="*/ 2147483647 w 284"/>
              <a:gd name="T3" fmla="*/ 2147483647 h 656"/>
              <a:gd name="T4" fmla="*/ 2147483647 w 284"/>
              <a:gd name="T5" fmla="*/ 2147483647 h 656"/>
              <a:gd name="T6" fmla="*/ 2147483647 w 284"/>
              <a:gd name="T7" fmla="*/ 2147483647 h 656"/>
              <a:gd name="T8" fmla="*/ 2147483647 w 284"/>
              <a:gd name="T9" fmla="*/ 2147483647 h 656"/>
              <a:gd name="T10" fmla="*/ 2147483647 w 284"/>
              <a:gd name="T11" fmla="*/ 2147483647 h 656"/>
              <a:gd name="T12" fmla="*/ 2147483647 w 284"/>
              <a:gd name="T13" fmla="*/ 2147483647 h 656"/>
              <a:gd name="T14" fmla="*/ 2147483647 w 284"/>
              <a:gd name="T15" fmla="*/ 2147483647 h 656"/>
              <a:gd name="T16" fmla="*/ 2147483647 w 284"/>
              <a:gd name="T17" fmla="*/ 2147483647 h 656"/>
              <a:gd name="T18" fmla="*/ 2147483647 w 284"/>
              <a:gd name="T19" fmla="*/ 2147483647 h 656"/>
              <a:gd name="T20" fmla="*/ 2147483647 w 284"/>
              <a:gd name="T21" fmla="*/ 2147483647 h 656"/>
              <a:gd name="T22" fmla="*/ 2147483647 w 284"/>
              <a:gd name="T23" fmla="*/ 2147483647 h 656"/>
              <a:gd name="T24" fmla="*/ 2147483647 w 284"/>
              <a:gd name="T25" fmla="*/ 2147483647 h 656"/>
              <a:gd name="T26" fmla="*/ 2147483647 w 284"/>
              <a:gd name="T27" fmla="*/ 2147483647 h 656"/>
              <a:gd name="T28" fmla="*/ 2147483647 w 284"/>
              <a:gd name="T29" fmla="*/ 2147483647 h 656"/>
              <a:gd name="T30" fmla="*/ 2147483647 w 284"/>
              <a:gd name="T31" fmla="*/ 2147483647 h 656"/>
              <a:gd name="T32" fmla="*/ 2147483647 w 284"/>
              <a:gd name="T33" fmla="*/ 2147483647 h 656"/>
              <a:gd name="T34" fmla="*/ 2147483647 w 284"/>
              <a:gd name="T35" fmla="*/ 2147483647 h 656"/>
              <a:gd name="T36" fmla="*/ 2147483647 w 284"/>
              <a:gd name="T37" fmla="*/ 2147483647 h 656"/>
              <a:gd name="T38" fmla="*/ 2147483647 w 284"/>
              <a:gd name="T39" fmla="*/ 2147483647 h 656"/>
              <a:gd name="T40" fmla="*/ 2147483647 w 284"/>
              <a:gd name="T41" fmla="*/ 2147483647 h 656"/>
              <a:gd name="T42" fmla="*/ 2147483647 w 284"/>
              <a:gd name="T43" fmla="*/ 2147483647 h 656"/>
              <a:gd name="T44" fmla="*/ 2147483647 w 284"/>
              <a:gd name="T45" fmla="*/ 2147483647 h 656"/>
              <a:gd name="T46" fmla="*/ 2147483647 w 284"/>
              <a:gd name="T47" fmla="*/ 2147483647 h 656"/>
              <a:gd name="T48" fmla="*/ 2147483647 w 284"/>
              <a:gd name="T49" fmla="*/ 2147483647 h 656"/>
              <a:gd name="T50" fmla="*/ 2147483647 w 284"/>
              <a:gd name="T51" fmla="*/ 2147483647 h 656"/>
              <a:gd name="T52" fmla="*/ 2147483647 w 284"/>
              <a:gd name="T53" fmla="*/ 2147483647 h 656"/>
              <a:gd name="T54" fmla="*/ 2147483647 w 284"/>
              <a:gd name="T55" fmla="*/ 2147483647 h 656"/>
              <a:gd name="T56" fmla="*/ 2147483647 w 284"/>
              <a:gd name="T57" fmla="*/ 2147483647 h 656"/>
              <a:gd name="T58" fmla="*/ 2147483647 w 284"/>
              <a:gd name="T59" fmla="*/ 2147483647 h 656"/>
              <a:gd name="T60" fmla="*/ 2147483647 w 284"/>
              <a:gd name="T61" fmla="*/ 2147483647 h 656"/>
              <a:gd name="T62" fmla="*/ 2147483647 w 284"/>
              <a:gd name="T63" fmla="*/ 2147483647 h 656"/>
              <a:gd name="T64" fmla="*/ 2147483647 w 284"/>
              <a:gd name="T65" fmla="*/ 2147483647 h 656"/>
              <a:gd name="T66" fmla="*/ 2147483647 w 284"/>
              <a:gd name="T67" fmla="*/ 2147483647 h 656"/>
              <a:gd name="T68" fmla="*/ 2147483647 w 284"/>
              <a:gd name="T69" fmla="*/ 2147483647 h 656"/>
              <a:gd name="T70" fmla="*/ 2147483647 w 284"/>
              <a:gd name="T71" fmla="*/ 2147483647 h 656"/>
              <a:gd name="T72" fmla="*/ 2147483647 w 284"/>
              <a:gd name="T73" fmla="*/ 2147483647 h 656"/>
              <a:gd name="T74" fmla="*/ 2147483647 w 284"/>
              <a:gd name="T75" fmla="*/ 2147483647 h 656"/>
              <a:gd name="T76" fmla="*/ 2147483647 w 284"/>
              <a:gd name="T77" fmla="*/ 2147483647 h 656"/>
              <a:gd name="T78" fmla="*/ 2147483647 w 284"/>
              <a:gd name="T79" fmla="*/ 2147483647 h 656"/>
              <a:gd name="T80" fmla="*/ 2147483647 w 284"/>
              <a:gd name="T81" fmla="*/ 2147483647 h 656"/>
              <a:gd name="T82" fmla="*/ 2147483647 w 284"/>
              <a:gd name="T83" fmla="*/ 2147483647 h 656"/>
              <a:gd name="T84" fmla="*/ 2147483647 w 284"/>
              <a:gd name="T85" fmla="*/ 2147483647 h 656"/>
              <a:gd name="T86" fmla="*/ 2147483647 w 284"/>
              <a:gd name="T87" fmla="*/ 2147483647 h 6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4"/>
              <a:gd name="T133" fmla="*/ 0 h 656"/>
              <a:gd name="T134" fmla="*/ 284 w 284"/>
              <a:gd name="T135" fmla="*/ 656 h 6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4" h="656">
                <a:moveTo>
                  <a:pt x="240" y="38"/>
                </a:moveTo>
                <a:cubicBezTo>
                  <a:pt x="216" y="32"/>
                  <a:pt x="127" y="0"/>
                  <a:pt x="93" y="2"/>
                </a:cubicBezTo>
                <a:cubicBezTo>
                  <a:pt x="59" y="4"/>
                  <a:pt x="30" y="42"/>
                  <a:pt x="37" y="50"/>
                </a:cubicBezTo>
                <a:cubicBezTo>
                  <a:pt x="44" y="58"/>
                  <a:pt x="112" y="46"/>
                  <a:pt x="137" y="50"/>
                </a:cubicBezTo>
                <a:cubicBezTo>
                  <a:pt x="162" y="54"/>
                  <a:pt x="207" y="67"/>
                  <a:pt x="189" y="74"/>
                </a:cubicBezTo>
                <a:cubicBezTo>
                  <a:pt x="195" y="82"/>
                  <a:pt x="34" y="77"/>
                  <a:pt x="27" y="94"/>
                </a:cubicBezTo>
                <a:cubicBezTo>
                  <a:pt x="19" y="99"/>
                  <a:pt x="102" y="106"/>
                  <a:pt x="141" y="106"/>
                </a:cubicBezTo>
                <a:cubicBezTo>
                  <a:pt x="180" y="106"/>
                  <a:pt x="281" y="88"/>
                  <a:pt x="261" y="94"/>
                </a:cubicBezTo>
                <a:cubicBezTo>
                  <a:pt x="275" y="110"/>
                  <a:pt x="31" y="130"/>
                  <a:pt x="23" y="142"/>
                </a:cubicBezTo>
                <a:cubicBezTo>
                  <a:pt x="21" y="149"/>
                  <a:pt x="217" y="130"/>
                  <a:pt x="249" y="134"/>
                </a:cubicBezTo>
                <a:cubicBezTo>
                  <a:pt x="281" y="138"/>
                  <a:pt x="247" y="161"/>
                  <a:pt x="213" y="166"/>
                </a:cubicBezTo>
                <a:cubicBezTo>
                  <a:pt x="179" y="171"/>
                  <a:pt x="75" y="157"/>
                  <a:pt x="45" y="162"/>
                </a:cubicBezTo>
                <a:cubicBezTo>
                  <a:pt x="15" y="167"/>
                  <a:pt x="0" y="190"/>
                  <a:pt x="34" y="194"/>
                </a:cubicBezTo>
                <a:cubicBezTo>
                  <a:pt x="68" y="198"/>
                  <a:pt x="214" y="183"/>
                  <a:pt x="249" y="186"/>
                </a:cubicBezTo>
                <a:cubicBezTo>
                  <a:pt x="284" y="189"/>
                  <a:pt x="276" y="210"/>
                  <a:pt x="247" y="214"/>
                </a:cubicBezTo>
                <a:cubicBezTo>
                  <a:pt x="218" y="218"/>
                  <a:pt x="107" y="205"/>
                  <a:pt x="73" y="210"/>
                </a:cubicBezTo>
                <a:cubicBezTo>
                  <a:pt x="39" y="215"/>
                  <a:pt x="17" y="239"/>
                  <a:pt x="44" y="242"/>
                </a:cubicBezTo>
                <a:cubicBezTo>
                  <a:pt x="71" y="245"/>
                  <a:pt x="226" y="223"/>
                  <a:pt x="233" y="226"/>
                </a:cubicBezTo>
                <a:cubicBezTo>
                  <a:pt x="240" y="229"/>
                  <a:pt x="85" y="255"/>
                  <a:pt x="89" y="258"/>
                </a:cubicBezTo>
                <a:cubicBezTo>
                  <a:pt x="78" y="272"/>
                  <a:pt x="230" y="244"/>
                  <a:pt x="257" y="246"/>
                </a:cubicBezTo>
                <a:cubicBezTo>
                  <a:pt x="252" y="251"/>
                  <a:pt x="56" y="283"/>
                  <a:pt x="57" y="286"/>
                </a:cubicBezTo>
                <a:cubicBezTo>
                  <a:pt x="58" y="289"/>
                  <a:pt x="260" y="259"/>
                  <a:pt x="261" y="262"/>
                </a:cubicBezTo>
                <a:cubicBezTo>
                  <a:pt x="262" y="265"/>
                  <a:pt x="65" y="302"/>
                  <a:pt x="65" y="306"/>
                </a:cubicBezTo>
                <a:cubicBezTo>
                  <a:pt x="65" y="310"/>
                  <a:pt x="258" y="282"/>
                  <a:pt x="261" y="286"/>
                </a:cubicBezTo>
                <a:cubicBezTo>
                  <a:pt x="282" y="291"/>
                  <a:pt x="111" y="314"/>
                  <a:pt x="81" y="330"/>
                </a:cubicBezTo>
                <a:cubicBezTo>
                  <a:pt x="80" y="337"/>
                  <a:pt x="258" y="322"/>
                  <a:pt x="257" y="326"/>
                </a:cubicBezTo>
                <a:cubicBezTo>
                  <a:pt x="256" y="330"/>
                  <a:pt x="76" y="349"/>
                  <a:pt x="77" y="354"/>
                </a:cubicBezTo>
                <a:cubicBezTo>
                  <a:pt x="78" y="359"/>
                  <a:pt x="258" y="349"/>
                  <a:pt x="261" y="354"/>
                </a:cubicBezTo>
                <a:cubicBezTo>
                  <a:pt x="264" y="359"/>
                  <a:pt x="95" y="381"/>
                  <a:pt x="93" y="386"/>
                </a:cubicBezTo>
                <a:cubicBezTo>
                  <a:pt x="91" y="391"/>
                  <a:pt x="251" y="380"/>
                  <a:pt x="249" y="386"/>
                </a:cubicBezTo>
                <a:cubicBezTo>
                  <a:pt x="247" y="392"/>
                  <a:pt x="88" y="410"/>
                  <a:pt x="81" y="422"/>
                </a:cubicBezTo>
                <a:cubicBezTo>
                  <a:pt x="74" y="434"/>
                  <a:pt x="206" y="449"/>
                  <a:pt x="209" y="458"/>
                </a:cubicBezTo>
                <a:cubicBezTo>
                  <a:pt x="199" y="472"/>
                  <a:pt x="117" y="457"/>
                  <a:pt x="99" y="474"/>
                </a:cubicBezTo>
                <a:cubicBezTo>
                  <a:pt x="108" y="476"/>
                  <a:pt x="260" y="466"/>
                  <a:pt x="261" y="470"/>
                </a:cubicBezTo>
                <a:cubicBezTo>
                  <a:pt x="262" y="474"/>
                  <a:pt x="104" y="493"/>
                  <a:pt x="105" y="498"/>
                </a:cubicBezTo>
                <a:cubicBezTo>
                  <a:pt x="106" y="503"/>
                  <a:pt x="272" y="493"/>
                  <a:pt x="269" y="498"/>
                </a:cubicBezTo>
                <a:cubicBezTo>
                  <a:pt x="266" y="503"/>
                  <a:pt x="88" y="520"/>
                  <a:pt x="85" y="526"/>
                </a:cubicBezTo>
                <a:cubicBezTo>
                  <a:pt x="82" y="532"/>
                  <a:pt x="249" y="530"/>
                  <a:pt x="253" y="534"/>
                </a:cubicBezTo>
                <a:cubicBezTo>
                  <a:pt x="257" y="538"/>
                  <a:pt x="106" y="545"/>
                  <a:pt x="109" y="550"/>
                </a:cubicBezTo>
                <a:cubicBezTo>
                  <a:pt x="112" y="555"/>
                  <a:pt x="271" y="557"/>
                  <a:pt x="269" y="562"/>
                </a:cubicBezTo>
                <a:cubicBezTo>
                  <a:pt x="267" y="567"/>
                  <a:pt x="100" y="573"/>
                  <a:pt x="97" y="578"/>
                </a:cubicBezTo>
                <a:cubicBezTo>
                  <a:pt x="94" y="583"/>
                  <a:pt x="247" y="589"/>
                  <a:pt x="253" y="594"/>
                </a:cubicBezTo>
                <a:cubicBezTo>
                  <a:pt x="259" y="599"/>
                  <a:pt x="133" y="605"/>
                  <a:pt x="133" y="610"/>
                </a:cubicBezTo>
                <a:cubicBezTo>
                  <a:pt x="144" y="656"/>
                  <a:pt x="228" y="623"/>
                  <a:pt x="253" y="626"/>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2530334" name="Freeform 30"/>
          <p:cNvSpPr>
            <a:spLocks/>
          </p:cNvSpPr>
          <p:nvPr/>
        </p:nvSpPr>
        <p:spPr bwMode="auto">
          <a:xfrm>
            <a:off x="8107363" y="2265363"/>
            <a:ext cx="368300" cy="582612"/>
          </a:xfrm>
          <a:custGeom>
            <a:avLst/>
            <a:gdLst>
              <a:gd name="T0" fmla="*/ 2147483647 w 232"/>
              <a:gd name="T1" fmla="*/ 2147483647 h 367"/>
              <a:gd name="T2" fmla="*/ 2147483647 w 232"/>
              <a:gd name="T3" fmla="*/ 2147483647 h 367"/>
              <a:gd name="T4" fmla="*/ 2147483647 w 232"/>
              <a:gd name="T5" fmla="*/ 2147483647 h 367"/>
              <a:gd name="T6" fmla="*/ 2147483647 w 232"/>
              <a:gd name="T7" fmla="*/ 2147483647 h 367"/>
              <a:gd name="T8" fmla="*/ 2147483647 w 232"/>
              <a:gd name="T9" fmla="*/ 2147483647 h 367"/>
              <a:gd name="T10" fmla="*/ 2147483647 w 232"/>
              <a:gd name="T11" fmla="*/ 2147483647 h 367"/>
              <a:gd name="T12" fmla="*/ 2147483647 w 232"/>
              <a:gd name="T13" fmla="*/ 2147483647 h 367"/>
              <a:gd name="T14" fmla="*/ 2147483647 w 232"/>
              <a:gd name="T15" fmla="*/ 2147483647 h 367"/>
              <a:gd name="T16" fmla="*/ 2147483647 w 232"/>
              <a:gd name="T17" fmla="*/ 2147483647 h 367"/>
              <a:gd name="T18" fmla="*/ 2147483647 w 232"/>
              <a:gd name="T19" fmla="*/ 2147483647 h 367"/>
              <a:gd name="T20" fmla="*/ 2147483647 w 232"/>
              <a:gd name="T21" fmla="*/ 2147483647 h 367"/>
              <a:gd name="T22" fmla="*/ 2147483647 w 232"/>
              <a:gd name="T23" fmla="*/ 2147483647 h 367"/>
              <a:gd name="T24" fmla="*/ 2147483647 w 232"/>
              <a:gd name="T25" fmla="*/ 2147483647 h 367"/>
              <a:gd name="T26" fmla="*/ 2147483647 w 232"/>
              <a:gd name="T27" fmla="*/ 2147483647 h 367"/>
              <a:gd name="T28" fmla="*/ 2147483647 w 232"/>
              <a:gd name="T29" fmla="*/ 2147483647 h 367"/>
              <a:gd name="T30" fmla="*/ 2147483647 w 232"/>
              <a:gd name="T31" fmla="*/ 2147483647 h 3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2"/>
              <a:gd name="T49" fmla="*/ 0 h 367"/>
              <a:gd name="T50" fmla="*/ 232 w 232"/>
              <a:gd name="T51" fmla="*/ 367 h 3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367">
                <a:moveTo>
                  <a:pt x="194" y="117"/>
                </a:moveTo>
                <a:cubicBezTo>
                  <a:pt x="189" y="105"/>
                  <a:pt x="181" y="60"/>
                  <a:pt x="165" y="42"/>
                </a:cubicBezTo>
                <a:cubicBezTo>
                  <a:pt x="149" y="23"/>
                  <a:pt x="97" y="0"/>
                  <a:pt x="96" y="5"/>
                </a:cubicBezTo>
                <a:cubicBezTo>
                  <a:pt x="94" y="10"/>
                  <a:pt x="141" y="48"/>
                  <a:pt x="157" y="73"/>
                </a:cubicBezTo>
                <a:cubicBezTo>
                  <a:pt x="173" y="98"/>
                  <a:pt x="191" y="150"/>
                  <a:pt x="190" y="153"/>
                </a:cubicBezTo>
                <a:cubicBezTo>
                  <a:pt x="186" y="162"/>
                  <a:pt x="161" y="111"/>
                  <a:pt x="144" y="94"/>
                </a:cubicBezTo>
                <a:cubicBezTo>
                  <a:pt x="124" y="72"/>
                  <a:pt x="66" y="14"/>
                  <a:pt x="67" y="21"/>
                </a:cubicBezTo>
                <a:cubicBezTo>
                  <a:pt x="67" y="27"/>
                  <a:pt x="128" y="103"/>
                  <a:pt x="146" y="132"/>
                </a:cubicBezTo>
                <a:cubicBezTo>
                  <a:pt x="163" y="161"/>
                  <a:pt x="189" y="212"/>
                  <a:pt x="171" y="196"/>
                </a:cubicBezTo>
                <a:cubicBezTo>
                  <a:pt x="153" y="180"/>
                  <a:pt x="52" y="47"/>
                  <a:pt x="39" y="38"/>
                </a:cubicBezTo>
                <a:cubicBezTo>
                  <a:pt x="27" y="30"/>
                  <a:pt x="77" y="114"/>
                  <a:pt x="96" y="144"/>
                </a:cubicBezTo>
                <a:cubicBezTo>
                  <a:pt x="116" y="174"/>
                  <a:pt x="175" y="229"/>
                  <a:pt x="161" y="218"/>
                </a:cubicBezTo>
                <a:cubicBezTo>
                  <a:pt x="147" y="207"/>
                  <a:pt x="0" y="61"/>
                  <a:pt x="8" y="75"/>
                </a:cubicBezTo>
                <a:cubicBezTo>
                  <a:pt x="16" y="89"/>
                  <a:pt x="204" y="284"/>
                  <a:pt x="208" y="299"/>
                </a:cubicBezTo>
                <a:cubicBezTo>
                  <a:pt x="212" y="314"/>
                  <a:pt x="28" y="152"/>
                  <a:pt x="32" y="163"/>
                </a:cubicBezTo>
                <a:cubicBezTo>
                  <a:pt x="36" y="174"/>
                  <a:pt x="190" y="325"/>
                  <a:pt x="232" y="367"/>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3025953" name="Text Box 4"/>
          <p:cNvSpPr txBox="1">
            <a:spLocks noChangeArrowheads="1"/>
          </p:cNvSpPr>
          <p:nvPr/>
        </p:nvSpPr>
        <p:spPr bwMode="auto">
          <a:xfrm>
            <a:off x="4892675" y="6170613"/>
            <a:ext cx="4068763" cy="242887"/>
          </a:xfrm>
          <a:prstGeom prst="rect">
            <a:avLst/>
          </a:prstGeom>
          <a:noFill/>
          <a:ln w="9525">
            <a:noFill/>
            <a:miter lim="800000"/>
            <a:headEnd/>
            <a:tailEnd/>
          </a:ln>
        </p:spPr>
        <p:txBody>
          <a:bodyPr lIns="0" tIns="0" rIns="0" bIns="0" anchor="b"/>
          <a:lstStyle/>
          <a:p>
            <a:pPr marL="119063" algn="ctr">
              <a:lnSpc>
                <a:spcPct val="110000"/>
              </a:lnSpc>
              <a:spcBef>
                <a:spcPct val="25000"/>
              </a:spcBef>
              <a:buClr>
                <a:srgbClr val="67CFE1"/>
              </a:buClr>
            </a:pPr>
            <a:r>
              <a:rPr lang="es-MX" sz="1000" dirty="0" smtClean="0">
                <a:solidFill>
                  <a:srgbClr val="002060"/>
                </a:solidFill>
              </a:rPr>
              <a:t>Adaptado del dibujo de dolor proporcionado cortesía de </a:t>
            </a:r>
            <a:r>
              <a:rPr lang="en-US" sz="1000" dirty="0" smtClean="0">
                <a:solidFill>
                  <a:srgbClr val="002060"/>
                </a:solidFill>
              </a:rPr>
              <a:t>L </a:t>
            </a:r>
            <a:r>
              <a:rPr lang="en-US" sz="1000" dirty="0" smtClean="0">
                <a:solidFill>
                  <a:srgbClr val="002060"/>
                </a:solidFill>
              </a:rPr>
              <a:t>Bateman.</a:t>
            </a:r>
            <a:endParaRPr lang="en-US" sz="1000" dirty="0">
              <a:solidFill>
                <a:srgbClr val="002060"/>
              </a:solidFill>
            </a:endParaRPr>
          </a:p>
        </p:txBody>
      </p:sp>
      <p:sp>
        <p:nvSpPr>
          <p:cNvPr id="34" name="Slide Number Placeholder 5"/>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3B8EED-60FF-4798-B00A-5F8F0039E366}" type="slidenum">
              <a:rPr lang="en-US" smtClean="0">
                <a:solidFill>
                  <a:prstClr val="black"/>
                </a:solidFill>
              </a:rPr>
              <a:pPr/>
              <a:t>24</a:t>
            </a:fld>
            <a:endParaRPr lang="en-US" dirty="0">
              <a:solidFill>
                <a:prstClr val="black"/>
              </a:solidFill>
            </a:endParaRPr>
          </a:p>
        </p:txBody>
      </p:sp>
      <p:sp>
        <p:nvSpPr>
          <p:cNvPr id="35" name="Text Box 4"/>
          <p:cNvSpPr txBox="1">
            <a:spLocks noChangeArrowheads="1"/>
          </p:cNvSpPr>
          <p:nvPr/>
        </p:nvSpPr>
        <p:spPr bwMode="auto">
          <a:xfrm>
            <a:off x="323528" y="6319838"/>
            <a:ext cx="5671889" cy="538162"/>
          </a:xfrm>
          <a:prstGeom prst="rect">
            <a:avLst/>
          </a:prstGeom>
          <a:noFill/>
          <a:ln w="9525">
            <a:noFill/>
            <a:miter lim="800000"/>
            <a:headEnd/>
            <a:tailEnd/>
          </a:ln>
        </p:spPr>
        <p:txBody>
          <a:bodyPr lIns="0" tIns="0" rIns="0" bIns="0" anchor="b"/>
          <a:lstStyle/>
          <a:p>
            <a:pPr>
              <a:spcBef>
                <a:spcPct val="25000"/>
              </a:spcBef>
              <a:buClr>
                <a:srgbClr val="67CFE1"/>
              </a:buClr>
            </a:pPr>
            <a:r>
              <a:rPr lang="en-US" sz="1000" dirty="0" smtClean="0">
                <a:solidFill>
                  <a:srgbClr val="002060"/>
                </a:solidFill>
              </a:rPr>
              <a:t>1. Silverman SL, Martin </a:t>
            </a:r>
            <a:r>
              <a:rPr lang="en-US" sz="1000" dirty="0">
                <a:solidFill>
                  <a:srgbClr val="002060"/>
                </a:solidFill>
              </a:rPr>
              <a:t>SA. In: Wallace DJ, Clauws </a:t>
            </a:r>
            <a:r>
              <a:rPr lang="en-US" sz="1000" dirty="0" smtClean="0">
                <a:solidFill>
                  <a:srgbClr val="002060"/>
                </a:solidFill>
              </a:rPr>
              <a:t>DJ (eds.). </a:t>
            </a:r>
            <a:r>
              <a:rPr lang="en-US" sz="1000" i="1" dirty="0">
                <a:solidFill>
                  <a:srgbClr val="002060"/>
                </a:solidFill>
              </a:rPr>
              <a:t>Fibromyalgia &amp; Other Central Pain Syndromes</a:t>
            </a:r>
            <a:r>
              <a:rPr lang="en-US" sz="1000" dirty="0">
                <a:solidFill>
                  <a:srgbClr val="002060"/>
                </a:solidFill>
              </a:rPr>
              <a:t>. </a:t>
            </a:r>
            <a:r>
              <a:rPr lang="en-US" sz="1000" dirty="0" smtClean="0">
                <a:solidFill>
                  <a:srgbClr val="002060"/>
                </a:solidFill>
              </a:rPr>
              <a:t>Lippincott</a:t>
            </a:r>
            <a:r>
              <a:rPr lang="en-US" sz="1000" dirty="0">
                <a:solidFill>
                  <a:srgbClr val="002060"/>
                </a:solidFill>
              </a:rPr>
              <a:t>, Williams &amp; Wilkins; Philadelphia, </a:t>
            </a:r>
            <a:r>
              <a:rPr lang="en-US" sz="1000" dirty="0" smtClean="0">
                <a:solidFill>
                  <a:srgbClr val="002060"/>
                </a:solidFill>
              </a:rPr>
              <a:t>PA: 2005; 2. Wolfe F </a:t>
            </a:r>
            <a:r>
              <a:rPr lang="en-US" sz="1000" i="1" dirty="0">
                <a:solidFill>
                  <a:srgbClr val="002060"/>
                </a:solidFill>
              </a:rPr>
              <a:t>et al. Arthritis </a:t>
            </a:r>
            <a:r>
              <a:rPr lang="en-US" sz="1000" i="1" dirty="0" smtClean="0">
                <a:solidFill>
                  <a:srgbClr val="002060"/>
                </a:solidFill>
              </a:rPr>
              <a:t>Rheum</a:t>
            </a:r>
            <a:r>
              <a:rPr lang="en-US" sz="1000" dirty="0" smtClean="0">
                <a:solidFill>
                  <a:srgbClr val="002060"/>
                </a:solidFill>
              </a:rPr>
              <a:t> 1990; 33(2):160-72.</a:t>
            </a:r>
            <a:endParaRPr lang="en-US" sz="1000" dirty="0">
              <a:solidFill>
                <a:srgbClr val="002060"/>
              </a:solidFill>
            </a:endParaRPr>
          </a:p>
        </p:txBody>
      </p:sp>
    </p:spTree>
    <p:extLst>
      <p:ext uri="{BB962C8B-B14F-4D97-AF65-F5344CB8AC3E}">
        <p14:creationId xmlns="" xmlns:p14="http://schemas.microsoft.com/office/powerpoint/2010/main" val="3583435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30310"/>
                                        </p:tgtEl>
                                        <p:attrNameLst>
                                          <p:attrName>style.visibility</p:attrName>
                                        </p:attrNameLst>
                                      </p:cBhvr>
                                      <p:to>
                                        <p:strVal val="visible"/>
                                      </p:to>
                                    </p:set>
                                    <p:animEffect transition="in" filter="wipe(up)">
                                      <p:cBhvr>
                                        <p:cTn id="7" dur="200"/>
                                        <p:tgtEl>
                                          <p:spTgt spid="2530310"/>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2530311"/>
                                        </p:tgtEl>
                                        <p:attrNameLst>
                                          <p:attrName>style.visibility</p:attrName>
                                        </p:attrNameLst>
                                      </p:cBhvr>
                                      <p:to>
                                        <p:strVal val="visible"/>
                                      </p:to>
                                    </p:set>
                                    <p:animEffect transition="in" filter="wipe(up)">
                                      <p:cBhvr>
                                        <p:cTn id="11" dur="100"/>
                                        <p:tgtEl>
                                          <p:spTgt spid="2530311"/>
                                        </p:tgtEl>
                                      </p:cBhvr>
                                    </p:animEffect>
                                  </p:childTnLst>
                                </p:cTn>
                              </p:par>
                            </p:childTnLst>
                          </p:cTn>
                        </p:par>
                        <p:par>
                          <p:cTn id="12" fill="hold">
                            <p:stCondLst>
                              <p:cond delay="300"/>
                            </p:stCondLst>
                            <p:childTnLst>
                              <p:par>
                                <p:cTn id="13" presetID="22" presetClass="entr" presetSubtype="1" fill="hold" grpId="0" nodeType="afterEffect">
                                  <p:stCondLst>
                                    <p:cond delay="0"/>
                                  </p:stCondLst>
                                  <p:childTnLst>
                                    <p:set>
                                      <p:cBhvr>
                                        <p:cTn id="14" dur="1" fill="hold">
                                          <p:stCondLst>
                                            <p:cond delay="0"/>
                                          </p:stCondLst>
                                        </p:cTn>
                                        <p:tgtEl>
                                          <p:spTgt spid="2530322"/>
                                        </p:tgtEl>
                                        <p:attrNameLst>
                                          <p:attrName>style.visibility</p:attrName>
                                        </p:attrNameLst>
                                      </p:cBhvr>
                                      <p:to>
                                        <p:strVal val="visible"/>
                                      </p:to>
                                    </p:set>
                                    <p:animEffect transition="in" filter="wipe(up)">
                                      <p:cBhvr>
                                        <p:cTn id="15" dur="200"/>
                                        <p:tgtEl>
                                          <p:spTgt spid="2530322"/>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2530330"/>
                                        </p:tgtEl>
                                        <p:attrNameLst>
                                          <p:attrName>style.visibility</p:attrName>
                                        </p:attrNameLst>
                                      </p:cBhvr>
                                      <p:to>
                                        <p:strVal val="visible"/>
                                      </p:to>
                                    </p:set>
                                    <p:animEffect transition="in" filter="wipe(up)">
                                      <p:cBhvr>
                                        <p:cTn id="19" dur="200"/>
                                        <p:tgtEl>
                                          <p:spTgt spid="2530330"/>
                                        </p:tgtEl>
                                      </p:cBhvr>
                                    </p:animEffect>
                                  </p:childTnLst>
                                </p:cTn>
                              </p:par>
                            </p:childTnLst>
                          </p:cTn>
                        </p:par>
                        <p:par>
                          <p:cTn id="20" fill="hold">
                            <p:stCondLst>
                              <p:cond delay="700"/>
                            </p:stCondLst>
                            <p:childTnLst>
                              <p:par>
                                <p:cTn id="21" presetID="22" presetClass="entr" presetSubtype="1" fill="hold" grpId="0" nodeType="afterEffect">
                                  <p:stCondLst>
                                    <p:cond delay="0"/>
                                  </p:stCondLst>
                                  <p:childTnLst>
                                    <p:set>
                                      <p:cBhvr>
                                        <p:cTn id="22" dur="1" fill="hold">
                                          <p:stCondLst>
                                            <p:cond delay="0"/>
                                          </p:stCondLst>
                                        </p:cTn>
                                        <p:tgtEl>
                                          <p:spTgt spid="2530312"/>
                                        </p:tgtEl>
                                        <p:attrNameLst>
                                          <p:attrName>style.visibility</p:attrName>
                                        </p:attrNameLst>
                                      </p:cBhvr>
                                      <p:to>
                                        <p:strVal val="visible"/>
                                      </p:to>
                                    </p:set>
                                    <p:animEffect transition="in" filter="wipe(up)">
                                      <p:cBhvr>
                                        <p:cTn id="23" dur="200"/>
                                        <p:tgtEl>
                                          <p:spTgt spid="2530312"/>
                                        </p:tgtEl>
                                      </p:cBhvr>
                                    </p:animEffect>
                                  </p:childTnLst>
                                </p:cTn>
                              </p:par>
                            </p:childTnLst>
                          </p:cTn>
                        </p:par>
                        <p:par>
                          <p:cTn id="24" fill="hold">
                            <p:stCondLst>
                              <p:cond delay="900"/>
                            </p:stCondLst>
                            <p:childTnLst>
                              <p:par>
                                <p:cTn id="25" presetID="22" presetClass="entr" presetSubtype="1" fill="hold" grpId="0" nodeType="afterEffect">
                                  <p:stCondLst>
                                    <p:cond delay="0"/>
                                  </p:stCondLst>
                                  <p:childTnLst>
                                    <p:set>
                                      <p:cBhvr>
                                        <p:cTn id="26" dur="1" fill="hold">
                                          <p:stCondLst>
                                            <p:cond delay="0"/>
                                          </p:stCondLst>
                                        </p:cTn>
                                        <p:tgtEl>
                                          <p:spTgt spid="2530313"/>
                                        </p:tgtEl>
                                        <p:attrNameLst>
                                          <p:attrName>style.visibility</p:attrName>
                                        </p:attrNameLst>
                                      </p:cBhvr>
                                      <p:to>
                                        <p:strVal val="visible"/>
                                      </p:to>
                                    </p:set>
                                    <p:animEffect transition="in" filter="wipe(up)">
                                      <p:cBhvr>
                                        <p:cTn id="27" dur="200"/>
                                        <p:tgtEl>
                                          <p:spTgt spid="2530313"/>
                                        </p:tgtEl>
                                      </p:cBhvr>
                                    </p:animEffect>
                                  </p:childTnLst>
                                </p:cTn>
                              </p:par>
                            </p:childTnLst>
                          </p:cTn>
                        </p:par>
                        <p:par>
                          <p:cTn id="28" fill="hold">
                            <p:stCondLst>
                              <p:cond delay="1100"/>
                            </p:stCondLst>
                            <p:childTnLst>
                              <p:par>
                                <p:cTn id="29" presetID="22" presetClass="entr" presetSubtype="8" fill="hold" grpId="0" nodeType="afterEffect">
                                  <p:stCondLst>
                                    <p:cond delay="0"/>
                                  </p:stCondLst>
                                  <p:childTnLst>
                                    <p:set>
                                      <p:cBhvr>
                                        <p:cTn id="30" dur="1" fill="hold">
                                          <p:stCondLst>
                                            <p:cond delay="0"/>
                                          </p:stCondLst>
                                        </p:cTn>
                                        <p:tgtEl>
                                          <p:spTgt spid="2530334"/>
                                        </p:tgtEl>
                                        <p:attrNameLst>
                                          <p:attrName>style.visibility</p:attrName>
                                        </p:attrNameLst>
                                      </p:cBhvr>
                                      <p:to>
                                        <p:strVal val="visible"/>
                                      </p:to>
                                    </p:set>
                                    <p:animEffect transition="in" filter="wipe(left)">
                                      <p:cBhvr>
                                        <p:cTn id="31" dur="200"/>
                                        <p:tgtEl>
                                          <p:spTgt spid="2530334"/>
                                        </p:tgtEl>
                                      </p:cBhvr>
                                    </p:animEffect>
                                  </p:childTnLst>
                                </p:cTn>
                              </p:par>
                            </p:childTnLst>
                          </p:cTn>
                        </p:par>
                        <p:par>
                          <p:cTn id="32" fill="hold">
                            <p:stCondLst>
                              <p:cond delay="1300"/>
                            </p:stCondLst>
                            <p:childTnLst>
                              <p:par>
                                <p:cTn id="33" presetID="22" presetClass="entr" presetSubtype="1" fill="hold" grpId="0" nodeType="afterEffect">
                                  <p:stCondLst>
                                    <p:cond delay="0"/>
                                  </p:stCondLst>
                                  <p:childTnLst>
                                    <p:set>
                                      <p:cBhvr>
                                        <p:cTn id="34" dur="1" fill="hold">
                                          <p:stCondLst>
                                            <p:cond delay="0"/>
                                          </p:stCondLst>
                                        </p:cTn>
                                        <p:tgtEl>
                                          <p:spTgt spid="2530314"/>
                                        </p:tgtEl>
                                        <p:attrNameLst>
                                          <p:attrName>style.visibility</p:attrName>
                                        </p:attrNameLst>
                                      </p:cBhvr>
                                      <p:to>
                                        <p:strVal val="visible"/>
                                      </p:to>
                                    </p:set>
                                    <p:animEffect transition="in" filter="wipe(up)">
                                      <p:cBhvr>
                                        <p:cTn id="35" dur="200"/>
                                        <p:tgtEl>
                                          <p:spTgt spid="2530314"/>
                                        </p:tgtEl>
                                      </p:cBhvr>
                                    </p:animEffect>
                                  </p:childTnLst>
                                </p:cTn>
                              </p:par>
                            </p:childTnLst>
                          </p:cTn>
                        </p:par>
                        <p:par>
                          <p:cTn id="36" fill="hold">
                            <p:stCondLst>
                              <p:cond delay="1500"/>
                            </p:stCondLst>
                            <p:childTnLst>
                              <p:par>
                                <p:cTn id="37" presetID="22" presetClass="entr" presetSubtype="1" fill="hold" grpId="0" nodeType="afterEffect">
                                  <p:stCondLst>
                                    <p:cond delay="0"/>
                                  </p:stCondLst>
                                  <p:childTnLst>
                                    <p:set>
                                      <p:cBhvr>
                                        <p:cTn id="38" dur="1" fill="hold">
                                          <p:stCondLst>
                                            <p:cond delay="0"/>
                                          </p:stCondLst>
                                        </p:cTn>
                                        <p:tgtEl>
                                          <p:spTgt spid="2530323"/>
                                        </p:tgtEl>
                                        <p:attrNameLst>
                                          <p:attrName>style.visibility</p:attrName>
                                        </p:attrNameLst>
                                      </p:cBhvr>
                                      <p:to>
                                        <p:strVal val="visible"/>
                                      </p:to>
                                    </p:set>
                                    <p:animEffect transition="in" filter="wipe(up)">
                                      <p:cBhvr>
                                        <p:cTn id="39" dur="200"/>
                                        <p:tgtEl>
                                          <p:spTgt spid="2530323"/>
                                        </p:tgtEl>
                                      </p:cBhvr>
                                    </p:animEffect>
                                  </p:childTnLst>
                                </p:cTn>
                              </p:par>
                            </p:childTnLst>
                          </p:cTn>
                        </p:par>
                        <p:par>
                          <p:cTn id="40" fill="hold">
                            <p:stCondLst>
                              <p:cond delay="1700"/>
                            </p:stCondLst>
                            <p:childTnLst>
                              <p:par>
                                <p:cTn id="41" presetID="22" presetClass="entr" presetSubtype="1" fill="hold" grpId="0" nodeType="afterEffect">
                                  <p:stCondLst>
                                    <p:cond delay="0"/>
                                  </p:stCondLst>
                                  <p:childTnLst>
                                    <p:set>
                                      <p:cBhvr>
                                        <p:cTn id="42" dur="1" fill="hold">
                                          <p:stCondLst>
                                            <p:cond delay="0"/>
                                          </p:stCondLst>
                                        </p:cTn>
                                        <p:tgtEl>
                                          <p:spTgt spid="2530315"/>
                                        </p:tgtEl>
                                        <p:attrNameLst>
                                          <p:attrName>style.visibility</p:attrName>
                                        </p:attrNameLst>
                                      </p:cBhvr>
                                      <p:to>
                                        <p:strVal val="visible"/>
                                      </p:to>
                                    </p:set>
                                    <p:animEffect transition="in" filter="wipe(up)">
                                      <p:cBhvr>
                                        <p:cTn id="43" dur="200"/>
                                        <p:tgtEl>
                                          <p:spTgt spid="2530315"/>
                                        </p:tgtEl>
                                      </p:cBhvr>
                                    </p:animEffect>
                                  </p:childTnLst>
                                </p:cTn>
                              </p:par>
                            </p:childTnLst>
                          </p:cTn>
                        </p:par>
                        <p:par>
                          <p:cTn id="44" fill="hold">
                            <p:stCondLst>
                              <p:cond delay="1900"/>
                            </p:stCondLst>
                            <p:childTnLst>
                              <p:par>
                                <p:cTn id="45" presetID="22" presetClass="entr" presetSubtype="1" fill="hold" grpId="0" nodeType="afterEffect">
                                  <p:stCondLst>
                                    <p:cond delay="0"/>
                                  </p:stCondLst>
                                  <p:childTnLst>
                                    <p:set>
                                      <p:cBhvr>
                                        <p:cTn id="46" dur="1" fill="hold">
                                          <p:stCondLst>
                                            <p:cond delay="0"/>
                                          </p:stCondLst>
                                        </p:cTn>
                                        <p:tgtEl>
                                          <p:spTgt spid="2530316"/>
                                        </p:tgtEl>
                                        <p:attrNameLst>
                                          <p:attrName>style.visibility</p:attrName>
                                        </p:attrNameLst>
                                      </p:cBhvr>
                                      <p:to>
                                        <p:strVal val="visible"/>
                                      </p:to>
                                    </p:set>
                                    <p:animEffect transition="in" filter="wipe(up)">
                                      <p:cBhvr>
                                        <p:cTn id="47" dur="200"/>
                                        <p:tgtEl>
                                          <p:spTgt spid="2530316"/>
                                        </p:tgtEl>
                                      </p:cBhvr>
                                    </p:animEffect>
                                  </p:childTnLst>
                                </p:cTn>
                              </p:par>
                            </p:childTnLst>
                          </p:cTn>
                        </p:par>
                        <p:par>
                          <p:cTn id="48" fill="hold">
                            <p:stCondLst>
                              <p:cond delay="2100"/>
                            </p:stCondLst>
                            <p:childTnLst>
                              <p:par>
                                <p:cTn id="49" presetID="22" presetClass="entr" presetSubtype="1" fill="hold" grpId="0" nodeType="afterEffect">
                                  <p:stCondLst>
                                    <p:cond delay="0"/>
                                  </p:stCondLst>
                                  <p:childTnLst>
                                    <p:set>
                                      <p:cBhvr>
                                        <p:cTn id="50" dur="1" fill="hold">
                                          <p:stCondLst>
                                            <p:cond delay="0"/>
                                          </p:stCondLst>
                                        </p:cTn>
                                        <p:tgtEl>
                                          <p:spTgt spid="2530319"/>
                                        </p:tgtEl>
                                        <p:attrNameLst>
                                          <p:attrName>style.visibility</p:attrName>
                                        </p:attrNameLst>
                                      </p:cBhvr>
                                      <p:to>
                                        <p:strVal val="visible"/>
                                      </p:to>
                                    </p:set>
                                    <p:animEffect transition="in" filter="wipe(up)">
                                      <p:cBhvr>
                                        <p:cTn id="51" dur="200"/>
                                        <p:tgtEl>
                                          <p:spTgt spid="2530319"/>
                                        </p:tgtEl>
                                      </p:cBhvr>
                                    </p:animEffect>
                                  </p:childTnLst>
                                </p:cTn>
                              </p:par>
                            </p:childTnLst>
                          </p:cTn>
                        </p:par>
                        <p:par>
                          <p:cTn id="52" fill="hold">
                            <p:stCondLst>
                              <p:cond delay="2300"/>
                            </p:stCondLst>
                            <p:childTnLst>
                              <p:par>
                                <p:cTn id="53" presetID="22" presetClass="entr" presetSubtype="1" fill="hold" grpId="0" nodeType="afterEffect">
                                  <p:stCondLst>
                                    <p:cond delay="0"/>
                                  </p:stCondLst>
                                  <p:childTnLst>
                                    <p:set>
                                      <p:cBhvr>
                                        <p:cTn id="54" dur="1" fill="hold">
                                          <p:stCondLst>
                                            <p:cond delay="0"/>
                                          </p:stCondLst>
                                        </p:cTn>
                                        <p:tgtEl>
                                          <p:spTgt spid="2530317"/>
                                        </p:tgtEl>
                                        <p:attrNameLst>
                                          <p:attrName>style.visibility</p:attrName>
                                        </p:attrNameLst>
                                      </p:cBhvr>
                                      <p:to>
                                        <p:strVal val="visible"/>
                                      </p:to>
                                    </p:set>
                                    <p:animEffect transition="in" filter="wipe(up)">
                                      <p:cBhvr>
                                        <p:cTn id="55" dur="200"/>
                                        <p:tgtEl>
                                          <p:spTgt spid="2530317"/>
                                        </p:tgtEl>
                                      </p:cBhvr>
                                    </p:animEffect>
                                  </p:childTnLst>
                                </p:cTn>
                              </p:par>
                            </p:childTnLst>
                          </p:cTn>
                        </p:par>
                        <p:par>
                          <p:cTn id="56" fill="hold">
                            <p:stCondLst>
                              <p:cond delay="2500"/>
                            </p:stCondLst>
                            <p:childTnLst>
                              <p:par>
                                <p:cTn id="57" presetID="22" presetClass="entr" presetSubtype="1" fill="hold" grpId="0" nodeType="afterEffect">
                                  <p:stCondLst>
                                    <p:cond delay="0"/>
                                  </p:stCondLst>
                                  <p:childTnLst>
                                    <p:set>
                                      <p:cBhvr>
                                        <p:cTn id="58" dur="1" fill="hold">
                                          <p:stCondLst>
                                            <p:cond delay="0"/>
                                          </p:stCondLst>
                                        </p:cTn>
                                        <p:tgtEl>
                                          <p:spTgt spid="2530318"/>
                                        </p:tgtEl>
                                        <p:attrNameLst>
                                          <p:attrName>style.visibility</p:attrName>
                                        </p:attrNameLst>
                                      </p:cBhvr>
                                      <p:to>
                                        <p:strVal val="visible"/>
                                      </p:to>
                                    </p:set>
                                    <p:animEffect transition="in" filter="wipe(up)">
                                      <p:cBhvr>
                                        <p:cTn id="59" dur="200"/>
                                        <p:tgtEl>
                                          <p:spTgt spid="2530318"/>
                                        </p:tgtEl>
                                      </p:cBhvr>
                                    </p:animEffect>
                                  </p:childTnLst>
                                </p:cTn>
                              </p:par>
                            </p:childTnLst>
                          </p:cTn>
                        </p:par>
                        <p:par>
                          <p:cTn id="60" fill="hold">
                            <p:stCondLst>
                              <p:cond delay="2700"/>
                            </p:stCondLst>
                            <p:childTnLst>
                              <p:par>
                                <p:cTn id="61" presetID="22" presetClass="entr" presetSubtype="1" fill="hold" grpId="0" nodeType="afterEffect">
                                  <p:stCondLst>
                                    <p:cond delay="0"/>
                                  </p:stCondLst>
                                  <p:childTnLst>
                                    <p:set>
                                      <p:cBhvr>
                                        <p:cTn id="62" dur="1" fill="hold">
                                          <p:stCondLst>
                                            <p:cond delay="0"/>
                                          </p:stCondLst>
                                        </p:cTn>
                                        <p:tgtEl>
                                          <p:spTgt spid="2530320"/>
                                        </p:tgtEl>
                                        <p:attrNameLst>
                                          <p:attrName>style.visibility</p:attrName>
                                        </p:attrNameLst>
                                      </p:cBhvr>
                                      <p:to>
                                        <p:strVal val="visible"/>
                                      </p:to>
                                    </p:set>
                                    <p:animEffect transition="in" filter="wipe(up)">
                                      <p:cBhvr>
                                        <p:cTn id="63" dur="200"/>
                                        <p:tgtEl>
                                          <p:spTgt spid="2530320"/>
                                        </p:tgtEl>
                                      </p:cBhvr>
                                    </p:animEffect>
                                  </p:childTnLst>
                                </p:cTn>
                              </p:par>
                            </p:childTnLst>
                          </p:cTn>
                        </p:par>
                        <p:par>
                          <p:cTn id="64" fill="hold">
                            <p:stCondLst>
                              <p:cond delay="2900"/>
                            </p:stCondLst>
                            <p:childTnLst>
                              <p:par>
                                <p:cTn id="65" presetID="22" presetClass="entr" presetSubtype="1" fill="hold" grpId="0" nodeType="afterEffect">
                                  <p:stCondLst>
                                    <p:cond delay="0"/>
                                  </p:stCondLst>
                                  <p:childTnLst>
                                    <p:set>
                                      <p:cBhvr>
                                        <p:cTn id="66" dur="1" fill="hold">
                                          <p:stCondLst>
                                            <p:cond delay="0"/>
                                          </p:stCondLst>
                                        </p:cTn>
                                        <p:tgtEl>
                                          <p:spTgt spid="2530321"/>
                                        </p:tgtEl>
                                        <p:attrNameLst>
                                          <p:attrName>style.visibility</p:attrName>
                                        </p:attrNameLst>
                                      </p:cBhvr>
                                      <p:to>
                                        <p:strVal val="visible"/>
                                      </p:to>
                                    </p:set>
                                    <p:animEffect transition="in" filter="wipe(up)">
                                      <p:cBhvr>
                                        <p:cTn id="67" dur="200"/>
                                        <p:tgtEl>
                                          <p:spTgt spid="2530321"/>
                                        </p:tgtEl>
                                      </p:cBhvr>
                                    </p:animEffect>
                                  </p:childTnLst>
                                </p:cTn>
                              </p:par>
                            </p:childTnLst>
                          </p:cTn>
                        </p:par>
                        <p:par>
                          <p:cTn id="68" fill="hold">
                            <p:stCondLst>
                              <p:cond delay="3100"/>
                            </p:stCondLst>
                            <p:childTnLst>
                              <p:par>
                                <p:cTn id="69" presetID="22" presetClass="entr" presetSubtype="1" fill="hold" grpId="0" nodeType="afterEffect">
                                  <p:stCondLst>
                                    <p:cond delay="0"/>
                                  </p:stCondLst>
                                  <p:childTnLst>
                                    <p:set>
                                      <p:cBhvr>
                                        <p:cTn id="70" dur="1" fill="hold">
                                          <p:stCondLst>
                                            <p:cond delay="0"/>
                                          </p:stCondLst>
                                        </p:cTn>
                                        <p:tgtEl>
                                          <p:spTgt spid="2530328"/>
                                        </p:tgtEl>
                                        <p:attrNameLst>
                                          <p:attrName>style.visibility</p:attrName>
                                        </p:attrNameLst>
                                      </p:cBhvr>
                                      <p:to>
                                        <p:strVal val="visible"/>
                                      </p:to>
                                    </p:set>
                                    <p:animEffect transition="in" filter="wipe(up)">
                                      <p:cBhvr>
                                        <p:cTn id="71" dur="200"/>
                                        <p:tgtEl>
                                          <p:spTgt spid="2530328"/>
                                        </p:tgtEl>
                                      </p:cBhvr>
                                    </p:animEffect>
                                  </p:childTnLst>
                                </p:cTn>
                              </p:par>
                            </p:childTnLst>
                          </p:cTn>
                        </p:par>
                        <p:par>
                          <p:cTn id="72" fill="hold">
                            <p:stCondLst>
                              <p:cond delay="3300"/>
                            </p:stCondLst>
                            <p:childTnLst>
                              <p:par>
                                <p:cTn id="73" presetID="22" presetClass="entr" presetSubtype="1" fill="hold" grpId="0" nodeType="afterEffect">
                                  <p:stCondLst>
                                    <p:cond delay="0"/>
                                  </p:stCondLst>
                                  <p:childTnLst>
                                    <p:set>
                                      <p:cBhvr>
                                        <p:cTn id="74" dur="1" fill="hold">
                                          <p:stCondLst>
                                            <p:cond delay="0"/>
                                          </p:stCondLst>
                                        </p:cTn>
                                        <p:tgtEl>
                                          <p:spTgt spid="2530333"/>
                                        </p:tgtEl>
                                        <p:attrNameLst>
                                          <p:attrName>style.visibility</p:attrName>
                                        </p:attrNameLst>
                                      </p:cBhvr>
                                      <p:to>
                                        <p:strVal val="visible"/>
                                      </p:to>
                                    </p:set>
                                    <p:animEffect transition="in" filter="wipe(up)">
                                      <p:cBhvr>
                                        <p:cTn id="75" dur="200"/>
                                        <p:tgtEl>
                                          <p:spTgt spid="2530333"/>
                                        </p:tgtEl>
                                      </p:cBhvr>
                                    </p:animEffect>
                                  </p:childTnLst>
                                </p:cTn>
                              </p:par>
                            </p:childTnLst>
                          </p:cTn>
                        </p:par>
                        <p:par>
                          <p:cTn id="76" fill="hold">
                            <p:stCondLst>
                              <p:cond delay="3500"/>
                            </p:stCondLst>
                            <p:childTnLst>
                              <p:par>
                                <p:cTn id="77" presetID="22" presetClass="entr" presetSubtype="1" fill="hold" grpId="0" nodeType="afterEffect">
                                  <p:stCondLst>
                                    <p:cond delay="0"/>
                                  </p:stCondLst>
                                  <p:childTnLst>
                                    <p:set>
                                      <p:cBhvr>
                                        <p:cTn id="78" dur="1" fill="hold">
                                          <p:stCondLst>
                                            <p:cond delay="0"/>
                                          </p:stCondLst>
                                        </p:cTn>
                                        <p:tgtEl>
                                          <p:spTgt spid="2530332"/>
                                        </p:tgtEl>
                                        <p:attrNameLst>
                                          <p:attrName>style.visibility</p:attrName>
                                        </p:attrNameLst>
                                      </p:cBhvr>
                                      <p:to>
                                        <p:strVal val="visible"/>
                                      </p:to>
                                    </p:set>
                                    <p:animEffect transition="in" filter="wipe(up)">
                                      <p:cBhvr>
                                        <p:cTn id="79" dur="200"/>
                                        <p:tgtEl>
                                          <p:spTgt spid="2530332"/>
                                        </p:tgtEl>
                                      </p:cBhvr>
                                    </p:animEffect>
                                  </p:childTnLst>
                                </p:cTn>
                              </p:par>
                            </p:childTnLst>
                          </p:cTn>
                        </p:par>
                        <p:par>
                          <p:cTn id="80" fill="hold">
                            <p:stCondLst>
                              <p:cond delay="3700"/>
                            </p:stCondLst>
                            <p:childTnLst>
                              <p:par>
                                <p:cTn id="81" presetID="22" presetClass="entr" presetSubtype="1" fill="hold" grpId="0" nodeType="afterEffect">
                                  <p:stCondLst>
                                    <p:cond delay="0"/>
                                  </p:stCondLst>
                                  <p:childTnLst>
                                    <p:set>
                                      <p:cBhvr>
                                        <p:cTn id="82" dur="1" fill="hold">
                                          <p:stCondLst>
                                            <p:cond delay="0"/>
                                          </p:stCondLst>
                                        </p:cTn>
                                        <p:tgtEl>
                                          <p:spTgt spid="2530324"/>
                                        </p:tgtEl>
                                        <p:attrNameLst>
                                          <p:attrName>style.visibility</p:attrName>
                                        </p:attrNameLst>
                                      </p:cBhvr>
                                      <p:to>
                                        <p:strVal val="visible"/>
                                      </p:to>
                                    </p:set>
                                    <p:animEffect transition="in" filter="wipe(up)">
                                      <p:cBhvr>
                                        <p:cTn id="83" dur="200"/>
                                        <p:tgtEl>
                                          <p:spTgt spid="2530324"/>
                                        </p:tgtEl>
                                      </p:cBhvr>
                                    </p:animEffect>
                                  </p:childTnLst>
                                </p:cTn>
                              </p:par>
                            </p:childTnLst>
                          </p:cTn>
                        </p:par>
                        <p:par>
                          <p:cTn id="84" fill="hold">
                            <p:stCondLst>
                              <p:cond delay="3900"/>
                            </p:stCondLst>
                            <p:childTnLst>
                              <p:par>
                                <p:cTn id="85" presetID="22" presetClass="entr" presetSubtype="1" fill="hold" grpId="0" nodeType="afterEffect">
                                  <p:stCondLst>
                                    <p:cond delay="0"/>
                                  </p:stCondLst>
                                  <p:childTnLst>
                                    <p:set>
                                      <p:cBhvr>
                                        <p:cTn id="86" dur="1" fill="hold">
                                          <p:stCondLst>
                                            <p:cond delay="0"/>
                                          </p:stCondLst>
                                        </p:cTn>
                                        <p:tgtEl>
                                          <p:spTgt spid="2530329"/>
                                        </p:tgtEl>
                                        <p:attrNameLst>
                                          <p:attrName>style.visibility</p:attrName>
                                        </p:attrNameLst>
                                      </p:cBhvr>
                                      <p:to>
                                        <p:strVal val="visible"/>
                                      </p:to>
                                    </p:set>
                                    <p:animEffect transition="in" filter="wipe(up)">
                                      <p:cBhvr>
                                        <p:cTn id="87" dur="200"/>
                                        <p:tgtEl>
                                          <p:spTgt spid="2530329"/>
                                        </p:tgtEl>
                                      </p:cBhvr>
                                    </p:animEffect>
                                  </p:childTnLst>
                                </p:cTn>
                              </p:par>
                            </p:childTnLst>
                          </p:cTn>
                        </p:par>
                        <p:par>
                          <p:cTn id="88" fill="hold">
                            <p:stCondLst>
                              <p:cond delay="4100"/>
                            </p:stCondLst>
                            <p:childTnLst>
                              <p:par>
                                <p:cTn id="89" presetID="22" presetClass="entr" presetSubtype="1" fill="hold" grpId="0" nodeType="afterEffect">
                                  <p:stCondLst>
                                    <p:cond delay="0"/>
                                  </p:stCondLst>
                                  <p:childTnLst>
                                    <p:set>
                                      <p:cBhvr>
                                        <p:cTn id="90" dur="1" fill="hold">
                                          <p:stCondLst>
                                            <p:cond delay="0"/>
                                          </p:stCondLst>
                                        </p:cTn>
                                        <p:tgtEl>
                                          <p:spTgt spid="2530325"/>
                                        </p:tgtEl>
                                        <p:attrNameLst>
                                          <p:attrName>style.visibility</p:attrName>
                                        </p:attrNameLst>
                                      </p:cBhvr>
                                      <p:to>
                                        <p:strVal val="visible"/>
                                      </p:to>
                                    </p:set>
                                    <p:animEffect transition="in" filter="wipe(up)">
                                      <p:cBhvr>
                                        <p:cTn id="91" dur="200"/>
                                        <p:tgtEl>
                                          <p:spTgt spid="2530325"/>
                                        </p:tgtEl>
                                      </p:cBhvr>
                                    </p:animEffect>
                                  </p:childTnLst>
                                </p:cTn>
                              </p:par>
                            </p:childTnLst>
                          </p:cTn>
                        </p:par>
                        <p:par>
                          <p:cTn id="92" fill="hold">
                            <p:stCondLst>
                              <p:cond delay="4300"/>
                            </p:stCondLst>
                            <p:childTnLst>
                              <p:par>
                                <p:cTn id="93" presetID="22" presetClass="entr" presetSubtype="1" fill="hold" grpId="0" nodeType="afterEffect">
                                  <p:stCondLst>
                                    <p:cond delay="0"/>
                                  </p:stCondLst>
                                  <p:childTnLst>
                                    <p:set>
                                      <p:cBhvr>
                                        <p:cTn id="94" dur="1" fill="hold">
                                          <p:stCondLst>
                                            <p:cond delay="0"/>
                                          </p:stCondLst>
                                        </p:cTn>
                                        <p:tgtEl>
                                          <p:spTgt spid="2530331"/>
                                        </p:tgtEl>
                                        <p:attrNameLst>
                                          <p:attrName>style.visibility</p:attrName>
                                        </p:attrNameLst>
                                      </p:cBhvr>
                                      <p:to>
                                        <p:strVal val="visible"/>
                                      </p:to>
                                    </p:set>
                                    <p:animEffect transition="in" filter="wipe(up)">
                                      <p:cBhvr>
                                        <p:cTn id="95" dur="200"/>
                                        <p:tgtEl>
                                          <p:spTgt spid="2530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0310" grpId="0" animBg="1"/>
      <p:bldP spid="2530311" grpId="0" animBg="1"/>
      <p:bldP spid="2530312" grpId="0" animBg="1"/>
      <p:bldP spid="2530313" grpId="0" animBg="1"/>
      <p:bldP spid="2530314" grpId="0" animBg="1"/>
      <p:bldP spid="2530315" grpId="0" animBg="1"/>
      <p:bldP spid="2530316" grpId="0" animBg="1"/>
      <p:bldP spid="2530317" grpId="0" animBg="1"/>
      <p:bldP spid="2530318" grpId="0" animBg="1"/>
      <p:bldP spid="2530319" grpId="0" animBg="1"/>
      <p:bldP spid="2530320" grpId="0" animBg="1"/>
      <p:bldP spid="2530321" grpId="0" animBg="1"/>
      <p:bldP spid="2530322" grpId="0" animBg="1"/>
      <p:bldP spid="2530323" grpId="0" animBg="1"/>
      <p:bldP spid="2530324" grpId="0" animBg="1"/>
      <p:bldP spid="2530325" grpId="0" animBg="1"/>
      <p:bldP spid="2530328" grpId="0" animBg="1"/>
      <p:bldP spid="2530329" grpId="0" animBg="1"/>
      <p:bldP spid="2530330" grpId="0" animBg="1"/>
      <p:bldP spid="2530331" grpId="0" animBg="1"/>
      <p:bldP spid="2530332" grpId="0" animBg="1"/>
      <p:bldP spid="2530333" grpId="0" animBg="1"/>
      <p:bldP spid="25303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sz="half" idx="1"/>
          </p:nvPr>
        </p:nvSpPr>
        <p:spPr>
          <a:xfrm>
            <a:off x="714348" y="1500174"/>
            <a:ext cx="4073676" cy="4114800"/>
          </a:xfrm>
        </p:spPr>
        <p:txBody>
          <a:bodyPr>
            <a:normAutofit lnSpcReduction="10000"/>
          </a:bodyPr>
          <a:lstStyle/>
          <a:p>
            <a:pPr eaLnBrk="1" hangingPunct="1"/>
            <a:r>
              <a:rPr lang="es-MX" sz="2800" noProof="0" dirty="0" smtClean="0"/>
              <a:t>Criterios ACR :</a:t>
            </a:r>
          </a:p>
          <a:p>
            <a:pPr lvl="1" eaLnBrk="1" hangingPunct="1"/>
            <a:r>
              <a:rPr lang="es-MX" sz="2400" noProof="0" dirty="0" smtClean="0"/>
              <a:t>Historia de Dolor Crónico  Diseminado </a:t>
            </a:r>
            <a:br>
              <a:rPr lang="es-MX" sz="2400" noProof="0" dirty="0" smtClean="0"/>
            </a:br>
            <a:r>
              <a:rPr lang="es-MX" sz="2400" noProof="0" dirty="0" smtClean="0">
                <a:cs typeface="Arial" charset="0"/>
              </a:rPr>
              <a:t>≥3 meses</a:t>
            </a:r>
          </a:p>
          <a:p>
            <a:pPr lvl="1" eaLnBrk="1" hangingPunct="1"/>
            <a:r>
              <a:rPr lang="es-MX" sz="2400" noProof="0" dirty="0" smtClean="0"/>
              <a:t>Los pacientes deben presentar </a:t>
            </a:r>
            <a:r>
              <a:rPr lang="es-MX" sz="2400" noProof="0" dirty="0" smtClean="0">
                <a:cs typeface="Arial" charset="0"/>
              </a:rPr>
              <a:t>≥</a:t>
            </a:r>
            <a:r>
              <a:rPr lang="es-MX" sz="2400" noProof="0" dirty="0" smtClean="0"/>
              <a:t>11 de 18 puntos sensibles</a:t>
            </a:r>
          </a:p>
          <a:p>
            <a:pPr lvl="0"/>
            <a:r>
              <a:rPr lang="es-MX" sz="2600" noProof="0" dirty="0" smtClean="0"/>
              <a:t>Los criterios ACR son tanto sensibles (88.4%) como específicos (81.1%)</a:t>
            </a:r>
          </a:p>
          <a:p>
            <a:pPr lvl="1" eaLnBrk="1" hangingPunct="1"/>
            <a:endParaRPr lang="es-MX" sz="2400" noProof="0" dirty="0" smtClean="0"/>
          </a:p>
        </p:txBody>
      </p:sp>
      <p:sp>
        <p:nvSpPr>
          <p:cNvPr id="17411" name="Rectangle 3"/>
          <p:cNvSpPr>
            <a:spLocks noGrp="1" noChangeArrowheads="1"/>
          </p:cNvSpPr>
          <p:nvPr>
            <p:ph type="title"/>
          </p:nvPr>
        </p:nvSpPr>
        <p:spPr>
          <a:xfrm>
            <a:off x="683568" y="197768"/>
            <a:ext cx="7772400" cy="1143000"/>
          </a:xfrm>
          <a:noFill/>
        </p:spPr>
        <p:txBody>
          <a:bodyPr anchor="b">
            <a:noAutofit/>
          </a:bodyPr>
          <a:lstStyle/>
          <a:p>
            <a:pPr eaLnBrk="1" hangingPunct="1"/>
            <a:r>
              <a:rPr lang="es-MX" sz="4000" noProof="0" dirty="0" smtClean="0"/>
              <a:t>Criterios de Clasificación ACR</a:t>
            </a:r>
            <a:br>
              <a:rPr lang="es-MX" sz="4000" noProof="0" dirty="0" smtClean="0"/>
            </a:br>
            <a:r>
              <a:rPr lang="es-MX" sz="4000" noProof="0" dirty="0" smtClean="0"/>
              <a:t>para Fibromialgia (1990)</a:t>
            </a:r>
          </a:p>
        </p:txBody>
      </p:sp>
      <p:pic>
        <p:nvPicPr>
          <p:cNvPr id="17412" name="Picture 4"/>
          <p:cNvPicPr>
            <a:picLocks noChangeAspect="1" noChangeArrowheads="1"/>
          </p:cNvPicPr>
          <p:nvPr/>
        </p:nvPicPr>
        <p:blipFill>
          <a:blip r:embed="rId3" cstate="print"/>
          <a:srcRect/>
          <a:stretch>
            <a:fillRect/>
          </a:stretch>
        </p:blipFill>
        <p:spPr bwMode="auto">
          <a:xfrm>
            <a:off x="4716016" y="1584920"/>
            <a:ext cx="4130675" cy="4724400"/>
          </a:xfrm>
          <a:prstGeom prst="rect">
            <a:avLst/>
          </a:prstGeom>
          <a:noFill/>
          <a:ln w="9525">
            <a:noFill/>
            <a:miter lim="800000"/>
            <a:headEnd/>
            <a:tailEnd/>
          </a:ln>
        </p:spPr>
      </p:pic>
      <p:sp>
        <p:nvSpPr>
          <p:cNvPr id="8" name="Slide Number Placeholder 5"/>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3B8EED-60FF-4798-B00A-5F8F0039E366}" type="slidenum">
              <a:rPr lang="en-CA" smtClean="0">
                <a:solidFill>
                  <a:prstClr val="black"/>
                </a:solidFill>
              </a:rPr>
              <a:pPr/>
              <a:t>25</a:t>
            </a:fld>
            <a:endParaRPr lang="en-CA" dirty="0">
              <a:solidFill>
                <a:prstClr val="black"/>
              </a:solidFill>
            </a:endParaRPr>
          </a:p>
        </p:txBody>
      </p:sp>
      <p:sp>
        <p:nvSpPr>
          <p:cNvPr id="9" name="Text Box 4"/>
          <p:cNvSpPr txBox="1">
            <a:spLocks noChangeArrowheads="1"/>
          </p:cNvSpPr>
          <p:nvPr/>
        </p:nvSpPr>
        <p:spPr bwMode="auto">
          <a:xfrm>
            <a:off x="371532" y="6237288"/>
            <a:ext cx="5671889" cy="538162"/>
          </a:xfrm>
          <a:prstGeom prst="rect">
            <a:avLst/>
          </a:prstGeom>
          <a:noFill/>
          <a:ln w="9525">
            <a:noFill/>
            <a:miter lim="800000"/>
            <a:headEnd/>
            <a:tailEnd/>
          </a:ln>
        </p:spPr>
        <p:txBody>
          <a:bodyPr lIns="0" tIns="0" rIns="0" bIns="0" anchor="b"/>
          <a:lstStyle/>
          <a:p>
            <a:pPr>
              <a:spcBef>
                <a:spcPct val="25000"/>
              </a:spcBef>
              <a:buClr>
                <a:srgbClr val="67CFE1"/>
              </a:buClr>
            </a:pPr>
            <a:r>
              <a:rPr lang="es-MX" sz="1200" b="1" dirty="0" smtClean="0">
                <a:solidFill>
                  <a:srgbClr val="002060"/>
                </a:solidFill>
              </a:rPr>
              <a:t>ACR = Colegio Americano de Reumatología</a:t>
            </a:r>
          </a:p>
          <a:p>
            <a:pPr>
              <a:spcBef>
                <a:spcPct val="25000"/>
              </a:spcBef>
              <a:buClr>
                <a:srgbClr val="67CFE1"/>
              </a:buClr>
            </a:pPr>
            <a:r>
              <a:rPr lang="en-US" sz="1000" dirty="0" smtClean="0">
                <a:solidFill>
                  <a:srgbClr val="002060"/>
                </a:solidFill>
              </a:rPr>
              <a:t>Wolfe F </a:t>
            </a:r>
            <a:r>
              <a:rPr lang="en-US" sz="1000" i="1" dirty="0">
                <a:solidFill>
                  <a:srgbClr val="002060"/>
                </a:solidFill>
              </a:rPr>
              <a:t>et al. Arthritis </a:t>
            </a:r>
            <a:r>
              <a:rPr lang="en-US" sz="1000" i="1" dirty="0" smtClean="0">
                <a:solidFill>
                  <a:srgbClr val="002060"/>
                </a:solidFill>
              </a:rPr>
              <a:t>Rheum</a:t>
            </a:r>
            <a:r>
              <a:rPr lang="en-US" sz="1000" dirty="0" smtClean="0">
                <a:solidFill>
                  <a:srgbClr val="002060"/>
                </a:solidFill>
              </a:rPr>
              <a:t> 1990; 33(2):160-72.</a:t>
            </a:r>
            <a:endParaRPr lang="en-US" sz="1000" dirty="0">
              <a:solidFill>
                <a:srgbClr val="002060"/>
              </a:solidFill>
            </a:endParaRPr>
          </a:p>
        </p:txBody>
      </p:sp>
    </p:spTree>
    <p:extLst>
      <p:ext uri="{BB962C8B-B14F-4D97-AF65-F5344CB8AC3E}">
        <p14:creationId xmlns="" xmlns:p14="http://schemas.microsoft.com/office/powerpoint/2010/main" val="273580424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itle 4"/>
          <p:cNvSpPr>
            <a:spLocks noGrp="1"/>
          </p:cNvSpPr>
          <p:nvPr>
            <p:ph type="title"/>
          </p:nvPr>
        </p:nvSpPr>
        <p:spPr/>
        <p:txBody>
          <a:bodyPr>
            <a:noAutofit/>
          </a:bodyPr>
          <a:lstStyle/>
          <a:p>
            <a:r>
              <a:rPr lang="es-MX" sz="3600" dirty="0" smtClean="0">
                <a:latin typeface="+mn-lt"/>
              </a:rPr>
              <a:t>Realizando </a:t>
            </a:r>
            <a:r>
              <a:rPr lang="es-MX" sz="3600" dirty="0" smtClean="0">
                <a:latin typeface="+mn-lt"/>
              </a:rPr>
              <a:t>un Estudio Manual de </a:t>
            </a:r>
            <a:br>
              <a:rPr lang="es-MX" sz="3600" dirty="0" smtClean="0">
                <a:latin typeface="+mn-lt"/>
              </a:rPr>
            </a:br>
            <a:r>
              <a:rPr lang="es-MX" sz="3600" dirty="0" smtClean="0">
                <a:latin typeface="+mn-lt"/>
              </a:rPr>
              <a:t>Puntos Sensibles</a:t>
            </a:r>
          </a:p>
        </p:txBody>
      </p:sp>
      <p:sp>
        <p:nvSpPr>
          <p:cNvPr id="108546" name="Rectangle 7"/>
          <p:cNvSpPr>
            <a:spLocks noGrp="1" noChangeArrowheads="1"/>
          </p:cNvSpPr>
          <p:nvPr>
            <p:ph idx="1"/>
          </p:nvPr>
        </p:nvSpPr>
        <p:spPr>
          <a:xfrm>
            <a:off x="467544" y="1412776"/>
            <a:ext cx="8229600" cy="4525963"/>
          </a:xfrm>
        </p:spPr>
        <p:txBody>
          <a:bodyPr>
            <a:noAutofit/>
          </a:bodyPr>
          <a:lstStyle/>
          <a:p>
            <a:pPr>
              <a:spcBef>
                <a:spcPts val="0"/>
              </a:spcBef>
              <a:spcAft>
                <a:spcPts val="300"/>
              </a:spcAft>
            </a:pPr>
            <a:r>
              <a:rPr lang="es-MX" sz="2400" dirty="0" smtClean="0"/>
              <a:t>Palpación digital con una fuerza aproximada de 4 kg </a:t>
            </a:r>
          </a:p>
          <a:p>
            <a:pPr lvl="1">
              <a:spcBef>
                <a:spcPts val="0"/>
              </a:spcBef>
              <a:spcAft>
                <a:spcPts val="600"/>
              </a:spcAft>
            </a:pPr>
            <a:r>
              <a:rPr lang="es-MX" sz="2000" b="1" dirty="0" smtClean="0"/>
              <a:t>Presión estimada necesaria para que la uña del pulgar del examinador se ponga blanca al aplicar presión</a:t>
            </a:r>
          </a:p>
          <a:p>
            <a:pPr lvl="1">
              <a:spcBef>
                <a:spcPts val="0"/>
              </a:spcBef>
              <a:spcAft>
                <a:spcPts val="600"/>
              </a:spcAft>
            </a:pPr>
            <a:r>
              <a:rPr lang="es-MX" sz="2000" dirty="0" smtClean="0"/>
              <a:t>Para un punto sensible “positivo”, el sujeto debe declarar que la palpación fue dolorosa</a:t>
            </a:r>
          </a:p>
          <a:p>
            <a:pPr>
              <a:spcBef>
                <a:spcPts val="0"/>
              </a:spcBef>
              <a:spcAft>
                <a:spcPts val="600"/>
              </a:spcAft>
            </a:pPr>
            <a:r>
              <a:rPr lang="es-MX" sz="2400" dirty="0" smtClean="0"/>
              <a:t>Precisión para fibromialgia:</a:t>
            </a:r>
          </a:p>
          <a:p>
            <a:pPr lvl="1">
              <a:spcBef>
                <a:spcPts val="0"/>
              </a:spcBef>
              <a:spcAft>
                <a:spcPts val="600"/>
              </a:spcAft>
            </a:pPr>
            <a:r>
              <a:rPr lang="es-MX" sz="2000" dirty="0" smtClean="0"/>
              <a:t>Sensibilidad: </a:t>
            </a:r>
            <a:r>
              <a:rPr lang="es-MX" sz="2000" b="1" dirty="0" smtClean="0"/>
              <a:t>88.4% </a:t>
            </a:r>
          </a:p>
          <a:p>
            <a:pPr lvl="1">
              <a:spcBef>
                <a:spcPts val="0"/>
              </a:spcBef>
              <a:spcAft>
                <a:spcPts val="600"/>
              </a:spcAft>
            </a:pPr>
            <a:r>
              <a:rPr lang="es-MX" sz="2000" dirty="0" smtClean="0"/>
              <a:t>Especificidad: </a:t>
            </a:r>
            <a:r>
              <a:rPr lang="es-MX" sz="2000" b="1" dirty="0" smtClean="0"/>
              <a:t>81.1% </a:t>
            </a:r>
          </a:p>
          <a:p>
            <a:pPr>
              <a:spcBef>
                <a:spcPts val="0"/>
              </a:spcBef>
              <a:spcAft>
                <a:spcPts val="600"/>
              </a:spcAft>
            </a:pPr>
            <a:r>
              <a:rPr lang="es-MX" sz="2400" b="1" dirty="0" smtClean="0"/>
              <a:t>Controversias</a:t>
            </a:r>
            <a:r>
              <a:rPr lang="es-MX" sz="2400" dirty="0" smtClean="0"/>
              <a:t> con respecto a la evaluación de puntos sensibles:</a:t>
            </a:r>
          </a:p>
          <a:p>
            <a:pPr lvl="1" eaLnBrk="1" hangingPunct="1">
              <a:spcBef>
                <a:spcPts val="0"/>
              </a:spcBef>
            </a:pPr>
            <a:r>
              <a:rPr lang="es-MX" sz="2000" b="0" dirty="0" smtClean="0"/>
              <a:t>Subjetiva</a:t>
            </a:r>
          </a:p>
          <a:p>
            <a:pPr lvl="1" eaLnBrk="1" hangingPunct="1">
              <a:spcBef>
                <a:spcPts val="0"/>
              </a:spcBef>
            </a:pPr>
            <a:r>
              <a:rPr lang="es-MX" sz="2000" b="0" dirty="0" smtClean="0"/>
              <a:t>Puede no ser necesaria para estudios de diagnóstico</a:t>
            </a:r>
          </a:p>
          <a:p>
            <a:pPr lvl="1" eaLnBrk="1" hangingPunct="1">
              <a:spcBef>
                <a:spcPts val="0"/>
              </a:spcBef>
            </a:pPr>
            <a:r>
              <a:rPr lang="es-MX" sz="2000" b="0" dirty="0" smtClean="0"/>
              <a:t>¿Qué pasa cuando hay menos de 11 de 18 Puntos sensibles?</a:t>
            </a:r>
          </a:p>
        </p:txBody>
      </p:sp>
      <p:sp>
        <p:nvSpPr>
          <p:cNvPr id="5" name="TextBox 4"/>
          <p:cNvSpPr txBox="1"/>
          <p:nvPr/>
        </p:nvSpPr>
        <p:spPr>
          <a:xfrm>
            <a:off x="107504" y="6381328"/>
            <a:ext cx="8856984" cy="430887"/>
          </a:xfrm>
          <a:prstGeom prst="rect">
            <a:avLst/>
          </a:prstGeom>
          <a:noFill/>
        </p:spPr>
        <p:txBody>
          <a:bodyPr wrap="square" rtlCol="0">
            <a:spAutoFit/>
          </a:bodyPr>
          <a:lstStyle/>
          <a:p>
            <a:r>
              <a:rPr lang="en-CA" sz="1100" dirty="0" smtClean="0">
                <a:solidFill>
                  <a:srgbClr val="002060"/>
                </a:solidFill>
                <a:cs typeface="Arial" pitchFamily="34" charset="0"/>
              </a:rPr>
              <a:t>National Fibromyalgia Association. </a:t>
            </a:r>
            <a:r>
              <a:rPr lang="en-CA" sz="1100" i="1" dirty="0" smtClean="0">
                <a:solidFill>
                  <a:srgbClr val="002060"/>
                </a:solidFill>
                <a:cs typeface="Arial" pitchFamily="34" charset="0"/>
              </a:rPr>
              <a:t>The Manual Tender Point Survey</a:t>
            </a:r>
            <a:r>
              <a:rPr lang="en-CA" sz="1100" dirty="0" smtClean="0">
                <a:solidFill>
                  <a:srgbClr val="002060"/>
                </a:solidFill>
                <a:cs typeface="Arial" pitchFamily="34" charset="0"/>
              </a:rPr>
              <a:t>. Available at </a:t>
            </a:r>
            <a:r>
              <a:rPr lang="en-CA" sz="1100" dirty="0" smtClean="0">
                <a:solidFill>
                  <a:srgbClr val="002060"/>
                </a:solidFill>
                <a:cs typeface="Arial" pitchFamily="34" charset="0"/>
                <a:hlinkClick r:id="rId3"/>
              </a:rPr>
              <a:t>http://www.fmaware.org/News2eb58.html?p</a:t>
            </a:r>
            <a:r>
              <a:rPr lang="en-CA" sz="1100" dirty="0" smtClean="0">
                <a:solidFill>
                  <a:srgbClr val="002060"/>
                </a:solidFill>
                <a:cs typeface="Arial" pitchFamily="34" charset="0"/>
              </a:rPr>
              <a:t>. </a:t>
            </a:r>
            <a:br>
              <a:rPr lang="en-CA" sz="1100" dirty="0" smtClean="0">
                <a:solidFill>
                  <a:srgbClr val="002060"/>
                </a:solidFill>
                <a:cs typeface="Arial" pitchFamily="34" charset="0"/>
              </a:rPr>
            </a:br>
            <a:r>
              <a:rPr lang="en-CA" sz="1100" dirty="0" smtClean="0">
                <a:solidFill>
                  <a:srgbClr val="002060"/>
                </a:solidFill>
                <a:cs typeface="Arial" pitchFamily="34" charset="0"/>
              </a:rPr>
              <a:t>Accessed August 13, 2013; Wilke WS. </a:t>
            </a:r>
            <a:r>
              <a:rPr lang="en-CA" sz="1100" i="1" dirty="0" smtClean="0">
                <a:solidFill>
                  <a:srgbClr val="002060"/>
                </a:solidFill>
                <a:cs typeface="Arial" pitchFamily="34" charset="0"/>
              </a:rPr>
              <a:t>Cleve Clin J Med</a:t>
            </a:r>
            <a:r>
              <a:rPr lang="en-CA" sz="1100" dirty="0" smtClean="0">
                <a:solidFill>
                  <a:srgbClr val="002060"/>
                </a:solidFill>
                <a:cs typeface="Arial" pitchFamily="34" charset="0"/>
              </a:rPr>
              <a:t> 2009; 76(6):345-52; </a:t>
            </a:r>
            <a:r>
              <a:rPr lang="en-US" sz="1100" dirty="0" smtClean="0">
                <a:solidFill>
                  <a:srgbClr val="002060"/>
                </a:solidFill>
              </a:rPr>
              <a:t>Wolfe F </a:t>
            </a:r>
            <a:r>
              <a:rPr lang="en-US" sz="1100" i="1" dirty="0" smtClean="0">
                <a:solidFill>
                  <a:srgbClr val="002060"/>
                </a:solidFill>
              </a:rPr>
              <a:t>et al. Arthritis Rheum</a:t>
            </a:r>
            <a:r>
              <a:rPr lang="en-US" sz="1100" dirty="0" smtClean="0">
                <a:solidFill>
                  <a:srgbClr val="002060"/>
                </a:solidFill>
              </a:rPr>
              <a:t> 1990; 33(2):160-72.</a:t>
            </a:r>
            <a:endParaRPr lang="en-CA" sz="1100" dirty="0">
              <a:solidFill>
                <a:srgbClr val="002060"/>
              </a:solidFill>
              <a:cs typeface="Arial" pitchFamily="34" charset="0"/>
            </a:endParaRPr>
          </a:p>
        </p:txBody>
      </p:sp>
    </p:spTree>
    <p:extLst>
      <p:ext uri="{BB962C8B-B14F-4D97-AF65-F5344CB8AC3E}">
        <p14:creationId xmlns="" xmlns:p14="http://schemas.microsoft.com/office/powerpoint/2010/main" val="4005168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p:cNvSpPr>
          <p:nvPr>
            <p:ph type="title"/>
          </p:nvPr>
        </p:nvSpPr>
        <p:spPr/>
        <p:txBody>
          <a:bodyPr>
            <a:noAutofit/>
          </a:bodyPr>
          <a:lstStyle/>
          <a:p>
            <a:pPr>
              <a:defRPr/>
            </a:pPr>
            <a:r>
              <a:rPr lang="es-MX" sz="3600" dirty="0" smtClean="0"/>
              <a:t>Criterios de Diagnóstico Propuestos por la ACR para Fibromialgia(2010)</a:t>
            </a:r>
          </a:p>
        </p:txBody>
      </p:sp>
      <p:sp>
        <p:nvSpPr>
          <p:cNvPr id="96260" name="Text Box 4"/>
          <p:cNvSpPr txBox="1">
            <a:spLocks noChangeArrowheads="1"/>
          </p:cNvSpPr>
          <p:nvPr/>
        </p:nvSpPr>
        <p:spPr bwMode="gray">
          <a:xfrm>
            <a:off x="395535" y="6341258"/>
            <a:ext cx="5221039" cy="446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s-MX" sz="1200" b="1" dirty="0" smtClean="0">
                <a:solidFill>
                  <a:srgbClr val="002060"/>
                </a:solidFill>
                <a:latin typeface="Calibri"/>
              </a:rPr>
              <a:t>ACR = Colegio Americano de Reumatología</a:t>
            </a:r>
          </a:p>
          <a:p>
            <a:pPr eaLnBrk="1" hangingPunct="1"/>
            <a:r>
              <a:rPr lang="es-MX" sz="1100" dirty="0" smtClean="0">
                <a:solidFill>
                  <a:srgbClr val="002060"/>
                </a:solidFill>
                <a:latin typeface="Calibri"/>
              </a:rPr>
              <a:t>Wolfe F </a:t>
            </a:r>
            <a:r>
              <a:rPr lang="es-MX" sz="1100" i="1" dirty="0" smtClean="0">
                <a:solidFill>
                  <a:srgbClr val="002060"/>
                </a:solidFill>
                <a:latin typeface="Calibri"/>
              </a:rPr>
              <a:t>et al. Arthritis Care Res (Hoboken) </a:t>
            </a:r>
            <a:r>
              <a:rPr lang="es-MX" sz="1100" dirty="0" smtClean="0">
                <a:solidFill>
                  <a:srgbClr val="002060"/>
                </a:solidFill>
                <a:latin typeface="Calibri"/>
              </a:rPr>
              <a:t>2010; 62(5):600-10.</a:t>
            </a:r>
            <a:endParaRPr lang="es-MX" sz="1100" dirty="0">
              <a:solidFill>
                <a:srgbClr val="002060"/>
              </a:solidFill>
              <a:latin typeface="Calibri"/>
            </a:endParaRPr>
          </a:p>
        </p:txBody>
      </p:sp>
      <p:sp>
        <p:nvSpPr>
          <p:cNvPr id="5" name="Content Placeholder 4"/>
          <p:cNvSpPr>
            <a:spLocks noGrp="1"/>
          </p:cNvSpPr>
          <p:nvPr>
            <p:ph idx="1"/>
          </p:nvPr>
        </p:nvSpPr>
        <p:spPr/>
        <p:txBody>
          <a:bodyPr/>
          <a:lstStyle/>
          <a:p>
            <a:r>
              <a:rPr lang="es-MX" dirty="0" smtClean="0"/>
              <a:t>Se puede diagnosticar Fibromialgia si:</a:t>
            </a:r>
          </a:p>
          <a:p>
            <a:pPr lvl="1"/>
            <a:r>
              <a:rPr lang="es-MX" dirty="0" smtClean="0"/>
              <a:t>El paciente experimenta Dolor Diseminado y síntomas asociados</a:t>
            </a:r>
          </a:p>
          <a:p>
            <a:pPr lvl="1"/>
            <a:r>
              <a:rPr lang="es-MX" dirty="0" smtClean="0"/>
              <a:t>Los síntomas han estado </a:t>
            </a:r>
          </a:p>
          <a:p>
            <a:pPr lvl="1">
              <a:buNone/>
            </a:pPr>
            <a:r>
              <a:rPr lang="es-MX" dirty="0" smtClean="0"/>
              <a:t>    presentes al mismo nivel </a:t>
            </a:r>
          </a:p>
          <a:p>
            <a:pPr lvl="1">
              <a:buNone/>
            </a:pPr>
            <a:r>
              <a:rPr lang="es-MX" dirty="0" smtClean="0"/>
              <a:t>    por ≥3 meses</a:t>
            </a:r>
          </a:p>
          <a:p>
            <a:pPr lvl="1"/>
            <a:r>
              <a:rPr lang="es-MX" dirty="0" smtClean="0"/>
              <a:t>Ningún otro padecimiento </a:t>
            </a:r>
          </a:p>
          <a:p>
            <a:pPr lvl="1">
              <a:buNone/>
            </a:pPr>
            <a:r>
              <a:rPr lang="es-MX" dirty="0" smtClean="0"/>
              <a:t>	explica el dolor</a:t>
            </a:r>
          </a:p>
          <a:p>
            <a:endParaRPr lang="es-MX" dirty="0"/>
          </a:p>
        </p:txBody>
      </p:sp>
      <p:sp>
        <p:nvSpPr>
          <p:cNvPr id="8" name="Rectangle 7"/>
          <p:cNvSpPr/>
          <p:nvPr/>
        </p:nvSpPr>
        <p:spPr>
          <a:xfrm>
            <a:off x="5940152" y="2708920"/>
            <a:ext cx="3096344" cy="2800767"/>
          </a:xfrm>
          <a:prstGeom prst="rect">
            <a:avLst/>
          </a:prstGeom>
          <a:solidFill>
            <a:schemeClr val="tx1">
              <a:lumMod val="50000"/>
            </a:schemeClr>
          </a:solidFill>
        </p:spPr>
        <p:txBody>
          <a:bodyPr wrap="square">
            <a:spAutoFit/>
          </a:bodyPr>
          <a:lstStyle/>
          <a:p>
            <a:r>
              <a:rPr lang="es-MX" sz="2800" dirty="0" smtClean="0">
                <a:solidFill>
                  <a:prstClr val="white"/>
                </a:solidFill>
              </a:rPr>
              <a:t>Los síntomas asociados incluyen: </a:t>
            </a:r>
          </a:p>
          <a:p>
            <a:pPr marL="342900" indent="-342900">
              <a:buFont typeface="Arial" pitchFamily="34" charset="0"/>
              <a:buChar char="•"/>
            </a:pPr>
            <a:r>
              <a:rPr lang="es-MX" sz="2400" dirty="0" smtClean="0">
                <a:solidFill>
                  <a:prstClr val="white"/>
                </a:solidFill>
              </a:rPr>
              <a:t>Sueño no-reparador</a:t>
            </a:r>
          </a:p>
          <a:p>
            <a:pPr marL="342900" indent="-342900">
              <a:buFont typeface="Arial" pitchFamily="34" charset="0"/>
              <a:buChar char="•"/>
            </a:pPr>
            <a:r>
              <a:rPr lang="es-MX" sz="2400" dirty="0" smtClean="0">
                <a:solidFill>
                  <a:prstClr val="white"/>
                </a:solidFill>
              </a:rPr>
              <a:t>Síntomas cognitivos</a:t>
            </a:r>
          </a:p>
          <a:p>
            <a:pPr marL="342900" indent="-342900">
              <a:buFont typeface="Arial" pitchFamily="34" charset="0"/>
              <a:buChar char="•"/>
            </a:pPr>
            <a:r>
              <a:rPr lang="es-MX" sz="2400" dirty="0" smtClean="0">
                <a:solidFill>
                  <a:prstClr val="white"/>
                </a:solidFill>
              </a:rPr>
              <a:t>Fatiga</a:t>
            </a:r>
          </a:p>
          <a:p>
            <a:pPr marL="342900" indent="-342900">
              <a:buFont typeface="Arial" pitchFamily="34" charset="0"/>
              <a:buChar char="•"/>
            </a:pPr>
            <a:r>
              <a:rPr lang="es-MX" sz="2400" dirty="0" smtClean="0">
                <a:solidFill>
                  <a:prstClr val="white"/>
                </a:solidFill>
              </a:rPr>
              <a:t>Otros síntomas somáticos</a:t>
            </a:r>
            <a:endParaRPr lang="es-MX" sz="2400" dirty="0">
              <a:solidFill>
                <a:prstClr val="white"/>
              </a:solidFill>
            </a:endParaRPr>
          </a:p>
        </p:txBody>
      </p:sp>
      <p:sp>
        <p:nvSpPr>
          <p:cNvPr id="11" name="Right Arrow 10"/>
          <p:cNvSpPr/>
          <p:nvPr/>
        </p:nvSpPr>
        <p:spPr>
          <a:xfrm>
            <a:off x="4572000" y="2708920"/>
            <a:ext cx="1368152" cy="360040"/>
          </a:xfrm>
          <a:prstGeom prst="rightArrow">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5" name="Slide Number Placeholder 5"/>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3B8EED-60FF-4798-B00A-5F8F0039E366}" type="slidenum">
              <a:rPr lang="es-MX" smtClean="0">
                <a:solidFill>
                  <a:prstClr val="black"/>
                </a:solidFill>
              </a:rPr>
              <a:pPr/>
              <a:t>27</a:t>
            </a:fld>
            <a:endParaRPr lang="es-MX" dirty="0">
              <a:solidFill>
                <a:prstClr val="black"/>
              </a:solidFill>
            </a:endParaRPr>
          </a:p>
        </p:txBody>
      </p:sp>
    </p:spTree>
    <p:extLst>
      <p:ext uri="{BB962C8B-B14F-4D97-AF65-F5344CB8AC3E}">
        <p14:creationId xmlns="" xmlns:p14="http://schemas.microsoft.com/office/powerpoint/2010/main" val="336437921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FiRST: Herramienta de Evaluación Rápida de Fibromialgia</a:t>
            </a:r>
            <a:endParaRPr lang="es-MX" dirty="0"/>
          </a:p>
        </p:txBody>
      </p:sp>
      <p:sp>
        <p:nvSpPr>
          <p:cNvPr id="3" name="Content Placeholder 2"/>
          <p:cNvSpPr>
            <a:spLocks noGrp="1"/>
          </p:cNvSpPr>
          <p:nvPr>
            <p:ph idx="1"/>
          </p:nvPr>
        </p:nvSpPr>
        <p:spPr>
          <a:xfrm>
            <a:off x="251520" y="1556792"/>
            <a:ext cx="3466728" cy="4901342"/>
          </a:xfrm>
          <a:solidFill>
            <a:schemeClr val="accent1"/>
          </a:solidFill>
          <a:ln>
            <a:solidFill>
              <a:schemeClr val="tx1"/>
            </a:solidFill>
          </a:ln>
        </p:spPr>
        <p:txBody>
          <a:bodyPr>
            <a:normAutofit/>
          </a:bodyPr>
          <a:lstStyle/>
          <a:p>
            <a:endParaRPr lang="es-MX" sz="2000" dirty="0" smtClean="0">
              <a:solidFill>
                <a:schemeClr val="tx1"/>
              </a:solidFill>
            </a:endParaRPr>
          </a:p>
          <a:p>
            <a:endParaRPr lang="es-MX" sz="2000" dirty="0" smtClean="0">
              <a:solidFill>
                <a:schemeClr val="tx1"/>
              </a:solidFill>
            </a:endParaRPr>
          </a:p>
          <a:p>
            <a:pPr marL="266700" indent="-254000"/>
            <a:r>
              <a:rPr lang="es-MX" sz="2000" dirty="0" smtClean="0">
                <a:solidFill>
                  <a:schemeClr val="tx1"/>
                </a:solidFill>
              </a:rPr>
              <a:t>Cuestionario auto-administrado de 6-puntos</a:t>
            </a:r>
          </a:p>
          <a:p>
            <a:pPr marL="266700" indent="-254000"/>
            <a:r>
              <a:rPr lang="es-MX" sz="2000" dirty="0" smtClean="0">
                <a:solidFill>
                  <a:schemeClr val="tx1"/>
                </a:solidFill>
              </a:rPr>
              <a:t>El puntaje ≥5 indica  fibromialgia</a:t>
            </a:r>
          </a:p>
          <a:p>
            <a:pPr marL="266700" indent="-254000"/>
            <a:r>
              <a:rPr lang="es-MX" sz="2000" dirty="0" smtClean="0">
                <a:solidFill>
                  <a:schemeClr val="tx1"/>
                </a:solidFill>
              </a:rPr>
              <a:t>Sensibilidad: 90.5%</a:t>
            </a:r>
          </a:p>
          <a:p>
            <a:pPr marL="266700" indent="-254000"/>
            <a:r>
              <a:rPr lang="es-MX" sz="2000" dirty="0" smtClean="0">
                <a:solidFill>
                  <a:schemeClr val="tx1"/>
                </a:solidFill>
              </a:rPr>
              <a:t>Especificidad: 85.7%</a:t>
            </a:r>
            <a:endParaRPr lang="es-MX" sz="2000" dirty="0">
              <a:solidFill>
                <a:schemeClr val="tx1"/>
              </a:solidFill>
            </a:endParaRPr>
          </a:p>
        </p:txBody>
      </p:sp>
      <p:sp>
        <p:nvSpPr>
          <p:cNvPr id="4" name="Rectangle 3"/>
          <p:cNvSpPr/>
          <p:nvPr/>
        </p:nvSpPr>
        <p:spPr>
          <a:xfrm>
            <a:off x="3887416" y="1341105"/>
            <a:ext cx="5256584" cy="5516895"/>
          </a:xfrm>
          <a:prstGeom prst="rect">
            <a:avLst/>
          </a:prstGeom>
          <a:solidFill>
            <a:schemeClr val="tx1"/>
          </a:solidFill>
          <a:ln>
            <a:solidFill>
              <a:schemeClr val="tx1"/>
            </a:solidFill>
          </a:ln>
        </p:spPr>
        <p:txBody>
          <a:bodyPr wrap="square">
            <a:spAutoFit/>
          </a:bodyPr>
          <a:lstStyle/>
          <a:p>
            <a:pPr algn="ctr"/>
            <a:r>
              <a:rPr lang="es-MX" sz="2000" b="1" u="sng" dirty="0" smtClean="0">
                <a:solidFill>
                  <a:prstClr val="black"/>
                </a:solidFill>
              </a:rPr>
              <a:t>Puntos</a:t>
            </a:r>
          </a:p>
          <a:p>
            <a:pPr marL="279400" indent="-279400">
              <a:spcAft>
                <a:spcPts val="300"/>
              </a:spcAft>
              <a:buFont typeface="+mj-lt"/>
              <a:buAutoNum type="arabicPeriod"/>
            </a:pPr>
            <a:r>
              <a:rPr lang="es-MX" sz="2000" dirty="0" smtClean="0">
                <a:solidFill>
                  <a:prstClr val="black"/>
                </a:solidFill>
              </a:rPr>
              <a:t>Siento dolor en todo el cuerpo.</a:t>
            </a:r>
          </a:p>
          <a:p>
            <a:pPr marL="279400" indent="-279400">
              <a:spcAft>
                <a:spcPts val="300"/>
              </a:spcAft>
              <a:buFont typeface="+mj-lt"/>
              <a:buAutoNum type="arabicPeriod"/>
            </a:pPr>
            <a:r>
              <a:rPr lang="es-MX" sz="2000" dirty="0" smtClean="0">
                <a:solidFill>
                  <a:prstClr val="black"/>
                </a:solidFill>
              </a:rPr>
              <a:t>Mi dolor está acompañado por fatiga general continua y muy desagradable.</a:t>
            </a:r>
          </a:p>
          <a:p>
            <a:pPr marL="279400" indent="-279400">
              <a:spcAft>
                <a:spcPts val="300"/>
              </a:spcAft>
              <a:buFont typeface="+mj-lt"/>
              <a:buAutoNum type="arabicPeriod"/>
            </a:pPr>
            <a:r>
              <a:rPr lang="es-MX" sz="2000" dirty="0" smtClean="0">
                <a:solidFill>
                  <a:prstClr val="black"/>
                </a:solidFill>
              </a:rPr>
              <a:t>Mi dolor se sientes como quemaduras, descargas eléctrica o calambres (espasmos).</a:t>
            </a:r>
          </a:p>
          <a:p>
            <a:pPr marL="279400" indent="-279400">
              <a:spcAft>
                <a:spcPts val="300"/>
              </a:spcAft>
              <a:buFont typeface="+mj-lt"/>
              <a:buAutoNum type="arabicPeriod"/>
            </a:pPr>
            <a:r>
              <a:rPr lang="es-MX" sz="2000" dirty="0" smtClean="0">
                <a:solidFill>
                  <a:prstClr val="black"/>
                </a:solidFill>
              </a:rPr>
              <a:t>Mi dolor está acompañado por otras sensaciones inusuales en mi cuerpo como piquetes, hormigueo o entumecimiento.</a:t>
            </a:r>
          </a:p>
          <a:p>
            <a:pPr marL="279400" indent="-279400">
              <a:spcAft>
                <a:spcPts val="300"/>
              </a:spcAft>
              <a:buFont typeface="+mj-lt"/>
              <a:buAutoNum type="arabicPeriod"/>
            </a:pPr>
            <a:r>
              <a:rPr lang="es-MX" sz="2000" dirty="0" smtClean="0">
                <a:solidFill>
                  <a:prstClr val="black"/>
                </a:solidFill>
              </a:rPr>
              <a:t>Mi dolor está acompañado por otros problemas de salud como problemas digestivos, urinarios, cefaleas o piernas inquietas.</a:t>
            </a:r>
          </a:p>
          <a:p>
            <a:pPr marL="279400" indent="-279400">
              <a:buFont typeface="+mj-lt"/>
              <a:buAutoNum type="arabicPeriod"/>
            </a:pPr>
            <a:r>
              <a:rPr lang="es-MX" sz="2000" dirty="0" smtClean="0">
                <a:solidFill>
                  <a:prstClr val="black"/>
                </a:solidFill>
              </a:rPr>
              <a:t>Mi dolor tiene un impacto importante en mi vida, particularmente en mi sueño y en mi habilidad para concentrarme, que me hace sentir más lento(a) generalmente.</a:t>
            </a:r>
            <a:endParaRPr lang="es-MX" sz="2000" dirty="0">
              <a:solidFill>
                <a:prstClr val="black"/>
              </a:solidFill>
            </a:endParaRPr>
          </a:p>
        </p:txBody>
      </p:sp>
      <p:sp>
        <p:nvSpPr>
          <p:cNvPr id="6" name="Rectangle 5"/>
          <p:cNvSpPr/>
          <p:nvPr/>
        </p:nvSpPr>
        <p:spPr>
          <a:xfrm>
            <a:off x="251520" y="6536377"/>
            <a:ext cx="2444900" cy="261610"/>
          </a:xfrm>
          <a:prstGeom prst="rect">
            <a:avLst/>
          </a:prstGeom>
        </p:spPr>
        <p:txBody>
          <a:bodyPr wrap="none">
            <a:spAutoFit/>
          </a:bodyPr>
          <a:lstStyle/>
          <a:p>
            <a:r>
              <a:rPr lang="es-MX" sz="1100" dirty="0" smtClean="0">
                <a:solidFill>
                  <a:srgbClr val="002060"/>
                </a:solidFill>
              </a:rPr>
              <a:t>Perrot S </a:t>
            </a:r>
            <a:r>
              <a:rPr lang="es-MX" sz="1100" i="1" dirty="0" smtClean="0">
                <a:solidFill>
                  <a:srgbClr val="002060"/>
                </a:solidFill>
              </a:rPr>
              <a:t>et al. </a:t>
            </a:r>
            <a:r>
              <a:rPr lang="es-MX" sz="1100" i="1" dirty="0" smtClean="0">
                <a:solidFill>
                  <a:srgbClr val="002060"/>
                </a:solidFill>
              </a:rPr>
              <a:t>Pain </a:t>
            </a:r>
            <a:r>
              <a:rPr lang="es-MX" sz="1100" dirty="0" smtClean="0">
                <a:solidFill>
                  <a:srgbClr val="002060"/>
                </a:solidFill>
              </a:rPr>
              <a:t>2010</a:t>
            </a:r>
            <a:r>
              <a:rPr lang="es-MX" sz="1100" dirty="0" smtClean="0">
                <a:solidFill>
                  <a:srgbClr val="002060"/>
                </a:solidFill>
              </a:rPr>
              <a:t>; 150(2):250-6.</a:t>
            </a:r>
            <a:endParaRPr lang="es-MX" sz="1100" dirty="0">
              <a:solidFill>
                <a:srgbClr val="002060"/>
              </a:solidFill>
            </a:endParaRPr>
          </a:p>
        </p:txBody>
      </p:sp>
      <p:sp>
        <p:nvSpPr>
          <p:cNvPr id="7" name="Slide Number Placeholder 5"/>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3B8EED-60FF-4798-B00A-5F8F0039E366}" type="slidenum">
              <a:rPr lang="es-MX" smtClean="0">
                <a:solidFill>
                  <a:prstClr val="black"/>
                </a:solidFill>
              </a:rPr>
              <a:pPr/>
              <a:t>28</a:t>
            </a:fld>
            <a:endParaRPr lang="es-MX" dirty="0">
              <a:solidFill>
                <a:prstClr val="black"/>
              </a:solidFill>
            </a:endParaRPr>
          </a:p>
        </p:txBody>
      </p:sp>
    </p:spTree>
    <p:extLst>
      <p:ext uri="{BB962C8B-B14F-4D97-AF65-F5344CB8AC3E}">
        <p14:creationId xmlns="" xmlns:p14="http://schemas.microsoft.com/office/powerpoint/2010/main" val="593749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03648" y="2492896"/>
            <a:ext cx="6487096" cy="280831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smtClean="0"/>
              <a:t>¿Qué le dice a sus pacientes que piensa están padeciendo fibromialgia?</a:t>
            </a:r>
            <a:endParaRPr lang="es-MX" sz="4000" dirty="0" smtClean="0"/>
          </a:p>
        </p:txBody>
      </p:sp>
      <p:sp>
        <p:nvSpPr>
          <p:cNvPr id="4" name="Title 3"/>
          <p:cNvSpPr>
            <a:spLocks noGrp="1"/>
          </p:cNvSpPr>
          <p:nvPr>
            <p:ph type="title"/>
          </p:nvPr>
        </p:nvSpPr>
        <p:spPr/>
        <p:txBody>
          <a:bodyPr/>
          <a:lstStyle/>
          <a:p>
            <a:r>
              <a:rPr lang="es-MX" noProof="0" dirty="0" smtClean="0"/>
              <a:t>Pregunta para Discusión</a:t>
            </a:r>
            <a:endParaRPr lang="es-MX" noProof="0" dirty="0"/>
          </a:p>
        </p:txBody>
      </p:sp>
      <p:sp>
        <p:nvSpPr>
          <p:cNvPr id="6" name="Slide Number Placeholder 5"/>
          <p:cNvSpPr>
            <a:spLocks noGrp="1"/>
          </p:cNvSpPr>
          <p:nvPr>
            <p:ph type="sldNum" sz="quarter" idx="12"/>
          </p:nvPr>
        </p:nvSpPr>
        <p:spPr/>
        <p:txBody>
          <a:bodyPr/>
          <a:lstStyle/>
          <a:p>
            <a:fld id="{903B8EED-60FF-4798-B00A-5F8F0039E366}" type="slidenum">
              <a:rPr lang="en-CA" smtClean="0">
                <a:solidFill>
                  <a:schemeClr val="bg1"/>
                </a:solidFill>
              </a:rPr>
              <a:pPr/>
              <a:t>29</a:t>
            </a:fld>
            <a:endParaRPr lang="en-CA" dirty="0">
              <a:solidFill>
                <a:schemeClr val="bg1"/>
              </a:solidFill>
            </a:endParaRPr>
          </a:p>
        </p:txBody>
      </p:sp>
    </p:spTree>
    <p:extLst>
      <p:ext uri="{BB962C8B-B14F-4D97-AF65-F5344CB8AC3E}">
        <p14:creationId xmlns="" xmlns:p14="http://schemas.microsoft.com/office/powerpoint/2010/main" val="9421580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Objetivos de Aprendizaje</a:t>
            </a:r>
            <a:endParaRPr lang="es-MX" noProof="0" dirty="0"/>
          </a:p>
        </p:txBody>
      </p:sp>
      <p:sp>
        <p:nvSpPr>
          <p:cNvPr id="3" name="Content Placeholder 2"/>
          <p:cNvSpPr>
            <a:spLocks noGrp="1"/>
          </p:cNvSpPr>
          <p:nvPr>
            <p:ph idx="1"/>
          </p:nvPr>
        </p:nvSpPr>
        <p:spPr>
          <a:xfrm>
            <a:off x="251520" y="1600200"/>
            <a:ext cx="8640960" cy="4525963"/>
          </a:xfrm>
        </p:spPr>
        <p:txBody>
          <a:bodyPr>
            <a:normAutofit fontScale="77500" lnSpcReduction="20000"/>
          </a:bodyPr>
          <a:lstStyle/>
          <a:p>
            <a:pPr lvl="0"/>
            <a:r>
              <a:rPr lang="es-MX" noProof="0" dirty="0" smtClean="0"/>
              <a:t>Al terminar este módulo, los participantes podrán:</a:t>
            </a:r>
          </a:p>
          <a:p>
            <a:pPr lvl="1">
              <a:spcAft>
                <a:spcPts val="1200"/>
              </a:spcAft>
            </a:pPr>
            <a:r>
              <a:rPr lang="es-MX" noProof="0" dirty="0" smtClean="0"/>
              <a:t>Discutir la prevalencia de varios síndromes que involucran sensibilización central/dolor disfuncional, enfocándose en fibromialgia</a:t>
            </a:r>
          </a:p>
          <a:p>
            <a:pPr lvl="1">
              <a:spcAft>
                <a:spcPts val="1200"/>
              </a:spcAft>
            </a:pPr>
            <a:r>
              <a:rPr lang="es-MX" noProof="0" dirty="0" smtClean="0"/>
              <a:t>Entender el impacto de los síndromes que involucran sensibilización central/dolor disfuncional, como fibromialgia,  en el funcionamiento del paciente y la calidad de vida</a:t>
            </a:r>
          </a:p>
          <a:p>
            <a:pPr lvl="1">
              <a:spcAft>
                <a:spcPts val="1200"/>
              </a:spcAft>
            </a:pPr>
            <a:r>
              <a:rPr lang="es-MX" noProof="0" dirty="0" smtClean="0"/>
              <a:t>Explicar la patofisiología de la sensibilización central/ dolor disfuncional </a:t>
            </a:r>
          </a:p>
          <a:p>
            <a:pPr lvl="1">
              <a:spcAft>
                <a:spcPts val="1200"/>
              </a:spcAft>
            </a:pPr>
            <a:r>
              <a:rPr lang="es-MX" noProof="0" dirty="0" smtClean="0"/>
              <a:t>Reconocer las principales características clínicas del la fibromialgia</a:t>
            </a:r>
          </a:p>
          <a:p>
            <a:pPr lvl="1">
              <a:spcAft>
                <a:spcPts val="1200"/>
              </a:spcAft>
            </a:pPr>
            <a:r>
              <a:rPr lang="es-MX" noProof="0" dirty="0" smtClean="0"/>
              <a:t>Seleccionar estrategias farmacológicas y no-farmacológicas apropiadas para el manejo de  fibromialgia</a:t>
            </a:r>
            <a:endParaRPr lang="es-MX" noProof="0" dirty="0"/>
          </a:p>
        </p:txBody>
      </p:sp>
      <p:sp>
        <p:nvSpPr>
          <p:cNvPr id="5" name="Slide Number Placeholder 4"/>
          <p:cNvSpPr>
            <a:spLocks noGrp="1"/>
          </p:cNvSpPr>
          <p:nvPr>
            <p:ph type="sldNum" sz="quarter" idx="12"/>
          </p:nvPr>
        </p:nvSpPr>
        <p:spPr/>
        <p:txBody>
          <a:bodyPr/>
          <a:lstStyle/>
          <a:p>
            <a:fld id="{903B8EED-60FF-4798-B00A-5F8F0039E366}" type="slidenum">
              <a:rPr lang="en-CA" smtClean="0">
                <a:solidFill>
                  <a:schemeClr val="bg1"/>
                </a:solidFill>
              </a:rPr>
              <a:pPr/>
              <a:t>3</a:t>
            </a:fld>
            <a:endParaRPr lang="en-CA" dirty="0">
              <a:solidFill>
                <a:schemeClr val="bg1"/>
              </a:solidFill>
            </a:endParaRPr>
          </a:p>
        </p:txBody>
      </p:sp>
    </p:spTree>
    <p:extLst>
      <p:ext uri="{BB962C8B-B14F-4D97-AF65-F5344CB8AC3E}">
        <p14:creationId xmlns="" xmlns:p14="http://schemas.microsoft.com/office/powerpoint/2010/main" val="506848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title" idx="4294967295"/>
          </p:nvPr>
        </p:nvSpPr>
        <p:spPr/>
        <p:txBody>
          <a:bodyPr>
            <a:normAutofit fontScale="90000"/>
          </a:bodyPr>
          <a:lstStyle/>
          <a:p>
            <a:r>
              <a:rPr lang="es-MX" noProof="0" dirty="0" smtClean="0">
                <a:ea typeface="Arial Unicode MS" pitchFamily="34" charset="-128"/>
                <a:cs typeface="Arial Unicode MS" pitchFamily="34" charset="-128"/>
              </a:rPr>
              <a:t>Sugerencias para Proporcionar el Diagnóstico de Fibromialgia</a:t>
            </a:r>
            <a:endParaRPr lang="es-MX" noProof="0" dirty="0" smtClean="0">
              <a:ea typeface="Arial Unicode MS" pitchFamily="34" charset="-128"/>
              <a:cs typeface="Arial Unicode MS" pitchFamily="34" charset="-128"/>
            </a:endParaRPr>
          </a:p>
        </p:txBody>
      </p:sp>
      <p:sp>
        <p:nvSpPr>
          <p:cNvPr id="67587" name="Rectangle 7"/>
          <p:cNvSpPr>
            <a:spLocks noGrp="1" noChangeArrowheads="1"/>
          </p:cNvSpPr>
          <p:nvPr>
            <p:ph type="body" idx="4294967295"/>
          </p:nvPr>
        </p:nvSpPr>
        <p:spPr>
          <a:xfrm>
            <a:off x="465138" y="1639888"/>
            <a:ext cx="8397875" cy="4748212"/>
          </a:xfrm>
        </p:spPr>
        <p:txBody>
          <a:bodyPr>
            <a:normAutofit/>
          </a:bodyPr>
          <a:lstStyle/>
          <a:p>
            <a:pPr eaLnBrk="1" hangingPunct="1">
              <a:spcBef>
                <a:spcPct val="40000"/>
              </a:spcBef>
            </a:pPr>
            <a:r>
              <a:rPr lang="es-MX" sz="2800" noProof="0" dirty="0" smtClean="0"/>
              <a:t>Ser </a:t>
            </a:r>
            <a:r>
              <a:rPr lang="es-MX" sz="2800" b="1" dirty="0" smtClean="0"/>
              <a:t>específicos </a:t>
            </a:r>
            <a:r>
              <a:rPr lang="es-MX" sz="2800" noProof="0" dirty="0" smtClean="0"/>
              <a:t>acerca del diagnóstico</a:t>
            </a:r>
            <a:endParaRPr lang="es-MX" sz="2800" noProof="0" dirty="0" smtClean="0"/>
          </a:p>
          <a:p>
            <a:pPr eaLnBrk="1" hangingPunct="1">
              <a:spcBef>
                <a:spcPct val="40000"/>
              </a:spcBef>
            </a:pPr>
            <a:r>
              <a:rPr lang="es-MX" sz="2800" noProof="0" dirty="0" smtClean="0"/>
              <a:t>Ser </a:t>
            </a:r>
            <a:r>
              <a:rPr lang="es-MX" sz="2800" b="1" noProof="0" dirty="0" smtClean="0"/>
              <a:t>positivos </a:t>
            </a:r>
            <a:r>
              <a:rPr lang="es-MX" sz="2800" noProof="0" dirty="0" smtClean="0"/>
              <a:t>acerca del diagnóstico</a:t>
            </a:r>
            <a:endParaRPr lang="es-MX" sz="2800" noProof="0" dirty="0" smtClean="0"/>
          </a:p>
          <a:p>
            <a:pPr eaLnBrk="1" hangingPunct="1">
              <a:spcBef>
                <a:spcPct val="40000"/>
              </a:spcBef>
            </a:pPr>
            <a:r>
              <a:rPr lang="es-MX" sz="2800" noProof="0" dirty="0" smtClean="0"/>
              <a:t>Promover y motivar la auto-eficacia del paciente acerca de la enfermedad pero...</a:t>
            </a:r>
            <a:endParaRPr lang="es-MX" sz="2800" noProof="0" dirty="0" smtClean="0"/>
          </a:p>
          <a:p>
            <a:pPr lvl="1">
              <a:spcBef>
                <a:spcPct val="40000"/>
              </a:spcBef>
            </a:pPr>
            <a:r>
              <a:rPr lang="es-MX" sz="2400" noProof="0" dirty="0" smtClean="0"/>
              <a:t>Establecer expectativas realistas</a:t>
            </a:r>
            <a:endParaRPr lang="es-MX" sz="2400" noProof="0" dirty="0" smtClean="0"/>
          </a:p>
          <a:p>
            <a:pPr lvl="1">
              <a:spcBef>
                <a:spcPct val="40000"/>
              </a:spcBef>
            </a:pPr>
            <a:r>
              <a:rPr lang="es-MX" sz="2400" noProof="0" dirty="0" smtClean="0"/>
              <a:t>Enfatizar que no existe una cura pero que usualmente el control de los síntomas es posible</a:t>
            </a:r>
            <a:endParaRPr lang="es-MX" sz="2400" noProof="0" dirty="0" smtClean="0"/>
          </a:p>
        </p:txBody>
      </p:sp>
      <p:sp>
        <p:nvSpPr>
          <p:cNvPr id="4" name="TextBox 3"/>
          <p:cNvSpPr txBox="1"/>
          <p:nvPr/>
        </p:nvSpPr>
        <p:spPr>
          <a:xfrm>
            <a:off x="539552" y="6454157"/>
            <a:ext cx="3155031" cy="261610"/>
          </a:xfrm>
          <a:prstGeom prst="rect">
            <a:avLst/>
          </a:prstGeom>
          <a:noFill/>
        </p:spPr>
        <p:txBody>
          <a:bodyPr wrap="none" rtlCol="0">
            <a:spAutoFit/>
          </a:bodyPr>
          <a:lstStyle/>
          <a:p>
            <a:r>
              <a:rPr lang="en-CA" sz="1100" dirty="0" smtClean="0">
                <a:solidFill>
                  <a:srgbClr val="002060"/>
                </a:solidFill>
              </a:rPr>
              <a:t>Arnold LM </a:t>
            </a:r>
            <a:r>
              <a:rPr lang="en-CA" sz="1100" i="1" dirty="0" smtClean="0">
                <a:solidFill>
                  <a:srgbClr val="002060"/>
                </a:solidFill>
              </a:rPr>
              <a:t>et al. Mayo </a:t>
            </a:r>
            <a:r>
              <a:rPr lang="en-CA" sz="1100" i="1" dirty="0">
                <a:solidFill>
                  <a:srgbClr val="002060"/>
                </a:solidFill>
              </a:rPr>
              <a:t>Clin </a:t>
            </a:r>
            <a:r>
              <a:rPr lang="en-CA" sz="1100" i="1" dirty="0" smtClean="0">
                <a:solidFill>
                  <a:srgbClr val="002060"/>
                </a:solidFill>
              </a:rPr>
              <a:t>Proc</a:t>
            </a:r>
            <a:r>
              <a:rPr lang="en-CA" sz="1100" dirty="0" smtClean="0">
                <a:solidFill>
                  <a:srgbClr val="002060"/>
                </a:solidFill>
              </a:rPr>
              <a:t> 2012; 87(5</a:t>
            </a:r>
            <a:r>
              <a:rPr lang="en-CA" sz="1100" dirty="0">
                <a:solidFill>
                  <a:srgbClr val="002060"/>
                </a:solidFill>
              </a:rPr>
              <a:t>):</a:t>
            </a:r>
            <a:r>
              <a:rPr lang="en-CA" sz="1100" dirty="0" smtClean="0">
                <a:solidFill>
                  <a:srgbClr val="002060"/>
                </a:solidFill>
              </a:rPr>
              <a:t>488-96.</a:t>
            </a:r>
            <a:endParaRPr lang="en-CA" sz="1100" dirty="0">
              <a:solidFill>
                <a:srgbClr val="002060"/>
              </a:solidFill>
            </a:endParaRPr>
          </a:p>
        </p:txBody>
      </p:sp>
      <p:sp>
        <p:nvSpPr>
          <p:cNvPr id="5"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30</a:t>
            </a:fld>
            <a:endParaRPr lang="en-CA" dirty="0">
              <a:solidFill>
                <a:prstClr val="black"/>
              </a:solidFill>
            </a:endParaRPr>
          </a:p>
        </p:txBody>
      </p:sp>
    </p:spTree>
    <p:extLst>
      <p:ext uri="{BB962C8B-B14F-4D97-AF65-F5344CB8AC3E}">
        <p14:creationId xmlns="" xmlns:p14="http://schemas.microsoft.com/office/powerpoint/2010/main" val="377177366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39"/>
          <p:cNvSpPr>
            <a:spLocks noGrp="1" noChangeArrowheads="1"/>
          </p:cNvSpPr>
          <p:nvPr>
            <p:ph type="title" idx="4294967295"/>
          </p:nvPr>
        </p:nvSpPr>
        <p:spPr>
          <a:xfrm>
            <a:off x="0" y="274638"/>
            <a:ext cx="9144000" cy="1143000"/>
          </a:xfrm>
        </p:spPr>
        <p:txBody>
          <a:bodyPr>
            <a:normAutofit fontScale="90000"/>
          </a:bodyPr>
          <a:lstStyle/>
          <a:p>
            <a:r>
              <a:rPr lang="es-MX" dirty="0" smtClean="0">
                <a:ea typeface="Arial Unicode MS" pitchFamily="34" charset="-128"/>
                <a:cs typeface="Arial Unicode MS" pitchFamily="34" charset="-128"/>
              </a:rPr>
              <a:t>El Diagnóstico de Fibromialgia</a:t>
            </a:r>
            <a:r>
              <a:rPr lang="es-MX" dirty="0" smtClean="0">
                <a:ea typeface="Arial Unicode MS" pitchFamily="34" charset="-128"/>
                <a:cs typeface="Arial Unicode MS" pitchFamily="34" charset="-128"/>
              </a:rPr>
              <a:t/>
            </a:r>
            <a:br>
              <a:rPr lang="es-MX" dirty="0" smtClean="0">
                <a:ea typeface="Arial Unicode MS" pitchFamily="34" charset="-128"/>
                <a:cs typeface="Arial Unicode MS" pitchFamily="34" charset="-128"/>
              </a:rPr>
            </a:br>
            <a:r>
              <a:rPr lang="es-MX" dirty="0" smtClean="0">
                <a:ea typeface="Arial Unicode MS" pitchFamily="34" charset="-128"/>
                <a:cs typeface="Arial Unicode MS" pitchFamily="34" charset="-128"/>
              </a:rPr>
              <a:t>Puede Mejorar la Satisfacción del Paciente</a:t>
            </a:r>
            <a:endParaRPr lang="es-MX" dirty="0" smtClean="0">
              <a:ea typeface="Arial Unicode MS" pitchFamily="34" charset="-128"/>
              <a:cs typeface="Arial Unicode MS" pitchFamily="34" charset="-128"/>
            </a:endParaRPr>
          </a:p>
        </p:txBody>
      </p:sp>
      <p:sp>
        <p:nvSpPr>
          <p:cNvPr id="64549" name="Text Box 6"/>
          <p:cNvSpPr txBox="1">
            <a:spLocks noChangeArrowheads="1"/>
          </p:cNvSpPr>
          <p:nvPr/>
        </p:nvSpPr>
        <p:spPr bwMode="gray">
          <a:xfrm>
            <a:off x="154509" y="6267818"/>
            <a:ext cx="8096250"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a:buClr>
                <a:srgbClr val="67CFE1"/>
              </a:buClr>
            </a:pPr>
            <a:endParaRPr lang="es-MX" sz="1000" dirty="0" smtClean="0">
              <a:solidFill>
                <a:srgbClr val="002060"/>
              </a:solidFill>
              <a:latin typeface="Calibri"/>
              <a:cs typeface="Arial" charset="0"/>
            </a:endParaRPr>
          </a:p>
          <a:p>
            <a:pPr>
              <a:buClr>
                <a:srgbClr val="67CFE1"/>
              </a:buClr>
            </a:pPr>
            <a:r>
              <a:rPr lang="es-MX" sz="1200" b="1" dirty="0" smtClean="0">
                <a:solidFill>
                  <a:srgbClr val="002060"/>
                </a:solidFill>
                <a:latin typeface="Calibri"/>
                <a:cs typeface="Arial" charset="0"/>
              </a:rPr>
              <a:t>*Estadísticamente significativo vs. basal (intervalo de confianza  -1.2 a -0.4)</a:t>
            </a:r>
          </a:p>
          <a:p>
            <a:pPr>
              <a:buClr>
                <a:srgbClr val="67CFE1"/>
              </a:buClr>
            </a:pPr>
            <a:r>
              <a:rPr lang="es-MX" sz="1100" dirty="0" smtClean="0">
                <a:solidFill>
                  <a:srgbClr val="002060"/>
                </a:solidFill>
                <a:latin typeface="Calibri"/>
                <a:cs typeface="Arial" charset="0"/>
              </a:rPr>
              <a:t>White KP </a:t>
            </a:r>
            <a:r>
              <a:rPr lang="es-MX" sz="1100" i="1" dirty="0" smtClean="0">
                <a:solidFill>
                  <a:srgbClr val="002060"/>
                </a:solidFill>
                <a:latin typeface="Calibri"/>
                <a:cs typeface="Arial" charset="0"/>
              </a:rPr>
              <a:t>et al. Arthritis Rheum</a:t>
            </a:r>
            <a:r>
              <a:rPr lang="es-MX" sz="1100" dirty="0" smtClean="0">
                <a:solidFill>
                  <a:srgbClr val="002060"/>
                </a:solidFill>
                <a:latin typeface="Calibri"/>
                <a:cs typeface="Arial" charset="0"/>
              </a:rPr>
              <a:t> 2002; 47(3):260-5.</a:t>
            </a:r>
            <a:endParaRPr lang="es-MX" sz="1100" dirty="0">
              <a:solidFill>
                <a:srgbClr val="002060"/>
              </a:solidFill>
              <a:latin typeface="Calibri"/>
              <a:cs typeface="Arial" charset="0"/>
            </a:endParaRPr>
          </a:p>
        </p:txBody>
      </p:sp>
      <p:sp>
        <p:nvSpPr>
          <p:cNvPr id="3" name="Down Arrow 2"/>
          <p:cNvSpPr/>
          <p:nvPr/>
        </p:nvSpPr>
        <p:spPr>
          <a:xfrm>
            <a:off x="806978" y="2348880"/>
            <a:ext cx="678868" cy="3381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prstClr val="white"/>
                </a:solidFill>
              </a:rPr>
              <a:t>MEJORA</a:t>
            </a:r>
            <a:endParaRPr lang="es-MX" b="1" dirty="0">
              <a:solidFill>
                <a:prstClr val="white"/>
              </a:solidFill>
            </a:endParaRPr>
          </a:p>
        </p:txBody>
      </p:sp>
      <p:graphicFrame>
        <p:nvGraphicFramePr>
          <p:cNvPr id="7" name="Content Placeholder 7"/>
          <p:cNvGraphicFramePr>
            <a:graphicFrameLocks/>
          </p:cNvGraphicFramePr>
          <p:nvPr>
            <p:extLst>
              <p:ext uri="{D42A27DB-BD31-4B8C-83A1-F6EECF244321}">
                <p14:modId xmlns="" xmlns:p14="http://schemas.microsoft.com/office/powerpoint/2010/main" val="3555945208"/>
              </p:ext>
            </p:extLst>
          </p:nvPr>
        </p:nvGraphicFramePr>
        <p:xfrm>
          <a:off x="1547664" y="1788021"/>
          <a:ext cx="6408712"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31</a:t>
            </a:fld>
            <a:endParaRPr lang="es-MX" dirty="0">
              <a:solidFill>
                <a:prstClr val="black"/>
              </a:solidFill>
            </a:endParaRPr>
          </a:p>
        </p:txBody>
      </p:sp>
    </p:spTree>
    <p:extLst>
      <p:ext uri="{BB962C8B-B14F-4D97-AF65-F5344CB8AC3E}">
        <p14:creationId xmlns="" xmlns:p14="http://schemas.microsoft.com/office/powerpoint/2010/main" val="223675378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3568" y="2060848"/>
            <a:ext cx="7992888" cy="374441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smtClean="0"/>
              <a:t>¿Qué enfoque no-farmacológicos podría usar para ayudar a resolver la fibromialgia desde una perspectiva biopsicosocial? </a:t>
            </a:r>
            <a:endParaRPr lang="es-MX" sz="3600" dirty="0"/>
          </a:p>
        </p:txBody>
      </p:sp>
      <p:sp>
        <p:nvSpPr>
          <p:cNvPr id="4" name="Title 3"/>
          <p:cNvSpPr>
            <a:spLocks noGrp="1"/>
          </p:cNvSpPr>
          <p:nvPr>
            <p:ph type="title"/>
          </p:nvPr>
        </p:nvSpPr>
        <p:spPr/>
        <p:txBody>
          <a:bodyPr/>
          <a:lstStyle/>
          <a:p>
            <a:r>
              <a:rPr lang="es-MX" noProof="0" dirty="0" smtClean="0"/>
              <a:t>Pregunta para Discusión</a:t>
            </a:r>
            <a:endParaRPr lang="es-MX" noProof="0" dirty="0"/>
          </a:p>
        </p:txBody>
      </p:sp>
      <p:sp>
        <p:nvSpPr>
          <p:cNvPr id="6" name="Slide Number Placeholder 5"/>
          <p:cNvSpPr>
            <a:spLocks noGrp="1"/>
          </p:cNvSpPr>
          <p:nvPr>
            <p:ph type="sldNum" sz="quarter" idx="12"/>
          </p:nvPr>
        </p:nvSpPr>
        <p:spPr/>
        <p:txBody>
          <a:bodyPr/>
          <a:lstStyle/>
          <a:p>
            <a:fld id="{903B8EED-60FF-4798-B00A-5F8F0039E366}" type="slidenum">
              <a:rPr lang="en-CA" smtClean="0">
                <a:solidFill>
                  <a:schemeClr val="bg1"/>
                </a:solidFill>
              </a:rPr>
              <a:pPr/>
              <a:t>32</a:t>
            </a:fld>
            <a:endParaRPr lang="en-CA" dirty="0">
              <a:solidFill>
                <a:schemeClr val="bg1"/>
              </a:solidFill>
            </a:endParaRPr>
          </a:p>
        </p:txBody>
      </p:sp>
    </p:spTree>
    <p:extLst>
      <p:ext uri="{BB962C8B-B14F-4D97-AF65-F5344CB8AC3E}">
        <p14:creationId xmlns="" xmlns:p14="http://schemas.microsoft.com/office/powerpoint/2010/main" val="68425711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0" name="Rectangle 14"/>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ru-RU">
              <a:solidFill>
                <a:prstClr val="white"/>
              </a:solidFill>
            </a:endParaRPr>
          </a:p>
        </p:txBody>
      </p:sp>
      <p:sp>
        <p:nvSpPr>
          <p:cNvPr id="43026" name="Rectangle 18"/>
          <p:cNvSpPr>
            <a:spLocks noGrp="1" noChangeArrowheads="1"/>
          </p:cNvSpPr>
          <p:nvPr>
            <p:ph type="title" idx="4294967295"/>
          </p:nvPr>
        </p:nvSpPr>
        <p:spPr>
          <a:xfrm>
            <a:off x="0" y="274638"/>
            <a:ext cx="9144000" cy="1143000"/>
          </a:xfrm>
        </p:spPr>
        <p:txBody>
          <a:bodyPr>
            <a:normAutofit fontScale="90000"/>
          </a:bodyPr>
          <a:lstStyle/>
          <a:p>
            <a:r>
              <a:rPr lang="es-MX" noProof="0" dirty="0" smtClean="0"/>
              <a:t>Tratamiento Multimodal de Fibromialgia con </a:t>
            </a:r>
            <a:r>
              <a:rPr lang="es-MX" noProof="0" dirty="0" smtClean="0"/>
              <a:t>base </a:t>
            </a:r>
            <a:r>
              <a:rPr lang="es-MX" noProof="0" dirty="0" smtClean="0"/>
              <a:t>en el Enfoque Biopsicosocial</a:t>
            </a:r>
            <a:endParaRPr lang="es-MX" noProof="0" dirty="0" smtClean="0"/>
          </a:p>
        </p:txBody>
      </p:sp>
      <p:sp>
        <p:nvSpPr>
          <p:cNvPr id="28" name="Slide Number Placeholder 3"/>
          <p:cNvSpPr>
            <a:spLocks noGrp="1"/>
          </p:cNvSpPr>
          <p:nvPr>
            <p:ph type="sldNum" sz="quarter" idx="12"/>
          </p:nvPr>
        </p:nvSpPr>
        <p:spPr>
          <a:xfrm>
            <a:off x="6553200" y="6356350"/>
            <a:ext cx="2133600" cy="365125"/>
          </a:xfrm>
        </p:spPr>
        <p:txBody>
          <a:bodyPr/>
          <a:lstStyle/>
          <a:p>
            <a:fld id="{8B260F65-6FD8-4EE7-8D04-454F72D71555}" type="slidenum">
              <a:rPr lang="tr-TR">
                <a:solidFill>
                  <a:prstClr val="black"/>
                </a:solidFill>
              </a:rPr>
              <a:pPr/>
              <a:t>33</a:t>
            </a:fld>
            <a:endParaRPr lang="tr-TR">
              <a:solidFill>
                <a:prstClr val="black"/>
              </a:solidFill>
            </a:endParaRPr>
          </a:p>
        </p:txBody>
      </p:sp>
      <p:sp>
        <p:nvSpPr>
          <p:cNvPr id="29" name="TextBox 28"/>
          <p:cNvSpPr txBox="1"/>
          <p:nvPr/>
        </p:nvSpPr>
        <p:spPr>
          <a:xfrm>
            <a:off x="239490" y="6536479"/>
            <a:ext cx="3155031" cy="261610"/>
          </a:xfrm>
          <a:prstGeom prst="rect">
            <a:avLst/>
          </a:prstGeom>
          <a:noFill/>
        </p:spPr>
        <p:txBody>
          <a:bodyPr wrap="none" rtlCol="0">
            <a:spAutoFit/>
          </a:bodyPr>
          <a:lstStyle/>
          <a:p>
            <a:r>
              <a:rPr lang="en-CA" sz="1100" dirty="0" smtClean="0">
                <a:solidFill>
                  <a:srgbClr val="002060"/>
                </a:solidFill>
              </a:rPr>
              <a:t>Arnold LM </a:t>
            </a:r>
            <a:r>
              <a:rPr lang="en-CA" sz="1100" i="1" dirty="0" smtClean="0">
                <a:solidFill>
                  <a:srgbClr val="002060"/>
                </a:solidFill>
              </a:rPr>
              <a:t>et al. Mayo </a:t>
            </a:r>
            <a:r>
              <a:rPr lang="en-CA" sz="1100" i="1" dirty="0">
                <a:solidFill>
                  <a:srgbClr val="002060"/>
                </a:solidFill>
              </a:rPr>
              <a:t>Clin </a:t>
            </a:r>
            <a:r>
              <a:rPr lang="en-CA" sz="1100" i="1" dirty="0" smtClean="0">
                <a:solidFill>
                  <a:srgbClr val="002060"/>
                </a:solidFill>
              </a:rPr>
              <a:t>Proc</a:t>
            </a:r>
            <a:r>
              <a:rPr lang="en-CA" sz="1100" dirty="0" smtClean="0">
                <a:solidFill>
                  <a:srgbClr val="002060"/>
                </a:solidFill>
              </a:rPr>
              <a:t> 2012; 87(5</a:t>
            </a:r>
            <a:r>
              <a:rPr lang="en-CA" sz="1100" dirty="0">
                <a:solidFill>
                  <a:srgbClr val="002060"/>
                </a:solidFill>
              </a:rPr>
              <a:t>):</a:t>
            </a:r>
            <a:r>
              <a:rPr lang="en-CA" sz="1100" dirty="0" smtClean="0">
                <a:solidFill>
                  <a:srgbClr val="002060"/>
                </a:solidFill>
              </a:rPr>
              <a:t>488-96.</a:t>
            </a:r>
            <a:endParaRPr lang="en-CA" sz="1100" dirty="0">
              <a:solidFill>
                <a:srgbClr val="002060"/>
              </a:solidFill>
            </a:endParaRPr>
          </a:p>
        </p:txBody>
      </p:sp>
      <p:sp>
        <p:nvSpPr>
          <p:cNvPr id="30" name="Puzzle3"/>
          <p:cNvSpPr>
            <a:spLocks noEditPoints="1" noChangeArrowheads="1"/>
          </p:cNvSpPr>
          <p:nvPr/>
        </p:nvSpPr>
        <p:spPr bwMode="auto">
          <a:xfrm>
            <a:off x="3380866" y="1415620"/>
            <a:ext cx="2409896" cy="220185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MX" dirty="0">
              <a:solidFill>
                <a:schemeClr val="bg1"/>
              </a:solidFill>
            </a:endParaRPr>
          </a:p>
        </p:txBody>
      </p:sp>
      <p:sp>
        <p:nvSpPr>
          <p:cNvPr id="38" name="Puzzle2"/>
          <p:cNvSpPr>
            <a:spLocks noEditPoints="1" noChangeArrowheads="1"/>
          </p:cNvSpPr>
          <p:nvPr/>
        </p:nvSpPr>
        <p:spPr bwMode="auto">
          <a:xfrm>
            <a:off x="2679962" y="3019744"/>
            <a:ext cx="3846316" cy="200551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MX" sz="900" dirty="0">
              <a:solidFill>
                <a:schemeClr val="bg1"/>
              </a:solidFill>
            </a:endParaRPr>
          </a:p>
        </p:txBody>
      </p:sp>
      <p:sp>
        <p:nvSpPr>
          <p:cNvPr id="39" name="Puzzle4"/>
          <p:cNvSpPr>
            <a:spLocks noEditPoints="1" noChangeArrowheads="1"/>
          </p:cNvSpPr>
          <p:nvPr/>
        </p:nvSpPr>
        <p:spPr bwMode="auto">
          <a:xfrm>
            <a:off x="1191624" y="2995020"/>
            <a:ext cx="2319039" cy="2563980"/>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0" name="Puzzle1"/>
          <p:cNvSpPr>
            <a:spLocks noEditPoints="1" noChangeArrowheads="1"/>
          </p:cNvSpPr>
          <p:nvPr/>
        </p:nvSpPr>
        <p:spPr bwMode="auto">
          <a:xfrm>
            <a:off x="395536" y="208170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2">
              <a:lumMod val="75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1" name="Puzzle1"/>
          <p:cNvSpPr>
            <a:spLocks noEditPoints="1" noChangeArrowheads="1"/>
          </p:cNvSpPr>
          <p:nvPr/>
        </p:nvSpPr>
        <p:spPr bwMode="auto">
          <a:xfrm>
            <a:off x="4801058" y="2081701"/>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MX" dirty="0" smtClean="0"/>
          </a:p>
          <a:p>
            <a:pPr algn="ctr"/>
            <a:endParaRPr lang="es-MX" dirty="0"/>
          </a:p>
        </p:txBody>
      </p:sp>
      <p:sp>
        <p:nvSpPr>
          <p:cNvPr id="42" name="Puzzle4"/>
          <p:cNvSpPr>
            <a:spLocks noEditPoints="1" noChangeArrowheads="1"/>
          </p:cNvSpPr>
          <p:nvPr/>
        </p:nvSpPr>
        <p:spPr bwMode="auto">
          <a:xfrm>
            <a:off x="5618958" y="2985655"/>
            <a:ext cx="2319039" cy="2563981"/>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accent4"/>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3" name="Puzzle3"/>
          <p:cNvSpPr>
            <a:spLocks noEditPoints="1" noChangeArrowheads="1"/>
          </p:cNvSpPr>
          <p:nvPr/>
        </p:nvSpPr>
        <p:spPr bwMode="auto">
          <a:xfrm>
            <a:off x="3363628" y="4278688"/>
            <a:ext cx="2409897" cy="2201853"/>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6"/>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4" name="Puzzle1"/>
          <p:cNvSpPr>
            <a:spLocks noEditPoints="1" noChangeArrowheads="1"/>
          </p:cNvSpPr>
          <p:nvPr/>
        </p:nvSpPr>
        <p:spPr bwMode="auto">
          <a:xfrm>
            <a:off x="395536" y="495204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5" name="Puzzle1"/>
          <p:cNvSpPr>
            <a:spLocks noEditPoints="1" noChangeArrowheads="1"/>
          </p:cNvSpPr>
          <p:nvPr/>
        </p:nvSpPr>
        <p:spPr bwMode="auto">
          <a:xfrm>
            <a:off x="4796058" y="4952041"/>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5"/>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46" name="TextBox 7"/>
          <p:cNvSpPr txBox="1"/>
          <p:nvPr/>
        </p:nvSpPr>
        <p:spPr>
          <a:xfrm>
            <a:off x="3580179" y="3777758"/>
            <a:ext cx="1817164" cy="400110"/>
          </a:xfrm>
          <a:prstGeom prst="rect">
            <a:avLst/>
          </a:prstGeom>
          <a:noFill/>
        </p:spPr>
        <p:txBody>
          <a:bodyPr wrap="none" rtlCol="0">
            <a:spAutoFit/>
          </a:bodyPr>
          <a:lstStyle/>
          <a:p>
            <a:r>
              <a:rPr lang="es-MX" sz="2000" dirty="0" smtClean="0"/>
              <a:t>Farmacoterapia</a:t>
            </a:r>
            <a:endParaRPr lang="es-MX" sz="2000" dirty="0"/>
          </a:p>
        </p:txBody>
      </p:sp>
      <p:sp>
        <p:nvSpPr>
          <p:cNvPr id="47" name="TextBox 30"/>
          <p:cNvSpPr txBox="1"/>
          <p:nvPr/>
        </p:nvSpPr>
        <p:spPr>
          <a:xfrm>
            <a:off x="5652120" y="2653168"/>
            <a:ext cx="2052293" cy="400110"/>
          </a:xfrm>
          <a:prstGeom prst="rect">
            <a:avLst/>
          </a:prstGeom>
          <a:noFill/>
        </p:spPr>
        <p:txBody>
          <a:bodyPr wrap="none" rtlCol="0">
            <a:spAutoFit/>
          </a:bodyPr>
          <a:lstStyle/>
          <a:p>
            <a:r>
              <a:rPr lang="es-MX" sz="2000" dirty="0" smtClean="0">
                <a:solidFill>
                  <a:schemeClr val="bg1"/>
                </a:solidFill>
              </a:rPr>
              <a:t>Manejo del estrés</a:t>
            </a:r>
            <a:endParaRPr lang="es-MX" sz="2000" dirty="0">
              <a:solidFill>
                <a:schemeClr val="bg1"/>
              </a:solidFill>
            </a:endParaRPr>
          </a:p>
        </p:txBody>
      </p:sp>
      <p:sp>
        <p:nvSpPr>
          <p:cNvPr id="48" name="TextBox 31"/>
          <p:cNvSpPr txBox="1"/>
          <p:nvPr/>
        </p:nvSpPr>
        <p:spPr>
          <a:xfrm>
            <a:off x="5754612" y="3740239"/>
            <a:ext cx="2047740" cy="369332"/>
          </a:xfrm>
          <a:prstGeom prst="rect">
            <a:avLst/>
          </a:prstGeom>
          <a:noFill/>
        </p:spPr>
        <p:txBody>
          <a:bodyPr wrap="none" rtlCol="0">
            <a:spAutoFit/>
          </a:bodyPr>
          <a:lstStyle/>
          <a:p>
            <a:pPr algn="ctr"/>
            <a:r>
              <a:rPr lang="es-MX" dirty="0" smtClean="0"/>
              <a:t>Terapia ocupacional</a:t>
            </a:r>
            <a:endParaRPr lang="es-MX" dirty="0"/>
          </a:p>
        </p:txBody>
      </p:sp>
      <p:sp>
        <p:nvSpPr>
          <p:cNvPr id="49" name="TextBox 32"/>
          <p:cNvSpPr txBox="1"/>
          <p:nvPr/>
        </p:nvSpPr>
        <p:spPr>
          <a:xfrm>
            <a:off x="5153892" y="5559000"/>
            <a:ext cx="3366262" cy="400110"/>
          </a:xfrm>
          <a:prstGeom prst="rect">
            <a:avLst/>
          </a:prstGeom>
          <a:noFill/>
        </p:spPr>
        <p:txBody>
          <a:bodyPr wrap="square" rtlCol="0">
            <a:spAutoFit/>
          </a:bodyPr>
          <a:lstStyle/>
          <a:p>
            <a:r>
              <a:rPr lang="es-MX" sz="2000" dirty="0" smtClean="0"/>
              <a:t>      Bioretroalimentación</a:t>
            </a:r>
            <a:endParaRPr lang="es-MX" sz="2000" dirty="0"/>
          </a:p>
        </p:txBody>
      </p:sp>
      <p:sp>
        <p:nvSpPr>
          <p:cNvPr id="50" name="TextBox 33"/>
          <p:cNvSpPr txBox="1"/>
          <p:nvPr/>
        </p:nvSpPr>
        <p:spPr>
          <a:xfrm>
            <a:off x="971600" y="5507940"/>
            <a:ext cx="2635593" cy="369332"/>
          </a:xfrm>
          <a:prstGeom prst="rect">
            <a:avLst/>
          </a:prstGeom>
          <a:noFill/>
        </p:spPr>
        <p:txBody>
          <a:bodyPr wrap="none" rtlCol="0">
            <a:spAutoFit/>
          </a:bodyPr>
          <a:lstStyle/>
          <a:p>
            <a:r>
              <a:rPr lang="es-MX" dirty="0" smtClean="0">
                <a:solidFill>
                  <a:schemeClr val="bg1"/>
                </a:solidFill>
              </a:rPr>
              <a:t>Terapias complementarias</a:t>
            </a:r>
            <a:endParaRPr lang="es-MX" dirty="0">
              <a:solidFill>
                <a:schemeClr val="bg1"/>
              </a:solidFill>
            </a:endParaRPr>
          </a:p>
        </p:txBody>
      </p:sp>
      <p:sp>
        <p:nvSpPr>
          <p:cNvPr id="51" name="TextBox 34"/>
          <p:cNvSpPr txBox="1"/>
          <p:nvPr/>
        </p:nvSpPr>
        <p:spPr>
          <a:xfrm>
            <a:off x="1412087" y="3752535"/>
            <a:ext cx="1860805" cy="400110"/>
          </a:xfrm>
          <a:prstGeom prst="rect">
            <a:avLst/>
          </a:prstGeom>
          <a:noFill/>
        </p:spPr>
        <p:txBody>
          <a:bodyPr wrap="square" rtlCol="0">
            <a:spAutoFit/>
          </a:bodyPr>
          <a:lstStyle/>
          <a:p>
            <a:pPr algn="ctr"/>
            <a:r>
              <a:rPr lang="es-MX" sz="2000" dirty="0" smtClean="0"/>
              <a:t>Terapia física</a:t>
            </a:r>
            <a:endParaRPr lang="es-MX" sz="2000" dirty="0"/>
          </a:p>
        </p:txBody>
      </p:sp>
      <p:sp>
        <p:nvSpPr>
          <p:cNvPr id="52" name="TextBox 35"/>
          <p:cNvSpPr txBox="1"/>
          <p:nvPr/>
        </p:nvSpPr>
        <p:spPr>
          <a:xfrm>
            <a:off x="3995936" y="5085184"/>
            <a:ext cx="1243161" cy="400110"/>
          </a:xfrm>
          <a:prstGeom prst="rect">
            <a:avLst/>
          </a:prstGeom>
          <a:noFill/>
        </p:spPr>
        <p:txBody>
          <a:bodyPr wrap="none" rtlCol="0">
            <a:spAutoFit/>
          </a:bodyPr>
          <a:lstStyle/>
          <a:p>
            <a:r>
              <a:rPr lang="es-MX" sz="2000" dirty="0" smtClean="0"/>
              <a:t>Educación</a:t>
            </a:r>
            <a:endParaRPr lang="es-MX" sz="2000" dirty="0"/>
          </a:p>
        </p:txBody>
      </p:sp>
      <p:sp>
        <p:nvSpPr>
          <p:cNvPr id="53" name="Rectangle 8"/>
          <p:cNvSpPr/>
          <p:nvPr/>
        </p:nvSpPr>
        <p:spPr>
          <a:xfrm>
            <a:off x="3350527" y="2163439"/>
            <a:ext cx="2594621" cy="369332"/>
          </a:xfrm>
          <a:prstGeom prst="rect">
            <a:avLst/>
          </a:prstGeom>
        </p:spPr>
        <p:txBody>
          <a:bodyPr wrap="none">
            <a:spAutoFit/>
          </a:bodyPr>
          <a:lstStyle/>
          <a:p>
            <a:pPr algn="ctr"/>
            <a:r>
              <a:rPr lang="es-MX" dirty="0" smtClean="0"/>
              <a:t>Manejo del estilo de vida</a:t>
            </a:r>
            <a:endParaRPr lang="es-MX" dirty="0"/>
          </a:p>
        </p:txBody>
      </p:sp>
      <p:sp>
        <p:nvSpPr>
          <p:cNvPr id="54" name="Rectangle 9"/>
          <p:cNvSpPr/>
          <p:nvPr/>
        </p:nvSpPr>
        <p:spPr>
          <a:xfrm>
            <a:off x="1246909" y="2683946"/>
            <a:ext cx="1879195" cy="369332"/>
          </a:xfrm>
          <a:prstGeom prst="rect">
            <a:avLst/>
          </a:prstGeom>
        </p:spPr>
        <p:txBody>
          <a:bodyPr wrap="square">
            <a:spAutoFit/>
          </a:bodyPr>
          <a:lstStyle/>
          <a:p>
            <a:pPr algn="ctr"/>
            <a:r>
              <a:rPr lang="es-MX" dirty="0" smtClean="0"/>
              <a:t>Higiene del sueño</a:t>
            </a:r>
            <a:endParaRPr lang="es-MX" dirty="0"/>
          </a:p>
        </p:txBody>
      </p:sp>
    </p:spTree>
    <p:extLst>
      <p:ext uri="{BB962C8B-B14F-4D97-AF65-F5344CB8AC3E}">
        <p14:creationId xmlns="" xmlns:p14="http://schemas.microsoft.com/office/powerpoint/2010/main" val="1045121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9" grpId="0" animBg="1"/>
      <p:bldP spid="40" grpId="0" animBg="1"/>
      <p:bldP spid="41" grpId="0" animBg="1"/>
      <p:bldP spid="42" grpId="0" animBg="1"/>
      <p:bldP spid="43" grpId="0" animBg="1"/>
      <p:bldP spid="44" grpId="0" animBg="1"/>
      <p:bldP spid="45" grpId="0" animBg="1"/>
      <p:bldP spid="47" grpId="0"/>
      <p:bldP spid="48" grpId="0"/>
      <p:bldP spid="49" grpId="0"/>
      <p:bldP spid="50" grpId="0"/>
      <p:bldP spid="51" grpId="0"/>
      <p:bldP spid="52" grpId="0"/>
      <p:bldP spid="53" grpId="0"/>
      <p:bldP spid="5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smtClean="0"/>
              <a:t>Tratamiento No-farmacológico de Fibromialgia</a:t>
            </a:r>
            <a:endParaRPr lang="es-MX" noProof="0"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875253473"/>
              </p:ext>
            </p:extLst>
          </p:nvPr>
        </p:nvGraphicFramePr>
        <p:xfrm>
          <a:off x="539552" y="171134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539552" y="4869160"/>
            <a:ext cx="8424936"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prstClr val="white"/>
                </a:solidFill>
              </a:rPr>
              <a:t>Buscar apoyo de otros profesionales de la salud – enfermeras, trabajadoras sociales, terapistas ocupacionales, fisioterapeutas, psicólogos, psiquiatras, etc.</a:t>
            </a:r>
            <a:endParaRPr lang="es-MX" sz="2000" dirty="0">
              <a:solidFill>
                <a:prstClr val="white"/>
              </a:solidFill>
            </a:endParaRPr>
          </a:p>
        </p:txBody>
      </p:sp>
      <p:sp>
        <p:nvSpPr>
          <p:cNvPr id="8" name="TextBox 7"/>
          <p:cNvSpPr txBox="1"/>
          <p:nvPr/>
        </p:nvSpPr>
        <p:spPr>
          <a:xfrm>
            <a:off x="239490" y="6536479"/>
            <a:ext cx="3155031" cy="261610"/>
          </a:xfrm>
          <a:prstGeom prst="rect">
            <a:avLst/>
          </a:prstGeom>
          <a:noFill/>
        </p:spPr>
        <p:txBody>
          <a:bodyPr wrap="none" rtlCol="0">
            <a:spAutoFit/>
          </a:bodyPr>
          <a:lstStyle/>
          <a:p>
            <a:r>
              <a:rPr lang="es-MX" sz="1100" dirty="0" smtClean="0">
                <a:solidFill>
                  <a:srgbClr val="002060"/>
                </a:solidFill>
              </a:rPr>
              <a:t>Arnold LM </a:t>
            </a:r>
            <a:r>
              <a:rPr lang="es-MX" sz="1100" i="1" dirty="0" smtClean="0">
                <a:solidFill>
                  <a:srgbClr val="002060"/>
                </a:solidFill>
              </a:rPr>
              <a:t>et al. Mayo Clin Proc</a:t>
            </a:r>
            <a:r>
              <a:rPr lang="es-MX" sz="1100" dirty="0" smtClean="0">
                <a:solidFill>
                  <a:srgbClr val="002060"/>
                </a:solidFill>
              </a:rPr>
              <a:t> 2012; 87(5):488-96.</a:t>
            </a:r>
            <a:endParaRPr lang="es-MX" sz="1100" dirty="0">
              <a:solidFill>
                <a:srgbClr val="002060"/>
              </a:solidFill>
            </a:endParaRPr>
          </a:p>
        </p:txBody>
      </p:sp>
      <p:sp>
        <p:nvSpPr>
          <p:cNvPr id="9" name="Slide Number Placeholder 3"/>
          <p:cNvSpPr>
            <a:spLocks noGrp="1"/>
          </p:cNvSpPr>
          <p:nvPr>
            <p:ph type="sldNum" sz="quarter" idx="12"/>
          </p:nvPr>
        </p:nvSpPr>
        <p:spPr>
          <a:xfrm>
            <a:off x="6553200" y="6356350"/>
            <a:ext cx="2133600" cy="365125"/>
          </a:xfrm>
        </p:spPr>
        <p:txBody>
          <a:bodyPr/>
          <a:lstStyle/>
          <a:p>
            <a:fld id="{8B260F65-6FD8-4EE7-8D04-454F72D71555}" type="slidenum">
              <a:rPr lang="es-MX" smtClean="0">
                <a:solidFill>
                  <a:prstClr val="black"/>
                </a:solidFill>
              </a:rPr>
              <a:pPr/>
              <a:t>34</a:t>
            </a:fld>
            <a:endParaRPr lang="es-MX" dirty="0">
              <a:solidFill>
                <a:prstClr val="black"/>
              </a:solidFill>
            </a:endParaRPr>
          </a:p>
        </p:txBody>
      </p:sp>
    </p:spTree>
    <p:extLst>
      <p:ext uri="{BB962C8B-B14F-4D97-AF65-F5344CB8AC3E}">
        <p14:creationId xmlns="" xmlns:p14="http://schemas.microsoft.com/office/powerpoint/2010/main" val="2585692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Cowan\AppData\Local\Microsoft\Windows\Temporary Internet Files\Content.IE5\JKA15BDF\MP900408908[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43582" y="2852936"/>
            <a:ext cx="3885659" cy="2601570"/>
          </a:xfrm>
          <a:prstGeom prst="rect">
            <a:avLst/>
          </a:prstGeom>
          <a:noFill/>
          <a:extLst>
            <a:ext uri="{909E8E84-426E-40DD-AFC4-6F175D3DCCD1}">
              <a14:hiddenFill xmlns="" xmlns:a14="http://schemas.microsoft.com/office/drawing/2010/main">
                <a:solidFill>
                  <a:srgbClr val="FFFFFF"/>
                </a:solidFill>
              </a14:hiddenFill>
            </a:ext>
          </a:extLst>
        </p:spPr>
      </p:pic>
      <p:sp>
        <p:nvSpPr>
          <p:cNvPr id="385026" name="Title 1"/>
          <p:cNvSpPr>
            <a:spLocks noGrp="1"/>
          </p:cNvSpPr>
          <p:nvPr>
            <p:ph type="title" idx="4294967295"/>
          </p:nvPr>
        </p:nvSpPr>
        <p:spPr/>
        <p:txBody>
          <a:bodyPr>
            <a:normAutofit fontScale="90000"/>
          </a:bodyPr>
          <a:lstStyle/>
          <a:p>
            <a:pPr>
              <a:defRPr/>
            </a:pPr>
            <a:r>
              <a:rPr lang="es-MX" dirty="0" smtClean="0"/>
              <a:t>Intervenciones No-farmacológicas Para Mejorar el Sueño en Fibromialgia</a:t>
            </a:r>
            <a:endParaRPr lang="es-MX" dirty="0"/>
          </a:p>
        </p:txBody>
      </p:sp>
      <p:sp>
        <p:nvSpPr>
          <p:cNvPr id="61443" name="Content Placeholder 2"/>
          <p:cNvSpPr>
            <a:spLocks noGrp="1"/>
          </p:cNvSpPr>
          <p:nvPr>
            <p:ph idx="4294967295"/>
          </p:nvPr>
        </p:nvSpPr>
        <p:spPr>
          <a:xfrm>
            <a:off x="361950" y="1616075"/>
            <a:ext cx="8397875" cy="4167188"/>
          </a:xfrm>
        </p:spPr>
        <p:txBody>
          <a:bodyPr>
            <a:normAutofit fontScale="55000" lnSpcReduction="20000"/>
          </a:bodyPr>
          <a:lstStyle/>
          <a:p>
            <a:pPr marL="444500" indent="-444500" eaLnBrk="1" hangingPunct="1">
              <a:lnSpc>
                <a:spcPct val="120000"/>
              </a:lnSpc>
              <a:spcBef>
                <a:spcPct val="50000"/>
              </a:spcBef>
              <a:buSzTx/>
              <a:buFont typeface="Arial" charset="0"/>
              <a:buAutoNum type="arabicPeriod"/>
            </a:pPr>
            <a:r>
              <a:rPr lang="es-MX" sz="3000" dirty="0" smtClean="0"/>
              <a:t>Evitar estimulantes</a:t>
            </a:r>
            <a:endParaRPr lang="es-MX" sz="3000" dirty="0" smtClean="0"/>
          </a:p>
          <a:p>
            <a:pPr marL="444500" indent="-444500" eaLnBrk="1" hangingPunct="1">
              <a:lnSpc>
                <a:spcPct val="120000"/>
              </a:lnSpc>
              <a:spcBef>
                <a:spcPct val="50000"/>
              </a:spcBef>
              <a:buSzTx/>
              <a:buFont typeface="Arial" charset="0"/>
              <a:buAutoNum type="arabicPeriod"/>
            </a:pPr>
            <a:r>
              <a:rPr lang="es-MX" sz="3000" dirty="0" smtClean="0"/>
              <a:t>Ir a la cama y levantarse a horas regulares</a:t>
            </a:r>
            <a:endParaRPr lang="es-MX" sz="3000" dirty="0" smtClean="0"/>
          </a:p>
          <a:p>
            <a:pPr marL="444500" indent="-444500" eaLnBrk="1" hangingPunct="1">
              <a:lnSpc>
                <a:spcPct val="120000"/>
              </a:lnSpc>
              <a:spcBef>
                <a:spcPct val="50000"/>
              </a:spcBef>
              <a:buSzTx/>
              <a:buFont typeface="Arial" charset="0"/>
              <a:buAutoNum type="arabicPeriod"/>
            </a:pPr>
            <a:r>
              <a:rPr lang="es-MX" sz="3000" dirty="0" smtClean="0"/>
              <a:t>Evitar las siestas durante el día</a:t>
            </a:r>
            <a:endParaRPr lang="es-MX" sz="3000" dirty="0" smtClean="0"/>
          </a:p>
          <a:p>
            <a:pPr marL="444500" indent="-444500" eaLnBrk="1" hangingPunct="1">
              <a:lnSpc>
                <a:spcPct val="120000"/>
              </a:lnSpc>
              <a:spcBef>
                <a:spcPct val="50000"/>
              </a:spcBef>
              <a:buSzTx/>
              <a:buFont typeface="Arial" charset="0"/>
              <a:buAutoNum type="arabicPeriod"/>
            </a:pPr>
            <a:r>
              <a:rPr lang="es-MX" sz="3000" dirty="0" smtClean="0"/>
              <a:t>Hacer ejercicio regularmente,</a:t>
            </a:r>
          </a:p>
          <a:p>
            <a:pPr marL="444500" indent="-444500" eaLnBrk="1" hangingPunct="1">
              <a:lnSpc>
                <a:spcPct val="120000"/>
              </a:lnSpc>
              <a:spcBef>
                <a:spcPct val="50000"/>
              </a:spcBef>
              <a:buSzTx/>
              <a:buNone/>
            </a:pPr>
            <a:r>
              <a:rPr lang="es-MX" sz="3000" dirty="0" smtClean="0"/>
              <a:t>	particularmente</a:t>
            </a:r>
            <a:r>
              <a:rPr lang="es-MX" sz="3000" dirty="0" smtClean="0"/>
              <a:t> por la tarde</a:t>
            </a:r>
          </a:p>
          <a:p>
            <a:pPr marL="444500" indent="-444500" eaLnBrk="1" hangingPunct="1">
              <a:lnSpc>
                <a:spcPct val="120000"/>
              </a:lnSpc>
              <a:spcBef>
                <a:spcPct val="50000"/>
              </a:spcBef>
              <a:buSzTx/>
              <a:buFont typeface="Arial" charset="0"/>
              <a:buAutoNum type="arabicPeriod"/>
            </a:pPr>
            <a:r>
              <a:rPr lang="es-MX" sz="3000" dirty="0" smtClean="0"/>
              <a:t>Usar la cama sólo para dormir y para </a:t>
            </a:r>
          </a:p>
          <a:p>
            <a:pPr marL="444500" indent="-444500" eaLnBrk="1" hangingPunct="1">
              <a:lnSpc>
                <a:spcPct val="120000"/>
              </a:lnSpc>
              <a:spcBef>
                <a:spcPct val="50000"/>
              </a:spcBef>
              <a:buSzTx/>
              <a:buNone/>
            </a:pPr>
            <a:r>
              <a:rPr lang="es-MX" sz="3000" dirty="0" smtClean="0"/>
              <a:t>	el sexo</a:t>
            </a:r>
            <a:endParaRPr lang="es-MX" sz="3000" dirty="0" smtClean="0"/>
          </a:p>
          <a:p>
            <a:pPr marL="444500" indent="-444500" eaLnBrk="1" hangingPunct="1">
              <a:lnSpc>
                <a:spcPct val="120000"/>
              </a:lnSpc>
              <a:spcBef>
                <a:spcPct val="50000"/>
              </a:spcBef>
              <a:buSzTx/>
              <a:buFont typeface="Arial" charset="0"/>
              <a:buAutoNum type="arabicPeriod"/>
            </a:pPr>
            <a:r>
              <a:rPr lang="es-MX" sz="3000" dirty="0" smtClean="0"/>
              <a:t>Relajarse antes de ir a dormir</a:t>
            </a:r>
            <a:endParaRPr lang="es-MX" sz="3000" dirty="0" smtClean="0"/>
          </a:p>
          <a:p>
            <a:pPr marL="444500" indent="-444500" eaLnBrk="1" hangingPunct="1">
              <a:lnSpc>
                <a:spcPct val="120000"/>
              </a:lnSpc>
              <a:spcBef>
                <a:spcPct val="50000"/>
              </a:spcBef>
              <a:buSzTx/>
              <a:buFont typeface="Arial" charset="0"/>
              <a:buAutoNum type="arabicPeriod"/>
            </a:pPr>
            <a:r>
              <a:rPr lang="es-MX" sz="3000" dirty="0" smtClean="0"/>
              <a:t>Información impresa sobre el sueño</a:t>
            </a:r>
          </a:p>
          <a:p>
            <a:pPr marL="444500" indent="-444500" eaLnBrk="1" hangingPunct="1">
              <a:lnSpc>
                <a:spcPct val="120000"/>
              </a:lnSpc>
              <a:spcBef>
                <a:spcPct val="50000"/>
              </a:spcBef>
              <a:buSzTx/>
              <a:buNone/>
            </a:pPr>
            <a:r>
              <a:rPr lang="es-MX" sz="3000" dirty="0" smtClean="0"/>
              <a:t>	</a:t>
            </a:r>
            <a:r>
              <a:rPr lang="es-MX" sz="3000" dirty="0" smtClean="0"/>
              <a:t>para los pacientes</a:t>
            </a:r>
            <a:endParaRPr lang="es-MX" sz="3000" dirty="0" smtClean="0"/>
          </a:p>
        </p:txBody>
      </p:sp>
      <p:sp>
        <p:nvSpPr>
          <p:cNvPr id="61444" name="WordArt 5"/>
          <p:cNvSpPr>
            <a:spLocks noChangeArrowheads="1" noChangeShapeType="1" noTextEdit="1"/>
          </p:cNvSpPr>
          <p:nvPr/>
        </p:nvSpPr>
        <p:spPr bwMode="gray">
          <a:xfrm>
            <a:off x="4246563" y="1111250"/>
            <a:ext cx="4476750" cy="874713"/>
          </a:xfrm>
          <a:prstGeom prst="rect">
            <a:avLst/>
          </a:prstGeom>
        </p:spPr>
        <p:txBody>
          <a:bodyPr wrap="none" fromWordArt="1">
            <a:prstTxWarp prst="textCascadeUp">
              <a:avLst>
                <a:gd name="adj" fmla="val 44444"/>
              </a:avLst>
            </a:prstTxWarp>
            <a:scene3d>
              <a:camera prst="legacyPerspectiveFront">
                <a:rot lat="20519959" lon="1080000" rev="0"/>
              </a:camera>
              <a:lightRig rig="legacyHarsh2" dir="b"/>
            </a:scene3d>
            <a:sp3d extrusionH="430200" prstMaterial="legacyMatte">
              <a:extrusionClr>
                <a:srgbClr val="FF6600"/>
              </a:extrusionClr>
            </a:sp3d>
          </a:bodyPr>
          <a:lstStyle/>
          <a:p>
            <a:pPr algn="ctr"/>
            <a:endParaRPr lang="es-MX" sz="3600" kern="10" dirty="0">
              <a:ln w="9525">
                <a:round/>
                <a:headEnd/>
                <a:tailEnd/>
              </a:ln>
              <a:gradFill rotWithShape="1">
                <a:gsLst>
                  <a:gs pos="0">
                    <a:srgbClr val="FFE701"/>
                  </a:gs>
                  <a:gs pos="100000">
                    <a:srgbClr val="FE3E02"/>
                  </a:gs>
                </a:gsLst>
                <a:lin ang="5400000" scaled="1"/>
              </a:gradFill>
              <a:latin typeface="Impact"/>
            </a:endParaRPr>
          </a:p>
        </p:txBody>
      </p:sp>
      <p:sp>
        <p:nvSpPr>
          <p:cNvPr id="61445" name="Rectangle 5"/>
          <p:cNvSpPr>
            <a:spLocks noChangeArrowheads="1"/>
          </p:cNvSpPr>
          <p:nvPr/>
        </p:nvSpPr>
        <p:spPr bwMode="gray">
          <a:xfrm>
            <a:off x="323529" y="6381328"/>
            <a:ext cx="5976664" cy="397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90000"/>
              </a:lnSpc>
              <a:spcBef>
                <a:spcPct val="50000"/>
              </a:spcBef>
              <a:buSzPct val="80000"/>
              <a:buFont typeface="Arial" charset="0"/>
              <a:buNone/>
            </a:pPr>
            <a:r>
              <a:rPr lang="en-CA" sz="1100" dirty="0" smtClean="0">
                <a:solidFill>
                  <a:srgbClr val="002060"/>
                </a:solidFill>
              </a:rPr>
              <a:t>University of Maryland Medical Center. </a:t>
            </a:r>
            <a:r>
              <a:rPr lang="en-CA" sz="1100" i="1" dirty="0" smtClean="0">
                <a:solidFill>
                  <a:srgbClr val="002060"/>
                </a:solidFill>
              </a:rPr>
              <a:t>Sleep Hygiene</a:t>
            </a:r>
            <a:r>
              <a:rPr lang="en-CA" sz="1100" dirty="0" smtClean="0">
                <a:solidFill>
                  <a:srgbClr val="002060"/>
                </a:solidFill>
              </a:rPr>
              <a:t>. Available at: </a:t>
            </a:r>
            <a:r>
              <a:rPr lang="en-CA" sz="1100" dirty="0" smtClean="0">
                <a:solidFill>
                  <a:srgbClr val="002060"/>
                </a:solidFill>
                <a:hlinkClick r:id="rId4"/>
              </a:rPr>
              <a:t>http://umm.edu/programs/sleep/patients/sleep-hygiene</a:t>
            </a:r>
            <a:r>
              <a:rPr lang="en-CA" sz="1100" dirty="0" smtClean="0">
                <a:solidFill>
                  <a:srgbClr val="002060"/>
                </a:solidFill>
              </a:rPr>
              <a:t>. Accessed: August 21, 2013.</a:t>
            </a:r>
            <a:endParaRPr lang="en-US" sz="1100" dirty="0">
              <a:solidFill>
                <a:srgbClr val="002060"/>
              </a:solidFill>
            </a:endParaRPr>
          </a:p>
        </p:txBody>
      </p:sp>
      <p:sp>
        <p:nvSpPr>
          <p:cNvPr id="7" name="Slide Number Placeholder 3"/>
          <p:cNvSpPr>
            <a:spLocks noGrp="1"/>
          </p:cNvSpPr>
          <p:nvPr>
            <p:ph type="sldNum" sz="quarter" idx="12"/>
          </p:nvPr>
        </p:nvSpPr>
        <p:spPr>
          <a:xfrm>
            <a:off x="6553200" y="6356350"/>
            <a:ext cx="2133600" cy="365125"/>
          </a:xfrm>
        </p:spPr>
        <p:txBody>
          <a:bodyPr/>
          <a:lstStyle/>
          <a:p>
            <a:fld id="{8B260F65-6FD8-4EE7-8D04-454F72D71555}" type="slidenum">
              <a:rPr lang="tr-TR">
                <a:solidFill>
                  <a:prstClr val="black"/>
                </a:solidFill>
              </a:rPr>
              <a:pPr/>
              <a:t>35</a:t>
            </a:fld>
            <a:endParaRPr lang="tr-TR" dirty="0">
              <a:solidFill>
                <a:prstClr val="black"/>
              </a:solidFill>
            </a:endParaRPr>
          </a:p>
        </p:txBody>
      </p:sp>
    </p:spTree>
    <p:extLst>
      <p:ext uri="{BB962C8B-B14F-4D97-AF65-F5344CB8AC3E}">
        <p14:creationId xmlns="" xmlns:p14="http://schemas.microsoft.com/office/powerpoint/2010/main" val="182696624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0" name="Прямоугольник 4"/>
          <p:cNvSpPr>
            <a:spLocks noChangeArrowheads="1"/>
          </p:cNvSpPr>
          <p:nvPr/>
        </p:nvSpPr>
        <p:spPr bwMode="auto">
          <a:xfrm>
            <a:off x="381000" y="6402814"/>
            <a:ext cx="7359352" cy="338554"/>
          </a:xfrm>
          <a:prstGeom prst="rect">
            <a:avLst/>
          </a:prstGeom>
          <a:noFill/>
          <a:ln w="9525">
            <a:noFill/>
            <a:miter lim="800000"/>
            <a:headEnd/>
            <a:tailEnd/>
          </a:ln>
        </p:spPr>
        <p:txBody>
          <a:bodyPr wrap="square" lIns="0" tIns="0" rIns="0" bIns="0" anchor="b">
            <a:spAutoFit/>
          </a:bodyPr>
          <a:lstStyle/>
          <a:p>
            <a:r>
              <a:rPr lang="en-US" sz="1100" dirty="0" smtClean="0">
                <a:solidFill>
                  <a:srgbClr val="002060"/>
                </a:solidFill>
              </a:rPr>
              <a:t>Busch AJ </a:t>
            </a:r>
            <a:r>
              <a:rPr lang="en-US" sz="1100" i="1" dirty="0" smtClean="0">
                <a:solidFill>
                  <a:srgbClr val="002060"/>
                </a:solidFill>
              </a:rPr>
              <a:t>et al. </a:t>
            </a:r>
            <a:r>
              <a:rPr lang="en-CA" sz="1100" i="1" dirty="0" smtClean="0">
                <a:solidFill>
                  <a:srgbClr val="002060"/>
                </a:solidFill>
              </a:rPr>
              <a:t>Curr Pain Headache Rep</a:t>
            </a:r>
            <a:r>
              <a:rPr lang="en-CA" sz="1100" dirty="0" smtClean="0">
                <a:solidFill>
                  <a:srgbClr val="002060"/>
                </a:solidFill>
              </a:rPr>
              <a:t> 2011; 15(5):358-67; </a:t>
            </a:r>
            <a:r>
              <a:rPr lang="en-US" sz="1100" dirty="0" smtClean="0">
                <a:solidFill>
                  <a:srgbClr val="002060"/>
                </a:solidFill>
              </a:rPr>
              <a:t>McGovern MK. </a:t>
            </a:r>
            <a:r>
              <a:rPr lang="en-US" sz="1100" i="1" dirty="0" smtClean="0">
                <a:solidFill>
                  <a:srgbClr val="002060"/>
                </a:solidFill>
              </a:rPr>
              <a:t>The Effects of Exercise on the Brain. </a:t>
            </a:r>
            <a:br>
              <a:rPr lang="en-US" sz="1100" i="1" dirty="0" smtClean="0">
                <a:solidFill>
                  <a:srgbClr val="002060"/>
                </a:solidFill>
              </a:rPr>
            </a:br>
            <a:r>
              <a:rPr lang="en-US" sz="1100" dirty="0" smtClean="0">
                <a:solidFill>
                  <a:srgbClr val="002060"/>
                </a:solidFill>
              </a:rPr>
              <a:t>Available at: </a:t>
            </a:r>
            <a:r>
              <a:rPr lang="en-US" sz="1100" dirty="0" smtClean="0">
                <a:solidFill>
                  <a:srgbClr val="002060"/>
                </a:solidFill>
                <a:hlinkClick r:id="rId3"/>
              </a:rPr>
              <a:t>http://serendip.brynmawr.edu/bb/neuro/neuro05/web2/mmcgovern.html</a:t>
            </a:r>
            <a:r>
              <a:rPr lang="en-US" sz="1100" dirty="0" smtClean="0">
                <a:solidFill>
                  <a:srgbClr val="002060"/>
                </a:solidFill>
              </a:rPr>
              <a:t>. Accessed: July 25, 2013.</a:t>
            </a:r>
            <a:endParaRPr lang="en-US" sz="1100" dirty="0">
              <a:solidFill>
                <a:srgbClr val="002060"/>
              </a:solidFill>
            </a:endParaRPr>
          </a:p>
        </p:txBody>
      </p:sp>
      <p:sp>
        <p:nvSpPr>
          <p:cNvPr id="35851" name="Rectangle 11"/>
          <p:cNvSpPr>
            <a:spLocks noGrp="1" noChangeArrowheads="1"/>
          </p:cNvSpPr>
          <p:nvPr>
            <p:ph type="title"/>
          </p:nvPr>
        </p:nvSpPr>
        <p:spPr/>
        <p:txBody>
          <a:bodyPr>
            <a:normAutofit/>
          </a:bodyPr>
          <a:lstStyle/>
          <a:p>
            <a:r>
              <a:rPr lang="es-MX" noProof="0" dirty="0" smtClean="0"/>
              <a:t>Actividad física y fibromialgia</a:t>
            </a:r>
            <a:endParaRPr lang="es-MX" noProof="0" dirty="0" smtClean="0"/>
          </a:p>
        </p:txBody>
      </p:sp>
      <p:sp>
        <p:nvSpPr>
          <p:cNvPr id="7" name="Slide Number Placeholder 3"/>
          <p:cNvSpPr>
            <a:spLocks noGrp="1"/>
          </p:cNvSpPr>
          <p:nvPr>
            <p:ph type="sldNum" sz="quarter" idx="12"/>
          </p:nvPr>
        </p:nvSpPr>
        <p:spPr/>
        <p:txBody>
          <a:bodyPr/>
          <a:lstStyle/>
          <a:p>
            <a:fld id="{8B260F65-6FD8-4EE7-8D04-454F72D71555}" type="slidenum">
              <a:rPr lang="tr-TR" smtClean="0">
                <a:solidFill>
                  <a:prstClr val="white">
                    <a:tint val="75000"/>
                  </a:prstClr>
                </a:solidFill>
              </a:rPr>
              <a:pPr/>
              <a:t>36</a:t>
            </a:fld>
            <a:endParaRPr lang="tr-TR" dirty="0">
              <a:solidFill>
                <a:prstClr val="white">
                  <a:tint val="75000"/>
                </a:prstClr>
              </a:solidFill>
            </a:endParaRPr>
          </a:p>
        </p:txBody>
      </p:sp>
      <p:graphicFrame>
        <p:nvGraphicFramePr>
          <p:cNvPr id="2" name="Table 1"/>
          <p:cNvGraphicFramePr>
            <a:graphicFrameLocks noGrp="1"/>
          </p:cNvGraphicFramePr>
          <p:nvPr>
            <p:extLst>
              <p:ext uri="{D42A27DB-BD31-4B8C-83A1-F6EECF244321}">
                <p14:modId xmlns="" xmlns:p14="http://schemas.microsoft.com/office/powerpoint/2010/main" val="2995198578"/>
              </p:ext>
            </p:extLst>
          </p:nvPr>
        </p:nvGraphicFramePr>
        <p:xfrm>
          <a:off x="179512" y="2132856"/>
          <a:ext cx="8546400" cy="3556000"/>
        </p:xfrm>
        <a:graphic>
          <a:graphicData uri="http://schemas.openxmlformats.org/drawingml/2006/table">
            <a:tbl>
              <a:tblPr firstRow="1" bandRow="1">
                <a:tableStyleId>{5C22544A-7EE6-4342-B048-85BDC9FD1C3A}</a:tableStyleId>
              </a:tblPr>
              <a:tblGrid>
                <a:gridCol w="4140000"/>
                <a:gridCol w="266400"/>
                <a:gridCol w="4140000"/>
              </a:tblGrid>
              <a:tr h="370840">
                <a:tc>
                  <a:txBody>
                    <a:bodyPr/>
                    <a:lstStyle/>
                    <a:p>
                      <a:pPr algn="ctr"/>
                      <a:r>
                        <a:rPr lang="es-MX" sz="1800" noProof="0" dirty="0" smtClean="0"/>
                        <a:t>Beneficios</a:t>
                      </a:r>
                      <a:endParaRPr lang="es-MX" sz="1800" noProof="0" dirty="0"/>
                    </a:p>
                  </a:txBody>
                  <a:tcPr>
                    <a:lnR w="12700" cmpd="sng">
                      <a:noFill/>
                    </a:lnR>
                  </a:tcPr>
                </a:tc>
                <a:tc>
                  <a:txBody>
                    <a:bodyPr/>
                    <a:lstStyle/>
                    <a:p>
                      <a:pPr algn="ctr"/>
                      <a:endParaRPr lang="es-MX" sz="1800" noProof="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MX" sz="1800" noProof="0" dirty="0" smtClean="0"/>
                        <a:t>Recomendaciones para fibromialgia</a:t>
                      </a:r>
                      <a:endParaRPr lang="es-MX" sz="1800" noProof="0" dirty="0"/>
                    </a:p>
                  </a:txBody>
                  <a:tcPr>
                    <a:lnL w="12700" cmpd="sng">
                      <a:noFill/>
                    </a:lnL>
                  </a:tcPr>
                </a:tc>
              </a:tr>
              <a:tr h="370840">
                <a:tc>
                  <a:txBody>
                    <a:bodyPr/>
                    <a:lstStyle/>
                    <a:p>
                      <a:pPr marL="254000" indent="-254000">
                        <a:spcAft>
                          <a:spcPts val="1200"/>
                        </a:spcAft>
                        <a:buFont typeface="Arial" pitchFamily="34" charset="0"/>
                        <a:buChar char="•"/>
                      </a:pPr>
                      <a:r>
                        <a:rPr lang="es-MX" sz="1800" noProof="0" dirty="0" smtClean="0"/>
                        <a:t>Estimula la liberación en endorfinas y encefalinas en 30 minutos</a:t>
                      </a:r>
                    </a:p>
                    <a:p>
                      <a:pPr marL="254000" indent="-254000">
                        <a:buFont typeface="Arial" pitchFamily="34" charset="0"/>
                        <a:buChar char="•"/>
                      </a:pPr>
                      <a:r>
                        <a:rPr lang="es-MX" sz="1800" noProof="0" dirty="0" smtClean="0"/>
                        <a:t>Estas se unen a los receptores opioides, reduciendo</a:t>
                      </a:r>
                      <a:r>
                        <a:rPr lang="es-MX" sz="1800" baseline="0" noProof="0" dirty="0" smtClean="0"/>
                        <a:t> el d</a:t>
                      </a:r>
                      <a:r>
                        <a:rPr lang="es-MX" sz="1800" noProof="0" dirty="0" smtClean="0"/>
                        <a:t>olor por medio de acción en las vías neuronales ascendentes y descendentes</a:t>
                      </a:r>
                    </a:p>
                    <a:p>
                      <a:endParaRPr lang="es-MX" sz="1800" noProof="0" dirty="0"/>
                    </a:p>
                  </a:txBody>
                  <a:tcPr/>
                </a:tc>
                <a:tc>
                  <a:txBody>
                    <a:bodyPr/>
                    <a:lstStyle/>
                    <a:p>
                      <a:endParaRPr lang="es-MX" sz="1800" noProof="0" dirty="0"/>
                    </a:p>
                  </a:txBody>
                  <a:tcPr>
                    <a:lnT w="38100" cmpd="sng">
                      <a:noFill/>
                    </a:lnT>
                    <a:noFill/>
                  </a:tcPr>
                </a:tc>
                <a:tc>
                  <a:txBody>
                    <a:bodyPr/>
                    <a:lstStyle/>
                    <a:p>
                      <a:r>
                        <a:rPr lang="es-MX" sz="1800" b="1" noProof="0" dirty="0" smtClean="0"/>
                        <a:t>Tipo de ejercicio</a:t>
                      </a:r>
                    </a:p>
                    <a:p>
                      <a:pPr marL="260350" lvl="1" indent="-196850">
                        <a:buFont typeface="Arial" pitchFamily="34" charset="0"/>
                        <a:buChar char="•"/>
                      </a:pPr>
                      <a:r>
                        <a:rPr lang="es-MX" sz="1800" noProof="0" dirty="0" smtClean="0"/>
                        <a:t>Tratar de incluir diferentes tipos en</a:t>
                      </a:r>
                      <a:r>
                        <a:rPr lang="es-MX" sz="1800" baseline="0" noProof="0" dirty="0" smtClean="0"/>
                        <a:t> una sesión</a:t>
                      </a:r>
                      <a:r>
                        <a:rPr lang="es-MX" sz="1800" noProof="0" dirty="0" smtClean="0"/>
                        <a:t> (</a:t>
                      </a:r>
                      <a:r>
                        <a:rPr lang="es-MX" sz="1800" i="1" noProof="0" dirty="0" smtClean="0"/>
                        <a:t>ej: </a:t>
                      </a:r>
                      <a:r>
                        <a:rPr lang="es-MX" sz="1800" noProof="0" dirty="0" smtClean="0"/>
                        <a:t> aeróbico, fortalecimiento, estiramiento)</a:t>
                      </a:r>
                    </a:p>
                    <a:p>
                      <a:pPr marL="260350" lvl="1" indent="-196850" algn="l" defTabSz="914400" rtl="0" eaLnBrk="1" latinLnBrk="0" hangingPunct="1">
                        <a:spcAft>
                          <a:spcPts val="600"/>
                        </a:spcAft>
                        <a:buFont typeface="Arial" pitchFamily="34" charset="0"/>
                        <a:buChar char="•"/>
                      </a:pPr>
                      <a:r>
                        <a:rPr lang="es-MX" sz="1800" kern="1200" noProof="0" dirty="0" smtClean="0">
                          <a:solidFill>
                            <a:schemeClr val="dk1"/>
                          </a:solidFill>
                          <a:latin typeface="+mn-lt"/>
                          <a:ea typeface="+mn-ea"/>
                          <a:cs typeface="+mn-cs"/>
                        </a:rPr>
                        <a:t>La preferencia y disponibilidad del paciente deben guiar la selección</a:t>
                      </a:r>
                    </a:p>
                    <a:p>
                      <a:pPr marL="0" lvl="1" indent="0" algn="l" defTabSz="914400" rtl="0" eaLnBrk="1" latinLnBrk="0" hangingPunct="1">
                        <a:buFont typeface="Arial" pitchFamily="34" charset="0"/>
                        <a:buNone/>
                      </a:pPr>
                      <a:r>
                        <a:rPr lang="es-MX" sz="1800" b="1" kern="1200" noProof="0" dirty="0" smtClean="0">
                          <a:solidFill>
                            <a:schemeClr val="dk1"/>
                          </a:solidFill>
                          <a:latin typeface="+mn-lt"/>
                          <a:ea typeface="+mn-ea"/>
                          <a:cs typeface="+mn-cs"/>
                        </a:rPr>
                        <a:t>Intensidad</a:t>
                      </a:r>
                    </a:p>
                    <a:p>
                      <a:pPr marL="260350" lvl="1" indent="-196850" algn="l" defTabSz="914400" rtl="0" eaLnBrk="1" latinLnBrk="0" hangingPunct="1">
                        <a:buFont typeface="Arial" pitchFamily="34" charset="0"/>
                        <a:buChar char="•"/>
                      </a:pPr>
                      <a:r>
                        <a:rPr lang="es-MX" sz="1800" kern="1200" noProof="0" dirty="0" smtClean="0">
                          <a:solidFill>
                            <a:schemeClr val="dk1"/>
                          </a:solidFill>
                          <a:latin typeface="+mn-lt"/>
                          <a:ea typeface="+mn-ea"/>
                          <a:cs typeface="+mn-cs"/>
                        </a:rPr>
                        <a:t>Empezar con baja intensidad,</a:t>
                      </a:r>
                      <a:r>
                        <a:rPr lang="es-MX" sz="1800" kern="1200" baseline="0" noProof="0" dirty="0" smtClean="0">
                          <a:solidFill>
                            <a:schemeClr val="dk1"/>
                          </a:solidFill>
                          <a:latin typeface="+mn-lt"/>
                          <a:ea typeface="+mn-ea"/>
                          <a:cs typeface="+mn-cs"/>
                        </a:rPr>
                        <a:t> aumentar lentamente</a:t>
                      </a:r>
                    </a:p>
                    <a:p>
                      <a:pPr marL="260350" lvl="1" indent="-196850" algn="l" defTabSz="914400" rtl="0" eaLnBrk="1" latinLnBrk="0" hangingPunct="1">
                        <a:buFont typeface="Arial" pitchFamily="34" charset="0"/>
                        <a:buChar char="•"/>
                      </a:pPr>
                      <a:r>
                        <a:rPr lang="es-MX" sz="1800" kern="1200" noProof="0" dirty="0" smtClean="0">
                          <a:solidFill>
                            <a:schemeClr val="dk1"/>
                          </a:solidFill>
                          <a:latin typeface="+mn-lt"/>
                          <a:ea typeface="+mn-ea"/>
                          <a:cs typeface="+mn-cs"/>
                        </a:rPr>
                        <a:t>Aumentar gradualmente para alcanzar un nivel de intensidad moderado</a:t>
                      </a:r>
                    </a:p>
                  </a:txBody>
                  <a:tcPr/>
                </a:tc>
              </a:tr>
            </a:tbl>
          </a:graphicData>
        </a:graphic>
      </p:graphicFrame>
    </p:spTree>
    <p:extLst>
      <p:ext uri="{BB962C8B-B14F-4D97-AF65-F5344CB8AC3E}">
        <p14:creationId xmlns="" xmlns:p14="http://schemas.microsoft.com/office/powerpoint/2010/main" val="28604540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s-MX" dirty="0" smtClean="0"/>
              <a:t>Terapia Cognitiva Conductual </a:t>
            </a:r>
            <a:r>
              <a:rPr lang="es-MX" dirty="0" smtClean="0"/>
              <a:t/>
            </a:r>
            <a:br>
              <a:rPr lang="es-MX" dirty="0" smtClean="0"/>
            </a:br>
            <a:r>
              <a:rPr lang="es-MX" dirty="0" smtClean="0"/>
              <a:t>en Fibromialgia</a:t>
            </a:r>
            <a:endParaRPr lang="es-MX" dirty="0"/>
          </a:p>
        </p:txBody>
      </p:sp>
      <p:sp>
        <p:nvSpPr>
          <p:cNvPr id="7" name="Text Placeholder 6"/>
          <p:cNvSpPr>
            <a:spLocks noGrp="1"/>
          </p:cNvSpPr>
          <p:nvPr>
            <p:ph type="body" idx="1"/>
          </p:nvPr>
        </p:nvSpPr>
        <p:spPr>
          <a:xfrm>
            <a:off x="2555776" y="1412776"/>
            <a:ext cx="4040188" cy="639762"/>
          </a:xfrm>
        </p:spPr>
        <p:txBody>
          <a:bodyPr>
            <a:normAutofit/>
          </a:bodyPr>
          <a:lstStyle/>
          <a:p>
            <a:pPr algn="ctr"/>
            <a:r>
              <a:rPr lang="es-MX" sz="2800" dirty="0" smtClean="0"/>
              <a:t>Técnica</a:t>
            </a:r>
            <a:endParaRPr lang="es-MX" sz="2800" dirty="0"/>
          </a:p>
        </p:txBody>
      </p:sp>
      <p:graphicFrame>
        <p:nvGraphicFramePr>
          <p:cNvPr id="11" name="Content Placeholder 10"/>
          <p:cNvGraphicFramePr>
            <a:graphicFrameLocks noGrp="1"/>
          </p:cNvGraphicFramePr>
          <p:nvPr>
            <p:ph sz="half" idx="2"/>
            <p:extLst>
              <p:ext uri="{D42A27DB-BD31-4B8C-83A1-F6EECF244321}">
                <p14:modId xmlns="" xmlns:p14="http://schemas.microsoft.com/office/powerpoint/2010/main" val="1199977331"/>
              </p:ext>
            </p:extLst>
          </p:nvPr>
        </p:nvGraphicFramePr>
        <p:xfrm>
          <a:off x="457200" y="2174875"/>
          <a:ext cx="8435280"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395536" y="6432429"/>
            <a:ext cx="3193503" cy="261610"/>
          </a:xfrm>
          <a:prstGeom prst="rect">
            <a:avLst/>
          </a:prstGeom>
        </p:spPr>
        <p:txBody>
          <a:bodyPr wrap="none">
            <a:spAutoFit/>
          </a:bodyPr>
          <a:lstStyle/>
          <a:p>
            <a:r>
              <a:rPr lang="fi-FI" sz="1100" dirty="0" smtClean="0">
                <a:solidFill>
                  <a:srgbClr val="002060"/>
                </a:solidFill>
              </a:rPr>
              <a:t>Thieme K, Turk DC. </a:t>
            </a:r>
            <a:r>
              <a:rPr lang="fi-FI" sz="1100" i="1" dirty="0" smtClean="0">
                <a:solidFill>
                  <a:srgbClr val="002060"/>
                </a:solidFill>
              </a:rPr>
              <a:t>Reumatismo</a:t>
            </a:r>
            <a:r>
              <a:rPr lang="fi-FI" sz="1100" dirty="0" smtClean="0">
                <a:solidFill>
                  <a:srgbClr val="002060"/>
                </a:solidFill>
              </a:rPr>
              <a:t> </a:t>
            </a:r>
            <a:r>
              <a:rPr lang="fi-FI" sz="1100" dirty="0">
                <a:solidFill>
                  <a:srgbClr val="002060"/>
                </a:solidFill>
              </a:rPr>
              <a:t>2012; </a:t>
            </a:r>
            <a:r>
              <a:rPr lang="fi-FI" sz="1100" dirty="0" smtClean="0">
                <a:solidFill>
                  <a:srgbClr val="002060"/>
                </a:solidFill>
              </a:rPr>
              <a:t>64(4):275-85.</a:t>
            </a:r>
            <a:endParaRPr lang="en-CA" sz="1100" dirty="0">
              <a:solidFill>
                <a:srgbClr val="002060"/>
              </a:solidFill>
            </a:endParaRPr>
          </a:p>
        </p:txBody>
      </p:sp>
      <p:sp>
        <p:nvSpPr>
          <p:cNvPr id="13" name="Slide Number Placeholder 3"/>
          <p:cNvSpPr>
            <a:spLocks noGrp="1"/>
          </p:cNvSpPr>
          <p:nvPr>
            <p:ph type="sldNum" sz="quarter" idx="12"/>
          </p:nvPr>
        </p:nvSpPr>
        <p:spPr>
          <a:xfrm>
            <a:off x="6553200" y="6356350"/>
            <a:ext cx="2133600" cy="365125"/>
          </a:xfrm>
        </p:spPr>
        <p:txBody>
          <a:bodyPr/>
          <a:lstStyle/>
          <a:p>
            <a:fld id="{8B260F65-6FD8-4EE7-8D04-454F72D71555}" type="slidenum">
              <a:rPr lang="tr-TR">
                <a:solidFill>
                  <a:prstClr val="black"/>
                </a:solidFill>
              </a:rPr>
              <a:pPr/>
              <a:t>37</a:t>
            </a:fld>
            <a:endParaRPr lang="tr-TR" dirty="0">
              <a:solidFill>
                <a:prstClr val="black"/>
              </a:solidFill>
            </a:endParaRPr>
          </a:p>
        </p:txBody>
      </p:sp>
    </p:spTree>
    <p:extLst>
      <p:ext uri="{BB962C8B-B14F-4D97-AF65-F5344CB8AC3E}">
        <p14:creationId xmlns="" xmlns:p14="http://schemas.microsoft.com/office/powerpoint/2010/main" val="4095234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3568" y="2060848"/>
            <a:ext cx="7992888" cy="374441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smtClean="0"/>
              <a:t>¿Está la fibromialgia “solo en sus cabezas”?</a:t>
            </a:r>
          </a:p>
          <a:p>
            <a:pPr algn="ctr"/>
            <a:r>
              <a:rPr lang="es-MX" sz="3600" dirty="0" smtClean="0"/>
              <a:t>¿Cuáles son los mecanismos patofisiológicos detrás del dolor que experimentan estos pacientes? </a:t>
            </a:r>
            <a:endParaRPr lang="es-MX" sz="3600" dirty="0"/>
          </a:p>
        </p:txBody>
      </p:sp>
      <p:sp>
        <p:nvSpPr>
          <p:cNvPr id="4" name="Title 3"/>
          <p:cNvSpPr>
            <a:spLocks noGrp="1"/>
          </p:cNvSpPr>
          <p:nvPr>
            <p:ph type="title"/>
          </p:nvPr>
        </p:nvSpPr>
        <p:spPr/>
        <p:txBody>
          <a:bodyPr/>
          <a:lstStyle/>
          <a:p>
            <a:r>
              <a:rPr lang="es-MX" noProof="0" dirty="0" smtClean="0"/>
              <a:t>Pregunta para Discusión</a:t>
            </a:r>
            <a:endParaRPr lang="es-MX" noProof="0" dirty="0"/>
          </a:p>
        </p:txBody>
      </p:sp>
      <p:sp>
        <p:nvSpPr>
          <p:cNvPr id="6" name="Slide Number Placeholder 5"/>
          <p:cNvSpPr>
            <a:spLocks noGrp="1"/>
          </p:cNvSpPr>
          <p:nvPr>
            <p:ph type="sldNum" sz="quarter" idx="12"/>
          </p:nvPr>
        </p:nvSpPr>
        <p:spPr/>
        <p:txBody>
          <a:bodyPr/>
          <a:lstStyle/>
          <a:p>
            <a:fld id="{903B8EED-60FF-4798-B00A-5F8F0039E366}" type="slidenum">
              <a:rPr lang="en-CA" smtClean="0">
                <a:solidFill>
                  <a:schemeClr val="bg1"/>
                </a:solidFill>
              </a:rPr>
              <a:pPr/>
              <a:t>38</a:t>
            </a:fld>
            <a:endParaRPr lang="en-CA" dirty="0">
              <a:solidFill>
                <a:schemeClr val="bg1"/>
              </a:solidFill>
            </a:endParaRPr>
          </a:p>
        </p:txBody>
      </p:sp>
    </p:spTree>
    <p:extLst>
      <p:ext uri="{BB962C8B-B14F-4D97-AF65-F5344CB8AC3E}">
        <p14:creationId xmlns="" xmlns:p14="http://schemas.microsoft.com/office/powerpoint/2010/main" val="335318234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
          <p:cNvSpPr>
            <a:spLocks noGrp="1"/>
          </p:cNvSpPr>
          <p:nvPr>
            <p:ph type="sldNum" sz="quarter" idx="12"/>
          </p:nvPr>
        </p:nvSpPr>
        <p:spPr/>
        <p:txBody>
          <a:bodyPr/>
          <a:lstStyle/>
          <a:p>
            <a:fld id="{C9359B0C-C17A-405B-91AB-93F50C4CD168}" type="slidenum">
              <a:rPr lang="en-US">
                <a:solidFill>
                  <a:srgbClr val="002060">
                    <a:lumMod val="90000"/>
                    <a:lumOff val="10000"/>
                  </a:srgbClr>
                </a:solidFill>
              </a:rPr>
              <a:pPr/>
              <a:t>39</a:t>
            </a:fld>
            <a:endParaRPr lang="en-US" dirty="0">
              <a:solidFill>
                <a:srgbClr val="002060">
                  <a:lumMod val="90000"/>
                  <a:lumOff val="10000"/>
                </a:srgbClr>
              </a:solidFill>
            </a:endParaRPr>
          </a:p>
        </p:txBody>
      </p:sp>
      <p:sp>
        <p:nvSpPr>
          <p:cNvPr id="3098626" name="AutoShape 2"/>
          <p:cNvSpPr>
            <a:spLocks noChangeArrowheads="1"/>
          </p:cNvSpPr>
          <p:nvPr/>
        </p:nvSpPr>
        <p:spPr bwMode="auto">
          <a:xfrm>
            <a:off x="1260475" y="5729883"/>
            <a:ext cx="6199188" cy="685800"/>
          </a:xfrm>
          <a:prstGeom prst="rightArrow">
            <a:avLst>
              <a:gd name="adj1" fmla="val 50926"/>
              <a:gd name="adj2" fmla="val 82651"/>
            </a:avLst>
          </a:prstGeom>
          <a:gradFill rotWithShape="1">
            <a:gsLst>
              <a:gs pos="0">
                <a:srgbClr val="6600CC"/>
              </a:gs>
              <a:gs pos="100000">
                <a:srgbClr val="6600CC">
                  <a:gamma/>
                  <a:shade val="36078"/>
                  <a:invGamma/>
                </a:srgbClr>
              </a:gs>
            </a:gsLst>
            <a:lin ang="0" scaled="1"/>
          </a:gradFill>
          <a:ln w="9525">
            <a:solidFill>
              <a:schemeClr val="tx1"/>
            </a:solidFill>
            <a:miter lim="800000"/>
            <a:headEnd/>
            <a:tailEnd/>
          </a:ln>
          <a:effectLst/>
        </p:spPr>
        <p:txBody>
          <a:bodyPr wrap="none" anchor="ctr"/>
          <a:lstStyle/>
          <a:p>
            <a:endParaRPr lang="es-MX" dirty="0">
              <a:solidFill>
                <a:srgbClr val="002060">
                  <a:lumMod val="90000"/>
                  <a:lumOff val="10000"/>
                </a:srgbClr>
              </a:solidFill>
            </a:endParaRPr>
          </a:p>
        </p:txBody>
      </p:sp>
      <p:sp>
        <p:nvSpPr>
          <p:cNvPr id="3098627" name="Rectangle 39"/>
          <p:cNvSpPr>
            <a:spLocks noGrp="1" noChangeArrowheads="1"/>
          </p:cNvSpPr>
          <p:nvPr>
            <p:ph type="title" idx="4294967295"/>
          </p:nvPr>
        </p:nvSpPr>
        <p:spPr>
          <a:xfrm>
            <a:off x="481013" y="92075"/>
            <a:ext cx="8078787" cy="1081088"/>
          </a:xfrm>
        </p:spPr>
        <p:txBody>
          <a:bodyPr lIns="0" tIns="0" rIns="0" bIns="0">
            <a:normAutofit fontScale="90000"/>
          </a:bodyPr>
          <a:lstStyle/>
          <a:p>
            <a:r>
              <a:rPr lang="es-MX" dirty="0" smtClean="0"/>
              <a:t>F</a:t>
            </a:r>
            <a:r>
              <a:rPr lang="es-MX" dirty="0" smtClean="0"/>
              <a:t>ibromialgia</a:t>
            </a:r>
            <a:r>
              <a:rPr lang="es-MX" dirty="0" smtClean="0"/>
              <a:t>: </a:t>
            </a:r>
            <a:br>
              <a:rPr lang="es-MX" dirty="0" smtClean="0"/>
            </a:br>
            <a:r>
              <a:rPr lang="es-MX" dirty="0" smtClean="0"/>
              <a:t>Una </a:t>
            </a:r>
            <a:r>
              <a:rPr lang="es-MX" dirty="0" smtClean="0"/>
              <a:t>Respuesta de Dolor Amplificada </a:t>
            </a:r>
            <a:endParaRPr lang="es-MX" dirty="0"/>
          </a:p>
        </p:txBody>
      </p:sp>
      <p:grpSp>
        <p:nvGrpSpPr>
          <p:cNvPr id="3" name="Group 4"/>
          <p:cNvGrpSpPr>
            <a:grpSpLocks/>
          </p:cNvGrpSpPr>
          <p:nvPr/>
        </p:nvGrpSpPr>
        <p:grpSpPr bwMode="auto">
          <a:xfrm>
            <a:off x="2274888" y="1862733"/>
            <a:ext cx="5387975" cy="3806825"/>
            <a:chOff x="1433" y="1292"/>
            <a:chExt cx="3394" cy="2398"/>
          </a:xfrm>
        </p:grpSpPr>
        <p:sp>
          <p:nvSpPr>
            <p:cNvPr id="3098629" name="Freeform 5"/>
            <p:cNvSpPr>
              <a:spLocks/>
            </p:cNvSpPr>
            <p:nvPr/>
          </p:nvSpPr>
          <p:spPr bwMode="invGray">
            <a:xfrm>
              <a:off x="2431" y="1292"/>
              <a:ext cx="2396" cy="2382"/>
            </a:xfrm>
            <a:custGeom>
              <a:avLst/>
              <a:gdLst>
                <a:gd name="T0" fmla="*/ 1242 w 2396"/>
                <a:gd name="T1" fmla="*/ 2 h 2382"/>
                <a:gd name="T2" fmla="*/ 2396 w 2396"/>
                <a:gd name="T3" fmla="*/ 0 h 2382"/>
                <a:gd name="T4" fmla="*/ 2002 w 2396"/>
                <a:gd name="T5" fmla="*/ 100 h 2382"/>
                <a:gd name="T6" fmla="*/ 1714 w 2396"/>
                <a:gd name="T7" fmla="*/ 272 h 2382"/>
                <a:gd name="T8" fmla="*/ 1501 w 2396"/>
                <a:gd name="T9" fmla="*/ 566 h 2382"/>
                <a:gd name="T10" fmla="*/ 1326 w 2396"/>
                <a:gd name="T11" fmla="*/ 1009 h 2382"/>
                <a:gd name="T12" fmla="*/ 1189 w 2396"/>
                <a:gd name="T13" fmla="*/ 1400 h 2382"/>
                <a:gd name="T14" fmla="*/ 1029 w 2396"/>
                <a:gd name="T15" fmla="*/ 1756 h 2382"/>
                <a:gd name="T16" fmla="*/ 914 w 2396"/>
                <a:gd name="T17" fmla="*/ 1965 h 2382"/>
                <a:gd name="T18" fmla="*/ 762 w 2396"/>
                <a:gd name="T19" fmla="*/ 2164 h 2382"/>
                <a:gd name="T20" fmla="*/ 480 w 2396"/>
                <a:gd name="T21" fmla="*/ 2329 h 2382"/>
                <a:gd name="T22" fmla="*/ 290 w 2396"/>
                <a:gd name="T23" fmla="*/ 2382 h 2382"/>
                <a:gd name="T24" fmla="*/ 0 w 2396"/>
                <a:gd name="T25" fmla="*/ 2382 h 2382"/>
                <a:gd name="T26" fmla="*/ 0 w 2396"/>
                <a:gd name="T27" fmla="*/ 1409 h 2382"/>
                <a:gd name="T28" fmla="*/ 122 w 2396"/>
                <a:gd name="T29" fmla="*/ 1079 h 2382"/>
                <a:gd name="T30" fmla="*/ 229 w 2396"/>
                <a:gd name="T31" fmla="*/ 783 h 2382"/>
                <a:gd name="T32" fmla="*/ 358 w 2396"/>
                <a:gd name="T33" fmla="*/ 515 h 2382"/>
                <a:gd name="T34" fmla="*/ 495 w 2396"/>
                <a:gd name="T35" fmla="*/ 350 h 2382"/>
                <a:gd name="T36" fmla="*/ 587 w 2396"/>
                <a:gd name="T37" fmla="*/ 254 h 2382"/>
                <a:gd name="T38" fmla="*/ 800 w 2396"/>
                <a:gd name="T39" fmla="*/ 97 h 2382"/>
                <a:gd name="T40" fmla="*/ 960 w 2396"/>
                <a:gd name="T41" fmla="*/ 54 h 2382"/>
                <a:gd name="T42" fmla="*/ 1242 w 2396"/>
                <a:gd name="T43" fmla="*/ 2 h 23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96"/>
                <a:gd name="T67" fmla="*/ 0 h 2382"/>
                <a:gd name="T68" fmla="*/ 2396 w 2396"/>
                <a:gd name="T69" fmla="*/ 2382 h 23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96" h="2382">
                  <a:moveTo>
                    <a:pt x="1242" y="2"/>
                  </a:moveTo>
                  <a:lnTo>
                    <a:pt x="2396" y="0"/>
                  </a:lnTo>
                  <a:lnTo>
                    <a:pt x="2002" y="100"/>
                  </a:lnTo>
                  <a:lnTo>
                    <a:pt x="1714" y="272"/>
                  </a:lnTo>
                  <a:lnTo>
                    <a:pt x="1501" y="566"/>
                  </a:lnTo>
                  <a:lnTo>
                    <a:pt x="1326" y="1009"/>
                  </a:lnTo>
                  <a:lnTo>
                    <a:pt x="1189" y="1400"/>
                  </a:lnTo>
                  <a:lnTo>
                    <a:pt x="1029" y="1756"/>
                  </a:lnTo>
                  <a:lnTo>
                    <a:pt x="914" y="1965"/>
                  </a:lnTo>
                  <a:lnTo>
                    <a:pt x="762" y="2164"/>
                  </a:lnTo>
                  <a:lnTo>
                    <a:pt x="480" y="2329"/>
                  </a:lnTo>
                  <a:lnTo>
                    <a:pt x="290" y="2382"/>
                  </a:lnTo>
                  <a:lnTo>
                    <a:pt x="0" y="2382"/>
                  </a:lnTo>
                  <a:lnTo>
                    <a:pt x="0" y="1409"/>
                  </a:lnTo>
                  <a:lnTo>
                    <a:pt x="122" y="1079"/>
                  </a:lnTo>
                  <a:lnTo>
                    <a:pt x="229" y="783"/>
                  </a:lnTo>
                  <a:lnTo>
                    <a:pt x="358" y="515"/>
                  </a:lnTo>
                  <a:lnTo>
                    <a:pt x="495" y="350"/>
                  </a:lnTo>
                  <a:lnTo>
                    <a:pt x="587" y="254"/>
                  </a:lnTo>
                  <a:lnTo>
                    <a:pt x="800" y="97"/>
                  </a:lnTo>
                  <a:lnTo>
                    <a:pt x="960" y="54"/>
                  </a:lnTo>
                  <a:lnTo>
                    <a:pt x="1242" y="2"/>
                  </a:lnTo>
                  <a:close/>
                </a:path>
              </a:pathLst>
            </a:custGeom>
            <a:gradFill rotWithShape="1">
              <a:gsLst>
                <a:gs pos="0">
                  <a:srgbClr val="6F9DC3"/>
                </a:gs>
                <a:gs pos="100000">
                  <a:srgbClr val="33495A"/>
                </a:gs>
              </a:gsLst>
              <a:lin ang="0" scaled="1"/>
            </a:gradFill>
            <a:ln w="12700">
              <a:noFill/>
              <a:round/>
              <a:headEnd type="none" w="sm" len="sm"/>
              <a:tailEnd type="none" w="sm" len="sm"/>
            </a:ln>
          </p:spPr>
          <p:txBody>
            <a:bodyPr wrap="none" anchor="ctr"/>
            <a:lstStyle/>
            <a:p>
              <a:pPr algn="ctr"/>
              <a:endParaRPr lang="es-MX" b="1" dirty="0">
                <a:solidFill>
                  <a:srgbClr val="002060">
                    <a:lumMod val="90000"/>
                    <a:lumOff val="10000"/>
                  </a:srgbClr>
                </a:solidFill>
              </a:endParaRPr>
            </a:p>
          </p:txBody>
        </p:sp>
        <p:sp>
          <p:nvSpPr>
            <p:cNvPr id="3098630" name="Freeform 6"/>
            <p:cNvSpPr>
              <a:spLocks/>
            </p:cNvSpPr>
            <p:nvPr/>
          </p:nvSpPr>
          <p:spPr bwMode="invGray">
            <a:xfrm>
              <a:off x="1433" y="2730"/>
              <a:ext cx="998" cy="960"/>
            </a:xfrm>
            <a:custGeom>
              <a:avLst/>
              <a:gdLst>
                <a:gd name="T0" fmla="*/ 387 w 1123"/>
                <a:gd name="T1" fmla="*/ 0 h 960"/>
                <a:gd name="T2" fmla="*/ 387 w 1123"/>
                <a:gd name="T3" fmla="*/ 960 h 960"/>
                <a:gd name="T4" fmla="*/ 0 w 1123"/>
                <a:gd name="T5" fmla="*/ 960 h 960"/>
                <a:gd name="T6" fmla="*/ 100 w 1123"/>
                <a:gd name="T7" fmla="*/ 926 h 960"/>
                <a:gd name="T8" fmla="*/ 174 w 1123"/>
                <a:gd name="T9" fmla="*/ 840 h 960"/>
                <a:gd name="T10" fmla="*/ 251 w 1123"/>
                <a:gd name="T11" fmla="*/ 669 h 960"/>
                <a:gd name="T12" fmla="*/ 302 w 1123"/>
                <a:gd name="T13" fmla="*/ 463 h 960"/>
                <a:gd name="T14" fmla="*/ 387 w 1123"/>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1123"/>
                <a:gd name="T25" fmla="*/ 0 h 960"/>
                <a:gd name="T26" fmla="*/ 1123 w 1123"/>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3" h="960">
                  <a:moveTo>
                    <a:pt x="1123" y="0"/>
                  </a:moveTo>
                  <a:lnTo>
                    <a:pt x="1123" y="960"/>
                  </a:lnTo>
                  <a:lnTo>
                    <a:pt x="0" y="960"/>
                  </a:lnTo>
                  <a:lnTo>
                    <a:pt x="292" y="926"/>
                  </a:lnTo>
                  <a:lnTo>
                    <a:pt x="506" y="840"/>
                  </a:lnTo>
                  <a:lnTo>
                    <a:pt x="729" y="669"/>
                  </a:lnTo>
                  <a:lnTo>
                    <a:pt x="875" y="463"/>
                  </a:lnTo>
                  <a:lnTo>
                    <a:pt x="1123" y="0"/>
                  </a:lnTo>
                  <a:close/>
                </a:path>
              </a:pathLst>
            </a:custGeom>
            <a:gradFill rotWithShape="1">
              <a:gsLst>
                <a:gs pos="0">
                  <a:srgbClr val="6666FF"/>
                </a:gs>
                <a:gs pos="100000">
                  <a:srgbClr val="2F2F76"/>
                </a:gs>
              </a:gsLst>
              <a:lin ang="5400000" scaled="1"/>
            </a:gradFill>
            <a:ln w="12700">
              <a:noFill/>
              <a:round/>
              <a:headEnd type="none" w="sm" len="sm"/>
              <a:tailEnd type="none" w="sm" len="sm"/>
            </a:ln>
          </p:spPr>
          <p:txBody>
            <a:bodyPr wrap="none" anchor="ctr"/>
            <a:lstStyle/>
            <a:p>
              <a:pPr algn="ctr"/>
              <a:endParaRPr lang="es-MX" b="1" dirty="0">
                <a:solidFill>
                  <a:srgbClr val="002060">
                    <a:lumMod val="90000"/>
                    <a:lumOff val="10000"/>
                  </a:srgbClr>
                </a:solidFill>
              </a:endParaRPr>
            </a:p>
          </p:txBody>
        </p:sp>
      </p:grpSp>
      <p:sp>
        <p:nvSpPr>
          <p:cNvPr id="2370567" name="AutoShape 7"/>
          <p:cNvSpPr>
            <a:spLocks noChangeArrowheads="1"/>
          </p:cNvSpPr>
          <p:nvPr/>
        </p:nvSpPr>
        <p:spPr bwMode="invGray">
          <a:xfrm>
            <a:off x="4381500" y="2491383"/>
            <a:ext cx="1577975" cy="1171575"/>
          </a:xfrm>
          <a:prstGeom prst="leftArrow">
            <a:avLst>
              <a:gd name="adj1" fmla="val 50000"/>
              <a:gd name="adj2" fmla="val 37106"/>
            </a:avLst>
          </a:prstGeom>
          <a:gradFill rotWithShape="0">
            <a:gsLst>
              <a:gs pos="0">
                <a:srgbClr val="E89F26"/>
              </a:gs>
              <a:gs pos="100000">
                <a:srgbClr val="E89F26">
                  <a:gamma/>
                  <a:shade val="46275"/>
                  <a:invGamma/>
                </a:srgbClr>
              </a:gs>
            </a:gsLst>
            <a:lin ang="0" scaled="1"/>
          </a:gradFill>
          <a:ln w="12700">
            <a:noFill/>
            <a:miter lim="800000"/>
            <a:headEnd type="none" w="sm" len="sm"/>
            <a:tailEnd type="none" w="sm" len="sm"/>
          </a:ln>
          <a:effectLst/>
        </p:spPr>
        <p:txBody>
          <a:bodyPr wrap="none" lIns="89383" tIns="44691" rIns="89383" bIns="44691" anchor="ctr"/>
          <a:lstStyle/>
          <a:p>
            <a:pPr algn="ctr" defTabSz="893763">
              <a:lnSpc>
                <a:spcPct val="90000"/>
              </a:lnSpc>
            </a:pPr>
            <a:r>
              <a:rPr lang="es-MX" sz="1400" b="1" dirty="0" smtClean="0">
                <a:solidFill>
                  <a:prstClr val="white"/>
                </a:solidFill>
                <a:ea typeface="ＭＳ Ｐゴシック" charset="-128"/>
              </a:rPr>
              <a:t>Respuesta </a:t>
            </a:r>
          </a:p>
          <a:p>
            <a:pPr algn="ctr" defTabSz="893763">
              <a:lnSpc>
                <a:spcPct val="90000"/>
              </a:lnSpc>
            </a:pPr>
            <a:r>
              <a:rPr lang="es-MX" sz="1400" b="1" dirty="0" smtClean="0">
                <a:solidFill>
                  <a:prstClr val="white"/>
                </a:solidFill>
                <a:ea typeface="ＭＳ Ｐゴシック" charset="-128"/>
              </a:rPr>
              <a:t>Amplificada</a:t>
            </a:r>
          </a:p>
          <a:p>
            <a:pPr algn="ctr" defTabSz="893763">
              <a:lnSpc>
                <a:spcPct val="90000"/>
              </a:lnSpc>
            </a:pPr>
            <a:r>
              <a:rPr lang="es-MX" sz="1400" b="1" dirty="0" smtClean="0">
                <a:solidFill>
                  <a:prstClr val="white"/>
                </a:solidFill>
                <a:ea typeface="ＭＳ Ｐゴシック" charset="-128"/>
              </a:rPr>
              <a:t>del dolor</a:t>
            </a:r>
            <a:endParaRPr lang="es-MX" sz="1400" b="1" dirty="0">
              <a:solidFill>
                <a:prstClr val="white"/>
              </a:solidFill>
              <a:ea typeface="ＭＳ Ｐゴシック" charset="-128"/>
            </a:endParaRPr>
          </a:p>
        </p:txBody>
      </p:sp>
      <p:sp>
        <p:nvSpPr>
          <p:cNvPr id="3098632" name="Text Box 9"/>
          <p:cNvSpPr txBox="1">
            <a:spLocks noChangeArrowheads="1"/>
          </p:cNvSpPr>
          <p:nvPr/>
        </p:nvSpPr>
        <p:spPr bwMode="invGray">
          <a:xfrm rot="-5400000">
            <a:off x="-1249362" y="3622804"/>
            <a:ext cx="3770312" cy="361296"/>
          </a:xfrm>
          <a:prstGeom prst="rect">
            <a:avLst/>
          </a:prstGeom>
          <a:noFill/>
          <a:ln w="12700">
            <a:noFill/>
            <a:miter lim="800000"/>
            <a:headEnd type="none" w="sm" len="sm"/>
            <a:tailEnd type="none" w="sm" len="sm"/>
          </a:ln>
        </p:spPr>
        <p:txBody>
          <a:bodyPr lIns="83484" tIns="41741" rIns="83484" bIns="41741">
            <a:spAutoFit/>
          </a:bodyPr>
          <a:lstStyle/>
          <a:p>
            <a:pPr algn="ctr" defTabSz="893763"/>
            <a:r>
              <a:rPr lang="es-MX" b="1" dirty="0" smtClean="0">
                <a:solidFill>
                  <a:srgbClr val="002060">
                    <a:lumMod val="90000"/>
                    <a:lumOff val="10000"/>
                  </a:srgbClr>
                </a:solidFill>
              </a:rPr>
              <a:t>Intensidad Subjetiva del Dolor</a:t>
            </a:r>
            <a:endParaRPr lang="es-MX" b="1" dirty="0">
              <a:solidFill>
                <a:srgbClr val="002060">
                  <a:lumMod val="90000"/>
                  <a:lumOff val="10000"/>
                </a:srgbClr>
              </a:solidFill>
            </a:endParaRPr>
          </a:p>
        </p:txBody>
      </p:sp>
      <p:sp>
        <p:nvSpPr>
          <p:cNvPr id="2370570" name="Text Box 10"/>
          <p:cNvSpPr txBox="1">
            <a:spLocks noChangeArrowheads="1"/>
          </p:cNvSpPr>
          <p:nvPr/>
        </p:nvSpPr>
        <p:spPr bwMode="invGray">
          <a:xfrm>
            <a:off x="3046413" y="5874346"/>
            <a:ext cx="2406904" cy="361296"/>
          </a:xfrm>
          <a:prstGeom prst="rect">
            <a:avLst/>
          </a:prstGeom>
          <a:noFill/>
          <a:ln w="12700">
            <a:noFill/>
            <a:miter lim="800000"/>
            <a:headEnd type="none" w="sm" len="sm"/>
            <a:tailEnd type="none" w="sm" len="sm"/>
          </a:ln>
          <a:effectLst>
            <a:outerShdw dist="17961" dir="2700000" algn="ctr" rotWithShape="0">
              <a:srgbClr val="000000"/>
            </a:outerShdw>
          </a:effectLst>
        </p:spPr>
        <p:txBody>
          <a:bodyPr wrap="none" lIns="83484" tIns="41741" rIns="83484" bIns="41741">
            <a:spAutoFit/>
          </a:bodyPr>
          <a:lstStyle/>
          <a:p>
            <a:pPr defTabSz="893763"/>
            <a:r>
              <a:rPr lang="es-MX" b="1" dirty="0" smtClean="0">
                <a:solidFill>
                  <a:prstClr val="white"/>
                </a:solidFill>
                <a:ea typeface="ＭＳ Ｐゴシック" charset="-128"/>
              </a:rPr>
              <a:t>Intensidad del estímulo</a:t>
            </a:r>
            <a:endParaRPr lang="es-MX" b="1" dirty="0">
              <a:solidFill>
                <a:prstClr val="white"/>
              </a:solidFill>
              <a:ea typeface="ＭＳ Ｐゴシック" charset="-128"/>
            </a:endParaRPr>
          </a:p>
        </p:txBody>
      </p:sp>
      <p:sp>
        <p:nvSpPr>
          <p:cNvPr id="3098634" name="Text Box 11"/>
          <p:cNvSpPr txBox="1">
            <a:spLocks noChangeArrowheads="1"/>
          </p:cNvSpPr>
          <p:nvPr/>
        </p:nvSpPr>
        <p:spPr bwMode="invGray">
          <a:xfrm>
            <a:off x="7169150" y="2196108"/>
            <a:ext cx="1503363" cy="638295"/>
          </a:xfrm>
          <a:prstGeom prst="rect">
            <a:avLst/>
          </a:prstGeom>
          <a:gradFill rotWithShape="1">
            <a:gsLst>
              <a:gs pos="0">
                <a:schemeClr val="hlink">
                  <a:gamma/>
                  <a:shade val="46275"/>
                  <a:invGamma/>
                </a:schemeClr>
              </a:gs>
              <a:gs pos="100000">
                <a:schemeClr val="hlink"/>
              </a:gs>
            </a:gsLst>
            <a:lin ang="18900000" scaled="1"/>
          </a:gradFill>
          <a:ln w="12700">
            <a:solidFill>
              <a:schemeClr val="tx1"/>
            </a:solidFill>
            <a:miter lim="800000"/>
            <a:headEnd type="none" w="sm" len="sm"/>
            <a:tailEnd type="none" w="sm" len="sm"/>
          </a:ln>
        </p:spPr>
        <p:txBody>
          <a:bodyPr lIns="83484" tIns="41741" rIns="83484" bIns="41741">
            <a:spAutoFit/>
          </a:bodyPr>
          <a:lstStyle/>
          <a:p>
            <a:pPr defTabSz="893763"/>
            <a:r>
              <a:rPr lang="es-MX" b="1" dirty="0" smtClean="0">
                <a:solidFill>
                  <a:prstClr val="white"/>
                </a:solidFill>
              </a:rPr>
              <a:t>Respuesta de dolor normal</a:t>
            </a:r>
            <a:endParaRPr lang="es-MX" b="1" dirty="0">
              <a:solidFill>
                <a:prstClr val="white"/>
              </a:solidFill>
            </a:endParaRPr>
          </a:p>
        </p:txBody>
      </p:sp>
      <p:sp>
        <p:nvSpPr>
          <p:cNvPr id="3098636" name="Line 16"/>
          <p:cNvSpPr>
            <a:spLocks noChangeShapeType="1"/>
          </p:cNvSpPr>
          <p:nvPr/>
        </p:nvSpPr>
        <p:spPr bwMode="invGray">
          <a:xfrm>
            <a:off x="1192213" y="1886546"/>
            <a:ext cx="93662" cy="0"/>
          </a:xfrm>
          <a:prstGeom prst="line">
            <a:avLst/>
          </a:prstGeom>
          <a:noFill/>
          <a:ln w="19050">
            <a:solidFill>
              <a:schemeClr val="bg1"/>
            </a:solidFill>
            <a:round/>
            <a:headEnd type="none" w="sm" len="sm"/>
            <a:tailEnd type="none" w="sm" len="sm"/>
          </a:ln>
        </p:spPr>
        <p:txBody>
          <a:bodyPr wrap="none" lIns="83484" tIns="41741" rIns="83484" bIns="41741">
            <a:spAutoFit/>
          </a:bodyPr>
          <a:lstStyle/>
          <a:p>
            <a:endParaRPr lang="es-MX" dirty="0">
              <a:solidFill>
                <a:srgbClr val="002060">
                  <a:lumMod val="90000"/>
                  <a:lumOff val="10000"/>
                </a:srgbClr>
              </a:solidFill>
            </a:endParaRPr>
          </a:p>
        </p:txBody>
      </p:sp>
      <p:sp>
        <p:nvSpPr>
          <p:cNvPr id="3098637" name="Line 17"/>
          <p:cNvSpPr>
            <a:spLocks noChangeShapeType="1"/>
          </p:cNvSpPr>
          <p:nvPr/>
        </p:nvSpPr>
        <p:spPr bwMode="invGray">
          <a:xfrm>
            <a:off x="1193800" y="2678708"/>
            <a:ext cx="92075" cy="0"/>
          </a:xfrm>
          <a:prstGeom prst="line">
            <a:avLst/>
          </a:prstGeom>
          <a:noFill/>
          <a:ln w="19050">
            <a:solidFill>
              <a:schemeClr val="bg1"/>
            </a:solidFill>
            <a:round/>
            <a:headEnd type="none" w="sm" len="sm"/>
            <a:tailEnd type="none" w="sm" len="sm"/>
          </a:ln>
        </p:spPr>
        <p:txBody>
          <a:bodyPr wrap="none" lIns="83484" tIns="41741" rIns="83484" bIns="41741">
            <a:spAutoFit/>
          </a:bodyPr>
          <a:lstStyle/>
          <a:p>
            <a:endParaRPr lang="es-MX" dirty="0">
              <a:solidFill>
                <a:srgbClr val="002060">
                  <a:lumMod val="90000"/>
                  <a:lumOff val="10000"/>
                </a:srgbClr>
              </a:solidFill>
            </a:endParaRPr>
          </a:p>
        </p:txBody>
      </p:sp>
      <p:sp>
        <p:nvSpPr>
          <p:cNvPr id="3098638" name="Line 18"/>
          <p:cNvSpPr>
            <a:spLocks noChangeShapeType="1"/>
          </p:cNvSpPr>
          <p:nvPr/>
        </p:nvSpPr>
        <p:spPr bwMode="invGray">
          <a:xfrm>
            <a:off x="1193800" y="3383558"/>
            <a:ext cx="92075" cy="0"/>
          </a:xfrm>
          <a:prstGeom prst="line">
            <a:avLst/>
          </a:prstGeom>
          <a:noFill/>
          <a:ln w="19050">
            <a:solidFill>
              <a:schemeClr val="bg1"/>
            </a:solidFill>
            <a:round/>
            <a:headEnd type="none" w="sm" len="sm"/>
            <a:tailEnd type="none" w="sm" len="sm"/>
          </a:ln>
        </p:spPr>
        <p:txBody>
          <a:bodyPr wrap="none" lIns="83484" tIns="41741" rIns="83484" bIns="41741">
            <a:spAutoFit/>
          </a:bodyPr>
          <a:lstStyle/>
          <a:p>
            <a:endParaRPr lang="es-MX" dirty="0">
              <a:solidFill>
                <a:srgbClr val="002060">
                  <a:lumMod val="90000"/>
                  <a:lumOff val="10000"/>
                </a:srgbClr>
              </a:solidFill>
            </a:endParaRPr>
          </a:p>
        </p:txBody>
      </p:sp>
      <p:sp>
        <p:nvSpPr>
          <p:cNvPr id="3098639" name="Line 19"/>
          <p:cNvSpPr>
            <a:spLocks noChangeShapeType="1"/>
          </p:cNvSpPr>
          <p:nvPr/>
        </p:nvSpPr>
        <p:spPr bwMode="invGray">
          <a:xfrm>
            <a:off x="1193800" y="4126508"/>
            <a:ext cx="92075" cy="0"/>
          </a:xfrm>
          <a:prstGeom prst="line">
            <a:avLst/>
          </a:prstGeom>
          <a:noFill/>
          <a:ln w="19050">
            <a:solidFill>
              <a:schemeClr val="bg1"/>
            </a:solidFill>
            <a:round/>
            <a:headEnd type="none" w="sm" len="sm"/>
            <a:tailEnd type="none" w="sm" len="sm"/>
          </a:ln>
        </p:spPr>
        <p:txBody>
          <a:bodyPr wrap="none" lIns="83484" tIns="41741" rIns="83484" bIns="41741">
            <a:spAutoFit/>
          </a:bodyPr>
          <a:lstStyle/>
          <a:p>
            <a:endParaRPr lang="es-MX" dirty="0">
              <a:solidFill>
                <a:srgbClr val="002060">
                  <a:lumMod val="90000"/>
                  <a:lumOff val="10000"/>
                </a:srgbClr>
              </a:solidFill>
            </a:endParaRPr>
          </a:p>
        </p:txBody>
      </p:sp>
      <p:sp>
        <p:nvSpPr>
          <p:cNvPr id="3098640" name="Line 20"/>
          <p:cNvSpPr>
            <a:spLocks noChangeShapeType="1"/>
          </p:cNvSpPr>
          <p:nvPr/>
        </p:nvSpPr>
        <p:spPr bwMode="invGray">
          <a:xfrm>
            <a:off x="1193800" y="4831358"/>
            <a:ext cx="92075" cy="0"/>
          </a:xfrm>
          <a:prstGeom prst="line">
            <a:avLst/>
          </a:prstGeom>
          <a:noFill/>
          <a:ln w="19050">
            <a:solidFill>
              <a:schemeClr val="bg1"/>
            </a:solidFill>
            <a:round/>
            <a:headEnd type="none" w="sm" len="sm"/>
            <a:tailEnd type="none" w="sm" len="sm"/>
          </a:ln>
        </p:spPr>
        <p:txBody>
          <a:bodyPr wrap="none" lIns="83484" tIns="41741" rIns="83484" bIns="41741">
            <a:spAutoFit/>
          </a:bodyPr>
          <a:lstStyle/>
          <a:p>
            <a:endParaRPr lang="es-MX" dirty="0">
              <a:solidFill>
                <a:srgbClr val="002060">
                  <a:lumMod val="90000"/>
                  <a:lumOff val="10000"/>
                </a:srgbClr>
              </a:solidFill>
            </a:endParaRPr>
          </a:p>
        </p:txBody>
      </p:sp>
      <p:sp>
        <p:nvSpPr>
          <p:cNvPr id="3098641" name="Freeform 21"/>
          <p:cNvSpPr>
            <a:spLocks/>
          </p:cNvSpPr>
          <p:nvPr/>
        </p:nvSpPr>
        <p:spPr bwMode="invGray">
          <a:xfrm>
            <a:off x="3854450" y="1913533"/>
            <a:ext cx="3806825" cy="3736975"/>
          </a:xfrm>
          <a:custGeom>
            <a:avLst/>
            <a:gdLst>
              <a:gd name="T0" fmla="*/ 0 w 2398"/>
              <a:gd name="T1" fmla="*/ 2147483647 h 2354"/>
              <a:gd name="T2" fmla="*/ 2147483647 w 2398"/>
              <a:gd name="T3" fmla="*/ 2147483647 h 2354"/>
              <a:gd name="T4" fmla="*/ 2147483647 w 2398"/>
              <a:gd name="T5" fmla="*/ 2147483647 h 2354"/>
              <a:gd name="T6" fmla="*/ 2147483647 w 2398"/>
              <a:gd name="T7" fmla="*/ 2147483647 h 2354"/>
              <a:gd name="T8" fmla="*/ 2147483647 w 2398"/>
              <a:gd name="T9" fmla="*/ 2147483647 h 2354"/>
              <a:gd name="T10" fmla="*/ 2147483647 w 2398"/>
              <a:gd name="T11" fmla="*/ 2147483647 h 2354"/>
              <a:gd name="T12" fmla="*/ 2147483647 w 2398"/>
              <a:gd name="T13" fmla="*/ 2147483647 h 2354"/>
              <a:gd name="T14" fmla="*/ 2147483647 w 2398"/>
              <a:gd name="T15" fmla="*/ 2147483647 h 2354"/>
              <a:gd name="T16" fmla="*/ 2147483647 w 2398"/>
              <a:gd name="T17" fmla="*/ 2147483647 h 2354"/>
              <a:gd name="T18" fmla="*/ 2147483647 w 2398"/>
              <a:gd name="T19" fmla="*/ 0 h 2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8"/>
              <a:gd name="T31" fmla="*/ 0 h 2354"/>
              <a:gd name="T32" fmla="*/ 2398 w 2398"/>
              <a:gd name="T33" fmla="*/ 2354 h 2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8" h="2354">
                <a:moveTo>
                  <a:pt x="0" y="2354"/>
                </a:moveTo>
                <a:cubicBezTo>
                  <a:pt x="53" y="2350"/>
                  <a:pt x="230" y="2349"/>
                  <a:pt x="320" y="2335"/>
                </a:cubicBezTo>
                <a:cubicBezTo>
                  <a:pt x="410" y="2321"/>
                  <a:pt x="466" y="2311"/>
                  <a:pt x="539" y="2272"/>
                </a:cubicBezTo>
                <a:cubicBezTo>
                  <a:pt x="612" y="2233"/>
                  <a:pt x="679" y="2193"/>
                  <a:pt x="758" y="2103"/>
                </a:cubicBezTo>
                <a:cubicBezTo>
                  <a:pt x="837" y="2013"/>
                  <a:pt x="921" y="1924"/>
                  <a:pt x="1015" y="1734"/>
                </a:cubicBezTo>
                <a:cubicBezTo>
                  <a:pt x="1109" y="1544"/>
                  <a:pt x="1240" y="1164"/>
                  <a:pt x="1321" y="964"/>
                </a:cubicBezTo>
                <a:cubicBezTo>
                  <a:pt x="1402" y="764"/>
                  <a:pt x="1430" y="657"/>
                  <a:pt x="1503" y="532"/>
                </a:cubicBezTo>
                <a:cubicBezTo>
                  <a:pt x="1576" y="407"/>
                  <a:pt x="1659" y="295"/>
                  <a:pt x="1760" y="212"/>
                </a:cubicBezTo>
                <a:cubicBezTo>
                  <a:pt x="1861" y="129"/>
                  <a:pt x="2004" y="72"/>
                  <a:pt x="2110" y="37"/>
                </a:cubicBezTo>
                <a:cubicBezTo>
                  <a:pt x="2216" y="2"/>
                  <a:pt x="2307" y="1"/>
                  <a:pt x="2398" y="0"/>
                </a:cubicBezTo>
              </a:path>
            </a:pathLst>
          </a:custGeom>
          <a:noFill/>
          <a:ln w="57150">
            <a:solidFill>
              <a:schemeClr val="hlink"/>
            </a:solidFill>
            <a:round/>
            <a:headEnd/>
            <a:tailEnd/>
          </a:ln>
        </p:spPr>
        <p:txBody>
          <a:bodyPr/>
          <a:lstStyle/>
          <a:p>
            <a:pPr algn="ctr"/>
            <a:endParaRPr lang="es-MX" b="1" dirty="0">
              <a:solidFill>
                <a:srgbClr val="002060">
                  <a:lumMod val="90000"/>
                  <a:lumOff val="10000"/>
                </a:srgbClr>
              </a:solidFill>
            </a:endParaRPr>
          </a:p>
        </p:txBody>
      </p:sp>
      <p:sp>
        <p:nvSpPr>
          <p:cNvPr id="3098642" name="Text Box 15"/>
          <p:cNvSpPr txBox="1">
            <a:spLocks noChangeArrowheads="1"/>
          </p:cNvSpPr>
          <p:nvPr/>
        </p:nvSpPr>
        <p:spPr bwMode="invGray">
          <a:xfrm>
            <a:off x="1320800" y="3032721"/>
            <a:ext cx="3035300" cy="523220"/>
          </a:xfrm>
          <a:prstGeom prst="rect">
            <a:avLst/>
          </a:prstGeom>
          <a:noFill/>
          <a:ln w="25400">
            <a:noFill/>
            <a:miter lim="800000"/>
            <a:headEnd type="none" w="sm" len="sm"/>
            <a:tailEnd type="none" w="sm" len="sm"/>
          </a:ln>
        </p:spPr>
        <p:txBody>
          <a:bodyPr>
            <a:spAutoFit/>
          </a:bodyPr>
          <a:lstStyle/>
          <a:p>
            <a:pPr>
              <a:spcBef>
                <a:spcPct val="20000"/>
              </a:spcBef>
            </a:pPr>
            <a:r>
              <a:rPr lang="es-MX" sz="1400" dirty="0" smtClean="0">
                <a:solidFill>
                  <a:srgbClr val="002060">
                    <a:lumMod val="90000"/>
                    <a:lumOff val="10000"/>
                  </a:srgbClr>
                </a:solidFill>
              </a:rPr>
              <a:t>(cuando un pinchazo causa una </a:t>
            </a:r>
            <a:br>
              <a:rPr lang="es-MX" sz="1400" dirty="0" smtClean="0">
                <a:solidFill>
                  <a:srgbClr val="002060">
                    <a:lumMod val="90000"/>
                    <a:lumOff val="10000"/>
                  </a:srgbClr>
                </a:solidFill>
              </a:rPr>
            </a:br>
            <a:r>
              <a:rPr lang="es-MX" sz="1400" dirty="0" smtClean="0">
                <a:solidFill>
                  <a:srgbClr val="002060">
                    <a:lumMod val="90000"/>
                    <a:lumOff val="10000"/>
                  </a:srgbClr>
                </a:solidFill>
              </a:rPr>
              <a:t>sensación de punzadas intensas)</a:t>
            </a:r>
            <a:endParaRPr lang="es-MX" sz="1400" dirty="0">
              <a:solidFill>
                <a:srgbClr val="002060">
                  <a:lumMod val="90000"/>
                  <a:lumOff val="10000"/>
                </a:srgbClr>
              </a:solidFill>
            </a:endParaRPr>
          </a:p>
        </p:txBody>
      </p:sp>
      <p:sp>
        <p:nvSpPr>
          <p:cNvPr id="3098643" name="Text Box 24"/>
          <p:cNvSpPr txBox="1">
            <a:spLocks noChangeArrowheads="1"/>
          </p:cNvSpPr>
          <p:nvPr/>
        </p:nvSpPr>
        <p:spPr bwMode="invGray">
          <a:xfrm>
            <a:off x="1320800" y="2708871"/>
            <a:ext cx="1351153" cy="367254"/>
          </a:xfrm>
          <a:prstGeom prst="rect">
            <a:avLst/>
          </a:prstGeom>
          <a:noFill/>
          <a:ln w="12700">
            <a:noFill/>
            <a:miter lim="800000"/>
            <a:headEnd type="none" w="sm" len="sm"/>
            <a:tailEnd type="none" w="sm" len="sm"/>
          </a:ln>
        </p:spPr>
        <p:txBody>
          <a:bodyPr wrap="none" lIns="89383" tIns="44691" rIns="89383" bIns="44691">
            <a:spAutoFit/>
          </a:bodyPr>
          <a:lstStyle/>
          <a:p>
            <a:pPr defTabSz="893763"/>
            <a:r>
              <a:rPr lang="es-MX" b="1" dirty="0" smtClean="0">
                <a:solidFill>
                  <a:srgbClr val="002060">
                    <a:lumMod val="90000"/>
                    <a:lumOff val="10000"/>
                  </a:srgbClr>
                </a:solidFill>
              </a:rPr>
              <a:t>Hiperalgesia</a:t>
            </a:r>
            <a:endParaRPr lang="es-MX" b="1" dirty="0">
              <a:solidFill>
                <a:srgbClr val="002060">
                  <a:lumMod val="90000"/>
                  <a:lumOff val="10000"/>
                </a:srgbClr>
              </a:solidFill>
            </a:endParaRPr>
          </a:p>
        </p:txBody>
      </p:sp>
      <p:sp>
        <p:nvSpPr>
          <p:cNvPr id="3098645" name="Line 26"/>
          <p:cNvSpPr>
            <a:spLocks noChangeShapeType="1"/>
          </p:cNvSpPr>
          <p:nvPr/>
        </p:nvSpPr>
        <p:spPr bwMode="invGray">
          <a:xfrm>
            <a:off x="6624638" y="2521546"/>
            <a:ext cx="488950" cy="0"/>
          </a:xfrm>
          <a:prstGeom prst="line">
            <a:avLst/>
          </a:prstGeom>
          <a:noFill/>
          <a:ln w="28575">
            <a:solidFill>
              <a:schemeClr val="hlink"/>
            </a:solidFill>
            <a:round/>
            <a:headEnd type="none" w="sm" len="sm"/>
            <a:tailEnd type="none" w="sm" len="sm"/>
          </a:ln>
        </p:spPr>
        <p:txBody>
          <a:bodyPr lIns="83484" tIns="41741" rIns="83484" bIns="41741">
            <a:spAutoFit/>
          </a:bodyPr>
          <a:lstStyle/>
          <a:p>
            <a:endParaRPr lang="es-MX" dirty="0">
              <a:solidFill>
                <a:srgbClr val="002060">
                  <a:lumMod val="90000"/>
                  <a:lumOff val="10000"/>
                </a:srgbClr>
              </a:solidFill>
            </a:endParaRPr>
          </a:p>
        </p:txBody>
      </p:sp>
      <p:sp>
        <p:nvSpPr>
          <p:cNvPr id="3098646" name="Rectangle 30"/>
          <p:cNvSpPr>
            <a:spLocks noChangeArrowheads="1"/>
          </p:cNvSpPr>
          <p:nvPr/>
        </p:nvSpPr>
        <p:spPr bwMode="invGray">
          <a:xfrm>
            <a:off x="749696" y="1700808"/>
            <a:ext cx="418704" cy="369332"/>
          </a:xfrm>
          <a:prstGeom prst="rect">
            <a:avLst/>
          </a:prstGeom>
          <a:noFill/>
          <a:ln w="9525">
            <a:noFill/>
            <a:miter lim="800000"/>
            <a:headEnd/>
            <a:tailEnd/>
          </a:ln>
        </p:spPr>
        <p:txBody>
          <a:bodyPr wrap="none">
            <a:spAutoFit/>
          </a:bodyPr>
          <a:lstStyle/>
          <a:p>
            <a:pPr algn="r"/>
            <a:r>
              <a:rPr lang="es-MX" b="1" dirty="0" smtClean="0">
                <a:solidFill>
                  <a:srgbClr val="002060">
                    <a:lumMod val="90000"/>
                    <a:lumOff val="10000"/>
                  </a:srgbClr>
                </a:solidFill>
              </a:rPr>
              <a:t>10</a:t>
            </a:r>
            <a:endParaRPr lang="es-MX" b="1" dirty="0">
              <a:solidFill>
                <a:srgbClr val="002060">
                  <a:lumMod val="90000"/>
                  <a:lumOff val="10000"/>
                </a:srgbClr>
              </a:solidFill>
            </a:endParaRPr>
          </a:p>
        </p:txBody>
      </p:sp>
      <p:sp>
        <p:nvSpPr>
          <p:cNvPr id="3098647" name="Rectangle 31"/>
          <p:cNvSpPr>
            <a:spLocks noChangeArrowheads="1"/>
          </p:cNvSpPr>
          <p:nvPr/>
        </p:nvSpPr>
        <p:spPr bwMode="invGray">
          <a:xfrm>
            <a:off x="857250" y="2491383"/>
            <a:ext cx="311150" cy="366713"/>
          </a:xfrm>
          <a:prstGeom prst="rect">
            <a:avLst/>
          </a:prstGeom>
          <a:noFill/>
          <a:ln w="9525">
            <a:noFill/>
            <a:miter lim="800000"/>
            <a:headEnd/>
            <a:tailEnd/>
          </a:ln>
        </p:spPr>
        <p:txBody>
          <a:bodyPr wrap="none">
            <a:spAutoFit/>
          </a:bodyPr>
          <a:lstStyle/>
          <a:p>
            <a:pPr algn="r"/>
            <a:r>
              <a:rPr lang="es-MX" b="1" dirty="0" smtClean="0">
                <a:solidFill>
                  <a:srgbClr val="002060">
                    <a:lumMod val="90000"/>
                    <a:lumOff val="10000"/>
                  </a:srgbClr>
                </a:solidFill>
              </a:rPr>
              <a:t>8</a:t>
            </a:r>
            <a:endParaRPr lang="es-MX" b="1" dirty="0">
              <a:solidFill>
                <a:srgbClr val="002060">
                  <a:lumMod val="90000"/>
                  <a:lumOff val="10000"/>
                </a:srgbClr>
              </a:solidFill>
            </a:endParaRPr>
          </a:p>
        </p:txBody>
      </p:sp>
      <p:sp>
        <p:nvSpPr>
          <p:cNvPr id="3098648" name="Rectangle 32"/>
          <p:cNvSpPr>
            <a:spLocks noChangeArrowheads="1"/>
          </p:cNvSpPr>
          <p:nvPr/>
        </p:nvSpPr>
        <p:spPr bwMode="invGray">
          <a:xfrm>
            <a:off x="857250" y="3188296"/>
            <a:ext cx="311150" cy="366712"/>
          </a:xfrm>
          <a:prstGeom prst="rect">
            <a:avLst/>
          </a:prstGeom>
          <a:noFill/>
          <a:ln w="9525">
            <a:noFill/>
            <a:miter lim="800000"/>
            <a:headEnd/>
            <a:tailEnd/>
          </a:ln>
        </p:spPr>
        <p:txBody>
          <a:bodyPr wrap="none">
            <a:spAutoFit/>
          </a:bodyPr>
          <a:lstStyle/>
          <a:p>
            <a:pPr algn="r"/>
            <a:r>
              <a:rPr lang="es-MX" b="1" dirty="0" smtClean="0">
                <a:solidFill>
                  <a:srgbClr val="002060">
                    <a:lumMod val="90000"/>
                    <a:lumOff val="10000"/>
                  </a:srgbClr>
                </a:solidFill>
              </a:rPr>
              <a:t>6</a:t>
            </a:r>
            <a:endParaRPr lang="es-MX" b="1" dirty="0">
              <a:solidFill>
                <a:srgbClr val="002060">
                  <a:lumMod val="90000"/>
                  <a:lumOff val="10000"/>
                </a:srgbClr>
              </a:solidFill>
            </a:endParaRPr>
          </a:p>
        </p:txBody>
      </p:sp>
      <p:sp>
        <p:nvSpPr>
          <p:cNvPr id="3098649" name="Rectangle 33"/>
          <p:cNvSpPr>
            <a:spLocks noChangeArrowheads="1"/>
          </p:cNvSpPr>
          <p:nvPr/>
        </p:nvSpPr>
        <p:spPr bwMode="invGray">
          <a:xfrm>
            <a:off x="857250" y="3943946"/>
            <a:ext cx="311150" cy="366712"/>
          </a:xfrm>
          <a:prstGeom prst="rect">
            <a:avLst/>
          </a:prstGeom>
          <a:noFill/>
          <a:ln w="9525">
            <a:noFill/>
            <a:miter lim="800000"/>
            <a:headEnd/>
            <a:tailEnd/>
          </a:ln>
        </p:spPr>
        <p:txBody>
          <a:bodyPr wrap="none">
            <a:spAutoFit/>
          </a:bodyPr>
          <a:lstStyle/>
          <a:p>
            <a:pPr algn="r"/>
            <a:r>
              <a:rPr lang="es-MX" b="1" dirty="0" smtClean="0">
                <a:solidFill>
                  <a:srgbClr val="002060">
                    <a:lumMod val="90000"/>
                    <a:lumOff val="10000"/>
                  </a:srgbClr>
                </a:solidFill>
              </a:rPr>
              <a:t>4</a:t>
            </a:r>
            <a:endParaRPr lang="es-MX" b="1" dirty="0">
              <a:solidFill>
                <a:srgbClr val="002060">
                  <a:lumMod val="90000"/>
                  <a:lumOff val="10000"/>
                </a:srgbClr>
              </a:solidFill>
            </a:endParaRPr>
          </a:p>
        </p:txBody>
      </p:sp>
      <p:sp>
        <p:nvSpPr>
          <p:cNvPr id="3098650" name="Rectangle 34"/>
          <p:cNvSpPr>
            <a:spLocks noChangeArrowheads="1"/>
          </p:cNvSpPr>
          <p:nvPr/>
        </p:nvSpPr>
        <p:spPr bwMode="invGray">
          <a:xfrm>
            <a:off x="857250" y="4639271"/>
            <a:ext cx="311150" cy="366712"/>
          </a:xfrm>
          <a:prstGeom prst="rect">
            <a:avLst/>
          </a:prstGeom>
          <a:noFill/>
          <a:ln w="9525">
            <a:noFill/>
            <a:miter lim="800000"/>
            <a:headEnd/>
            <a:tailEnd/>
          </a:ln>
        </p:spPr>
        <p:txBody>
          <a:bodyPr wrap="none">
            <a:spAutoFit/>
          </a:bodyPr>
          <a:lstStyle/>
          <a:p>
            <a:pPr algn="r"/>
            <a:r>
              <a:rPr lang="es-MX" b="1" dirty="0" smtClean="0">
                <a:solidFill>
                  <a:srgbClr val="002060">
                    <a:lumMod val="90000"/>
                    <a:lumOff val="10000"/>
                  </a:srgbClr>
                </a:solidFill>
              </a:rPr>
              <a:t>2</a:t>
            </a:r>
            <a:endParaRPr lang="es-MX" b="1" dirty="0">
              <a:solidFill>
                <a:srgbClr val="002060">
                  <a:lumMod val="90000"/>
                  <a:lumOff val="10000"/>
                </a:srgbClr>
              </a:solidFill>
            </a:endParaRPr>
          </a:p>
        </p:txBody>
      </p:sp>
      <p:sp>
        <p:nvSpPr>
          <p:cNvPr id="3098651" name="Rectangle 35"/>
          <p:cNvSpPr>
            <a:spLocks noChangeArrowheads="1"/>
          </p:cNvSpPr>
          <p:nvPr/>
        </p:nvSpPr>
        <p:spPr bwMode="invGray">
          <a:xfrm>
            <a:off x="857250" y="5499696"/>
            <a:ext cx="311150" cy="366712"/>
          </a:xfrm>
          <a:prstGeom prst="rect">
            <a:avLst/>
          </a:prstGeom>
          <a:noFill/>
          <a:ln w="9525">
            <a:noFill/>
            <a:miter lim="800000"/>
            <a:headEnd/>
            <a:tailEnd/>
          </a:ln>
        </p:spPr>
        <p:txBody>
          <a:bodyPr wrap="none">
            <a:spAutoFit/>
          </a:bodyPr>
          <a:lstStyle/>
          <a:p>
            <a:pPr algn="r"/>
            <a:r>
              <a:rPr lang="es-MX" b="1" dirty="0" smtClean="0">
                <a:solidFill>
                  <a:srgbClr val="002060">
                    <a:lumMod val="90000"/>
                    <a:lumOff val="10000"/>
                  </a:srgbClr>
                </a:solidFill>
              </a:rPr>
              <a:t>0</a:t>
            </a:r>
            <a:endParaRPr lang="es-MX" b="1" dirty="0">
              <a:solidFill>
                <a:srgbClr val="002060">
                  <a:lumMod val="90000"/>
                  <a:lumOff val="10000"/>
                </a:srgbClr>
              </a:solidFill>
            </a:endParaRPr>
          </a:p>
        </p:txBody>
      </p:sp>
      <p:sp>
        <p:nvSpPr>
          <p:cNvPr id="3098652" name="Line 36"/>
          <p:cNvSpPr>
            <a:spLocks noChangeShapeType="1"/>
          </p:cNvSpPr>
          <p:nvPr/>
        </p:nvSpPr>
        <p:spPr bwMode="invGray">
          <a:xfrm>
            <a:off x="1192213" y="5683846"/>
            <a:ext cx="93662" cy="0"/>
          </a:xfrm>
          <a:prstGeom prst="line">
            <a:avLst/>
          </a:prstGeom>
          <a:noFill/>
          <a:ln w="19050">
            <a:solidFill>
              <a:schemeClr val="bg1"/>
            </a:solidFill>
            <a:round/>
            <a:headEnd type="none" w="sm" len="sm"/>
            <a:tailEnd type="none" w="sm" len="sm"/>
          </a:ln>
        </p:spPr>
        <p:txBody>
          <a:bodyPr wrap="none" lIns="83484" tIns="41741" rIns="83484" bIns="41741">
            <a:spAutoFit/>
          </a:bodyPr>
          <a:lstStyle/>
          <a:p>
            <a:endParaRPr lang="es-MX" dirty="0">
              <a:solidFill>
                <a:srgbClr val="002060">
                  <a:lumMod val="90000"/>
                  <a:lumOff val="10000"/>
                </a:srgbClr>
              </a:solidFill>
            </a:endParaRPr>
          </a:p>
        </p:txBody>
      </p:sp>
      <p:sp>
        <p:nvSpPr>
          <p:cNvPr id="3098653" name="Rectangle 37"/>
          <p:cNvSpPr>
            <a:spLocks noChangeArrowheads="1"/>
          </p:cNvSpPr>
          <p:nvPr/>
        </p:nvSpPr>
        <p:spPr bwMode="invGray">
          <a:xfrm>
            <a:off x="455146" y="6515100"/>
            <a:ext cx="7047379" cy="236538"/>
          </a:xfrm>
          <a:prstGeom prst="rect">
            <a:avLst/>
          </a:prstGeom>
          <a:noFill/>
          <a:ln w="9525" algn="ctr">
            <a:noFill/>
            <a:miter lim="800000"/>
            <a:headEnd/>
            <a:tailEnd/>
          </a:ln>
        </p:spPr>
        <p:txBody>
          <a:bodyPr lIns="0" tIns="0" rIns="0" bIns="0" anchor="b"/>
          <a:lstStyle/>
          <a:p>
            <a:pPr marL="58738">
              <a:lnSpc>
                <a:spcPct val="95000"/>
              </a:lnSpc>
            </a:pPr>
            <a:r>
              <a:rPr lang="en-US" sz="1100" dirty="0">
                <a:solidFill>
                  <a:srgbClr val="002060">
                    <a:lumMod val="90000"/>
                    <a:lumOff val="10000"/>
                  </a:srgbClr>
                </a:solidFill>
              </a:rPr>
              <a:t>Adapted </a:t>
            </a:r>
            <a:r>
              <a:rPr lang="en-US" sz="1100" dirty="0" smtClean="0">
                <a:solidFill>
                  <a:srgbClr val="002060">
                    <a:lumMod val="90000"/>
                    <a:lumOff val="10000"/>
                  </a:srgbClr>
                </a:solidFill>
              </a:rPr>
              <a:t>from: </a:t>
            </a:r>
            <a:r>
              <a:rPr lang="en-US" sz="1100" dirty="0">
                <a:solidFill>
                  <a:srgbClr val="002060">
                    <a:lumMod val="90000"/>
                    <a:lumOff val="10000"/>
                  </a:srgbClr>
                </a:solidFill>
              </a:rPr>
              <a:t>Gottschalk </a:t>
            </a:r>
            <a:r>
              <a:rPr lang="en-US" sz="1100" dirty="0" smtClean="0">
                <a:solidFill>
                  <a:srgbClr val="002060">
                    <a:lumMod val="90000"/>
                    <a:lumOff val="10000"/>
                  </a:srgbClr>
                </a:solidFill>
              </a:rPr>
              <a:t>A, Smith </a:t>
            </a:r>
            <a:r>
              <a:rPr lang="en-US" sz="1100" dirty="0">
                <a:solidFill>
                  <a:srgbClr val="002060">
                    <a:lumMod val="90000"/>
                    <a:lumOff val="10000"/>
                  </a:srgbClr>
                </a:solidFill>
              </a:rPr>
              <a:t>DS. </a:t>
            </a:r>
            <a:r>
              <a:rPr lang="en-US" sz="1100" i="1" dirty="0">
                <a:solidFill>
                  <a:srgbClr val="002060">
                    <a:lumMod val="90000"/>
                    <a:lumOff val="10000"/>
                  </a:srgbClr>
                </a:solidFill>
              </a:rPr>
              <a:t>Am Fam </a:t>
            </a:r>
            <a:r>
              <a:rPr lang="en-US" sz="1100" i="1" dirty="0" smtClean="0">
                <a:solidFill>
                  <a:srgbClr val="002060">
                    <a:lumMod val="90000"/>
                    <a:lumOff val="10000"/>
                  </a:srgbClr>
                </a:solidFill>
              </a:rPr>
              <a:t>Physician</a:t>
            </a:r>
            <a:r>
              <a:rPr lang="en-US" sz="1100" dirty="0" smtClean="0">
                <a:solidFill>
                  <a:srgbClr val="002060">
                    <a:lumMod val="90000"/>
                    <a:lumOff val="10000"/>
                  </a:srgbClr>
                </a:solidFill>
              </a:rPr>
              <a:t> </a:t>
            </a:r>
            <a:r>
              <a:rPr lang="en-US" sz="1100" dirty="0">
                <a:solidFill>
                  <a:srgbClr val="002060">
                    <a:lumMod val="90000"/>
                    <a:lumOff val="10000"/>
                  </a:srgbClr>
                </a:solidFill>
              </a:rPr>
              <a:t>2001</a:t>
            </a:r>
            <a:r>
              <a:rPr lang="en-US" sz="1100" dirty="0" smtClean="0">
                <a:solidFill>
                  <a:srgbClr val="002060">
                    <a:lumMod val="90000"/>
                    <a:lumOff val="10000"/>
                  </a:srgbClr>
                </a:solidFill>
              </a:rPr>
              <a:t>; 63(10):1979-86</a:t>
            </a:r>
            <a:r>
              <a:rPr lang="en-US" sz="1100" dirty="0">
                <a:solidFill>
                  <a:srgbClr val="002060">
                    <a:lumMod val="90000"/>
                    <a:lumOff val="10000"/>
                  </a:srgbClr>
                </a:solidFill>
              </a:rPr>
              <a:t>.</a:t>
            </a:r>
          </a:p>
        </p:txBody>
      </p:sp>
      <p:sp>
        <p:nvSpPr>
          <p:cNvPr id="3098654" name="Freeform 40"/>
          <p:cNvSpPr>
            <a:spLocks/>
          </p:cNvSpPr>
          <p:nvPr/>
        </p:nvSpPr>
        <p:spPr bwMode="auto">
          <a:xfrm>
            <a:off x="1271588" y="1878608"/>
            <a:ext cx="6183312" cy="3806825"/>
          </a:xfrm>
          <a:custGeom>
            <a:avLst/>
            <a:gdLst>
              <a:gd name="T0" fmla="*/ 0 w 3907"/>
              <a:gd name="T1" fmla="*/ 0 h 2398"/>
              <a:gd name="T2" fmla="*/ 0 w 3907"/>
              <a:gd name="T3" fmla="*/ 2147483647 h 2398"/>
              <a:gd name="T4" fmla="*/ 2147483647 w 3907"/>
              <a:gd name="T5" fmla="*/ 2147483647 h 2398"/>
              <a:gd name="T6" fmla="*/ 0 60000 65536"/>
              <a:gd name="T7" fmla="*/ 0 60000 65536"/>
              <a:gd name="T8" fmla="*/ 0 60000 65536"/>
              <a:gd name="T9" fmla="*/ 0 w 3907"/>
              <a:gd name="T10" fmla="*/ 0 h 2398"/>
              <a:gd name="T11" fmla="*/ 3907 w 3907"/>
              <a:gd name="T12" fmla="*/ 2398 h 2398"/>
            </a:gdLst>
            <a:ahLst/>
            <a:cxnLst>
              <a:cxn ang="T6">
                <a:pos x="T0" y="T1"/>
              </a:cxn>
              <a:cxn ang="T7">
                <a:pos x="T2" y="T3"/>
              </a:cxn>
              <a:cxn ang="T8">
                <a:pos x="T4" y="T5"/>
              </a:cxn>
            </a:cxnLst>
            <a:rect l="T9" t="T10" r="T11" b="T12"/>
            <a:pathLst>
              <a:path w="3907" h="2398">
                <a:moveTo>
                  <a:pt x="0" y="0"/>
                </a:moveTo>
                <a:lnTo>
                  <a:pt x="0" y="2398"/>
                </a:lnTo>
                <a:lnTo>
                  <a:pt x="3907" y="2398"/>
                </a:lnTo>
              </a:path>
            </a:pathLst>
          </a:custGeom>
          <a:noFill/>
          <a:ln w="19050">
            <a:solidFill>
              <a:schemeClr val="bg1"/>
            </a:solidFill>
            <a:round/>
            <a:headEnd/>
            <a:tailEnd/>
          </a:ln>
        </p:spPr>
        <p:txBody>
          <a:bodyPr/>
          <a:lstStyle/>
          <a:p>
            <a:endParaRPr lang="es-MX" dirty="0">
              <a:solidFill>
                <a:srgbClr val="002060">
                  <a:lumMod val="90000"/>
                  <a:lumOff val="10000"/>
                </a:srgbClr>
              </a:solidFill>
            </a:endParaRPr>
          </a:p>
        </p:txBody>
      </p:sp>
      <p:sp>
        <p:nvSpPr>
          <p:cNvPr id="3098655" name="Text Box 28"/>
          <p:cNvSpPr txBox="1">
            <a:spLocks noChangeArrowheads="1"/>
          </p:cNvSpPr>
          <p:nvPr/>
        </p:nvSpPr>
        <p:spPr bwMode="invGray">
          <a:xfrm>
            <a:off x="1358900" y="3970933"/>
            <a:ext cx="972395" cy="367254"/>
          </a:xfrm>
          <a:prstGeom prst="rect">
            <a:avLst/>
          </a:prstGeom>
          <a:noFill/>
          <a:ln w="12700">
            <a:noFill/>
            <a:miter lim="800000"/>
            <a:headEnd type="none" w="sm" len="sm"/>
            <a:tailEnd type="none" w="sm" len="sm"/>
          </a:ln>
        </p:spPr>
        <p:txBody>
          <a:bodyPr wrap="none" lIns="89383" tIns="44691" rIns="89383" bIns="44691">
            <a:spAutoFit/>
          </a:bodyPr>
          <a:lstStyle/>
          <a:p>
            <a:pPr defTabSz="893763"/>
            <a:r>
              <a:rPr lang="es-MX" b="1" dirty="0" smtClean="0">
                <a:solidFill>
                  <a:srgbClr val="002060">
                    <a:lumMod val="90000"/>
                    <a:lumOff val="10000"/>
                  </a:srgbClr>
                </a:solidFill>
              </a:rPr>
              <a:t>A</a:t>
            </a:r>
            <a:r>
              <a:rPr lang="es-MX" b="1" dirty="0" smtClean="0">
                <a:solidFill>
                  <a:srgbClr val="002060">
                    <a:lumMod val="90000"/>
                    <a:lumOff val="10000"/>
                  </a:srgbClr>
                </a:solidFill>
              </a:rPr>
              <a:t>lodinia</a:t>
            </a:r>
            <a:endParaRPr lang="es-MX" b="1" dirty="0">
              <a:solidFill>
                <a:srgbClr val="002060">
                  <a:lumMod val="90000"/>
                  <a:lumOff val="10000"/>
                </a:srgbClr>
              </a:solidFill>
            </a:endParaRPr>
          </a:p>
        </p:txBody>
      </p:sp>
      <p:sp>
        <p:nvSpPr>
          <p:cNvPr id="3098656" name="Text Box 15"/>
          <p:cNvSpPr txBox="1">
            <a:spLocks noChangeArrowheads="1"/>
          </p:cNvSpPr>
          <p:nvPr/>
        </p:nvSpPr>
        <p:spPr bwMode="invGray">
          <a:xfrm>
            <a:off x="1339850" y="4283671"/>
            <a:ext cx="2311400" cy="304800"/>
          </a:xfrm>
          <a:prstGeom prst="rect">
            <a:avLst/>
          </a:prstGeom>
          <a:noFill/>
          <a:ln w="25400">
            <a:noFill/>
            <a:miter lim="800000"/>
            <a:headEnd type="none" w="sm" len="sm"/>
            <a:tailEnd type="none" w="sm" len="sm"/>
          </a:ln>
        </p:spPr>
        <p:txBody>
          <a:bodyPr>
            <a:spAutoFit/>
          </a:bodyPr>
          <a:lstStyle/>
          <a:p>
            <a:pPr>
              <a:spcBef>
                <a:spcPct val="50000"/>
              </a:spcBef>
            </a:pPr>
            <a:r>
              <a:rPr lang="es-MX" sz="1400" dirty="0" smtClean="0">
                <a:solidFill>
                  <a:srgbClr val="002060">
                    <a:lumMod val="90000"/>
                    <a:lumOff val="10000"/>
                  </a:srgbClr>
                </a:solidFill>
              </a:rPr>
              <a:t>(los abrazos son dolorosos)</a:t>
            </a:r>
            <a:endParaRPr lang="es-MX" sz="1400" dirty="0">
              <a:solidFill>
                <a:srgbClr val="002060">
                  <a:lumMod val="90000"/>
                  <a:lumOff val="10000"/>
                </a:srgbClr>
              </a:solidFill>
            </a:endParaRPr>
          </a:p>
        </p:txBody>
      </p:sp>
      <p:sp>
        <p:nvSpPr>
          <p:cNvPr id="3098657" name="Text Box 11"/>
          <p:cNvSpPr txBox="1">
            <a:spLocks noChangeArrowheads="1"/>
          </p:cNvSpPr>
          <p:nvPr/>
        </p:nvSpPr>
        <p:spPr bwMode="invGray">
          <a:xfrm>
            <a:off x="2274888" y="1743671"/>
            <a:ext cx="2335213" cy="361296"/>
          </a:xfrm>
          <a:prstGeom prst="rect">
            <a:avLst/>
          </a:prstGeom>
          <a:gradFill rotWithShape="1">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p:spPr>
        <p:txBody>
          <a:bodyPr wrap="square" lIns="83484" tIns="41741" rIns="83484" bIns="41741">
            <a:spAutoFit/>
          </a:bodyPr>
          <a:lstStyle/>
          <a:p>
            <a:pPr algn="ctr" defTabSz="893763"/>
            <a:r>
              <a:rPr lang="es-MX" b="1" dirty="0" smtClean="0">
                <a:solidFill>
                  <a:prstClr val="white"/>
                </a:solidFill>
              </a:rPr>
              <a:t>Dolor en fibromialgia</a:t>
            </a:r>
            <a:endParaRPr lang="es-MX" b="1" dirty="0">
              <a:solidFill>
                <a:prstClr val="white"/>
              </a:solidFill>
            </a:endParaRPr>
          </a:p>
        </p:txBody>
      </p:sp>
      <p:sp>
        <p:nvSpPr>
          <p:cNvPr id="3098658" name="Line 26"/>
          <p:cNvSpPr>
            <a:spLocks noChangeShapeType="1"/>
          </p:cNvSpPr>
          <p:nvPr/>
        </p:nvSpPr>
        <p:spPr bwMode="invGray">
          <a:xfrm>
            <a:off x="4673600" y="1934171"/>
            <a:ext cx="488950" cy="0"/>
          </a:xfrm>
          <a:prstGeom prst="line">
            <a:avLst/>
          </a:prstGeom>
          <a:noFill/>
          <a:ln w="28575">
            <a:solidFill>
              <a:srgbClr val="FF0000"/>
            </a:solidFill>
            <a:round/>
            <a:headEnd type="none" w="sm" len="sm"/>
            <a:tailEnd type="none" w="sm" len="sm"/>
          </a:ln>
        </p:spPr>
        <p:txBody>
          <a:bodyPr lIns="83484" tIns="41741" rIns="83484" bIns="41741">
            <a:spAutoFit/>
          </a:bodyPr>
          <a:lstStyle/>
          <a:p>
            <a:endParaRPr lang="es-MX" dirty="0">
              <a:solidFill>
                <a:srgbClr val="002060">
                  <a:lumMod val="90000"/>
                  <a:lumOff val="10000"/>
                </a:srgbClr>
              </a:solidFill>
            </a:endParaRPr>
          </a:p>
        </p:txBody>
      </p:sp>
      <p:sp>
        <p:nvSpPr>
          <p:cNvPr id="2370582" name="Freeform 22"/>
          <p:cNvSpPr>
            <a:spLocks/>
          </p:cNvSpPr>
          <p:nvPr/>
        </p:nvSpPr>
        <p:spPr bwMode="invGray">
          <a:xfrm>
            <a:off x="2000250" y="1902421"/>
            <a:ext cx="3876675" cy="3768725"/>
          </a:xfrm>
          <a:custGeom>
            <a:avLst/>
            <a:gdLst>
              <a:gd name="T0" fmla="*/ 0 w 2442"/>
              <a:gd name="T1" fmla="*/ 2147483647 h 2374"/>
              <a:gd name="T2" fmla="*/ 2147483647 w 2442"/>
              <a:gd name="T3" fmla="*/ 2147483647 h 2374"/>
              <a:gd name="T4" fmla="*/ 2147483647 w 2442"/>
              <a:gd name="T5" fmla="*/ 2147483647 h 2374"/>
              <a:gd name="T6" fmla="*/ 2147483647 w 2442"/>
              <a:gd name="T7" fmla="*/ 2147483647 h 2374"/>
              <a:gd name="T8" fmla="*/ 2147483647 w 2442"/>
              <a:gd name="T9" fmla="*/ 2147483647 h 2374"/>
              <a:gd name="T10" fmla="*/ 2147483647 w 2442"/>
              <a:gd name="T11" fmla="*/ 2147483647 h 2374"/>
              <a:gd name="T12" fmla="*/ 2147483647 w 2442"/>
              <a:gd name="T13" fmla="*/ 2147483647 h 2374"/>
              <a:gd name="T14" fmla="*/ 2147483647 w 2442"/>
              <a:gd name="T15" fmla="*/ 2147483647 h 2374"/>
              <a:gd name="T16" fmla="*/ 2147483647 w 2442"/>
              <a:gd name="T17" fmla="*/ 2147483647 h 2374"/>
              <a:gd name="T18" fmla="*/ 2147483647 w 2442"/>
              <a:gd name="T19" fmla="*/ 2147483647 h 2374"/>
              <a:gd name="T20" fmla="*/ 2147483647 w 2442"/>
              <a:gd name="T21" fmla="*/ 0 h 23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42"/>
              <a:gd name="T34" fmla="*/ 0 h 2374"/>
              <a:gd name="T35" fmla="*/ 2442 w 2442"/>
              <a:gd name="T36" fmla="*/ 2374 h 23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42" h="2374">
                <a:moveTo>
                  <a:pt x="0" y="2354"/>
                </a:moveTo>
                <a:cubicBezTo>
                  <a:pt x="110" y="2364"/>
                  <a:pt x="221" y="2374"/>
                  <a:pt x="326" y="2354"/>
                </a:cubicBezTo>
                <a:cubicBezTo>
                  <a:pt x="431" y="2334"/>
                  <a:pt x="552" y="2281"/>
                  <a:pt x="632" y="2235"/>
                </a:cubicBezTo>
                <a:cubicBezTo>
                  <a:pt x="712" y="2189"/>
                  <a:pt x="746" y="2154"/>
                  <a:pt x="808" y="2079"/>
                </a:cubicBezTo>
                <a:cubicBezTo>
                  <a:pt x="870" y="2004"/>
                  <a:pt x="917" y="1967"/>
                  <a:pt x="1002" y="1785"/>
                </a:cubicBezTo>
                <a:cubicBezTo>
                  <a:pt x="1087" y="1603"/>
                  <a:pt x="1243" y="1185"/>
                  <a:pt x="1321" y="989"/>
                </a:cubicBezTo>
                <a:cubicBezTo>
                  <a:pt x="1399" y="793"/>
                  <a:pt x="1407" y="726"/>
                  <a:pt x="1471" y="608"/>
                </a:cubicBezTo>
                <a:cubicBezTo>
                  <a:pt x="1535" y="490"/>
                  <a:pt x="1617" y="369"/>
                  <a:pt x="1703" y="282"/>
                </a:cubicBezTo>
                <a:cubicBezTo>
                  <a:pt x="1789" y="195"/>
                  <a:pt x="1897" y="132"/>
                  <a:pt x="1985" y="88"/>
                </a:cubicBezTo>
                <a:cubicBezTo>
                  <a:pt x="2073" y="44"/>
                  <a:pt x="2153" y="34"/>
                  <a:pt x="2229" y="19"/>
                </a:cubicBezTo>
                <a:cubicBezTo>
                  <a:pt x="2305" y="4"/>
                  <a:pt x="2373" y="2"/>
                  <a:pt x="2442" y="0"/>
                </a:cubicBezTo>
              </a:path>
            </a:pathLst>
          </a:custGeom>
          <a:noFill/>
          <a:ln w="101600">
            <a:solidFill>
              <a:srgbClr val="FF0000"/>
            </a:solidFill>
            <a:round/>
            <a:headEnd/>
            <a:tailEnd/>
          </a:ln>
        </p:spPr>
        <p:txBody>
          <a:bodyPr/>
          <a:lstStyle/>
          <a:p>
            <a:pPr algn="ctr"/>
            <a:endParaRPr lang="es-MX" b="1" dirty="0">
              <a:solidFill>
                <a:srgbClr val="002060">
                  <a:lumMod val="90000"/>
                  <a:lumOff val="10000"/>
                </a:srgbClr>
              </a:solidFill>
            </a:endParaRPr>
          </a:p>
        </p:txBody>
      </p:sp>
      <p:sp>
        <p:nvSpPr>
          <p:cNvPr id="3098659" name="Line 25"/>
          <p:cNvSpPr>
            <a:spLocks noChangeShapeType="1"/>
          </p:cNvSpPr>
          <p:nvPr/>
        </p:nvSpPr>
        <p:spPr bwMode="invGray">
          <a:xfrm>
            <a:off x="2579688" y="4177308"/>
            <a:ext cx="1250950" cy="0"/>
          </a:xfrm>
          <a:prstGeom prst="line">
            <a:avLst/>
          </a:prstGeom>
          <a:noFill/>
          <a:ln w="28575">
            <a:solidFill>
              <a:schemeClr val="accent3"/>
            </a:solidFill>
            <a:round/>
            <a:headEnd type="none" w="sm" len="sm"/>
            <a:tailEnd type="none" w="sm" len="sm"/>
          </a:ln>
        </p:spPr>
        <p:txBody>
          <a:bodyPr lIns="83484" tIns="41741" rIns="83484" bIns="41741">
            <a:spAutoFit/>
          </a:bodyPr>
          <a:lstStyle/>
          <a:p>
            <a:endParaRPr lang="es-MX" dirty="0">
              <a:solidFill>
                <a:srgbClr val="002060">
                  <a:lumMod val="90000"/>
                  <a:lumOff val="10000"/>
                </a:srgbClr>
              </a:solidFill>
            </a:endParaRPr>
          </a:p>
        </p:txBody>
      </p:sp>
      <p:sp>
        <p:nvSpPr>
          <p:cNvPr id="2370572" name="Line 12"/>
          <p:cNvSpPr>
            <a:spLocks noChangeShapeType="1"/>
          </p:cNvSpPr>
          <p:nvPr/>
        </p:nvSpPr>
        <p:spPr bwMode="invGray">
          <a:xfrm flipV="1">
            <a:off x="4335463" y="2856508"/>
            <a:ext cx="0" cy="2773363"/>
          </a:xfrm>
          <a:prstGeom prst="line">
            <a:avLst/>
          </a:prstGeom>
          <a:noFill/>
          <a:ln w="38100">
            <a:solidFill>
              <a:schemeClr val="accent3"/>
            </a:solidFill>
            <a:prstDash val="sysDot"/>
            <a:round/>
            <a:headEnd type="none" w="sm" len="sm"/>
            <a:tailEnd type="none" w="sm" len="sm"/>
          </a:ln>
        </p:spPr>
        <p:txBody>
          <a:bodyPr wrap="none" anchor="ctr"/>
          <a:lstStyle/>
          <a:p>
            <a:endParaRPr lang="es-MX" dirty="0">
              <a:solidFill>
                <a:srgbClr val="002060">
                  <a:lumMod val="90000"/>
                  <a:lumOff val="10000"/>
                </a:srgbClr>
              </a:solidFill>
            </a:endParaRPr>
          </a:p>
        </p:txBody>
      </p:sp>
      <p:sp>
        <p:nvSpPr>
          <p:cNvPr id="2" name="Line 12"/>
          <p:cNvSpPr>
            <a:spLocks noChangeShapeType="1"/>
          </p:cNvSpPr>
          <p:nvPr/>
        </p:nvSpPr>
        <p:spPr bwMode="invGray">
          <a:xfrm flipV="1">
            <a:off x="3849688" y="4190008"/>
            <a:ext cx="9525" cy="1470025"/>
          </a:xfrm>
          <a:prstGeom prst="line">
            <a:avLst/>
          </a:prstGeom>
          <a:noFill/>
          <a:ln w="38100">
            <a:solidFill>
              <a:schemeClr val="accent3"/>
            </a:solidFill>
            <a:prstDash val="sysDot"/>
            <a:round/>
            <a:headEnd type="none" w="sm" len="sm"/>
            <a:tailEnd type="none" w="sm" len="sm"/>
          </a:ln>
        </p:spPr>
        <p:txBody>
          <a:bodyPr wrap="none" anchor="ctr"/>
          <a:lstStyle/>
          <a:p>
            <a:endParaRPr lang="es-MX" dirty="0">
              <a:solidFill>
                <a:srgbClr val="002060">
                  <a:lumMod val="90000"/>
                  <a:lumOff val="10000"/>
                </a:srgbClr>
              </a:solidFill>
            </a:endParaRPr>
          </a:p>
        </p:txBody>
      </p:sp>
      <p:sp>
        <p:nvSpPr>
          <p:cNvPr id="3098644" name="Line 25"/>
          <p:cNvSpPr>
            <a:spLocks noChangeShapeType="1"/>
          </p:cNvSpPr>
          <p:nvPr/>
        </p:nvSpPr>
        <p:spPr bwMode="invGray">
          <a:xfrm>
            <a:off x="2908300" y="2900958"/>
            <a:ext cx="1420813" cy="0"/>
          </a:xfrm>
          <a:prstGeom prst="line">
            <a:avLst/>
          </a:prstGeom>
          <a:noFill/>
          <a:ln w="28575">
            <a:solidFill>
              <a:schemeClr val="accent3"/>
            </a:solidFill>
            <a:round/>
            <a:headEnd type="none" w="sm" len="sm"/>
            <a:tailEnd type="none" w="sm" len="sm"/>
          </a:ln>
        </p:spPr>
        <p:txBody>
          <a:bodyPr lIns="83484" tIns="41741" rIns="83484" bIns="41741">
            <a:spAutoFit/>
          </a:bodyPr>
          <a:lstStyle/>
          <a:p>
            <a:endParaRPr lang="es-MX" dirty="0">
              <a:solidFill>
                <a:srgbClr val="002060">
                  <a:lumMod val="90000"/>
                  <a:lumOff val="10000"/>
                </a:srgbClr>
              </a:solidFill>
            </a:endParaRPr>
          </a:p>
        </p:txBody>
      </p:sp>
    </p:spTree>
    <p:extLst>
      <p:ext uri="{BB962C8B-B14F-4D97-AF65-F5344CB8AC3E}">
        <p14:creationId xmlns="" xmlns:p14="http://schemas.microsoft.com/office/powerpoint/2010/main" val="10291664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70567"/>
                                        </p:tgtEl>
                                        <p:attrNameLst>
                                          <p:attrName>style.visibility</p:attrName>
                                        </p:attrNameLst>
                                      </p:cBhvr>
                                      <p:to>
                                        <p:strVal val="visible"/>
                                      </p:to>
                                    </p:set>
                                    <p:animEffect transition="in" filter="wipe(right)">
                                      <p:cBhvr>
                                        <p:cTn id="7" dur="500"/>
                                        <p:tgtEl>
                                          <p:spTgt spid="2370567"/>
                                        </p:tgtEl>
                                      </p:cBhvr>
                                    </p:animEffect>
                                  </p:childTnLst>
                                </p:cTn>
                              </p:par>
                            </p:childTnLst>
                          </p:cTn>
                        </p:par>
                        <p:par>
                          <p:cTn id="8" fill="hold">
                            <p:stCondLst>
                              <p:cond delay="500"/>
                            </p:stCondLst>
                            <p:childTnLst>
                              <p:par>
                                <p:cTn id="9" presetID="17" presetClass="entr" presetSubtype="2" fill="hold" grpId="0" nodeType="afterEffect">
                                  <p:stCondLst>
                                    <p:cond delay="0"/>
                                  </p:stCondLst>
                                  <p:childTnLst>
                                    <p:set>
                                      <p:cBhvr>
                                        <p:cTn id="10" dur="1" fill="hold">
                                          <p:stCondLst>
                                            <p:cond delay="0"/>
                                          </p:stCondLst>
                                        </p:cTn>
                                        <p:tgtEl>
                                          <p:spTgt spid="2370582"/>
                                        </p:tgtEl>
                                        <p:attrNameLst>
                                          <p:attrName>style.visibility</p:attrName>
                                        </p:attrNameLst>
                                      </p:cBhvr>
                                      <p:to>
                                        <p:strVal val="visible"/>
                                      </p:to>
                                    </p:set>
                                    <p:anim calcmode="lin" valueType="num">
                                      <p:cBhvr>
                                        <p:cTn id="11" dur="500" fill="hold"/>
                                        <p:tgtEl>
                                          <p:spTgt spid="2370582"/>
                                        </p:tgtEl>
                                        <p:attrNameLst>
                                          <p:attrName>ppt_x</p:attrName>
                                        </p:attrNameLst>
                                      </p:cBhvr>
                                      <p:tavLst>
                                        <p:tav tm="0">
                                          <p:val>
                                            <p:strVal val="#ppt_x+#ppt_w/2"/>
                                          </p:val>
                                        </p:tav>
                                        <p:tav tm="100000">
                                          <p:val>
                                            <p:strVal val="#ppt_x"/>
                                          </p:val>
                                        </p:tav>
                                      </p:tavLst>
                                    </p:anim>
                                    <p:anim calcmode="lin" valueType="num">
                                      <p:cBhvr>
                                        <p:cTn id="12" dur="500" fill="hold"/>
                                        <p:tgtEl>
                                          <p:spTgt spid="2370582"/>
                                        </p:tgtEl>
                                        <p:attrNameLst>
                                          <p:attrName>ppt_y</p:attrName>
                                        </p:attrNameLst>
                                      </p:cBhvr>
                                      <p:tavLst>
                                        <p:tav tm="0">
                                          <p:val>
                                            <p:strVal val="#ppt_y"/>
                                          </p:val>
                                        </p:tav>
                                        <p:tav tm="100000">
                                          <p:val>
                                            <p:strVal val="#ppt_y"/>
                                          </p:val>
                                        </p:tav>
                                      </p:tavLst>
                                    </p:anim>
                                    <p:anim calcmode="lin" valueType="num">
                                      <p:cBhvr>
                                        <p:cTn id="13" dur="500" fill="hold"/>
                                        <p:tgtEl>
                                          <p:spTgt spid="2370582"/>
                                        </p:tgtEl>
                                        <p:attrNameLst>
                                          <p:attrName>ppt_w</p:attrName>
                                        </p:attrNameLst>
                                      </p:cBhvr>
                                      <p:tavLst>
                                        <p:tav tm="0">
                                          <p:val>
                                            <p:fltVal val="0"/>
                                          </p:val>
                                        </p:tav>
                                        <p:tav tm="100000">
                                          <p:val>
                                            <p:strVal val="#ppt_w"/>
                                          </p:val>
                                        </p:tav>
                                      </p:tavLst>
                                    </p:anim>
                                    <p:anim calcmode="lin" valueType="num">
                                      <p:cBhvr>
                                        <p:cTn id="14" dur="500" fill="hold"/>
                                        <p:tgtEl>
                                          <p:spTgt spid="2370582"/>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3098657"/>
                                        </p:tgtEl>
                                        <p:attrNameLst>
                                          <p:attrName>style.visibility</p:attrName>
                                        </p:attrNameLst>
                                      </p:cBhvr>
                                      <p:to>
                                        <p:strVal val="visible"/>
                                      </p:to>
                                    </p:set>
                                    <p:anim calcmode="lin" valueType="num">
                                      <p:cBhvr>
                                        <p:cTn id="18" dur="1000" fill="hold"/>
                                        <p:tgtEl>
                                          <p:spTgt spid="3098657"/>
                                        </p:tgtEl>
                                        <p:attrNameLst>
                                          <p:attrName>ppt_w</p:attrName>
                                        </p:attrNameLst>
                                      </p:cBhvr>
                                      <p:tavLst>
                                        <p:tav tm="0">
                                          <p:val>
                                            <p:strVal val="#ppt_w*0.70"/>
                                          </p:val>
                                        </p:tav>
                                        <p:tav tm="100000">
                                          <p:val>
                                            <p:strVal val="#ppt_w"/>
                                          </p:val>
                                        </p:tav>
                                      </p:tavLst>
                                    </p:anim>
                                    <p:anim calcmode="lin" valueType="num">
                                      <p:cBhvr>
                                        <p:cTn id="19" dur="1000" fill="hold"/>
                                        <p:tgtEl>
                                          <p:spTgt spid="3098657"/>
                                        </p:tgtEl>
                                        <p:attrNameLst>
                                          <p:attrName>ppt_h</p:attrName>
                                        </p:attrNameLst>
                                      </p:cBhvr>
                                      <p:tavLst>
                                        <p:tav tm="0">
                                          <p:val>
                                            <p:strVal val="#ppt_h"/>
                                          </p:val>
                                        </p:tav>
                                        <p:tav tm="100000">
                                          <p:val>
                                            <p:strVal val="#ppt_h"/>
                                          </p:val>
                                        </p:tav>
                                      </p:tavLst>
                                    </p:anim>
                                    <p:animEffect transition="in" filter="fade">
                                      <p:cBhvr>
                                        <p:cTn id="20" dur="1000"/>
                                        <p:tgtEl>
                                          <p:spTgt spid="3098657"/>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2000"/>
                                        <p:tgtEl>
                                          <p:spTgt spid="3"/>
                                        </p:tgtEl>
                                      </p:cBhvr>
                                    </p:animEffect>
                                  </p:childTnLst>
                                </p:cTn>
                              </p:par>
                              <p:par>
                                <p:cTn id="25" presetID="2" presetClass="entr" presetSubtype="8" fill="hold" grpId="0" nodeType="withEffect">
                                  <p:stCondLst>
                                    <p:cond delay="0"/>
                                  </p:stCondLst>
                                  <p:childTnLst>
                                    <p:set>
                                      <p:cBhvr>
                                        <p:cTn id="26" dur="1" fill="hold">
                                          <p:stCondLst>
                                            <p:cond delay="0"/>
                                          </p:stCondLst>
                                        </p:cTn>
                                        <p:tgtEl>
                                          <p:spTgt spid="3098658"/>
                                        </p:tgtEl>
                                        <p:attrNameLst>
                                          <p:attrName>style.visibility</p:attrName>
                                        </p:attrNameLst>
                                      </p:cBhvr>
                                      <p:to>
                                        <p:strVal val="visible"/>
                                      </p:to>
                                    </p:set>
                                    <p:anim calcmode="lin" valueType="num">
                                      <p:cBhvr additive="base">
                                        <p:cTn id="27" dur="500" fill="hold"/>
                                        <p:tgtEl>
                                          <p:spTgt spid="3098658"/>
                                        </p:tgtEl>
                                        <p:attrNameLst>
                                          <p:attrName>ppt_x</p:attrName>
                                        </p:attrNameLst>
                                      </p:cBhvr>
                                      <p:tavLst>
                                        <p:tav tm="0">
                                          <p:val>
                                            <p:strVal val="0-#ppt_w/2"/>
                                          </p:val>
                                        </p:tav>
                                        <p:tav tm="100000">
                                          <p:val>
                                            <p:strVal val="#ppt_x"/>
                                          </p:val>
                                        </p:tav>
                                      </p:tavLst>
                                    </p:anim>
                                    <p:anim calcmode="lin" valueType="num">
                                      <p:cBhvr additive="base">
                                        <p:cTn id="28" dur="500" fill="hold"/>
                                        <p:tgtEl>
                                          <p:spTgt spid="3098658"/>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22" presetClass="entr" presetSubtype="4" fill="hold" grpId="0" nodeType="afterEffect">
                                  <p:stCondLst>
                                    <p:cond delay="0"/>
                                  </p:stCondLst>
                                  <p:childTnLst>
                                    <p:set>
                                      <p:cBhvr>
                                        <p:cTn id="31" dur="1" fill="hold">
                                          <p:stCondLst>
                                            <p:cond delay="0"/>
                                          </p:stCondLst>
                                        </p:cTn>
                                        <p:tgtEl>
                                          <p:spTgt spid="2370572"/>
                                        </p:tgtEl>
                                        <p:attrNameLst>
                                          <p:attrName>style.visibility</p:attrName>
                                        </p:attrNameLst>
                                      </p:cBhvr>
                                      <p:to>
                                        <p:strVal val="visible"/>
                                      </p:to>
                                    </p:set>
                                    <p:animEffect transition="in" filter="wipe(down)">
                                      <p:cBhvr>
                                        <p:cTn id="32" dur="500"/>
                                        <p:tgtEl>
                                          <p:spTgt spid="2370572"/>
                                        </p:tgtEl>
                                      </p:cBhvr>
                                    </p:animEffect>
                                  </p:childTnLst>
                                </p:cTn>
                              </p:par>
                            </p:childTnLst>
                          </p:cTn>
                        </p:par>
                        <p:par>
                          <p:cTn id="33" fill="hold">
                            <p:stCondLst>
                              <p:cond delay="4500"/>
                            </p:stCondLst>
                            <p:childTnLst>
                              <p:par>
                                <p:cTn id="34" presetID="1" presetClass="entr" presetSubtype="0" fill="hold" grpId="0" nodeType="afterEffect">
                                  <p:stCondLst>
                                    <p:cond delay="0"/>
                                  </p:stCondLst>
                                  <p:childTnLst>
                                    <p:set>
                                      <p:cBhvr>
                                        <p:cTn id="35" dur="1" fill="hold">
                                          <p:stCondLst>
                                            <p:cond delay="0"/>
                                          </p:stCondLst>
                                        </p:cTn>
                                        <p:tgtEl>
                                          <p:spTgt spid="3098644"/>
                                        </p:tgtEl>
                                        <p:attrNameLst>
                                          <p:attrName>style.visibility</p:attrName>
                                        </p:attrNameLst>
                                      </p:cBhvr>
                                      <p:to>
                                        <p:strVal val="visible"/>
                                      </p:to>
                                    </p:set>
                                  </p:childTnLst>
                                </p:cTn>
                              </p:par>
                            </p:childTnLst>
                          </p:cTn>
                        </p:par>
                        <p:par>
                          <p:cTn id="36" fill="hold">
                            <p:stCondLst>
                              <p:cond delay="4500"/>
                            </p:stCondLst>
                            <p:childTnLst>
                              <p:par>
                                <p:cTn id="37" presetID="47" presetClass="entr" presetSubtype="0" fill="hold" grpId="0" nodeType="afterEffect">
                                  <p:stCondLst>
                                    <p:cond delay="0"/>
                                  </p:stCondLst>
                                  <p:childTnLst>
                                    <p:set>
                                      <p:cBhvr>
                                        <p:cTn id="38" dur="1" fill="hold">
                                          <p:stCondLst>
                                            <p:cond delay="0"/>
                                          </p:stCondLst>
                                        </p:cTn>
                                        <p:tgtEl>
                                          <p:spTgt spid="3098643"/>
                                        </p:tgtEl>
                                        <p:attrNameLst>
                                          <p:attrName>style.visibility</p:attrName>
                                        </p:attrNameLst>
                                      </p:cBhvr>
                                      <p:to>
                                        <p:strVal val="visible"/>
                                      </p:to>
                                    </p:set>
                                    <p:animEffect transition="in" filter="fade">
                                      <p:cBhvr>
                                        <p:cTn id="39" dur="500"/>
                                        <p:tgtEl>
                                          <p:spTgt spid="3098643"/>
                                        </p:tgtEl>
                                      </p:cBhvr>
                                    </p:animEffect>
                                    <p:anim calcmode="lin" valueType="num">
                                      <p:cBhvr>
                                        <p:cTn id="40" dur="500" fill="hold"/>
                                        <p:tgtEl>
                                          <p:spTgt spid="3098643"/>
                                        </p:tgtEl>
                                        <p:attrNameLst>
                                          <p:attrName>ppt_x</p:attrName>
                                        </p:attrNameLst>
                                      </p:cBhvr>
                                      <p:tavLst>
                                        <p:tav tm="0">
                                          <p:val>
                                            <p:strVal val="#ppt_x"/>
                                          </p:val>
                                        </p:tav>
                                        <p:tav tm="100000">
                                          <p:val>
                                            <p:strVal val="#ppt_x"/>
                                          </p:val>
                                        </p:tav>
                                      </p:tavLst>
                                    </p:anim>
                                    <p:anim calcmode="lin" valueType="num">
                                      <p:cBhvr>
                                        <p:cTn id="41" dur="500" fill="hold"/>
                                        <p:tgtEl>
                                          <p:spTgt spid="3098643"/>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7" presetClass="entr" presetSubtype="0" fill="hold" grpId="0" nodeType="afterEffect">
                                  <p:stCondLst>
                                    <p:cond delay="0"/>
                                  </p:stCondLst>
                                  <p:childTnLst>
                                    <p:set>
                                      <p:cBhvr>
                                        <p:cTn id="44" dur="1" fill="hold">
                                          <p:stCondLst>
                                            <p:cond delay="0"/>
                                          </p:stCondLst>
                                        </p:cTn>
                                        <p:tgtEl>
                                          <p:spTgt spid="3098642"/>
                                        </p:tgtEl>
                                        <p:attrNameLst>
                                          <p:attrName>style.visibility</p:attrName>
                                        </p:attrNameLst>
                                      </p:cBhvr>
                                      <p:to>
                                        <p:strVal val="visible"/>
                                      </p:to>
                                    </p:set>
                                    <p:animEffect transition="in" filter="fade">
                                      <p:cBhvr>
                                        <p:cTn id="45" dur="500"/>
                                        <p:tgtEl>
                                          <p:spTgt spid="3098642"/>
                                        </p:tgtEl>
                                      </p:cBhvr>
                                    </p:animEffect>
                                    <p:anim calcmode="lin" valueType="num">
                                      <p:cBhvr>
                                        <p:cTn id="46" dur="500" fill="hold"/>
                                        <p:tgtEl>
                                          <p:spTgt spid="3098642"/>
                                        </p:tgtEl>
                                        <p:attrNameLst>
                                          <p:attrName>ppt_x</p:attrName>
                                        </p:attrNameLst>
                                      </p:cBhvr>
                                      <p:tavLst>
                                        <p:tav tm="0">
                                          <p:val>
                                            <p:strVal val="#ppt_x"/>
                                          </p:val>
                                        </p:tav>
                                        <p:tav tm="100000">
                                          <p:val>
                                            <p:strVal val="#ppt_x"/>
                                          </p:val>
                                        </p:tav>
                                      </p:tavLst>
                                    </p:anim>
                                    <p:anim calcmode="lin" valueType="num">
                                      <p:cBhvr>
                                        <p:cTn id="47" dur="500" fill="hold"/>
                                        <p:tgtEl>
                                          <p:spTgt spid="3098642"/>
                                        </p:tgtEl>
                                        <p:attrNameLst>
                                          <p:attrName>ppt_y</p:attrName>
                                        </p:attrNameLst>
                                      </p:cBhvr>
                                      <p:tavLst>
                                        <p:tav tm="0">
                                          <p:val>
                                            <p:strVal val="#ppt_y-.1"/>
                                          </p:val>
                                        </p:tav>
                                        <p:tav tm="100000">
                                          <p:val>
                                            <p:strVal val="#ppt_y"/>
                                          </p:val>
                                        </p:tav>
                                      </p:tavLst>
                                    </p:anim>
                                  </p:childTnLst>
                                </p:cTn>
                              </p:par>
                              <p:par>
                                <p:cTn id="48" presetID="22" presetClass="entr" presetSubtype="4"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down)">
                                      <p:cBhvr>
                                        <p:cTn id="50" dur="500"/>
                                        <p:tgtEl>
                                          <p:spTgt spid="2"/>
                                        </p:tgtEl>
                                      </p:cBhvr>
                                    </p:animEffect>
                                  </p:childTnLst>
                                </p:cTn>
                              </p:par>
                            </p:childTnLst>
                          </p:cTn>
                        </p:par>
                        <p:par>
                          <p:cTn id="51" fill="hold">
                            <p:stCondLst>
                              <p:cond delay="5500"/>
                            </p:stCondLst>
                            <p:childTnLst>
                              <p:par>
                                <p:cTn id="52" presetID="1" presetClass="entr" presetSubtype="0" fill="hold" grpId="0" nodeType="afterEffect">
                                  <p:stCondLst>
                                    <p:cond delay="0"/>
                                  </p:stCondLst>
                                  <p:childTnLst>
                                    <p:set>
                                      <p:cBhvr>
                                        <p:cTn id="53" dur="1" fill="hold">
                                          <p:stCondLst>
                                            <p:cond delay="0"/>
                                          </p:stCondLst>
                                        </p:cTn>
                                        <p:tgtEl>
                                          <p:spTgt spid="3098659"/>
                                        </p:tgtEl>
                                        <p:attrNameLst>
                                          <p:attrName>style.visibility</p:attrName>
                                        </p:attrNameLst>
                                      </p:cBhvr>
                                      <p:to>
                                        <p:strVal val="visible"/>
                                      </p:to>
                                    </p:set>
                                  </p:childTnLst>
                                </p:cTn>
                              </p:par>
                            </p:childTnLst>
                          </p:cTn>
                        </p:par>
                        <p:par>
                          <p:cTn id="54" fill="hold">
                            <p:stCondLst>
                              <p:cond delay="5500"/>
                            </p:stCondLst>
                            <p:childTnLst>
                              <p:par>
                                <p:cTn id="55" presetID="47" presetClass="entr" presetSubtype="0" fill="hold" grpId="0" nodeType="afterEffect">
                                  <p:stCondLst>
                                    <p:cond delay="0"/>
                                  </p:stCondLst>
                                  <p:childTnLst>
                                    <p:set>
                                      <p:cBhvr>
                                        <p:cTn id="56" dur="1" fill="hold">
                                          <p:stCondLst>
                                            <p:cond delay="0"/>
                                          </p:stCondLst>
                                        </p:cTn>
                                        <p:tgtEl>
                                          <p:spTgt spid="3098655"/>
                                        </p:tgtEl>
                                        <p:attrNameLst>
                                          <p:attrName>style.visibility</p:attrName>
                                        </p:attrNameLst>
                                      </p:cBhvr>
                                      <p:to>
                                        <p:strVal val="visible"/>
                                      </p:to>
                                    </p:set>
                                    <p:animEffect transition="in" filter="fade">
                                      <p:cBhvr>
                                        <p:cTn id="57" dur="500"/>
                                        <p:tgtEl>
                                          <p:spTgt spid="3098655"/>
                                        </p:tgtEl>
                                      </p:cBhvr>
                                    </p:animEffect>
                                    <p:anim calcmode="lin" valueType="num">
                                      <p:cBhvr>
                                        <p:cTn id="58" dur="500" fill="hold"/>
                                        <p:tgtEl>
                                          <p:spTgt spid="3098655"/>
                                        </p:tgtEl>
                                        <p:attrNameLst>
                                          <p:attrName>ppt_x</p:attrName>
                                        </p:attrNameLst>
                                      </p:cBhvr>
                                      <p:tavLst>
                                        <p:tav tm="0">
                                          <p:val>
                                            <p:strVal val="#ppt_x"/>
                                          </p:val>
                                        </p:tav>
                                        <p:tav tm="100000">
                                          <p:val>
                                            <p:strVal val="#ppt_x"/>
                                          </p:val>
                                        </p:tav>
                                      </p:tavLst>
                                    </p:anim>
                                    <p:anim calcmode="lin" valueType="num">
                                      <p:cBhvr>
                                        <p:cTn id="59" dur="500" fill="hold"/>
                                        <p:tgtEl>
                                          <p:spTgt spid="309865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7" presetClass="entr" presetSubtype="0" fill="hold" grpId="0" nodeType="afterEffect">
                                  <p:stCondLst>
                                    <p:cond delay="0"/>
                                  </p:stCondLst>
                                  <p:childTnLst>
                                    <p:set>
                                      <p:cBhvr>
                                        <p:cTn id="62" dur="1" fill="hold">
                                          <p:stCondLst>
                                            <p:cond delay="0"/>
                                          </p:stCondLst>
                                        </p:cTn>
                                        <p:tgtEl>
                                          <p:spTgt spid="3098656"/>
                                        </p:tgtEl>
                                        <p:attrNameLst>
                                          <p:attrName>style.visibility</p:attrName>
                                        </p:attrNameLst>
                                      </p:cBhvr>
                                      <p:to>
                                        <p:strVal val="visible"/>
                                      </p:to>
                                    </p:set>
                                    <p:animEffect transition="in" filter="fade">
                                      <p:cBhvr>
                                        <p:cTn id="63" dur="500"/>
                                        <p:tgtEl>
                                          <p:spTgt spid="3098656"/>
                                        </p:tgtEl>
                                      </p:cBhvr>
                                    </p:animEffect>
                                    <p:anim calcmode="lin" valueType="num">
                                      <p:cBhvr>
                                        <p:cTn id="64" dur="500" fill="hold"/>
                                        <p:tgtEl>
                                          <p:spTgt spid="3098656"/>
                                        </p:tgtEl>
                                        <p:attrNameLst>
                                          <p:attrName>ppt_x</p:attrName>
                                        </p:attrNameLst>
                                      </p:cBhvr>
                                      <p:tavLst>
                                        <p:tav tm="0">
                                          <p:val>
                                            <p:strVal val="#ppt_x"/>
                                          </p:val>
                                        </p:tav>
                                        <p:tav tm="100000">
                                          <p:val>
                                            <p:strVal val="#ppt_x"/>
                                          </p:val>
                                        </p:tav>
                                      </p:tavLst>
                                    </p:anim>
                                    <p:anim calcmode="lin" valueType="num">
                                      <p:cBhvr>
                                        <p:cTn id="65" dur="500" fill="hold"/>
                                        <p:tgtEl>
                                          <p:spTgt spid="30986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0567" grpId="0" animBg="1" autoUpdateAnimBg="0"/>
      <p:bldP spid="3098642" grpId="0"/>
      <p:bldP spid="3098643" grpId="0"/>
      <p:bldP spid="3098655" grpId="0"/>
      <p:bldP spid="3098656" grpId="0"/>
      <p:bldP spid="3098657" grpId="0" animBg="1"/>
      <p:bldP spid="3098658" grpId="0" animBg="1"/>
      <p:bldP spid="2370582" grpId="0" animBg="1"/>
      <p:bldP spid="3098659" grpId="0" animBg="1"/>
      <p:bldP spid="2370572" grpId="0" animBg="1"/>
      <p:bldP spid="2" grpId="0" animBg="1"/>
      <p:bldP spid="30986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Tabla de Contenidos</a:t>
            </a:r>
            <a:endParaRPr lang="es-MX" noProof="0" dirty="0"/>
          </a:p>
        </p:txBody>
      </p:sp>
      <p:sp>
        <p:nvSpPr>
          <p:cNvPr id="3" name="Content Placeholder 2"/>
          <p:cNvSpPr>
            <a:spLocks noGrp="1"/>
          </p:cNvSpPr>
          <p:nvPr>
            <p:ph idx="1"/>
          </p:nvPr>
        </p:nvSpPr>
        <p:spPr/>
        <p:txBody>
          <a:bodyPr>
            <a:normAutofit fontScale="92500" lnSpcReduction="20000"/>
          </a:bodyPr>
          <a:lstStyle/>
          <a:p>
            <a:r>
              <a:rPr lang="es-MX" noProof="0" dirty="0" smtClean="0"/>
              <a:t>¿Qué es sensibilización central/dolor disfuncional?</a:t>
            </a:r>
          </a:p>
          <a:p>
            <a:r>
              <a:rPr lang="es-MX" noProof="0" dirty="0" smtClean="0"/>
              <a:t>¿Qué tan común es la sensibilización central/ dolor disfuncional?</a:t>
            </a:r>
          </a:p>
          <a:p>
            <a:r>
              <a:rPr lang="es-MX" noProof="0" dirty="0" smtClean="0"/>
              <a:t>¿Cuáles son las características clínicas de los síndromes que involucran sensibilización central/dolor disfuncional, como fibromialgia?</a:t>
            </a:r>
          </a:p>
          <a:p>
            <a:r>
              <a:rPr lang="es-MX" noProof="0" dirty="0" smtClean="0"/>
              <a:t>¿Cómo deben ser tratados los síndromes que involucran sensibilización central/dolor disfuncional, como fibromialgia, con base en  </a:t>
            </a:r>
            <a:br>
              <a:rPr lang="es-MX" noProof="0" dirty="0" smtClean="0"/>
            </a:br>
            <a:r>
              <a:rPr lang="es-MX" noProof="0" dirty="0" smtClean="0"/>
              <a:t>su patofisiología?</a:t>
            </a:r>
            <a:endParaRPr lang="es-MX" noProof="0" dirty="0"/>
          </a:p>
        </p:txBody>
      </p:sp>
      <p:sp>
        <p:nvSpPr>
          <p:cNvPr id="4" name="Slide Number Placeholder 8"/>
          <p:cNvSpPr>
            <a:spLocks noGrp="1"/>
          </p:cNvSpPr>
          <p:nvPr>
            <p:ph type="sldNum" sz="quarter" idx="12"/>
          </p:nvPr>
        </p:nvSpPr>
        <p:spPr>
          <a:xfrm>
            <a:off x="6553200" y="6356350"/>
            <a:ext cx="2133600" cy="365125"/>
          </a:xfrm>
        </p:spPr>
        <p:txBody>
          <a:bodyPr/>
          <a:lstStyle/>
          <a:p>
            <a:fld id="{903B8EED-60FF-4798-B00A-5F8F0039E366}" type="slidenum">
              <a:rPr lang="en-CA" smtClean="0">
                <a:solidFill>
                  <a:schemeClr val="bg1"/>
                </a:solidFill>
              </a:rPr>
              <a:pPr/>
              <a:t>4</a:t>
            </a:fld>
            <a:endParaRPr lang="en-CA" dirty="0">
              <a:solidFill>
                <a:schemeClr val="bg1"/>
              </a:solidFill>
            </a:endParaRPr>
          </a:p>
        </p:txBody>
      </p:sp>
    </p:spTree>
    <p:extLst>
      <p:ext uri="{BB962C8B-B14F-4D97-AF65-F5344CB8AC3E}">
        <p14:creationId xmlns="" xmlns:p14="http://schemas.microsoft.com/office/powerpoint/2010/main" val="26839355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58750" y="1636713"/>
            <a:ext cx="8826500" cy="4398962"/>
          </a:xfrm>
          <a:prstGeom prst="rect">
            <a:avLst/>
          </a:prstGeom>
          <a:solidFill>
            <a:srgbClr val="002570"/>
          </a:solidFill>
          <a:ln>
            <a:solidFill>
              <a:schemeClr val="bg2">
                <a:lumMod val="90000"/>
                <a:lumOff val="1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dirty="0">
              <a:solidFill>
                <a:prstClr val="white"/>
              </a:solidFill>
            </a:endParaRPr>
          </a:p>
        </p:txBody>
      </p:sp>
      <p:pic>
        <p:nvPicPr>
          <p:cNvPr id="12291"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pic>
        <p:nvPicPr>
          <p:cNvPr id="12292" name="Picture 48" descr="Revision_06"/>
          <p:cNvPicPr>
            <a:picLocks noChangeAspect="1" noChangeArrowheads="1"/>
          </p:cNvPicPr>
          <p:nvPr/>
        </p:nvPicPr>
        <p:blipFill>
          <a:blip r:embed="rId4" cstate="print"/>
          <a:srcRect l="893" t="25626" r="1190" b="7396"/>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2178051" name="Text Box 3"/>
          <p:cNvSpPr txBox="1">
            <a:spLocks noChangeArrowheads="1"/>
          </p:cNvSpPr>
          <p:nvPr/>
        </p:nvSpPr>
        <p:spPr bwMode="auto">
          <a:xfrm>
            <a:off x="2849563" y="5301208"/>
            <a:ext cx="2401887" cy="304800"/>
          </a:xfrm>
          <a:prstGeom prst="rect">
            <a:avLst/>
          </a:prstGeom>
          <a:noFill/>
          <a:ln w="9525">
            <a:noFill/>
            <a:miter lim="800000"/>
            <a:headEnd/>
            <a:tailEnd/>
          </a:ln>
          <a:effectLst/>
        </p:spPr>
        <p:txBody>
          <a:bodyPr>
            <a:spAutoFit/>
          </a:bodyPr>
          <a:lstStyle/>
          <a:p>
            <a:pPr>
              <a:defRPr/>
            </a:pPr>
            <a:r>
              <a:rPr lang="es-MX" sz="1400" b="1" dirty="0" smtClean="0">
                <a:solidFill>
                  <a:srgbClr val="FFFFFF"/>
                </a:solidFill>
              </a:rPr>
              <a:t>Fibra aferente nociceptiva</a:t>
            </a:r>
            <a:endParaRPr lang="es-MX" sz="1400" b="1" dirty="0">
              <a:solidFill>
                <a:srgbClr val="FFFFFF"/>
              </a:solidFill>
            </a:endParaRPr>
          </a:p>
        </p:txBody>
      </p:sp>
      <p:sp>
        <p:nvSpPr>
          <p:cNvPr id="12294" name="Rectangle 20"/>
          <p:cNvSpPr>
            <a:spLocks noGrp="1" noChangeArrowheads="1"/>
          </p:cNvSpPr>
          <p:nvPr>
            <p:ph type="title"/>
          </p:nvPr>
        </p:nvSpPr>
        <p:spPr>
          <a:xfrm>
            <a:off x="457200" y="332656"/>
            <a:ext cx="8229600" cy="874713"/>
          </a:xfrm>
        </p:spPr>
        <p:txBody>
          <a:bodyPr>
            <a:noAutofit/>
          </a:bodyPr>
          <a:lstStyle/>
          <a:p>
            <a:r>
              <a:rPr lang="es-MX" sz="4000" dirty="0" smtClean="0">
                <a:ea typeface="Arial Unicode MS" pitchFamily="34" charset="-128"/>
                <a:cs typeface="Arial Unicode MS" pitchFamily="34" charset="-128"/>
              </a:rPr>
              <a:t>Cambios Patofisiológicos </a:t>
            </a:r>
            <a:r>
              <a:rPr lang="es-MX" sz="4000" dirty="0" smtClean="0">
                <a:ea typeface="Arial Unicode MS" pitchFamily="34" charset="-128"/>
                <a:cs typeface="Arial Unicode MS" pitchFamily="34" charset="-128"/>
              </a:rPr>
              <a:t/>
            </a:r>
            <a:br>
              <a:rPr lang="es-MX" sz="4000" dirty="0" smtClean="0">
                <a:ea typeface="Arial Unicode MS" pitchFamily="34" charset="-128"/>
                <a:cs typeface="Arial Unicode MS" pitchFamily="34" charset="-128"/>
              </a:rPr>
            </a:br>
            <a:r>
              <a:rPr lang="es-MX" sz="4000" dirty="0" smtClean="0">
                <a:ea typeface="Arial Unicode MS" pitchFamily="34" charset="-128"/>
                <a:cs typeface="Arial Unicode MS" pitchFamily="34" charset="-128"/>
              </a:rPr>
              <a:t>en Fibromialgia</a:t>
            </a:r>
            <a:endParaRPr lang="es-MX" sz="4000" dirty="0" smtClean="0"/>
          </a:p>
        </p:txBody>
      </p:sp>
      <p:sp>
        <p:nvSpPr>
          <p:cNvPr id="2178074" name="Text Box 26"/>
          <p:cNvSpPr txBox="1">
            <a:spLocks noChangeArrowheads="1"/>
          </p:cNvSpPr>
          <p:nvPr/>
        </p:nvSpPr>
        <p:spPr bwMode="auto">
          <a:xfrm>
            <a:off x="7232650" y="4229100"/>
            <a:ext cx="1832809" cy="646331"/>
          </a:xfrm>
          <a:prstGeom prst="rect">
            <a:avLst/>
          </a:prstGeom>
          <a:noFill/>
          <a:ln w="9525">
            <a:noFill/>
            <a:miter lim="800000"/>
            <a:headEnd/>
            <a:tailEnd/>
          </a:ln>
          <a:effectLst/>
        </p:spPr>
        <p:txBody>
          <a:bodyPr wrap="none">
            <a:spAutoFit/>
          </a:bodyPr>
          <a:lstStyle/>
          <a:p>
            <a:pPr eaLnBrk="0" hangingPunct="0">
              <a:defRPr/>
            </a:pPr>
            <a:r>
              <a:rPr lang="es-MX" b="1" dirty="0" smtClean="0">
                <a:solidFill>
                  <a:srgbClr val="FF99CC"/>
                </a:solidFill>
              </a:rPr>
              <a:t>Amplificación del</a:t>
            </a:r>
          </a:p>
          <a:p>
            <a:pPr eaLnBrk="0" hangingPunct="0">
              <a:defRPr/>
            </a:pPr>
            <a:r>
              <a:rPr lang="es-MX" b="1" dirty="0" smtClean="0">
                <a:solidFill>
                  <a:srgbClr val="FF99CC"/>
                </a:solidFill>
              </a:rPr>
              <a:t>dolor</a:t>
            </a:r>
            <a:endParaRPr lang="es-MX" b="1" dirty="0">
              <a:solidFill>
                <a:srgbClr val="FF99CC"/>
              </a:solidFill>
            </a:endParaRPr>
          </a:p>
        </p:txBody>
      </p:sp>
      <p:sp>
        <p:nvSpPr>
          <p:cNvPr id="2178077" name="Text Box 29"/>
          <p:cNvSpPr txBox="1">
            <a:spLocks noChangeArrowheads="1"/>
          </p:cNvSpPr>
          <p:nvPr/>
        </p:nvSpPr>
        <p:spPr bwMode="auto">
          <a:xfrm>
            <a:off x="6319838" y="5730875"/>
            <a:ext cx="1329210"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Médula espinal</a:t>
            </a:r>
            <a:endParaRPr lang="es-MX" sz="1400" b="1" dirty="0">
              <a:solidFill>
                <a:srgbClr val="FFFFFF"/>
              </a:solidFill>
            </a:endParaRPr>
          </a:p>
        </p:txBody>
      </p:sp>
      <p:sp>
        <p:nvSpPr>
          <p:cNvPr id="2178099" name="Oval 51"/>
          <p:cNvSpPr>
            <a:spLocks noChangeArrowheads="1"/>
          </p:cNvSpPr>
          <p:nvPr/>
        </p:nvSpPr>
        <p:spPr bwMode="auto">
          <a:xfrm>
            <a:off x="6205538" y="509587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2178101" name="Freeform 53"/>
          <p:cNvSpPr>
            <a:spLocks/>
          </p:cNvSpPr>
          <p:nvPr/>
        </p:nvSpPr>
        <p:spPr bwMode="auto">
          <a:xfrm>
            <a:off x="6265863" y="5075238"/>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2178104" name="AutoShape 56"/>
          <p:cNvSpPr>
            <a:spLocks noChangeArrowheads="1"/>
          </p:cNvSpPr>
          <p:nvPr/>
        </p:nvSpPr>
        <p:spPr bwMode="auto">
          <a:xfrm>
            <a:off x="6745288" y="5040313"/>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2178105" name="Oval 57"/>
          <p:cNvSpPr>
            <a:spLocks noChangeArrowheads="1"/>
          </p:cNvSpPr>
          <p:nvPr/>
        </p:nvSpPr>
        <p:spPr bwMode="auto">
          <a:xfrm>
            <a:off x="6765925" y="508635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2178106" name="AutoShape 58"/>
          <p:cNvSpPr>
            <a:spLocks noChangeArrowheads="1"/>
          </p:cNvSpPr>
          <p:nvPr/>
        </p:nvSpPr>
        <p:spPr bwMode="auto">
          <a:xfrm rot="15931388">
            <a:off x="6712745" y="5072856"/>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2178108" name="Line 60"/>
          <p:cNvSpPr>
            <a:spLocks noChangeShapeType="1"/>
          </p:cNvSpPr>
          <p:nvPr/>
        </p:nvSpPr>
        <p:spPr bwMode="auto">
          <a:xfrm flipV="1">
            <a:off x="7243763" y="2678113"/>
            <a:ext cx="0" cy="2447925"/>
          </a:xfrm>
          <a:prstGeom prst="line">
            <a:avLst/>
          </a:prstGeom>
          <a:noFill/>
          <a:ln w="19050">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2178109" name="Line 61"/>
          <p:cNvSpPr>
            <a:spLocks noChangeShapeType="1"/>
          </p:cNvSpPr>
          <p:nvPr/>
        </p:nvSpPr>
        <p:spPr bwMode="auto">
          <a:xfrm flipH="1" flipV="1">
            <a:off x="6804248" y="2132856"/>
            <a:ext cx="7715" cy="2921744"/>
          </a:xfrm>
          <a:prstGeom prst="line">
            <a:avLst/>
          </a:prstGeom>
          <a:noFill/>
          <a:ln w="19050">
            <a:solidFill>
              <a:srgbClr val="00B050"/>
            </a:solidFill>
            <a:round/>
            <a:headEnd/>
            <a:tailEnd/>
          </a:ln>
          <a:effectLst/>
        </p:spPr>
        <p:txBody>
          <a:bodyPr/>
          <a:lstStyle/>
          <a:p>
            <a:pPr eaLnBrk="0" hangingPunct="0">
              <a:defRPr/>
            </a:pPr>
            <a:endParaRPr lang="es-MX" sz="1600" dirty="0">
              <a:solidFill>
                <a:srgbClr val="FFFFFF"/>
              </a:solidFill>
            </a:endParaRPr>
          </a:p>
        </p:txBody>
      </p:sp>
      <p:sp>
        <p:nvSpPr>
          <p:cNvPr id="2178111" name="Freeform 63"/>
          <p:cNvSpPr>
            <a:spLocks/>
          </p:cNvSpPr>
          <p:nvPr/>
        </p:nvSpPr>
        <p:spPr bwMode="auto">
          <a:xfrm>
            <a:off x="6804025" y="5114925"/>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2178112"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2178113" name="Oval 65"/>
          <p:cNvSpPr>
            <a:spLocks noChangeArrowheads="1"/>
          </p:cNvSpPr>
          <p:nvPr/>
        </p:nvSpPr>
        <p:spPr bwMode="auto">
          <a:xfrm>
            <a:off x="1512888" y="545782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pic>
        <p:nvPicPr>
          <p:cNvPr id="2178115" name="Picture 67" descr="pain"/>
          <p:cNvPicPr>
            <a:picLocks noChangeAspect="1" noChangeArrowheads="1"/>
          </p:cNvPicPr>
          <p:nvPr/>
        </p:nvPicPr>
        <p:blipFill>
          <a:blip r:embed="rId5" cstate="print"/>
          <a:srcRect/>
          <a:stretch>
            <a:fillRect/>
          </a:stretch>
        </p:blipFill>
        <p:spPr bwMode="auto">
          <a:xfrm>
            <a:off x="6248400" y="1685925"/>
            <a:ext cx="1436688" cy="1144588"/>
          </a:xfrm>
          <a:prstGeom prst="rect">
            <a:avLst/>
          </a:prstGeom>
          <a:noFill/>
          <a:ln w="9525">
            <a:noFill/>
            <a:miter lim="800000"/>
            <a:headEnd/>
            <a:tailEnd/>
          </a:ln>
        </p:spPr>
      </p:pic>
      <p:sp>
        <p:nvSpPr>
          <p:cNvPr id="2178116"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 </a:t>
            </a:r>
            <a:endParaRPr lang="es-MX" sz="1400" b="1" dirty="0">
              <a:solidFill>
                <a:srgbClr val="FFFFFF"/>
              </a:solidFill>
            </a:endParaRPr>
          </a:p>
        </p:txBody>
      </p:sp>
      <p:sp>
        <p:nvSpPr>
          <p:cNvPr id="32" name="Freeform 31"/>
          <p:cNvSpPr/>
          <p:nvPr/>
        </p:nvSpPr>
        <p:spPr>
          <a:xfrm>
            <a:off x="3419872" y="4797152"/>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33" name="TextBox 32"/>
          <p:cNvSpPr txBox="1"/>
          <p:nvPr/>
        </p:nvSpPr>
        <p:spPr>
          <a:xfrm>
            <a:off x="323529" y="1754783"/>
            <a:ext cx="5888344" cy="923330"/>
          </a:xfrm>
          <a:prstGeom prst="rect">
            <a:avLst/>
          </a:prstGeom>
          <a:noFill/>
        </p:spPr>
        <p:txBody>
          <a:bodyPr wrap="square" rtlCol="0">
            <a:spAutoFit/>
          </a:bodyPr>
          <a:lstStyle/>
          <a:p>
            <a:pPr algn="ctr"/>
            <a:r>
              <a:rPr lang="es-MX" b="1" dirty="0" smtClean="0">
                <a:solidFill>
                  <a:prstClr val="white"/>
                </a:solidFill>
              </a:rPr>
              <a:t>Estudios fMRI muestran un aumento regional marcado en el </a:t>
            </a:r>
            <a:r>
              <a:rPr lang="es-MX" b="1" dirty="0" smtClean="0">
                <a:solidFill>
                  <a:prstClr val="white"/>
                </a:solidFill>
              </a:rPr>
              <a:t>flujo sanguíneo del cerebro </a:t>
            </a:r>
            <a:r>
              <a:rPr lang="es-MX" b="1" dirty="0" smtClean="0">
                <a:solidFill>
                  <a:prstClr val="white"/>
                </a:solidFill>
              </a:rPr>
              <a:t>después de un estímulo doloroso en pacientes con  fibromialgia vs. controles</a:t>
            </a:r>
            <a:endParaRPr lang="es-MX" b="1" dirty="0">
              <a:solidFill>
                <a:prstClr val="white"/>
              </a:solidFill>
            </a:endParaRPr>
          </a:p>
        </p:txBody>
      </p:sp>
      <p:sp>
        <p:nvSpPr>
          <p:cNvPr id="34" name="TextBox 33"/>
          <p:cNvSpPr txBox="1"/>
          <p:nvPr/>
        </p:nvSpPr>
        <p:spPr>
          <a:xfrm>
            <a:off x="7164288" y="1772816"/>
            <a:ext cx="1643162" cy="307777"/>
          </a:xfrm>
          <a:prstGeom prst="rect">
            <a:avLst/>
          </a:prstGeom>
          <a:noFill/>
        </p:spPr>
        <p:txBody>
          <a:bodyPr wrap="square" rtlCol="0">
            <a:spAutoFit/>
          </a:bodyPr>
          <a:lstStyle/>
          <a:p>
            <a:r>
              <a:rPr lang="es-MX" sz="1400" b="1" dirty="0" smtClean="0">
                <a:solidFill>
                  <a:prstClr val="white"/>
                </a:solidFill>
              </a:rPr>
              <a:t>Cerebro</a:t>
            </a:r>
            <a:endParaRPr lang="es-MX" sz="1400" b="1" dirty="0">
              <a:solidFill>
                <a:prstClr val="white"/>
              </a:solidFill>
            </a:endParaRPr>
          </a:p>
        </p:txBody>
      </p:sp>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41" name="Freeform 40"/>
          <p:cNvSpPr/>
          <p:nvPr/>
        </p:nvSpPr>
        <p:spPr>
          <a:xfrm>
            <a:off x="6156176" y="4725144"/>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42" name="Freeform 41"/>
          <p:cNvSpPr/>
          <p:nvPr/>
        </p:nvSpPr>
        <p:spPr>
          <a:xfrm>
            <a:off x="7236296" y="3861048"/>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43" name="Freeform 42"/>
          <p:cNvSpPr/>
          <p:nvPr/>
        </p:nvSpPr>
        <p:spPr>
          <a:xfrm>
            <a:off x="7380312" y="2204864"/>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45"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40</a:t>
            </a:fld>
            <a:endParaRPr lang="en-CA" dirty="0">
              <a:solidFill>
                <a:prstClr val="black"/>
              </a:solidFill>
            </a:endParaRPr>
          </a:p>
        </p:txBody>
      </p:sp>
      <p:sp>
        <p:nvSpPr>
          <p:cNvPr id="49" name="TextBox 48"/>
          <p:cNvSpPr txBox="1"/>
          <p:nvPr/>
        </p:nvSpPr>
        <p:spPr>
          <a:xfrm>
            <a:off x="1131285" y="3645025"/>
            <a:ext cx="2494810" cy="1200329"/>
          </a:xfrm>
          <a:prstGeom prst="rect">
            <a:avLst/>
          </a:prstGeom>
          <a:noFill/>
        </p:spPr>
        <p:txBody>
          <a:bodyPr wrap="square" rtlCol="0">
            <a:spAutoFit/>
          </a:bodyPr>
          <a:lstStyle/>
          <a:p>
            <a:pPr algn="ctr"/>
            <a:r>
              <a:rPr lang="es-MX" b="1" dirty="0" smtClean="0">
                <a:solidFill>
                  <a:prstClr val="white"/>
                </a:solidFill>
              </a:rPr>
              <a:t>Mayores niveles de Sustancia P neurotransmisora de dolor  (&gt;3x)</a:t>
            </a:r>
            <a:endParaRPr lang="es-MX" b="1" dirty="0">
              <a:solidFill>
                <a:prstClr val="white"/>
              </a:solidFill>
            </a:endParaRPr>
          </a:p>
        </p:txBody>
      </p:sp>
      <p:cxnSp>
        <p:nvCxnSpPr>
          <p:cNvPr id="5" name="Straight Arrow Connector 4"/>
          <p:cNvCxnSpPr/>
          <p:nvPr/>
        </p:nvCxnSpPr>
        <p:spPr>
          <a:xfrm flipH="1">
            <a:off x="1979712" y="4682753"/>
            <a:ext cx="216024" cy="3575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3" idx="3"/>
          </p:cNvCxnSpPr>
          <p:nvPr/>
        </p:nvCxnSpPr>
        <p:spPr>
          <a:xfrm>
            <a:off x="6211873" y="2216448"/>
            <a:ext cx="499883" cy="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639562" y="3593728"/>
            <a:ext cx="3116860" cy="923330"/>
          </a:xfrm>
          <a:prstGeom prst="rect">
            <a:avLst/>
          </a:prstGeom>
        </p:spPr>
        <p:txBody>
          <a:bodyPr wrap="square">
            <a:spAutoFit/>
          </a:bodyPr>
          <a:lstStyle/>
          <a:p>
            <a:pPr>
              <a:spcAft>
                <a:spcPct val="20000"/>
              </a:spcAft>
            </a:pPr>
            <a:r>
              <a:rPr lang="es-MX" b="1" dirty="0" smtClean="0">
                <a:solidFill>
                  <a:prstClr val="white"/>
                </a:solidFill>
              </a:rPr>
              <a:t>Se observó déficit en los sistemas inhibitorios endógenos del dolor </a:t>
            </a:r>
            <a:endParaRPr lang="es-MX" b="1" dirty="0">
              <a:solidFill>
                <a:prstClr val="white"/>
              </a:solidFill>
            </a:endParaRPr>
          </a:p>
        </p:txBody>
      </p:sp>
      <p:cxnSp>
        <p:nvCxnSpPr>
          <p:cNvPr id="44" name="Straight Arrow Connector 43"/>
          <p:cNvCxnSpPr/>
          <p:nvPr/>
        </p:nvCxnSpPr>
        <p:spPr>
          <a:xfrm>
            <a:off x="6205538" y="3916893"/>
            <a:ext cx="50621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 Box 4"/>
          <p:cNvSpPr txBox="1">
            <a:spLocks noChangeArrowheads="1"/>
          </p:cNvSpPr>
          <p:nvPr/>
        </p:nvSpPr>
        <p:spPr bwMode="gray">
          <a:xfrm>
            <a:off x="190500" y="6079779"/>
            <a:ext cx="8413948" cy="692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a:buClr>
                <a:srgbClr val="67CFE1"/>
              </a:buClr>
            </a:pPr>
            <a:r>
              <a:rPr lang="es-MX" sz="1200" b="1" dirty="0" smtClean="0">
                <a:solidFill>
                  <a:srgbClr val="002060"/>
                </a:solidFill>
                <a:latin typeface="Calibri"/>
              </a:rPr>
              <a:t>fMRI = imágenes por resonancia magnética funcional</a:t>
            </a:r>
          </a:p>
          <a:p>
            <a:pPr eaLnBrk="1" hangingPunct="1"/>
            <a:r>
              <a:rPr lang="en-CA" sz="1100" dirty="0" smtClean="0">
                <a:solidFill>
                  <a:srgbClr val="002060"/>
                </a:solidFill>
                <a:latin typeface="Calibri"/>
              </a:rPr>
              <a:t>Feraco </a:t>
            </a:r>
            <a:r>
              <a:rPr lang="en-CA" sz="1100" dirty="0" smtClean="0">
                <a:solidFill>
                  <a:srgbClr val="002060"/>
                </a:solidFill>
                <a:latin typeface="Calibri"/>
              </a:rPr>
              <a:t>P </a:t>
            </a:r>
            <a:r>
              <a:rPr lang="en-CA" sz="1100" i="1" dirty="0" smtClean="0">
                <a:solidFill>
                  <a:srgbClr val="002060"/>
                </a:solidFill>
                <a:latin typeface="Calibri"/>
              </a:rPr>
              <a:t>et al. AJNR Am J Neuroradiol</a:t>
            </a:r>
            <a:r>
              <a:rPr lang="en-CA" sz="1100" dirty="0" smtClean="0">
                <a:solidFill>
                  <a:srgbClr val="002060"/>
                </a:solidFill>
                <a:latin typeface="Calibri"/>
              </a:rPr>
              <a:t> 2011; 32(9):1585-90; </a:t>
            </a:r>
            <a:r>
              <a:rPr lang="en-US" sz="1100" dirty="0" smtClean="0">
                <a:solidFill>
                  <a:srgbClr val="002060"/>
                </a:solidFill>
                <a:latin typeface="Calibri"/>
              </a:rPr>
              <a:t>Gracely RH </a:t>
            </a:r>
            <a:r>
              <a:rPr lang="en-US" sz="1100" i="1" dirty="0" smtClean="0">
                <a:solidFill>
                  <a:srgbClr val="002060"/>
                </a:solidFill>
                <a:latin typeface="Calibri"/>
              </a:rPr>
              <a:t>et al. Arthritis Rheum</a:t>
            </a:r>
            <a:r>
              <a:rPr lang="en-US" sz="1100" dirty="0" smtClean="0">
                <a:solidFill>
                  <a:srgbClr val="002060"/>
                </a:solidFill>
                <a:latin typeface="Calibri"/>
              </a:rPr>
              <a:t> 2002; 46(5):1333-43; </a:t>
            </a:r>
            <a:br>
              <a:rPr lang="en-US" sz="1100" dirty="0" smtClean="0">
                <a:solidFill>
                  <a:srgbClr val="002060"/>
                </a:solidFill>
                <a:latin typeface="Calibri"/>
              </a:rPr>
            </a:br>
            <a:r>
              <a:rPr lang="en-US" sz="1100" dirty="0" smtClean="0">
                <a:solidFill>
                  <a:srgbClr val="002060"/>
                </a:solidFill>
                <a:latin typeface="Calibri"/>
              </a:rPr>
              <a:t>Julien N</a:t>
            </a:r>
            <a:r>
              <a:rPr lang="en-US" sz="1100" i="1" dirty="0" smtClean="0">
                <a:solidFill>
                  <a:srgbClr val="002060"/>
                </a:solidFill>
                <a:latin typeface="Calibri"/>
              </a:rPr>
              <a:t> et al. Pain</a:t>
            </a:r>
            <a:r>
              <a:rPr lang="en-US" sz="1100" dirty="0" smtClean="0">
                <a:solidFill>
                  <a:srgbClr val="002060"/>
                </a:solidFill>
                <a:latin typeface="Calibri"/>
              </a:rPr>
              <a:t> 2005; 114(1-2):295-302; Napadow V </a:t>
            </a:r>
            <a:r>
              <a:rPr lang="en-US" sz="1100" i="1" dirty="0" smtClean="0">
                <a:solidFill>
                  <a:srgbClr val="002060"/>
                </a:solidFill>
                <a:latin typeface="Calibri"/>
              </a:rPr>
              <a:t>et al. </a:t>
            </a:r>
            <a:r>
              <a:rPr lang="de-DE" sz="1100" i="1" dirty="0" smtClean="0">
                <a:solidFill>
                  <a:srgbClr val="002060"/>
                </a:solidFill>
                <a:latin typeface="Calibri"/>
              </a:rPr>
              <a:t>Arthritis Rheum</a:t>
            </a:r>
            <a:r>
              <a:rPr lang="de-DE" sz="1100" dirty="0" smtClean="0">
                <a:solidFill>
                  <a:srgbClr val="002060"/>
                </a:solidFill>
                <a:latin typeface="Calibri"/>
              </a:rPr>
              <a:t> 2010; 62(8):2545-55; </a:t>
            </a:r>
            <a:r>
              <a:rPr lang="en-US" sz="1100" dirty="0" smtClean="0">
                <a:solidFill>
                  <a:srgbClr val="002060"/>
                </a:solidFill>
                <a:latin typeface="Calibri"/>
              </a:rPr>
              <a:t>Robinson ME </a:t>
            </a:r>
            <a:r>
              <a:rPr lang="en-US" sz="1100" i="1" dirty="0" smtClean="0">
                <a:solidFill>
                  <a:srgbClr val="002060"/>
                </a:solidFill>
                <a:latin typeface="Calibri"/>
              </a:rPr>
              <a:t>et al. </a:t>
            </a:r>
            <a:r>
              <a:rPr lang="fi-FI" sz="1100" i="1" dirty="0" smtClean="0">
                <a:solidFill>
                  <a:srgbClr val="002060"/>
                </a:solidFill>
                <a:latin typeface="Calibri"/>
              </a:rPr>
              <a:t>J Pain</a:t>
            </a:r>
            <a:r>
              <a:rPr lang="fi-FI" sz="1100" dirty="0" smtClean="0">
                <a:solidFill>
                  <a:srgbClr val="002060"/>
                </a:solidFill>
                <a:latin typeface="Calibri"/>
              </a:rPr>
              <a:t> 2011; 12(4):436-43; </a:t>
            </a:r>
            <a:r>
              <a:rPr lang="en-US" sz="1100" dirty="0" smtClean="0">
                <a:solidFill>
                  <a:srgbClr val="002060"/>
                </a:solidFill>
                <a:latin typeface="Calibri"/>
              </a:rPr>
              <a:t>Russell IJ </a:t>
            </a:r>
            <a:r>
              <a:rPr lang="en-US" sz="1100" i="1" dirty="0" smtClean="0">
                <a:solidFill>
                  <a:srgbClr val="002060"/>
                </a:solidFill>
                <a:latin typeface="Calibri"/>
              </a:rPr>
              <a:t>et al. Arthritis Rheum </a:t>
            </a:r>
            <a:r>
              <a:rPr lang="en-US" sz="1100" dirty="0" smtClean="0">
                <a:solidFill>
                  <a:srgbClr val="002060"/>
                </a:solidFill>
                <a:latin typeface="Calibri"/>
              </a:rPr>
              <a:t>1994; 37(11):1593-1601; </a:t>
            </a:r>
            <a:r>
              <a:rPr lang="en-PH" sz="1100" dirty="0" smtClean="0">
                <a:solidFill>
                  <a:srgbClr val="002060"/>
                </a:solidFill>
                <a:latin typeface="Calibri"/>
              </a:rPr>
              <a:t>Üçeyler N </a:t>
            </a:r>
            <a:r>
              <a:rPr lang="en-PH" sz="1100" i="1" dirty="0" smtClean="0">
                <a:solidFill>
                  <a:srgbClr val="002060"/>
                </a:solidFill>
                <a:latin typeface="Calibri"/>
              </a:rPr>
              <a:t>et al. Brain</a:t>
            </a:r>
            <a:r>
              <a:rPr lang="en-PH" sz="1100" dirty="0" smtClean="0">
                <a:solidFill>
                  <a:srgbClr val="002060"/>
                </a:solidFill>
                <a:latin typeface="Calibri"/>
              </a:rPr>
              <a:t> 2013; 136(Pt 6):1857-6; </a:t>
            </a:r>
            <a:r>
              <a:rPr lang="en-US" sz="1100" dirty="0" smtClean="0">
                <a:solidFill>
                  <a:srgbClr val="002060"/>
                </a:solidFill>
                <a:latin typeface="Calibri"/>
              </a:rPr>
              <a:t>Vaerøy H et al. </a:t>
            </a:r>
            <a:r>
              <a:rPr lang="en-US" sz="1100" i="1" dirty="0" smtClean="0">
                <a:solidFill>
                  <a:srgbClr val="002060"/>
                </a:solidFill>
                <a:latin typeface="Calibri"/>
              </a:rPr>
              <a:t>Pain</a:t>
            </a:r>
            <a:r>
              <a:rPr lang="en-US" sz="1100" dirty="0" smtClean="0">
                <a:solidFill>
                  <a:srgbClr val="002060"/>
                </a:solidFill>
                <a:latin typeface="Calibri"/>
              </a:rPr>
              <a:t> 1988; 32(1):21-6.</a:t>
            </a:r>
          </a:p>
        </p:txBody>
      </p:sp>
      <p:sp>
        <p:nvSpPr>
          <p:cNvPr id="36" name="TextBox 35"/>
          <p:cNvSpPr txBox="1"/>
          <p:nvPr/>
        </p:nvSpPr>
        <p:spPr>
          <a:xfrm>
            <a:off x="2195736" y="5723964"/>
            <a:ext cx="4320480" cy="369332"/>
          </a:xfrm>
          <a:prstGeom prst="rect">
            <a:avLst/>
          </a:prstGeom>
          <a:noFill/>
        </p:spPr>
        <p:txBody>
          <a:bodyPr wrap="square" rtlCol="0">
            <a:spAutoFit/>
          </a:bodyPr>
          <a:lstStyle/>
          <a:p>
            <a:pPr algn="ctr"/>
            <a:r>
              <a:rPr lang="es-MX" b="1" dirty="0" smtClean="0">
                <a:solidFill>
                  <a:prstClr val="white"/>
                </a:solidFill>
              </a:rPr>
              <a:t>Función de fibra pequeña deteriorada </a:t>
            </a:r>
            <a:endParaRPr lang="es-MX" b="1" dirty="0">
              <a:solidFill>
                <a:prstClr val="white"/>
              </a:solidFill>
            </a:endParaRPr>
          </a:p>
        </p:txBody>
      </p:sp>
      <p:cxnSp>
        <p:nvCxnSpPr>
          <p:cNvPr id="37" name="Straight Arrow Connector 36"/>
          <p:cNvCxnSpPr>
            <a:stCxn id="36" idx="0"/>
          </p:cNvCxnSpPr>
          <p:nvPr/>
        </p:nvCxnSpPr>
        <p:spPr>
          <a:xfrm flipH="1" flipV="1">
            <a:off x="3908054" y="5546726"/>
            <a:ext cx="447922" cy="1772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495690" y="2830513"/>
            <a:ext cx="1420228" cy="646331"/>
          </a:xfrm>
          <a:prstGeom prst="rect">
            <a:avLst/>
          </a:prstGeom>
          <a:noFill/>
        </p:spPr>
        <p:txBody>
          <a:bodyPr wrap="square" rtlCol="0">
            <a:spAutoFit/>
          </a:bodyPr>
          <a:lstStyle/>
          <a:p>
            <a:pPr algn="ctr"/>
            <a:r>
              <a:rPr lang="es-MX" b="1" dirty="0" smtClean="0">
                <a:solidFill>
                  <a:prstClr val="white"/>
                </a:solidFill>
              </a:rPr>
              <a:t>Atrofia de la materia gris</a:t>
            </a:r>
            <a:endParaRPr lang="es-MX" b="1" dirty="0">
              <a:solidFill>
                <a:prstClr val="white"/>
              </a:solidFill>
            </a:endParaRPr>
          </a:p>
        </p:txBody>
      </p:sp>
      <p:cxnSp>
        <p:nvCxnSpPr>
          <p:cNvPr id="46" name="Straight Arrow Connector 45"/>
          <p:cNvCxnSpPr/>
          <p:nvPr/>
        </p:nvCxnSpPr>
        <p:spPr>
          <a:xfrm flipH="1" flipV="1">
            <a:off x="7251328" y="2492896"/>
            <a:ext cx="433760" cy="3556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331640" y="2782669"/>
            <a:ext cx="4824536" cy="646331"/>
          </a:xfrm>
          <a:prstGeom prst="rect">
            <a:avLst/>
          </a:prstGeom>
          <a:noFill/>
        </p:spPr>
        <p:txBody>
          <a:bodyPr wrap="square" rtlCol="0">
            <a:spAutoFit/>
          </a:bodyPr>
          <a:lstStyle/>
          <a:p>
            <a:pPr algn="ctr"/>
            <a:r>
              <a:rPr lang="es-MX" b="1" dirty="0" smtClean="0">
                <a:solidFill>
                  <a:prstClr val="white"/>
                </a:solidFill>
              </a:rPr>
              <a:t>Niveles de metabolito alterados en las regiones  cerebrales de procesamiento del dolor </a:t>
            </a:r>
            <a:endParaRPr lang="es-MX" b="1" dirty="0">
              <a:solidFill>
                <a:prstClr val="white"/>
              </a:solidFill>
            </a:endParaRPr>
          </a:p>
        </p:txBody>
      </p:sp>
      <p:cxnSp>
        <p:nvCxnSpPr>
          <p:cNvPr id="50" name="Straight Arrow Connector 49"/>
          <p:cNvCxnSpPr/>
          <p:nvPr/>
        </p:nvCxnSpPr>
        <p:spPr>
          <a:xfrm flipV="1">
            <a:off x="5796136" y="2368849"/>
            <a:ext cx="1068020" cy="4797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580476" y="1556792"/>
            <a:ext cx="1471175" cy="923330"/>
          </a:xfrm>
          <a:prstGeom prst="rect">
            <a:avLst/>
          </a:prstGeom>
          <a:noFill/>
        </p:spPr>
        <p:txBody>
          <a:bodyPr wrap="square" rtlCol="0">
            <a:spAutoFit/>
          </a:bodyPr>
          <a:lstStyle/>
          <a:p>
            <a:pPr algn="ctr"/>
            <a:r>
              <a:rPr lang="es-MX" b="1" dirty="0" smtClean="0">
                <a:solidFill>
                  <a:prstClr val="white"/>
                </a:solidFill>
              </a:rPr>
              <a:t>Conectividad intrínseca alterada</a:t>
            </a:r>
            <a:endParaRPr lang="es-MX" b="1" dirty="0">
              <a:solidFill>
                <a:prstClr val="white"/>
              </a:solidFill>
            </a:endParaRPr>
          </a:p>
        </p:txBody>
      </p:sp>
      <p:cxnSp>
        <p:nvCxnSpPr>
          <p:cNvPr id="54" name="Straight Arrow Connector 53"/>
          <p:cNvCxnSpPr/>
          <p:nvPr/>
        </p:nvCxnSpPr>
        <p:spPr>
          <a:xfrm flipH="1">
            <a:off x="7403728" y="1988840"/>
            <a:ext cx="421662" cy="153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75688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78113"/>
                                        </p:tgtEl>
                                        <p:attrNameLst>
                                          <p:attrName>style.visibility</p:attrName>
                                        </p:attrNameLst>
                                      </p:cBhvr>
                                      <p:to>
                                        <p:strVal val="visible"/>
                                      </p:to>
                                    </p:set>
                                    <p:anim calcmode="lin" valueType="num">
                                      <p:cBhvr>
                                        <p:cTn id="7" dur="200" fill="hold"/>
                                        <p:tgtEl>
                                          <p:spTgt spid="2178113"/>
                                        </p:tgtEl>
                                        <p:attrNameLst>
                                          <p:attrName>ppt_w</p:attrName>
                                        </p:attrNameLst>
                                      </p:cBhvr>
                                      <p:tavLst>
                                        <p:tav tm="0">
                                          <p:val>
                                            <p:fltVal val="0"/>
                                          </p:val>
                                        </p:tav>
                                        <p:tav tm="100000">
                                          <p:val>
                                            <p:strVal val="#ppt_w"/>
                                          </p:val>
                                        </p:tav>
                                      </p:tavLst>
                                    </p:anim>
                                    <p:anim calcmode="lin" valueType="num">
                                      <p:cBhvr>
                                        <p:cTn id="8" dur="200" fill="hold"/>
                                        <p:tgtEl>
                                          <p:spTgt spid="2178113"/>
                                        </p:tgtEl>
                                        <p:attrNameLst>
                                          <p:attrName>ppt_h</p:attrName>
                                        </p:attrNameLst>
                                      </p:cBhvr>
                                      <p:tavLst>
                                        <p:tav tm="0">
                                          <p:val>
                                            <p:fltVal val="0"/>
                                          </p:val>
                                        </p:tav>
                                        <p:tav tm="100000">
                                          <p:val>
                                            <p:strVal val="#ppt_h"/>
                                          </p:val>
                                        </p:tav>
                                      </p:tavLst>
                                    </p:anim>
                                    <p:animEffect transition="in" filter="fade">
                                      <p:cBhvr>
                                        <p:cTn id="9" dur="200"/>
                                        <p:tgtEl>
                                          <p:spTgt spid="2178113"/>
                                        </p:tgtEl>
                                      </p:cBhvr>
                                    </p:animEffect>
                                  </p:childTnLst>
                                </p:cTn>
                              </p:par>
                            </p:childTnLst>
                          </p:cTn>
                        </p:par>
                        <p:par>
                          <p:cTn id="10" fill="hold">
                            <p:stCondLst>
                              <p:cond delay="700"/>
                            </p:stCondLst>
                            <p:childTnLst>
                              <p:par>
                                <p:cTn id="11"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12" dur="2000" fill="hold"/>
                                        <p:tgtEl>
                                          <p:spTgt spid="2178113"/>
                                        </p:tgtEl>
                                        <p:attrNameLst>
                                          <p:attrName>ppt_x</p:attrName>
                                          <p:attrName>ppt_y</p:attrName>
                                        </p:attrNameLst>
                                      </p:cBhvr>
                                      <p:rCtr x="31200" y="-20600"/>
                                    </p:animMotion>
                                  </p:childTnLst>
                                </p:cTn>
                              </p:par>
                              <p:par>
                                <p:cTn id="13" presetID="53" presetClass="entr" presetSubtype="0" fill="hold" grpId="0" nodeType="withEffect">
                                  <p:stCondLst>
                                    <p:cond delay="300"/>
                                  </p:stCondLst>
                                  <p:childTnLst>
                                    <p:set>
                                      <p:cBhvr>
                                        <p:cTn id="14" dur="1" fill="hold">
                                          <p:stCondLst>
                                            <p:cond delay="0"/>
                                          </p:stCondLst>
                                        </p:cTn>
                                        <p:tgtEl>
                                          <p:spTgt spid="2178112"/>
                                        </p:tgtEl>
                                        <p:attrNameLst>
                                          <p:attrName>style.visibility</p:attrName>
                                        </p:attrNameLst>
                                      </p:cBhvr>
                                      <p:to>
                                        <p:strVal val="visible"/>
                                      </p:to>
                                    </p:set>
                                    <p:anim calcmode="lin" valueType="num">
                                      <p:cBhvr>
                                        <p:cTn id="15" dur="200" fill="hold"/>
                                        <p:tgtEl>
                                          <p:spTgt spid="2178112"/>
                                        </p:tgtEl>
                                        <p:attrNameLst>
                                          <p:attrName>ppt_w</p:attrName>
                                        </p:attrNameLst>
                                      </p:cBhvr>
                                      <p:tavLst>
                                        <p:tav tm="0">
                                          <p:val>
                                            <p:fltVal val="0"/>
                                          </p:val>
                                        </p:tav>
                                        <p:tav tm="100000">
                                          <p:val>
                                            <p:strVal val="#ppt_w"/>
                                          </p:val>
                                        </p:tav>
                                      </p:tavLst>
                                    </p:anim>
                                    <p:anim calcmode="lin" valueType="num">
                                      <p:cBhvr>
                                        <p:cTn id="16" dur="200" fill="hold"/>
                                        <p:tgtEl>
                                          <p:spTgt spid="2178112"/>
                                        </p:tgtEl>
                                        <p:attrNameLst>
                                          <p:attrName>ppt_h</p:attrName>
                                        </p:attrNameLst>
                                      </p:cBhvr>
                                      <p:tavLst>
                                        <p:tav tm="0">
                                          <p:val>
                                            <p:fltVal val="0"/>
                                          </p:val>
                                        </p:tav>
                                        <p:tav tm="100000">
                                          <p:val>
                                            <p:strVal val="#ppt_h"/>
                                          </p:val>
                                        </p:tav>
                                      </p:tavLst>
                                    </p:anim>
                                    <p:animEffect transition="in" filter="fade">
                                      <p:cBhvr>
                                        <p:cTn id="17" dur="200"/>
                                        <p:tgtEl>
                                          <p:spTgt spid="2178112"/>
                                        </p:tgtEl>
                                      </p:cBhvr>
                                    </p:animEffect>
                                  </p:childTnLst>
                                </p:cTn>
                              </p:par>
                              <p:par>
                                <p:cTn id="18"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 dur="2000" fill="hold"/>
                                        <p:tgtEl>
                                          <p:spTgt spid="2178112"/>
                                        </p:tgtEl>
                                        <p:attrNameLst>
                                          <p:attrName>ppt_x</p:attrName>
                                          <p:attrName>ppt_y</p:attrName>
                                        </p:attrNameLst>
                                      </p:cBhvr>
                                      <p:rCtr x="31200" y="-12700"/>
                                    </p:animMotion>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2178115"/>
                                        </p:tgtEl>
                                        <p:attrNameLst>
                                          <p:attrName>style.visibility</p:attrName>
                                        </p:attrNameLst>
                                      </p:cBhvr>
                                      <p:to>
                                        <p:strVal val="visible"/>
                                      </p:to>
                                    </p:set>
                                    <p:animEffect transition="in" filter="fade">
                                      <p:cBhvr>
                                        <p:cTn id="23" dur="500"/>
                                        <p:tgtEl>
                                          <p:spTgt spid="2178115"/>
                                        </p:tgtEl>
                                      </p:cBhvr>
                                    </p:animEffect>
                                  </p:childTnLst>
                                </p:cTn>
                              </p:par>
                            </p:childTnLst>
                          </p:cTn>
                        </p:par>
                        <p:par>
                          <p:cTn id="24" fill="hold">
                            <p:stCondLst>
                              <p:cond delay="3500"/>
                            </p:stCondLst>
                            <p:childTnLst>
                              <p:par>
                                <p:cTn id="25" presetID="10" presetClass="exit" presetSubtype="0" fill="hold" nodeType="afterEffect">
                                  <p:stCondLst>
                                    <p:cond delay="0"/>
                                  </p:stCondLst>
                                  <p:childTnLst>
                                    <p:animEffect transition="out" filter="fade">
                                      <p:cBhvr>
                                        <p:cTn id="26" dur="500"/>
                                        <p:tgtEl>
                                          <p:spTgt spid="2178115"/>
                                        </p:tgtEl>
                                      </p:cBhvr>
                                    </p:animEffect>
                                    <p:set>
                                      <p:cBhvr>
                                        <p:cTn id="27" dur="1" fill="hold">
                                          <p:stCondLst>
                                            <p:cond delay="499"/>
                                          </p:stCondLst>
                                        </p:cTn>
                                        <p:tgtEl>
                                          <p:spTgt spid="2178115"/>
                                        </p:tgtEl>
                                        <p:attrNameLst>
                                          <p:attrName>style.visibility</p:attrName>
                                        </p:attrNameLst>
                                      </p:cBhvr>
                                      <p:to>
                                        <p:strVal val="hidden"/>
                                      </p:to>
                                    </p:se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2178115"/>
                                        </p:tgtEl>
                                        <p:attrNameLst>
                                          <p:attrName>style.visibility</p:attrName>
                                        </p:attrNameLst>
                                      </p:cBhvr>
                                      <p:to>
                                        <p:strVal val="visible"/>
                                      </p:to>
                                    </p:set>
                                    <p:animEffect transition="in" filter="fade">
                                      <p:cBhvr>
                                        <p:cTn id="31" dur="500"/>
                                        <p:tgtEl>
                                          <p:spTgt spid="21781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78116"/>
                                        </p:tgtEl>
                                        <p:attrNameLst>
                                          <p:attrName>style.visibility</p:attrName>
                                        </p:attrNameLst>
                                      </p:cBhvr>
                                      <p:to>
                                        <p:strVal val="visible"/>
                                      </p:to>
                                    </p:set>
                                    <p:animEffect transition="in" filter="fade">
                                      <p:cBhvr>
                                        <p:cTn id="34" dur="500"/>
                                        <p:tgtEl>
                                          <p:spTgt spid="21781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780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074" grpId="0"/>
      <p:bldP spid="2178112" grpId="0" animBg="1"/>
      <p:bldP spid="2178112" grpId="1" animBg="1"/>
      <p:bldP spid="2178113" grpId="0" animBg="1"/>
      <p:bldP spid="2178113" grpId="1" animBg="1"/>
      <p:bldP spid="2178116" grpId="0"/>
      <p:bldP spid="33" grpId="0"/>
      <p:bldP spid="49" grpId="0"/>
      <p:bldP spid="36" grpId="0"/>
      <p:bldP spid="40" grpId="0"/>
      <p:bldP spid="48" grpId="0"/>
      <p:bldP spid="5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1230312"/>
            <a:ext cx="9144000" cy="5627687"/>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2291"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pic>
        <p:nvPicPr>
          <p:cNvPr id="12292" name="Picture 48" descr="Revision_06"/>
          <p:cNvPicPr>
            <a:picLocks noChangeAspect="1" noChangeArrowheads="1"/>
          </p:cNvPicPr>
          <p:nvPr/>
        </p:nvPicPr>
        <p:blipFill>
          <a:blip r:embed="rId4" cstate="print"/>
          <a:srcRect l="893" t="25626" r="1190" b="7396"/>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2178051" name="Text Box 3"/>
          <p:cNvSpPr txBox="1">
            <a:spLocks noChangeArrowheads="1"/>
          </p:cNvSpPr>
          <p:nvPr/>
        </p:nvSpPr>
        <p:spPr bwMode="auto">
          <a:xfrm>
            <a:off x="2849563" y="5489575"/>
            <a:ext cx="2401887" cy="304800"/>
          </a:xfrm>
          <a:prstGeom prst="rect">
            <a:avLst/>
          </a:prstGeom>
          <a:noFill/>
          <a:ln w="9525">
            <a:noFill/>
            <a:miter lim="800000"/>
            <a:headEnd/>
            <a:tailEnd/>
          </a:ln>
          <a:effectLst/>
        </p:spPr>
        <p:txBody>
          <a:bodyPr>
            <a:spAutoFit/>
          </a:bodyPr>
          <a:lstStyle/>
          <a:p>
            <a:pPr>
              <a:defRPr/>
            </a:pPr>
            <a:r>
              <a:rPr lang="es-MX" sz="1400" b="1" dirty="0" smtClean="0">
                <a:solidFill>
                  <a:srgbClr val="FFFFFF"/>
                </a:solidFill>
              </a:rPr>
              <a:t>Fibra aferente nociceptiva</a:t>
            </a:r>
            <a:endParaRPr lang="es-MX" sz="1400" b="1" dirty="0">
              <a:solidFill>
                <a:srgbClr val="FFFFFF"/>
              </a:solidFill>
            </a:endParaRPr>
          </a:p>
        </p:txBody>
      </p:sp>
      <p:sp>
        <p:nvSpPr>
          <p:cNvPr id="12294" name="Rectangle 20"/>
          <p:cNvSpPr>
            <a:spLocks noGrp="1" noChangeArrowheads="1"/>
          </p:cNvSpPr>
          <p:nvPr>
            <p:ph type="title"/>
          </p:nvPr>
        </p:nvSpPr>
        <p:spPr>
          <a:xfrm>
            <a:off x="457200" y="332656"/>
            <a:ext cx="8229600" cy="874713"/>
          </a:xfrm>
        </p:spPr>
        <p:txBody>
          <a:bodyPr vert="horz" lIns="91440" tIns="45720" rIns="91440" bIns="45720" rtlCol="0" anchor="ctr">
            <a:noAutofit/>
          </a:bodyPr>
          <a:lstStyle/>
          <a:p>
            <a:pPr>
              <a:lnSpc>
                <a:spcPct val="85000"/>
              </a:lnSpc>
            </a:pPr>
            <a:r>
              <a:rPr lang="es-MX" sz="3600" noProof="0" dirty="0" smtClean="0"/>
              <a:t>La Sensibilización </a:t>
            </a:r>
            <a:r>
              <a:rPr lang="es-MX" sz="3600" dirty="0" smtClean="0"/>
              <a:t>C</a:t>
            </a:r>
            <a:r>
              <a:rPr lang="es-MX" sz="3600" noProof="0" dirty="0" smtClean="0"/>
              <a:t>entral</a:t>
            </a:r>
            <a:r>
              <a:rPr lang="es-MX" sz="3600" noProof="0" dirty="0" smtClean="0"/>
              <a:t> Produce  Señalización Anormal del Dolor</a:t>
            </a:r>
            <a:endParaRPr lang="es-MX" sz="3600" noProof="0" dirty="0"/>
          </a:p>
        </p:txBody>
      </p:sp>
      <p:sp>
        <p:nvSpPr>
          <p:cNvPr id="2178067" name="Text Box 19"/>
          <p:cNvSpPr txBox="1">
            <a:spLocks noChangeArrowheads="1"/>
          </p:cNvSpPr>
          <p:nvPr/>
        </p:nvSpPr>
        <p:spPr bwMode="auto">
          <a:xfrm>
            <a:off x="156029" y="4895582"/>
            <a:ext cx="873572" cy="523220"/>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Estímulo </a:t>
            </a:r>
          </a:p>
          <a:p>
            <a:pPr eaLnBrk="0" hangingPunct="0">
              <a:defRPr/>
            </a:pPr>
            <a:r>
              <a:rPr lang="es-MX" sz="1400" b="1" dirty="0" smtClean="0">
                <a:solidFill>
                  <a:srgbClr val="FFFFFF"/>
                </a:solidFill>
              </a:rPr>
              <a:t>mínimo</a:t>
            </a:r>
            <a:endParaRPr lang="es-MX" sz="1400" b="1" dirty="0">
              <a:solidFill>
                <a:srgbClr val="FFFFFF"/>
              </a:solidFill>
            </a:endParaRPr>
          </a:p>
        </p:txBody>
      </p:sp>
      <p:sp>
        <p:nvSpPr>
          <p:cNvPr id="2178071" name="AutoShape 23"/>
          <p:cNvSpPr>
            <a:spLocks noChangeArrowheads="1"/>
          </p:cNvSpPr>
          <p:nvPr/>
        </p:nvSpPr>
        <p:spPr bwMode="auto">
          <a:xfrm rot="277651" flipV="1">
            <a:off x="898394" y="5129995"/>
            <a:ext cx="548305" cy="231203"/>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endParaRPr>
          </a:p>
        </p:txBody>
      </p:sp>
      <p:sp>
        <p:nvSpPr>
          <p:cNvPr id="2178074" name="Text Box 26"/>
          <p:cNvSpPr txBox="1">
            <a:spLocks noChangeArrowheads="1"/>
          </p:cNvSpPr>
          <p:nvPr/>
        </p:nvSpPr>
        <p:spPr bwMode="auto">
          <a:xfrm>
            <a:off x="7232650" y="4229100"/>
            <a:ext cx="1885709" cy="646331"/>
          </a:xfrm>
          <a:prstGeom prst="rect">
            <a:avLst/>
          </a:prstGeom>
          <a:noFill/>
          <a:ln w="9525">
            <a:noFill/>
            <a:miter lim="800000"/>
            <a:headEnd/>
            <a:tailEnd/>
          </a:ln>
          <a:effectLst/>
        </p:spPr>
        <p:txBody>
          <a:bodyPr wrap="none">
            <a:spAutoFit/>
          </a:bodyPr>
          <a:lstStyle/>
          <a:p>
            <a:pPr eaLnBrk="0" hangingPunct="0">
              <a:defRPr/>
            </a:pPr>
            <a:r>
              <a:rPr lang="es-MX" b="1" dirty="0" smtClean="0">
                <a:solidFill>
                  <a:srgbClr val="FF99CC"/>
                </a:solidFill>
              </a:rPr>
              <a:t>Amplificación del </a:t>
            </a:r>
          </a:p>
          <a:p>
            <a:pPr eaLnBrk="0" hangingPunct="0">
              <a:defRPr/>
            </a:pPr>
            <a:r>
              <a:rPr lang="es-MX" b="1" dirty="0" smtClean="0">
                <a:solidFill>
                  <a:srgbClr val="FF99CC"/>
                </a:solidFill>
              </a:rPr>
              <a:t>Dolor</a:t>
            </a:r>
            <a:endParaRPr lang="es-MX" b="1" dirty="0">
              <a:solidFill>
                <a:srgbClr val="FF99CC"/>
              </a:solidFill>
            </a:endParaRPr>
          </a:p>
        </p:txBody>
      </p:sp>
      <p:sp>
        <p:nvSpPr>
          <p:cNvPr id="2178077" name="Text Box 29"/>
          <p:cNvSpPr txBox="1">
            <a:spLocks noChangeArrowheads="1"/>
          </p:cNvSpPr>
          <p:nvPr/>
        </p:nvSpPr>
        <p:spPr bwMode="auto">
          <a:xfrm>
            <a:off x="6319838" y="5730875"/>
            <a:ext cx="1329210"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Médula espinal</a:t>
            </a:r>
            <a:endParaRPr lang="es-MX" sz="1400" b="1" dirty="0">
              <a:solidFill>
                <a:srgbClr val="FFFFFF"/>
              </a:solidFill>
            </a:endParaRPr>
          </a:p>
        </p:txBody>
      </p:sp>
      <p:sp>
        <p:nvSpPr>
          <p:cNvPr id="2178099" name="Oval 51"/>
          <p:cNvSpPr>
            <a:spLocks noChangeArrowheads="1"/>
          </p:cNvSpPr>
          <p:nvPr/>
        </p:nvSpPr>
        <p:spPr bwMode="auto">
          <a:xfrm>
            <a:off x="6205538" y="509587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2178101" name="Freeform 53"/>
          <p:cNvSpPr>
            <a:spLocks/>
          </p:cNvSpPr>
          <p:nvPr/>
        </p:nvSpPr>
        <p:spPr bwMode="auto">
          <a:xfrm>
            <a:off x="6265863" y="5075238"/>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2178104" name="AutoShape 56"/>
          <p:cNvSpPr>
            <a:spLocks noChangeArrowheads="1"/>
          </p:cNvSpPr>
          <p:nvPr/>
        </p:nvSpPr>
        <p:spPr bwMode="auto">
          <a:xfrm>
            <a:off x="6745288" y="5040313"/>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2178105" name="Oval 57"/>
          <p:cNvSpPr>
            <a:spLocks noChangeArrowheads="1"/>
          </p:cNvSpPr>
          <p:nvPr/>
        </p:nvSpPr>
        <p:spPr bwMode="auto">
          <a:xfrm>
            <a:off x="6765925" y="508635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2178106" name="AutoShape 58"/>
          <p:cNvSpPr>
            <a:spLocks noChangeArrowheads="1"/>
          </p:cNvSpPr>
          <p:nvPr/>
        </p:nvSpPr>
        <p:spPr bwMode="auto">
          <a:xfrm rot="15931388">
            <a:off x="6712745" y="5072856"/>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2178108" name="Line 60"/>
          <p:cNvSpPr>
            <a:spLocks noChangeShapeType="1"/>
          </p:cNvSpPr>
          <p:nvPr/>
        </p:nvSpPr>
        <p:spPr bwMode="auto">
          <a:xfrm flipV="1">
            <a:off x="7243763" y="2678113"/>
            <a:ext cx="0" cy="2447925"/>
          </a:xfrm>
          <a:prstGeom prst="line">
            <a:avLst/>
          </a:prstGeom>
          <a:noFill/>
          <a:ln w="19050">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2178109" name="Line 61"/>
          <p:cNvSpPr>
            <a:spLocks noChangeShapeType="1"/>
          </p:cNvSpPr>
          <p:nvPr/>
        </p:nvSpPr>
        <p:spPr bwMode="auto">
          <a:xfrm flipH="1" flipV="1">
            <a:off x="6804248" y="2132856"/>
            <a:ext cx="7715" cy="2921744"/>
          </a:xfrm>
          <a:prstGeom prst="line">
            <a:avLst/>
          </a:prstGeom>
          <a:noFill/>
          <a:ln w="19050">
            <a:solidFill>
              <a:srgbClr val="00B050"/>
            </a:solidFill>
            <a:round/>
            <a:headEnd/>
            <a:tailEnd/>
          </a:ln>
          <a:effectLst/>
        </p:spPr>
        <p:txBody>
          <a:bodyPr/>
          <a:lstStyle/>
          <a:p>
            <a:pPr eaLnBrk="0" hangingPunct="0">
              <a:defRPr/>
            </a:pPr>
            <a:endParaRPr lang="es-MX" sz="1600" dirty="0">
              <a:solidFill>
                <a:srgbClr val="FFFFFF"/>
              </a:solidFill>
            </a:endParaRPr>
          </a:p>
        </p:txBody>
      </p:sp>
      <p:sp>
        <p:nvSpPr>
          <p:cNvPr id="2178111" name="Freeform 63"/>
          <p:cNvSpPr>
            <a:spLocks/>
          </p:cNvSpPr>
          <p:nvPr/>
        </p:nvSpPr>
        <p:spPr bwMode="auto">
          <a:xfrm>
            <a:off x="6804025" y="5114925"/>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2178112"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2178113" name="Oval 65"/>
          <p:cNvSpPr>
            <a:spLocks noChangeArrowheads="1"/>
          </p:cNvSpPr>
          <p:nvPr/>
        </p:nvSpPr>
        <p:spPr bwMode="auto">
          <a:xfrm>
            <a:off x="1512888" y="545782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pic>
        <p:nvPicPr>
          <p:cNvPr id="2178115" name="Picture 67" descr="pain"/>
          <p:cNvPicPr>
            <a:picLocks noChangeAspect="1" noChangeArrowheads="1"/>
          </p:cNvPicPr>
          <p:nvPr/>
        </p:nvPicPr>
        <p:blipFill>
          <a:blip r:embed="rId5" cstate="print"/>
          <a:srcRect/>
          <a:stretch>
            <a:fillRect/>
          </a:stretch>
        </p:blipFill>
        <p:spPr bwMode="auto">
          <a:xfrm>
            <a:off x="6248400" y="1685925"/>
            <a:ext cx="1436688" cy="1144588"/>
          </a:xfrm>
          <a:prstGeom prst="rect">
            <a:avLst/>
          </a:prstGeom>
          <a:noFill/>
          <a:ln w="9525">
            <a:noFill/>
            <a:miter lim="800000"/>
            <a:headEnd/>
            <a:tailEnd/>
          </a:ln>
        </p:spPr>
      </p:pic>
      <p:sp>
        <p:nvSpPr>
          <p:cNvPr id="2178116"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 </a:t>
            </a:r>
            <a:endParaRPr lang="es-MX" sz="1400" b="1" dirty="0">
              <a:solidFill>
                <a:srgbClr val="FFFFFF"/>
              </a:solidFill>
            </a:endParaRPr>
          </a:p>
        </p:txBody>
      </p:sp>
      <p:sp>
        <p:nvSpPr>
          <p:cNvPr id="32" name="Freeform 31"/>
          <p:cNvSpPr/>
          <p:nvPr/>
        </p:nvSpPr>
        <p:spPr>
          <a:xfrm>
            <a:off x="3419872" y="4797152"/>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33" name="TextBox 32"/>
          <p:cNvSpPr txBox="1"/>
          <p:nvPr/>
        </p:nvSpPr>
        <p:spPr>
          <a:xfrm>
            <a:off x="3419872" y="4427820"/>
            <a:ext cx="2052140" cy="646331"/>
          </a:xfrm>
          <a:prstGeom prst="rect">
            <a:avLst/>
          </a:prstGeom>
          <a:noFill/>
        </p:spPr>
        <p:txBody>
          <a:bodyPr wrap="square" rtlCol="0">
            <a:spAutoFit/>
          </a:bodyPr>
          <a:lstStyle/>
          <a:p>
            <a:pPr algn="ctr"/>
            <a:r>
              <a:rPr lang="es-MX" b="1" dirty="0" smtClean="0">
                <a:solidFill>
                  <a:srgbClr val="FF99CC"/>
                </a:solidFill>
              </a:rPr>
              <a:t>Mayor excitabilidad neuronal</a:t>
            </a:r>
            <a:endParaRPr lang="es-MX" b="1" dirty="0">
              <a:solidFill>
                <a:srgbClr val="FF99CC"/>
              </a:solidFill>
            </a:endParaRPr>
          </a:p>
        </p:txBody>
      </p:sp>
      <p:sp>
        <p:nvSpPr>
          <p:cNvPr id="34" name="TextBox 33"/>
          <p:cNvSpPr txBox="1"/>
          <p:nvPr/>
        </p:nvSpPr>
        <p:spPr>
          <a:xfrm>
            <a:off x="7164288" y="1772816"/>
            <a:ext cx="1643162" cy="307777"/>
          </a:xfrm>
          <a:prstGeom prst="rect">
            <a:avLst/>
          </a:prstGeom>
          <a:noFill/>
        </p:spPr>
        <p:txBody>
          <a:bodyPr wrap="square" rtlCol="0">
            <a:spAutoFit/>
          </a:bodyPr>
          <a:lstStyle/>
          <a:p>
            <a:r>
              <a:rPr lang="es-MX" sz="1400" b="1" dirty="0" smtClean="0">
                <a:solidFill>
                  <a:prstClr val="white"/>
                </a:solidFill>
              </a:rPr>
              <a:t>Cerebro</a:t>
            </a:r>
            <a:endParaRPr lang="es-MX" sz="1400" b="1" dirty="0">
              <a:solidFill>
                <a:prstClr val="white"/>
              </a:solidFill>
            </a:endParaRPr>
          </a:p>
        </p:txBody>
      </p:sp>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41" name="Freeform 40"/>
          <p:cNvSpPr/>
          <p:nvPr/>
        </p:nvSpPr>
        <p:spPr>
          <a:xfrm>
            <a:off x="6156176" y="4725144"/>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42" name="Freeform 41"/>
          <p:cNvSpPr/>
          <p:nvPr/>
        </p:nvSpPr>
        <p:spPr>
          <a:xfrm>
            <a:off x="7236296" y="3861048"/>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43" name="Freeform 42"/>
          <p:cNvSpPr/>
          <p:nvPr/>
        </p:nvSpPr>
        <p:spPr>
          <a:xfrm>
            <a:off x="7524328" y="2132856"/>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55" name="Text Box 26"/>
          <p:cNvSpPr txBox="1">
            <a:spLocks noChangeArrowheads="1"/>
          </p:cNvSpPr>
          <p:nvPr/>
        </p:nvSpPr>
        <p:spPr bwMode="auto">
          <a:xfrm>
            <a:off x="7452323" y="2492896"/>
            <a:ext cx="1695208" cy="923330"/>
          </a:xfrm>
          <a:prstGeom prst="rect">
            <a:avLst/>
          </a:prstGeom>
          <a:noFill/>
          <a:ln w="9525">
            <a:noFill/>
            <a:miter lim="800000"/>
            <a:headEnd/>
            <a:tailEnd/>
          </a:ln>
          <a:effectLst/>
        </p:spPr>
        <p:txBody>
          <a:bodyPr wrap="none">
            <a:spAutoFit/>
          </a:bodyPr>
          <a:lstStyle/>
          <a:p>
            <a:pPr eaLnBrk="0" hangingPunct="0">
              <a:defRPr/>
            </a:pPr>
            <a:r>
              <a:rPr lang="es-MX" b="1" dirty="0" smtClean="0">
                <a:solidFill>
                  <a:srgbClr val="FF99CC"/>
                </a:solidFill>
              </a:rPr>
              <a:t>Dolor percibido</a:t>
            </a:r>
            <a:br>
              <a:rPr lang="es-MX" b="1" dirty="0" smtClean="0">
                <a:solidFill>
                  <a:srgbClr val="FF99CC"/>
                </a:solidFill>
              </a:rPr>
            </a:br>
            <a:r>
              <a:rPr lang="es-MX" b="1" dirty="0" smtClean="0">
                <a:solidFill>
                  <a:srgbClr val="FF99CC"/>
                </a:solidFill>
              </a:rPr>
              <a:t>(hiperalgesia/</a:t>
            </a:r>
            <a:br>
              <a:rPr lang="es-MX" b="1" dirty="0" smtClean="0">
                <a:solidFill>
                  <a:srgbClr val="FF99CC"/>
                </a:solidFill>
              </a:rPr>
            </a:br>
            <a:r>
              <a:rPr lang="es-MX" b="1" dirty="0" smtClean="0">
                <a:solidFill>
                  <a:srgbClr val="FF99CC"/>
                </a:solidFill>
              </a:rPr>
              <a:t>alodinia)</a:t>
            </a:r>
            <a:endParaRPr lang="es-MX" b="1" dirty="0">
              <a:solidFill>
                <a:srgbClr val="FF99CC"/>
              </a:solidFill>
            </a:endParaRPr>
          </a:p>
        </p:txBody>
      </p:sp>
      <p:sp>
        <p:nvSpPr>
          <p:cNvPr id="49" name="TextBox 48"/>
          <p:cNvSpPr txBox="1"/>
          <p:nvPr/>
        </p:nvSpPr>
        <p:spPr>
          <a:xfrm>
            <a:off x="1131285" y="3404131"/>
            <a:ext cx="2494810" cy="1477328"/>
          </a:xfrm>
          <a:prstGeom prst="rect">
            <a:avLst/>
          </a:prstGeom>
          <a:noFill/>
        </p:spPr>
        <p:txBody>
          <a:bodyPr wrap="square" rtlCol="0">
            <a:spAutoFit/>
          </a:bodyPr>
          <a:lstStyle/>
          <a:p>
            <a:pPr algn="ctr"/>
            <a:r>
              <a:rPr lang="es-MX" b="1" dirty="0" smtClean="0">
                <a:solidFill>
                  <a:srgbClr val="FF99CC"/>
                </a:solidFill>
              </a:rPr>
              <a:t>Mayor liberación de neurotransmisores del dolor glutamato y sustancia  P</a:t>
            </a:r>
          </a:p>
          <a:p>
            <a:endParaRPr lang="es-MX" b="1" dirty="0">
              <a:solidFill>
                <a:srgbClr val="FF99CC"/>
              </a:solidFill>
            </a:endParaRPr>
          </a:p>
        </p:txBody>
      </p:sp>
      <p:sp>
        <p:nvSpPr>
          <p:cNvPr id="50" name="Rectangle 49"/>
          <p:cNvSpPr/>
          <p:nvPr/>
        </p:nvSpPr>
        <p:spPr>
          <a:xfrm>
            <a:off x="2267744" y="1873361"/>
            <a:ext cx="3433009" cy="1089529"/>
          </a:xfrm>
          <a:prstGeom prst="rect">
            <a:avLst/>
          </a:prstGeom>
        </p:spPr>
        <p:txBody>
          <a:bodyPr wrap="square">
            <a:spAutoFit/>
          </a:bodyPr>
          <a:lstStyle/>
          <a:p>
            <a:pPr algn="ctr" defTabSz="815975" eaLnBrk="0" hangingPunct="0">
              <a:spcAft>
                <a:spcPct val="30000"/>
              </a:spcAft>
              <a:buClr>
                <a:srgbClr val="0191CD"/>
              </a:buClr>
            </a:pPr>
            <a:r>
              <a:rPr lang="es-MX" b="1" u="sng" dirty="0" smtClean="0">
                <a:solidFill>
                  <a:srgbClr val="C03932">
                    <a:lumMod val="40000"/>
                    <a:lumOff val="60000"/>
                  </a:srgbClr>
                </a:solidFill>
              </a:rPr>
              <a:t>Opciones de tratamiento del dolor</a:t>
            </a:r>
          </a:p>
          <a:p>
            <a:pPr marL="285750" indent="-285750" defTabSz="815975" eaLnBrk="0" hangingPunct="0">
              <a:spcAft>
                <a:spcPct val="30000"/>
              </a:spcAft>
              <a:buClr>
                <a:srgbClr val="0191CD"/>
              </a:buClr>
              <a:buFont typeface="Arial" pitchFamily="34" charset="0"/>
              <a:buChar char="•"/>
            </a:pPr>
            <a:r>
              <a:rPr lang="es-MX" dirty="0" smtClean="0">
                <a:solidFill>
                  <a:srgbClr val="C03932">
                    <a:lumMod val="40000"/>
                    <a:lumOff val="60000"/>
                  </a:srgbClr>
                </a:solidFill>
              </a:rPr>
              <a:t>Inhibidores α</a:t>
            </a:r>
            <a:r>
              <a:rPr lang="es-MX" baseline="-25000" dirty="0" smtClean="0">
                <a:solidFill>
                  <a:srgbClr val="C03932">
                    <a:lumMod val="40000"/>
                    <a:lumOff val="60000"/>
                  </a:srgbClr>
                </a:solidFill>
              </a:rPr>
              <a:t>2</a:t>
            </a:r>
            <a:r>
              <a:rPr lang="es-MX" dirty="0" smtClean="0">
                <a:solidFill>
                  <a:srgbClr val="C03932">
                    <a:lumMod val="40000"/>
                    <a:lumOff val="60000"/>
                  </a:srgbClr>
                </a:solidFill>
              </a:rPr>
              <a:t>δ</a:t>
            </a:r>
          </a:p>
          <a:p>
            <a:pPr marL="285750" indent="-285750" defTabSz="815975" eaLnBrk="0" hangingPunct="0">
              <a:spcAft>
                <a:spcPct val="30000"/>
              </a:spcAft>
              <a:buClr>
                <a:srgbClr val="0191CD"/>
              </a:buClr>
              <a:buFont typeface="Arial" pitchFamily="34" charset="0"/>
              <a:buChar char="•"/>
            </a:pPr>
            <a:r>
              <a:rPr lang="es-MX" dirty="0" smtClean="0">
                <a:solidFill>
                  <a:srgbClr val="C03932">
                    <a:lumMod val="40000"/>
                    <a:lumOff val="60000"/>
                  </a:srgbClr>
                </a:solidFill>
              </a:rPr>
              <a:t>Antidepresivos</a:t>
            </a:r>
            <a:endParaRPr lang="es-MX" b="1" u="sng" dirty="0" smtClean="0">
              <a:solidFill>
                <a:srgbClr val="C03932"/>
              </a:solidFill>
            </a:endParaRPr>
          </a:p>
        </p:txBody>
      </p:sp>
      <p:sp>
        <p:nvSpPr>
          <p:cNvPr id="36" name="Rectangle 49"/>
          <p:cNvSpPr>
            <a:spLocks noChangeArrowheads="1"/>
          </p:cNvSpPr>
          <p:nvPr/>
        </p:nvSpPr>
        <p:spPr bwMode="invGray">
          <a:xfrm>
            <a:off x="149627" y="6495274"/>
            <a:ext cx="7332014" cy="328612"/>
          </a:xfrm>
          <a:prstGeom prst="rect">
            <a:avLst/>
          </a:prstGeom>
          <a:noFill/>
          <a:ln w="9525" algn="ctr">
            <a:noFill/>
            <a:miter lim="800000"/>
            <a:headEnd/>
            <a:tailEnd/>
          </a:ln>
        </p:spPr>
        <p:txBody>
          <a:bodyPr lIns="0" tIns="0" rIns="0" bIns="0" anchor="b"/>
          <a:lstStyle/>
          <a:p>
            <a:pPr>
              <a:spcAft>
                <a:spcPts val="300"/>
              </a:spcAft>
              <a:defRPr/>
            </a:pPr>
            <a:r>
              <a:rPr lang="en-US" sz="1000" dirty="0" smtClean="0">
                <a:solidFill>
                  <a:prstClr val="white"/>
                </a:solidFill>
              </a:rPr>
              <a:t>Adapted from: Campbell JN, Meyer RA. </a:t>
            </a:r>
            <a:r>
              <a:rPr lang="en-US" sz="1000" i="1" dirty="0" smtClean="0">
                <a:solidFill>
                  <a:prstClr val="white"/>
                </a:solidFill>
              </a:rPr>
              <a:t>Neuron</a:t>
            </a:r>
            <a:r>
              <a:rPr lang="en-US" sz="1000" dirty="0" smtClean="0">
                <a:solidFill>
                  <a:prstClr val="white"/>
                </a:solidFill>
              </a:rPr>
              <a:t> 2006; 52(1):77-92; Gottschalk A, Smith DS. </a:t>
            </a:r>
            <a:r>
              <a:rPr lang="en-US" sz="1000" i="1" dirty="0" smtClean="0">
                <a:solidFill>
                  <a:prstClr val="white"/>
                </a:solidFill>
              </a:rPr>
              <a:t>Am Fam Physician</a:t>
            </a:r>
            <a:r>
              <a:rPr lang="en-US" sz="1000" dirty="0" smtClean="0">
                <a:solidFill>
                  <a:prstClr val="white"/>
                </a:solidFill>
              </a:rPr>
              <a:t> 2001; 63</a:t>
            </a:r>
            <a:r>
              <a:rPr lang="en-US" sz="1000" dirty="0" smtClean="0">
                <a:solidFill>
                  <a:prstClr val="white"/>
                </a:solidFill>
                <a:sym typeface="Wingdings" pitchFamily="2" charset="2"/>
              </a:rPr>
              <a:t>(10)</a:t>
            </a:r>
            <a:r>
              <a:rPr lang="en-US" sz="1000" dirty="0" smtClean="0">
                <a:solidFill>
                  <a:prstClr val="white"/>
                </a:solidFill>
              </a:rPr>
              <a:t>1979-86; Henriksson KG. </a:t>
            </a:r>
            <a:r>
              <a:rPr lang="en-US" sz="1000" i="1" dirty="0" smtClean="0">
                <a:solidFill>
                  <a:prstClr val="white"/>
                </a:solidFill>
              </a:rPr>
              <a:t>J Rehabil Med</a:t>
            </a:r>
            <a:r>
              <a:rPr lang="en-US" sz="1000" dirty="0" smtClean="0">
                <a:solidFill>
                  <a:prstClr val="white"/>
                </a:solidFill>
              </a:rPr>
              <a:t> 2003; 41(Suppl):89-94; </a:t>
            </a:r>
            <a:r>
              <a:rPr lang="en-US" sz="1000" spc="-10" dirty="0" smtClean="0">
                <a:solidFill>
                  <a:prstClr val="white"/>
                </a:solidFill>
              </a:rPr>
              <a:t>Larson AA </a:t>
            </a:r>
            <a:r>
              <a:rPr lang="en-US" sz="1000" i="1" spc="-10" dirty="0" smtClean="0">
                <a:solidFill>
                  <a:prstClr val="white"/>
                </a:solidFill>
              </a:rPr>
              <a:t>et al.</a:t>
            </a:r>
            <a:r>
              <a:rPr lang="en-US" sz="1000" spc="-10" dirty="0" smtClean="0">
                <a:solidFill>
                  <a:prstClr val="white"/>
                </a:solidFill>
              </a:rPr>
              <a:t> </a:t>
            </a:r>
            <a:r>
              <a:rPr lang="en-US" sz="1000" i="1" spc="-10" dirty="0" smtClean="0">
                <a:solidFill>
                  <a:prstClr val="white"/>
                </a:solidFill>
              </a:rPr>
              <a:t>Pain</a:t>
            </a:r>
            <a:r>
              <a:rPr lang="en-US" sz="1000" spc="-10" dirty="0" smtClean="0">
                <a:solidFill>
                  <a:prstClr val="white"/>
                </a:solidFill>
              </a:rPr>
              <a:t> 2000; 87(2):201-11; </a:t>
            </a:r>
            <a:r>
              <a:rPr lang="en-US" sz="1000" dirty="0" smtClean="0">
                <a:solidFill>
                  <a:prstClr val="white"/>
                </a:solidFill>
              </a:rPr>
              <a:t>Marchand S. </a:t>
            </a:r>
            <a:r>
              <a:rPr lang="en-US" sz="1000" i="1" dirty="0" smtClean="0">
                <a:solidFill>
                  <a:prstClr val="white"/>
                </a:solidFill>
              </a:rPr>
              <a:t>Rheum Dis Clin North Am</a:t>
            </a:r>
            <a:r>
              <a:rPr lang="en-US" sz="1000" dirty="0" smtClean="0">
                <a:solidFill>
                  <a:prstClr val="white"/>
                </a:solidFill>
              </a:rPr>
              <a:t> 2008; 34(2):285-309; Rao SG. </a:t>
            </a:r>
            <a:r>
              <a:rPr lang="en-US" sz="1000" i="1" dirty="0" smtClean="0">
                <a:solidFill>
                  <a:prstClr val="white"/>
                </a:solidFill>
              </a:rPr>
              <a:t>Rheum Dis Clin North Am</a:t>
            </a:r>
            <a:r>
              <a:rPr lang="en-US" sz="1000" dirty="0" smtClean="0">
                <a:solidFill>
                  <a:prstClr val="white"/>
                </a:solidFill>
              </a:rPr>
              <a:t> 2002; 28(2):235-59; Staud R. </a:t>
            </a:r>
            <a:r>
              <a:rPr lang="en-US" sz="1000" i="1" dirty="0" smtClean="0">
                <a:solidFill>
                  <a:prstClr val="white"/>
                </a:solidFill>
              </a:rPr>
              <a:t>Arthritis Res Ther </a:t>
            </a:r>
            <a:r>
              <a:rPr lang="en-US" sz="1000" dirty="0" smtClean="0">
                <a:solidFill>
                  <a:prstClr val="white"/>
                </a:solidFill>
              </a:rPr>
              <a:t>2006; 8(3):208-14; Staud R, Rodriguez ME. </a:t>
            </a:r>
            <a:r>
              <a:rPr lang="en-US" sz="1000" i="1" dirty="0" smtClean="0">
                <a:solidFill>
                  <a:prstClr val="white"/>
                </a:solidFill>
              </a:rPr>
              <a:t>Nat Clin Pract Rheumatol </a:t>
            </a:r>
            <a:r>
              <a:rPr lang="en-US" sz="1000" dirty="0" smtClean="0">
                <a:solidFill>
                  <a:prstClr val="white"/>
                </a:solidFill>
              </a:rPr>
              <a:t>2006; 2(2):90-8; Vaerøy H </a:t>
            </a:r>
            <a:r>
              <a:rPr lang="en-US" sz="1000" i="1" dirty="0" smtClean="0">
                <a:solidFill>
                  <a:prstClr val="white"/>
                </a:solidFill>
              </a:rPr>
              <a:t>et al.</a:t>
            </a:r>
            <a:r>
              <a:rPr lang="en-US" sz="1000" dirty="0" smtClean="0">
                <a:solidFill>
                  <a:prstClr val="white"/>
                </a:solidFill>
              </a:rPr>
              <a:t> </a:t>
            </a:r>
            <a:r>
              <a:rPr lang="en-US" sz="1000" i="1" dirty="0" smtClean="0">
                <a:solidFill>
                  <a:prstClr val="white"/>
                </a:solidFill>
              </a:rPr>
              <a:t>Pain</a:t>
            </a:r>
            <a:r>
              <a:rPr lang="en-US" sz="1000" dirty="0" smtClean="0">
                <a:solidFill>
                  <a:prstClr val="white"/>
                </a:solidFill>
              </a:rPr>
              <a:t> 1988; 32(1):21-6; Woolf CJ </a:t>
            </a:r>
            <a:r>
              <a:rPr lang="en-US" sz="1000" i="1" dirty="0" smtClean="0">
                <a:solidFill>
                  <a:prstClr val="white"/>
                </a:solidFill>
              </a:rPr>
              <a:t>et al. Ann Intern Med </a:t>
            </a:r>
            <a:r>
              <a:rPr lang="en-US" sz="1000" dirty="0" smtClean="0">
                <a:solidFill>
                  <a:prstClr val="white"/>
                </a:solidFill>
              </a:rPr>
              <a:t>2004; 140(6):441-51.</a:t>
            </a:r>
            <a:endParaRPr lang="en-US" sz="1000" dirty="0">
              <a:solidFill>
                <a:prstClr val="white"/>
              </a:solidFill>
            </a:endParaRPr>
          </a:p>
        </p:txBody>
      </p:sp>
    </p:spTree>
    <p:extLst>
      <p:ext uri="{BB962C8B-B14F-4D97-AF65-F5344CB8AC3E}">
        <p14:creationId xmlns="" xmlns:p14="http://schemas.microsoft.com/office/powerpoint/2010/main" val="37777948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78113"/>
                                        </p:tgtEl>
                                        <p:attrNameLst>
                                          <p:attrName>style.visibility</p:attrName>
                                        </p:attrNameLst>
                                      </p:cBhvr>
                                      <p:to>
                                        <p:strVal val="visible"/>
                                      </p:to>
                                    </p:set>
                                    <p:anim calcmode="lin" valueType="num">
                                      <p:cBhvr>
                                        <p:cTn id="7" dur="200" fill="hold"/>
                                        <p:tgtEl>
                                          <p:spTgt spid="2178113"/>
                                        </p:tgtEl>
                                        <p:attrNameLst>
                                          <p:attrName>ppt_w</p:attrName>
                                        </p:attrNameLst>
                                      </p:cBhvr>
                                      <p:tavLst>
                                        <p:tav tm="0">
                                          <p:val>
                                            <p:fltVal val="0"/>
                                          </p:val>
                                        </p:tav>
                                        <p:tav tm="100000">
                                          <p:val>
                                            <p:strVal val="#ppt_w"/>
                                          </p:val>
                                        </p:tav>
                                      </p:tavLst>
                                    </p:anim>
                                    <p:anim calcmode="lin" valueType="num">
                                      <p:cBhvr>
                                        <p:cTn id="8" dur="200" fill="hold"/>
                                        <p:tgtEl>
                                          <p:spTgt spid="2178113"/>
                                        </p:tgtEl>
                                        <p:attrNameLst>
                                          <p:attrName>ppt_h</p:attrName>
                                        </p:attrNameLst>
                                      </p:cBhvr>
                                      <p:tavLst>
                                        <p:tav tm="0">
                                          <p:val>
                                            <p:fltVal val="0"/>
                                          </p:val>
                                        </p:tav>
                                        <p:tav tm="100000">
                                          <p:val>
                                            <p:strVal val="#ppt_h"/>
                                          </p:val>
                                        </p:tav>
                                      </p:tavLst>
                                    </p:anim>
                                    <p:animEffect transition="in" filter="fade">
                                      <p:cBhvr>
                                        <p:cTn id="9" dur="200"/>
                                        <p:tgtEl>
                                          <p:spTgt spid="2178113"/>
                                        </p:tgtEl>
                                      </p:cBhvr>
                                    </p:animEffect>
                                  </p:childTnLst>
                                </p:cTn>
                              </p:par>
                            </p:childTnLst>
                          </p:cTn>
                        </p:par>
                        <p:par>
                          <p:cTn id="10" fill="hold">
                            <p:stCondLst>
                              <p:cond delay="700"/>
                            </p:stCondLst>
                            <p:childTnLst>
                              <p:par>
                                <p:cTn id="11"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12" dur="2000" fill="hold"/>
                                        <p:tgtEl>
                                          <p:spTgt spid="2178113"/>
                                        </p:tgtEl>
                                        <p:attrNameLst>
                                          <p:attrName>ppt_x</p:attrName>
                                          <p:attrName>ppt_y</p:attrName>
                                        </p:attrNameLst>
                                      </p:cBhvr>
                                      <p:rCtr x="31200" y="-20600"/>
                                    </p:animMotion>
                                  </p:childTnLst>
                                </p:cTn>
                              </p:par>
                              <p:par>
                                <p:cTn id="13" presetID="53" presetClass="entr" presetSubtype="0" fill="hold" grpId="0" nodeType="withEffect">
                                  <p:stCondLst>
                                    <p:cond delay="300"/>
                                  </p:stCondLst>
                                  <p:childTnLst>
                                    <p:set>
                                      <p:cBhvr>
                                        <p:cTn id="14" dur="1" fill="hold">
                                          <p:stCondLst>
                                            <p:cond delay="0"/>
                                          </p:stCondLst>
                                        </p:cTn>
                                        <p:tgtEl>
                                          <p:spTgt spid="2178112"/>
                                        </p:tgtEl>
                                        <p:attrNameLst>
                                          <p:attrName>style.visibility</p:attrName>
                                        </p:attrNameLst>
                                      </p:cBhvr>
                                      <p:to>
                                        <p:strVal val="visible"/>
                                      </p:to>
                                    </p:set>
                                    <p:anim calcmode="lin" valueType="num">
                                      <p:cBhvr>
                                        <p:cTn id="15" dur="200" fill="hold"/>
                                        <p:tgtEl>
                                          <p:spTgt spid="2178112"/>
                                        </p:tgtEl>
                                        <p:attrNameLst>
                                          <p:attrName>ppt_w</p:attrName>
                                        </p:attrNameLst>
                                      </p:cBhvr>
                                      <p:tavLst>
                                        <p:tav tm="0">
                                          <p:val>
                                            <p:fltVal val="0"/>
                                          </p:val>
                                        </p:tav>
                                        <p:tav tm="100000">
                                          <p:val>
                                            <p:strVal val="#ppt_w"/>
                                          </p:val>
                                        </p:tav>
                                      </p:tavLst>
                                    </p:anim>
                                    <p:anim calcmode="lin" valueType="num">
                                      <p:cBhvr>
                                        <p:cTn id="16" dur="200" fill="hold"/>
                                        <p:tgtEl>
                                          <p:spTgt spid="2178112"/>
                                        </p:tgtEl>
                                        <p:attrNameLst>
                                          <p:attrName>ppt_h</p:attrName>
                                        </p:attrNameLst>
                                      </p:cBhvr>
                                      <p:tavLst>
                                        <p:tav tm="0">
                                          <p:val>
                                            <p:fltVal val="0"/>
                                          </p:val>
                                        </p:tav>
                                        <p:tav tm="100000">
                                          <p:val>
                                            <p:strVal val="#ppt_h"/>
                                          </p:val>
                                        </p:tav>
                                      </p:tavLst>
                                    </p:anim>
                                    <p:animEffect transition="in" filter="fade">
                                      <p:cBhvr>
                                        <p:cTn id="17" dur="200"/>
                                        <p:tgtEl>
                                          <p:spTgt spid="2178112"/>
                                        </p:tgtEl>
                                      </p:cBhvr>
                                    </p:animEffect>
                                  </p:childTnLst>
                                </p:cTn>
                              </p:par>
                              <p:par>
                                <p:cTn id="18"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 dur="2000" fill="hold"/>
                                        <p:tgtEl>
                                          <p:spTgt spid="2178112"/>
                                        </p:tgtEl>
                                        <p:attrNameLst>
                                          <p:attrName>ppt_x</p:attrName>
                                          <p:attrName>ppt_y</p:attrName>
                                        </p:attrNameLst>
                                      </p:cBhvr>
                                      <p:rCtr x="31200" y="-12700"/>
                                    </p:animMotion>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2178115"/>
                                        </p:tgtEl>
                                        <p:attrNameLst>
                                          <p:attrName>style.visibility</p:attrName>
                                        </p:attrNameLst>
                                      </p:cBhvr>
                                      <p:to>
                                        <p:strVal val="visible"/>
                                      </p:to>
                                    </p:set>
                                    <p:animEffect transition="in" filter="fade">
                                      <p:cBhvr>
                                        <p:cTn id="23" dur="500"/>
                                        <p:tgtEl>
                                          <p:spTgt spid="2178115"/>
                                        </p:tgtEl>
                                      </p:cBhvr>
                                    </p:animEffect>
                                  </p:childTnLst>
                                </p:cTn>
                              </p:par>
                            </p:childTnLst>
                          </p:cTn>
                        </p:par>
                        <p:par>
                          <p:cTn id="24" fill="hold">
                            <p:stCondLst>
                              <p:cond delay="3500"/>
                            </p:stCondLst>
                            <p:childTnLst>
                              <p:par>
                                <p:cTn id="25" presetID="10" presetClass="exit" presetSubtype="0" fill="hold" nodeType="afterEffect">
                                  <p:stCondLst>
                                    <p:cond delay="0"/>
                                  </p:stCondLst>
                                  <p:childTnLst>
                                    <p:animEffect transition="out" filter="fade">
                                      <p:cBhvr>
                                        <p:cTn id="26" dur="500"/>
                                        <p:tgtEl>
                                          <p:spTgt spid="2178115"/>
                                        </p:tgtEl>
                                      </p:cBhvr>
                                    </p:animEffect>
                                    <p:set>
                                      <p:cBhvr>
                                        <p:cTn id="27" dur="1" fill="hold">
                                          <p:stCondLst>
                                            <p:cond delay="499"/>
                                          </p:stCondLst>
                                        </p:cTn>
                                        <p:tgtEl>
                                          <p:spTgt spid="2178115"/>
                                        </p:tgtEl>
                                        <p:attrNameLst>
                                          <p:attrName>style.visibility</p:attrName>
                                        </p:attrNameLst>
                                      </p:cBhvr>
                                      <p:to>
                                        <p:strVal val="hidden"/>
                                      </p:to>
                                    </p:se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2178115"/>
                                        </p:tgtEl>
                                        <p:attrNameLst>
                                          <p:attrName>style.visibility</p:attrName>
                                        </p:attrNameLst>
                                      </p:cBhvr>
                                      <p:to>
                                        <p:strVal val="visible"/>
                                      </p:to>
                                    </p:set>
                                    <p:animEffect transition="in" filter="fade">
                                      <p:cBhvr>
                                        <p:cTn id="31" dur="500"/>
                                        <p:tgtEl>
                                          <p:spTgt spid="21781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78116"/>
                                        </p:tgtEl>
                                        <p:attrNameLst>
                                          <p:attrName>style.visibility</p:attrName>
                                        </p:attrNameLst>
                                      </p:cBhvr>
                                      <p:to>
                                        <p:strVal val="visible"/>
                                      </p:to>
                                    </p:set>
                                    <p:animEffect transition="in" filter="fade">
                                      <p:cBhvr>
                                        <p:cTn id="34" dur="500"/>
                                        <p:tgtEl>
                                          <p:spTgt spid="21781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7806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7807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7807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067" grpId="0"/>
      <p:bldP spid="2178071" grpId="0" animBg="1"/>
      <p:bldP spid="2178074" grpId="0"/>
      <p:bldP spid="2178112" grpId="0" animBg="1"/>
      <p:bldP spid="2178112" grpId="1" animBg="1"/>
      <p:bldP spid="2178113" grpId="0" animBg="1"/>
      <p:bldP spid="2178113" grpId="1" animBg="1"/>
      <p:bldP spid="2178116" grpId="0"/>
      <p:bldP spid="33" grpId="0"/>
      <p:bldP spid="55" grpId="0"/>
      <p:bldP spid="4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1364343"/>
            <a:ext cx="9144000" cy="5506798"/>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2291"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pic>
        <p:nvPicPr>
          <p:cNvPr id="12292" name="Picture 48" descr="Revision_06"/>
          <p:cNvPicPr>
            <a:picLocks noChangeAspect="1" noChangeArrowheads="1"/>
          </p:cNvPicPr>
          <p:nvPr/>
        </p:nvPicPr>
        <p:blipFill>
          <a:blip r:embed="rId4" cstate="print"/>
          <a:srcRect l="893" t="25626" r="1190" b="7396"/>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2178051" name="Text Box 3"/>
          <p:cNvSpPr txBox="1">
            <a:spLocks noChangeArrowheads="1"/>
          </p:cNvSpPr>
          <p:nvPr/>
        </p:nvSpPr>
        <p:spPr bwMode="auto">
          <a:xfrm>
            <a:off x="2849563" y="5489575"/>
            <a:ext cx="2401887" cy="304800"/>
          </a:xfrm>
          <a:prstGeom prst="rect">
            <a:avLst/>
          </a:prstGeom>
          <a:noFill/>
          <a:ln w="9525">
            <a:noFill/>
            <a:miter lim="800000"/>
            <a:headEnd/>
            <a:tailEnd/>
          </a:ln>
          <a:effectLst/>
        </p:spPr>
        <p:txBody>
          <a:bodyPr>
            <a:spAutoFit/>
          </a:bodyPr>
          <a:lstStyle/>
          <a:p>
            <a:pPr>
              <a:defRPr/>
            </a:pPr>
            <a:r>
              <a:rPr lang="es-MX" sz="1400" b="1" dirty="0" smtClean="0">
                <a:solidFill>
                  <a:srgbClr val="FFFFFF"/>
                </a:solidFill>
              </a:rPr>
              <a:t>Fibra aferente nociceptiva</a:t>
            </a:r>
            <a:endParaRPr lang="es-MX" sz="1400" b="1" dirty="0">
              <a:solidFill>
                <a:srgbClr val="FFFFFF"/>
              </a:solidFill>
            </a:endParaRPr>
          </a:p>
        </p:txBody>
      </p:sp>
      <p:sp>
        <p:nvSpPr>
          <p:cNvPr id="12294" name="Rectangle 20"/>
          <p:cNvSpPr>
            <a:spLocks noGrp="1" noChangeArrowheads="1"/>
          </p:cNvSpPr>
          <p:nvPr>
            <p:ph type="title"/>
          </p:nvPr>
        </p:nvSpPr>
        <p:spPr>
          <a:xfrm>
            <a:off x="457200" y="357392"/>
            <a:ext cx="8229600" cy="1143000"/>
          </a:xfrm>
        </p:spPr>
        <p:txBody>
          <a:bodyPr>
            <a:normAutofit/>
          </a:bodyPr>
          <a:lstStyle/>
          <a:p>
            <a:pPr>
              <a:lnSpc>
                <a:spcPct val="85000"/>
              </a:lnSpc>
            </a:pPr>
            <a:r>
              <a:rPr lang="es-MX" dirty="0" smtClean="0"/>
              <a:t>Pérdida de Control Inhibitorio: Desinhibición</a:t>
            </a:r>
            <a:endParaRPr lang="es-MX" dirty="0" smtClean="0"/>
          </a:p>
        </p:txBody>
      </p:sp>
      <p:sp>
        <p:nvSpPr>
          <p:cNvPr id="2178067" name="Text Box 19"/>
          <p:cNvSpPr txBox="1">
            <a:spLocks noChangeArrowheads="1"/>
          </p:cNvSpPr>
          <p:nvPr/>
        </p:nvSpPr>
        <p:spPr bwMode="auto">
          <a:xfrm>
            <a:off x="674688" y="3602285"/>
            <a:ext cx="833498" cy="523220"/>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Estímulo</a:t>
            </a:r>
          </a:p>
          <a:p>
            <a:pPr eaLnBrk="0" hangingPunct="0">
              <a:defRPr/>
            </a:pPr>
            <a:r>
              <a:rPr lang="es-MX" sz="1400" b="1" dirty="0" smtClean="0">
                <a:solidFill>
                  <a:srgbClr val="FFFFFF"/>
                </a:solidFill>
              </a:rPr>
              <a:t>nocivo</a:t>
            </a:r>
            <a:endParaRPr lang="es-MX" sz="1400" b="1" dirty="0">
              <a:solidFill>
                <a:srgbClr val="FFFFFF"/>
              </a:solidFill>
            </a:endParaRPr>
          </a:p>
        </p:txBody>
      </p:sp>
      <p:sp>
        <p:nvSpPr>
          <p:cNvPr id="2178070" name="AutoShape 22"/>
          <p:cNvSpPr>
            <a:spLocks noChangeArrowheads="1"/>
          </p:cNvSpPr>
          <p:nvPr/>
        </p:nvSpPr>
        <p:spPr bwMode="auto">
          <a:xfrm rot="19768217" flipV="1">
            <a:off x="1065213" y="5675313"/>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rot="10800000" wrap="none" anchor="ctr"/>
          <a:lstStyle/>
          <a:p>
            <a:pPr eaLnBrk="0" hangingPunct="0">
              <a:defRPr/>
            </a:pPr>
            <a:endParaRPr lang="es-MX" sz="1400" b="1" dirty="0">
              <a:solidFill>
                <a:srgbClr val="FFFFFF"/>
              </a:solidFill>
            </a:endParaRPr>
          </a:p>
        </p:txBody>
      </p:sp>
      <p:sp>
        <p:nvSpPr>
          <p:cNvPr id="2178071" name="AutoShape 23"/>
          <p:cNvSpPr>
            <a:spLocks noChangeArrowheads="1"/>
          </p:cNvSpPr>
          <p:nvPr/>
        </p:nvSpPr>
        <p:spPr bwMode="auto">
          <a:xfrm rot="3196011" flipV="1">
            <a:off x="1047750" y="4619625"/>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endParaRPr>
          </a:p>
        </p:txBody>
      </p:sp>
      <p:sp>
        <p:nvSpPr>
          <p:cNvPr id="2178072" name="AutoShape 24"/>
          <p:cNvSpPr>
            <a:spLocks noChangeArrowheads="1"/>
          </p:cNvSpPr>
          <p:nvPr/>
        </p:nvSpPr>
        <p:spPr bwMode="auto">
          <a:xfrm rot="19678889">
            <a:off x="908049" y="5304302"/>
            <a:ext cx="366713" cy="157163"/>
          </a:xfrm>
          <a:prstGeom prst="rightArrow">
            <a:avLst>
              <a:gd name="adj1" fmla="val 50000"/>
              <a:gd name="adj2" fmla="val 58333"/>
            </a:avLst>
          </a:prstGeom>
          <a:solidFill>
            <a:srgbClr val="FFFFFF"/>
          </a:solidFill>
          <a:ln w="9525">
            <a:noFill/>
            <a:miter lim="800000"/>
            <a:headEnd/>
            <a:tailEnd/>
          </a:ln>
          <a:effectLst>
            <a:prstShdw prst="shdw17" dist="17961" dir="2700000">
              <a:srgbClr val="FFFFFF">
                <a:gamma/>
                <a:shade val="60000"/>
                <a:invGamma/>
              </a:srgbClr>
            </a:prstShdw>
          </a:effectLst>
        </p:spPr>
        <p:txBody>
          <a:bodyPr wrap="none" anchor="ctr"/>
          <a:lstStyle/>
          <a:p>
            <a:pPr eaLnBrk="0" hangingPunct="0">
              <a:defRPr/>
            </a:pPr>
            <a:endParaRPr lang="es-MX" sz="1400" b="1" dirty="0">
              <a:solidFill>
                <a:srgbClr val="FFFFFF"/>
              </a:solidFill>
            </a:endParaRPr>
          </a:p>
        </p:txBody>
      </p:sp>
      <p:sp>
        <p:nvSpPr>
          <p:cNvPr id="2178073" name="Text Box 25"/>
          <p:cNvSpPr txBox="1">
            <a:spLocks noChangeArrowheads="1"/>
          </p:cNvSpPr>
          <p:nvPr/>
        </p:nvSpPr>
        <p:spPr bwMode="auto">
          <a:xfrm>
            <a:off x="5418668" y="4229100"/>
            <a:ext cx="1402820" cy="646331"/>
          </a:xfrm>
          <a:prstGeom prst="rect">
            <a:avLst/>
          </a:prstGeom>
          <a:noFill/>
          <a:ln w="9525">
            <a:noFill/>
            <a:miter lim="800000"/>
            <a:headEnd/>
            <a:tailEnd/>
          </a:ln>
          <a:effectLst/>
        </p:spPr>
        <p:txBody>
          <a:bodyPr wrap="none">
            <a:spAutoFit/>
          </a:bodyPr>
          <a:lstStyle/>
          <a:p>
            <a:pPr algn="r" eaLnBrk="0" hangingPunct="0">
              <a:defRPr/>
            </a:pPr>
            <a:r>
              <a:rPr lang="es-MX" b="1" dirty="0" smtClean="0">
                <a:solidFill>
                  <a:srgbClr val="FF99CC"/>
                </a:solidFill>
              </a:rPr>
              <a:t>Modulación </a:t>
            </a:r>
          </a:p>
          <a:p>
            <a:pPr algn="r" eaLnBrk="0" hangingPunct="0">
              <a:defRPr/>
            </a:pPr>
            <a:r>
              <a:rPr lang="es-MX" b="1" dirty="0" smtClean="0">
                <a:solidFill>
                  <a:srgbClr val="FF99CC"/>
                </a:solidFill>
              </a:rPr>
              <a:t>descendente</a:t>
            </a:r>
            <a:endParaRPr lang="es-MX" b="1" dirty="0">
              <a:solidFill>
                <a:srgbClr val="FF99CC"/>
              </a:solidFill>
            </a:endParaRPr>
          </a:p>
        </p:txBody>
      </p:sp>
      <p:sp>
        <p:nvSpPr>
          <p:cNvPr id="2178074" name="Text Box 26"/>
          <p:cNvSpPr txBox="1">
            <a:spLocks noChangeArrowheads="1"/>
          </p:cNvSpPr>
          <p:nvPr/>
        </p:nvSpPr>
        <p:spPr bwMode="auto">
          <a:xfrm>
            <a:off x="7232650" y="4229100"/>
            <a:ext cx="1277786" cy="646331"/>
          </a:xfrm>
          <a:prstGeom prst="rect">
            <a:avLst/>
          </a:prstGeom>
          <a:noFill/>
          <a:ln w="9525">
            <a:noFill/>
            <a:miter lim="800000"/>
            <a:headEnd/>
            <a:tailEnd/>
          </a:ln>
          <a:effectLst/>
        </p:spPr>
        <p:txBody>
          <a:bodyPr wrap="none">
            <a:spAutoFit/>
          </a:bodyPr>
          <a:lstStyle/>
          <a:p>
            <a:pPr eaLnBrk="0" hangingPunct="0">
              <a:defRPr/>
            </a:pPr>
            <a:r>
              <a:rPr lang="es-MX" b="1" dirty="0" smtClean="0">
                <a:solidFill>
                  <a:srgbClr val="FF99CC"/>
                </a:solidFill>
              </a:rPr>
              <a:t>Impulso </a:t>
            </a:r>
          </a:p>
          <a:p>
            <a:pPr eaLnBrk="0" hangingPunct="0">
              <a:defRPr/>
            </a:pPr>
            <a:r>
              <a:rPr lang="es-MX" b="1" dirty="0" smtClean="0">
                <a:solidFill>
                  <a:srgbClr val="FF99CC"/>
                </a:solidFill>
              </a:rPr>
              <a:t>ascendente</a:t>
            </a:r>
            <a:endParaRPr lang="es-MX" b="1" dirty="0">
              <a:solidFill>
                <a:srgbClr val="FF99CC"/>
              </a:solidFill>
            </a:endParaRPr>
          </a:p>
        </p:txBody>
      </p:sp>
      <p:sp>
        <p:nvSpPr>
          <p:cNvPr id="2178077" name="Text Box 29"/>
          <p:cNvSpPr txBox="1">
            <a:spLocks noChangeArrowheads="1"/>
          </p:cNvSpPr>
          <p:nvPr/>
        </p:nvSpPr>
        <p:spPr bwMode="auto">
          <a:xfrm>
            <a:off x="6319838" y="5730875"/>
            <a:ext cx="1329210"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Médula espinal</a:t>
            </a:r>
            <a:endParaRPr lang="es-MX" sz="1400" b="1" dirty="0">
              <a:solidFill>
                <a:srgbClr val="FFFFFF"/>
              </a:solidFill>
            </a:endParaRPr>
          </a:p>
        </p:txBody>
      </p:sp>
      <p:sp>
        <p:nvSpPr>
          <p:cNvPr id="2178099" name="Oval 51"/>
          <p:cNvSpPr>
            <a:spLocks noChangeArrowheads="1"/>
          </p:cNvSpPr>
          <p:nvPr/>
        </p:nvSpPr>
        <p:spPr bwMode="auto">
          <a:xfrm>
            <a:off x="6205538" y="509587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2178101" name="Freeform 53"/>
          <p:cNvSpPr>
            <a:spLocks/>
          </p:cNvSpPr>
          <p:nvPr/>
        </p:nvSpPr>
        <p:spPr bwMode="auto">
          <a:xfrm>
            <a:off x="6265863" y="5075238"/>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2178104" name="AutoShape 56"/>
          <p:cNvSpPr>
            <a:spLocks noChangeArrowheads="1"/>
          </p:cNvSpPr>
          <p:nvPr/>
        </p:nvSpPr>
        <p:spPr bwMode="auto">
          <a:xfrm>
            <a:off x="6745288" y="5040313"/>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2178105" name="Oval 57"/>
          <p:cNvSpPr>
            <a:spLocks noChangeArrowheads="1"/>
          </p:cNvSpPr>
          <p:nvPr/>
        </p:nvSpPr>
        <p:spPr bwMode="auto">
          <a:xfrm>
            <a:off x="6765925" y="508635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2178106" name="AutoShape 58"/>
          <p:cNvSpPr>
            <a:spLocks noChangeArrowheads="1"/>
          </p:cNvSpPr>
          <p:nvPr/>
        </p:nvSpPr>
        <p:spPr bwMode="auto">
          <a:xfrm rot="15931388">
            <a:off x="6712745" y="5072856"/>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2178108" name="Line 60"/>
          <p:cNvSpPr>
            <a:spLocks noChangeShapeType="1"/>
          </p:cNvSpPr>
          <p:nvPr/>
        </p:nvSpPr>
        <p:spPr bwMode="auto">
          <a:xfrm flipV="1">
            <a:off x="7243763" y="2678113"/>
            <a:ext cx="0" cy="2447925"/>
          </a:xfrm>
          <a:prstGeom prst="line">
            <a:avLst/>
          </a:prstGeom>
          <a:noFill/>
          <a:ln w="19050">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2178109" name="Line 61"/>
          <p:cNvSpPr>
            <a:spLocks noChangeShapeType="1"/>
          </p:cNvSpPr>
          <p:nvPr/>
        </p:nvSpPr>
        <p:spPr bwMode="auto">
          <a:xfrm flipH="1" flipV="1">
            <a:off x="6804248" y="2132856"/>
            <a:ext cx="7715" cy="2921744"/>
          </a:xfrm>
          <a:prstGeom prst="line">
            <a:avLst/>
          </a:prstGeom>
          <a:noFill/>
          <a:ln w="19050">
            <a:solidFill>
              <a:srgbClr val="00B050"/>
            </a:solidFill>
            <a:round/>
            <a:headEnd/>
            <a:tailEnd/>
          </a:ln>
          <a:effectLst/>
        </p:spPr>
        <p:txBody>
          <a:bodyPr/>
          <a:lstStyle/>
          <a:p>
            <a:pPr eaLnBrk="0" hangingPunct="0">
              <a:defRPr/>
            </a:pPr>
            <a:endParaRPr lang="es-MX" sz="1600" dirty="0">
              <a:solidFill>
                <a:srgbClr val="FFFFFF"/>
              </a:solidFill>
            </a:endParaRPr>
          </a:p>
        </p:txBody>
      </p:sp>
      <p:sp>
        <p:nvSpPr>
          <p:cNvPr id="2178111" name="Freeform 63"/>
          <p:cNvSpPr>
            <a:spLocks/>
          </p:cNvSpPr>
          <p:nvPr/>
        </p:nvSpPr>
        <p:spPr bwMode="auto">
          <a:xfrm>
            <a:off x="6804025" y="5114925"/>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2178112"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2178113" name="Oval 65"/>
          <p:cNvSpPr>
            <a:spLocks noChangeArrowheads="1"/>
          </p:cNvSpPr>
          <p:nvPr/>
        </p:nvSpPr>
        <p:spPr bwMode="auto">
          <a:xfrm>
            <a:off x="1512888" y="545782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pic>
        <p:nvPicPr>
          <p:cNvPr id="2178115" name="Picture 67" descr="pain"/>
          <p:cNvPicPr>
            <a:picLocks noChangeAspect="1" noChangeArrowheads="1"/>
          </p:cNvPicPr>
          <p:nvPr/>
        </p:nvPicPr>
        <p:blipFill>
          <a:blip r:embed="rId5" cstate="print"/>
          <a:srcRect/>
          <a:stretch>
            <a:fillRect/>
          </a:stretch>
        </p:blipFill>
        <p:spPr bwMode="auto">
          <a:xfrm>
            <a:off x="6248400" y="1685925"/>
            <a:ext cx="1436688" cy="1144588"/>
          </a:xfrm>
          <a:prstGeom prst="rect">
            <a:avLst/>
          </a:prstGeom>
          <a:noFill/>
          <a:ln w="9525">
            <a:noFill/>
            <a:miter lim="800000"/>
            <a:headEnd/>
            <a:tailEnd/>
          </a:ln>
        </p:spPr>
      </p:pic>
      <p:sp>
        <p:nvSpPr>
          <p:cNvPr id="2178116"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 </a:t>
            </a:r>
            <a:endParaRPr lang="es-MX" sz="1400" b="1" dirty="0">
              <a:solidFill>
                <a:srgbClr val="FFFFFF"/>
              </a:solidFill>
            </a:endParaRPr>
          </a:p>
        </p:txBody>
      </p:sp>
      <p:sp>
        <p:nvSpPr>
          <p:cNvPr id="30" name="TextBox 29"/>
          <p:cNvSpPr txBox="1"/>
          <p:nvPr/>
        </p:nvSpPr>
        <p:spPr>
          <a:xfrm>
            <a:off x="1331640" y="4509120"/>
            <a:ext cx="1440160" cy="369332"/>
          </a:xfrm>
          <a:prstGeom prst="rect">
            <a:avLst/>
          </a:prstGeom>
          <a:noFill/>
        </p:spPr>
        <p:txBody>
          <a:bodyPr wrap="square" rtlCol="0">
            <a:spAutoFit/>
          </a:bodyPr>
          <a:lstStyle/>
          <a:p>
            <a:r>
              <a:rPr lang="es-MX" b="1" dirty="0" smtClean="0">
                <a:solidFill>
                  <a:srgbClr val="FF99CC"/>
                </a:solidFill>
              </a:rPr>
              <a:t>Transducción</a:t>
            </a:r>
            <a:endParaRPr lang="es-MX" b="1" dirty="0">
              <a:solidFill>
                <a:srgbClr val="FF99CC"/>
              </a:solidFill>
            </a:endParaRPr>
          </a:p>
        </p:txBody>
      </p:sp>
      <p:sp>
        <p:nvSpPr>
          <p:cNvPr id="32" name="Freeform 31"/>
          <p:cNvSpPr/>
          <p:nvPr/>
        </p:nvSpPr>
        <p:spPr>
          <a:xfrm>
            <a:off x="3419872" y="4797152"/>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33" name="TextBox 32"/>
          <p:cNvSpPr txBox="1"/>
          <p:nvPr/>
        </p:nvSpPr>
        <p:spPr>
          <a:xfrm>
            <a:off x="3275856" y="4437112"/>
            <a:ext cx="1506488" cy="369332"/>
          </a:xfrm>
          <a:prstGeom prst="rect">
            <a:avLst/>
          </a:prstGeom>
          <a:noFill/>
        </p:spPr>
        <p:txBody>
          <a:bodyPr wrap="square" rtlCol="0">
            <a:spAutoFit/>
          </a:bodyPr>
          <a:lstStyle/>
          <a:p>
            <a:r>
              <a:rPr lang="es-MX" b="1" dirty="0" smtClean="0">
                <a:solidFill>
                  <a:srgbClr val="FF99CC"/>
                </a:solidFill>
              </a:rPr>
              <a:t>Transmisión</a:t>
            </a:r>
            <a:endParaRPr lang="es-MX" b="1" dirty="0">
              <a:solidFill>
                <a:srgbClr val="FF99CC"/>
              </a:solidFill>
            </a:endParaRPr>
          </a:p>
        </p:txBody>
      </p:sp>
      <p:sp>
        <p:nvSpPr>
          <p:cNvPr id="34" name="TextBox 33"/>
          <p:cNvSpPr txBox="1"/>
          <p:nvPr/>
        </p:nvSpPr>
        <p:spPr>
          <a:xfrm>
            <a:off x="7164288" y="1772816"/>
            <a:ext cx="1643162" cy="307777"/>
          </a:xfrm>
          <a:prstGeom prst="rect">
            <a:avLst/>
          </a:prstGeom>
          <a:noFill/>
        </p:spPr>
        <p:txBody>
          <a:bodyPr wrap="square" rtlCol="0">
            <a:spAutoFit/>
          </a:bodyPr>
          <a:lstStyle/>
          <a:p>
            <a:r>
              <a:rPr lang="es-MX" sz="1400" b="1" dirty="0" smtClean="0">
                <a:solidFill>
                  <a:prstClr val="white"/>
                </a:solidFill>
              </a:rPr>
              <a:t>Cerebro</a:t>
            </a:r>
            <a:endParaRPr lang="es-MX" sz="1400" b="1" dirty="0">
              <a:solidFill>
                <a:prstClr val="white"/>
              </a:solidFill>
            </a:endParaRPr>
          </a:p>
        </p:txBody>
      </p:sp>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dirty="0">
              <a:solidFill>
                <a:prstClr val="white"/>
              </a:solidFill>
            </a:endParaRPr>
          </a:p>
        </p:txBody>
      </p:sp>
      <p:sp>
        <p:nvSpPr>
          <p:cNvPr id="41" name="Freeform 40"/>
          <p:cNvSpPr/>
          <p:nvPr/>
        </p:nvSpPr>
        <p:spPr>
          <a:xfrm>
            <a:off x="6156176" y="4725144"/>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42" name="Freeform 41"/>
          <p:cNvSpPr/>
          <p:nvPr/>
        </p:nvSpPr>
        <p:spPr>
          <a:xfrm>
            <a:off x="7236296" y="3861048"/>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43" name="Freeform 42"/>
          <p:cNvSpPr/>
          <p:nvPr/>
        </p:nvSpPr>
        <p:spPr>
          <a:xfrm>
            <a:off x="7524328" y="2132856"/>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44" name="AutoShape 23"/>
          <p:cNvSpPr>
            <a:spLocks noChangeArrowheads="1"/>
          </p:cNvSpPr>
          <p:nvPr/>
        </p:nvSpPr>
        <p:spPr bwMode="auto">
          <a:xfrm rot="322006" flipV="1">
            <a:off x="906837" y="4896784"/>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endParaRPr>
          </a:p>
        </p:txBody>
      </p:sp>
      <p:pic>
        <p:nvPicPr>
          <p:cNvPr id="2050" name="Picture 2" descr="C:\Users\RCowan\AppData\Local\Microsoft\Windows\Temporary Internet Files\Content.IE5\10GUDHJZ\MC900432604[1].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flipH="1">
            <a:off x="674688" y="4041068"/>
            <a:ext cx="576063" cy="609599"/>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C:\Users\RCowan\AppData\Local\Microsoft\Windows\Temporary Internet Files\Content.IE5\KOWZG1UZ\MC900434816[1].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51802" y="4614716"/>
            <a:ext cx="500209" cy="500209"/>
          </a:xfrm>
          <a:prstGeom prst="rect">
            <a:avLst/>
          </a:prstGeom>
          <a:noFill/>
          <a:extLst>
            <a:ext uri="{909E8E84-426E-40DD-AFC4-6F175D3DCCD1}">
              <a14:hiddenFill xmlns="" xmlns:a14="http://schemas.microsoft.com/office/drawing/2010/main">
                <a:solidFill>
                  <a:srgbClr val="FFFFFF"/>
                </a:solidFill>
              </a14:hiddenFill>
            </a:ext>
          </a:extLst>
        </p:spPr>
      </p:pic>
      <p:pic>
        <p:nvPicPr>
          <p:cNvPr id="2057" name="Picture 9" descr="C:\Users\RCowan\AppData\Local\Microsoft\Windows\Temporary Internet Files\Content.IE5\MY8ODV9I\MC900012913[1].wmf"/>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68300" y="5202237"/>
            <a:ext cx="500833" cy="417512"/>
          </a:xfrm>
          <a:prstGeom prst="rect">
            <a:avLst/>
          </a:prstGeom>
          <a:noFill/>
          <a:extLst>
            <a:ext uri="{909E8E84-426E-40DD-AFC4-6F175D3DCCD1}">
              <a14:hiddenFill xmlns="" xmlns:a14="http://schemas.microsoft.com/office/drawing/2010/main">
                <a:solidFill>
                  <a:srgbClr val="FFFFFF"/>
                </a:solidFill>
              </a14:hiddenFill>
            </a:ext>
          </a:extLst>
        </p:spPr>
      </p:pic>
      <p:pic>
        <p:nvPicPr>
          <p:cNvPr id="2061" name="Picture 13" descr="C:\Users\RCowan\AppData\Local\Microsoft\Windows\Temporary Internet Files\Content.IE5\10GUDHJZ\MC900436892[1].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62716" y="5633357"/>
            <a:ext cx="488950" cy="488950"/>
          </a:xfrm>
          <a:prstGeom prst="rect">
            <a:avLst/>
          </a:prstGeom>
          <a:noFill/>
          <a:extLst>
            <a:ext uri="{909E8E84-426E-40DD-AFC4-6F175D3DCCD1}">
              <a14:hiddenFill xmlns="" xmlns:a14="http://schemas.microsoft.com/office/drawing/2010/main">
                <a:solidFill>
                  <a:srgbClr val="FFFFFF"/>
                </a:solidFill>
              </a14:hiddenFill>
            </a:ext>
          </a:extLst>
        </p:spPr>
      </p:pic>
      <p:sp>
        <p:nvSpPr>
          <p:cNvPr id="46" name="Rectangle 45"/>
          <p:cNvSpPr/>
          <p:nvPr/>
        </p:nvSpPr>
        <p:spPr>
          <a:xfrm>
            <a:off x="899592" y="1889471"/>
            <a:ext cx="4493286" cy="1089529"/>
          </a:xfrm>
          <a:prstGeom prst="rect">
            <a:avLst/>
          </a:prstGeom>
        </p:spPr>
        <p:txBody>
          <a:bodyPr wrap="square">
            <a:spAutoFit/>
          </a:bodyPr>
          <a:lstStyle/>
          <a:p>
            <a:pPr algn="ctr" defTabSz="815975" eaLnBrk="0" hangingPunct="0">
              <a:spcAft>
                <a:spcPct val="30000"/>
              </a:spcAft>
              <a:buClr>
                <a:srgbClr val="0191CD"/>
              </a:buClr>
            </a:pPr>
            <a:r>
              <a:rPr lang="es-MX" b="1" u="sng" dirty="0" smtClean="0">
                <a:solidFill>
                  <a:srgbClr val="C03932">
                    <a:lumMod val="40000"/>
                    <a:lumOff val="60000"/>
                  </a:srgbClr>
                </a:solidFill>
              </a:rPr>
              <a:t>Opciones de tratamiento del dolor</a:t>
            </a:r>
          </a:p>
          <a:p>
            <a:pPr marL="285750" indent="-285750" defTabSz="815975" eaLnBrk="0" hangingPunct="0">
              <a:spcAft>
                <a:spcPct val="30000"/>
              </a:spcAft>
              <a:buClr>
                <a:srgbClr val="0191CD"/>
              </a:buClr>
              <a:buFont typeface="Arial" pitchFamily="34" charset="0"/>
              <a:buChar char="•"/>
            </a:pPr>
            <a:r>
              <a:rPr lang="es-MX" dirty="0" smtClean="0">
                <a:solidFill>
                  <a:srgbClr val="C03932">
                    <a:lumMod val="40000"/>
                    <a:lumOff val="60000"/>
                  </a:srgbClr>
                </a:solidFill>
              </a:rPr>
              <a:t>Inhibidores α</a:t>
            </a:r>
            <a:r>
              <a:rPr lang="es-MX" baseline="-25000" dirty="0" smtClean="0">
                <a:solidFill>
                  <a:srgbClr val="C03932">
                    <a:lumMod val="40000"/>
                    <a:lumOff val="60000"/>
                  </a:srgbClr>
                </a:solidFill>
              </a:rPr>
              <a:t>2</a:t>
            </a:r>
            <a:r>
              <a:rPr lang="es-MX" dirty="0" smtClean="0">
                <a:solidFill>
                  <a:srgbClr val="C03932">
                    <a:lumMod val="40000"/>
                    <a:lumOff val="60000"/>
                  </a:srgbClr>
                </a:solidFill>
              </a:rPr>
              <a:t>δ</a:t>
            </a:r>
          </a:p>
          <a:p>
            <a:pPr marL="285750" indent="-285750" defTabSz="815975" eaLnBrk="0" hangingPunct="0">
              <a:spcAft>
                <a:spcPct val="30000"/>
              </a:spcAft>
              <a:buClr>
                <a:srgbClr val="0191CD"/>
              </a:buClr>
              <a:buFont typeface="Arial" pitchFamily="34" charset="0"/>
              <a:buChar char="•"/>
            </a:pPr>
            <a:r>
              <a:rPr lang="es-MX" dirty="0" smtClean="0">
                <a:solidFill>
                  <a:srgbClr val="C03932">
                    <a:lumMod val="40000"/>
                    <a:lumOff val="60000"/>
                  </a:srgbClr>
                </a:solidFill>
              </a:rPr>
              <a:t>Antidepresivos</a:t>
            </a:r>
            <a:endParaRPr lang="es-MX" b="1" u="sng" dirty="0" smtClean="0">
              <a:solidFill>
                <a:srgbClr val="C03932"/>
              </a:solidFill>
            </a:endParaRPr>
          </a:p>
        </p:txBody>
      </p:sp>
      <p:sp>
        <p:nvSpPr>
          <p:cNvPr id="2" name="Rectangle 1"/>
          <p:cNvSpPr/>
          <p:nvPr/>
        </p:nvSpPr>
        <p:spPr>
          <a:xfrm>
            <a:off x="6596630" y="3451473"/>
            <a:ext cx="495650" cy="769441"/>
          </a:xfrm>
          <a:prstGeom prst="rect">
            <a:avLst/>
          </a:prstGeom>
        </p:spPr>
        <p:txBody>
          <a:bodyPr wrap="none">
            <a:spAutoFit/>
          </a:bodyPr>
          <a:lstStyle/>
          <a:p>
            <a:pPr algn="ctr">
              <a:defRPr/>
            </a:pPr>
            <a:r>
              <a:rPr lang="es-MX" sz="4400" b="1" dirty="0" smtClean="0">
                <a:solidFill>
                  <a:prstClr val="white"/>
                </a:solidFill>
              </a:rPr>
              <a:t>X</a:t>
            </a:r>
            <a:endParaRPr lang="es-MX" sz="4400" b="1" dirty="0">
              <a:solidFill>
                <a:prstClr val="white"/>
              </a:solidFill>
            </a:endParaRPr>
          </a:p>
        </p:txBody>
      </p:sp>
      <p:sp>
        <p:nvSpPr>
          <p:cNvPr id="47" name="Rectangle 46"/>
          <p:cNvSpPr/>
          <p:nvPr/>
        </p:nvSpPr>
        <p:spPr>
          <a:xfrm>
            <a:off x="5796136" y="4221088"/>
            <a:ext cx="495650" cy="769441"/>
          </a:xfrm>
          <a:prstGeom prst="rect">
            <a:avLst/>
          </a:prstGeom>
        </p:spPr>
        <p:txBody>
          <a:bodyPr wrap="none">
            <a:spAutoFit/>
          </a:bodyPr>
          <a:lstStyle/>
          <a:p>
            <a:pPr algn="ctr">
              <a:defRPr/>
            </a:pPr>
            <a:r>
              <a:rPr lang="es-MX" sz="4400" b="1" dirty="0" smtClean="0">
                <a:solidFill>
                  <a:prstClr val="white"/>
                </a:solidFill>
              </a:rPr>
              <a:t>X</a:t>
            </a:r>
            <a:endParaRPr lang="es-MX" sz="4400" b="1" dirty="0">
              <a:solidFill>
                <a:prstClr val="white"/>
              </a:solidFill>
            </a:endParaRPr>
          </a:p>
        </p:txBody>
      </p:sp>
      <p:sp>
        <p:nvSpPr>
          <p:cNvPr id="49" name="Text Box 26"/>
          <p:cNvSpPr txBox="1">
            <a:spLocks noChangeArrowheads="1"/>
          </p:cNvSpPr>
          <p:nvPr/>
        </p:nvSpPr>
        <p:spPr bwMode="auto">
          <a:xfrm>
            <a:off x="7558117" y="2420888"/>
            <a:ext cx="1285352" cy="1200329"/>
          </a:xfrm>
          <a:prstGeom prst="rect">
            <a:avLst/>
          </a:prstGeom>
          <a:noFill/>
          <a:ln w="9525">
            <a:noFill/>
            <a:miter lim="800000"/>
            <a:headEnd/>
            <a:tailEnd/>
          </a:ln>
          <a:effectLst/>
        </p:spPr>
        <p:txBody>
          <a:bodyPr wrap="none">
            <a:spAutoFit/>
          </a:bodyPr>
          <a:lstStyle/>
          <a:p>
            <a:pPr eaLnBrk="0" hangingPunct="0">
              <a:defRPr/>
            </a:pPr>
            <a:r>
              <a:rPr lang="es-MX" b="1" dirty="0" smtClean="0">
                <a:solidFill>
                  <a:srgbClr val="FF99CC"/>
                </a:solidFill>
              </a:rPr>
              <a:t>Percepción </a:t>
            </a:r>
          </a:p>
          <a:p>
            <a:pPr eaLnBrk="0" hangingPunct="0">
              <a:defRPr/>
            </a:pPr>
            <a:r>
              <a:rPr lang="es-MX" b="1" dirty="0" smtClean="0">
                <a:solidFill>
                  <a:srgbClr val="FF99CC"/>
                </a:solidFill>
              </a:rPr>
              <a:t>exagerada </a:t>
            </a:r>
          </a:p>
          <a:p>
            <a:pPr eaLnBrk="0" hangingPunct="0">
              <a:defRPr/>
            </a:pPr>
            <a:r>
              <a:rPr lang="es-MX" b="1" dirty="0" smtClean="0">
                <a:solidFill>
                  <a:srgbClr val="FF99CC"/>
                </a:solidFill>
              </a:rPr>
              <a:t>del dolor</a:t>
            </a:r>
          </a:p>
          <a:p>
            <a:pPr eaLnBrk="0" hangingPunct="0">
              <a:defRPr/>
            </a:pPr>
            <a:endParaRPr lang="es-MX" b="1" dirty="0">
              <a:solidFill>
                <a:srgbClr val="FF99CC"/>
              </a:solidFill>
            </a:endParaRPr>
          </a:p>
        </p:txBody>
      </p:sp>
      <p:sp>
        <p:nvSpPr>
          <p:cNvPr id="45" name="Rectangle 160"/>
          <p:cNvSpPr>
            <a:spLocks noChangeArrowheads="1"/>
          </p:cNvSpPr>
          <p:nvPr/>
        </p:nvSpPr>
        <p:spPr bwMode="auto">
          <a:xfrm>
            <a:off x="203539" y="6518765"/>
            <a:ext cx="888670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en-US" sz="1000" i="1" dirty="0" smtClean="0">
                <a:solidFill>
                  <a:prstClr val="white"/>
                </a:solidFill>
              </a:rPr>
              <a:t>Textbook of Pain</a:t>
            </a:r>
            <a:r>
              <a:rPr lang="en-US" sz="1000" dirty="0" smtClean="0">
                <a:solidFill>
                  <a:prstClr val="white"/>
                </a:solidFill>
              </a:rPr>
              <a:t>. 4th ed. Harcourt Publishers Limited; Edinburgh, UK: 1999; </a:t>
            </a:r>
            <a:r>
              <a:rPr lang="en-GB" sz="1000" dirty="0" smtClean="0">
                <a:solidFill>
                  <a:prstClr val="white"/>
                </a:solidFill>
              </a:rPr>
              <a:t>Woolf CJ, Mannion RJ. </a:t>
            </a:r>
            <a:r>
              <a:rPr lang="en-GB" sz="1000" i="1" dirty="0" smtClean="0">
                <a:solidFill>
                  <a:prstClr val="white"/>
                </a:solidFill>
              </a:rPr>
              <a:t>Lancet</a:t>
            </a:r>
            <a:r>
              <a:rPr lang="en-GB" sz="1000" dirty="0" smtClean="0">
                <a:solidFill>
                  <a:prstClr val="white"/>
                </a:solidFill>
              </a:rPr>
              <a:t> 1999; 353(9168):1959-64.</a:t>
            </a:r>
            <a:endParaRPr lang="en-US" sz="1000" dirty="0">
              <a:solidFill>
                <a:prstClr val="white"/>
              </a:solidFill>
            </a:endParaRPr>
          </a:p>
        </p:txBody>
      </p:sp>
    </p:spTree>
    <p:extLst>
      <p:ext uri="{BB962C8B-B14F-4D97-AF65-F5344CB8AC3E}">
        <p14:creationId xmlns="" xmlns:p14="http://schemas.microsoft.com/office/powerpoint/2010/main" val="13383141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78113"/>
                                        </p:tgtEl>
                                        <p:attrNameLst>
                                          <p:attrName>style.visibility</p:attrName>
                                        </p:attrNameLst>
                                      </p:cBhvr>
                                      <p:to>
                                        <p:strVal val="visible"/>
                                      </p:to>
                                    </p:set>
                                    <p:anim calcmode="lin" valueType="num">
                                      <p:cBhvr>
                                        <p:cTn id="7" dur="200" fill="hold"/>
                                        <p:tgtEl>
                                          <p:spTgt spid="2178113"/>
                                        </p:tgtEl>
                                        <p:attrNameLst>
                                          <p:attrName>ppt_w</p:attrName>
                                        </p:attrNameLst>
                                      </p:cBhvr>
                                      <p:tavLst>
                                        <p:tav tm="0">
                                          <p:val>
                                            <p:fltVal val="0"/>
                                          </p:val>
                                        </p:tav>
                                        <p:tav tm="100000">
                                          <p:val>
                                            <p:strVal val="#ppt_w"/>
                                          </p:val>
                                        </p:tav>
                                      </p:tavLst>
                                    </p:anim>
                                    <p:anim calcmode="lin" valueType="num">
                                      <p:cBhvr>
                                        <p:cTn id="8" dur="200" fill="hold"/>
                                        <p:tgtEl>
                                          <p:spTgt spid="2178113"/>
                                        </p:tgtEl>
                                        <p:attrNameLst>
                                          <p:attrName>ppt_h</p:attrName>
                                        </p:attrNameLst>
                                      </p:cBhvr>
                                      <p:tavLst>
                                        <p:tav tm="0">
                                          <p:val>
                                            <p:fltVal val="0"/>
                                          </p:val>
                                        </p:tav>
                                        <p:tav tm="100000">
                                          <p:val>
                                            <p:strVal val="#ppt_h"/>
                                          </p:val>
                                        </p:tav>
                                      </p:tavLst>
                                    </p:anim>
                                    <p:animEffect transition="in" filter="fade">
                                      <p:cBhvr>
                                        <p:cTn id="9" dur="200"/>
                                        <p:tgtEl>
                                          <p:spTgt spid="2178113"/>
                                        </p:tgtEl>
                                      </p:cBhvr>
                                    </p:animEffect>
                                  </p:childTnLst>
                                </p:cTn>
                              </p:par>
                            </p:childTnLst>
                          </p:cTn>
                        </p:par>
                        <p:par>
                          <p:cTn id="10" fill="hold">
                            <p:stCondLst>
                              <p:cond delay="700"/>
                            </p:stCondLst>
                            <p:childTnLst>
                              <p:par>
                                <p:cTn id="11"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12" dur="2000" fill="hold"/>
                                        <p:tgtEl>
                                          <p:spTgt spid="2178113"/>
                                        </p:tgtEl>
                                        <p:attrNameLst>
                                          <p:attrName>ppt_x</p:attrName>
                                          <p:attrName>ppt_y</p:attrName>
                                        </p:attrNameLst>
                                      </p:cBhvr>
                                      <p:rCtr x="31200" y="-20600"/>
                                    </p:animMotion>
                                  </p:childTnLst>
                                </p:cTn>
                              </p:par>
                              <p:par>
                                <p:cTn id="13" presetID="53" presetClass="entr" presetSubtype="0" fill="hold" grpId="0" nodeType="withEffect">
                                  <p:stCondLst>
                                    <p:cond delay="300"/>
                                  </p:stCondLst>
                                  <p:childTnLst>
                                    <p:set>
                                      <p:cBhvr>
                                        <p:cTn id="14" dur="1" fill="hold">
                                          <p:stCondLst>
                                            <p:cond delay="0"/>
                                          </p:stCondLst>
                                        </p:cTn>
                                        <p:tgtEl>
                                          <p:spTgt spid="2178112"/>
                                        </p:tgtEl>
                                        <p:attrNameLst>
                                          <p:attrName>style.visibility</p:attrName>
                                        </p:attrNameLst>
                                      </p:cBhvr>
                                      <p:to>
                                        <p:strVal val="visible"/>
                                      </p:to>
                                    </p:set>
                                    <p:anim calcmode="lin" valueType="num">
                                      <p:cBhvr>
                                        <p:cTn id="15" dur="200" fill="hold"/>
                                        <p:tgtEl>
                                          <p:spTgt spid="2178112"/>
                                        </p:tgtEl>
                                        <p:attrNameLst>
                                          <p:attrName>ppt_w</p:attrName>
                                        </p:attrNameLst>
                                      </p:cBhvr>
                                      <p:tavLst>
                                        <p:tav tm="0">
                                          <p:val>
                                            <p:fltVal val="0"/>
                                          </p:val>
                                        </p:tav>
                                        <p:tav tm="100000">
                                          <p:val>
                                            <p:strVal val="#ppt_w"/>
                                          </p:val>
                                        </p:tav>
                                      </p:tavLst>
                                    </p:anim>
                                    <p:anim calcmode="lin" valueType="num">
                                      <p:cBhvr>
                                        <p:cTn id="16" dur="200" fill="hold"/>
                                        <p:tgtEl>
                                          <p:spTgt spid="2178112"/>
                                        </p:tgtEl>
                                        <p:attrNameLst>
                                          <p:attrName>ppt_h</p:attrName>
                                        </p:attrNameLst>
                                      </p:cBhvr>
                                      <p:tavLst>
                                        <p:tav tm="0">
                                          <p:val>
                                            <p:fltVal val="0"/>
                                          </p:val>
                                        </p:tav>
                                        <p:tav tm="100000">
                                          <p:val>
                                            <p:strVal val="#ppt_h"/>
                                          </p:val>
                                        </p:tav>
                                      </p:tavLst>
                                    </p:anim>
                                    <p:animEffect transition="in" filter="fade">
                                      <p:cBhvr>
                                        <p:cTn id="17" dur="200"/>
                                        <p:tgtEl>
                                          <p:spTgt spid="2178112"/>
                                        </p:tgtEl>
                                      </p:cBhvr>
                                    </p:animEffect>
                                  </p:childTnLst>
                                </p:cTn>
                              </p:par>
                              <p:par>
                                <p:cTn id="18"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 dur="2000" fill="hold"/>
                                        <p:tgtEl>
                                          <p:spTgt spid="2178112"/>
                                        </p:tgtEl>
                                        <p:attrNameLst>
                                          <p:attrName>ppt_x</p:attrName>
                                          <p:attrName>ppt_y</p:attrName>
                                        </p:attrNameLst>
                                      </p:cBhvr>
                                      <p:rCtr x="31200" y="-12700"/>
                                    </p:animMotion>
                                  </p:childTnLst>
                                </p:cTn>
                              </p:par>
                              <p:par>
                                <p:cTn id="20" presetID="10" presetClass="entr" presetSubtype="0" fill="hold" grpId="0" nodeType="withEffect">
                                  <p:stCondLst>
                                    <p:cond delay="1000"/>
                                  </p:stCondLst>
                                  <p:childTnLst>
                                    <p:set>
                                      <p:cBhvr>
                                        <p:cTn id="21" dur="1" fill="hold">
                                          <p:stCondLst>
                                            <p:cond delay="0"/>
                                          </p:stCondLst>
                                        </p:cTn>
                                        <p:tgtEl>
                                          <p:spTgt spid="2178074"/>
                                        </p:tgtEl>
                                        <p:attrNameLst>
                                          <p:attrName>style.visibility</p:attrName>
                                        </p:attrNameLst>
                                      </p:cBhvr>
                                      <p:to>
                                        <p:strVal val="visible"/>
                                      </p:to>
                                    </p:set>
                                    <p:animEffect transition="in" filter="fade">
                                      <p:cBhvr>
                                        <p:cTn id="22" dur="200"/>
                                        <p:tgtEl>
                                          <p:spTgt spid="2178074"/>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2178115"/>
                                        </p:tgtEl>
                                        <p:attrNameLst>
                                          <p:attrName>style.visibility</p:attrName>
                                        </p:attrNameLst>
                                      </p:cBhvr>
                                      <p:to>
                                        <p:strVal val="visible"/>
                                      </p:to>
                                    </p:set>
                                    <p:animEffect transition="in" filter="fade">
                                      <p:cBhvr>
                                        <p:cTn id="26" dur="500"/>
                                        <p:tgtEl>
                                          <p:spTgt spid="2178115"/>
                                        </p:tgtEl>
                                      </p:cBhvr>
                                    </p:animEffect>
                                  </p:childTnLst>
                                </p:cTn>
                              </p:par>
                            </p:childTnLst>
                          </p:cTn>
                        </p:par>
                        <p:par>
                          <p:cTn id="27" fill="hold">
                            <p:stCondLst>
                              <p:cond delay="3500"/>
                            </p:stCondLst>
                            <p:childTnLst>
                              <p:par>
                                <p:cTn id="28" presetID="10" presetClass="exit" presetSubtype="0" fill="hold" nodeType="afterEffect">
                                  <p:stCondLst>
                                    <p:cond delay="0"/>
                                  </p:stCondLst>
                                  <p:childTnLst>
                                    <p:animEffect transition="out" filter="fade">
                                      <p:cBhvr>
                                        <p:cTn id="29" dur="500"/>
                                        <p:tgtEl>
                                          <p:spTgt spid="2178115"/>
                                        </p:tgtEl>
                                      </p:cBhvr>
                                    </p:animEffect>
                                    <p:set>
                                      <p:cBhvr>
                                        <p:cTn id="30" dur="1" fill="hold">
                                          <p:stCondLst>
                                            <p:cond delay="499"/>
                                          </p:stCondLst>
                                        </p:cTn>
                                        <p:tgtEl>
                                          <p:spTgt spid="2178115"/>
                                        </p:tgtEl>
                                        <p:attrNameLst>
                                          <p:attrName>style.visibility</p:attrName>
                                        </p:attrNameLst>
                                      </p:cBhvr>
                                      <p:to>
                                        <p:strVal val="hidden"/>
                                      </p:to>
                                    </p:set>
                                  </p:childTnLst>
                                </p:cTn>
                              </p:par>
                            </p:childTnLst>
                          </p:cTn>
                        </p:par>
                        <p:par>
                          <p:cTn id="31" fill="hold">
                            <p:stCondLst>
                              <p:cond delay="4000"/>
                            </p:stCondLst>
                            <p:childTnLst>
                              <p:par>
                                <p:cTn id="32" presetID="10" presetClass="entr" presetSubtype="0" fill="hold" nodeType="afterEffect">
                                  <p:stCondLst>
                                    <p:cond delay="0"/>
                                  </p:stCondLst>
                                  <p:childTnLst>
                                    <p:set>
                                      <p:cBhvr>
                                        <p:cTn id="33" dur="1" fill="hold">
                                          <p:stCondLst>
                                            <p:cond delay="0"/>
                                          </p:stCondLst>
                                        </p:cTn>
                                        <p:tgtEl>
                                          <p:spTgt spid="2178115"/>
                                        </p:tgtEl>
                                        <p:attrNameLst>
                                          <p:attrName>style.visibility</p:attrName>
                                        </p:attrNameLst>
                                      </p:cBhvr>
                                      <p:to>
                                        <p:strVal val="visible"/>
                                      </p:to>
                                    </p:set>
                                    <p:animEffect transition="in" filter="fade">
                                      <p:cBhvr>
                                        <p:cTn id="34" dur="500"/>
                                        <p:tgtEl>
                                          <p:spTgt spid="21781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78116"/>
                                        </p:tgtEl>
                                        <p:attrNameLst>
                                          <p:attrName>style.visibility</p:attrName>
                                        </p:attrNameLst>
                                      </p:cBhvr>
                                      <p:to>
                                        <p:strVal val="visible"/>
                                      </p:to>
                                    </p:set>
                                    <p:animEffect transition="in" filter="fade">
                                      <p:cBhvr>
                                        <p:cTn id="37" dur="500"/>
                                        <p:tgtEl>
                                          <p:spTgt spid="217811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78073"/>
                                        </p:tgtEl>
                                        <p:attrNameLst>
                                          <p:attrName>style.visibility</p:attrName>
                                        </p:attrNameLst>
                                      </p:cBhvr>
                                      <p:to>
                                        <p:strVal val="visible"/>
                                      </p:to>
                                    </p:set>
                                  </p:childTnLst>
                                </p:cTn>
                              </p:par>
                              <p:par>
                                <p:cTn id="42" presetID="1" presetClass="entr" presetSubtype="0" fill="hold" grpId="0" nodeType="withEffect">
                                  <p:stCondLst>
                                    <p:cond delay="1000"/>
                                  </p:stCondLst>
                                  <p:childTnLst>
                                    <p:set>
                                      <p:cBhvr>
                                        <p:cTn id="43" dur="1" fill="hold">
                                          <p:stCondLst>
                                            <p:cond delay="0"/>
                                          </p:stCondLst>
                                        </p:cTn>
                                        <p:tgtEl>
                                          <p:spTgt spid="2"/>
                                        </p:tgtEl>
                                        <p:attrNameLst>
                                          <p:attrName>style.visibility</p:attrName>
                                        </p:attrNameLst>
                                      </p:cBhvr>
                                      <p:to>
                                        <p:strVal val="visible"/>
                                      </p:to>
                                    </p:set>
                                  </p:childTnLst>
                                </p:cTn>
                              </p:par>
                              <p:par>
                                <p:cTn id="44" presetID="10" presetClass="entr" presetSubtype="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073" grpId="0"/>
      <p:bldP spid="2178074" grpId="0"/>
      <p:bldP spid="2178112" grpId="0" animBg="1"/>
      <p:bldP spid="2178112" grpId="1" animBg="1"/>
      <p:bldP spid="2178113" grpId="0" animBg="1"/>
      <p:bldP spid="2178113" grpId="1" animBg="1"/>
      <p:bldP spid="2178116" grpId="0"/>
      <p:bldP spid="2" grpId="0"/>
      <p:bldP spid="4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Text Box 16"/>
          <p:cNvSpPr txBox="1">
            <a:spLocks noChangeArrowheads="1"/>
          </p:cNvSpPr>
          <p:nvPr/>
        </p:nvSpPr>
        <p:spPr bwMode="auto">
          <a:xfrm>
            <a:off x="209036" y="6478685"/>
            <a:ext cx="8528050" cy="338554"/>
          </a:xfrm>
          <a:prstGeom prst="rect">
            <a:avLst/>
          </a:prstGeom>
          <a:noFill/>
          <a:ln w="9525">
            <a:noFill/>
            <a:miter lim="800000"/>
            <a:headEnd/>
            <a:tailEnd/>
          </a:ln>
        </p:spPr>
        <p:txBody>
          <a:bodyPr lIns="0" tIns="0" rIns="0" bIns="0" anchor="b">
            <a:spAutoFit/>
          </a:bodyPr>
          <a:lstStyle/>
          <a:p>
            <a:pPr marL="114300" indent="-114300"/>
            <a:r>
              <a:rPr lang="en-US" sz="1200" b="1" dirty="0" smtClean="0">
                <a:solidFill>
                  <a:srgbClr val="002060"/>
                </a:solidFill>
                <a:cs typeface="Arial" pitchFamily="34" charset="0"/>
              </a:rPr>
              <a:t>Nota:  </a:t>
            </a:r>
            <a:r>
              <a:rPr lang="en-US" sz="1200" b="1" dirty="0" smtClean="0">
                <a:solidFill>
                  <a:srgbClr val="002060"/>
                </a:solidFill>
                <a:cs typeface="Arial" pitchFamily="34" charset="0"/>
              </a:rPr>
              <a:t>Gabapentina y Pregabalina son ligandos </a:t>
            </a:r>
            <a:r>
              <a:rPr lang="el-GR" sz="1200" b="1" dirty="0" smtClean="0">
                <a:solidFill>
                  <a:srgbClr val="002060"/>
                </a:solidFill>
                <a:cs typeface="Arial" pitchFamily="34" charset="0"/>
              </a:rPr>
              <a:t>α</a:t>
            </a:r>
            <a:r>
              <a:rPr lang="el-GR" sz="1200" b="1" baseline="-25000" dirty="0" smtClean="0">
                <a:solidFill>
                  <a:srgbClr val="002060"/>
                </a:solidFill>
                <a:cs typeface="Arial" pitchFamily="34" charset="0"/>
              </a:rPr>
              <a:t>2</a:t>
            </a:r>
            <a:r>
              <a:rPr lang="el-GR" sz="1200" b="1" dirty="0" smtClean="0">
                <a:solidFill>
                  <a:srgbClr val="002060"/>
                </a:solidFill>
                <a:cs typeface="Arial" pitchFamily="34" charset="0"/>
              </a:rPr>
              <a:t>δ</a:t>
            </a:r>
            <a:endParaRPr lang="en-US" sz="1200" b="1" dirty="0" smtClean="0">
              <a:solidFill>
                <a:srgbClr val="002060"/>
              </a:solidFill>
              <a:cs typeface="Arial" pitchFamily="34" charset="0"/>
            </a:endParaRPr>
          </a:p>
          <a:p>
            <a:pPr marL="114300" indent="-114300"/>
            <a:r>
              <a:rPr lang="en-US" sz="1000" dirty="0" smtClean="0">
                <a:solidFill>
                  <a:srgbClr val="002060"/>
                </a:solidFill>
                <a:cs typeface="Arial" pitchFamily="34" charset="0"/>
              </a:rPr>
              <a:t>Bauer CS </a:t>
            </a:r>
            <a:r>
              <a:rPr lang="en-US" sz="1000" i="1" dirty="0" smtClean="0">
                <a:solidFill>
                  <a:srgbClr val="002060"/>
                </a:solidFill>
                <a:cs typeface="Arial" pitchFamily="34" charset="0"/>
              </a:rPr>
              <a:t>et al. J Neurosci</a:t>
            </a:r>
            <a:r>
              <a:rPr lang="en-US" sz="1000" dirty="0" smtClean="0">
                <a:solidFill>
                  <a:srgbClr val="002060"/>
                </a:solidFill>
                <a:cs typeface="Arial" pitchFamily="34" charset="0"/>
              </a:rPr>
              <a:t> 2009; 29(13):4076-88.</a:t>
            </a:r>
            <a:endParaRPr lang="en-US" sz="1000" dirty="0">
              <a:solidFill>
                <a:srgbClr val="002060"/>
              </a:solidFill>
              <a:cs typeface="Arial" pitchFamily="34" charset="0"/>
            </a:endParaRPr>
          </a:p>
        </p:txBody>
      </p:sp>
      <p:sp>
        <p:nvSpPr>
          <p:cNvPr id="25" name="Text Box 20"/>
          <p:cNvSpPr txBox="1">
            <a:spLocks noChangeArrowheads="1"/>
          </p:cNvSpPr>
          <p:nvPr/>
        </p:nvSpPr>
        <p:spPr bwMode="auto">
          <a:xfrm>
            <a:off x="3448050" y="1412776"/>
            <a:ext cx="2914650" cy="840230"/>
          </a:xfrm>
          <a:prstGeom prst="rect">
            <a:avLst/>
          </a:prstGeom>
          <a:noFill/>
          <a:ln w="9525">
            <a:noFill/>
            <a:miter lim="800000"/>
            <a:headEnd/>
            <a:tailEnd/>
          </a:ln>
        </p:spPr>
        <p:txBody>
          <a:bodyPr>
            <a:spAutoFit/>
          </a:bodyPr>
          <a:lstStyle/>
          <a:p>
            <a:pPr algn="ctr">
              <a:lnSpc>
                <a:spcPct val="90000"/>
              </a:lnSpc>
            </a:pPr>
            <a:r>
              <a:rPr lang="en-US" b="1" i="1" dirty="0" smtClean="0">
                <a:solidFill>
                  <a:srgbClr val="8064A2"/>
                </a:solidFill>
              </a:rPr>
              <a:t>Binding of </a:t>
            </a:r>
            <a:r>
              <a:rPr lang="en-US" dirty="0">
                <a:solidFill>
                  <a:srgbClr val="8064A2"/>
                </a:solidFill>
                <a:latin typeface="Arial Black" pitchFamily="34" charset="0"/>
              </a:rPr>
              <a:t>α</a:t>
            </a:r>
            <a:r>
              <a:rPr lang="en-US" b="1" baseline="-25000" dirty="0">
                <a:solidFill>
                  <a:srgbClr val="8064A2"/>
                </a:solidFill>
              </a:rPr>
              <a:t>2</a:t>
            </a:r>
            <a:r>
              <a:rPr lang="en-US" dirty="0">
                <a:solidFill>
                  <a:srgbClr val="8064A2"/>
                </a:solidFill>
                <a:latin typeface="Arial Black" pitchFamily="34" charset="0"/>
              </a:rPr>
              <a:t>δ </a:t>
            </a:r>
            <a:r>
              <a:rPr lang="en-US" b="1" i="1" dirty="0" smtClean="0">
                <a:solidFill>
                  <a:srgbClr val="8064A2"/>
                </a:solidFill>
              </a:rPr>
              <a:t>ligands </a:t>
            </a:r>
            <a:r>
              <a:rPr lang="en-US" b="1" i="1" dirty="0">
                <a:solidFill>
                  <a:srgbClr val="8064A2"/>
                </a:solidFill>
              </a:rPr>
              <a:t>to</a:t>
            </a:r>
            <a:r>
              <a:rPr lang="en-US" dirty="0" smtClean="0">
                <a:solidFill>
                  <a:srgbClr val="8064A2"/>
                </a:solidFill>
                <a:latin typeface="Arial Black" pitchFamily="34" charset="0"/>
              </a:rPr>
              <a:t> </a:t>
            </a:r>
            <a:endParaRPr lang="en-US" dirty="0">
              <a:solidFill>
                <a:srgbClr val="8064A2"/>
              </a:solidFill>
              <a:latin typeface="Arial Black" pitchFamily="34" charset="0"/>
            </a:endParaRPr>
          </a:p>
          <a:p>
            <a:pPr algn="ctr">
              <a:lnSpc>
                <a:spcPct val="90000"/>
              </a:lnSpc>
            </a:pPr>
            <a:r>
              <a:rPr lang="en-US" dirty="0" smtClean="0">
                <a:solidFill>
                  <a:srgbClr val="8064A2"/>
                </a:solidFill>
                <a:latin typeface="Arial Black" pitchFamily="34" charset="0"/>
              </a:rPr>
              <a:t>α</a:t>
            </a:r>
            <a:r>
              <a:rPr lang="en-US" b="1" baseline="-25000" dirty="0" smtClean="0">
                <a:solidFill>
                  <a:srgbClr val="8064A2"/>
                </a:solidFill>
              </a:rPr>
              <a:t>2</a:t>
            </a:r>
            <a:r>
              <a:rPr lang="en-US" dirty="0" smtClean="0">
                <a:solidFill>
                  <a:srgbClr val="8064A2"/>
                </a:solidFill>
                <a:latin typeface="Arial Black" pitchFamily="34" charset="0"/>
              </a:rPr>
              <a:t>δ </a:t>
            </a:r>
            <a:r>
              <a:rPr lang="en-US" b="1" i="1" dirty="0">
                <a:solidFill>
                  <a:srgbClr val="8064A2"/>
                </a:solidFill>
              </a:rPr>
              <a:t>inhibits </a:t>
            </a:r>
            <a:r>
              <a:rPr lang="en-US" b="1" i="1" dirty="0" smtClean="0">
                <a:solidFill>
                  <a:srgbClr val="8064A2"/>
                </a:solidFill>
              </a:rPr>
              <a:t>calcium channel transport</a:t>
            </a:r>
            <a:endParaRPr lang="en-US" b="1" i="1" dirty="0">
              <a:solidFill>
                <a:srgbClr val="8064A2"/>
              </a:solidFill>
            </a:endParaRPr>
          </a:p>
        </p:txBody>
      </p:sp>
      <p:sp>
        <p:nvSpPr>
          <p:cNvPr id="30" name="Slide Number Placeholder 3"/>
          <p:cNvSpPr>
            <a:spLocks noGrp="1"/>
          </p:cNvSpPr>
          <p:nvPr>
            <p:ph type="sldNum" sz="quarter" idx="12"/>
          </p:nvPr>
        </p:nvSpPr>
        <p:spPr>
          <a:xfrm>
            <a:off x="6758880" y="6448251"/>
            <a:ext cx="2133600" cy="365125"/>
          </a:xfrm>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43</a:t>
            </a:fld>
            <a:endParaRPr lang="en-CA" dirty="0">
              <a:solidFill>
                <a:prstClr val="black"/>
              </a:solidFill>
            </a:endParaRPr>
          </a:p>
        </p:txBody>
      </p:sp>
      <p:sp>
        <p:nvSpPr>
          <p:cNvPr id="31" name="Rectangle 17"/>
          <p:cNvSpPr txBox="1">
            <a:spLocks noChangeArrowheads="1"/>
          </p:cNvSpPr>
          <p:nvPr/>
        </p:nvSpPr>
        <p:spPr>
          <a:xfrm>
            <a:off x="-4396949" y="279635"/>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n-CA" sz="4000" b="0" kern="1200">
                <a:solidFill>
                  <a:srgbClr val="002060"/>
                </a:solidFill>
                <a:latin typeface="+mj-lt"/>
                <a:ea typeface="+mj-ea"/>
                <a:cs typeface="+mj-cs"/>
              </a:defRPr>
            </a:lvl1pPr>
          </a:lstStyle>
          <a:p>
            <a:pPr>
              <a:lnSpc>
                <a:spcPct val="85000"/>
              </a:lnSpc>
            </a:pPr>
            <a:endParaRPr lang="en-US" dirty="0" smtClean="0"/>
          </a:p>
        </p:txBody>
      </p:sp>
      <p:sp>
        <p:nvSpPr>
          <p:cNvPr id="2" name="Title 1"/>
          <p:cNvSpPr>
            <a:spLocks noGrp="1"/>
          </p:cNvSpPr>
          <p:nvPr>
            <p:ph type="title"/>
          </p:nvPr>
        </p:nvSpPr>
        <p:spPr>
          <a:xfrm>
            <a:off x="457200" y="287910"/>
            <a:ext cx="8229600" cy="1143000"/>
          </a:xfrm>
        </p:spPr>
        <p:txBody>
          <a:bodyPr>
            <a:normAutofit/>
          </a:bodyPr>
          <a:lstStyle/>
          <a:p>
            <a:pPr>
              <a:lnSpc>
                <a:spcPct val="85000"/>
              </a:lnSpc>
            </a:pPr>
            <a:r>
              <a:rPr lang="es-MX" sz="3600" noProof="0" dirty="0" smtClean="0"/>
              <a:t>Cómo Disminuyen los Ligandos </a:t>
            </a:r>
            <a:r>
              <a:rPr lang="es-MX" altLang="zh-TW" sz="3600" noProof="0" dirty="0" smtClean="0">
                <a:latin typeface="Symbol" pitchFamily="18" charset="2"/>
                <a:ea typeface="PMingLiU"/>
                <a:cs typeface="PMingLiU"/>
              </a:rPr>
              <a:t>a</a:t>
            </a:r>
            <a:r>
              <a:rPr lang="es-MX" sz="3600" baseline="-25000" noProof="0" dirty="0" smtClean="0"/>
              <a:t>2</a:t>
            </a:r>
            <a:r>
              <a:rPr lang="es-MX" altLang="zh-TW" sz="3600" noProof="0" dirty="0" smtClean="0">
                <a:latin typeface="Symbol" pitchFamily="18" charset="2"/>
                <a:ea typeface="PMingLiU"/>
                <a:cs typeface="PMingLiU"/>
              </a:rPr>
              <a:t>d </a:t>
            </a:r>
            <a:br>
              <a:rPr lang="es-MX" altLang="zh-TW" sz="3600" noProof="0" dirty="0" smtClean="0">
                <a:latin typeface="Symbol" pitchFamily="18" charset="2"/>
                <a:ea typeface="PMingLiU"/>
                <a:cs typeface="PMingLiU"/>
              </a:rPr>
            </a:br>
            <a:r>
              <a:rPr lang="es-MX" altLang="zh-TW" sz="3600" noProof="0" dirty="0" smtClean="0"/>
              <a:t>la S</a:t>
            </a:r>
            <a:r>
              <a:rPr lang="es-MX" altLang="zh-TW" sz="3600" dirty="0" smtClean="0"/>
              <a:t>ensibilidad</a:t>
            </a:r>
            <a:r>
              <a:rPr lang="es-MX" altLang="zh-TW" sz="3600" dirty="0" smtClean="0"/>
              <a:t> al </a:t>
            </a:r>
            <a:r>
              <a:rPr lang="es-MX" sz="3600" noProof="0" dirty="0" smtClean="0"/>
              <a:t>Dolor</a:t>
            </a:r>
            <a:endParaRPr lang="es-MX" sz="3600" noProof="0" dirty="0"/>
          </a:p>
        </p:txBody>
      </p:sp>
      <p:pic>
        <p:nvPicPr>
          <p:cNvPr id="32" name="Picture 3"/>
          <p:cNvPicPr>
            <a:picLocks noChangeAspect="1" noChangeArrowheads="1"/>
          </p:cNvPicPr>
          <p:nvPr/>
        </p:nvPicPr>
        <p:blipFill>
          <a:blip r:embed="rId3" cstate="print">
            <a:clrChange>
              <a:clrFrom>
                <a:srgbClr val="FEFEFE"/>
              </a:clrFrom>
              <a:clrTo>
                <a:srgbClr val="FEFEFE">
                  <a:alpha val="0"/>
                </a:srgbClr>
              </a:clrTo>
            </a:clrChange>
          </a:blip>
          <a:srcRect l="5475" t="3058" r="6467" b="27351"/>
          <a:stretch>
            <a:fillRect/>
          </a:stretch>
        </p:blipFill>
        <p:spPr bwMode="auto">
          <a:xfrm>
            <a:off x="3155950" y="1868903"/>
            <a:ext cx="4468813" cy="4025900"/>
          </a:xfrm>
          <a:prstGeom prst="rect">
            <a:avLst/>
          </a:prstGeom>
          <a:noFill/>
          <a:ln w="9525">
            <a:noFill/>
            <a:miter lim="800000"/>
            <a:headEnd/>
            <a:tailEnd/>
          </a:ln>
        </p:spPr>
      </p:pic>
      <p:sp>
        <p:nvSpPr>
          <p:cNvPr id="33" name="Text Box 5"/>
          <p:cNvSpPr txBox="1">
            <a:spLocks noChangeArrowheads="1"/>
          </p:cNvSpPr>
          <p:nvPr/>
        </p:nvSpPr>
        <p:spPr bwMode="auto">
          <a:xfrm>
            <a:off x="6489654" y="6158328"/>
            <a:ext cx="1993494" cy="400110"/>
          </a:xfrm>
          <a:prstGeom prst="rect">
            <a:avLst/>
          </a:prstGeom>
          <a:noFill/>
          <a:ln w="9525">
            <a:noFill/>
            <a:miter lim="800000"/>
            <a:headEnd/>
            <a:tailEnd/>
          </a:ln>
        </p:spPr>
        <p:txBody>
          <a:bodyPr wrap="none">
            <a:spAutoFit/>
          </a:bodyPr>
          <a:lstStyle/>
          <a:p>
            <a:r>
              <a:rPr lang="es-MX" sz="2000" b="1" dirty="0" smtClean="0">
                <a:solidFill>
                  <a:srgbClr val="F78B30"/>
                </a:solidFill>
              </a:rPr>
              <a:t>Lesión del nervio</a:t>
            </a:r>
            <a:endParaRPr lang="es-MX" sz="2000" b="1" dirty="0">
              <a:solidFill>
                <a:srgbClr val="F78B30"/>
              </a:solidFill>
            </a:endParaRPr>
          </a:p>
        </p:txBody>
      </p:sp>
      <p:sp>
        <p:nvSpPr>
          <p:cNvPr id="34" name="Text Box 6"/>
          <p:cNvSpPr txBox="1">
            <a:spLocks noChangeArrowheads="1"/>
          </p:cNvSpPr>
          <p:nvPr/>
        </p:nvSpPr>
        <p:spPr bwMode="auto">
          <a:xfrm>
            <a:off x="7380311" y="4062828"/>
            <a:ext cx="1728193" cy="1138773"/>
          </a:xfrm>
          <a:prstGeom prst="rect">
            <a:avLst/>
          </a:prstGeom>
          <a:noFill/>
          <a:ln w="9525">
            <a:noFill/>
            <a:miter lim="800000"/>
            <a:headEnd/>
            <a:tailEnd/>
          </a:ln>
        </p:spPr>
        <p:txBody>
          <a:bodyPr wrap="square">
            <a:spAutoFit/>
          </a:bodyPr>
          <a:lstStyle/>
          <a:p>
            <a:pPr algn="ctr"/>
            <a:r>
              <a:rPr lang="es-MX" sz="1700" b="1" dirty="0" smtClean="0">
                <a:solidFill>
                  <a:srgbClr val="002060"/>
                </a:solidFill>
              </a:rPr>
              <a:t>La lesión estimula la producción de canal de calcio</a:t>
            </a:r>
            <a:endParaRPr lang="es-MX" sz="1700" b="1" dirty="0">
              <a:solidFill>
                <a:srgbClr val="002060"/>
              </a:solidFill>
            </a:endParaRPr>
          </a:p>
        </p:txBody>
      </p:sp>
      <p:sp>
        <p:nvSpPr>
          <p:cNvPr id="35" name="Oval 7"/>
          <p:cNvSpPr>
            <a:spLocks noChangeArrowheads="1"/>
          </p:cNvSpPr>
          <p:nvPr/>
        </p:nvSpPr>
        <p:spPr bwMode="auto">
          <a:xfrm>
            <a:off x="6213475" y="2792828"/>
            <a:ext cx="1298575" cy="1201738"/>
          </a:xfrm>
          <a:prstGeom prst="ellipse">
            <a:avLst/>
          </a:prstGeom>
          <a:noFill/>
          <a:ln w="38100">
            <a:solidFill>
              <a:srgbClr val="C03932"/>
            </a:solidFill>
            <a:round/>
            <a:headEnd/>
            <a:tailEnd/>
          </a:ln>
          <a:effectLst/>
        </p:spPr>
        <p:txBody>
          <a:bodyPr wrap="none" anchor="ctr"/>
          <a:lstStyle/>
          <a:p>
            <a:endParaRPr lang="es-MX" dirty="0">
              <a:solidFill>
                <a:prstClr val="white"/>
              </a:solidFill>
              <a:cs typeface="Arial" charset="0"/>
            </a:endParaRPr>
          </a:p>
        </p:txBody>
      </p:sp>
      <p:sp>
        <p:nvSpPr>
          <p:cNvPr id="36" name="AutoShape 8"/>
          <p:cNvSpPr>
            <a:spLocks noChangeArrowheads="1"/>
          </p:cNvSpPr>
          <p:nvPr/>
        </p:nvSpPr>
        <p:spPr bwMode="auto">
          <a:xfrm rot="-7766513">
            <a:off x="6346031" y="4171572"/>
            <a:ext cx="460375" cy="674688"/>
          </a:xfrm>
          <a:prstGeom prst="lightningBolt">
            <a:avLst/>
          </a:prstGeom>
          <a:solidFill>
            <a:schemeClr val="accent6"/>
          </a:solidFill>
          <a:ln w="9525">
            <a:noFill/>
            <a:miter lim="800000"/>
            <a:headEnd/>
            <a:tailEnd/>
          </a:ln>
        </p:spPr>
        <p:txBody>
          <a:bodyPr wrap="none" anchor="ctr"/>
          <a:lstStyle/>
          <a:p>
            <a:endParaRPr lang="es-MX" dirty="0">
              <a:solidFill>
                <a:prstClr val="white"/>
              </a:solidFill>
            </a:endParaRPr>
          </a:p>
        </p:txBody>
      </p:sp>
      <p:sp>
        <p:nvSpPr>
          <p:cNvPr id="37" name="Rectangle 9"/>
          <p:cNvSpPr>
            <a:spLocks noChangeArrowheads="1"/>
          </p:cNvSpPr>
          <p:nvPr/>
        </p:nvSpPr>
        <p:spPr bwMode="auto">
          <a:xfrm>
            <a:off x="6222271" y="1772816"/>
            <a:ext cx="2814225" cy="1200329"/>
          </a:xfrm>
          <a:prstGeom prst="rect">
            <a:avLst/>
          </a:prstGeom>
          <a:noFill/>
          <a:ln w="9525">
            <a:noFill/>
            <a:miter lim="800000"/>
            <a:headEnd/>
            <a:tailEnd/>
          </a:ln>
        </p:spPr>
        <p:txBody>
          <a:bodyPr wrap="square">
            <a:spAutoFit/>
          </a:bodyPr>
          <a:lstStyle/>
          <a:p>
            <a:pPr algn="ctr"/>
            <a:r>
              <a:rPr lang="es-MX" b="1" dirty="0" smtClean="0">
                <a:solidFill>
                  <a:srgbClr val="002060"/>
                </a:solidFill>
              </a:rPr>
              <a:t>Canales de calcio transportados a terminales nerviosas en el cuerno dorsal</a:t>
            </a:r>
            <a:endParaRPr lang="es-MX" b="1" dirty="0">
              <a:solidFill>
                <a:srgbClr val="002060"/>
              </a:solidFill>
            </a:endParaRPr>
          </a:p>
        </p:txBody>
      </p:sp>
      <p:sp>
        <p:nvSpPr>
          <p:cNvPr id="38" name="Text Box 11"/>
          <p:cNvSpPr txBox="1">
            <a:spLocks noChangeArrowheads="1"/>
          </p:cNvSpPr>
          <p:nvPr/>
        </p:nvSpPr>
        <p:spPr bwMode="auto">
          <a:xfrm>
            <a:off x="615764" y="1986085"/>
            <a:ext cx="2079823" cy="646331"/>
          </a:xfrm>
          <a:prstGeom prst="rect">
            <a:avLst/>
          </a:prstGeom>
          <a:noFill/>
          <a:ln w="9525">
            <a:noFill/>
            <a:miter lim="800000"/>
            <a:headEnd/>
            <a:tailEnd/>
          </a:ln>
        </p:spPr>
        <p:txBody>
          <a:bodyPr wrap="square">
            <a:spAutoFit/>
          </a:bodyPr>
          <a:lstStyle/>
          <a:p>
            <a:pPr algn="ctr"/>
            <a:r>
              <a:rPr lang="es-MX" b="1" dirty="0" smtClean="0">
                <a:solidFill>
                  <a:srgbClr val="002060"/>
                </a:solidFill>
              </a:rPr>
              <a:t>Mayor número de canales de calcio</a:t>
            </a:r>
            <a:endParaRPr lang="es-MX" b="1" dirty="0">
              <a:solidFill>
                <a:srgbClr val="002060"/>
              </a:solidFill>
            </a:endParaRPr>
          </a:p>
        </p:txBody>
      </p:sp>
      <p:sp>
        <p:nvSpPr>
          <p:cNvPr id="39" name="AutoShape 12"/>
          <p:cNvSpPr>
            <a:spLocks noChangeArrowheads="1"/>
          </p:cNvSpPr>
          <p:nvPr/>
        </p:nvSpPr>
        <p:spPr bwMode="auto">
          <a:xfrm>
            <a:off x="1459619" y="4062828"/>
            <a:ext cx="392113" cy="423863"/>
          </a:xfrm>
          <a:prstGeom prst="downArrow">
            <a:avLst>
              <a:gd name="adj1" fmla="val 50000"/>
              <a:gd name="adj2" fmla="val 27024"/>
            </a:avLst>
          </a:prstGeom>
          <a:solidFill>
            <a:schemeClr val="accent1"/>
          </a:solidFill>
          <a:ln w="9525">
            <a:noFill/>
            <a:miter lim="800000"/>
            <a:headEnd/>
            <a:tailEnd/>
          </a:ln>
        </p:spPr>
        <p:txBody>
          <a:bodyPr wrap="none" anchor="ctr"/>
          <a:lstStyle/>
          <a:p>
            <a:endParaRPr lang="es-MX" dirty="0">
              <a:solidFill>
                <a:prstClr val="white"/>
              </a:solidFill>
            </a:endParaRPr>
          </a:p>
        </p:txBody>
      </p:sp>
      <p:sp>
        <p:nvSpPr>
          <p:cNvPr id="40" name="Text Box 13"/>
          <p:cNvSpPr txBox="1">
            <a:spLocks noChangeArrowheads="1"/>
          </p:cNvSpPr>
          <p:nvPr/>
        </p:nvSpPr>
        <p:spPr bwMode="auto">
          <a:xfrm>
            <a:off x="1009403" y="3364267"/>
            <a:ext cx="1425040" cy="923330"/>
          </a:xfrm>
          <a:prstGeom prst="rect">
            <a:avLst/>
          </a:prstGeom>
          <a:noFill/>
          <a:ln w="9525">
            <a:noFill/>
            <a:miter lim="800000"/>
            <a:headEnd/>
            <a:tailEnd/>
          </a:ln>
        </p:spPr>
        <p:txBody>
          <a:bodyPr wrap="square">
            <a:spAutoFit/>
          </a:bodyPr>
          <a:lstStyle/>
          <a:p>
            <a:pPr algn="ctr"/>
            <a:r>
              <a:rPr lang="es-MX" b="1" dirty="0" smtClean="0">
                <a:solidFill>
                  <a:srgbClr val="002060"/>
                </a:solidFill>
              </a:rPr>
              <a:t>Mayor entrada de calcio</a:t>
            </a:r>
            <a:endParaRPr lang="es-MX" b="1" dirty="0">
              <a:solidFill>
                <a:srgbClr val="002060"/>
              </a:solidFill>
            </a:endParaRPr>
          </a:p>
        </p:txBody>
      </p:sp>
      <p:sp>
        <p:nvSpPr>
          <p:cNvPr id="41" name="AutoShape 14"/>
          <p:cNvSpPr>
            <a:spLocks noChangeArrowheads="1"/>
          </p:cNvSpPr>
          <p:nvPr/>
        </p:nvSpPr>
        <p:spPr bwMode="auto">
          <a:xfrm>
            <a:off x="1459619" y="2837278"/>
            <a:ext cx="392113" cy="423863"/>
          </a:xfrm>
          <a:prstGeom prst="downArrow">
            <a:avLst>
              <a:gd name="adj1" fmla="val 50000"/>
              <a:gd name="adj2" fmla="val 27024"/>
            </a:avLst>
          </a:prstGeom>
          <a:solidFill>
            <a:schemeClr val="accent1"/>
          </a:solidFill>
          <a:ln w="9525">
            <a:noFill/>
            <a:miter lim="800000"/>
            <a:headEnd/>
            <a:tailEnd/>
          </a:ln>
        </p:spPr>
        <p:txBody>
          <a:bodyPr wrap="none" anchor="ctr"/>
          <a:lstStyle/>
          <a:p>
            <a:endParaRPr lang="es-MX" dirty="0">
              <a:solidFill>
                <a:prstClr val="white"/>
              </a:solidFill>
            </a:endParaRPr>
          </a:p>
        </p:txBody>
      </p:sp>
      <p:sp>
        <p:nvSpPr>
          <p:cNvPr id="42" name="Text Box 15"/>
          <p:cNvSpPr txBox="1">
            <a:spLocks noChangeArrowheads="1"/>
          </p:cNvSpPr>
          <p:nvPr/>
        </p:nvSpPr>
        <p:spPr bwMode="auto">
          <a:xfrm>
            <a:off x="323528" y="4567653"/>
            <a:ext cx="2664295" cy="1908215"/>
          </a:xfrm>
          <a:prstGeom prst="rect">
            <a:avLst/>
          </a:prstGeom>
          <a:noFill/>
          <a:ln w="9525">
            <a:noFill/>
            <a:miter lim="800000"/>
            <a:headEnd/>
            <a:tailEnd/>
          </a:ln>
        </p:spPr>
        <p:txBody>
          <a:bodyPr wrap="square">
            <a:spAutoFit/>
          </a:bodyPr>
          <a:lstStyle/>
          <a:p>
            <a:pPr algn="ctr"/>
            <a:r>
              <a:rPr lang="es-MX" b="1" dirty="0" smtClean="0">
                <a:solidFill>
                  <a:srgbClr val="002060"/>
                </a:solidFill>
              </a:rPr>
              <a:t>Mayor excitabilidad</a:t>
            </a:r>
          </a:p>
          <a:p>
            <a:pPr algn="ctr"/>
            <a:r>
              <a:rPr lang="es-MX" b="1" dirty="0" smtClean="0">
                <a:solidFill>
                  <a:srgbClr val="002060"/>
                </a:solidFill>
              </a:rPr>
              <a:t>neuronal</a:t>
            </a:r>
            <a:r>
              <a:rPr lang="es-MX" sz="1000" b="1" dirty="0" smtClean="0">
                <a:solidFill>
                  <a:prstClr val="white"/>
                </a:solidFill>
              </a:rPr>
              <a:t/>
            </a:r>
            <a:br>
              <a:rPr lang="es-MX" sz="1000" b="1" dirty="0" smtClean="0">
                <a:solidFill>
                  <a:prstClr val="white"/>
                </a:solidFill>
              </a:rPr>
            </a:br>
            <a:endParaRPr lang="es-MX" sz="1000" b="1" dirty="0" smtClean="0">
              <a:solidFill>
                <a:prstClr val="white"/>
              </a:solidFill>
            </a:endParaRPr>
          </a:p>
          <a:p>
            <a:pPr algn="ctr"/>
            <a:r>
              <a:rPr lang="es-MX" sz="2400" b="1" i="1" dirty="0" smtClean="0">
                <a:solidFill>
                  <a:srgbClr val="DDBB30"/>
                </a:solidFill>
              </a:rPr>
              <a:t>MAYOR SENSIBILIDAD AL DOLOR</a:t>
            </a:r>
            <a:endParaRPr lang="es-MX" sz="2400" b="1" i="1" dirty="0">
              <a:solidFill>
                <a:srgbClr val="DDBB30"/>
              </a:solidFill>
            </a:endParaRPr>
          </a:p>
        </p:txBody>
      </p:sp>
      <p:sp>
        <p:nvSpPr>
          <p:cNvPr id="43" name="Line 16"/>
          <p:cNvSpPr>
            <a:spLocks noChangeShapeType="1"/>
          </p:cNvSpPr>
          <p:nvPr/>
        </p:nvSpPr>
        <p:spPr bwMode="auto">
          <a:xfrm flipH="1" flipV="1">
            <a:off x="2619375" y="2327691"/>
            <a:ext cx="1333500" cy="579437"/>
          </a:xfrm>
          <a:prstGeom prst="line">
            <a:avLst/>
          </a:prstGeom>
          <a:noFill/>
          <a:ln w="38100">
            <a:solidFill>
              <a:schemeClr val="accent2"/>
            </a:solidFill>
            <a:round/>
            <a:headEnd/>
            <a:tailEnd type="triangle" w="med" len="med"/>
          </a:ln>
        </p:spPr>
        <p:txBody>
          <a:bodyPr/>
          <a:lstStyle/>
          <a:p>
            <a:endParaRPr lang="es-MX" dirty="0">
              <a:solidFill>
                <a:prstClr val="white"/>
              </a:solidFill>
            </a:endParaRPr>
          </a:p>
        </p:txBody>
      </p:sp>
      <p:sp>
        <p:nvSpPr>
          <p:cNvPr id="44" name="Oval 17"/>
          <p:cNvSpPr>
            <a:spLocks noChangeArrowheads="1"/>
          </p:cNvSpPr>
          <p:nvPr/>
        </p:nvSpPr>
        <p:spPr bwMode="auto">
          <a:xfrm>
            <a:off x="3813175" y="2664241"/>
            <a:ext cx="1298575" cy="1201737"/>
          </a:xfrm>
          <a:prstGeom prst="ellipse">
            <a:avLst/>
          </a:prstGeom>
          <a:noFill/>
          <a:ln w="38100">
            <a:solidFill>
              <a:srgbClr val="C03932"/>
            </a:solidFill>
            <a:round/>
            <a:headEnd/>
            <a:tailEnd/>
          </a:ln>
          <a:effectLst/>
        </p:spPr>
        <p:txBody>
          <a:bodyPr wrap="none" anchor="ctr"/>
          <a:lstStyle/>
          <a:p>
            <a:pPr>
              <a:defRPr/>
            </a:pPr>
            <a:endParaRPr lang="es-MX" dirty="0">
              <a:solidFill>
                <a:prstClr val="white"/>
              </a:solidFill>
              <a:cs typeface="Arial" charset="0"/>
            </a:endParaRPr>
          </a:p>
        </p:txBody>
      </p:sp>
      <p:sp>
        <p:nvSpPr>
          <p:cNvPr id="45" name="Line 18"/>
          <p:cNvSpPr>
            <a:spLocks noChangeShapeType="1"/>
          </p:cNvSpPr>
          <p:nvPr/>
        </p:nvSpPr>
        <p:spPr bwMode="auto">
          <a:xfrm>
            <a:off x="7443788" y="3648491"/>
            <a:ext cx="495300" cy="392112"/>
          </a:xfrm>
          <a:prstGeom prst="line">
            <a:avLst/>
          </a:prstGeom>
          <a:noFill/>
          <a:ln w="38100">
            <a:solidFill>
              <a:schemeClr val="accent2"/>
            </a:solidFill>
            <a:round/>
            <a:headEnd/>
            <a:tailEnd type="triangle" w="med" len="med"/>
          </a:ln>
        </p:spPr>
        <p:txBody>
          <a:bodyPr/>
          <a:lstStyle/>
          <a:p>
            <a:endParaRPr lang="es-MX" dirty="0">
              <a:solidFill>
                <a:prstClr val="white"/>
              </a:solidFill>
            </a:endParaRPr>
          </a:p>
        </p:txBody>
      </p:sp>
      <p:sp>
        <p:nvSpPr>
          <p:cNvPr id="46" name="AutoShape 10"/>
          <p:cNvSpPr>
            <a:spLocks noChangeArrowheads="1"/>
          </p:cNvSpPr>
          <p:nvPr/>
        </p:nvSpPr>
        <p:spPr bwMode="auto">
          <a:xfrm rot="-311666">
            <a:off x="5230634" y="2189578"/>
            <a:ext cx="981075" cy="277813"/>
          </a:xfrm>
          <a:prstGeom prst="leftArrow">
            <a:avLst>
              <a:gd name="adj1" fmla="val 50000"/>
              <a:gd name="adj2" fmla="val 88286"/>
            </a:avLst>
          </a:prstGeom>
          <a:solidFill>
            <a:schemeClr val="accent1"/>
          </a:solidFill>
          <a:ln w="9525">
            <a:noFill/>
            <a:miter lim="800000"/>
            <a:headEnd/>
            <a:tailEnd/>
          </a:ln>
        </p:spPr>
        <p:txBody>
          <a:bodyPr wrap="none" anchor="ctr"/>
          <a:lstStyle/>
          <a:p>
            <a:endParaRPr lang="es-MX" dirty="0">
              <a:solidFill>
                <a:prstClr val="white"/>
              </a:solidFill>
            </a:endParaRPr>
          </a:p>
        </p:txBody>
      </p:sp>
      <p:sp>
        <p:nvSpPr>
          <p:cNvPr id="47" name="Text Box 22"/>
          <p:cNvSpPr txBox="1">
            <a:spLocks noChangeArrowheads="1"/>
          </p:cNvSpPr>
          <p:nvPr/>
        </p:nvSpPr>
        <p:spPr bwMode="auto">
          <a:xfrm>
            <a:off x="5427801" y="1902241"/>
            <a:ext cx="820738" cy="762000"/>
          </a:xfrm>
          <a:prstGeom prst="rect">
            <a:avLst/>
          </a:prstGeom>
          <a:noFill/>
          <a:ln w="9525">
            <a:noFill/>
            <a:miter lim="800000"/>
            <a:headEnd/>
            <a:tailEnd/>
          </a:ln>
        </p:spPr>
        <p:txBody>
          <a:bodyPr>
            <a:spAutoFit/>
          </a:bodyPr>
          <a:lstStyle/>
          <a:p>
            <a:pPr algn="ctr"/>
            <a:r>
              <a:rPr lang="es-MX" sz="4400" b="1" dirty="0" smtClean="0">
                <a:solidFill>
                  <a:srgbClr val="C03932"/>
                </a:solidFill>
              </a:rPr>
              <a:t>X</a:t>
            </a:r>
            <a:endParaRPr lang="es-MX" sz="4400" b="1" dirty="0">
              <a:solidFill>
                <a:srgbClr val="C03932"/>
              </a:solidFill>
            </a:endParaRPr>
          </a:p>
        </p:txBody>
      </p:sp>
      <p:sp>
        <p:nvSpPr>
          <p:cNvPr id="48" name="Text Box 22"/>
          <p:cNvSpPr txBox="1">
            <a:spLocks noChangeArrowheads="1"/>
          </p:cNvSpPr>
          <p:nvPr/>
        </p:nvSpPr>
        <p:spPr bwMode="auto">
          <a:xfrm>
            <a:off x="7281069" y="1875277"/>
            <a:ext cx="820738" cy="762000"/>
          </a:xfrm>
          <a:prstGeom prst="rect">
            <a:avLst/>
          </a:prstGeom>
          <a:noFill/>
          <a:ln w="9525">
            <a:noFill/>
            <a:miter lim="800000"/>
            <a:headEnd/>
            <a:tailEnd/>
          </a:ln>
        </p:spPr>
        <p:txBody>
          <a:bodyPr>
            <a:spAutoFit/>
          </a:bodyPr>
          <a:lstStyle/>
          <a:p>
            <a:pPr algn="ctr"/>
            <a:r>
              <a:rPr lang="es-MX" sz="4400" b="1" dirty="0" smtClean="0">
                <a:solidFill>
                  <a:srgbClr val="C03932"/>
                </a:solidFill>
              </a:rPr>
              <a:t>X</a:t>
            </a:r>
            <a:endParaRPr lang="es-MX" sz="4400" b="1" dirty="0">
              <a:solidFill>
                <a:srgbClr val="C03932"/>
              </a:solidFill>
            </a:endParaRPr>
          </a:p>
        </p:txBody>
      </p:sp>
      <p:sp>
        <p:nvSpPr>
          <p:cNvPr id="49" name="Text Box 22"/>
          <p:cNvSpPr txBox="1">
            <a:spLocks noChangeArrowheads="1"/>
          </p:cNvSpPr>
          <p:nvPr/>
        </p:nvSpPr>
        <p:spPr bwMode="auto">
          <a:xfrm>
            <a:off x="1245306" y="1946691"/>
            <a:ext cx="820738" cy="762000"/>
          </a:xfrm>
          <a:prstGeom prst="rect">
            <a:avLst/>
          </a:prstGeom>
          <a:noFill/>
          <a:ln w="9525">
            <a:noFill/>
            <a:miter lim="800000"/>
            <a:headEnd/>
            <a:tailEnd/>
          </a:ln>
        </p:spPr>
        <p:txBody>
          <a:bodyPr>
            <a:spAutoFit/>
          </a:bodyPr>
          <a:lstStyle/>
          <a:p>
            <a:pPr algn="ctr"/>
            <a:r>
              <a:rPr lang="es-MX" sz="4400" b="1" dirty="0" smtClean="0">
                <a:solidFill>
                  <a:srgbClr val="C03932"/>
                </a:solidFill>
              </a:rPr>
              <a:t>X</a:t>
            </a:r>
            <a:endParaRPr lang="es-MX" sz="4400" b="1" dirty="0">
              <a:solidFill>
                <a:srgbClr val="C03932"/>
              </a:solidFill>
            </a:endParaRPr>
          </a:p>
        </p:txBody>
      </p:sp>
      <p:sp>
        <p:nvSpPr>
          <p:cNvPr id="50" name="Text Box 22"/>
          <p:cNvSpPr txBox="1">
            <a:spLocks noChangeArrowheads="1"/>
          </p:cNvSpPr>
          <p:nvPr/>
        </p:nvSpPr>
        <p:spPr bwMode="auto">
          <a:xfrm>
            <a:off x="1234015" y="3355887"/>
            <a:ext cx="820738" cy="762000"/>
          </a:xfrm>
          <a:prstGeom prst="rect">
            <a:avLst/>
          </a:prstGeom>
          <a:noFill/>
          <a:ln w="9525">
            <a:noFill/>
            <a:miter lim="800000"/>
            <a:headEnd/>
            <a:tailEnd/>
          </a:ln>
        </p:spPr>
        <p:txBody>
          <a:bodyPr>
            <a:spAutoFit/>
          </a:bodyPr>
          <a:lstStyle/>
          <a:p>
            <a:pPr algn="ctr"/>
            <a:r>
              <a:rPr lang="es-MX" sz="4400" b="1" dirty="0" smtClean="0">
                <a:solidFill>
                  <a:srgbClr val="C03932"/>
                </a:solidFill>
              </a:rPr>
              <a:t>X</a:t>
            </a:r>
            <a:endParaRPr lang="es-MX" sz="4400" b="1" dirty="0">
              <a:solidFill>
                <a:srgbClr val="C03932"/>
              </a:solidFill>
            </a:endParaRPr>
          </a:p>
        </p:txBody>
      </p:sp>
      <p:sp>
        <p:nvSpPr>
          <p:cNvPr id="51" name="Text Box 22"/>
          <p:cNvSpPr txBox="1">
            <a:spLocks noChangeArrowheads="1"/>
          </p:cNvSpPr>
          <p:nvPr/>
        </p:nvSpPr>
        <p:spPr bwMode="auto">
          <a:xfrm>
            <a:off x="1218775" y="4425106"/>
            <a:ext cx="820738" cy="762000"/>
          </a:xfrm>
          <a:prstGeom prst="rect">
            <a:avLst/>
          </a:prstGeom>
          <a:noFill/>
          <a:ln w="9525">
            <a:noFill/>
            <a:miter lim="800000"/>
            <a:headEnd/>
            <a:tailEnd/>
          </a:ln>
        </p:spPr>
        <p:txBody>
          <a:bodyPr>
            <a:spAutoFit/>
          </a:bodyPr>
          <a:lstStyle/>
          <a:p>
            <a:pPr algn="ctr"/>
            <a:r>
              <a:rPr lang="es-MX" sz="4400" b="1" dirty="0" smtClean="0">
                <a:solidFill>
                  <a:srgbClr val="C03932"/>
                </a:solidFill>
              </a:rPr>
              <a:t>X</a:t>
            </a:r>
            <a:endParaRPr lang="es-MX" sz="4400" b="1" dirty="0">
              <a:solidFill>
                <a:srgbClr val="C03932"/>
              </a:solidFill>
            </a:endParaRPr>
          </a:p>
        </p:txBody>
      </p:sp>
      <p:sp>
        <p:nvSpPr>
          <p:cNvPr id="52" name="Text Box 22"/>
          <p:cNvSpPr txBox="1">
            <a:spLocks noChangeArrowheads="1"/>
          </p:cNvSpPr>
          <p:nvPr/>
        </p:nvSpPr>
        <p:spPr bwMode="auto">
          <a:xfrm>
            <a:off x="1211155" y="5337094"/>
            <a:ext cx="820738" cy="762000"/>
          </a:xfrm>
          <a:prstGeom prst="rect">
            <a:avLst/>
          </a:prstGeom>
          <a:noFill/>
          <a:ln w="9525">
            <a:noFill/>
            <a:miter lim="800000"/>
            <a:headEnd/>
            <a:tailEnd/>
          </a:ln>
        </p:spPr>
        <p:txBody>
          <a:bodyPr>
            <a:spAutoFit/>
          </a:bodyPr>
          <a:lstStyle/>
          <a:p>
            <a:pPr algn="ctr"/>
            <a:r>
              <a:rPr lang="es-MX" sz="4400" b="1" dirty="0" smtClean="0">
                <a:solidFill>
                  <a:srgbClr val="C03932"/>
                </a:solidFill>
              </a:rPr>
              <a:t>X</a:t>
            </a:r>
            <a:endParaRPr lang="es-MX" sz="4400" b="1" dirty="0">
              <a:solidFill>
                <a:srgbClr val="C03932"/>
              </a:solidFill>
            </a:endParaRPr>
          </a:p>
        </p:txBody>
      </p:sp>
    </p:spTree>
    <p:extLst>
      <p:ext uri="{BB962C8B-B14F-4D97-AF65-F5344CB8AC3E}">
        <p14:creationId xmlns="" xmlns:p14="http://schemas.microsoft.com/office/powerpoint/2010/main" val="309222604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7" grpId="0"/>
      <p:bldP spid="48" grpId="0"/>
      <p:bldP spid="49" grpId="0"/>
      <p:bldP spid="50" grpId="0"/>
      <p:bldP spid="51" grpId="0"/>
      <p:bldP spid="5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274638"/>
            <a:ext cx="8229600" cy="1143000"/>
          </a:xfrm>
        </p:spPr>
        <p:txBody>
          <a:bodyPr>
            <a:normAutofit/>
          </a:bodyPr>
          <a:lstStyle/>
          <a:p>
            <a:r>
              <a:rPr lang="es-MX" altLang="en-US" dirty="0" smtClean="0"/>
              <a:t>Efectos Adversos de los Ligandos </a:t>
            </a:r>
            <a:r>
              <a:rPr lang="es-MX" altLang="zh-TW" dirty="0" smtClean="0">
                <a:latin typeface="Symbol" pitchFamily="18" charset="2"/>
                <a:ea typeface="PMingLiU"/>
                <a:cs typeface="PMingLiU"/>
              </a:rPr>
              <a:t>a</a:t>
            </a:r>
            <a:r>
              <a:rPr lang="es-MX" baseline="-25000" dirty="0" smtClean="0"/>
              <a:t>2</a:t>
            </a:r>
            <a:r>
              <a:rPr lang="es-MX" altLang="zh-TW" dirty="0" smtClean="0">
                <a:latin typeface="Symbol" pitchFamily="18" charset="2"/>
                <a:ea typeface="PMingLiU"/>
                <a:cs typeface="PMingLiU"/>
              </a:rPr>
              <a:t>d</a:t>
            </a:r>
            <a:endParaRPr lang="es-MX" dirty="0" smtClean="0"/>
          </a:p>
        </p:txBody>
      </p:sp>
      <p:graphicFrame>
        <p:nvGraphicFramePr>
          <p:cNvPr id="8" name="Content Placeholder 10"/>
          <p:cNvGraphicFramePr>
            <a:graphicFrameLocks noGrp="1"/>
          </p:cNvGraphicFramePr>
          <p:nvPr>
            <p:ph sz="quarter" idx="1"/>
            <p:extLst>
              <p:ext uri="{D42A27DB-BD31-4B8C-83A1-F6EECF244321}">
                <p14:modId xmlns="" xmlns:p14="http://schemas.microsoft.com/office/powerpoint/2010/main" val="3660565834"/>
              </p:ext>
            </p:extLst>
          </p:nvPr>
        </p:nvGraphicFramePr>
        <p:xfrm>
          <a:off x="496144" y="1844824"/>
          <a:ext cx="8208910" cy="3037462"/>
        </p:xfrm>
        <a:graphic>
          <a:graphicData uri="http://schemas.openxmlformats.org/drawingml/2006/table">
            <a:tbl>
              <a:tblPr firstRow="1" bandRow="1">
                <a:tableStyleId>{5C22544A-7EE6-4342-B048-85BDC9FD1C3A}</a:tableStyleId>
              </a:tblPr>
              <a:tblGrid>
                <a:gridCol w="3562564"/>
                <a:gridCol w="4646346"/>
              </a:tblGrid>
              <a:tr h="709027">
                <a:tc>
                  <a:txBody>
                    <a:bodyPr/>
                    <a:lstStyle/>
                    <a:p>
                      <a:pPr lvl="0" algn="l"/>
                      <a:r>
                        <a:rPr lang="es-MX" sz="2400" noProof="0" dirty="0" smtClean="0">
                          <a:effectLst>
                            <a:outerShdw blurRad="38100" dist="38100" dir="2700000" algn="tl">
                              <a:srgbClr val="000000">
                                <a:alpha val="43137"/>
                              </a:srgbClr>
                            </a:outerShdw>
                          </a:effectLst>
                        </a:rPr>
                        <a:t>  </a:t>
                      </a:r>
                      <a:r>
                        <a:rPr lang="es-MX" sz="2400" noProof="0" dirty="0" smtClean="0">
                          <a:effectLst/>
                        </a:rPr>
                        <a:t>Sistema</a:t>
                      </a:r>
                      <a:endParaRPr lang="es-MX" sz="2400" noProof="0" dirty="0">
                        <a:effectLst/>
                      </a:endParaRPr>
                    </a:p>
                  </a:txBody>
                  <a:tcPr/>
                </a:tc>
                <a:tc>
                  <a:txBody>
                    <a:bodyPr/>
                    <a:lstStyle/>
                    <a:p>
                      <a:r>
                        <a:rPr lang="es-MX" sz="2400" noProof="0" dirty="0" smtClean="0">
                          <a:effectLst/>
                        </a:rPr>
                        <a:t>Efectos adversos</a:t>
                      </a:r>
                      <a:endParaRPr lang="es-MX" sz="2400" noProof="0" dirty="0">
                        <a:effectLst/>
                      </a:endParaRPr>
                    </a:p>
                  </a:txBody>
                  <a:tcPr/>
                </a:tc>
              </a:tr>
              <a:tr h="575099">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400" u="none" strike="noStrike" cap="none" normalizeH="0" baseline="0" noProof="0" dirty="0" smtClean="0">
                          <a:ln>
                            <a:noFill/>
                          </a:ln>
                          <a:solidFill>
                            <a:schemeClr val="bg1"/>
                          </a:solidFill>
                          <a:effectLst/>
                          <a:latin typeface="+mn-lt"/>
                        </a:rPr>
                        <a:t>Sistema digestivo</a:t>
                      </a:r>
                      <a:endParaRPr kumimoji="0" lang="es-MX" sz="2400" b="0" i="0" u="none" strike="noStrike" cap="none" normalizeH="0" baseline="0" noProof="0" dirty="0" smtClean="0">
                        <a:ln>
                          <a:noFill/>
                        </a:ln>
                        <a:solidFill>
                          <a:schemeClr val="bg1"/>
                        </a:solidFill>
                        <a:effectLst/>
                        <a:latin typeface="+mn-lt"/>
                      </a:endParaRP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400" b="0" i="0" u="none" strike="noStrike" cap="none" normalizeH="0" baseline="0" noProof="0" dirty="0" smtClean="0">
                          <a:ln>
                            <a:noFill/>
                          </a:ln>
                          <a:solidFill>
                            <a:schemeClr val="bg1"/>
                          </a:solidFill>
                          <a:effectLst/>
                          <a:latin typeface="+mn-lt"/>
                        </a:rPr>
                        <a:t>Boca seca</a:t>
                      </a:r>
                    </a:p>
                  </a:txBody>
                  <a:tcPr anchor="ctr" horzOverflow="overflow"/>
                </a:tc>
              </a:tr>
              <a:tr h="760698">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400" u="none" strike="noStrike" cap="none" normalizeH="0" baseline="0" noProof="0" dirty="0" smtClean="0">
                          <a:ln>
                            <a:noFill/>
                          </a:ln>
                          <a:solidFill>
                            <a:schemeClr val="bg1"/>
                          </a:solidFill>
                          <a:effectLst/>
                          <a:latin typeface="+mn-lt"/>
                        </a:rPr>
                        <a:t>SNC</a:t>
                      </a:r>
                      <a:endParaRPr kumimoji="0" lang="es-MX" sz="2400" b="0" i="0" u="none" strike="noStrike" cap="none" normalizeH="0" baseline="0" noProof="0" dirty="0" smtClean="0">
                        <a:ln>
                          <a:noFill/>
                        </a:ln>
                        <a:solidFill>
                          <a:schemeClr val="bg1"/>
                        </a:solidFill>
                        <a:effectLst/>
                        <a:latin typeface="+mn-lt"/>
                      </a:endParaRP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400" b="0" i="0" u="none" strike="noStrike" cap="none" normalizeH="0" baseline="0" noProof="0" dirty="0" smtClean="0">
                          <a:ln>
                            <a:noFill/>
                          </a:ln>
                          <a:solidFill>
                            <a:schemeClr val="bg1"/>
                          </a:solidFill>
                          <a:effectLst/>
                          <a:latin typeface="+mn-lt"/>
                        </a:rPr>
                        <a:t>Mareo, somnolencia</a:t>
                      </a:r>
                    </a:p>
                  </a:txBody>
                  <a:tcPr anchor="ctr" horzOverflow="overflow"/>
                </a:tc>
              </a:tr>
              <a:tr h="992638">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400" u="none" strike="noStrike" cap="none" normalizeH="0" baseline="0" noProof="0" dirty="0" smtClean="0">
                          <a:ln>
                            <a:noFill/>
                          </a:ln>
                          <a:solidFill>
                            <a:schemeClr val="bg1"/>
                          </a:solidFill>
                          <a:effectLst/>
                          <a:latin typeface="+mn-lt"/>
                        </a:rPr>
                        <a:t>Otro</a:t>
                      </a:r>
                      <a:endParaRPr kumimoji="0" lang="es-MX" sz="2400" b="0" i="0" u="none" strike="noStrike" cap="none" normalizeH="0" baseline="0" noProof="0" dirty="0" smtClean="0">
                        <a:ln>
                          <a:noFill/>
                        </a:ln>
                        <a:solidFill>
                          <a:schemeClr val="bg1"/>
                        </a:solidFill>
                        <a:effectLst/>
                        <a:latin typeface="+mn-lt"/>
                      </a:endParaRP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defRPr/>
                      </a:pPr>
                      <a:r>
                        <a:rPr kumimoji="0" lang="es-MX" sz="2400" b="0" i="0" u="none" strike="noStrike" cap="none" normalizeH="0" baseline="0" noProof="0" dirty="0" smtClean="0">
                          <a:ln>
                            <a:noFill/>
                          </a:ln>
                          <a:solidFill>
                            <a:schemeClr val="bg1"/>
                          </a:solidFill>
                          <a:effectLst/>
                          <a:latin typeface="+mn-lt"/>
                        </a:rPr>
                        <a:t>Astenia, cefalea, edema periférico, aumento de peso</a:t>
                      </a:r>
                    </a:p>
                  </a:txBody>
                  <a:tcPr anchor="ctr" horzOverflow="overflow"/>
                </a:tc>
              </a:tr>
            </a:tbl>
          </a:graphicData>
        </a:graphic>
      </p:graphicFrame>
      <p:sp>
        <p:nvSpPr>
          <p:cNvPr id="9" name="Rectangle 1"/>
          <p:cNvSpPr/>
          <p:nvPr/>
        </p:nvSpPr>
        <p:spPr>
          <a:xfrm>
            <a:off x="445120" y="6103040"/>
            <a:ext cx="4274953" cy="677108"/>
          </a:xfrm>
          <a:prstGeom prst="rect">
            <a:avLst/>
          </a:prstGeom>
        </p:spPr>
        <p:txBody>
          <a:bodyPr wrap="none">
            <a:spAutoFit/>
          </a:bodyPr>
          <a:lstStyle/>
          <a:p>
            <a:r>
              <a:rPr lang="es-MX" sz="1400" b="1" dirty="0" smtClean="0">
                <a:solidFill>
                  <a:srgbClr val="002060"/>
                </a:solidFill>
                <a:cs typeface="Arial" pitchFamily="34" charset="0"/>
              </a:rPr>
              <a:t>Los ligandos α</a:t>
            </a:r>
            <a:r>
              <a:rPr lang="es-MX" sz="1400" b="1" baseline="-25000" dirty="0" smtClean="0">
                <a:solidFill>
                  <a:srgbClr val="002060"/>
                </a:solidFill>
                <a:cs typeface="Arial" pitchFamily="34" charset="0"/>
              </a:rPr>
              <a:t>2</a:t>
            </a:r>
            <a:r>
              <a:rPr lang="es-MX" sz="1400" b="1" dirty="0" smtClean="0">
                <a:solidFill>
                  <a:srgbClr val="002060"/>
                </a:solidFill>
                <a:cs typeface="Arial" pitchFamily="34" charset="0"/>
              </a:rPr>
              <a:t>δ incluyen </a:t>
            </a:r>
            <a:r>
              <a:rPr lang="es-MX" sz="1400" b="1" dirty="0" smtClean="0">
                <a:solidFill>
                  <a:srgbClr val="002060"/>
                </a:solidFill>
                <a:cs typeface="Arial" pitchFamily="34" charset="0"/>
              </a:rPr>
              <a:t>Gabapentina </a:t>
            </a:r>
            <a:r>
              <a:rPr lang="es-MX" sz="1400" b="1" dirty="0" smtClean="0">
                <a:solidFill>
                  <a:srgbClr val="002060"/>
                </a:solidFill>
                <a:cs typeface="Arial" pitchFamily="34" charset="0"/>
              </a:rPr>
              <a:t>y </a:t>
            </a:r>
            <a:r>
              <a:rPr lang="es-MX" sz="1400" b="1" dirty="0" smtClean="0">
                <a:solidFill>
                  <a:srgbClr val="002060"/>
                </a:solidFill>
                <a:cs typeface="Arial" pitchFamily="34" charset="0"/>
              </a:rPr>
              <a:t>Pregabalina </a:t>
            </a:r>
            <a:endParaRPr lang="es-MX" sz="1400" b="1" dirty="0" smtClean="0">
              <a:solidFill>
                <a:srgbClr val="002060"/>
              </a:solidFill>
              <a:cs typeface="Arial" pitchFamily="34" charset="0"/>
            </a:endParaRPr>
          </a:p>
          <a:p>
            <a:r>
              <a:rPr lang="es-MX" sz="1400" b="1" dirty="0" smtClean="0">
                <a:solidFill>
                  <a:srgbClr val="002060"/>
                </a:solidFill>
                <a:cs typeface="Arial" pitchFamily="34" charset="0"/>
              </a:rPr>
              <a:t>SNC= sistema nervioso central</a:t>
            </a:r>
          </a:p>
          <a:p>
            <a:r>
              <a:rPr lang="es-MX" sz="1000" dirty="0" smtClean="0">
                <a:solidFill>
                  <a:srgbClr val="002060"/>
                </a:solidFill>
              </a:rPr>
              <a:t>Attal N, Finnerup NB. </a:t>
            </a:r>
            <a:r>
              <a:rPr lang="es-MX" sz="1000" i="1" dirty="0" smtClean="0">
                <a:solidFill>
                  <a:srgbClr val="002060"/>
                </a:solidFill>
              </a:rPr>
              <a:t>Pain Clinical Updates </a:t>
            </a:r>
            <a:r>
              <a:rPr lang="es-MX" sz="1000" dirty="0" smtClean="0">
                <a:solidFill>
                  <a:srgbClr val="002060"/>
                </a:solidFill>
              </a:rPr>
              <a:t>2010; 18(9):1-8.</a:t>
            </a:r>
            <a:endParaRPr lang="es-MX" sz="1000" dirty="0">
              <a:solidFill>
                <a:srgbClr val="002060"/>
              </a:solidFill>
            </a:endParaRPr>
          </a:p>
        </p:txBody>
      </p:sp>
    </p:spTree>
    <p:extLst>
      <p:ext uri="{BB962C8B-B14F-4D97-AF65-F5344CB8AC3E}">
        <p14:creationId xmlns="" xmlns:p14="http://schemas.microsoft.com/office/powerpoint/2010/main" val="72239624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43"/>
          <p:cNvSpPr/>
          <p:nvPr/>
        </p:nvSpPr>
        <p:spPr>
          <a:xfrm>
            <a:off x="0" y="1230312"/>
            <a:ext cx="9144000" cy="5627687"/>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dirty="0">
              <a:solidFill>
                <a:prstClr val="white"/>
              </a:solidFill>
            </a:endParaRPr>
          </a:p>
        </p:txBody>
      </p:sp>
      <p:pic>
        <p:nvPicPr>
          <p:cNvPr id="65" name="Picture 50" descr="head and shoulders"/>
          <p:cNvPicPr>
            <a:picLocks noChangeAspect="1" noChangeArrowheads="1"/>
          </p:cNvPicPr>
          <p:nvPr/>
        </p:nvPicPr>
        <p:blipFill>
          <a:blip r:embed="rId3" cstate="print"/>
          <a:srcRect l="3940" t="5711" r="8307" b="9053"/>
          <a:stretch>
            <a:fillRect/>
          </a:stretch>
        </p:blipFill>
        <p:spPr bwMode="auto">
          <a:xfrm>
            <a:off x="5330103" y="1710928"/>
            <a:ext cx="3481387" cy="2870200"/>
          </a:xfrm>
          <a:prstGeom prst="rect">
            <a:avLst/>
          </a:prstGeom>
          <a:noFill/>
          <a:ln w="9525">
            <a:noFill/>
            <a:miter lim="800000"/>
            <a:headEnd/>
            <a:tailEnd/>
          </a:ln>
        </p:spPr>
      </p:pic>
      <p:pic>
        <p:nvPicPr>
          <p:cNvPr id="66" name="Picture 98" descr="Revision_07"/>
          <p:cNvPicPr>
            <a:picLocks noChangeAspect="1" noChangeArrowheads="1"/>
          </p:cNvPicPr>
          <p:nvPr/>
        </p:nvPicPr>
        <p:blipFill>
          <a:blip r:embed="rId4" cstate="print"/>
          <a:srcRect l="882" t="25748" r="882" b="7559"/>
          <a:stretch>
            <a:fillRect/>
          </a:stretch>
        </p:blipFill>
        <p:spPr bwMode="auto">
          <a:xfrm>
            <a:off x="1397000" y="5026025"/>
            <a:ext cx="6791325" cy="1012825"/>
          </a:xfrm>
          <a:prstGeom prst="rect">
            <a:avLst/>
          </a:prstGeom>
          <a:noFill/>
          <a:ln w="9525">
            <a:noFill/>
            <a:miter lim="800000"/>
            <a:headEnd/>
            <a:tailEnd/>
          </a:ln>
        </p:spPr>
      </p:pic>
      <p:sp>
        <p:nvSpPr>
          <p:cNvPr id="67" name="Rectangle 28"/>
          <p:cNvSpPr>
            <a:spLocks noGrp="1" noChangeArrowheads="1"/>
          </p:cNvSpPr>
          <p:nvPr>
            <p:ph type="title"/>
          </p:nvPr>
        </p:nvSpPr>
        <p:spPr>
          <a:xfrm>
            <a:off x="457200" y="200436"/>
            <a:ext cx="8229600" cy="1143000"/>
          </a:xfrm>
        </p:spPr>
        <p:txBody>
          <a:bodyPr vert="horz" lIns="91440" tIns="45720" rIns="91440" bIns="45720" rtlCol="0" anchor="ctr">
            <a:normAutofit/>
          </a:bodyPr>
          <a:lstStyle/>
          <a:p>
            <a:pPr>
              <a:lnSpc>
                <a:spcPct val="85000"/>
              </a:lnSpc>
            </a:pPr>
            <a:r>
              <a:rPr lang="es-MX" dirty="0" smtClean="0"/>
              <a:t>Cómo Modulan el Dolor los Antidepresivos </a:t>
            </a:r>
            <a:endParaRPr lang="es-MX" dirty="0"/>
          </a:p>
        </p:txBody>
      </p:sp>
      <p:sp>
        <p:nvSpPr>
          <p:cNvPr id="68" name="Text Box 33"/>
          <p:cNvSpPr txBox="1">
            <a:spLocks noChangeArrowheads="1"/>
          </p:cNvSpPr>
          <p:nvPr/>
        </p:nvSpPr>
        <p:spPr bwMode="auto">
          <a:xfrm>
            <a:off x="561975" y="4441825"/>
            <a:ext cx="1447832" cy="307777"/>
          </a:xfrm>
          <a:prstGeom prst="rect">
            <a:avLst/>
          </a:prstGeom>
          <a:noFill/>
          <a:ln w="9525">
            <a:noFill/>
            <a:miter lim="800000"/>
            <a:headEnd/>
            <a:tailEnd/>
          </a:ln>
        </p:spPr>
        <p:txBody>
          <a:bodyPr wrap="none">
            <a:spAutoFit/>
          </a:bodyPr>
          <a:lstStyle/>
          <a:p>
            <a:r>
              <a:rPr lang="es-MX" sz="1400" b="1" dirty="0" smtClean="0">
                <a:solidFill>
                  <a:prstClr val="white"/>
                </a:solidFill>
              </a:rPr>
              <a:t>Lesión del nervio</a:t>
            </a:r>
            <a:endParaRPr lang="es-MX" sz="1400" b="1" dirty="0">
              <a:solidFill>
                <a:prstClr val="white"/>
              </a:solidFill>
            </a:endParaRPr>
          </a:p>
        </p:txBody>
      </p:sp>
      <p:sp>
        <p:nvSpPr>
          <p:cNvPr id="70" name="Text Box 81"/>
          <p:cNvSpPr txBox="1">
            <a:spLocks noChangeArrowheads="1"/>
          </p:cNvSpPr>
          <p:nvPr/>
        </p:nvSpPr>
        <p:spPr bwMode="auto">
          <a:xfrm>
            <a:off x="6525637" y="5780088"/>
            <a:ext cx="1329210" cy="307777"/>
          </a:xfrm>
          <a:prstGeom prst="rect">
            <a:avLst/>
          </a:prstGeom>
          <a:noFill/>
          <a:ln w="9525">
            <a:noFill/>
            <a:miter lim="800000"/>
            <a:headEnd/>
            <a:tailEnd/>
          </a:ln>
        </p:spPr>
        <p:txBody>
          <a:bodyPr wrap="none">
            <a:spAutoFit/>
          </a:bodyPr>
          <a:lstStyle/>
          <a:p>
            <a:r>
              <a:rPr lang="es-MX" sz="1400" b="1" dirty="0" smtClean="0">
                <a:solidFill>
                  <a:prstClr val="white"/>
                </a:solidFill>
              </a:rPr>
              <a:t>Médula espinal</a:t>
            </a:r>
            <a:endParaRPr lang="es-MX" sz="1400" b="1" dirty="0">
              <a:solidFill>
                <a:prstClr val="white"/>
              </a:solidFill>
            </a:endParaRPr>
          </a:p>
        </p:txBody>
      </p:sp>
      <p:sp>
        <p:nvSpPr>
          <p:cNvPr id="71" name="Text Box 89"/>
          <p:cNvSpPr txBox="1">
            <a:spLocks noChangeArrowheads="1"/>
          </p:cNvSpPr>
          <p:nvPr/>
        </p:nvSpPr>
        <p:spPr bwMode="auto">
          <a:xfrm>
            <a:off x="2849563" y="5702300"/>
            <a:ext cx="2401887" cy="304800"/>
          </a:xfrm>
          <a:prstGeom prst="rect">
            <a:avLst/>
          </a:prstGeom>
          <a:noFill/>
          <a:ln w="9525">
            <a:noFill/>
            <a:miter lim="800000"/>
            <a:headEnd/>
            <a:tailEnd/>
          </a:ln>
        </p:spPr>
        <p:txBody>
          <a:bodyPr>
            <a:spAutoFit/>
          </a:bodyPr>
          <a:lstStyle/>
          <a:p>
            <a:pPr algn="ctr"/>
            <a:r>
              <a:rPr lang="es-MX" sz="1400" b="1" dirty="0" smtClean="0">
                <a:solidFill>
                  <a:prstClr val="white"/>
                </a:solidFill>
              </a:rPr>
              <a:t>Fibra aferente nociceptiva</a:t>
            </a:r>
            <a:endParaRPr lang="es-MX" sz="1400" b="1" dirty="0">
              <a:solidFill>
                <a:prstClr val="white"/>
              </a:solidFill>
            </a:endParaRPr>
          </a:p>
        </p:txBody>
      </p:sp>
      <p:pic>
        <p:nvPicPr>
          <p:cNvPr id="73" name="Picture 100" descr="pain"/>
          <p:cNvPicPr>
            <a:picLocks noChangeAspect="1" noChangeArrowheads="1"/>
          </p:cNvPicPr>
          <p:nvPr/>
        </p:nvPicPr>
        <p:blipFill>
          <a:blip r:embed="rId5" cstate="print"/>
          <a:srcRect/>
          <a:stretch>
            <a:fillRect/>
          </a:stretch>
        </p:blipFill>
        <p:spPr bwMode="auto">
          <a:xfrm>
            <a:off x="1609725" y="5313363"/>
            <a:ext cx="119063" cy="114300"/>
          </a:xfrm>
          <a:prstGeom prst="rect">
            <a:avLst/>
          </a:prstGeom>
          <a:noFill/>
          <a:ln w="9525">
            <a:noFill/>
            <a:miter lim="800000"/>
            <a:headEnd/>
            <a:tailEnd/>
          </a:ln>
        </p:spPr>
      </p:pic>
      <p:pic>
        <p:nvPicPr>
          <p:cNvPr id="74" name="Picture 102" descr="pain"/>
          <p:cNvPicPr>
            <a:picLocks noChangeAspect="1" noChangeArrowheads="1"/>
          </p:cNvPicPr>
          <p:nvPr/>
        </p:nvPicPr>
        <p:blipFill>
          <a:blip r:embed="rId5" cstate="print"/>
          <a:srcRect/>
          <a:stretch>
            <a:fillRect/>
          </a:stretch>
        </p:blipFill>
        <p:spPr bwMode="auto">
          <a:xfrm>
            <a:off x="2136775" y="5334000"/>
            <a:ext cx="119063" cy="114300"/>
          </a:xfrm>
          <a:prstGeom prst="rect">
            <a:avLst/>
          </a:prstGeom>
          <a:noFill/>
          <a:ln w="9525">
            <a:noFill/>
            <a:miter lim="800000"/>
            <a:headEnd/>
            <a:tailEnd/>
          </a:ln>
        </p:spPr>
      </p:pic>
      <p:pic>
        <p:nvPicPr>
          <p:cNvPr id="75" name="Picture 103" descr="pain"/>
          <p:cNvPicPr>
            <a:picLocks noChangeAspect="1" noChangeArrowheads="1"/>
          </p:cNvPicPr>
          <p:nvPr/>
        </p:nvPicPr>
        <p:blipFill>
          <a:blip r:embed="rId5" cstate="print"/>
          <a:srcRect/>
          <a:stretch>
            <a:fillRect/>
          </a:stretch>
        </p:blipFill>
        <p:spPr bwMode="auto">
          <a:xfrm>
            <a:off x="1681163" y="5881688"/>
            <a:ext cx="119062" cy="114300"/>
          </a:xfrm>
          <a:prstGeom prst="rect">
            <a:avLst/>
          </a:prstGeom>
          <a:noFill/>
          <a:ln w="9525">
            <a:noFill/>
            <a:miter lim="800000"/>
            <a:headEnd/>
            <a:tailEnd/>
          </a:ln>
        </p:spPr>
      </p:pic>
      <p:pic>
        <p:nvPicPr>
          <p:cNvPr id="76" name="Picture 104" descr="pain"/>
          <p:cNvPicPr>
            <a:picLocks noChangeAspect="1" noChangeArrowheads="1"/>
          </p:cNvPicPr>
          <p:nvPr/>
        </p:nvPicPr>
        <p:blipFill>
          <a:blip r:embed="rId5" cstate="print"/>
          <a:srcRect/>
          <a:stretch>
            <a:fillRect/>
          </a:stretch>
        </p:blipFill>
        <p:spPr bwMode="auto">
          <a:xfrm>
            <a:off x="1419225" y="5126038"/>
            <a:ext cx="119063" cy="114300"/>
          </a:xfrm>
          <a:prstGeom prst="rect">
            <a:avLst/>
          </a:prstGeom>
          <a:noFill/>
          <a:ln w="9525">
            <a:noFill/>
            <a:miter lim="800000"/>
            <a:headEnd/>
            <a:tailEnd/>
          </a:ln>
        </p:spPr>
      </p:pic>
      <p:pic>
        <p:nvPicPr>
          <p:cNvPr id="77" name="Picture 105" descr="pain"/>
          <p:cNvPicPr>
            <a:picLocks noChangeAspect="1" noChangeArrowheads="1"/>
          </p:cNvPicPr>
          <p:nvPr/>
        </p:nvPicPr>
        <p:blipFill>
          <a:blip r:embed="rId5" cstate="print"/>
          <a:srcRect/>
          <a:stretch>
            <a:fillRect/>
          </a:stretch>
        </p:blipFill>
        <p:spPr bwMode="auto">
          <a:xfrm>
            <a:off x="2038350" y="5407025"/>
            <a:ext cx="119063" cy="114300"/>
          </a:xfrm>
          <a:prstGeom prst="rect">
            <a:avLst/>
          </a:prstGeom>
          <a:noFill/>
          <a:ln w="9525">
            <a:noFill/>
            <a:miter lim="800000"/>
            <a:headEnd/>
            <a:tailEnd/>
          </a:ln>
        </p:spPr>
      </p:pic>
      <p:pic>
        <p:nvPicPr>
          <p:cNvPr id="78" name="Picture 106" descr="pain"/>
          <p:cNvPicPr>
            <a:picLocks noChangeAspect="1" noChangeArrowheads="1"/>
          </p:cNvPicPr>
          <p:nvPr/>
        </p:nvPicPr>
        <p:blipFill>
          <a:blip r:embed="rId5" cstate="print"/>
          <a:srcRect/>
          <a:stretch>
            <a:fillRect/>
          </a:stretch>
        </p:blipFill>
        <p:spPr bwMode="auto">
          <a:xfrm>
            <a:off x="1528763" y="5627688"/>
            <a:ext cx="119062" cy="114300"/>
          </a:xfrm>
          <a:prstGeom prst="rect">
            <a:avLst/>
          </a:prstGeom>
          <a:noFill/>
          <a:ln w="9525">
            <a:noFill/>
            <a:miter lim="800000"/>
            <a:headEnd/>
            <a:tailEnd/>
          </a:ln>
        </p:spPr>
      </p:pic>
      <p:pic>
        <p:nvPicPr>
          <p:cNvPr id="79" name="Picture 107" descr="pain"/>
          <p:cNvPicPr>
            <a:picLocks noChangeAspect="1" noChangeArrowheads="1"/>
          </p:cNvPicPr>
          <p:nvPr/>
        </p:nvPicPr>
        <p:blipFill>
          <a:blip r:embed="rId5" cstate="print"/>
          <a:srcRect/>
          <a:stretch>
            <a:fillRect/>
          </a:stretch>
        </p:blipFill>
        <p:spPr bwMode="auto">
          <a:xfrm>
            <a:off x="1597025" y="5483225"/>
            <a:ext cx="119063" cy="114300"/>
          </a:xfrm>
          <a:prstGeom prst="rect">
            <a:avLst/>
          </a:prstGeom>
          <a:noFill/>
          <a:ln w="9525">
            <a:noFill/>
            <a:miter lim="800000"/>
            <a:headEnd/>
            <a:tailEnd/>
          </a:ln>
        </p:spPr>
      </p:pic>
      <p:pic>
        <p:nvPicPr>
          <p:cNvPr id="80" name="Picture 108" descr="pain"/>
          <p:cNvPicPr>
            <a:picLocks noChangeAspect="1" noChangeArrowheads="1"/>
          </p:cNvPicPr>
          <p:nvPr/>
        </p:nvPicPr>
        <p:blipFill>
          <a:blip r:embed="rId5" cstate="print"/>
          <a:srcRect/>
          <a:stretch>
            <a:fillRect/>
          </a:stretch>
        </p:blipFill>
        <p:spPr bwMode="auto">
          <a:xfrm>
            <a:off x="2193925" y="5403850"/>
            <a:ext cx="119063" cy="114300"/>
          </a:xfrm>
          <a:prstGeom prst="rect">
            <a:avLst/>
          </a:prstGeom>
          <a:noFill/>
          <a:ln w="9525">
            <a:noFill/>
            <a:miter lim="800000"/>
            <a:headEnd/>
            <a:tailEnd/>
          </a:ln>
        </p:spPr>
      </p:pic>
      <p:pic>
        <p:nvPicPr>
          <p:cNvPr id="81" name="Picture 109" descr="pain"/>
          <p:cNvPicPr>
            <a:picLocks noChangeAspect="1" noChangeArrowheads="1"/>
          </p:cNvPicPr>
          <p:nvPr/>
        </p:nvPicPr>
        <p:blipFill>
          <a:blip r:embed="rId5" cstate="print"/>
          <a:srcRect/>
          <a:stretch>
            <a:fillRect/>
          </a:stretch>
        </p:blipFill>
        <p:spPr bwMode="auto">
          <a:xfrm>
            <a:off x="1860550" y="5392738"/>
            <a:ext cx="119063" cy="114300"/>
          </a:xfrm>
          <a:prstGeom prst="rect">
            <a:avLst/>
          </a:prstGeom>
          <a:noFill/>
          <a:ln w="9525">
            <a:noFill/>
            <a:miter lim="800000"/>
            <a:headEnd/>
            <a:tailEnd/>
          </a:ln>
        </p:spPr>
      </p:pic>
      <p:pic>
        <p:nvPicPr>
          <p:cNvPr id="82" name="Picture 111" descr="pain"/>
          <p:cNvPicPr>
            <a:picLocks noChangeAspect="1" noChangeArrowheads="1"/>
          </p:cNvPicPr>
          <p:nvPr/>
        </p:nvPicPr>
        <p:blipFill>
          <a:blip r:embed="rId5" cstate="print"/>
          <a:srcRect/>
          <a:stretch>
            <a:fillRect/>
          </a:stretch>
        </p:blipFill>
        <p:spPr bwMode="auto">
          <a:xfrm>
            <a:off x="1636713" y="5665788"/>
            <a:ext cx="119062" cy="114300"/>
          </a:xfrm>
          <a:prstGeom prst="rect">
            <a:avLst/>
          </a:prstGeom>
          <a:noFill/>
          <a:ln w="9525">
            <a:noFill/>
            <a:miter lim="800000"/>
            <a:headEnd/>
            <a:tailEnd/>
          </a:ln>
        </p:spPr>
      </p:pic>
      <p:sp>
        <p:nvSpPr>
          <p:cNvPr id="83" name="Oval 115"/>
          <p:cNvSpPr>
            <a:spLocks noChangeArrowheads="1"/>
          </p:cNvSpPr>
          <p:nvPr/>
        </p:nvSpPr>
        <p:spPr bwMode="auto">
          <a:xfrm>
            <a:off x="6205538" y="53086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84" name="Freeform 116"/>
          <p:cNvSpPr>
            <a:spLocks/>
          </p:cNvSpPr>
          <p:nvPr/>
        </p:nvSpPr>
        <p:spPr bwMode="auto">
          <a:xfrm>
            <a:off x="6265863" y="5287963"/>
            <a:ext cx="457200" cy="58737"/>
          </a:xfrm>
          <a:custGeom>
            <a:avLst/>
            <a:gdLst>
              <a:gd name="T0" fmla="*/ 0 w 288"/>
              <a:gd name="T1" fmla="*/ 37 h 37"/>
              <a:gd name="T2" fmla="*/ 49 w 288"/>
              <a:gd name="T3" fmla="*/ 16 h 37"/>
              <a:gd name="T4" fmla="*/ 117 w 288"/>
              <a:gd name="T5" fmla="*/ 2 h 37"/>
              <a:gd name="T6" fmla="*/ 199 w 288"/>
              <a:gd name="T7" fmla="*/ 5 h 37"/>
              <a:gd name="T8" fmla="*/ 288 w 288"/>
              <a:gd name="T9" fmla="*/ 29 h 37"/>
              <a:gd name="T10" fmla="*/ 0 60000 65536"/>
              <a:gd name="T11" fmla="*/ 0 60000 65536"/>
              <a:gd name="T12" fmla="*/ 0 60000 65536"/>
              <a:gd name="T13" fmla="*/ 0 60000 65536"/>
              <a:gd name="T14" fmla="*/ 0 60000 65536"/>
              <a:gd name="T15" fmla="*/ 0 w 288"/>
              <a:gd name="T16" fmla="*/ 0 h 37"/>
              <a:gd name="T17" fmla="*/ 288 w 288"/>
              <a:gd name="T18" fmla="*/ 37 h 37"/>
            </a:gdLst>
            <a:ahLst/>
            <a:cxnLst>
              <a:cxn ang="T10">
                <a:pos x="T0" y="T1"/>
              </a:cxn>
              <a:cxn ang="T11">
                <a:pos x="T2" y="T3"/>
              </a:cxn>
              <a:cxn ang="T12">
                <a:pos x="T4" y="T5"/>
              </a:cxn>
              <a:cxn ang="T13">
                <a:pos x="T6" y="T7"/>
              </a:cxn>
              <a:cxn ang="T14">
                <a:pos x="T8" y="T9"/>
              </a:cxn>
            </a:cxnLst>
            <a:rect l="T15" t="T16" r="T17" b="T18"/>
            <a:pathLst>
              <a:path w="288" h="37">
                <a:moveTo>
                  <a:pt x="0" y="37"/>
                </a:moveTo>
                <a:cubicBezTo>
                  <a:pt x="15" y="29"/>
                  <a:pt x="30" y="22"/>
                  <a:pt x="49" y="16"/>
                </a:cubicBezTo>
                <a:cubicBezTo>
                  <a:pt x="68" y="10"/>
                  <a:pt x="92" y="4"/>
                  <a:pt x="117" y="2"/>
                </a:cubicBezTo>
                <a:cubicBezTo>
                  <a:pt x="142" y="0"/>
                  <a:pt x="171" y="1"/>
                  <a:pt x="199" y="5"/>
                </a:cubicBezTo>
                <a:cubicBezTo>
                  <a:pt x="227" y="9"/>
                  <a:pt x="273" y="25"/>
                  <a:pt x="288" y="29"/>
                </a:cubicBezTo>
              </a:path>
            </a:pathLst>
          </a:custGeom>
          <a:noFill/>
          <a:ln w="19050" cmpd="sng">
            <a:solidFill>
              <a:srgbClr val="FF0000"/>
            </a:solidFill>
            <a:round/>
            <a:headEnd/>
            <a:tailEnd/>
          </a:ln>
        </p:spPr>
        <p:txBody>
          <a:bodyPr/>
          <a:lstStyle/>
          <a:p>
            <a:endParaRPr lang="es-MX" dirty="0">
              <a:solidFill>
                <a:prstClr val="white"/>
              </a:solidFill>
            </a:endParaRPr>
          </a:p>
        </p:txBody>
      </p:sp>
      <p:sp>
        <p:nvSpPr>
          <p:cNvPr id="85" name="AutoShape 117"/>
          <p:cNvSpPr>
            <a:spLocks noChangeArrowheads="1"/>
          </p:cNvSpPr>
          <p:nvPr/>
        </p:nvSpPr>
        <p:spPr bwMode="auto">
          <a:xfrm>
            <a:off x="6745288" y="5253038"/>
            <a:ext cx="131762" cy="111125"/>
          </a:xfrm>
          <a:custGeom>
            <a:avLst/>
            <a:gdLst>
              <a:gd name="T0" fmla="*/ 65881 w 21600"/>
              <a:gd name="T1" fmla="*/ 0 h 21600"/>
              <a:gd name="T2" fmla="*/ 8052 w 21600"/>
              <a:gd name="T3" fmla="*/ 39228 h 21600"/>
              <a:gd name="T4" fmla="*/ 65881 w 21600"/>
              <a:gd name="T5" fmla="*/ 8267 h 21600"/>
              <a:gd name="T6" fmla="*/ 123710 w 21600"/>
              <a:gd name="T7" fmla="*/ 39228 h 21600"/>
              <a:gd name="T8" fmla="*/ 0 60000 65536"/>
              <a:gd name="T9" fmla="*/ 0 60000 65536"/>
              <a:gd name="T10" fmla="*/ 0 60000 65536"/>
              <a:gd name="T11" fmla="*/ 0 60000 65536"/>
              <a:gd name="T12" fmla="*/ 21 w 21600"/>
              <a:gd name="T13" fmla="*/ 0 h 21600"/>
              <a:gd name="T14" fmla="*/ 21579 w 21600"/>
              <a:gd name="T15" fmla="*/ 10221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p:spPr>
        <p:txBody>
          <a:bodyPr wrap="none" anchor="ctr"/>
          <a:lstStyle/>
          <a:p>
            <a:endParaRPr lang="es-MX" dirty="0">
              <a:solidFill>
                <a:prstClr val="white"/>
              </a:solidFill>
            </a:endParaRPr>
          </a:p>
        </p:txBody>
      </p:sp>
      <p:sp>
        <p:nvSpPr>
          <p:cNvPr id="86" name="Oval 118"/>
          <p:cNvSpPr>
            <a:spLocks noChangeArrowheads="1"/>
          </p:cNvSpPr>
          <p:nvPr/>
        </p:nvSpPr>
        <p:spPr bwMode="auto">
          <a:xfrm>
            <a:off x="6765925" y="5299075"/>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87" name="Line 120"/>
          <p:cNvSpPr>
            <a:spLocks noChangeShapeType="1"/>
          </p:cNvSpPr>
          <p:nvPr/>
        </p:nvSpPr>
        <p:spPr bwMode="auto">
          <a:xfrm flipV="1">
            <a:off x="7243763" y="2890838"/>
            <a:ext cx="0" cy="2447925"/>
          </a:xfrm>
          <a:prstGeom prst="line">
            <a:avLst/>
          </a:prstGeom>
          <a:noFill/>
          <a:ln w="19050">
            <a:solidFill>
              <a:srgbClr val="FF0000"/>
            </a:solidFill>
            <a:round/>
            <a:headEnd/>
            <a:tailEnd/>
          </a:ln>
        </p:spPr>
        <p:txBody>
          <a:bodyPr/>
          <a:lstStyle/>
          <a:p>
            <a:endParaRPr lang="es-MX" dirty="0">
              <a:solidFill>
                <a:prstClr val="white"/>
              </a:solidFill>
            </a:endParaRPr>
          </a:p>
        </p:txBody>
      </p:sp>
      <p:sp>
        <p:nvSpPr>
          <p:cNvPr id="88" name="Line 121"/>
          <p:cNvSpPr>
            <a:spLocks noChangeShapeType="1"/>
          </p:cNvSpPr>
          <p:nvPr/>
        </p:nvSpPr>
        <p:spPr bwMode="auto">
          <a:xfrm flipV="1">
            <a:off x="6811963" y="2890838"/>
            <a:ext cx="0" cy="2376487"/>
          </a:xfrm>
          <a:prstGeom prst="line">
            <a:avLst/>
          </a:prstGeom>
          <a:noFill/>
          <a:ln w="19050">
            <a:solidFill>
              <a:srgbClr val="00FF00"/>
            </a:solidFill>
            <a:round/>
            <a:headEnd/>
            <a:tailEnd/>
          </a:ln>
        </p:spPr>
        <p:txBody>
          <a:bodyPr/>
          <a:lstStyle/>
          <a:p>
            <a:endParaRPr lang="es-MX" dirty="0">
              <a:solidFill>
                <a:prstClr val="white"/>
              </a:solidFill>
            </a:endParaRPr>
          </a:p>
        </p:txBody>
      </p:sp>
      <p:sp>
        <p:nvSpPr>
          <p:cNvPr id="89" name="Freeform 122"/>
          <p:cNvSpPr>
            <a:spLocks/>
          </p:cNvSpPr>
          <p:nvPr/>
        </p:nvSpPr>
        <p:spPr bwMode="auto">
          <a:xfrm>
            <a:off x="6813550" y="5327650"/>
            <a:ext cx="430213" cy="176213"/>
          </a:xfrm>
          <a:custGeom>
            <a:avLst/>
            <a:gdLst>
              <a:gd name="T0" fmla="*/ 0 w 271"/>
              <a:gd name="T1" fmla="*/ 27 h 111"/>
              <a:gd name="T2" fmla="*/ 36 w 271"/>
              <a:gd name="T3" fmla="*/ 90 h 111"/>
              <a:gd name="T4" fmla="*/ 85 w 271"/>
              <a:gd name="T5" fmla="*/ 109 h 111"/>
              <a:gd name="T6" fmla="*/ 156 w 271"/>
              <a:gd name="T7" fmla="*/ 102 h 111"/>
              <a:gd name="T8" fmla="*/ 222 w 271"/>
              <a:gd name="T9" fmla="*/ 72 h 111"/>
              <a:gd name="T10" fmla="*/ 259 w 271"/>
              <a:gd name="T11" fmla="*/ 36 h 111"/>
              <a:gd name="T12" fmla="*/ 271 w 271"/>
              <a:gd name="T13" fmla="*/ 0 h 111"/>
              <a:gd name="T14" fmla="*/ 0 60000 65536"/>
              <a:gd name="T15" fmla="*/ 0 60000 65536"/>
              <a:gd name="T16" fmla="*/ 0 60000 65536"/>
              <a:gd name="T17" fmla="*/ 0 60000 65536"/>
              <a:gd name="T18" fmla="*/ 0 60000 65536"/>
              <a:gd name="T19" fmla="*/ 0 60000 65536"/>
              <a:gd name="T20" fmla="*/ 0 60000 65536"/>
              <a:gd name="T21" fmla="*/ 0 w 271"/>
              <a:gd name="T22" fmla="*/ 0 h 111"/>
              <a:gd name="T23" fmla="*/ 271 w 271"/>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111">
                <a:moveTo>
                  <a:pt x="0" y="27"/>
                </a:moveTo>
                <a:cubicBezTo>
                  <a:pt x="6" y="37"/>
                  <a:pt x="22" y="76"/>
                  <a:pt x="36" y="90"/>
                </a:cubicBezTo>
                <a:cubicBezTo>
                  <a:pt x="50" y="104"/>
                  <a:pt x="65" y="107"/>
                  <a:pt x="85" y="109"/>
                </a:cubicBezTo>
                <a:cubicBezTo>
                  <a:pt x="105" y="111"/>
                  <a:pt x="133" y="108"/>
                  <a:pt x="156" y="102"/>
                </a:cubicBezTo>
                <a:cubicBezTo>
                  <a:pt x="179" y="96"/>
                  <a:pt x="205" y="83"/>
                  <a:pt x="222" y="72"/>
                </a:cubicBezTo>
                <a:cubicBezTo>
                  <a:pt x="239" y="61"/>
                  <a:pt x="251" y="48"/>
                  <a:pt x="259" y="36"/>
                </a:cubicBezTo>
                <a:cubicBezTo>
                  <a:pt x="267" y="24"/>
                  <a:pt x="269" y="7"/>
                  <a:pt x="271" y="0"/>
                </a:cubicBezTo>
              </a:path>
            </a:pathLst>
          </a:custGeom>
          <a:noFill/>
          <a:ln w="19050" cmpd="sng">
            <a:solidFill>
              <a:srgbClr val="FF0000"/>
            </a:solidFill>
            <a:round/>
            <a:headEnd/>
            <a:tailEnd/>
          </a:ln>
        </p:spPr>
        <p:txBody>
          <a:bodyPr/>
          <a:lstStyle/>
          <a:p>
            <a:endParaRPr lang="es-MX" dirty="0">
              <a:solidFill>
                <a:prstClr val="white"/>
              </a:solidFill>
            </a:endParaRPr>
          </a:p>
        </p:txBody>
      </p:sp>
      <p:sp>
        <p:nvSpPr>
          <p:cNvPr id="90" name="Oval 124"/>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91" name="Oval 125"/>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92" name="Oval 126"/>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93" name="Oval 127"/>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94" name="Oval 128"/>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95" name="Oval 129"/>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pic>
        <p:nvPicPr>
          <p:cNvPr id="96" name="Picture 130" descr="pain"/>
          <p:cNvPicPr>
            <a:picLocks noChangeAspect="1" noChangeArrowheads="1"/>
          </p:cNvPicPr>
          <p:nvPr/>
        </p:nvPicPr>
        <p:blipFill>
          <a:blip r:embed="rId6" cstate="print"/>
          <a:srcRect/>
          <a:stretch>
            <a:fillRect/>
          </a:stretch>
        </p:blipFill>
        <p:spPr bwMode="auto">
          <a:xfrm>
            <a:off x="6248400" y="1898650"/>
            <a:ext cx="1436688" cy="1144588"/>
          </a:xfrm>
          <a:prstGeom prst="rect">
            <a:avLst/>
          </a:prstGeom>
          <a:noFill/>
          <a:ln w="9525">
            <a:noFill/>
            <a:miter lim="800000"/>
            <a:headEnd/>
            <a:tailEnd/>
          </a:ln>
        </p:spPr>
      </p:pic>
      <p:sp>
        <p:nvSpPr>
          <p:cNvPr id="97" name="Oval 132"/>
          <p:cNvSpPr>
            <a:spLocks noChangeArrowheads="1"/>
          </p:cNvSpPr>
          <p:nvPr/>
        </p:nvSpPr>
        <p:spPr bwMode="auto">
          <a:xfrm>
            <a:off x="6767513" y="2851150"/>
            <a:ext cx="88900" cy="88900"/>
          </a:xfrm>
          <a:prstGeom prst="ellipse">
            <a:avLst/>
          </a:prstGeom>
          <a:solidFill>
            <a:srgbClr val="00FF00"/>
          </a:solidFill>
          <a:ln w="9525">
            <a:noFill/>
            <a:round/>
            <a:headEnd/>
            <a:tailEnd/>
          </a:ln>
        </p:spPr>
        <p:txBody>
          <a:bodyPr wrap="none" anchor="ctr"/>
          <a:lstStyle/>
          <a:p>
            <a:endParaRPr lang="es-MX" dirty="0">
              <a:solidFill>
                <a:prstClr val="white"/>
              </a:solidFill>
            </a:endParaRPr>
          </a:p>
        </p:txBody>
      </p:sp>
      <p:sp>
        <p:nvSpPr>
          <p:cNvPr id="98" name="Oval 133"/>
          <p:cNvSpPr>
            <a:spLocks noChangeArrowheads="1"/>
          </p:cNvSpPr>
          <p:nvPr/>
        </p:nvSpPr>
        <p:spPr bwMode="auto">
          <a:xfrm>
            <a:off x="6764338" y="2851150"/>
            <a:ext cx="88900" cy="88900"/>
          </a:xfrm>
          <a:prstGeom prst="ellipse">
            <a:avLst/>
          </a:prstGeom>
          <a:solidFill>
            <a:srgbClr val="00FF00"/>
          </a:solidFill>
          <a:ln w="9525">
            <a:noFill/>
            <a:round/>
            <a:headEnd/>
            <a:tailEnd/>
          </a:ln>
        </p:spPr>
        <p:txBody>
          <a:bodyPr wrap="none" anchor="ctr"/>
          <a:lstStyle/>
          <a:p>
            <a:endParaRPr lang="es-MX" dirty="0">
              <a:solidFill>
                <a:prstClr val="white"/>
              </a:solidFill>
            </a:endParaRPr>
          </a:p>
        </p:txBody>
      </p:sp>
      <p:sp>
        <p:nvSpPr>
          <p:cNvPr id="99" name="AutoShape 119"/>
          <p:cNvSpPr>
            <a:spLocks noChangeArrowheads="1"/>
          </p:cNvSpPr>
          <p:nvPr/>
        </p:nvSpPr>
        <p:spPr bwMode="auto">
          <a:xfrm rot="-5400000">
            <a:off x="6712745" y="5285581"/>
            <a:ext cx="131762" cy="111125"/>
          </a:xfrm>
          <a:custGeom>
            <a:avLst/>
            <a:gdLst>
              <a:gd name="T0" fmla="*/ 65881 w 21600"/>
              <a:gd name="T1" fmla="*/ 0 h 21600"/>
              <a:gd name="T2" fmla="*/ 7900 w 21600"/>
              <a:gd name="T3" fmla="*/ 39979 h 21600"/>
              <a:gd name="T4" fmla="*/ 65881 w 21600"/>
              <a:gd name="T5" fmla="*/ 8489 h 21600"/>
              <a:gd name="T6" fmla="*/ 123862 w 21600"/>
              <a:gd name="T7" fmla="*/ 39979 h 21600"/>
              <a:gd name="T8" fmla="*/ 0 60000 65536"/>
              <a:gd name="T9" fmla="*/ 0 60000 65536"/>
              <a:gd name="T10" fmla="*/ 0 60000 65536"/>
              <a:gd name="T11" fmla="*/ 0 60000 65536"/>
              <a:gd name="T12" fmla="*/ 12 w 21600"/>
              <a:gd name="T13" fmla="*/ 0 h 21600"/>
              <a:gd name="T14" fmla="*/ 21588 w 21600"/>
              <a:gd name="T15" fmla="*/ 1037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p:spPr>
        <p:txBody>
          <a:bodyPr wrap="none" anchor="ctr"/>
          <a:lstStyle/>
          <a:p>
            <a:endParaRPr lang="es-MX" dirty="0">
              <a:solidFill>
                <a:prstClr val="white"/>
              </a:solidFill>
            </a:endParaRPr>
          </a:p>
        </p:txBody>
      </p:sp>
      <p:sp>
        <p:nvSpPr>
          <p:cNvPr id="100" name="Text Box 53"/>
          <p:cNvSpPr txBox="1">
            <a:spLocks noChangeArrowheads="1"/>
          </p:cNvSpPr>
          <p:nvPr/>
        </p:nvSpPr>
        <p:spPr bwMode="auto">
          <a:xfrm>
            <a:off x="123232" y="6613653"/>
            <a:ext cx="629235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s-MX" sz="1000" dirty="0" smtClean="0">
                <a:latin typeface="Calibri"/>
                <a:cs typeface="Arial" pitchFamily="34" charset="0"/>
              </a:rPr>
              <a:t>Verdu B </a:t>
            </a:r>
            <a:r>
              <a:rPr lang="es-MX" sz="1000" i="1" dirty="0" smtClean="0">
                <a:latin typeface="Calibri"/>
                <a:cs typeface="Arial" pitchFamily="34" charset="0"/>
              </a:rPr>
              <a:t>et al. Drugs </a:t>
            </a:r>
            <a:r>
              <a:rPr lang="es-MX" sz="1000" dirty="0" smtClean="0">
                <a:latin typeface="Calibri"/>
                <a:cs typeface="Arial" pitchFamily="34" charset="0"/>
              </a:rPr>
              <a:t>2008; 68(18):2611-2632.</a:t>
            </a:r>
            <a:endParaRPr lang="es-MX" sz="1000" dirty="0">
              <a:latin typeface="Calibri"/>
              <a:cs typeface="Arial" pitchFamily="34" charset="0"/>
            </a:endParaRPr>
          </a:p>
        </p:txBody>
      </p:sp>
      <p:sp>
        <p:nvSpPr>
          <p:cNvPr id="101" name="Text Box 25"/>
          <p:cNvSpPr txBox="1">
            <a:spLocks noChangeArrowheads="1"/>
          </p:cNvSpPr>
          <p:nvPr/>
        </p:nvSpPr>
        <p:spPr bwMode="auto">
          <a:xfrm>
            <a:off x="4952010" y="3921372"/>
            <a:ext cx="1869478" cy="646331"/>
          </a:xfrm>
          <a:prstGeom prst="rect">
            <a:avLst/>
          </a:prstGeom>
          <a:noFill/>
          <a:ln w="9525">
            <a:noFill/>
            <a:miter lim="800000"/>
            <a:headEnd/>
            <a:tailEnd/>
          </a:ln>
          <a:effectLst/>
        </p:spPr>
        <p:txBody>
          <a:bodyPr wrap="square">
            <a:spAutoFit/>
          </a:bodyPr>
          <a:lstStyle/>
          <a:p>
            <a:pPr algn="r" eaLnBrk="0" hangingPunct="0">
              <a:defRPr/>
            </a:pPr>
            <a:r>
              <a:rPr lang="es-MX" b="1" dirty="0" smtClean="0">
                <a:solidFill>
                  <a:srgbClr val="FF99CC"/>
                </a:solidFill>
              </a:rPr>
              <a:t>Modulación descendente</a:t>
            </a:r>
            <a:endParaRPr lang="es-MX" b="1" dirty="0">
              <a:solidFill>
                <a:srgbClr val="FF99CC"/>
              </a:solidFill>
            </a:endParaRPr>
          </a:p>
        </p:txBody>
      </p:sp>
      <p:sp>
        <p:nvSpPr>
          <p:cNvPr id="102" name="Text Box 26"/>
          <p:cNvSpPr txBox="1">
            <a:spLocks noChangeArrowheads="1"/>
          </p:cNvSpPr>
          <p:nvPr/>
        </p:nvSpPr>
        <p:spPr bwMode="auto">
          <a:xfrm>
            <a:off x="7446783" y="3717902"/>
            <a:ext cx="1305331" cy="646331"/>
          </a:xfrm>
          <a:prstGeom prst="rect">
            <a:avLst/>
          </a:prstGeom>
          <a:noFill/>
          <a:ln w="9525">
            <a:noFill/>
            <a:miter lim="800000"/>
            <a:headEnd/>
            <a:tailEnd/>
          </a:ln>
          <a:effectLst/>
        </p:spPr>
        <p:txBody>
          <a:bodyPr wrap="square">
            <a:spAutoFit/>
          </a:bodyPr>
          <a:lstStyle/>
          <a:p>
            <a:pPr eaLnBrk="0" hangingPunct="0">
              <a:defRPr/>
            </a:pPr>
            <a:r>
              <a:rPr lang="es-MX" b="1" dirty="0" smtClean="0">
                <a:solidFill>
                  <a:srgbClr val="FF99CC"/>
                </a:solidFill>
              </a:rPr>
              <a:t>estímulo ascendente</a:t>
            </a:r>
            <a:endParaRPr lang="es-MX" b="1" dirty="0">
              <a:solidFill>
                <a:srgbClr val="FF99CC"/>
              </a:solidFill>
            </a:endParaRPr>
          </a:p>
        </p:txBody>
      </p:sp>
      <p:sp>
        <p:nvSpPr>
          <p:cNvPr id="103"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pic>
        <p:nvPicPr>
          <p:cNvPr id="104" name="Picture 67" descr="pain"/>
          <p:cNvPicPr>
            <a:picLocks noChangeAspect="1" noChangeArrowheads="1"/>
          </p:cNvPicPr>
          <p:nvPr/>
        </p:nvPicPr>
        <p:blipFill>
          <a:blip r:embed="rId6" cstate="print"/>
          <a:srcRect/>
          <a:stretch>
            <a:fillRect/>
          </a:stretch>
        </p:blipFill>
        <p:spPr bwMode="auto">
          <a:xfrm>
            <a:off x="6248400" y="1685925"/>
            <a:ext cx="1436688" cy="1144588"/>
          </a:xfrm>
          <a:prstGeom prst="rect">
            <a:avLst/>
          </a:prstGeom>
          <a:noFill/>
          <a:ln w="9525">
            <a:noFill/>
            <a:miter lim="800000"/>
            <a:headEnd/>
            <a:tailEnd/>
          </a:ln>
        </p:spPr>
      </p:pic>
      <p:sp>
        <p:nvSpPr>
          <p:cNvPr id="105"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 </a:t>
            </a:r>
            <a:endParaRPr lang="es-MX" sz="1400" b="1" dirty="0">
              <a:solidFill>
                <a:srgbClr val="FFFFFF"/>
              </a:solidFill>
            </a:endParaRPr>
          </a:p>
        </p:txBody>
      </p:sp>
      <p:sp>
        <p:nvSpPr>
          <p:cNvPr id="106" name="TextBox 52"/>
          <p:cNvSpPr txBox="1"/>
          <p:nvPr/>
        </p:nvSpPr>
        <p:spPr>
          <a:xfrm>
            <a:off x="1699781" y="4255869"/>
            <a:ext cx="1440160" cy="646331"/>
          </a:xfrm>
          <a:prstGeom prst="rect">
            <a:avLst/>
          </a:prstGeom>
          <a:noFill/>
        </p:spPr>
        <p:txBody>
          <a:bodyPr wrap="square" rtlCol="0">
            <a:spAutoFit/>
          </a:bodyPr>
          <a:lstStyle/>
          <a:p>
            <a:pPr algn="ctr"/>
            <a:r>
              <a:rPr lang="es-MX" b="1" dirty="0" smtClean="0">
                <a:solidFill>
                  <a:srgbClr val="FF99CC"/>
                </a:solidFill>
              </a:rPr>
              <a:t>Descarga ectópica</a:t>
            </a:r>
            <a:endParaRPr lang="es-MX" b="1" dirty="0">
              <a:solidFill>
                <a:srgbClr val="FF99CC"/>
              </a:solidFill>
            </a:endParaRPr>
          </a:p>
        </p:txBody>
      </p:sp>
      <p:sp>
        <p:nvSpPr>
          <p:cNvPr id="107" name="TextBox 53"/>
          <p:cNvSpPr txBox="1"/>
          <p:nvPr/>
        </p:nvSpPr>
        <p:spPr>
          <a:xfrm>
            <a:off x="3275856" y="4437112"/>
            <a:ext cx="1506488" cy="369332"/>
          </a:xfrm>
          <a:prstGeom prst="rect">
            <a:avLst/>
          </a:prstGeom>
          <a:noFill/>
        </p:spPr>
        <p:txBody>
          <a:bodyPr wrap="square" rtlCol="0">
            <a:spAutoFit/>
          </a:bodyPr>
          <a:lstStyle/>
          <a:p>
            <a:r>
              <a:rPr lang="es-MX" b="1" dirty="0" smtClean="0">
                <a:solidFill>
                  <a:srgbClr val="FF99CC"/>
                </a:solidFill>
              </a:rPr>
              <a:t>Transmisión</a:t>
            </a:r>
            <a:endParaRPr lang="es-MX" b="1" dirty="0">
              <a:solidFill>
                <a:srgbClr val="FF99CC"/>
              </a:solidFill>
            </a:endParaRPr>
          </a:p>
        </p:txBody>
      </p:sp>
      <p:sp>
        <p:nvSpPr>
          <p:cNvPr id="108" name="Freeform 55"/>
          <p:cNvSpPr/>
          <p:nvPr/>
        </p:nvSpPr>
        <p:spPr>
          <a:xfrm>
            <a:off x="7236296" y="3861048"/>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109" name="Freeform 56"/>
          <p:cNvSpPr/>
          <p:nvPr/>
        </p:nvSpPr>
        <p:spPr>
          <a:xfrm>
            <a:off x="7524328" y="2132856"/>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110" name="Text Box 26"/>
          <p:cNvSpPr txBox="1">
            <a:spLocks noChangeArrowheads="1"/>
          </p:cNvSpPr>
          <p:nvPr/>
        </p:nvSpPr>
        <p:spPr bwMode="auto">
          <a:xfrm>
            <a:off x="7595964" y="2507347"/>
            <a:ext cx="1232453" cy="369332"/>
          </a:xfrm>
          <a:prstGeom prst="rect">
            <a:avLst/>
          </a:prstGeom>
          <a:noFill/>
          <a:ln w="9525">
            <a:noFill/>
            <a:miter lim="800000"/>
            <a:headEnd/>
            <a:tailEnd/>
          </a:ln>
          <a:effectLst/>
        </p:spPr>
        <p:txBody>
          <a:bodyPr wrap="none">
            <a:spAutoFit/>
          </a:bodyPr>
          <a:lstStyle/>
          <a:p>
            <a:pPr eaLnBrk="0" hangingPunct="0">
              <a:defRPr/>
            </a:pPr>
            <a:r>
              <a:rPr lang="es-MX" b="1" dirty="0" smtClean="0">
                <a:solidFill>
                  <a:srgbClr val="FF99CC"/>
                </a:solidFill>
              </a:rPr>
              <a:t>Percepción</a:t>
            </a:r>
            <a:endParaRPr lang="es-MX" b="1" dirty="0">
              <a:solidFill>
                <a:srgbClr val="FF99CC"/>
              </a:solidFill>
            </a:endParaRPr>
          </a:p>
        </p:txBody>
      </p:sp>
      <p:sp>
        <p:nvSpPr>
          <p:cNvPr id="111" name="Freeform 59"/>
          <p:cNvSpPr/>
          <p:nvPr/>
        </p:nvSpPr>
        <p:spPr>
          <a:xfrm>
            <a:off x="3419872" y="4797152"/>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112" name="Freeform 221"/>
          <p:cNvSpPr>
            <a:spLocks/>
          </p:cNvSpPr>
          <p:nvPr/>
        </p:nvSpPr>
        <p:spPr bwMode="blackWhite">
          <a:xfrm>
            <a:off x="2091890" y="4833887"/>
            <a:ext cx="529172" cy="384275"/>
          </a:xfrm>
          <a:custGeom>
            <a:avLst/>
            <a:gdLst>
              <a:gd name="T0" fmla="*/ 1169750943 w 920"/>
              <a:gd name="T1" fmla="*/ 1031923333 h 603"/>
              <a:gd name="T2" fmla="*/ 1169750943 w 920"/>
              <a:gd name="T3" fmla="*/ 1031923333 h 603"/>
              <a:gd name="T4" fmla="*/ 1169750943 w 920"/>
              <a:gd name="T5" fmla="*/ 0 h 603"/>
              <a:gd name="T6" fmla="*/ 1169750943 w 920"/>
              <a:gd name="T7" fmla="*/ 1031923333 h 603"/>
              <a:gd name="T8" fmla="*/ 1169750943 w 920"/>
              <a:gd name="T9" fmla="*/ 1031923333 h 603"/>
              <a:gd name="T10" fmla="*/ 1169750943 w 920"/>
              <a:gd name="T11" fmla="*/ 1031923333 h 603"/>
              <a:gd name="T12" fmla="*/ 1169750943 w 920"/>
              <a:gd name="T13" fmla="*/ 1031923333 h 603"/>
              <a:gd name="T14" fmla="*/ 1169750943 w 920"/>
              <a:gd name="T15" fmla="*/ 1031923333 h 603"/>
              <a:gd name="T16" fmla="*/ 1169750943 w 920"/>
              <a:gd name="T17" fmla="*/ 1031923333 h 603"/>
              <a:gd name="T18" fmla="*/ 1169750943 w 920"/>
              <a:gd name="T19" fmla="*/ 1031923333 h 603"/>
              <a:gd name="T20" fmla="*/ 1169750943 w 920"/>
              <a:gd name="T21" fmla="*/ 1031923333 h 603"/>
              <a:gd name="T22" fmla="*/ 1169750943 w 920"/>
              <a:gd name="T23" fmla="*/ 1031923333 h 603"/>
              <a:gd name="T24" fmla="*/ 1169750943 w 920"/>
              <a:gd name="T25" fmla="*/ 1031923333 h 603"/>
              <a:gd name="T26" fmla="*/ 1169750943 w 920"/>
              <a:gd name="T27" fmla="*/ 1031923333 h 603"/>
              <a:gd name="T28" fmla="*/ 0 w 920"/>
              <a:gd name="T29" fmla="*/ 1031923333 h 603"/>
              <a:gd name="T30" fmla="*/ 1169750943 w 920"/>
              <a:gd name="T31" fmla="*/ 1031923333 h 603"/>
              <a:gd name="T32" fmla="*/ 1169750943 w 920"/>
              <a:gd name="T33" fmla="*/ 1031923333 h 603"/>
              <a:gd name="T34" fmla="*/ 1169750943 w 920"/>
              <a:gd name="T35" fmla="*/ 1031923333 h 603"/>
              <a:gd name="T36" fmla="*/ 1169750943 w 920"/>
              <a:gd name="T37" fmla="*/ 1031923333 h 6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0"/>
              <a:gd name="T58" fmla="*/ 0 h 603"/>
              <a:gd name="T59" fmla="*/ 920 w 920"/>
              <a:gd name="T60" fmla="*/ 603 h 6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0" h="603">
                <a:moveTo>
                  <a:pt x="400" y="11"/>
                </a:moveTo>
                <a:lnTo>
                  <a:pt x="519" y="141"/>
                </a:lnTo>
                <a:lnTo>
                  <a:pt x="717" y="0"/>
                </a:lnTo>
                <a:lnTo>
                  <a:pt x="656" y="170"/>
                </a:lnTo>
                <a:lnTo>
                  <a:pt x="920" y="127"/>
                </a:lnTo>
                <a:lnTo>
                  <a:pt x="709" y="259"/>
                </a:lnTo>
                <a:lnTo>
                  <a:pt x="914" y="331"/>
                </a:lnTo>
                <a:lnTo>
                  <a:pt x="652" y="364"/>
                </a:lnTo>
                <a:lnTo>
                  <a:pt x="702" y="520"/>
                </a:lnTo>
                <a:lnTo>
                  <a:pt x="509" y="436"/>
                </a:lnTo>
                <a:lnTo>
                  <a:pt x="383" y="603"/>
                </a:lnTo>
                <a:lnTo>
                  <a:pt x="352" y="442"/>
                </a:lnTo>
                <a:lnTo>
                  <a:pt x="106" y="541"/>
                </a:lnTo>
                <a:lnTo>
                  <a:pt x="250" y="378"/>
                </a:lnTo>
                <a:lnTo>
                  <a:pt x="0" y="364"/>
                </a:lnTo>
                <a:lnTo>
                  <a:pt x="253" y="277"/>
                </a:lnTo>
                <a:lnTo>
                  <a:pt x="117" y="155"/>
                </a:lnTo>
                <a:lnTo>
                  <a:pt x="358" y="181"/>
                </a:lnTo>
                <a:lnTo>
                  <a:pt x="400" y="11"/>
                </a:lnTo>
                <a:close/>
              </a:path>
            </a:pathLst>
          </a:custGeom>
          <a:solidFill>
            <a:schemeClr val="accent2"/>
          </a:solidFill>
          <a:ln w="12700">
            <a:noFill/>
            <a:miter lim="800000"/>
            <a:headEnd/>
            <a:tailEnd/>
          </a:ln>
        </p:spPr>
        <p:txBody>
          <a:bodyPr/>
          <a:lstStyle/>
          <a:p>
            <a:endParaRPr lang="es-MX" sz="2000" dirty="0">
              <a:solidFill>
                <a:prstClr val="white"/>
              </a:solidFill>
              <a:cs typeface="Arial" charset="0"/>
            </a:endParaRPr>
          </a:p>
        </p:txBody>
      </p:sp>
      <p:cxnSp>
        <p:nvCxnSpPr>
          <p:cNvPr id="113" name="Straight Connector 4"/>
          <p:cNvCxnSpPr/>
          <p:nvPr/>
        </p:nvCxnSpPr>
        <p:spPr>
          <a:xfrm>
            <a:off x="1609725" y="4621778"/>
            <a:ext cx="746751" cy="6955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 Box 25"/>
          <p:cNvSpPr txBox="1">
            <a:spLocks noChangeArrowheads="1"/>
          </p:cNvSpPr>
          <p:nvPr/>
        </p:nvSpPr>
        <p:spPr bwMode="auto">
          <a:xfrm>
            <a:off x="5237018" y="4621778"/>
            <a:ext cx="1503421" cy="646331"/>
          </a:xfrm>
          <a:prstGeom prst="rect">
            <a:avLst/>
          </a:prstGeom>
          <a:noFill/>
          <a:ln w="9525">
            <a:noFill/>
            <a:miter lim="800000"/>
            <a:headEnd/>
            <a:tailEnd/>
          </a:ln>
          <a:effectLst/>
        </p:spPr>
        <p:txBody>
          <a:bodyPr wrap="square">
            <a:spAutoFit/>
          </a:bodyPr>
          <a:lstStyle/>
          <a:p>
            <a:pPr algn="r" eaLnBrk="0" hangingPunct="0">
              <a:defRPr/>
            </a:pPr>
            <a:r>
              <a:rPr lang="es-MX" b="1" dirty="0" smtClean="0">
                <a:solidFill>
                  <a:srgbClr val="FF99CC"/>
                </a:solidFill>
              </a:rPr>
              <a:t>Activación de célula glial</a:t>
            </a:r>
            <a:endParaRPr lang="es-MX" b="1" dirty="0">
              <a:solidFill>
                <a:srgbClr val="FF99CC"/>
              </a:solidFill>
            </a:endParaRPr>
          </a:p>
        </p:txBody>
      </p:sp>
      <p:cxnSp>
        <p:nvCxnSpPr>
          <p:cNvPr id="115" name="Straight Arrow Connector 71"/>
          <p:cNvCxnSpPr/>
          <p:nvPr/>
        </p:nvCxnSpPr>
        <p:spPr>
          <a:xfrm>
            <a:off x="3604610" y="2812862"/>
            <a:ext cx="1923447" cy="1108510"/>
          </a:xfrm>
          <a:prstGeom prst="straightConnector1">
            <a:avLst/>
          </a:prstGeom>
          <a:ln w="3810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6" name="TextBox 3"/>
          <p:cNvSpPr txBox="1"/>
          <p:nvPr/>
        </p:nvSpPr>
        <p:spPr>
          <a:xfrm>
            <a:off x="579425" y="1889532"/>
            <a:ext cx="3467125" cy="1200329"/>
          </a:xfrm>
          <a:prstGeom prst="rect">
            <a:avLst/>
          </a:prstGeom>
          <a:noFill/>
        </p:spPr>
        <p:txBody>
          <a:bodyPr wrap="square" rtlCol="0">
            <a:spAutoFit/>
          </a:bodyPr>
          <a:lstStyle/>
          <a:p>
            <a:pPr algn="ctr"/>
            <a:r>
              <a:rPr lang="es-MX" dirty="0" smtClean="0">
                <a:solidFill>
                  <a:prstClr val="white"/>
                </a:solidFill>
              </a:rPr>
              <a:t>Inhibir la recaptación de serotonina y norepinefrina aumenta la modulación descendente</a:t>
            </a:r>
            <a:endParaRPr lang="es-MX" dirty="0">
              <a:solidFill>
                <a:prstClr val="white"/>
              </a:solidFill>
            </a:endParaRPr>
          </a:p>
        </p:txBody>
      </p:sp>
      <p:sp>
        <p:nvSpPr>
          <p:cNvPr id="117" name="TextBox 63"/>
          <p:cNvSpPr txBox="1"/>
          <p:nvPr/>
        </p:nvSpPr>
        <p:spPr>
          <a:xfrm>
            <a:off x="7164288" y="1772816"/>
            <a:ext cx="1643162" cy="307777"/>
          </a:xfrm>
          <a:prstGeom prst="rect">
            <a:avLst/>
          </a:prstGeom>
          <a:noFill/>
        </p:spPr>
        <p:txBody>
          <a:bodyPr wrap="square" rtlCol="0">
            <a:spAutoFit/>
          </a:bodyPr>
          <a:lstStyle/>
          <a:p>
            <a:r>
              <a:rPr lang="es-MX" sz="1400" b="1" dirty="0" smtClean="0">
                <a:solidFill>
                  <a:prstClr val="white"/>
                </a:solidFill>
              </a:rPr>
              <a:t>Cerebro</a:t>
            </a:r>
            <a:endParaRPr lang="es-MX" sz="1400" b="1" dirty="0">
              <a:solidFill>
                <a:prstClr val="white"/>
              </a:solidFill>
            </a:endParaRPr>
          </a:p>
        </p:txBody>
      </p:sp>
      <p:sp>
        <p:nvSpPr>
          <p:cNvPr id="118"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dirty="0" smtClean="0">
                <a:ln>
                  <a:noFill/>
                </a:ln>
                <a:solidFill>
                  <a:prstClr val="white"/>
                </a:solidFill>
                <a:effectLst/>
                <a:uLnTx/>
                <a:uFillTx/>
                <a:latin typeface="Calibri"/>
                <a:ea typeface="+mn-ea"/>
                <a:cs typeface="+mn-cs"/>
              </a:rPr>
              <a:t/>
            </a:r>
            <a:br>
              <a:rPr kumimoji="0" lang="es-MX" sz="1200" b="0" i="0" u="none" strike="noStrike" kern="1200" cap="none" spc="0" normalizeH="0" baseline="0" dirty="0" smtClean="0">
                <a:ln>
                  <a:noFill/>
                </a:ln>
                <a:solidFill>
                  <a:prstClr val="white"/>
                </a:solidFill>
                <a:effectLst/>
                <a:uLnTx/>
                <a:uFillTx/>
                <a:latin typeface="Calibri"/>
                <a:ea typeface="+mn-ea"/>
                <a:cs typeface="+mn-cs"/>
              </a:rPr>
            </a:br>
            <a:fld id="{903B8EED-60FF-4798-B00A-5F8F0039E366}" type="slidenum">
              <a:rPr kumimoji="0" lang="es-MX" sz="1200" b="0" i="0" u="none" strike="noStrike" kern="1200" cap="none" spc="0" normalizeH="0" baseline="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MX" sz="1200" b="0" i="0" u="none" strike="noStrike" kern="1200" cap="none" spc="0" normalizeH="0" baseline="0" dirty="0">
              <a:ln>
                <a:noFill/>
              </a:ln>
              <a:solidFill>
                <a:prstClr val="white"/>
              </a:solidFill>
              <a:effectLst/>
              <a:uLnTx/>
              <a:uFillTx/>
              <a:latin typeface="Calibri"/>
              <a:ea typeface="+mn-ea"/>
              <a:cs typeface="+mn-cs"/>
            </a:endParaRPr>
          </a:p>
        </p:txBody>
      </p:sp>
    </p:spTree>
    <p:extLst>
      <p:ext uri="{BB962C8B-B14F-4D97-AF65-F5344CB8AC3E}">
        <p14:creationId xmlns="" xmlns:p14="http://schemas.microsoft.com/office/powerpoint/2010/main" val="394285679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200" fill="hold"/>
                                        <p:tgtEl>
                                          <p:spTgt spid="73"/>
                                        </p:tgtEl>
                                        <p:attrNameLst>
                                          <p:attrName>ppt_w</p:attrName>
                                        </p:attrNameLst>
                                      </p:cBhvr>
                                      <p:tavLst>
                                        <p:tav tm="0">
                                          <p:val>
                                            <p:fltVal val="0"/>
                                          </p:val>
                                        </p:tav>
                                        <p:tav tm="100000">
                                          <p:val>
                                            <p:strVal val="#ppt_w"/>
                                          </p:val>
                                        </p:tav>
                                      </p:tavLst>
                                    </p:anim>
                                    <p:anim calcmode="lin" valueType="num">
                                      <p:cBhvr>
                                        <p:cTn id="8" dur="200" fill="hold"/>
                                        <p:tgtEl>
                                          <p:spTgt spid="73"/>
                                        </p:tgtEl>
                                        <p:attrNameLst>
                                          <p:attrName>ppt_h</p:attrName>
                                        </p:attrNameLst>
                                      </p:cBhvr>
                                      <p:tavLst>
                                        <p:tav tm="0">
                                          <p:val>
                                            <p:fltVal val="0"/>
                                          </p:val>
                                        </p:tav>
                                        <p:tav tm="100000">
                                          <p:val>
                                            <p:strVal val="#ppt_h"/>
                                          </p:val>
                                        </p:tav>
                                      </p:tavLst>
                                    </p:anim>
                                    <p:animEffect transition="in" filter="fade">
                                      <p:cBhvr>
                                        <p:cTn id="9" dur="200"/>
                                        <p:tgtEl>
                                          <p:spTgt spid="73"/>
                                        </p:tgtEl>
                                      </p:cBhvr>
                                    </p:animEffect>
                                  </p:childTnLst>
                                </p:cTn>
                              </p:par>
                            </p:childTnLst>
                          </p:cTn>
                        </p:par>
                        <p:par>
                          <p:cTn id="10" fill="hold">
                            <p:stCondLst>
                              <p:cond delay="200"/>
                            </p:stCondLst>
                            <p:childTnLst>
                              <p:par>
                                <p:cTn id="11" presetID="10" presetClass="exit" presetSubtype="0" fill="hold" nodeType="afterEffect">
                                  <p:stCondLst>
                                    <p:cond delay="0"/>
                                  </p:stCondLst>
                                  <p:childTnLst>
                                    <p:animEffect transition="out" filter="fade">
                                      <p:cBhvr>
                                        <p:cTn id="12" dur="200"/>
                                        <p:tgtEl>
                                          <p:spTgt spid="73"/>
                                        </p:tgtEl>
                                      </p:cBhvr>
                                    </p:animEffect>
                                    <p:set>
                                      <p:cBhvr>
                                        <p:cTn id="13" dur="1" fill="hold">
                                          <p:stCondLst>
                                            <p:cond delay="199"/>
                                          </p:stCondLst>
                                        </p:cTn>
                                        <p:tgtEl>
                                          <p:spTgt spid="73"/>
                                        </p:tgtEl>
                                        <p:attrNameLst>
                                          <p:attrName>style.visibility</p:attrName>
                                        </p:attrNameLst>
                                      </p:cBhvr>
                                      <p:to>
                                        <p:strVal val="hidden"/>
                                      </p:to>
                                    </p:set>
                                  </p:childTnLst>
                                </p:cTn>
                              </p:par>
                            </p:childTnLst>
                          </p:cTn>
                        </p:par>
                        <p:par>
                          <p:cTn id="14" fill="hold">
                            <p:stCondLst>
                              <p:cond delay="400"/>
                            </p:stCondLst>
                            <p:childTnLst>
                              <p:par>
                                <p:cTn id="15" presetID="53" presetClass="entr" presetSubtype="0"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200" fill="hold"/>
                                        <p:tgtEl>
                                          <p:spTgt spid="74"/>
                                        </p:tgtEl>
                                        <p:attrNameLst>
                                          <p:attrName>ppt_w</p:attrName>
                                        </p:attrNameLst>
                                      </p:cBhvr>
                                      <p:tavLst>
                                        <p:tav tm="0">
                                          <p:val>
                                            <p:fltVal val="0"/>
                                          </p:val>
                                        </p:tav>
                                        <p:tav tm="100000">
                                          <p:val>
                                            <p:strVal val="#ppt_w"/>
                                          </p:val>
                                        </p:tav>
                                      </p:tavLst>
                                    </p:anim>
                                    <p:anim calcmode="lin" valueType="num">
                                      <p:cBhvr>
                                        <p:cTn id="18" dur="200" fill="hold"/>
                                        <p:tgtEl>
                                          <p:spTgt spid="74"/>
                                        </p:tgtEl>
                                        <p:attrNameLst>
                                          <p:attrName>ppt_h</p:attrName>
                                        </p:attrNameLst>
                                      </p:cBhvr>
                                      <p:tavLst>
                                        <p:tav tm="0">
                                          <p:val>
                                            <p:fltVal val="0"/>
                                          </p:val>
                                        </p:tav>
                                        <p:tav tm="100000">
                                          <p:val>
                                            <p:strVal val="#ppt_h"/>
                                          </p:val>
                                        </p:tav>
                                      </p:tavLst>
                                    </p:anim>
                                    <p:animEffect transition="in" filter="fade">
                                      <p:cBhvr>
                                        <p:cTn id="19" dur="200"/>
                                        <p:tgtEl>
                                          <p:spTgt spid="74"/>
                                        </p:tgtEl>
                                      </p:cBhvr>
                                    </p:animEffect>
                                  </p:childTnLst>
                                </p:cTn>
                              </p:par>
                            </p:childTnLst>
                          </p:cTn>
                        </p:par>
                        <p:par>
                          <p:cTn id="20" fill="hold">
                            <p:stCondLst>
                              <p:cond delay="600"/>
                            </p:stCondLst>
                            <p:childTnLst>
                              <p:par>
                                <p:cTn id="21" presetID="10" presetClass="exit" presetSubtype="0" fill="hold" nodeType="afterEffect">
                                  <p:stCondLst>
                                    <p:cond delay="0"/>
                                  </p:stCondLst>
                                  <p:childTnLst>
                                    <p:animEffect transition="out" filter="fade">
                                      <p:cBhvr>
                                        <p:cTn id="22" dur="200"/>
                                        <p:tgtEl>
                                          <p:spTgt spid="74"/>
                                        </p:tgtEl>
                                      </p:cBhvr>
                                    </p:animEffect>
                                    <p:set>
                                      <p:cBhvr>
                                        <p:cTn id="23" dur="1" fill="hold">
                                          <p:stCondLst>
                                            <p:cond delay="199"/>
                                          </p:stCondLst>
                                        </p:cTn>
                                        <p:tgtEl>
                                          <p:spTgt spid="74"/>
                                        </p:tgtEl>
                                        <p:attrNameLst>
                                          <p:attrName>style.visibility</p:attrName>
                                        </p:attrNameLst>
                                      </p:cBhvr>
                                      <p:to>
                                        <p:strVal val="hidden"/>
                                      </p:to>
                                    </p:set>
                                  </p:childTnLst>
                                </p:cTn>
                              </p:par>
                            </p:childTnLst>
                          </p:cTn>
                        </p:par>
                        <p:par>
                          <p:cTn id="24" fill="hold">
                            <p:stCondLst>
                              <p:cond delay="800"/>
                            </p:stCondLst>
                            <p:childTnLst>
                              <p:par>
                                <p:cTn id="25" presetID="53" presetClass="entr" presetSubtype="0"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p:cTn id="27" dur="200" fill="hold"/>
                                        <p:tgtEl>
                                          <p:spTgt spid="75"/>
                                        </p:tgtEl>
                                        <p:attrNameLst>
                                          <p:attrName>ppt_w</p:attrName>
                                        </p:attrNameLst>
                                      </p:cBhvr>
                                      <p:tavLst>
                                        <p:tav tm="0">
                                          <p:val>
                                            <p:fltVal val="0"/>
                                          </p:val>
                                        </p:tav>
                                        <p:tav tm="100000">
                                          <p:val>
                                            <p:strVal val="#ppt_w"/>
                                          </p:val>
                                        </p:tav>
                                      </p:tavLst>
                                    </p:anim>
                                    <p:anim calcmode="lin" valueType="num">
                                      <p:cBhvr>
                                        <p:cTn id="28" dur="200" fill="hold"/>
                                        <p:tgtEl>
                                          <p:spTgt spid="75"/>
                                        </p:tgtEl>
                                        <p:attrNameLst>
                                          <p:attrName>ppt_h</p:attrName>
                                        </p:attrNameLst>
                                      </p:cBhvr>
                                      <p:tavLst>
                                        <p:tav tm="0">
                                          <p:val>
                                            <p:fltVal val="0"/>
                                          </p:val>
                                        </p:tav>
                                        <p:tav tm="100000">
                                          <p:val>
                                            <p:strVal val="#ppt_h"/>
                                          </p:val>
                                        </p:tav>
                                      </p:tavLst>
                                    </p:anim>
                                    <p:animEffect transition="in" filter="fade">
                                      <p:cBhvr>
                                        <p:cTn id="29" dur="200"/>
                                        <p:tgtEl>
                                          <p:spTgt spid="75"/>
                                        </p:tgtEl>
                                      </p:cBhvr>
                                    </p:animEffect>
                                  </p:childTnLst>
                                </p:cTn>
                              </p:par>
                            </p:childTnLst>
                          </p:cTn>
                        </p:par>
                        <p:par>
                          <p:cTn id="30" fill="hold">
                            <p:stCondLst>
                              <p:cond delay="1000"/>
                            </p:stCondLst>
                            <p:childTnLst>
                              <p:par>
                                <p:cTn id="31" presetID="10" presetClass="exit" presetSubtype="0" fill="hold" nodeType="afterEffect">
                                  <p:stCondLst>
                                    <p:cond delay="0"/>
                                  </p:stCondLst>
                                  <p:childTnLst>
                                    <p:animEffect transition="out" filter="fade">
                                      <p:cBhvr>
                                        <p:cTn id="32" dur="200"/>
                                        <p:tgtEl>
                                          <p:spTgt spid="75"/>
                                        </p:tgtEl>
                                      </p:cBhvr>
                                    </p:animEffect>
                                    <p:set>
                                      <p:cBhvr>
                                        <p:cTn id="33" dur="1" fill="hold">
                                          <p:stCondLst>
                                            <p:cond delay="199"/>
                                          </p:stCondLst>
                                        </p:cTn>
                                        <p:tgtEl>
                                          <p:spTgt spid="75"/>
                                        </p:tgtEl>
                                        <p:attrNameLst>
                                          <p:attrName>style.visibility</p:attrName>
                                        </p:attrNameLst>
                                      </p:cBhvr>
                                      <p:to>
                                        <p:strVal val="hidden"/>
                                      </p:to>
                                    </p:set>
                                  </p:childTnLst>
                                </p:cTn>
                              </p:par>
                            </p:childTnLst>
                          </p:cTn>
                        </p:par>
                        <p:par>
                          <p:cTn id="34" fill="hold">
                            <p:stCondLst>
                              <p:cond delay="1200"/>
                            </p:stCondLst>
                            <p:childTnLst>
                              <p:par>
                                <p:cTn id="35" presetID="53" presetClass="entr" presetSubtype="0" fill="hold" nodeType="after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p:cTn id="37" dur="200" fill="hold"/>
                                        <p:tgtEl>
                                          <p:spTgt spid="76"/>
                                        </p:tgtEl>
                                        <p:attrNameLst>
                                          <p:attrName>ppt_w</p:attrName>
                                        </p:attrNameLst>
                                      </p:cBhvr>
                                      <p:tavLst>
                                        <p:tav tm="0">
                                          <p:val>
                                            <p:fltVal val="0"/>
                                          </p:val>
                                        </p:tav>
                                        <p:tav tm="100000">
                                          <p:val>
                                            <p:strVal val="#ppt_w"/>
                                          </p:val>
                                        </p:tav>
                                      </p:tavLst>
                                    </p:anim>
                                    <p:anim calcmode="lin" valueType="num">
                                      <p:cBhvr>
                                        <p:cTn id="38" dur="200" fill="hold"/>
                                        <p:tgtEl>
                                          <p:spTgt spid="76"/>
                                        </p:tgtEl>
                                        <p:attrNameLst>
                                          <p:attrName>ppt_h</p:attrName>
                                        </p:attrNameLst>
                                      </p:cBhvr>
                                      <p:tavLst>
                                        <p:tav tm="0">
                                          <p:val>
                                            <p:fltVal val="0"/>
                                          </p:val>
                                        </p:tav>
                                        <p:tav tm="100000">
                                          <p:val>
                                            <p:strVal val="#ppt_h"/>
                                          </p:val>
                                        </p:tav>
                                      </p:tavLst>
                                    </p:anim>
                                    <p:animEffect transition="in" filter="fade">
                                      <p:cBhvr>
                                        <p:cTn id="39" dur="200"/>
                                        <p:tgtEl>
                                          <p:spTgt spid="76"/>
                                        </p:tgtEl>
                                      </p:cBhvr>
                                    </p:animEffect>
                                  </p:childTnLst>
                                </p:cTn>
                              </p:par>
                            </p:childTnLst>
                          </p:cTn>
                        </p:par>
                        <p:par>
                          <p:cTn id="40" fill="hold">
                            <p:stCondLst>
                              <p:cond delay="1400"/>
                            </p:stCondLst>
                            <p:childTnLst>
                              <p:par>
                                <p:cTn id="41" presetID="10" presetClass="exit" presetSubtype="0" fill="hold" nodeType="afterEffect">
                                  <p:stCondLst>
                                    <p:cond delay="0"/>
                                  </p:stCondLst>
                                  <p:childTnLst>
                                    <p:animEffect transition="out" filter="fade">
                                      <p:cBhvr>
                                        <p:cTn id="42" dur="200"/>
                                        <p:tgtEl>
                                          <p:spTgt spid="76"/>
                                        </p:tgtEl>
                                      </p:cBhvr>
                                    </p:animEffect>
                                    <p:set>
                                      <p:cBhvr>
                                        <p:cTn id="43" dur="1" fill="hold">
                                          <p:stCondLst>
                                            <p:cond delay="199"/>
                                          </p:stCondLst>
                                        </p:cTn>
                                        <p:tgtEl>
                                          <p:spTgt spid="76"/>
                                        </p:tgtEl>
                                        <p:attrNameLst>
                                          <p:attrName>style.visibility</p:attrName>
                                        </p:attrNameLst>
                                      </p:cBhvr>
                                      <p:to>
                                        <p:strVal val="hidden"/>
                                      </p:to>
                                    </p:set>
                                  </p:childTnLst>
                                </p:cTn>
                              </p:par>
                            </p:childTnLst>
                          </p:cTn>
                        </p:par>
                        <p:par>
                          <p:cTn id="44" fill="hold">
                            <p:stCondLst>
                              <p:cond delay="1600"/>
                            </p:stCondLst>
                            <p:childTnLst>
                              <p:par>
                                <p:cTn id="45" presetID="53" presetClass="entr" presetSubtype="0" fill="hold"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p:cTn id="47" dur="200" fill="hold"/>
                                        <p:tgtEl>
                                          <p:spTgt spid="77"/>
                                        </p:tgtEl>
                                        <p:attrNameLst>
                                          <p:attrName>ppt_w</p:attrName>
                                        </p:attrNameLst>
                                      </p:cBhvr>
                                      <p:tavLst>
                                        <p:tav tm="0">
                                          <p:val>
                                            <p:fltVal val="0"/>
                                          </p:val>
                                        </p:tav>
                                        <p:tav tm="100000">
                                          <p:val>
                                            <p:strVal val="#ppt_w"/>
                                          </p:val>
                                        </p:tav>
                                      </p:tavLst>
                                    </p:anim>
                                    <p:anim calcmode="lin" valueType="num">
                                      <p:cBhvr>
                                        <p:cTn id="48" dur="200" fill="hold"/>
                                        <p:tgtEl>
                                          <p:spTgt spid="77"/>
                                        </p:tgtEl>
                                        <p:attrNameLst>
                                          <p:attrName>ppt_h</p:attrName>
                                        </p:attrNameLst>
                                      </p:cBhvr>
                                      <p:tavLst>
                                        <p:tav tm="0">
                                          <p:val>
                                            <p:fltVal val="0"/>
                                          </p:val>
                                        </p:tav>
                                        <p:tav tm="100000">
                                          <p:val>
                                            <p:strVal val="#ppt_h"/>
                                          </p:val>
                                        </p:tav>
                                      </p:tavLst>
                                    </p:anim>
                                    <p:animEffect transition="in" filter="fade">
                                      <p:cBhvr>
                                        <p:cTn id="49" dur="200"/>
                                        <p:tgtEl>
                                          <p:spTgt spid="77"/>
                                        </p:tgtEl>
                                      </p:cBhvr>
                                    </p:animEffect>
                                  </p:childTnLst>
                                </p:cTn>
                              </p:par>
                            </p:childTnLst>
                          </p:cTn>
                        </p:par>
                        <p:par>
                          <p:cTn id="50" fill="hold">
                            <p:stCondLst>
                              <p:cond delay="1800"/>
                            </p:stCondLst>
                            <p:childTnLst>
                              <p:par>
                                <p:cTn id="51" presetID="10" presetClass="exit" presetSubtype="0" fill="hold" nodeType="afterEffect">
                                  <p:stCondLst>
                                    <p:cond delay="0"/>
                                  </p:stCondLst>
                                  <p:childTnLst>
                                    <p:animEffect transition="out" filter="fade">
                                      <p:cBhvr>
                                        <p:cTn id="52" dur="200"/>
                                        <p:tgtEl>
                                          <p:spTgt spid="77"/>
                                        </p:tgtEl>
                                      </p:cBhvr>
                                    </p:animEffect>
                                    <p:set>
                                      <p:cBhvr>
                                        <p:cTn id="53" dur="1" fill="hold">
                                          <p:stCondLst>
                                            <p:cond delay="199"/>
                                          </p:stCondLst>
                                        </p:cTn>
                                        <p:tgtEl>
                                          <p:spTgt spid="77"/>
                                        </p:tgtEl>
                                        <p:attrNameLst>
                                          <p:attrName>style.visibility</p:attrName>
                                        </p:attrNameLst>
                                      </p:cBhvr>
                                      <p:to>
                                        <p:strVal val="hidden"/>
                                      </p:to>
                                    </p:set>
                                  </p:childTnLst>
                                </p:cTn>
                              </p:par>
                            </p:childTnLst>
                          </p:cTn>
                        </p:par>
                        <p:par>
                          <p:cTn id="54" fill="hold">
                            <p:stCondLst>
                              <p:cond delay="2000"/>
                            </p:stCondLst>
                            <p:childTnLst>
                              <p:par>
                                <p:cTn id="55" presetID="53" presetClass="entr" presetSubtype="0" fill="hold" nodeType="afterEffect">
                                  <p:stCondLst>
                                    <p:cond delay="0"/>
                                  </p:stCondLst>
                                  <p:childTnLst>
                                    <p:set>
                                      <p:cBhvr>
                                        <p:cTn id="56" dur="1" fill="hold">
                                          <p:stCondLst>
                                            <p:cond delay="0"/>
                                          </p:stCondLst>
                                        </p:cTn>
                                        <p:tgtEl>
                                          <p:spTgt spid="78"/>
                                        </p:tgtEl>
                                        <p:attrNameLst>
                                          <p:attrName>style.visibility</p:attrName>
                                        </p:attrNameLst>
                                      </p:cBhvr>
                                      <p:to>
                                        <p:strVal val="visible"/>
                                      </p:to>
                                    </p:set>
                                    <p:anim calcmode="lin" valueType="num">
                                      <p:cBhvr>
                                        <p:cTn id="57" dur="200" fill="hold"/>
                                        <p:tgtEl>
                                          <p:spTgt spid="78"/>
                                        </p:tgtEl>
                                        <p:attrNameLst>
                                          <p:attrName>ppt_w</p:attrName>
                                        </p:attrNameLst>
                                      </p:cBhvr>
                                      <p:tavLst>
                                        <p:tav tm="0">
                                          <p:val>
                                            <p:fltVal val="0"/>
                                          </p:val>
                                        </p:tav>
                                        <p:tav tm="100000">
                                          <p:val>
                                            <p:strVal val="#ppt_w"/>
                                          </p:val>
                                        </p:tav>
                                      </p:tavLst>
                                    </p:anim>
                                    <p:anim calcmode="lin" valueType="num">
                                      <p:cBhvr>
                                        <p:cTn id="58" dur="200" fill="hold"/>
                                        <p:tgtEl>
                                          <p:spTgt spid="78"/>
                                        </p:tgtEl>
                                        <p:attrNameLst>
                                          <p:attrName>ppt_h</p:attrName>
                                        </p:attrNameLst>
                                      </p:cBhvr>
                                      <p:tavLst>
                                        <p:tav tm="0">
                                          <p:val>
                                            <p:fltVal val="0"/>
                                          </p:val>
                                        </p:tav>
                                        <p:tav tm="100000">
                                          <p:val>
                                            <p:strVal val="#ppt_h"/>
                                          </p:val>
                                        </p:tav>
                                      </p:tavLst>
                                    </p:anim>
                                    <p:animEffect transition="in" filter="fade">
                                      <p:cBhvr>
                                        <p:cTn id="59" dur="200"/>
                                        <p:tgtEl>
                                          <p:spTgt spid="78"/>
                                        </p:tgtEl>
                                      </p:cBhvr>
                                    </p:animEffect>
                                  </p:childTnLst>
                                </p:cTn>
                              </p:par>
                            </p:childTnLst>
                          </p:cTn>
                        </p:par>
                        <p:par>
                          <p:cTn id="60" fill="hold">
                            <p:stCondLst>
                              <p:cond delay="2200"/>
                            </p:stCondLst>
                            <p:childTnLst>
                              <p:par>
                                <p:cTn id="61" presetID="10" presetClass="exit" presetSubtype="0" fill="hold" nodeType="afterEffect">
                                  <p:stCondLst>
                                    <p:cond delay="0"/>
                                  </p:stCondLst>
                                  <p:childTnLst>
                                    <p:animEffect transition="out" filter="fade">
                                      <p:cBhvr>
                                        <p:cTn id="62" dur="200"/>
                                        <p:tgtEl>
                                          <p:spTgt spid="78"/>
                                        </p:tgtEl>
                                      </p:cBhvr>
                                    </p:animEffect>
                                    <p:set>
                                      <p:cBhvr>
                                        <p:cTn id="63" dur="1" fill="hold">
                                          <p:stCondLst>
                                            <p:cond delay="199"/>
                                          </p:stCondLst>
                                        </p:cTn>
                                        <p:tgtEl>
                                          <p:spTgt spid="78"/>
                                        </p:tgtEl>
                                        <p:attrNameLst>
                                          <p:attrName>style.visibility</p:attrName>
                                        </p:attrNameLst>
                                      </p:cBhvr>
                                      <p:to>
                                        <p:strVal val="hidden"/>
                                      </p:to>
                                    </p:set>
                                  </p:childTnLst>
                                </p:cTn>
                              </p:par>
                            </p:childTnLst>
                          </p:cTn>
                        </p:par>
                        <p:par>
                          <p:cTn id="64" fill="hold">
                            <p:stCondLst>
                              <p:cond delay="2400"/>
                            </p:stCondLst>
                            <p:childTnLst>
                              <p:par>
                                <p:cTn id="65" presetID="53" presetClass="entr" presetSubtype="0" fill="hold" nodeType="afterEffect">
                                  <p:stCondLst>
                                    <p:cond delay="0"/>
                                  </p:stCondLst>
                                  <p:childTnLst>
                                    <p:set>
                                      <p:cBhvr>
                                        <p:cTn id="66" dur="1" fill="hold">
                                          <p:stCondLst>
                                            <p:cond delay="0"/>
                                          </p:stCondLst>
                                        </p:cTn>
                                        <p:tgtEl>
                                          <p:spTgt spid="79"/>
                                        </p:tgtEl>
                                        <p:attrNameLst>
                                          <p:attrName>style.visibility</p:attrName>
                                        </p:attrNameLst>
                                      </p:cBhvr>
                                      <p:to>
                                        <p:strVal val="visible"/>
                                      </p:to>
                                    </p:set>
                                    <p:anim calcmode="lin" valueType="num">
                                      <p:cBhvr>
                                        <p:cTn id="67" dur="200" fill="hold"/>
                                        <p:tgtEl>
                                          <p:spTgt spid="79"/>
                                        </p:tgtEl>
                                        <p:attrNameLst>
                                          <p:attrName>ppt_w</p:attrName>
                                        </p:attrNameLst>
                                      </p:cBhvr>
                                      <p:tavLst>
                                        <p:tav tm="0">
                                          <p:val>
                                            <p:fltVal val="0"/>
                                          </p:val>
                                        </p:tav>
                                        <p:tav tm="100000">
                                          <p:val>
                                            <p:strVal val="#ppt_w"/>
                                          </p:val>
                                        </p:tav>
                                      </p:tavLst>
                                    </p:anim>
                                    <p:anim calcmode="lin" valueType="num">
                                      <p:cBhvr>
                                        <p:cTn id="68" dur="200" fill="hold"/>
                                        <p:tgtEl>
                                          <p:spTgt spid="79"/>
                                        </p:tgtEl>
                                        <p:attrNameLst>
                                          <p:attrName>ppt_h</p:attrName>
                                        </p:attrNameLst>
                                      </p:cBhvr>
                                      <p:tavLst>
                                        <p:tav tm="0">
                                          <p:val>
                                            <p:fltVal val="0"/>
                                          </p:val>
                                        </p:tav>
                                        <p:tav tm="100000">
                                          <p:val>
                                            <p:strVal val="#ppt_h"/>
                                          </p:val>
                                        </p:tav>
                                      </p:tavLst>
                                    </p:anim>
                                    <p:animEffect transition="in" filter="fade">
                                      <p:cBhvr>
                                        <p:cTn id="69" dur="200"/>
                                        <p:tgtEl>
                                          <p:spTgt spid="79"/>
                                        </p:tgtEl>
                                      </p:cBhvr>
                                    </p:animEffect>
                                  </p:childTnLst>
                                </p:cTn>
                              </p:par>
                            </p:childTnLst>
                          </p:cTn>
                        </p:par>
                        <p:par>
                          <p:cTn id="70" fill="hold">
                            <p:stCondLst>
                              <p:cond delay="2600"/>
                            </p:stCondLst>
                            <p:childTnLst>
                              <p:par>
                                <p:cTn id="71" presetID="10" presetClass="exit" presetSubtype="0" fill="hold" nodeType="afterEffect">
                                  <p:stCondLst>
                                    <p:cond delay="0"/>
                                  </p:stCondLst>
                                  <p:childTnLst>
                                    <p:animEffect transition="out" filter="fade">
                                      <p:cBhvr>
                                        <p:cTn id="72" dur="200"/>
                                        <p:tgtEl>
                                          <p:spTgt spid="79"/>
                                        </p:tgtEl>
                                      </p:cBhvr>
                                    </p:animEffect>
                                    <p:set>
                                      <p:cBhvr>
                                        <p:cTn id="73" dur="1" fill="hold">
                                          <p:stCondLst>
                                            <p:cond delay="199"/>
                                          </p:stCondLst>
                                        </p:cTn>
                                        <p:tgtEl>
                                          <p:spTgt spid="79"/>
                                        </p:tgtEl>
                                        <p:attrNameLst>
                                          <p:attrName>style.visibility</p:attrName>
                                        </p:attrNameLst>
                                      </p:cBhvr>
                                      <p:to>
                                        <p:strVal val="hidden"/>
                                      </p:to>
                                    </p:set>
                                  </p:childTnLst>
                                </p:cTn>
                              </p:par>
                            </p:childTnLst>
                          </p:cTn>
                        </p:par>
                        <p:par>
                          <p:cTn id="74" fill="hold">
                            <p:stCondLst>
                              <p:cond delay="2800"/>
                            </p:stCondLst>
                            <p:childTnLst>
                              <p:par>
                                <p:cTn id="75" presetID="53" presetClass="entr" presetSubtype="0" fill="hold"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200" fill="hold"/>
                                        <p:tgtEl>
                                          <p:spTgt spid="82"/>
                                        </p:tgtEl>
                                        <p:attrNameLst>
                                          <p:attrName>ppt_w</p:attrName>
                                        </p:attrNameLst>
                                      </p:cBhvr>
                                      <p:tavLst>
                                        <p:tav tm="0">
                                          <p:val>
                                            <p:fltVal val="0"/>
                                          </p:val>
                                        </p:tav>
                                        <p:tav tm="100000">
                                          <p:val>
                                            <p:strVal val="#ppt_w"/>
                                          </p:val>
                                        </p:tav>
                                      </p:tavLst>
                                    </p:anim>
                                    <p:anim calcmode="lin" valueType="num">
                                      <p:cBhvr>
                                        <p:cTn id="78" dur="200" fill="hold"/>
                                        <p:tgtEl>
                                          <p:spTgt spid="82"/>
                                        </p:tgtEl>
                                        <p:attrNameLst>
                                          <p:attrName>ppt_h</p:attrName>
                                        </p:attrNameLst>
                                      </p:cBhvr>
                                      <p:tavLst>
                                        <p:tav tm="0">
                                          <p:val>
                                            <p:fltVal val="0"/>
                                          </p:val>
                                        </p:tav>
                                        <p:tav tm="100000">
                                          <p:val>
                                            <p:strVal val="#ppt_h"/>
                                          </p:val>
                                        </p:tav>
                                      </p:tavLst>
                                    </p:anim>
                                    <p:animEffect transition="in" filter="fade">
                                      <p:cBhvr>
                                        <p:cTn id="79" dur="200"/>
                                        <p:tgtEl>
                                          <p:spTgt spid="82"/>
                                        </p:tgtEl>
                                      </p:cBhvr>
                                    </p:animEffect>
                                  </p:childTnLst>
                                </p:cTn>
                              </p:par>
                            </p:childTnLst>
                          </p:cTn>
                        </p:par>
                        <p:par>
                          <p:cTn id="80" fill="hold">
                            <p:stCondLst>
                              <p:cond delay="3000"/>
                            </p:stCondLst>
                            <p:childTnLst>
                              <p:par>
                                <p:cTn id="81" presetID="10" presetClass="exit" presetSubtype="0" fill="hold" nodeType="afterEffect">
                                  <p:stCondLst>
                                    <p:cond delay="0"/>
                                  </p:stCondLst>
                                  <p:childTnLst>
                                    <p:animEffect transition="out" filter="fade">
                                      <p:cBhvr>
                                        <p:cTn id="82" dur="200"/>
                                        <p:tgtEl>
                                          <p:spTgt spid="82"/>
                                        </p:tgtEl>
                                      </p:cBhvr>
                                    </p:animEffect>
                                    <p:set>
                                      <p:cBhvr>
                                        <p:cTn id="83" dur="1" fill="hold">
                                          <p:stCondLst>
                                            <p:cond delay="199"/>
                                          </p:stCondLst>
                                        </p:cTn>
                                        <p:tgtEl>
                                          <p:spTgt spid="82"/>
                                        </p:tgtEl>
                                        <p:attrNameLst>
                                          <p:attrName>style.visibility</p:attrName>
                                        </p:attrNameLst>
                                      </p:cBhvr>
                                      <p:to>
                                        <p:strVal val="hidden"/>
                                      </p:to>
                                    </p:set>
                                  </p:childTnLst>
                                </p:cTn>
                              </p:par>
                            </p:childTnLst>
                          </p:cTn>
                        </p:par>
                        <p:par>
                          <p:cTn id="84" fill="hold">
                            <p:stCondLst>
                              <p:cond delay="3200"/>
                            </p:stCondLst>
                            <p:childTnLst>
                              <p:par>
                                <p:cTn id="85" presetID="53" presetClass="entr" presetSubtype="0" fill="hold"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200" fill="hold"/>
                                        <p:tgtEl>
                                          <p:spTgt spid="80"/>
                                        </p:tgtEl>
                                        <p:attrNameLst>
                                          <p:attrName>ppt_w</p:attrName>
                                        </p:attrNameLst>
                                      </p:cBhvr>
                                      <p:tavLst>
                                        <p:tav tm="0">
                                          <p:val>
                                            <p:fltVal val="0"/>
                                          </p:val>
                                        </p:tav>
                                        <p:tav tm="100000">
                                          <p:val>
                                            <p:strVal val="#ppt_w"/>
                                          </p:val>
                                        </p:tav>
                                      </p:tavLst>
                                    </p:anim>
                                    <p:anim calcmode="lin" valueType="num">
                                      <p:cBhvr>
                                        <p:cTn id="88" dur="200" fill="hold"/>
                                        <p:tgtEl>
                                          <p:spTgt spid="80"/>
                                        </p:tgtEl>
                                        <p:attrNameLst>
                                          <p:attrName>ppt_h</p:attrName>
                                        </p:attrNameLst>
                                      </p:cBhvr>
                                      <p:tavLst>
                                        <p:tav tm="0">
                                          <p:val>
                                            <p:fltVal val="0"/>
                                          </p:val>
                                        </p:tav>
                                        <p:tav tm="100000">
                                          <p:val>
                                            <p:strVal val="#ppt_h"/>
                                          </p:val>
                                        </p:tav>
                                      </p:tavLst>
                                    </p:anim>
                                    <p:animEffect transition="in" filter="fade">
                                      <p:cBhvr>
                                        <p:cTn id="89" dur="200"/>
                                        <p:tgtEl>
                                          <p:spTgt spid="80"/>
                                        </p:tgtEl>
                                      </p:cBhvr>
                                    </p:animEffect>
                                  </p:childTnLst>
                                </p:cTn>
                              </p:par>
                            </p:childTnLst>
                          </p:cTn>
                        </p:par>
                        <p:par>
                          <p:cTn id="90" fill="hold">
                            <p:stCondLst>
                              <p:cond delay="3400"/>
                            </p:stCondLst>
                            <p:childTnLst>
                              <p:par>
                                <p:cTn id="91" presetID="10" presetClass="exit" presetSubtype="0" fill="hold" nodeType="afterEffect">
                                  <p:stCondLst>
                                    <p:cond delay="0"/>
                                  </p:stCondLst>
                                  <p:childTnLst>
                                    <p:animEffect transition="out" filter="fade">
                                      <p:cBhvr>
                                        <p:cTn id="92" dur="200"/>
                                        <p:tgtEl>
                                          <p:spTgt spid="80"/>
                                        </p:tgtEl>
                                      </p:cBhvr>
                                    </p:animEffect>
                                    <p:set>
                                      <p:cBhvr>
                                        <p:cTn id="93" dur="1" fill="hold">
                                          <p:stCondLst>
                                            <p:cond delay="199"/>
                                          </p:stCondLst>
                                        </p:cTn>
                                        <p:tgtEl>
                                          <p:spTgt spid="80"/>
                                        </p:tgtEl>
                                        <p:attrNameLst>
                                          <p:attrName>style.visibility</p:attrName>
                                        </p:attrNameLst>
                                      </p:cBhvr>
                                      <p:to>
                                        <p:strVal val="hidden"/>
                                      </p:to>
                                    </p:set>
                                  </p:childTnLst>
                                </p:cTn>
                              </p:par>
                            </p:childTnLst>
                          </p:cTn>
                        </p:par>
                        <p:par>
                          <p:cTn id="94" fill="hold">
                            <p:stCondLst>
                              <p:cond delay="3600"/>
                            </p:stCondLst>
                            <p:childTnLst>
                              <p:par>
                                <p:cTn id="95" presetID="53" presetClass="entr" presetSubtype="0" fill="hold" nodeType="afterEffect">
                                  <p:stCondLst>
                                    <p:cond delay="0"/>
                                  </p:stCondLst>
                                  <p:childTnLst>
                                    <p:set>
                                      <p:cBhvr>
                                        <p:cTn id="96" dur="1" fill="hold">
                                          <p:stCondLst>
                                            <p:cond delay="0"/>
                                          </p:stCondLst>
                                        </p:cTn>
                                        <p:tgtEl>
                                          <p:spTgt spid="81"/>
                                        </p:tgtEl>
                                        <p:attrNameLst>
                                          <p:attrName>style.visibility</p:attrName>
                                        </p:attrNameLst>
                                      </p:cBhvr>
                                      <p:to>
                                        <p:strVal val="visible"/>
                                      </p:to>
                                    </p:set>
                                    <p:anim calcmode="lin" valueType="num">
                                      <p:cBhvr>
                                        <p:cTn id="97" dur="200" fill="hold"/>
                                        <p:tgtEl>
                                          <p:spTgt spid="81"/>
                                        </p:tgtEl>
                                        <p:attrNameLst>
                                          <p:attrName>ppt_w</p:attrName>
                                        </p:attrNameLst>
                                      </p:cBhvr>
                                      <p:tavLst>
                                        <p:tav tm="0">
                                          <p:val>
                                            <p:fltVal val="0"/>
                                          </p:val>
                                        </p:tav>
                                        <p:tav tm="100000">
                                          <p:val>
                                            <p:strVal val="#ppt_w"/>
                                          </p:val>
                                        </p:tav>
                                      </p:tavLst>
                                    </p:anim>
                                    <p:anim calcmode="lin" valueType="num">
                                      <p:cBhvr>
                                        <p:cTn id="98" dur="200" fill="hold"/>
                                        <p:tgtEl>
                                          <p:spTgt spid="81"/>
                                        </p:tgtEl>
                                        <p:attrNameLst>
                                          <p:attrName>ppt_h</p:attrName>
                                        </p:attrNameLst>
                                      </p:cBhvr>
                                      <p:tavLst>
                                        <p:tav tm="0">
                                          <p:val>
                                            <p:fltVal val="0"/>
                                          </p:val>
                                        </p:tav>
                                        <p:tav tm="100000">
                                          <p:val>
                                            <p:strVal val="#ppt_h"/>
                                          </p:val>
                                        </p:tav>
                                      </p:tavLst>
                                    </p:anim>
                                    <p:animEffect transition="in" filter="fade">
                                      <p:cBhvr>
                                        <p:cTn id="99" dur="200"/>
                                        <p:tgtEl>
                                          <p:spTgt spid="81"/>
                                        </p:tgtEl>
                                      </p:cBhvr>
                                    </p:animEffect>
                                  </p:childTnLst>
                                </p:cTn>
                              </p:par>
                            </p:childTnLst>
                          </p:cTn>
                        </p:par>
                        <p:par>
                          <p:cTn id="100" fill="hold">
                            <p:stCondLst>
                              <p:cond delay="3800"/>
                            </p:stCondLst>
                            <p:childTnLst>
                              <p:par>
                                <p:cTn id="101" presetID="10" presetClass="exit" presetSubtype="0" fill="hold" nodeType="afterEffect">
                                  <p:stCondLst>
                                    <p:cond delay="0"/>
                                  </p:stCondLst>
                                  <p:childTnLst>
                                    <p:animEffect transition="out" filter="fade">
                                      <p:cBhvr>
                                        <p:cTn id="102" dur="200"/>
                                        <p:tgtEl>
                                          <p:spTgt spid="81"/>
                                        </p:tgtEl>
                                      </p:cBhvr>
                                    </p:animEffect>
                                    <p:set>
                                      <p:cBhvr>
                                        <p:cTn id="103" dur="1" fill="hold">
                                          <p:stCondLst>
                                            <p:cond delay="199"/>
                                          </p:stCondLst>
                                        </p:cTn>
                                        <p:tgtEl>
                                          <p:spTgt spid="81"/>
                                        </p:tgtEl>
                                        <p:attrNameLst>
                                          <p:attrName>style.visibility</p:attrName>
                                        </p:attrNameLst>
                                      </p:cBhvr>
                                      <p:to>
                                        <p:strVal val="hidden"/>
                                      </p:to>
                                    </p:set>
                                  </p:childTnLst>
                                </p:cTn>
                              </p:par>
                            </p:childTnLst>
                          </p:cTn>
                        </p:par>
                        <p:par>
                          <p:cTn id="104" fill="hold">
                            <p:stCondLst>
                              <p:cond delay="4000"/>
                            </p:stCondLst>
                            <p:childTnLst>
                              <p:par>
                                <p:cTn id="105" presetID="53" presetClass="entr" presetSubtype="0" fill="hold" grpId="0" nodeType="afterEffect">
                                  <p:stCondLst>
                                    <p:cond delay="0"/>
                                  </p:stCondLst>
                                  <p:childTnLst>
                                    <p:set>
                                      <p:cBhvr>
                                        <p:cTn id="106" dur="1" fill="hold">
                                          <p:stCondLst>
                                            <p:cond delay="0"/>
                                          </p:stCondLst>
                                        </p:cTn>
                                        <p:tgtEl>
                                          <p:spTgt spid="90"/>
                                        </p:tgtEl>
                                        <p:attrNameLst>
                                          <p:attrName>style.visibility</p:attrName>
                                        </p:attrNameLst>
                                      </p:cBhvr>
                                      <p:to>
                                        <p:strVal val="visible"/>
                                      </p:to>
                                    </p:set>
                                    <p:anim calcmode="lin" valueType="num">
                                      <p:cBhvr>
                                        <p:cTn id="107" dur="200" fill="hold"/>
                                        <p:tgtEl>
                                          <p:spTgt spid="90"/>
                                        </p:tgtEl>
                                        <p:attrNameLst>
                                          <p:attrName>ppt_w</p:attrName>
                                        </p:attrNameLst>
                                      </p:cBhvr>
                                      <p:tavLst>
                                        <p:tav tm="0">
                                          <p:val>
                                            <p:fltVal val="0"/>
                                          </p:val>
                                        </p:tav>
                                        <p:tav tm="100000">
                                          <p:val>
                                            <p:strVal val="#ppt_w"/>
                                          </p:val>
                                        </p:tav>
                                      </p:tavLst>
                                    </p:anim>
                                    <p:anim calcmode="lin" valueType="num">
                                      <p:cBhvr>
                                        <p:cTn id="108" dur="200" fill="hold"/>
                                        <p:tgtEl>
                                          <p:spTgt spid="90"/>
                                        </p:tgtEl>
                                        <p:attrNameLst>
                                          <p:attrName>ppt_h</p:attrName>
                                        </p:attrNameLst>
                                      </p:cBhvr>
                                      <p:tavLst>
                                        <p:tav tm="0">
                                          <p:val>
                                            <p:fltVal val="0"/>
                                          </p:val>
                                        </p:tav>
                                        <p:tav tm="100000">
                                          <p:val>
                                            <p:strVal val="#ppt_h"/>
                                          </p:val>
                                        </p:tav>
                                      </p:tavLst>
                                    </p:anim>
                                    <p:animEffect transition="in" filter="fade">
                                      <p:cBhvr>
                                        <p:cTn id="109" dur="200"/>
                                        <p:tgtEl>
                                          <p:spTgt spid="90"/>
                                        </p:tgtEl>
                                      </p:cBhvr>
                                    </p:animEffect>
                                  </p:childTnLst>
                                </p:cTn>
                              </p:par>
                            </p:childTnLst>
                          </p:cTn>
                        </p:par>
                        <p:par>
                          <p:cTn id="110" fill="hold">
                            <p:stCondLst>
                              <p:cond delay="4200"/>
                            </p:stCondLst>
                            <p:childTnLst>
                              <p:par>
                                <p:cTn id="111" presetID="0" presetClass="path" presetSubtype="0" accel="50000" decel="50000" fill="hold" grpId="1" nodeType="afterEffect">
                                  <p:stCondLst>
                                    <p:cond delay="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39 0.00556 0.47986 0.00903 C 0.48333 0.0125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12" dur="2000" fill="hold"/>
                                        <p:tgtEl>
                                          <p:spTgt spid="90"/>
                                        </p:tgtEl>
                                        <p:attrNameLst>
                                          <p:attrName>ppt_x</p:attrName>
                                          <p:attrName>ppt_y</p:attrName>
                                        </p:attrNameLst>
                                      </p:cBhvr>
                                      <p:rCtr x="261" y="-176"/>
                                    </p:animMotion>
                                  </p:childTnLst>
                                </p:cTn>
                              </p:par>
                              <p:par>
                                <p:cTn id="113" presetID="53" presetClass="entr" presetSubtype="0" fill="hold" grpId="0" nodeType="withEffect">
                                  <p:stCondLst>
                                    <p:cond delay="300"/>
                                  </p:stCondLst>
                                  <p:childTnLst>
                                    <p:set>
                                      <p:cBhvr>
                                        <p:cTn id="114" dur="1" fill="hold">
                                          <p:stCondLst>
                                            <p:cond delay="0"/>
                                          </p:stCondLst>
                                        </p:cTn>
                                        <p:tgtEl>
                                          <p:spTgt spid="91"/>
                                        </p:tgtEl>
                                        <p:attrNameLst>
                                          <p:attrName>style.visibility</p:attrName>
                                        </p:attrNameLst>
                                      </p:cBhvr>
                                      <p:to>
                                        <p:strVal val="visible"/>
                                      </p:to>
                                    </p:set>
                                    <p:anim calcmode="lin" valueType="num">
                                      <p:cBhvr>
                                        <p:cTn id="115" dur="50" fill="hold"/>
                                        <p:tgtEl>
                                          <p:spTgt spid="91"/>
                                        </p:tgtEl>
                                        <p:attrNameLst>
                                          <p:attrName>ppt_w</p:attrName>
                                        </p:attrNameLst>
                                      </p:cBhvr>
                                      <p:tavLst>
                                        <p:tav tm="0">
                                          <p:val>
                                            <p:fltVal val="0"/>
                                          </p:val>
                                        </p:tav>
                                        <p:tav tm="100000">
                                          <p:val>
                                            <p:strVal val="#ppt_w"/>
                                          </p:val>
                                        </p:tav>
                                      </p:tavLst>
                                    </p:anim>
                                    <p:anim calcmode="lin" valueType="num">
                                      <p:cBhvr>
                                        <p:cTn id="116" dur="50" fill="hold"/>
                                        <p:tgtEl>
                                          <p:spTgt spid="91"/>
                                        </p:tgtEl>
                                        <p:attrNameLst>
                                          <p:attrName>ppt_h</p:attrName>
                                        </p:attrNameLst>
                                      </p:cBhvr>
                                      <p:tavLst>
                                        <p:tav tm="0">
                                          <p:val>
                                            <p:fltVal val="0"/>
                                          </p:val>
                                        </p:tav>
                                        <p:tav tm="100000">
                                          <p:val>
                                            <p:strVal val="#ppt_h"/>
                                          </p:val>
                                        </p:tav>
                                      </p:tavLst>
                                    </p:anim>
                                    <p:animEffect transition="in" filter="fade">
                                      <p:cBhvr>
                                        <p:cTn id="117" dur="50"/>
                                        <p:tgtEl>
                                          <p:spTgt spid="91"/>
                                        </p:tgtEl>
                                      </p:cBhvr>
                                    </p:animEffect>
                                  </p:childTnLst>
                                </p:cTn>
                              </p:par>
                              <p:par>
                                <p:cTn id="118" presetID="0" presetClass="path" presetSubtype="0" accel="50000" decel="50000" fill="hold" grpId="1" nodeType="withEffect">
                                  <p:stCondLst>
                                    <p:cond delay="3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79 0.48021 0.00926 C 0.48368 0.01273 0.48767 0.01435 0.49236 0.01412 C 0.49705 0.01389 0.50365 0.01204 0.50833 0.00857 C 0.51302 0.0051 0.51823 0.00255 0.52031 -0.00694 C 0.5224 -0.01643 0.52101 -0.02615 0.52101 -0.04907 C 0.52101 -0.07199 0.52083 -0.09143 0.52083 -0.14421 C 0.52083 -0.19699 0.52101 -0.31967 0.52101 -0.36597 " pathEditMode="relative" rAng="0" ptsTypes="aaaaaaaaaaaaaaaaaaaaaaa">
                                      <p:cBhvr>
                                        <p:cTn id="119" dur="2000" fill="hold"/>
                                        <p:tgtEl>
                                          <p:spTgt spid="91"/>
                                        </p:tgtEl>
                                        <p:attrNameLst>
                                          <p:attrName>ppt_x</p:attrName>
                                          <p:attrName>ppt_y</p:attrName>
                                        </p:attrNameLst>
                                      </p:cBhvr>
                                      <p:rCtr x="261" y="-176"/>
                                    </p:animMotion>
                                  </p:childTnLst>
                                </p:cTn>
                              </p:par>
                              <p:par>
                                <p:cTn id="120" presetID="53" presetClass="entr" presetSubtype="0" fill="hold" grpId="0" nodeType="withEffect">
                                  <p:stCondLst>
                                    <p:cond delay="600"/>
                                  </p:stCondLst>
                                  <p:childTnLst>
                                    <p:set>
                                      <p:cBhvr>
                                        <p:cTn id="121" dur="1" fill="hold">
                                          <p:stCondLst>
                                            <p:cond delay="0"/>
                                          </p:stCondLst>
                                        </p:cTn>
                                        <p:tgtEl>
                                          <p:spTgt spid="92"/>
                                        </p:tgtEl>
                                        <p:attrNameLst>
                                          <p:attrName>style.visibility</p:attrName>
                                        </p:attrNameLst>
                                      </p:cBhvr>
                                      <p:to>
                                        <p:strVal val="visible"/>
                                      </p:to>
                                    </p:set>
                                    <p:anim calcmode="lin" valueType="num">
                                      <p:cBhvr>
                                        <p:cTn id="122" dur="50" fill="hold"/>
                                        <p:tgtEl>
                                          <p:spTgt spid="92"/>
                                        </p:tgtEl>
                                        <p:attrNameLst>
                                          <p:attrName>ppt_w</p:attrName>
                                        </p:attrNameLst>
                                      </p:cBhvr>
                                      <p:tavLst>
                                        <p:tav tm="0">
                                          <p:val>
                                            <p:fltVal val="0"/>
                                          </p:val>
                                        </p:tav>
                                        <p:tav tm="100000">
                                          <p:val>
                                            <p:strVal val="#ppt_w"/>
                                          </p:val>
                                        </p:tav>
                                      </p:tavLst>
                                    </p:anim>
                                    <p:anim calcmode="lin" valueType="num">
                                      <p:cBhvr>
                                        <p:cTn id="123" dur="50" fill="hold"/>
                                        <p:tgtEl>
                                          <p:spTgt spid="92"/>
                                        </p:tgtEl>
                                        <p:attrNameLst>
                                          <p:attrName>ppt_h</p:attrName>
                                        </p:attrNameLst>
                                      </p:cBhvr>
                                      <p:tavLst>
                                        <p:tav tm="0">
                                          <p:val>
                                            <p:fltVal val="0"/>
                                          </p:val>
                                        </p:tav>
                                        <p:tav tm="100000">
                                          <p:val>
                                            <p:strVal val="#ppt_h"/>
                                          </p:val>
                                        </p:tav>
                                      </p:tavLst>
                                    </p:anim>
                                    <p:animEffect transition="in" filter="fade">
                                      <p:cBhvr>
                                        <p:cTn id="124" dur="50"/>
                                        <p:tgtEl>
                                          <p:spTgt spid="92"/>
                                        </p:tgtEl>
                                      </p:cBhvr>
                                    </p:animEffect>
                                  </p:childTnLst>
                                </p:cTn>
                              </p:par>
                              <p:par>
                                <p:cTn id="125" presetID="0" presetClass="path" presetSubtype="0" accel="50000" decel="50000" fill="hold" grpId="1" nodeType="withEffect">
                                  <p:stCondLst>
                                    <p:cond delay="6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75 -0.01018 0.47135 -0.00694 C 0.47396 -0.0037 0.47622 0.0051 0.47969 0.00857 C 0.48316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26" dur="2000" fill="hold"/>
                                        <p:tgtEl>
                                          <p:spTgt spid="92"/>
                                        </p:tgtEl>
                                        <p:attrNameLst>
                                          <p:attrName>ppt_x</p:attrName>
                                          <p:attrName>ppt_y</p:attrName>
                                        </p:attrNameLst>
                                      </p:cBhvr>
                                      <p:rCtr x="261" y="-176"/>
                                    </p:animMotion>
                                  </p:childTnLst>
                                </p:cTn>
                              </p:par>
                              <p:par>
                                <p:cTn id="127" presetID="53" presetClass="entr" presetSubtype="0" fill="hold" grpId="0" nodeType="withEffect">
                                  <p:stCondLst>
                                    <p:cond delay="90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 fill="hold"/>
                                        <p:tgtEl>
                                          <p:spTgt spid="93"/>
                                        </p:tgtEl>
                                        <p:attrNameLst>
                                          <p:attrName>ppt_w</p:attrName>
                                        </p:attrNameLst>
                                      </p:cBhvr>
                                      <p:tavLst>
                                        <p:tav tm="0">
                                          <p:val>
                                            <p:fltVal val="0"/>
                                          </p:val>
                                        </p:tav>
                                        <p:tav tm="100000">
                                          <p:val>
                                            <p:strVal val="#ppt_w"/>
                                          </p:val>
                                        </p:tav>
                                      </p:tavLst>
                                    </p:anim>
                                    <p:anim calcmode="lin" valueType="num">
                                      <p:cBhvr>
                                        <p:cTn id="130" dur="50" fill="hold"/>
                                        <p:tgtEl>
                                          <p:spTgt spid="93"/>
                                        </p:tgtEl>
                                        <p:attrNameLst>
                                          <p:attrName>ppt_h</p:attrName>
                                        </p:attrNameLst>
                                      </p:cBhvr>
                                      <p:tavLst>
                                        <p:tav tm="0">
                                          <p:val>
                                            <p:fltVal val="0"/>
                                          </p:val>
                                        </p:tav>
                                        <p:tav tm="100000">
                                          <p:val>
                                            <p:strVal val="#ppt_h"/>
                                          </p:val>
                                        </p:tav>
                                      </p:tavLst>
                                    </p:anim>
                                    <p:animEffect transition="in" filter="fade">
                                      <p:cBhvr>
                                        <p:cTn id="131" dur="50"/>
                                        <p:tgtEl>
                                          <p:spTgt spid="93"/>
                                        </p:tgtEl>
                                      </p:cBhvr>
                                    </p:animEffect>
                                  </p:childTnLst>
                                </p:cTn>
                              </p:par>
                              <p:par>
                                <p:cTn id="132" presetID="0" presetClass="path" presetSubtype="0" accel="50000" decel="50000" fill="hold" grpId="1" nodeType="withEffect">
                                  <p:stCondLst>
                                    <p:cond delay="9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1 0.48021 0.00857 C 0.48368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33" dur="2000" fill="hold"/>
                                        <p:tgtEl>
                                          <p:spTgt spid="93"/>
                                        </p:tgtEl>
                                        <p:attrNameLst>
                                          <p:attrName>ppt_x</p:attrName>
                                          <p:attrName>ppt_y</p:attrName>
                                        </p:attrNameLst>
                                      </p:cBhvr>
                                      <p:rCtr x="261" y="-176"/>
                                    </p:animMotion>
                                  </p:childTnLst>
                                </p:cTn>
                              </p:par>
                              <p:par>
                                <p:cTn id="134" presetID="53" presetClass="entr" presetSubtype="0" fill="hold" grpId="0" nodeType="withEffect">
                                  <p:stCondLst>
                                    <p:cond delay="1200"/>
                                  </p:stCondLst>
                                  <p:childTnLst>
                                    <p:set>
                                      <p:cBhvr>
                                        <p:cTn id="135" dur="1" fill="hold">
                                          <p:stCondLst>
                                            <p:cond delay="0"/>
                                          </p:stCondLst>
                                        </p:cTn>
                                        <p:tgtEl>
                                          <p:spTgt spid="94"/>
                                        </p:tgtEl>
                                        <p:attrNameLst>
                                          <p:attrName>style.visibility</p:attrName>
                                        </p:attrNameLst>
                                      </p:cBhvr>
                                      <p:to>
                                        <p:strVal val="visible"/>
                                      </p:to>
                                    </p:set>
                                    <p:anim calcmode="lin" valueType="num">
                                      <p:cBhvr>
                                        <p:cTn id="136" dur="50" fill="hold"/>
                                        <p:tgtEl>
                                          <p:spTgt spid="94"/>
                                        </p:tgtEl>
                                        <p:attrNameLst>
                                          <p:attrName>ppt_w</p:attrName>
                                        </p:attrNameLst>
                                      </p:cBhvr>
                                      <p:tavLst>
                                        <p:tav tm="0">
                                          <p:val>
                                            <p:fltVal val="0"/>
                                          </p:val>
                                        </p:tav>
                                        <p:tav tm="100000">
                                          <p:val>
                                            <p:strVal val="#ppt_w"/>
                                          </p:val>
                                        </p:tav>
                                      </p:tavLst>
                                    </p:anim>
                                    <p:anim calcmode="lin" valueType="num">
                                      <p:cBhvr>
                                        <p:cTn id="137" dur="50" fill="hold"/>
                                        <p:tgtEl>
                                          <p:spTgt spid="94"/>
                                        </p:tgtEl>
                                        <p:attrNameLst>
                                          <p:attrName>ppt_h</p:attrName>
                                        </p:attrNameLst>
                                      </p:cBhvr>
                                      <p:tavLst>
                                        <p:tav tm="0">
                                          <p:val>
                                            <p:fltVal val="0"/>
                                          </p:val>
                                        </p:tav>
                                        <p:tav tm="100000">
                                          <p:val>
                                            <p:strVal val="#ppt_h"/>
                                          </p:val>
                                        </p:tav>
                                      </p:tavLst>
                                    </p:anim>
                                    <p:animEffect transition="in" filter="fade">
                                      <p:cBhvr>
                                        <p:cTn id="138" dur="50"/>
                                        <p:tgtEl>
                                          <p:spTgt spid="94"/>
                                        </p:tgtEl>
                                      </p:cBhvr>
                                    </p:animEffect>
                                  </p:childTnLst>
                                </p:cTn>
                              </p:par>
                              <p:par>
                                <p:cTn id="139" presetID="0" presetClass="path" presetSubtype="0" accel="50000" decel="50000" fill="hold" grpId="1" nodeType="withEffect">
                                  <p:stCondLst>
                                    <p:cond delay="12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83 -0.00185 0.47656 0.00093 C 0.4783 0.00371 0.47882 0.00834 0.48142 0.01042 C 0.48403 0.0125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0" dur="2000" fill="hold"/>
                                        <p:tgtEl>
                                          <p:spTgt spid="94"/>
                                        </p:tgtEl>
                                        <p:attrNameLst>
                                          <p:attrName>ppt_x</p:attrName>
                                          <p:attrName>ppt_y</p:attrName>
                                        </p:attrNameLst>
                                      </p:cBhvr>
                                      <p:rCtr x="261" y="-176"/>
                                    </p:animMotion>
                                  </p:childTnLst>
                                </p:cTn>
                              </p:par>
                              <p:par>
                                <p:cTn id="141" presetID="53" presetClass="entr" presetSubtype="0" fill="hold" grpId="0" nodeType="withEffect">
                                  <p:stCondLst>
                                    <p:cond delay="1500"/>
                                  </p:stCondLst>
                                  <p:childTnLst>
                                    <p:set>
                                      <p:cBhvr>
                                        <p:cTn id="142" dur="1" fill="hold">
                                          <p:stCondLst>
                                            <p:cond delay="0"/>
                                          </p:stCondLst>
                                        </p:cTn>
                                        <p:tgtEl>
                                          <p:spTgt spid="95"/>
                                        </p:tgtEl>
                                        <p:attrNameLst>
                                          <p:attrName>style.visibility</p:attrName>
                                        </p:attrNameLst>
                                      </p:cBhvr>
                                      <p:to>
                                        <p:strVal val="visible"/>
                                      </p:to>
                                    </p:set>
                                    <p:anim calcmode="lin" valueType="num">
                                      <p:cBhvr>
                                        <p:cTn id="143" dur="50" fill="hold"/>
                                        <p:tgtEl>
                                          <p:spTgt spid="95"/>
                                        </p:tgtEl>
                                        <p:attrNameLst>
                                          <p:attrName>ppt_w</p:attrName>
                                        </p:attrNameLst>
                                      </p:cBhvr>
                                      <p:tavLst>
                                        <p:tav tm="0">
                                          <p:val>
                                            <p:fltVal val="0"/>
                                          </p:val>
                                        </p:tav>
                                        <p:tav tm="100000">
                                          <p:val>
                                            <p:strVal val="#ppt_w"/>
                                          </p:val>
                                        </p:tav>
                                      </p:tavLst>
                                    </p:anim>
                                    <p:anim calcmode="lin" valueType="num">
                                      <p:cBhvr>
                                        <p:cTn id="144" dur="50" fill="hold"/>
                                        <p:tgtEl>
                                          <p:spTgt spid="95"/>
                                        </p:tgtEl>
                                        <p:attrNameLst>
                                          <p:attrName>ppt_h</p:attrName>
                                        </p:attrNameLst>
                                      </p:cBhvr>
                                      <p:tavLst>
                                        <p:tav tm="0">
                                          <p:val>
                                            <p:fltVal val="0"/>
                                          </p:val>
                                        </p:tav>
                                        <p:tav tm="100000">
                                          <p:val>
                                            <p:strVal val="#ppt_h"/>
                                          </p:val>
                                        </p:tav>
                                      </p:tavLst>
                                    </p:anim>
                                    <p:animEffect transition="in" filter="fade">
                                      <p:cBhvr>
                                        <p:cTn id="145" dur="50"/>
                                        <p:tgtEl>
                                          <p:spTgt spid="95"/>
                                        </p:tgtEl>
                                      </p:cBhvr>
                                    </p:animEffect>
                                  </p:childTnLst>
                                </p:cTn>
                              </p:par>
                              <p:par>
                                <p:cTn id="146" presetID="0" presetClass="path" presetSubtype="0" accel="50000" decel="50000" fill="hold" grpId="1" nodeType="withEffect">
                                  <p:stCondLst>
                                    <p:cond delay="15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48 -0.00208 0.47604 0.00093 C 0.4776 0.00394 0.47813 0.00857 0.4809 0.01065 C 0.48368 0.01273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7" dur="2000" fill="hold"/>
                                        <p:tgtEl>
                                          <p:spTgt spid="95"/>
                                        </p:tgtEl>
                                        <p:attrNameLst>
                                          <p:attrName>ppt_x</p:attrName>
                                          <p:attrName>ppt_y</p:attrName>
                                        </p:attrNameLst>
                                      </p:cBhvr>
                                      <p:rCtr x="261" y="-176"/>
                                    </p:animMotion>
                                  </p:childTnLst>
                                </p:cTn>
                              </p:par>
                            </p:childTnLst>
                          </p:cTn>
                        </p:par>
                        <p:par>
                          <p:cTn id="148" fill="hold">
                            <p:stCondLst>
                              <p:cond delay="7700"/>
                            </p:stCondLst>
                            <p:childTnLst>
                              <p:par>
                                <p:cTn id="149" presetID="10" presetClass="entr" presetSubtype="0" fill="hold" nodeType="afterEffect">
                                  <p:stCondLst>
                                    <p:cond delay="0"/>
                                  </p:stCondLst>
                                  <p:childTnLst>
                                    <p:set>
                                      <p:cBhvr>
                                        <p:cTn id="150" dur="1" fill="hold">
                                          <p:stCondLst>
                                            <p:cond delay="0"/>
                                          </p:stCondLst>
                                        </p:cTn>
                                        <p:tgtEl>
                                          <p:spTgt spid="96"/>
                                        </p:tgtEl>
                                        <p:attrNameLst>
                                          <p:attrName>style.visibility</p:attrName>
                                        </p:attrNameLst>
                                      </p:cBhvr>
                                      <p:to>
                                        <p:strVal val="visible"/>
                                      </p:to>
                                    </p:set>
                                    <p:animEffect transition="in" filter="fade">
                                      <p:cBhvr>
                                        <p:cTn id="151" dur="500"/>
                                        <p:tgtEl>
                                          <p:spTgt spid="96"/>
                                        </p:tgtEl>
                                      </p:cBhvr>
                                    </p:animEffect>
                                  </p:childTnLst>
                                </p:cTn>
                              </p:par>
                            </p:childTnLst>
                          </p:cTn>
                        </p:par>
                        <p:par>
                          <p:cTn id="152" fill="hold">
                            <p:stCondLst>
                              <p:cond delay="8200"/>
                            </p:stCondLst>
                            <p:childTnLst>
                              <p:par>
                                <p:cTn id="153" presetID="10" presetClass="exit" presetSubtype="0" fill="hold" nodeType="afterEffect">
                                  <p:stCondLst>
                                    <p:cond delay="0"/>
                                  </p:stCondLst>
                                  <p:childTnLst>
                                    <p:animEffect transition="out" filter="fade">
                                      <p:cBhvr>
                                        <p:cTn id="154" dur="500"/>
                                        <p:tgtEl>
                                          <p:spTgt spid="96"/>
                                        </p:tgtEl>
                                      </p:cBhvr>
                                    </p:animEffect>
                                    <p:set>
                                      <p:cBhvr>
                                        <p:cTn id="155" dur="1" fill="hold">
                                          <p:stCondLst>
                                            <p:cond delay="499"/>
                                          </p:stCondLst>
                                        </p:cTn>
                                        <p:tgtEl>
                                          <p:spTgt spid="96"/>
                                        </p:tgtEl>
                                        <p:attrNameLst>
                                          <p:attrName>style.visibility</p:attrName>
                                        </p:attrNameLst>
                                      </p:cBhvr>
                                      <p:to>
                                        <p:strVal val="hidden"/>
                                      </p:to>
                                    </p:set>
                                  </p:childTnLst>
                                </p:cTn>
                              </p:par>
                            </p:childTnLst>
                          </p:cTn>
                        </p:par>
                        <p:par>
                          <p:cTn id="156" fill="hold">
                            <p:stCondLst>
                              <p:cond delay="8700"/>
                            </p:stCondLst>
                            <p:childTnLst>
                              <p:par>
                                <p:cTn id="157" presetID="10" presetClass="entr" presetSubtype="0" fill="hold" nodeType="afterEffect">
                                  <p:stCondLst>
                                    <p:cond delay="0"/>
                                  </p:stCondLst>
                                  <p:childTnLst>
                                    <p:set>
                                      <p:cBhvr>
                                        <p:cTn id="158" dur="1" fill="hold">
                                          <p:stCondLst>
                                            <p:cond delay="0"/>
                                          </p:stCondLst>
                                        </p:cTn>
                                        <p:tgtEl>
                                          <p:spTgt spid="96"/>
                                        </p:tgtEl>
                                        <p:attrNameLst>
                                          <p:attrName>style.visibility</p:attrName>
                                        </p:attrNameLst>
                                      </p:cBhvr>
                                      <p:to>
                                        <p:strVal val="visible"/>
                                      </p:to>
                                    </p:set>
                                    <p:animEffect transition="in" filter="fade">
                                      <p:cBhvr>
                                        <p:cTn id="159" dur="500"/>
                                        <p:tgtEl>
                                          <p:spTgt spid="96"/>
                                        </p:tgtEl>
                                      </p:cBhvr>
                                    </p:animEffect>
                                  </p:childTnLst>
                                </p:cTn>
                              </p:par>
                            </p:childTnLst>
                          </p:cTn>
                        </p:par>
                        <p:par>
                          <p:cTn id="160" fill="hold">
                            <p:stCondLst>
                              <p:cond delay="9200"/>
                            </p:stCondLst>
                            <p:childTnLst>
                              <p:par>
                                <p:cTn id="161" presetID="10" presetClass="exit" presetSubtype="0" fill="hold" nodeType="afterEffect">
                                  <p:stCondLst>
                                    <p:cond delay="0"/>
                                  </p:stCondLst>
                                  <p:childTnLst>
                                    <p:animEffect transition="out" filter="fade">
                                      <p:cBhvr>
                                        <p:cTn id="162" dur="500"/>
                                        <p:tgtEl>
                                          <p:spTgt spid="96"/>
                                        </p:tgtEl>
                                      </p:cBhvr>
                                    </p:animEffect>
                                    <p:set>
                                      <p:cBhvr>
                                        <p:cTn id="163" dur="1" fill="hold">
                                          <p:stCondLst>
                                            <p:cond delay="499"/>
                                          </p:stCondLst>
                                        </p:cTn>
                                        <p:tgtEl>
                                          <p:spTgt spid="96"/>
                                        </p:tgtEl>
                                        <p:attrNameLst>
                                          <p:attrName>style.visibility</p:attrName>
                                        </p:attrNameLst>
                                      </p:cBhvr>
                                      <p:to>
                                        <p:strVal val="hidden"/>
                                      </p:to>
                                    </p:set>
                                  </p:childTnLst>
                                </p:cTn>
                              </p:par>
                            </p:childTnLst>
                          </p:cTn>
                        </p:par>
                        <p:par>
                          <p:cTn id="164" fill="hold">
                            <p:stCondLst>
                              <p:cond delay="9700"/>
                            </p:stCondLst>
                            <p:childTnLst>
                              <p:par>
                                <p:cTn id="165" presetID="10" presetClass="entr" presetSubtype="0" fill="hold" nodeType="afterEffect">
                                  <p:stCondLst>
                                    <p:cond delay="0"/>
                                  </p:stCondLst>
                                  <p:childTnLst>
                                    <p:set>
                                      <p:cBhvr>
                                        <p:cTn id="166" dur="1" fill="hold">
                                          <p:stCondLst>
                                            <p:cond delay="0"/>
                                          </p:stCondLst>
                                        </p:cTn>
                                        <p:tgtEl>
                                          <p:spTgt spid="96"/>
                                        </p:tgtEl>
                                        <p:attrNameLst>
                                          <p:attrName>style.visibility</p:attrName>
                                        </p:attrNameLst>
                                      </p:cBhvr>
                                      <p:to>
                                        <p:strVal val="visible"/>
                                      </p:to>
                                    </p:set>
                                    <p:animEffect transition="in" filter="fade">
                                      <p:cBhvr>
                                        <p:cTn id="167" dur="500"/>
                                        <p:tgtEl>
                                          <p:spTgt spid="96"/>
                                        </p:tgtEl>
                                      </p:cBhvr>
                                    </p:animEffect>
                                  </p:childTnLst>
                                </p:cTn>
                              </p:par>
                            </p:childTnLst>
                          </p:cTn>
                        </p:par>
                        <p:par>
                          <p:cTn id="168" fill="hold">
                            <p:stCondLst>
                              <p:cond delay="10200"/>
                            </p:stCondLst>
                            <p:childTnLst>
                              <p:par>
                                <p:cTn id="169" presetID="53" presetClass="entr" presetSubtype="0" fill="hold" grpId="0" nodeType="afterEffect">
                                  <p:stCondLst>
                                    <p:cond delay="500"/>
                                  </p:stCondLst>
                                  <p:childTnLst>
                                    <p:set>
                                      <p:cBhvr>
                                        <p:cTn id="170" dur="1" fill="hold">
                                          <p:stCondLst>
                                            <p:cond delay="0"/>
                                          </p:stCondLst>
                                        </p:cTn>
                                        <p:tgtEl>
                                          <p:spTgt spid="97"/>
                                        </p:tgtEl>
                                        <p:attrNameLst>
                                          <p:attrName>style.visibility</p:attrName>
                                        </p:attrNameLst>
                                      </p:cBhvr>
                                      <p:to>
                                        <p:strVal val="visible"/>
                                      </p:to>
                                    </p:set>
                                    <p:anim calcmode="lin" valueType="num">
                                      <p:cBhvr>
                                        <p:cTn id="171" dur="200" fill="hold"/>
                                        <p:tgtEl>
                                          <p:spTgt spid="97"/>
                                        </p:tgtEl>
                                        <p:attrNameLst>
                                          <p:attrName>ppt_w</p:attrName>
                                        </p:attrNameLst>
                                      </p:cBhvr>
                                      <p:tavLst>
                                        <p:tav tm="0">
                                          <p:val>
                                            <p:fltVal val="0"/>
                                          </p:val>
                                        </p:tav>
                                        <p:tav tm="100000">
                                          <p:val>
                                            <p:strVal val="#ppt_w"/>
                                          </p:val>
                                        </p:tav>
                                      </p:tavLst>
                                    </p:anim>
                                    <p:anim calcmode="lin" valueType="num">
                                      <p:cBhvr>
                                        <p:cTn id="172" dur="200" fill="hold"/>
                                        <p:tgtEl>
                                          <p:spTgt spid="97"/>
                                        </p:tgtEl>
                                        <p:attrNameLst>
                                          <p:attrName>ppt_h</p:attrName>
                                        </p:attrNameLst>
                                      </p:cBhvr>
                                      <p:tavLst>
                                        <p:tav tm="0">
                                          <p:val>
                                            <p:fltVal val="0"/>
                                          </p:val>
                                        </p:tav>
                                        <p:tav tm="100000">
                                          <p:val>
                                            <p:strVal val="#ppt_h"/>
                                          </p:val>
                                        </p:tav>
                                      </p:tavLst>
                                    </p:anim>
                                    <p:animEffect transition="in" filter="fade">
                                      <p:cBhvr>
                                        <p:cTn id="173" dur="200"/>
                                        <p:tgtEl>
                                          <p:spTgt spid="97"/>
                                        </p:tgtEl>
                                      </p:cBhvr>
                                    </p:animEffect>
                                  </p:childTnLst>
                                </p:cTn>
                              </p:par>
                            </p:childTnLst>
                          </p:cTn>
                        </p:par>
                        <p:par>
                          <p:cTn id="174" fill="hold">
                            <p:stCondLst>
                              <p:cond delay="10900"/>
                            </p:stCondLst>
                            <p:childTnLst>
                              <p:par>
                                <p:cTn id="175" presetID="42" presetClass="path" presetSubtype="0" accel="50000" decel="50000" fill="hold" grpId="1" nodeType="afterEffect">
                                  <p:stCondLst>
                                    <p:cond delay="0"/>
                                  </p:stCondLst>
                                  <p:childTnLst>
                                    <p:animMotion origin="layout" path="M 4.72222E-6 -2.22222E-6 L 4.72222E-6 0.33797 " pathEditMode="relative" rAng="0" ptsTypes="AA">
                                      <p:cBhvr>
                                        <p:cTn id="176" dur="1000" fill="hold"/>
                                        <p:tgtEl>
                                          <p:spTgt spid="97"/>
                                        </p:tgtEl>
                                        <p:attrNameLst>
                                          <p:attrName>ppt_x</p:attrName>
                                          <p:attrName>ppt_y</p:attrName>
                                        </p:attrNameLst>
                                      </p:cBhvr>
                                      <p:rCtr x="0" y="169"/>
                                    </p:animMotion>
                                  </p:childTnLst>
                                </p:cTn>
                              </p:par>
                              <p:par>
                                <p:cTn id="177" presetID="53" presetClass="entr" presetSubtype="0" fill="hold" grpId="0" nodeType="withEffect">
                                  <p:stCondLst>
                                    <p:cond delay="200"/>
                                  </p:stCondLst>
                                  <p:childTnLst>
                                    <p:set>
                                      <p:cBhvr>
                                        <p:cTn id="178" dur="1" fill="hold">
                                          <p:stCondLst>
                                            <p:cond delay="0"/>
                                          </p:stCondLst>
                                        </p:cTn>
                                        <p:tgtEl>
                                          <p:spTgt spid="98"/>
                                        </p:tgtEl>
                                        <p:attrNameLst>
                                          <p:attrName>style.visibility</p:attrName>
                                        </p:attrNameLst>
                                      </p:cBhvr>
                                      <p:to>
                                        <p:strVal val="visible"/>
                                      </p:to>
                                    </p:set>
                                    <p:anim calcmode="lin" valueType="num">
                                      <p:cBhvr>
                                        <p:cTn id="179" dur="200" fill="hold"/>
                                        <p:tgtEl>
                                          <p:spTgt spid="98"/>
                                        </p:tgtEl>
                                        <p:attrNameLst>
                                          <p:attrName>ppt_w</p:attrName>
                                        </p:attrNameLst>
                                      </p:cBhvr>
                                      <p:tavLst>
                                        <p:tav tm="0">
                                          <p:val>
                                            <p:fltVal val="0"/>
                                          </p:val>
                                        </p:tav>
                                        <p:tav tm="100000">
                                          <p:val>
                                            <p:strVal val="#ppt_w"/>
                                          </p:val>
                                        </p:tav>
                                      </p:tavLst>
                                    </p:anim>
                                    <p:anim calcmode="lin" valueType="num">
                                      <p:cBhvr>
                                        <p:cTn id="180" dur="200" fill="hold"/>
                                        <p:tgtEl>
                                          <p:spTgt spid="98"/>
                                        </p:tgtEl>
                                        <p:attrNameLst>
                                          <p:attrName>ppt_h</p:attrName>
                                        </p:attrNameLst>
                                      </p:cBhvr>
                                      <p:tavLst>
                                        <p:tav tm="0">
                                          <p:val>
                                            <p:fltVal val="0"/>
                                          </p:val>
                                        </p:tav>
                                        <p:tav tm="100000">
                                          <p:val>
                                            <p:strVal val="#ppt_h"/>
                                          </p:val>
                                        </p:tav>
                                      </p:tavLst>
                                    </p:anim>
                                    <p:animEffect transition="in" filter="fade">
                                      <p:cBhvr>
                                        <p:cTn id="181" dur="200"/>
                                        <p:tgtEl>
                                          <p:spTgt spid="98"/>
                                        </p:tgtEl>
                                      </p:cBhvr>
                                    </p:animEffect>
                                  </p:childTnLst>
                                </p:cTn>
                              </p:par>
                              <p:par>
                                <p:cTn id="182" presetID="42" presetClass="path" presetSubtype="0" accel="50000" decel="50000" fill="hold" grpId="1" nodeType="withEffect">
                                  <p:stCondLst>
                                    <p:cond delay="200"/>
                                  </p:stCondLst>
                                  <p:childTnLst>
                                    <p:animMotion origin="layout" path="M 4.72222E-6 -2.22222E-6 L 4.72222E-6 0.33797 " pathEditMode="relative" rAng="0" ptsTypes="AA">
                                      <p:cBhvr>
                                        <p:cTn id="183" dur="1000" fill="hold"/>
                                        <p:tgtEl>
                                          <p:spTgt spid="98"/>
                                        </p:tgtEl>
                                        <p:attrNameLst>
                                          <p:attrName>ppt_x</p:attrName>
                                          <p:attrName>ppt_y</p:attrName>
                                        </p:attrNameLst>
                                      </p:cBhvr>
                                      <p:rCtr x="0" y="169"/>
                                    </p:animMotion>
                                  </p:childTnLst>
                                </p:cTn>
                              </p:par>
                              <p:par>
                                <p:cTn id="184" presetID="53" presetClass="entr" presetSubtype="0" fill="hold" grpId="0" nodeType="withEffect">
                                  <p:stCondLst>
                                    <p:cond delay="300"/>
                                  </p:stCondLst>
                                  <p:childTnLst>
                                    <p:set>
                                      <p:cBhvr>
                                        <p:cTn id="185" dur="1" fill="hold">
                                          <p:stCondLst>
                                            <p:cond delay="0"/>
                                          </p:stCondLst>
                                        </p:cTn>
                                        <p:tgtEl>
                                          <p:spTgt spid="103"/>
                                        </p:tgtEl>
                                        <p:attrNameLst>
                                          <p:attrName>style.visibility</p:attrName>
                                        </p:attrNameLst>
                                      </p:cBhvr>
                                      <p:to>
                                        <p:strVal val="visible"/>
                                      </p:to>
                                    </p:set>
                                    <p:anim calcmode="lin" valueType="num">
                                      <p:cBhvr>
                                        <p:cTn id="186" dur="200" fill="hold"/>
                                        <p:tgtEl>
                                          <p:spTgt spid="103"/>
                                        </p:tgtEl>
                                        <p:attrNameLst>
                                          <p:attrName>ppt_w</p:attrName>
                                        </p:attrNameLst>
                                      </p:cBhvr>
                                      <p:tavLst>
                                        <p:tav tm="0">
                                          <p:val>
                                            <p:fltVal val="0"/>
                                          </p:val>
                                        </p:tav>
                                        <p:tav tm="100000">
                                          <p:val>
                                            <p:strVal val="#ppt_w"/>
                                          </p:val>
                                        </p:tav>
                                      </p:tavLst>
                                    </p:anim>
                                    <p:anim calcmode="lin" valueType="num">
                                      <p:cBhvr>
                                        <p:cTn id="187" dur="200" fill="hold"/>
                                        <p:tgtEl>
                                          <p:spTgt spid="103"/>
                                        </p:tgtEl>
                                        <p:attrNameLst>
                                          <p:attrName>ppt_h</p:attrName>
                                        </p:attrNameLst>
                                      </p:cBhvr>
                                      <p:tavLst>
                                        <p:tav tm="0">
                                          <p:val>
                                            <p:fltVal val="0"/>
                                          </p:val>
                                        </p:tav>
                                        <p:tav tm="100000">
                                          <p:val>
                                            <p:strVal val="#ppt_h"/>
                                          </p:val>
                                        </p:tav>
                                      </p:tavLst>
                                    </p:anim>
                                    <p:animEffect transition="in" filter="fade">
                                      <p:cBhvr>
                                        <p:cTn id="188" dur="200"/>
                                        <p:tgtEl>
                                          <p:spTgt spid="103"/>
                                        </p:tgtEl>
                                      </p:cBhvr>
                                    </p:animEffect>
                                  </p:childTnLst>
                                </p:cTn>
                              </p:par>
                              <p:par>
                                <p:cTn id="189"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0" dur="2000" fill="hold"/>
                                        <p:tgtEl>
                                          <p:spTgt spid="103"/>
                                        </p:tgtEl>
                                        <p:attrNameLst>
                                          <p:attrName>ppt_x</p:attrName>
                                          <p:attrName>ppt_y</p:attrName>
                                        </p:attrNameLst>
                                      </p:cBhvr>
                                      <p:rCtr x="31200" y="-12700"/>
                                    </p:animMotion>
                                  </p:childTnLst>
                                </p:cTn>
                              </p:par>
                              <p:par>
                                <p:cTn id="191" presetID="10" presetClass="entr" presetSubtype="0" fill="hold" grpId="0" nodeType="withEffect">
                                  <p:stCondLst>
                                    <p:cond delay="1000"/>
                                  </p:stCondLst>
                                  <p:childTnLst>
                                    <p:set>
                                      <p:cBhvr>
                                        <p:cTn id="192" dur="1" fill="hold">
                                          <p:stCondLst>
                                            <p:cond delay="0"/>
                                          </p:stCondLst>
                                        </p:cTn>
                                        <p:tgtEl>
                                          <p:spTgt spid="102"/>
                                        </p:tgtEl>
                                        <p:attrNameLst>
                                          <p:attrName>style.visibility</p:attrName>
                                        </p:attrNameLst>
                                      </p:cBhvr>
                                      <p:to>
                                        <p:strVal val="visible"/>
                                      </p:to>
                                    </p:set>
                                    <p:animEffect transition="in" filter="fade">
                                      <p:cBhvr>
                                        <p:cTn id="193" dur="200"/>
                                        <p:tgtEl>
                                          <p:spTgt spid="102"/>
                                        </p:tgtEl>
                                      </p:cBhvr>
                                    </p:animEffect>
                                  </p:childTnLst>
                                </p:cTn>
                              </p:par>
                            </p:childTnLst>
                          </p:cTn>
                        </p:par>
                        <p:par>
                          <p:cTn id="194" fill="hold">
                            <p:stCondLst>
                              <p:cond delay="13200"/>
                            </p:stCondLst>
                            <p:childTnLst>
                              <p:par>
                                <p:cTn id="195" presetID="10" presetClass="entr" presetSubtype="0" fill="hold" nodeType="afterEffect">
                                  <p:stCondLst>
                                    <p:cond delay="0"/>
                                  </p:stCondLst>
                                  <p:childTnLst>
                                    <p:set>
                                      <p:cBhvr>
                                        <p:cTn id="196" dur="1" fill="hold">
                                          <p:stCondLst>
                                            <p:cond delay="0"/>
                                          </p:stCondLst>
                                        </p:cTn>
                                        <p:tgtEl>
                                          <p:spTgt spid="104"/>
                                        </p:tgtEl>
                                        <p:attrNameLst>
                                          <p:attrName>style.visibility</p:attrName>
                                        </p:attrNameLst>
                                      </p:cBhvr>
                                      <p:to>
                                        <p:strVal val="visible"/>
                                      </p:to>
                                    </p:set>
                                    <p:animEffect transition="in" filter="fade">
                                      <p:cBhvr>
                                        <p:cTn id="197" dur="500"/>
                                        <p:tgtEl>
                                          <p:spTgt spid="104"/>
                                        </p:tgtEl>
                                      </p:cBhvr>
                                    </p:animEffect>
                                  </p:childTnLst>
                                </p:cTn>
                              </p:par>
                            </p:childTnLst>
                          </p:cTn>
                        </p:par>
                        <p:par>
                          <p:cTn id="198" fill="hold">
                            <p:stCondLst>
                              <p:cond delay="13700"/>
                            </p:stCondLst>
                            <p:childTnLst>
                              <p:par>
                                <p:cTn id="199" presetID="10" presetClass="exit" presetSubtype="0" fill="hold" nodeType="afterEffect">
                                  <p:stCondLst>
                                    <p:cond delay="0"/>
                                  </p:stCondLst>
                                  <p:childTnLst>
                                    <p:animEffect transition="out" filter="fade">
                                      <p:cBhvr>
                                        <p:cTn id="200" dur="500"/>
                                        <p:tgtEl>
                                          <p:spTgt spid="104"/>
                                        </p:tgtEl>
                                      </p:cBhvr>
                                    </p:animEffect>
                                    <p:set>
                                      <p:cBhvr>
                                        <p:cTn id="201" dur="1" fill="hold">
                                          <p:stCondLst>
                                            <p:cond delay="499"/>
                                          </p:stCondLst>
                                        </p:cTn>
                                        <p:tgtEl>
                                          <p:spTgt spid="104"/>
                                        </p:tgtEl>
                                        <p:attrNameLst>
                                          <p:attrName>style.visibility</p:attrName>
                                        </p:attrNameLst>
                                      </p:cBhvr>
                                      <p:to>
                                        <p:strVal val="hidden"/>
                                      </p:to>
                                    </p:set>
                                  </p:childTnLst>
                                </p:cTn>
                              </p:par>
                            </p:childTnLst>
                          </p:cTn>
                        </p:par>
                        <p:par>
                          <p:cTn id="202" fill="hold">
                            <p:stCondLst>
                              <p:cond delay="14200"/>
                            </p:stCondLst>
                            <p:childTnLst>
                              <p:par>
                                <p:cTn id="203" presetID="10" presetClass="entr" presetSubtype="0" fill="hold" nodeType="afterEffect">
                                  <p:stCondLst>
                                    <p:cond delay="0"/>
                                  </p:stCondLst>
                                  <p:childTnLst>
                                    <p:set>
                                      <p:cBhvr>
                                        <p:cTn id="204" dur="1" fill="hold">
                                          <p:stCondLst>
                                            <p:cond delay="0"/>
                                          </p:stCondLst>
                                        </p:cTn>
                                        <p:tgtEl>
                                          <p:spTgt spid="104"/>
                                        </p:tgtEl>
                                        <p:attrNameLst>
                                          <p:attrName>style.visibility</p:attrName>
                                        </p:attrNameLst>
                                      </p:cBhvr>
                                      <p:to>
                                        <p:strVal val="visible"/>
                                      </p:to>
                                    </p:set>
                                    <p:animEffect transition="in" filter="fade">
                                      <p:cBhvr>
                                        <p:cTn id="205" dur="500"/>
                                        <p:tgtEl>
                                          <p:spTgt spid="104"/>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05"/>
                                        </p:tgtEl>
                                        <p:attrNameLst>
                                          <p:attrName>style.visibility</p:attrName>
                                        </p:attrNameLst>
                                      </p:cBhvr>
                                      <p:to>
                                        <p:strVal val="visible"/>
                                      </p:to>
                                    </p:set>
                                    <p:animEffect transition="in" filter="fade">
                                      <p:cBhvr>
                                        <p:cTn id="208" dur="500"/>
                                        <p:tgtEl>
                                          <p:spTgt spid="105"/>
                                        </p:tgtEl>
                                      </p:cBhvr>
                                    </p:animEffect>
                                  </p:childTnLst>
                                </p:cTn>
                              </p:par>
                              <p:par>
                                <p:cTn id="209" presetID="10" presetClass="entr" presetSubtype="0" fill="hold" grpId="0" nodeType="withEffect">
                                  <p:stCondLst>
                                    <p:cond delay="400"/>
                                  </p:stCondLst>
                                  <p:childTnLst>
                                    <p:set>
                                      <p:cBhvr>
                                        <p:cTn id="210" dur="1" fill="hold">
                                          <p:stCondLst>
                                            <p:cond delay="0"/>
                                          </p:stCondLst>
                                        </p:cTn>
                                        <p:tgtEl>
                                          <p:spTgt spid="101"/>
                                        </p:tgtEl>
                                        <p:attrNameLst>
                                          <p:attrName>style.visibility</p:attrName>
                                        </p:attrNameLst>
                                      </p:cBhvr>
                                      <p:to>
                                        <p:strVal val="visible"/>
                                      </p:to>
                                    </p:set>
                                    <p:animEffect transition="in" filter="fade">
                                      <p:cBhvr>
                                        <p:cTn id="211" dur="200"/>
                                        <p:tgtEl>
                                          <p:spTgt spid="101"/>
                                        </p:tgtEl>
                                      </p:cBhvr>
                                    </p:animEffect>
                                  </p:childTnLst>
                                </p:cTn>
                              </p:par>
                              <p:par>
                                <p:cTn id="212" presetID="10" presetClass="entr" presetSubtype="0" fill="hold" grpId="0" nodeType="withEffect">
                                  <p:stCondLst>
                                    <p:cond delay="1000"/>
                                  </p:stCondLst>
                                  <p:childTnLst>
                                    <p:set>
                                      <p:cBhvr>
                                        <p:cTn id="213" dur="1" fill="hold">
                                          <p:stCondLst>
                                            <p:cond delay="0"/>
                                          </p:stCondLst>
                                        </p:cTn>
                                        <p:tgtEl>
                                          <p:spTgt spid="110"/>
                                        </p:tgtEl>
                                        <p:attrNameLst>
                                          <p:attrName>style.visibility</p:attrName>
                                        </p:attrNameLst>
                                      </p:cBhvr>
                                      <p:to>
                                        <p:strVal val="visible"/>
                                      </p:to>
                                    </p:set>
                                    <p:animEffect transition="in" filter="fade">
                                      <p:cBhvr>
                                        <p:cTn id="214" dur="200"/>
                                        <p:tgtEl>
                                          <p:spTgt spid="110"/>
                                        </p:tgtEl>
                                      </p:cBhvr>
                                    </p:animEffect>
                                  </p:childTnLst>
                                </p:cTn>
                              </p:par>
                              <p:par>
                                <p:cTn id="215" presetID="10" presetClass="entr" presetSubtype="0" fill="hold" grpId="0" nodeType="withEffect">
                                  <p:stCondLst>
                                    <p:cond delay="400"/>
                                  </p:stCondLst>
                                  <p:childTnLst>
                                    <p:set>
                                      <p:cBhvr>
                                        <p:cTn id="216" dur="1" fill="hold">
                                          <p:stCondLst>
                                            <p:cond delay="0"/>
                                          </p:stCondLst>
                                        </p:cTn>
                                        <p:tgtEl>
                                          <p:spTgt spid="114"/>
                                        </p:tgtEl>
                                        <p:attrNameLst>
                                          <p:attrName>style.visibility</p:attrName>
                                        </p:attrNameLst>
                                      </p:cBhvr>
                                      <p:to>
                                        <p:strVal val="visible"/>
                                      </p:to>
                                    </p:set>
                                    <p:animEffect transition="in" filter="fade">
                                      <p:cBhvr>
                                        <p:cTn id="217" dur="2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7" grpId="0" animBg="1"/>
      <p:bldP spid="97" grpId="1" animBg="1"/>
      <p:bldP spid="98" grpId="0" animBg="1"/>
      <p:bldP spid="98" grpId="1" animBg="1"/>
      <p:bldP spid="101" grpId="0"/>
      <p:bldP spid="102" grpId="0"/>
      <p:bldP spid="103" grpId="0" animBg="1"/>
      <p:bldP spid="103" grpId="1" animBg="1"/>
      <p:bldP spid="105" grpId="0"/>
      <p:bldP spid="110" grpId="0"/>
      <p:bldP spid="1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274638"/>
            <a:ext cx="8229600" cy="1143000"/>
          </a:xfrm>
        </p:spPr>
        <p:txBody>
          <a:bodyPr>
            <a:normAutofit/>
          </a:bodyPr>
          <a:lstStyle/>
          <a:p>
            <a:pPr eaLnBrk="1" hangingPunct="1"/>
            <a:r>
              <a:rPr lang="es-MX" altLang="en-US" noProof="0" dirty="0" smtClean="0"/>
              <a:t>Efectos Adversos de los Antidepresivos</a:t>
            </a:r>
            <a:endParaRPr lang="es-MX" noProof="0" dirty="0" smtClean="0"/>
          </a:p>
        </p:txBody>
      </p:sp>
      <p:graphicFrame>
        <p:nvGraphicFramePr>
          <p:cNvPr id="9" name="Content Placeholder 10"/>
          <p:cNvGraphicFramePr>
            <a:graphicFrameLocks noGrp="1"/>
          </p:cNvGraphicFramePr>
          <p:nvPr>
            <p:ph sz="quarter" idx="1"/>
            <p:extLst>
              <p:ext uri="{D42A27DB-BD31-4B8C-83A1-F6EECF244321}">
                <p14:modId xmlns="" xmlns:p14="http://schemas.microsoft.com/office/powerpoint/2010/main" val="849266452"/>
              </p:ext>
            </p:extLst>
          </p:nvPr>
        </p:nvGraphicFramePr>
        <p:xfrm>
          <a:off x="467546" y="1600200"/>
          <a:ext cx="8352927" cy="4444865"/>
        </p:xfrm>
        <a:graphic>
          <a:graphicData uri="http://schemas.openxmlformats.org/drawingml/2006/table">
            <a:tbl>
              <a:tblPr firstRow="1" bandRow="1">
                <a:tableStyleId>{5C22544A-7EE6-4342-B048-85BDC9FD1C3A}</a:tableStyleId>
              </a:tblPr>
              <a:tblGrid>
                <a:gridCol w="2343792"/>
                <a:gridCol w="3056806"/>
                <a:gridCol w="2952329"/>
              </a:tblGrid>
              <a:tr h="709027">
                <a:tc>
                  <a:txBody>
                    <a:bodyPr/>
                    <a:lstStyle/>
                    <a:p>
                      <a:pPr lvl="0" algn="l"/>
                      <a:r>
                        <a:rPr lang="es-MX" sz="2000" noProof="0" dirty="0" smtClean="0">
                          <a:effectLst>
                            <a:outerShdw blurRad="38100" dist="38100" dir="2700000" algn="tl">
                              <a:srgbClr val="000000">
                                <a:alpha val="43137"/>
                              </a:srgbClr>
                            </a:outerShdw>
                          </a:effectLst>
                          <a:latin typeface="+mn-lt"/>
                        </a:rPr>
                        <a:t>  </a:t>
                      </a:r>
                      <a:r>
                        <a:rPr lang="es-MX" sz="2000" noProof="0" dirty="0" smtClean="0">
                          <a:effectLst/>
                          <a:latin typeface="+mn-lt"/>
                        </a:rPr>
                        <a:t>Sistema</a:t>
                      </a:r>
                      <a:endParaRPr lang="es-MX" sz="2000" noProof="0" dirty="0">
                        <a:effectLst/>
                        <a:latin typeface="+mn-lt"/>
                      </a:endParaRPr>
                    </a:p>
                  </a:txBody>
                  <a:tcPr/>
                </a:tc>
                <a:tc>
                  <a:txBody>
                    <a:bodyPr/>
                    <a:lstStyle/>
                    <a:p>
                      <a:r>
                        <a:rPr lang="es-MX" sz="2000" noProof="0" dirty="0" smtClean="0">
                          <a:effectLst/>
                          <a:latin typeface="+mn-lt"/>
                        </a:rPr>
                        <a:t>TCAs</a:t>
                      </a:r>
                      <a:endParaRPr lang="es-MX" sz="2000" noProof="0" dirty="0">
                        <a:effectLst/>
                        <a:latin typeface="+mn-lt"/>
                      </a:endParaRPr>
                    </a:p>
                  </a:txBody>
                  <a:tcPr/>
                </a:tc>
                <a:tc>
                  <a:txBody>
                    <a:bodyPr/>
                    <a:lstStyle/>
                    <a:p>
                      <a:r>
                        <a:rPr lang="es-MX" sz="2000" noProof="0" dirty="0" smtClean="0">
                          <a:effectLst/>
                          <a:latin typeface="+mn-lt"/>
                        </a:rPr>
                        <a:t>IRSNs</a:t>
                      </a:r>
                      <a:endParaRPr lang="es-MX" sz="2000" noProof="0" dirty="0">
                        <a:effectLst/>
                        <a:latin typeface="+mn-lt"/>
                      </a:endParaRPr>
                    </a:p>
                  </a:txBody>
                  <a:tcPr/>
                </a:tc>
              </a:tr>
              <a:tr h="575099">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u="none" strike="noStrike" cap="none" normalizeH="0" baseline="0" noProof="0" dirty="0" smtClean="0">
                          <a:ln>
                            <a:noFill/>
                          </a:ln>
                          <a:solidFill>
                            <a:schemeClr val="bg1"/>
                          </a:solidFill>
                          <a:effectLst/>
                          <a:latin typeface="+mn-lt"/>
                        </a:rPr>
                        <a:t>Sistema digestivo</a:t>
                      </a:r>
                      <a:endParaRPr kumimoji="0" lang="es-MX" sz="2000" b="0" i="0" u="none" strike="noStrike" cap="none" normalizeH="0" baseline="0" noProof="0" dirty="0" smtClean="0">
                        <a:ln>
                          <a:noFill/>
                        </a:ln>
                        <a:solidFill>
                          <a:schemeClr val="bg1"/>
                        </a:solidFill>
                        <a:effectLst/>
                        <a:latin typeface="+mn-lt"/>
                      </a:endParaRP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chemeClr val="bg1"/>
                          </a:solidFill>
                          <a:effectLst/>
                          <a:latin typeface="+mn-lt"/>
                        </a:rPr>
                        <a:t>Constipación, boca seca, retención urinaria</a:t>
                      </a: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chemeClr val="bg1"/>
                          </a:solidFill>
                          <a:effectLst/>
                          <a:latin typeface="+mn-lt"/>
                        </a:rPr>
                        <a:t>Constipación, diarrea, </a:t>
                      </a:r>
                      <a:br>
                        <a:rPr kumimoji="0" lang="es-MX" sz="2000" b="0" i="0" u="none" strike="noStrike" cap="none" normalizeH="0" baseline="0" noProof="0" dirty="0" smtClean="0">
                          <a:ln>
                            <a:noFill/>
                          </a:ln>
                          <a:solidFill>
                            <a:schemeClr val="bg1"/>
                          </a:solidFill>
                          <a:effectLst/>
                          <a:latin typeface="+mn-lt"/>
                        </a:rPr>
                      </a:br>
                      <a:r>
                        <a:rPr kumimoji="0" lang="es-MX" sz="2000" b="0" i="0" u="none" strike="noStrike" cap="none" normalizeH="0" baseline="0" noProof="0" dirty="0" smtClean="0">
                          <a:ln>
                            <a:noFill/>
                          </a:ln>
                          <a:solidFill>
                            <a:schemeClr val="bg1"/>
                          </a:solidFill>
                          <a:effectLst/>
                          <a:latin typeface="+mn-lt"/>
                        </a:rPr>
                        <a:t>boca seca, náusea, disminución del apetito</a:t>
                      </a:r>
                    </a:p>
                  </a:txBody>
                  <a:tcPr anchor="ctr" horzOverflow="overflow"/>
                </a:tc>
              </a:tr>
              <a:tr h="992638">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u="none" strike="noStrike" cap="none" normalizeH="0" baseline="0" noProof="0" dirty="0" smtClean="0">
                          <a:ln>
                            <a:noFill/>
                          </a:ln>
                          <a:solidFill>
                            <a:schemeClr val="bg1"/>
                          </a:solidFill>
                          <a:effectLst/>
                          <a:latin typeface="+mn-lt"/>
                        </a:rPr>
                        <a:t>SNC</a:t>
                      </a:r>
                      <a:endParaRPr kumimoji="0" lang="es-MX" sz="2000" b="0" i="0" u="none" strike="noStrike" cap="none" normalizeH="0" baseline="0" noProof="0" dirty="0" smtClean="0">
                        <a:ln>
                          <a:noFill/>
                        </a:ln>
                        <a:solidFill>
                          <a:schemeClr val="bg1"/>
                        </a:solidFill>
                        <a:effectLst/>
                        <a:latin typeface="+mn-lt"/>
                      </a:endParaRP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chemeClr val="bg1"/>
                          </a:solidFill>
                          <a:effectLst/>
                          <a:latin typeface="+mn-lt"/>
                        </a:rPr>
                        <a:t>Trastornos cognitivos, mareo, somnolencia, sedación</a:t>
                      </a: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chemeClr val="bg1"/>
                          </a:solidFill>
                          <a:effectLst/>
                          <a:latin typeface="+mn-lt"/>
                        </a:rPr>
                        <a:t>Mareo, somnolencia</a:t>
                      </a:r>
                    </a:p>
                  </a:txBody>
                  <a:tcPr anchor="ctr" horzOverflow="overflow"/>
                </a:tc>
              </a:tr>
              <a:tr h="575099">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u="none" strike="noStrike" cap="none" normalizeH="0" baseline="0" noProof="0" dirty="0" smtClean="0">
                          <a:ln>
                            <a:noFill/>
                          </a:ln>
                          <a:solidFill>
                            <a:schemeClr val="bg1"/>
                          </a:solidFill>
                          <a:effectLst/>
                          <a:latin typeface="+mn-lt"/>
                        </a:rPr>
                        <a:t>Cardiovascular</a:t>
                      </a:r>
                      <a:endParaRPr kumimoji="0" lang="es-MX" sz="2000" b="0" i="0" u="none" strike="noStrike" cap="none" normalizeH="0" baseline="0" noProof="0" dirty="0" smtClean="0">
                        <a:ln>
                          <a:noFill/>
                        </a:ln>
                        <a:solidFill>
                          <a:schemeClr val="bg1"/>
                        </a:solidFill>
                        <a:effectLst/>
                        <a:latin typeface="+mn-lt"/>
                      </a:endParaRP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chemeClr val="bg1"/>
                          </a:solidFill>
                          <a:effectLst/>
                          <a:latin typeface="+mn-lt"/>
                        </a:rPr>
                        <a:t>Hipotensión ortostática, palpitaciones</a:t>
                      </a: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chemeClr val="bg1"/>
                          </a:solidFill>
                          <a:effectLst/>
                          <a:latin typeface="+mn-lt"/>
                        </a:rPr>
                        <a:t>Hipertensión</a:t>
                      </a:r>
                    </a:p>
                  </a:txBody>
                  <a:tcPr anchor="ctr" horzOverflow="overflow"/>
                </a:tc>
              </a:tr>
              <a:tr h="992638">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u="none" strike="noStrike" cap="none" normalizeH="0" baseline="0" noProof="0" dirty="0" smtClean="0">
                          <a:ln>
                            <a:noFill/>
                          </a:ln>
                          <a:solidFill>
                            <a:schemeClr val="bg1"/>
                          </a:solidFill>
                          <a:effectLst/>
                          <a:latin typeface="+mn-lt"/>
                        </a:rPr>
                        <a:t>Otro</a:t>
                      </a:r>
                      <a:endParaRPr kumimoji="0" lang="es-MX" sz="2000" b="0" i="0" u="none" strike="noStrike" cap="none" normalizeH="0" baseline="0" noProof="0" dirty="0" smtClean="0">
                        <a:ln>
                          <a:noFill/>
                        </a:ln>
                        <a:solidFill>
                          <a:schemeClr val="bg1"/>
                        </a:solidFill>
                        <a:effectLst/>
                        <a:latin typeface="+mn-lt"/>
                      </a:endParaRP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defRPr/>
                      </a:pPr>
                      <a:r>
                        <a:rPr kumimoji="0" lang="es-MX" sz="2000" b="0" i="0" u="none" strike="noStrike" cap="none" normalizeH="0" baseline="0" noProof="0" dirty="0" smtClean="0">
                          <a:ln>
                            <a:noFill/>
                          </a:ln>
                          <a:solidFill>
                            <a:schemeClr val="bg1"/>
                          </a:solidFill>
                          <a:effectLst/>
                          <a:latin typeface="+mn-lt"/>
                        </a:rPr>
                        <a:t>Visión borrosa, caídas, trastornos en la marcha, sudoración</a:t>
                      </a: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defRPr/>
                      </a:pPr>
                      <a:r>
                        <a:rPr kumimoji="0" lang="es-MX" sz="2000" b="0" i="0" u="none" strike="noStrike" cap="none" normalizeH="0" baseline="0" noProof="0" dirty="0" smtClean="0">
                          <a:ln>
                            <a:noFill/>
                          </a:ln>
                          <a:solidFill>
                            <a:schemeClr val="bg1"/>
                          </a:solidFill>
                          <a:effectLst/>
                          <a:latin typeface="+mn-lt"/>
                        </a:rPr>
                        <a:t>Enzimas hepáticas elevadas, glucosa en plasma elevada, sudoración</a:t>
                      </a:r>
                    </a:p>
                  </a:txBody>
                  <a:tcPr anchor="ctr" horzOverflow="overflow"/>
                </a:tc>
              </a:tr>
            </a:tbl>
          </a:graphicData>
        </a:graphic>
      </p:graphicFrame>
      <p:sp>
        <p:nvSpPr>
          <p:cNvPr id="10" name="Rectangle 5"/>
          <p:cNvSpPr/>
          <p:nvPr/>
        </p:nvSpPr>
        <p:spPr>
          <a:xfrm>
            <a:off x="467543" y="6277129"/>
            <a:ext cx="7952370" cy="430887"/>
          </a:xfrm>
          <a:prstGeom prst="rect">
            <a:avLst/>
          </a:prstGeom>
        </p:spPr>
        <p:txBody>
          <a:bodyPr wrap="none">
            <a:spAutoFit/>
          </a:bodyPr>
          <a:lstStyle/>
          <a:p>
            <a:r>
              <a:rPr lang="es-MX" sz="1200" b="1" dirty="0" smtClean="0">
                <a:solidFill>
                  <a:srgbClr val="002060"/>
                </a:solidFill>
              </a:rPr>
              <a:t>SNC= sistema nervioso central; TCA = antidepresivo tricíclico; IRSN= Inhibidor de recaptación de serotonina-norepinefrina</a:t>
            </a:r>
          </a:p>
          <a:p>
            <a:r>
              <a:rPr lang="en-CA" sz="1000" dirty="0" smtClean="0">
                <a:solidFill>
                  <a:srgbClr val="002060"/>
                </a:solidFill>
              </a:rPr>
              <a:t>Attal N, Finnerup NB. Pain Clinical Updates 2010; 18(9):1-8.</a:t>
            </a:r>
            <a:endParaRPr lang="en-CA" sz="1000" dirty="0">
              <a:solidFill>
                <a:srgbClr val="002060"/>
              </a:solidFill>
            </a:endParaRPr>
          </a:p>
        </p:txBody>
      </p:sp>
      <p:sp>
        <p:nvSpPr>
          <p:cNvPr id="12"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46</a:t>
            </a:fld>
            <a:endParaRPr lang="en-CA" dirty="0">
              <a:solidFill>
                <a:prstClr val="black"/>
              </a:solidFill>
            </a:endParaRPr>
          </a:p>
        </p:txBody>
      </p:sp>
    </p:spTree>
    <p:extLst>
      <p:ext uri="{BB962C8B-B14F-4D97-AF65-F5344CB8AC3E}">
        <p14:creationId xmlns="" xmlns:p14="http://schemas.microsoft.com/office/powerpoint/2010/main" val="388350703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3200" noProof="0" dirty="0" smtClean="0"/>
              <a:t>IASP: </a:t>
            </a:r>
            <a:r>
              <a:rPr lang="es-MX" sz="3200" noProof="0" dirty="0" smtClean="0"/>
              <a:t>Tratamiento Farmacológico</a:t>
            </a:r>
            <a:r>
              <a:rPr lang="es-MX" sz="3200" noProof="0" dirty="0" smtClean="0"/>
              <a:t/>
            </a:r>
            <a:br>
              <a:rPr lang="es-MX" sz="3200" noProof="0" dirty="0" smtClean="0"/>
            </a:br>
            <a:r>
              <a:rPr lang="es-MX" sz="3200" noProof="0" dirty="0" smtClean="0"/>
              <a:t>para Fibromialgia</a:t>
            </a:r>
            <a:endParaRPr lang="es-MX" sz="3200" noProof="0"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9442031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4955723" y="2132856"/>
            <a:ext cx="2987824" cy="759182"/>
          </a:xfrm>
          <a:prstGeom prst="rect">
            <a:avLst/>
          </a:prstGeom>
        </p:spPr>
        <p:txBody>
          <a:bodyPr wrap="square">
            <a:spAutoFit/>
          </a:bodyPr>
          <a:lstStyle/>
          <a:p>
            <a:pPr>
              <a:spcAft>
                <a:spcPts val="360"/>
              </a:spcAft>
            </a:pPr>
            <a:r>
              <a:rPr lang="en-CA" sz="2000" dirty="0" smtClean="0">
                <a:solidFill>
                  <a:prstClr val="white"/>
                </a:solidFill>
              </a:rPr>
              <a:t>           </a:t>
            </a:r>
            <a:r>
              <a:rPr lang="en-CA" sz="2000" u="sng" dirty="0" smtClean="0">
                <a:solidFill>
                  <a:prstClr val="white"/>
                </a:solidFill>
              </a:rPr>
              <a:t>B</a:t>
            </a:r>
          </a:p>
          <a:p>
            <a:pPr marL="285750" indent="-285750">
              <a:spcAft>
                <a:spcPts val="360"/>
              </a:spcAft>
              <a:buFont typeface="Arial" pitchFamily="34" charset="0"/>
              <a:buChar char="•"/>
            </a:pPr>
            <a:r>
              <a:rPr lang="en-CA" sz="2000" dirty="0" smtClean="0">
                <a:solidFill>
                  <a:prstClr val="white"/>
                </a:solidFill>
              </a:rPr>
              <a:t>Gabapentina</a:t>
            </a:r>
            <a:endParaRPr lang="en-CA" sz="2000" dirty="0" smtClean="0">
              <a:solidFill>
                <a:prstClr val="white"/>
              </a:solidFill>
            </a:endParaRPr>
          </a:p>
        </p:txBody>
      </p:sp>
      <p:sp>
        <p:nvSpPr>
          <p:cNvPr id="8" name="Rectangle 7"/>
          <p:cNvSpPr/>
          <p:nvPr/>
        </p:nvSpPr>
        <p:spPr>
          <a:xfrm>
            <a:off x="5220072" y="4797152"/>
            <a:ext cx="2987824" cy="1118255"/>
          </a:xfrm>
          <a:prstGeom prst="rect">
            <a:avLst/>
          </a:prstGeom>
        </p:spPr>
        <p:txBody>
          <a:bodyPr wrap="square">
            <a:spAutoFit/>
          </a:bodyPr>
          <a:lstStyle/>
          <a:p>
            <a:pPr>
              <a:spcAft>
                <a:spcPts val="360"/>
              </a:spcAft>
            </a:pPr>
            <a:r>
              <a:rPr lang="en-CA" sz="2000" dirty="0" smtClean="0">
                <a:solidFill>
                  <a:prstClr val="white"/>
                </a:solidFill>
              </a:rPr>
              <a:t>               </a:t>
            </a:r>
            <a:r>
              <a:rPr lang="en-CA" sz="2000" u="sng" dirty="0" smtClean="0">
                <a:solidFill>
                  <a:prstClr val="white"/>
                </a:solidFill>
              </a:rPr>
              <a:t>B</a:t>
            </a:r>
          </a:p>
          <a:p>
            <a:pPr marL="285750" indent="-285750">
              <a:spcAft>
                <a:spcPts val="360"/>
              </a:spcAft>
              <a:buFont typeface="Arial" pitchFamily="34" charset="0"/>
              <a:buChar char="•"/>
            </a:pPr>
            <a:r>
              <a:rPr lang="en-CA" sz="2000" dirty="0" smtClean="0">
                <a:solidFill>
                  <a:prstClr val="white"/>
                </a:solidFill>
              </a:rPr>
              <a:t>Paroxetina</a:t>
            </a:r>
            <a:endParaRPr lang="en-CA" sz="2000" dirty="0" smtClean="0">
              <a:solidFill>
                <a:prstClr val="white"/>
              </a:solidFill>
            </a:endParaRPr>
          </a:p>
          <a:p>
            <a:pPr marL="285750" indent="-285750">
              <a:spcAft>
                <a:spcPts val="42"/>
              </a:spcAft>
              <a:buFont typeface="Arial" pitchFamily="34" charset="0"/>
              <a:buChar char="•"/>
            </a:pPr>
            <a:r>
              <a:rPr lang="en-CA" sz="2000" dirty="0" smtClean="0">
                <a:solidFill>
                  <a:prstClr val="white"/>
                </a:solidFill>
              </a:rPr>
              <a:t>Tramadol</a:t>
            </a:r>
          </a:p>
        </p:txBody>
      </p:sp>
      <p:sp>
        <p:nvSpPr>
          <p:cNvPr id="11" name="TextBox 10"/>
          <p:cNvSpPr txBox="1"/>
          <p:nvPr/>
        </p:nvSpPr>
        <p:spPr>
          <a:xfrm>
            <a:off x="427523" y="6256704"/>
            <a:ext cx="3797450" cy="446276"/>
          </a:xfrm>
          <a:prstGeom prst="rect">
            <a:avLst/>
          </a:prstGeom>
          <a:noFill/>
        </p:spPr>
        <p:txBody>
          <a:bodyPr wrap="none" rtlCol="0">
            <a:spAutoFit/>
          </a:bodyPr>
          <a:lstStyle/>
          <a:p>
            <a:r>
              <a:rPr lang="en-CA" sz="1200" b="1" dirty="0" smtClean="0">
                <a:solidFill>
                  <a:srgbClr val="002060"/>
                </a:solidFill>
              </a:rPr>
              <a:t>IASP = </a:t>
            </a:r>
            <a:r>
              <a:rPr lang="es-MX" sz="1200" b="1" dirty="0" smtClean="0">
                <a:solidFill>
                  <a:srgbClr val="002060"/>
                </a:solidFill>
              </a:rPr>
              <a:t>Asociación Internacional para el Estudio del Dolor</a:t>
            </a:r>
            <a:endParaRPr lang="en-CA" sz="1200" b="1" dirty="0" smtClean="0">
              <a:solidFill>
                <a:srgbClr val="002060"/>
              </a:solidFill>
            </a:endParaRPr>
          </a:p>
          <a:p>
            <a:r>
              <a:rPr lang="en-CA" sz="1100" dirty="0" smtClean="0">
                <a:solidFill>
                  <a:srgbClr val="002060"/>
                </a:solidFill>
              </a:rPr>
              <a:t>Sommer C. </a:t>
            </a:r>
            <a:r>
              <a:rPr lang="en-CA" sz="1100" i="1" dirty="0" smtClean="0">
                <a:solidFill>
                  <a:srgbClr val="002060"/>
                </a:solidFill>
              </a:rPr>
              <a:t>Pain Clin </a:t>
            </a:r>
            <a:r>
              <a:rPr lang="en-CA" sz="1100" i="1" dirty="0" smtClean="0">
                <a:solidFill>
                  <a:srgbClr val="002060"/>
                </a:solidFill>
              </a:rPr>
              <a:t>Updates </a:t>
            </a:r>
            <a:r>
              <a:rPr lang="en-CA" sz="1100" dirty="0" smtClean="0">
                <a:solidFill>
                  <a:srgbClr val="002060"/>
                </a:solidFill>
              </a:rPr>
              <a:t>2010; 18(4):1-4. </a:t>
            </a:r>
            <a:endParaRPr lang="en-CA" sz="1100" dirty="0">
              <a:solidFill>
                <a:srgbClr val="002060"/>
              </a:solidFill>
            </a:endParaRPr>
          </a:p>
        </p:txBody>
      </p:sp>
      <p:sp>
        <p:nvSpPr>
          <p:cNvPr id="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47</a:t>
            </a:fld>
            <a:endParaRPr lang="en-CA" dirty="0">
              <a:solidFill>
                <a:prstClr val="black"/>
              </a:solidFill>
            </a:endParaRPr>
          </a:p>
        </p:txBody>
      </p:sp>
    </p:spTree>
    <p:extLst>
      <p:ext uri="{BB962C8B-B14F-4D97-AF65-F5344CB8AC3E}">
        <p14:creationId xmlns="" xmlns:p14="http://schemas.microsoft.com/office/powerpoint/2010/main" val="172608116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3568" y="2276872"/>
            <a:ext cx="7992888" cy="3096344"/>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smtClean="0"/>
              <a:t>¿Cómo integraría los conceptos discutidos el día de hoy en un plan de tratamiento concreto para un paciente </a:t>
            </a:r>
            <a:br>
              <a:rPr lang="es-MX" sz="3600" dirty="0" smtClean="0"/>
            </a:br>
            <a:r>
              <a:rPr lang="es-MX" sz="3600" dirty="0" smtClean="0"/>
              <a:t>con fibromialgia? </a:t>
            </a:r>
            <a:endParaRPr lang="es-MX" sz="3600" dirty="0"/>
          </a:p>
        </p:txBody>
      </p:sp>
      <p:sp>
        <p:nvSpPr>
          <p:cNvPr id="4" name="Title 3"/>
          <p:cNvSpPr>
            <a:spLocks noGrp="1"/>
          </p:cNvSpPr>
          <p:nvPr>
            <p:ph type="title"/>
          </p:nvPr>
        </p:nvSpPr>
        <p:spPr/>
        <p:txBody>
          <a:bodyPr/>
          <a:lstStyle/>
          <a:p>
            <a:r>
              <a:rPr lang="es-MX" noProof="0" dirty="0" smtClean="0"/>
              <a:t>Pregunta para Discusión</a:t>
            </a:r>
            <a:endParaRPr lang="es-MX" noProof="0" dirty="0"/>
          </a:p>
        </p:txBody>
      </p:sp>
      <p:sp>
        <p:nvSpPr>
          <p:cNvPr id="6" name="Slide Number Placeholder 5"/>
          <p:cNvSpPr>
            <a:spLocks noGrp="1"/>
          </p:cNvSpPr>
          <p:nvPr>
            <p:ph type="sldNum" sz="quarter" idx="12"/>
          </p:nvPr>
        </p:nvSpPr>
        <p:spPr/>
        <p:txBody>
          <a:bodyPr/>
          <a:lstStyle/>
          <a:p>
            <a:fld id="{903B8EED-60FF-4798-B00A-5F8F0039E366}" type="slidenum">
              <a:rPr lang="en-CA" smtClean="0">
                <a:solidFill>
                  <a:schemeClr val="bg1"/>
                </a:solidFill>
              </a:rPr>
              <a:pPr/>
              <a:t>48</a:t>
            </a:fld>
            <a:endParaRPr lang="en-CA" dirty="0">
              <a:solidFill>
                <a:schemeClr val="bg1"/>
              </a:solidFill>
            </a:endParaRPr>
          </a:p>
        </p:txBody>
      </p:sp>
    </p:spTree>
    <p:extLst>
      <p:ext uri="{BB962C8B-B14F-4D97-AF65-F5344CB8AC3E}">
        <p14:creationId xmlns="" xmlns:p14="http://schemas.microsoft.com/office/powerpoint/2010/main" val="30579185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0225" y="332656"/>
            <a:ext cx="8226425" cy="765175"/>
          </a:xfrm>
          <a:noFill/>
        </p:spPr>
        <p:txBody>
          <a:bodyPr>
            <a:normAutofit fontScale="90000"/>
          </a:bodyPr>
          <a:lstStyle/>
          <a:p>
            <a:pPr eaLnBrk="1" hangingPunct="1"/>
            <a:r>
              <a:rPr lang="es-MX" dirty="0" smtClean="0"/>
              <a:t>Tratamiento Principal de Fibromialgia</a:t>
            </a:r>
            <a:endParaRPr lang="es-MX" dirty="0" smtClean="0"/>
          </a:p>
        </p:txBody>
      </p:sp>
      <p:sp>
        <p:nvSpPr>
          <p:cNvPr id="35843" name="Text Box 3"/>
          <p:cNvSpPr txBox="1">
            <a:spLocks noChangeArrowheads="1"/>
          </p:cNvSpPr>
          <p:nvPr/>
        </p:nvSpPr>
        <p:spPr bwMode="auto">
          <a:xfrm>
            <a:off x="4937125" y="4028842"/>
            <a:ext cx="4027488" cy="840169"/>
          </a:xfrm>
          <a:prstGeom prst="rect">
            <a:avLst/>
          </a:prstGeom>
          <a:solidFill>
            <a:srgbClr val="99CCFF"/>
          </a:solidFill>
          <a:ln w="28575">
            <a:noFill/>
            <a:miter lim="800000"/>
            <a:headEnd/>
            <a:tailEnd/>
          </a:ln>
        </p:spPr>
        <p:txBody>
          <a:bodyPr lIns="91380" tIns="45690" rIns="91380" bIns="45690">
            <a:spAutoFit/>
          </a:bodyPr>
          <a:lstStyle/>
          <a:p>
            <a:pPr algn="ctr" eaLnBrk="0" hangingPunct="0">
              <a:lnSpc>
                <a:spcPct val="90000"/>
              </a:lnSpc>
              <a:spcBef>
                <a:spcPct val="50000"/>
              </a:spcBef>
            </a:pPr>
            <a:r>
              <a:rPr lang="es-MX" dirty="0" smtClean="0">
                <a:solidFill>
                  <a:srgbClr val="000000"/>
                </a:solidFill>
                <a:ea typeface="ＭＳ Ｐゴシック" charset="-128"/>
              </a:rPr>
              <a:t>Puede requerir referencia a un especialista para una evaluación completa</a:t>
            </a:r>
            <a:endParaRPr lang="es-MX" dirty="0">
              <a:solidFill>
                <a:srgbClr val="000000"/>
              </a:solidFill>
              <a:ea typeface="ＭＳ Ｐゴシック" charset="-128"/>
            </a:endParaRPr>
          </a:p>
        </p:txBody>
      </p:sp>
      <p:sp>
        <p:nvSpPr>
          <p:cNvPr id="35844" name="Text Box 4"/>
          <p:cNvSpPr txBox="1">
            <a:spLocks noChangeArrowheads="1"/>
          </p:cNvSpPr>
          <p:nvPr/>
        </p:nvSpPr>
        <p:spPr bwMode="auto">
          <a:xfrm>
            <a:off x="312738" y="4028842"/>
            <a:ext cx="4330700" cy="840169"/>
          </a:xfrm>
          <a:prstGeom prst="rect">
            <a:avLst/>
          </a:prstGeom>
          <a:solidFill>
            <a:srgbClr val="99CCFF"/>
          </a:solidFill>
          <a:ln w="28575">
            <a:noFill/>
            <a:miter lim="800000"/>
            <a:headEnd/>
            <a:tailEnd/>
          </a:ln>
        </p:spPr>
        <p:txBody>
          <a:bodyPr lIns="91380" tIns="45690" rIns="91380" bIns="45690">
            <a:spAutoFit/>
          </a:bodyPr>
          <a:lstStyle/>
          <a:p>
            <a:pPr algn="ctr" eaLnBrk="0" hangingPunct="0">
              <a:lnSpc>
                <a:spcPct val="90000"/>
              </a:lnSpc>
              <a:spcBef>
                <a:spcPct val="50000"/>
              </a:spcBef>
            </a:pPr>
            <a:r>
              <a:rPr lang="es-MX" dirty="0" smtClean="0">
                <a:solidFill>
                  <a:srgbClr val="000000"/>
                </a:solidFill>
                <a:ea typeface="ＭＳ Ｐゴシック" charset="-128"/>
              </a:rPr>
              <a:t>Evaluar los factore</a:t>
            </a:r>
            <a:r>
              <a:rPr lang="es-MX" dirty="0" smtClean="0">
                <a:solidFill>
                  <a:srgbClr val="000000"/>
                </a:solidFill>
                <a:ea typeface="ＭＳ Ｐゴシック" charset="-128"/>
              </a:rPr>
              <a:t>s de estrés psicosociales</a:t>
            </a:r>
            <a:r>
              <a:rPr lang="es-MX" dirty="0" smtClean="0">
                <a:solidFill>
                  <a:srgbClr val="000000"/>
                </a:solidFill>
                <a:ea typeface="ＭＳ Ｐゴシック" charset="-128"/>
              </a:rPr>
              <a:t>, el nivel  de aptitud física y las barreras del tratamiento</a:t>
            </a:r>
            <a:endParaRPr lang="es-MX" dirty="0">
              <a:solidFill>
                <a:srgbClr val="000000"/>
              </a:solidFill>
              <a:ea typeface="ＭＳ Ｐゴシック" charset="-128"/>
            </a:endParaRPr>
          </a:p>
        </p:txBody>
      </p:sp>
      <p:sp>
        <p:nvSpPr>
          <p:cNvPr id="35845" name="Text Box 5"/>
          <p:cNvSpPr txBox="1">
            <a:spLocks noChangeArrowheads="1"/>
          </p:cNvSpPr>
          <p:nvPr/>
        </p:nvSpPr>
        <p:spPr bwMode="auto">
          <a:xfrm>
            <a:off x="312738" y="4928954"/>
            <a:ext cx="4330700" cy="339725"/>
          </a:xfrm>
          <a:prstGeom prst="rect">
            <a:avLst/>
          </a:prstGeom>
          <a:solidFill>
            <a:srgbClr val="99CCFF"/>
          </a:solidFill>
          <a:ln w="28575">
            <a:noFill/>
            <a:miter lim="800000"/>
            <a:headEnd/>
            <a:tailEnd/>
          </a:ln>
        </p:spPr>
        <p:txBody>
          <a:bodyPr lIns="91380" tIns="45690" rIns="91380" bIns="45690">
            <a:spAutoFit/>
          </a:bodyPr>
          <a:lstStyle/>
          <a:p>
            <a:pPr algn="ctr" eaLnBrk="0" hangingPunct="0">
              <a:lnSpc>
                <a:spcPct val="90000"/>
              </a:lnSpc>
              <a:spcBef>
                <a:spcPct val="50000"/>
              </a:spcBef>
            </a:pPr>
            <a:r>
              <a:rPr lang="es-MX" dirty="0" smtClean="0">
                <a:solidFill>
                  <a:srgbClr val="000000"/>
                </a:solidFill>
                <a:ea typeface="ＭＳ Ｐゴシック" charset="-128"/>
              </a:rPr>
              <a:t>Brindar educación acerca de la fibromialgia</a:t>
            </a:r>
            <a:endParaRPr lang="es-MX" dirty="0">
              <a:solidFill>
                <a:srgbClr val="000000"/>
              </a:solidFill>
              <a:ea typeface="ＭＳ Ｐゴシック" charset="-128"/>
            </a:endParaRPr>
          </a:p>
        </p:txBody>
      </p:sp>
      <p:sp>
        <p:nvSpPr>
          <p:cNvPr id="35846" name="Text Box 6"/>
          <p:cNvSpPr txBox="1">
            <a:spLocks noChangeArrowheads="1"/>
          </p:cNvSpPr>
          <p:nvPr/>
        </p:nvSpPr>
        <p:spPr bwMode="auto">
          <a:xfrm>
            <a:off x="312738" y="5613167"/>
            <a:ext cx="4330700" cy="840169"/>
          </a:xfrm>
          <a:prstGeom prst="rect">
            <a:avLst/>
          </a:prstGeom>
          <a:solidFill>
            <a:srgbClr val="99CCFF"/>
          </a:solidFill>
          <a:ln w="28575">
            <a:noFill/>
            <a:miter lim="800000"/>
            <a:headEnd/>
            <a:tailEnd/>
          </a:ln>
        </p:spPr>
        <p:txBody>
          <a:bodyPr lIns="91380" tIns="45690" rIns="91380" bIns="45690">
            <a:spAutoFit/>
          </a:bodyPr>
          <a:lstStyle/>
          <a:p>
            <a:pPr algn="ctr" eaLnBrk="0" hangingPunct="0">
              <a:lnSpc>
                <a:spcPct val="90000"/>
              </a:lnSpc>
              <a:spcBef>
                <a:spcPct val="50000"/>
              </a:spcBef>
            </a:pPr>
            <a:r>
              <a:rPr lang="es-MX" dirty="0" smtClean="0">
                <a:solidFill>
                  <a:srgbClr val="000000"/>
                </a:solidFill>
                <a:ea typeface="ＭＳ Ｐゴシック" charset="-128"/>
              </a:rPr>
              <a:t>Revisar las opciones de tratamiento</a:t>
            </a:r>
            <a:br>
              <a:rPr lang="es-MX" dirty="0" smtClean="0">
                <a:solidFill>
                  <a:srgbClr val="000000"/>
                </a:solidFill>
                <a:ea typeface="ＭＳ Ｐゴシック" charset="-128"/>
              </a:rPr>
            </a:br>
            <a:r>
              <a:rPr lang="es-MX" dirty="0" smtClean="0">
                <a:solidFill>
                  <a:srgbClr val="000000"/>
                </a:solidFill>
                <a:ea typeface="ＭＳ Ｐゴシック" charset="-128"/>
              </a:rPr>
              <a:t>Iniciar la terapia con base en la presentación del paciente y guías basadas en la evidencia</a:t>
            </a:r>
            <a:endParaRPr lang="es-MX" dirty="0">
              <a:solidFill>
                <a:srgbClr val="000000"/>
              </a:solidFill>
              <a:ea typeface="ＭＳ Ｐゴシック" charset="-128"/>
            </a:endParaRPr>
          </a:p>
        </p:txBody>
      </p:sp>
      <p:sp>
        <p:nvSpPr>
          <p:cNvPr id="35847" name="Text Box 7"/>
          <p:cNvSpPr txBox="1">
            <a:spLocks noChangeArrowheads="1"/>
          </p:cNvSpPr>
          <p:nvPr/>
        </p:nvSpPr>
        <p:spPr bwMode="auto">
          <a:xfrm>
            <a:off x="2292350" y="1495192"/>
            <a:ext cx="4367882" cy="339725"/>
          </a:xfrm>
          <a:prstGeom prst="rect">
            <a:avLst/>
          </a:prstGeom>
          <a:solidFill>
            <a:srgbClr val="99CCFF"/>
          </a:solidFill>
          <a:ln w="28575">
            <a:noFill/>
            <a:miter lim="800000"/>
            <a:headEnd/>
            <a:tailEnd/>
          </a:ln>
        </p:spPr>
        <p:txBody>
          <a:bodyPr wrap="square" lIns="91380" tIns="45690" rIns="91380" bIns="45690">
            <a:spAutoFit/>
          </a:bodyPr>
          <a:lstStyle/>
          <a:p>
            <a:pPr algn="ctr" eaLnBrk="0" hangingPunct="0">
              <a:lnSpc>
                <a:spcPct val="90000"/>
              </a:lnSpc>
              <a:spcBef>
                <a:spcPct val="50000"/>
              </a:spcBef>
            </a:pPr>
            <a:r>
              <a:rPr lang="es-MX" dirty="0" smtClean="0">
                <a:solidFill>
                  <a:srgbClr val="000000"/>
                </a:solidFill>
                <a:ea typeface="ＭＳ Ｐゴシック" charset="-128"/>
              </a:rPr>
              <a:t>Confirmar el diagnóstico</a:t>
            </a:r>
            <a:endParaRPr lang="es-MX" dirty="0">
              <a:solidFill>
                <a:srgbClr val="000000"/>
              </a:solidFill>
              <a:ea typeface="ＭＳ Ｐゴシック" charset="-128"/>
            </a:endParaRPr>
          </a:p>
        </p:txBody>
      </p:sp>
      <p:sp>
        <p:nvSpPr>
          <p:cNvPr id="35848" name="Text Box 8"/>
          <p:cNvSpPr txBox="1">
            <a:spLocks noChangeArrowheads="1"/>
          </p:cNvSpPr>
          <p:nvPr/>
        </p:nvSpPr>
        <p:spPr bwMode="auto">
          <a:xfrm>
            <a:off x="2292351" y="2144479"/>
            <a:ext cx="4367882" cy="840169"/>
          </a:xfrm>
          <a:prstGeom prst="rect">
            <a:avLst/>
          </a:prstGeom>
          <a:solidFill>
            <a:srgbClr val="99CCFF"/>
          </a:solidFill>
          <a:ln w="28575">
            <a:noFill/>
            <a:miter lim="800000"/>
            <a:headEnd/>
            <a:tailEnd/>
          </a:ln>
        </p:spPr>
        <p:txBody>
          <a:bodyPr wrap="square" lIns="91380" tIns="45690" rIns="91380" bIns="45690">
            <a:spAutoFit/>
          </a:bodyPr>
          <a:lstStyle/>
          <a:p>
            <a:pPr algn="ctr" eaLnBrk="0" hangingPunct="0">
              <a:lnSpc>
                <a:spcPct val="90000"/>
              </a:lnSpc>
              <a:spcBef>
                <a:spcPct val="50000"/>
              </a:spcBef>
            </a:pPr>
            <a:r>
              <a:rPr lang="es-MX" dirty="0" smtClean="0">
                <a:solidFill>
                  <a:srgbClr val="000000"/>
                </a:solidFill>
                <a:ea typeface="ＭＳ Ｐゴシック" charset="-128"/>
              </a:rPr>
              <a:t>Identificar dominios de síntomas importantes, </a:t>
            </a:r>
            <a:br>
              <a:rPr lang="es-MX" dirty="0" smtClean="0">
                <a:solidFill>
                  <a:srgbClr val="000000"/>
                </a:solidFill>
                <a:ea typeface="ＭＳ Ｐゴシック" charset="-128"/>
              </a:rPr>
            </a:br>
            <a:r>
              <a:rPr lang="es-MX" dirty="0" smtClean="0">
                <a:solidFill>
                  <a:srgbClr val="000000"/>
                </a:solidFill>
                <a:ea typeface="ＭＳ Ｐゴシック" charset="-128"/>
              </a:rPr>
              <a:t>su severidad y nivel  de función del paciente </a:t>
            </a:r>
            <a:endParaRPr lang="es-MX" dirty="0">
              <a:solidFill>
                <a:srgbClr val="000000"/>
              </a:solidFill>
              <a:ea typeface="ＭＳ Ｐゴシック" charset="-128"/>
            </a:endParaRPr>
          </a:p>
        </p:txBody>
      </p:sp>
      <p:sp>
        <p:nvSpPr>
          <p:cNvPr id="35849" name="Text Box 9"/>
          <p:cNvSpPr txBox="1">
            <a:spLocks noChangeArrowheads="1"/>
          </p:cNvSpPr>
          <p:nvPr/>
        </p:nvSpPr>
        <p:spPr bwMode="auto">
          <a:xfrm>
            <a:off x="2292350" y="3071579"/>
            <a:ext cx="4367884" cy="590870"/>
          </a:xfrm>
          <a:prstGeom prst="rect">
            <a:avLst/>
          </a:prstGeom>
          <a:solidFill>
            <a:srgbClr val="99CCFF"/>
          </a:solidFill>
          <a:ln w="28575">
            <a:noFill/>
            <a:miter lim="800000"/>
            <a:headEnd/>
            <a:tailEnd/>
          </a:ln>
        </p:spPr>
        <p:txBody>
          <a:bodyPr wrap="square" lIns="91380" tIns="45690" rIns="91380" bIns="45690">
            <a:spAutoFit/>
          </a:bodyPr>
          <a:lstStyle/>
          <a:p>
            <a:pPr algn="ctr" eaLnBrk="0" hangingPunct="0">
              <a:lnSpc>
                <a:spcPct val="90000"/>
              </a:lnSpc>
              <a:spcBef>
                <a:spcPct val="50000"/>
              </a:spcBef>
            </a:pPr>
            <a:r>
              <a:rPr lang="es-MX" dirty="0" smtClean="0">
                <a:solidFill>
                  <a:srgbClr val="000000"/>
                </a:solidFill>
                <a:ea typeface="ＭＳ Ｐゴシック" charset="-128"/>
              </a:rPr>
              <a:t>Evaluar los trastornos médicos y psiquiátricos comórbidos</a:t>
            </a:r>
            <a:endParaRPr lang="es-MX" dirty="0">
              <a:solidFill>
                <a:srgbClr val="000000"/>
              </a:solidFill>
              <a:ea typeface="ＭＳ Ｐゴシック" charset="-128"/>
            </a:endParaRPr>
          </a:p>
        </p:txBody>
      </p:sp>
      <p:sp>
        <p:nvSpPr>
          <p:cNvPr id="35850" name="Line 10"/>
          <p:cNvSpPr>
            <a:spLocks noChangeShapeType="1"/>
          </p:cNvSpPr>
          <p:nvPr/>
        </p:nvSpPr>
        <p:spPr bwMode="auto">
          <a:xfrm>
            <a:off x="4471988" y="1893654"/>
            <a:ext cx="0" cy="204788"/>
          </a:xfrm>
          <a:prstGeom prst="line">
            <a:avLst/>
          </a:prstGeom>
          <a:noFill/>
          <a:ln w="76200">
            <a:solidFill>
              <a:srgbClr val="FF9900"/>
            </a:solidFill>
            <a:round/>
            <a:headEnd/>
            <a:tailEnd type="stealth" w="med" len="sm"/>
          </a:ln>
        </p:spPr>
        <p:txBody>
          <a:bodyPr/>
          <a:lstStyle/>
          <a:p>
            <a:endParaRPr lang="es-MX" dirty="0">
              <a:solidFill>
                <a:prstClr val="white"/>
              </a:solidFill>
            </a:endParaRPr>
          </a:p>
        </p:txBody>
      </p:sp>
      <p:sp>
        <p:nvSpPr>
          <p:cNvPr id="35851" name="Line 11"/>
          <p:cNvSpPr>
            <a:spLocks noChangeShapeType="1"/>
          </p:cNvSpPr>
          <p:nvPr/>
        </p:nvSpPr>
        <p:spPr bwMode="auto">
          <a:xfrm>
            <a:off x="4471988" y="2806467"/>
            <a:ext cx="0" cy="206375"/>
          </a:xfrm>
          <a:prstGeom prst="line">
            <a:avLst/>
          </a:prstGeom>
          <a:noFill/>
          <a:ln w="76200">
            <a:solidFill>
              <a:srgbClr val="FF9900"/>
            </a:solidFill>
            <a:round/>
            <a:headEnd/>
            <a:tailEnd type="stealth" w="med" len="sm"/>
          </a:ln>
        </p:spPr>
        <p:txBody>
          <a:bodyPr/>
          <a:lstStyle/>
          <a:p>
            <a:endParaRPr lang="es-MX" dirty="0">
              <a:solidFill>
                <a:prstClr val="white"/>
              </a:solidFill>
            </a:endParaRPr>
          </a:p>
        </p:txBody>
      </p:sp>
      <p:sp>
        <p:nvSpPr>
          <p:cNvPr id="35852" name="Line 12"/>
          <p:cNvSpPr>
            <a:spLocks noChangeShapeType="1"/>
          </p:cNvSpPr>
          <p:nvPr/>
        </p:nvSpPr>
        <p:spPr bwMode="auto">
          <a:xfrm>
            <a:off x="3203575" y="3720867"/>
            <a:ext cx="0" cy="204787"/>
          </a:xfrm>
          <a:prstGeom prst="line">
            <a:avLst/>
          </a:prstGeom>
          <a:noFill/>
          <a:ln w="76200">
            <a:solidFill>
              <a:srgbClr val="FF9900"/>
            </a:solidFill>
            <a:round/>
            <a:headEnd/>
            <a:tailEnd type="stealth" w="med" len="sm"/>
          </a:ln>
        </p:spPr>
        <p:txBody>
          <a:bodyPr/>
          <a:lstStyle/>
          <a:p>
            <a:endParaRPr lang="es-MX" dirty="0">
              <a:solidFill>
                <a:prstClr val="white"/>
              </a:solidFill>
            </a:endParaRPr>
          </a:p>
        </p:txBody>
      </p:sp>
      <p:sp>
        <p:nvSpPr>
          <p:cNvPr id="35853" name="Line 13"/>
          <p:cNvSpPr>
            <a:spLocks noChangeShapeType="1"/>
          </p:cNvSpPr>
          <p:nvPr/>
        </p:nvSpPr>
        <p:spPr bwMode="auto">
          <a:xfrm>
            <a:off x="5795963" y="3720867"/>
            <a:ext cx="0" cy="204787"/>
          </a:xfrm>
          <a:prstGeom prst="line">
            <a:avLst/>
          </a:prstGeom>
          <a:noFill/>
          <a:ln w="76200">
            <a:solidFill>
              <a:srgbClr val="FF9900"/>
            </a:solidFill>
            <a:round/>
            <a:headEnd/>
            <a:tailEnd type="stealth" w="med" len="sm"/>
          </a:ln>
        </p:spPr>
        <p:txBody>
          <a:bodyPr/>
          <a:lstStyle/>
          <a:p>
            <a:endParaRPr lang="es-MX" dirty="0">
              <a:solidFill>
                <a:prstClr val="white"/>
              </a:solidFill>
            </a:endParaRPr>
          </a:p>
        </p:txBody>
      </p:sp>
      <p:sp>
        <p:nvSpPr>
          <p:cNvPr id="35854" name="Line 14"/>
          <p:cNvSpPr>
            <a:spLocks noChangeShapeType="1"/>
          </p:cNvSpPr>
          <p:nvPr/>
        </p:nvSpPr>
        <p:spPr bwMode="auto">
          <a:xfrm>
            <a:off x="2484438" y="4636854"/>
            <a:ext cx="0" cy="204788"/>
          </a:xfrm>
          <a:prstGeom prst="line">
            <a:avLst/>
          </a:prstGeom>
          <a:noFill/>
          <a:ln w="76200">
            <a:solidFill>
              <a:srgbClr val="FF9900"/>
            </a:solidFill>
            <a:round/>
            <a:headEnd/>
            <a:tailEnd type="stealth" w="med" len="sm"/>
          </a:ln>
        </p:spPr>
        <p:txBody>
          <a:bodyPr/>
          <a:lstStyle/>
          <a:p>
            <a:endParaRPr lang="es-MX" dirty="0">
              <a:solidFill>
                <a:prstClr val="white"/>
              </a:solidFill>
            </a:endParaRPr>
          </a:p>
        </p:txBody>
      </p:sp>
      <p:sp>
        <p:nvSpPr>
          <p:cNvPr id="35855" name="Line 15"/>
          <p:cNvSpPr>
            <a:spLocks noChangeShapeType="1"/>
          </p:cNvSpPr>
          <p:nvPr/>
        </p:nvSpPr>
        <p:spPr bwMode="auto">
          <a:xfrm>
            <a:off x="2479675" y="5333767"/>
            <a:ext cx="0" cy="206375"/>
          </a:xfrm>
          <a:prstGeom prst="line">
            <a:avLst/>
          </a:prstGeom>
          <a:noFill/>
          <a:ln w="76200">
            <a:solidFill>
              <a:srgbClr val="FF9900"/>
            </a:solidFill>
            <a:round/>
            <a:headEnd/>
            <a:tailEnd type="stealth" w="med" len="sm"/>
          </a:ln>
        </p:spPr>
        <p:txBody>
          <a:bodyPr/>
          <a:lstStyle/>
          <a:p>
            <a:endParaRPr lang="es-MX" dirty="0">
              <a:solidFill>
                <a:prstClr val="white"/>
              </a:solidFill>
            </a:endParaRPr>
          </a:p>
        </p:txBody>
      </p:sp>
      <p:sp>
        <p:nvSpPr>
          <p:cNvPr id="35856" name="Text Box 16"/>
          <p:cNvSpPr txBox="1">
            <a:spLocks noChangeArrowheads="1"/>
          </p:cNvSpPr>
          <p:nvPr/>
        </p:nvSpPr>
        <p:spPr bwMode="auto">
          <a:xfrm>
            <a:off x="312738" y="6587480"/>
            <a:ext cx="6923558" cy="153888"/>
          </a:xfrm>
          <a:prstGeom prst="rect">
            <a:avLst/>
          </a:prstGeom>
          <a:noFill/>
          <a:ln w="9525">
            <a:noFill/>
            <a:miter lim="800000"/>
            <a:headEnd/>
            <a:tailEnd/>
          </a:ln>
        </p:spPr>
        <p:txBody>
          <a:bodyPr wrap="square" lIns="0" tIns="0" rIns="0" bIns="0" anchor="b">
            <a:spAutoFit/>
          </a:bodyPr>
          <a:lstStyle/>
          <a:p>
            <a:r>
              <a:rPr lang="es-MX" sz="1000" dirty="0" smtClean="0">
                <a:solidFill>
                  <a:srgbClr val="002060"/>
                </a:solidFill>
                <a:ea typeface="ＭＳ Ｐゴシック" charset="-128"/>
              </a:rPr>
              <a:t>Adapted from: Arnold LM. </a:t>
            </a:r>
            <a:r>
              <a:rPr lang="es-MX" sz="1000" i="1" dirty="0" smtClean="0">
                <a:solidFill>
                  <a:srgbClr val="002060"/>
                </a:solidFill>
                <a:ea typeface="ＭＳ Ｐゴシック" charset="-128"/>
              </a:rPr>
              <a:t>Arthritis Res Ther</a:t>
            </a:r>
            <a:r>
              <a:rPr lang="es-MX" sz="1000" dirty="0" smtClean="0">
                <a:solidFill>
                  <a:srgbClr val="002060"/>
                </a:solidFill>
                <a:ea typeface="ＭＳ Ｐゴシック" charset="-128"/>
              </a:rPr>
              <a:t> 2006; 8(4):212; Goldenberg DL </a:t>
            </a:r>
            <a:r>
              <a:rPr lang="es-MX" sz="1000" i="1" dirty="0" smtClean="0">
                <a:solidFill>
                  <a:srgbClr val="002060"/>
                </a:solidFill>
                <a:ea typeface="ＭＳ Ｐゴシック" charset="-128"/>
              </a:rPr>
              <a:t>et al. JAMA</a:t>
            </a:r>
            <a:r>
              <a:rPr lang="es-MX" sz="1000" dirty="0" smtClean="0">
                <a:solidFill>
                  <a:srgbClr val="002060"/>
                </a:solidFill>
                <a:ea typeface="ＭＳ Ｐゴシック" charset="-128"/>
              </a:rPr>
              <a:t> 2004; 292(19):2388-95.</a:t>
            </a:r>
            <a:endParaRPr lang="es-MX" sz="1000" dirty="0">
              <a:solidFill>
                <a:srgbClr val="002060"/>
              </a:solidFill>
              <a:ea typeface="ＭＳ Ｐゴシック" charset="-128"/>
            </a:endParaRPr>
          </a:p>
        </p:txBody>
      </p:sp>
      <p:sp>
        <p:nvSpPr>
          <p:cNvPr id="1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49</a:t>
            </a:fld>
            <a:endParaRPr lang="es-MX" dirty="0">
              <a:solidFill>
                <a:prstClr val="black"/>
              </a:solidFill>
            </a:endParaRPr>
          </a:p>
        </p:txBody>
      </p:sp>
    </p:spTree>
    <p:extLst>
      <p:ext uri="{BB962C8B-B14F-4D97-AF65-F5344CB8AC3E}">
        <p14:creationId xmlns="" xmlns:p14="http://schemas.microsoft.com/office/powerpoint/2010/main" val="257641508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3"/>
          <p:cNvGraphicFramePr>
            <a:graphicFrameLocks noGrp="1"/>
          </p:cNvGraphicFramePr>
          <p:nvPr>
            <p:ph idx="1"/>
            <p:extLst>
              <p:ext uri="{D42A27DB-BD31-4B8C-83A1-F6EECF244321}">
                <p14:modId xmlns:p14="http://schemas.microsoft.com/office/powerpoint/2010/main" xmlns="" val="95597570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2"/>
          <p:cNvSpPr txBox="1">
            <a:spLocks noChangeArrowheads="1"/>
          </p:cNvSpPr>
          <p:nvPr/>
        </p:nvSpPr>
        <p:spPr>
          <a:xfrm>
            <a:off x="451698" y="343402"/>
            <a:ext cx="8229600" cy="1143000"/>
          </a:xfrm>
          <a:prstGeom prst="rect">
            <a:avLst/>
          </a:prstGeom>
        </p:spPr>
        <p:txBody>
          <a:bodyPr vert="horz" lIns="91440" tIns="45720" rIns="91440" bIns="45720" rtlCol="0" anchor="ctr">
            <a:normAutofit/>
          </a:bodyPr>
          <a:lstStyle>
            <a:lvl1pPr algn="ctr">
              <a:lnSpc>
                <a:spcPct val="85000"/>
              </a:lnSpc>
              <a:spcBef>
                <a:spcPct val="0"/>
              </a:spcBef>
              <a:buNone/>
              <a:defRPr lang="en-CA" sz="4000" b="0" dirty="0">
                <a:solidFill>
                  <a:srgbClr val="002060"/>
                </a:solidFill>
                <a:latin typeface="+mj-lt"/>
                <a:ea typeface="+mj-ea"/>
                <a:cs typeface="+mj-cs"/>
              </a:defRPr>
            </a:lvl1pPr>
          </a:lstStyle>
          <a:p>
            <a:r>
              <a:rPr lang="es-MX" altLang="en-US" sz="3600" dirty="0" smtClean="0"/>
              <a:t>Clasificación Patofisiológica del Dolor</a:t>
            </a:r>
            <a:endParaRPr lang="es-MX" altLang="en-US" sz="3600" dirty="0"/>
          </a:p>
        </p:txBody>
      </p:sp>
      <p:sp>
        <p:nvSpPr>
          <p:cNvPr id="13" name="Text Box 5"/>
          <p:cNvSpPr txBox="1">
            <a:spLocks noChangeArrowheads="1"/>
          </p:cNvSpPr>
          <p:nvPr/>
        </p:nvSpPr>
        <p:spPr bwMode="auto">
          <a:xfrm>
            <a:off x="2987824" y="3732620"/>
            <a:ext cx="2952328"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MX" b="1" dirty="0" smtClean="0"/>
              <a:t>Múltiples tipos de dolor coexisten en muchos padecimientos (dolor mixto)</a:t>
            </a:r>
            <a:endParaRPr lang="es-MX" b="1" baseline="30000" dirty="0"/>
          </a:p>
        </p:txBody>
      </p:sp>
      <p:sp>
        <p:nvSpPr>
          <p:cNvPr id="14" name="Rectangle 4"/>
          <p:cNvSpPr/>
          <p:nvPr/>
        </p:nvSpPr>
        <p:spPr>
          <a:xfrm>
            <a:off x="455588" y="4260969"/>
            <a:ext cx="2808312" cy="1061829"/>
          </a:xfrm>
          <a:prstGeom prst="rect">
            <a:avLst/>
          </a:prstGeom>
        </p:spPr>
        <p:txBody>
          <a:bodyPr wrap="square">
            <a:spAutoFit/>
          </a:bodyPr>
          <a:lstStyle/>
          <a:p>
            <a:pPr algn="ctr"/>
            <a:r>
              <a:rPr lang="es-MX" sz="2300" b="1" dirty="0" smtClean="0">
                <a:solidFill>
                  <a:schemeClr val="bg1"/>
                </a:solidFill>
              </a:rPr>
              <a:t>Dolor nociceptivo</a:t>
            </a:r>
          </a:p>
          <a:p>
            <a:pPr marL="1176338" indent="-184150">
              <a:buFontTx/>
              <a:buChar char="-"/>
            </a:pPr>
            <a:r>
              <a:rPr lang="es-MX" sz="2000" dirty="0" smtClean="0">
                <a:solidFill>
                  <a:schemeClr val="bg1"/>
                </a:solidFill>
              </a:rPr>
              <a:t>Somático</a:t>
            </a:r>
          </a:p>
          <a:p>
            <a:pPr marL="1176338" indent="-184150">
              <a:buFontTx/>
              <a:buChar char="-"/>
            </a:pPr>
            <a:r>
              <a:rPr lang="es-MX" sz="2000" dirty="0" smtClean="0">
                <a:solidFill>
                  <a:schemeClr val="bg1"/>
                </a:solidFill>
              </a:rPr>
              <a:t>Visceral</a:t>
            </a:r>
          </a:p>
        </p:txBody>
      </p:sp>
      <p:sp>
        <p:nvSpPr>
          <p:cNvPr id="15" name="Rectangle 5"/>
          <p:cNvSpPr/>
          <p:nvPr/>
        </p:nvSpPr>
        <p:spPr>
          <a:xfrm>
            <a:off x="5796136" y="4293096"/>
            <a:ext cx="2736304" cy="1077218"/>
          </a:xfrm>
          <a:prstGeom prst="rect">
            <a:avLst/>
          </a:prstGeom>
        </p:spPr>
        <p:txBody>
          <a:bodyPr wrap="square">
            <a:spAutoFit/>
          </a:bodyPr>
          <a:lstStyle/>
          <a:p>
            <a:pPr lvl="0" algn="ctr"/>
            <a:r>
              <a:rPr lang="es-MX" sz="2300" b="1" dirty="0" smtClean="0">
                <a:solidFill>
                  <a:schemeClr val="bg1"/>
                </a:solidFill>
              </a:rPr>
              <a:t>Dolor Neuropático</a:t>
            </a:r>
          </a:p>
          <a:p>
            <a:pPr marL="704850" lvl="0" indent="-260350">
              <a:buFontTx/>
              <a:buChar char="-"/>
            </a:pPr>
            <a:r>
              <a:rPr lang="es-MX" sz="2000" dirty="0" smtClean="0">
                <a:solidFill>
                  <a:schemeClr val="bg1"/>
                </a:solidFill>
              </a:rPr>
              <a:t>Periférico</a:t>
            </a:r>
          </a:p>
          <a:p>
            <a:pPr marL="704850" lvl="0" indent="-260350">
              <a:buFontTx/>
              <a:buChar char="-"/>
            </a:pPr>
            <a:r>
              <a:rPr lang="es-MX" sz="2000" dirty="0" smtClean="0">
                <a:solidFill>
                  <a:schemeClr val="bg1"/>
                </a:solidFill>
              </a:rPr>
              <a:t>Central</a:t>
            </a:r>
            <a:endParaRPr lang="es-MX" sz="2000" dirty="0">
              <a:solidFill>
                <a:schemeClr val="tx1"/>
              </a:solidFill>
            </a:endParaRPr>
          </a:p>
        </p:txBody>
      </p:sp>
      <p:sp>
        <p:nvSpPr>
          <p:cNvPr id="16" name="Rectangle 6"/>
          <p:cNvSpPr/>
          <p:nvPr/>
        </p:nvSpPr>
        <p:spPr>
          <a:xfrm>
            <a:off x="2207530" y="2204864"/>
            <a:ext cx="4799824" cy="830997"/>
          </a:xfrm>
          <a:prstGeom prst="rect">
            <a:avLst/>
          </a:prstGeom>
        </p:spPr>
        <p:txBody>
          <a:bodyPr wrap="square">
            <a:spAutoFit/>
          </a:bodyPr>
          <a:lstStyle/>
          <a:p>
            <a:pPr lvl="0" algn="ctr"/>
            <a:r>
              <a:rPr lang="es-MX" sz="2300" b="1" dirty="0" smtClean="0">
                <a:solidFill>
                  <a:schemeClr val="bg1"/>
                </a:solidFill>
              </a:rPr>
              <a:t>Sensibilización central/</a:t>
            </a:r>
            <a:br>
              <a:rPr lang="es-MX" sz="2300" b="1" dirty="0" smtClean="0">
                <a:solidFill>
                  <a:schemeClr val="bg1"/>
                </a:solidFill>
              </a:rPr>
            </a:br>
            <a:r>
              <a:rPr lang="es-MX" sz="2300" b="1" dirty="0" smtClean="0">
                <a:solidFill>
                  <a:schemeClr val="bg1"/>
                </a:solidFill>
              </a:rPr>
              <a:t>Dolor disfuncional</a:t>
            </a:r>
          </a:p>
        </p:txBody>
      </p:sp>
      <p:sp>
        <p:nvSpPr>
          <p:cNvPr id="17" name="Text Box 8"/>
          <p:cNvSpPr txBox="1">
            <a:spLocks noChangeArrowheads="1"/>
          </p:cNvSpPr>
          <p:nvPr/>
        </p:nvSpPr>
        <p:spPr bwMode="auto">
          <a:xfrm>
            <a:off x="209301" y="6397364"/>
            <a:ext cx="8323139" cy="553998"/>
          </a:xfrm>
          <a:prstGeom prst="rect">
            <a:avLst/>
          </a:prstGeom>
          <a:noFill/>
          <a:ln>
            <a:noFill/>
          </a:ln>
          <a:effectLst>
            <a:prstShdw prst="shdw17" dist="17961" dir="2700000">
              <a:srgbClr val="998300">
                <a:alpha val="74997"/>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CA" sz="900" dirty="0" smtClean="0">
                <a:solidFill>
                  <a:srgbClr val="002060"/>
                </a:solidFill>
                <a:latin typeface="Calibri"/>
              </a:rPr>
              <a:t>Freynhagen R, Baron R. </a:t>
            </a:r>
            <a:r>
              <a:rPr lang="en-CA" sz="900" i="1" dirty="0" smtClean="0">
                <a:solidFill>
                  <a:srgbClr val="002060"/>
                </a:solidFill>
                <a:latin typeface="Calibri"/>
              </a:rPr>
              <a:t>Curr Pain Headache Rep </a:t>
            </a:r>
            <a:r>
              <a:rPr lang="en-CA" sz="900" dirty="0" smtClean="0">
                <a:solidFill>
                  <a:srgbClr val="002060"/>
                </a:solidFill>
                <a:latin typeface="Calibri"/>
              </a:rPr>
              <a:t>2009; 13(3):185-90; </a:t>
            </a:r>
            <a:r>
              <a:rPr lang="en-US" sz="900" dirty="0" smtClean="0">
                <a:solidFill>
                  <a:srgbClr val="002060"/>
                </a:solidFill>
                <a:latin typeface="Calibri"/>
              </a:rPr>
              <a:t>Jensen TS </a:t>
            </a:r>
            <a:r>
              <a:rPr lang="en-US" sz="900" i="1" dirty="0" smtClean="0">
                <a:solidFill>
                  <a:srgbClr val="002060"/>
                </a:solidFill>
                <a:latin typeface="Calibri"/>
              </a:rPr>
              <a:t>et al</a:t>
            </a:r>
            <a:r>
              <a:rPr lang="en-US" sz="900" dirty="0" smtClean="0">
                <a:solidFill>
                  <a:srgbClr val="002060"/>
                </a:solidFill>
                <a:latin typeface="Calibri"/>
              </a:rPr>
              <a:t>. </a:t>
            </a:r>
            <a:r>
              <a:rPr lang="en-US" sz="900" i="1" dirty="0" smtClean="0">
                <a:solidFill>
                  <a:srgbClr val="002060"/>
                </a:solidFill>
                <a:latin typeface="Calibri"/>
              </a:rPr>
              <a:t>Pain</a:t>
            </a:r>
            <a:r>
              <a:rPr lang="en-US" sz="900" dirty="0" smtClean="0">
                <a:solidFill>
                  <a:srgbClr val="002060"/>
                </a:solidFill>
                <a:latin typeface="Calibri"/>
              </a:rPr>
              <a:t> 2011; 152(10):2204-5; </a:t>
            </a:r>
            <a:br>
              <a:rPr lang="en-US" sz="900" dirty="0" smtClean="0">
                <a:solidFill>
                  <a:srgbClr val="002060"/>
                </a:solidFill>
                <a:latin typeface="Calibri"/>
              </a:rPr>
            </a:br>
            <a:r>
              <a:rPr lang="en-US" sz="900" dirty="0" smtClean="0">
                <a:solidFill>
                  <a:srgbClr val="002060"/>
                </a:solidFill>
                <a:latin typeface="Calibri"/>
              </a:rPr>
              <a:t>Julius D </a:t>
            </a:r>
            <a:r>
              <a:rPr lang="en-US" sz="900" i="1" dirty="0" smtClean="0">
                <a:solidFill>
                  <a:srgbClr val="002060"/>
                </a:solidFill>
                <a:latin typeface="Calibri"/>
              </a:rPr>
              <a:t>et al. </a:t>
            </a:r>
            <a:r>
              <a:rPr lang="en-US" sz="900" dirty="0" smtClean="0">
                <a:solidFill>
                  <a:srgbClr val="002060"/>
                </a:solidFill>
                <a:latin typeface="Calibri"/>
              </a:rPr>
              <a:t>In: McMahon SB, Koltzenburg M (eds). </a:t>
            </a:r>
            <a:r>
              <a:rPr lang="en-US" sz="900" i="1" dirty="0" smtClean="0">
                <a:solidFill>
                  <a:srgbClr val="002060"/>
                </a:solidFill>
                <a:latin typeface="Calibri"/>
              </a:rPr>
              <a:t>Wall and Melzack’s Textbook of Pain. </a:t>
            </a:r>
            <a:r>
              <a:rPr lang="en-US" sz="900" dirty="0" smtClean="0">
                <a:solidFill>
                  <a:srgbClr val="002060"/>
                </a:solidFill>
                <a:latin typeface="Calibri"/>
              </a:rPr>
              <a:t>5th ed. Elsevier; London, UK: 2006; </a:t>
            </a:r>
            <a:br>
              <a:rPr lang="en-US" sz="900" dirty="0" smtClean="0">
                <a:solidFill>
                  <a:srgbClr val="002060"/>
                </a:solidFill>
                <a:latin typeface="Calibri"/>
              </a:rPr>
            </a:br>
            <a:r>
              <a:rPr lang="en-US" sz="900" dirty="0" smtClean="0">
                <a:solidFill>
                  <a:srgbClr val="002060"/>
                </a:solidFill>
                <a:latin typeface="Calibri"/>
              </a:rPr>
              <a:t>Ross E. </a:t>
            </a:r>
            <a:r>
              <a:rPr lang="en-US" sz="900" i="1" dirty="0" smtClean="0">
                <a:solidFill>
                  <a:srgbClr val="002060"/>
                </a:solidFill>
                <a:latin typeface="Calibri"/>
              </a:rPr>
              <a:t>Expert Opin Pharmacother </a:t>
            </a:r>
            <a:r>
              <a:rPr lang="en-US" sz="900" dirty="0" smtClean="0">
                <a:solidFill>
                  <a:srgbClr val="002060"/>
                </a:solidFill>
                <a:latin typeface="Calibri"/>
              </a:rPr>
              <a:t>2001; 2(1):1529-30; Webster LR. </a:t>
            </a:r>
            <a:r>
              <a:rPr lang="en-US" sz="900" i="1" dirty="0" smtClean="0">
                <a:solidFill>
                  <a:srgbClr val="002060"/>
                </a:solidFill>
                <a:latin typeface="Calibri"/>
              </a:rPr>
              <a:t>Am J Manag Care </a:t>
            </a:r>
            <a:r>
              <a:rPr lang="en-US" sz="900" dirty="0" smtClean="0">
                <a:solidFill>
                  <a:srgbClr val="002060"/>
                </a:solidFill>
                <a:latin typeface="Calibri"/>
              </a:rPr>
              <a:t>2008; 14(5 Suppl 1):S116-22; Woolf CJ. </a:t>
            </a:r>
            <a:r>
              <a:rPr lang="en-US" sz="900" i="1" dirty="0" smtClean="0">
                <a:solidFill>
                  <a:srgbClr val="002060"/>
                </a:solidFill>
                <a:latin typeface="Calibri"/>
              </a:rPr>
              <a:t>Pain</a:t>
            </a:r>
            <a:r>
              <a:rPr lang="en-US" sz="900" dirty="0" smtClean="0">
                <a:solidFill>
                  <a:srgbClr val="002060"/>
                </a:solidFill>
                <a:latin typeface="Calibri"/>
              </a:rPr>
              <a:t> 2011; 152(3 Suppl):S2-15.</a:t>
            </a:r>
          </a:p>
          <a:p>
            <a:pPr eaLnBrk="1" hangingPunct="1"/>
            <a:endParaRPr lang="en-US" sz="900" dirty="0">
              <a:solidFill>
                <a:srgbClr val="002060"/>
              </a:solidFill>
              <a:latin typeface="Calibri"/>
            </a:endParaRPr>
          </a:p>
        </p:txBody>
      </p:sp>
    </p:spTree>
    <p:extLst>
      <p:ext uri="{BB962C8B-B14F-4D97-AF65-F5344CB8AC3E}">
        <p14:creationId xmlns="" xmlns:p14="http://schemas.microsoft.com/office/powerpoint/2010/main" val="130476315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4067944" y="2680065"/>
            <a:ext cx="0" cy="317156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9" idx="0"/>
          </p:cNvCxnSpPr>
          <p:nvPr/>
        </p:nvCxnSpPr>
        <p:spPr>
          <a:xfrm>
            <a:off x="5575797" y="2645055"/>
            <a:ext cx="0" cy="141044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s-MX" dirty="0" smtClean="0"/>
              <a:t>Visión General del Manejo de </a:t>
            </a:r>
            <a:r>
              <a:rPr lang="es-MX" dirty="0" smtClean="0"/>
              <a:t/>
            </a:r>
            <a:br>
              <a:rPr lang="es-MX" dirty="0" smtClean="0"/>
            </a:br>
            <a:r>
              <a:rPr lang="es-MX" dirty="0" smtClean="0"/>
              <a:t>la Fibromialgia</a:t>
            </a:r>
            <a:endParaRPr lang="es-MX"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621082379"/>
              </p:ext>
            </p:extLst>
          </p:nvPr>
        </p:nvGraphicFramePr>
        <p:xfrm>
          <a:off x="323528" y="1484784"/>
          <a:ext cx="3096344" cy="4781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3666493" y="1484784"/>
            <a:ext cx="2480209" cy="1195281"/>
            <a:chOff x="831165" y="5911677"/>
            <a:chExt cx="2480209" cy="1195281"/>
          </a:xfrm>
        </p:grpSpPr>
        <p:sp>
          <p:nvSpPr>
            <p:cNvPr id="8" name="Rounded Rectangle 7"/>
            <p:cNvSpPr/>
            <p:nvPr/>
          </p:nvSpPr>
          <p:spPr>
            <a:xfrm>
              <a:off x="831165" y="5911677"/>
              <a:ext cx="2480209" cy="119528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866173" y="5946685"/>
              <a:ext cx="2410191" cy="11252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s-MX" dirty="0" smtClean="0">
                  <a:solidFill>
                    <a:prstClr val="white"/>
                  </a:solidFill>
                </a:rPr>
                <a:t>Desarrollar un plan de tratamiento que refleje las prioridades y preferencias del paciente</a:t>
              </a:r>
            </a:p>
          </p:txBody>
        </p:sp>
      </p:grpSp>
      <p:sp>
        <p:nvSpPr>
          <p:cNvPr id="13" name="Rounded Rectangle 12"/>
          <p:cNvSpPr/>
          <p:nvPr/>
        </p:nvSpPr>
        <p:spPr>
          <a:xfrm>
            <a:off x="4355976" y="2780928"/>
            <a:ext cx="2480209" cy="474918"/>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13"/>
          <p:cNvSpPr/>
          <p:nvPr/>
        </p:nvSpPr>
        <p:spPr>
          <a:xfrm>
            <a:off x="4378672" y="2852936"/>
            <a:ext cx="2437230" cy="352197"/>
          </a:xfrm>
          <a:prstGeom prst="rect">
            <a:avLst/>
          </a:prstGeom>
        </p:spPr>
        <p:txBody>
          <a:bodyPr wrap="square">
            <a:spAutoFit/>
          </a:bodyPr>
          <a:lstStyle/>
          <a:p>
            <a:pPr algn="ctr" defTabSz="800100">
              <a:lnSpc>
                <a:spcPct val="90000"/>
              </a:lnSpc>
              <a:spcBef>
                <a:spcPct val="0"/>
              </a:spcBef>
              <a:spcAft>
                <a:spcPct val="35000"/>
              </a:spcAft>
            </a:pPr>
            <a:r>
              <a:rPr lang="es-MX" dirty="0" smtClean="0">
                <a:solidFill>
                  <a:prstClr val="white"/>
                </a:solidFill>
              </a:rPr>
              <a:t>Farmacoterapia</a:t>
            </a:r>
            <a:endParaRPr lang="es-MX" dirty="0">
              <a:solidFill>
                <a:prstClr val="white"/>
              </a:solidFill>
            </a:endParaRPr>
          </a:p>
        </p:txBody>
      </p:sp>
      <p:sp>
        <p:nvSpPr>
          <p:cNvPr id="16" name="Rounded Rectangle 15"/>
          <p:cNvSpPr/>
          <p:nvPr/>
        </p:nvSpPr>
        <p:spPr>
          <a:xfrm>
            <a:off x="4355976" y="3356992"/>
            <a:ext cx="2480209" cy="597640"/>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16"/>
          <p:cNvSpPr/>
          <p:nvPr/>
        </p:nvSpPr>
        <p:spPr>
          <a:xfrm>
            <a:off x="4378672" y="3366048"/>
            <a:ext cx="2502024" cy="590931"/>
          </a:xfrm>
          <a:prstGeom prst="rect">
            <a:avLst/>
          </a:prstGeom>
        </p:spPr>
        <p:txBody>
          <a:bodyPr wrap="square">
            <a:spAutoFit/>
          </a:bodyPr>
          <a:lstStyle/>
          <a:p>
            <a:pPr algn="ctr" defTabSz="800100">
              <a:lnSpc>
                <a:spcPct val="90000"/>
              </a:lnSpc>
              <a:spcBef>
                <a:spcPct val="0"/>
              </a:spcBef>
              <a:spcAft>
                <a:spcPct val="35000"/>
              </a:spcAft>
            </a:pPr>
            <a:r>
              <a:rPr lang="es-MX" dirty="0" smtClean="0">
                <a:solidFill>
                  <a:prstClr val="white"/>
                </a:solidFill>
              </a:rPr>
              <a:t>Terapias no-farmacológicas</a:t>
            </a:r>
            <a:endParaRPr lang="es-MX" dirty="0">
              <a:solidFill>
                <a:prstClr val="white"/>
              </a:solidFill>
            </a:endParaRPr>
          </a:p>
        </p:txBody>
      </p:sp>
      <p:sp>
        <p:nvSpPr>
          <p:cNvPr id="18" name="Rounded Rectangle 17"/>
          <p:cNvSpPr/>
          <p:nvPr/>
        </p:nvSpPr>
        <p:spPr>
          <a:xfrm>
            <a:off x="4335693" y="4055496"/>
            <a:ext cx="2480209" cy="597640"/>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18"/>
          <p:cNvSpPr/>
          <p:nvPr/>
        </p:nvSpPr>
        <p:spPr>
          <a:xfrm>
            <a:off x="4324785" y="4055496"/>
            <a:ext cx="2502024" cy="590931"/>
          </a:xfrm>
          <a:prstGeom prst="rect">
            <a:avLst/>
          </a:prstGeom>
        </p:spPr>
        <p:txBody>
          <a:bodyPr wrap="square">
            <a:spAutoFit/>
          </a:bodyPr>
          <a:lstStyle/>
          <a:p>
            <a:pPr algn="ctr" defTabSz="800100">
              <a:lnSpc>
                <a:spcPct val="90000"/>
              </a:lnSpc>
              <a:spcBef>
                <a:spcPct val="0"/>
              </a:spcBef>
              <a:spcAft>
                <a:spcPct val="35000"/>
              </a:spcAft>
            </a:pPr>
            <a:r>
              <a:rPr lang="es-MX" dirty="0" smtClean="0">
                <a:solidFill>
                  <a:prstClr val="white"/>
                </a:solidFill>
              </a:rPr>
              <a:t>Tratamiento de </a:t>
            </a:r>
            <a:br>
              <a:rPr lang="es-MX" dirty="0" smtClean="0">
                <a:solidFill>
                  <a:prstClr val="white"/>
                </a:solidFill>
              </a:rPr>
            </a:br>
            <a:r>
              <a:rPr lang="es-MX" dirty="0" smtClean="0">
                <a:solidFill>
                  <a:prstClr val="white"/>
                </a:solidFill>
              </a:rPr>
              <a:t>comorbilidades</a:t>
            </a:r>
            <a:endParaRPr lang="es-MX" dirty="0">
              <a:solidFill>
                <a:prstClr val="white"/>
              </a:solidFill>
            </a:endParaRPr>
          </a:p>
        </p:txBody>
      </p:sp>
      <p:sp>
        <p:nvSpPr>
          <p:cNvPr id="20" name="Rounded Rectangle 19"/>
          <p:cNvSpPr/>
          <p:nvPr/>
        </p:nvSpPr>
        <p:spPr>
          <a:xfrm>
            <a:off x="3631348" y="4797151"/>
            <a:ext cx="3184554" cy="923331"/>
          </a:xfrm>
          <a:prstGeom prst="roundRect">
            <a:avLst>
              <a:gd name="adj" fmla="val 10000"/>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20"/>
          <p:cNvSpPr/>
          <p:nvPr/>
        </p:nvSpPr>
        <p:spPr>
          <a:xfrm>
            <a:off x="3631348" y="4797152"/>
            <a:ext cx="3184554" cy="830997"/>
          </a:xfrm>
          <a:prstGeom prst="rect">
            <a:avLst/>
          </a:prstGeom>
        </p:spPr>
        <p:txBody>
          <a:bodyPr wrap="square">
            <a:spAutoFit/>
          </a:bodyPr>
          <a:lstStyle/>
          <a:p>
            <a:pPr marL="0" lvl="1" algn="ctr"/>
            <a:r>
              <a:rPr lang="es-MX" sz="1600" dirty="0" smtClean="0">
                <a:solidFill>
                  <a:prstClr val="white"/>
                </a:solidFill>
              </a:rPr>
              <a:t>Identificar otros profesionales de la salud que pueden trabajar con usted para atender al paciente</a:t>
            </a:r>
            <a:endParaRPr lang="es-MX" sz="1600" dirty="0">
              <a:solidFill>
                <a:prstClr val="white"/>
              </a:solidFill>
            </a:endParaRPr>
          </a:p>
        </p:txBody>
      </p:sp>
      <p:sp>
        <p:nvSpPr>
          <p:cNvPr id="22" name="Rounded Rectangle 21"/>
          <p:cNvSpPr/>
          <p:nvPr/>
        </p:nvSpPr>
        <p:spPr>
          <a:xfrm>
            <a:off x="3631348" y="5809395"/>
            <a:ext cx="3184554" cy="688565"/>
          </a:xfrm>
          <a:prstGeom prst="roundRect">
            <a:avLst>
              <a:gd name="adj" fmla="val 10000"/>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ctangle 22"/>
          <p:cNvSpPr/>
          <p:nvPr/>
        </p:nvSpPr>
        <p:spPr>
          <a:xfrm>
            <a:off x="3666493" y="5851629"/>
            <a:ext cx="3149409" cy="584775"/>
          </a:xfrm>
          <a:prstGeom prst="rect">
            <a:avLst/>
          </a:prstGeom>
        </p:spPr>
        <p:txBody>
          <a:bodyPr wrap="square">
            <a:spAutoFit/>
          </a:bodyPr>
          <a:lstStyle/>
          <a:p>
            <a:pPr marL="0" lvl="1" algn="ctr"/>
            <a:r>
              <a:rPr lang="es-MX" sz="1600" dirty="0" smtClean="0">
                <a:solidFill>
                  <a:prstClr val="white"/>
                </a:solidFill>
              </a:rPr>
              <a:t>Identificar recursos de la comunidad para el auto-manejo</a:t>
            </a:r>
            <a:endParaRPr lang="es-MX" sz="1600" dirty="0">
              <a:solidFill>
                <a:prstClr val="white"/>
              </a:solidFill>
            </a:endParaRPr>
          </a:p>
        </p:txBody>
      </p:sp>
      <p:sp>
        <p:nvSpPr>
          <p:cNvPr id="24" name="Rounded Rectangle 23"/>
          <p:cNvSpPr/>
          <p:nvPr/>
        </p:nvSpPr>
        <p:spPr>
          <a:xfrm>
            <a:off x="7020272" y="1484781"/>
            <a:ext cx="1976153" cy="537321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p:nvPr/>
        </p:nvSpPr>
        <p:spPr>
          <a:xfrm>
            <a:off x="7020272" y="1484785"/>
            <a:ext cx="1976153" cy="14330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algn="ctr" defTabSz="800100">
              <a:lnSpc>
                <a:spcPct val="90000"/>
              </a:lnSpc>
              <a:spcBef>
                <a:spcPct val="0"/>
              </a:spcBef>
              <a:spcAft>
                <a:spcPct val="35000"/>
              </a:spcAft>
            </a:pPr>
            <a:r>
              <a:rPr lang="es-MX" dirty="0" smtClean="0">
                <a:solidFill>
                  <a:prstClr val="white"/>
                </a:solidFill>
              </a:rPr>
              <a:t>En las visitas de seguimiento evaluar:</a:t>
            </a:r>
          </a:p>
          <a:p>
            <a:pPr marL="190500" indent="-190500" defTabSz="800100">
              <a:lnSpc>
                <a:spcPct val="90000"/>
              </a:lnSpc>
              <a:spcBef>
                <a:spcPct val="0"/>
              </a:spcBef>
              <a:spcAft>
                <a:spcPct val="35000"/>
              </a:spcAft>
              <a:buFont typeface="Arial" pitchFamily="34" charset="0"/>
              <a:buChar char="•"/>
            </a:pPr>
            <a:r>
              <a:rPr lang="es-MX" sz="1600" dirty="0" smtClean="0">
                <a:solidFill>
                  <a:prstClr val="white"/>
                </a:solidFill>
              </a:rPr>
              <a:t>Avance hacia las metas del tratamiento</a:t>
            </a:r>
          </a:p>
          <a:p>
            <a:pPr marL="190500" indent="-190500" defTabSz="800100">
              <a:lnSpc>
                <a:spcPct val="90000"/>
              </a:lnSpc>
              <a:spcBef>
                <a:spcPct val="0"/>
              </a:spcBef>
              <a:spcAft>
                <a:spcPct val="35000"/>
              </a:spcAft>
              <a:buFont typeface="Arial" pitchFamily="34" charset="0"/>
              <a:buChar char="•"/>
            </a:pPr>
            <a:r>
              <a:rPr lang="es-MX" sz="1600" dirty="0" smtClean="0">
                <a:solidFill>
                  <a:prstClr val="white"/>
                </a:solidFill>
              </a:rPr>
              <a:t>Actividad física</a:t>
            </a:r>
          </a:p>
          <a:p>
            <a:pPr marL="190500" indent="-190500" defTabSz="800100">
              <a:lnSpc>
                <a:spcPct val="90000"/>
              </a:lnSpc>
              <a:spcBef>
                <a:spcPct val="0"/>
              </a:spcBef>
              <a:spcAft>
                <a:spcPct val="35000"/>
              </a:spcAft>
              <a:buFont typeface="Arial" pitchFamily="34" charset="0"/>
              <a:buChar char="•"/>
            </a:pPr>
            <a:r>
              <a:rPr lang="es-MX" sz="1600" dirty="0" smtClean="0">
                <a:solidFill>
                  <a:prstClr val="white"/>
                </a:solidFill>
              </a:rPr>
              <a:t>Uso de técnicas de auto-manejo</a:t>
            </a:r>
          </a:p>
          <a:p>
            <a:pPr marL="190500" indent="-190500" defTabSz="800100">
              <a:lnSpc>
                <a:spcPct val="90000"/>
              </a:lnSpc>
              <a:spcBef>
                <a:spcPct val="0"/>
              </a:spcBef>
              <a:spcAft>
                <a:spcPct val="35000"/>
              </a:spcAft>
              <a:buFont typeface="Arial" pitchFamily="34" charset="0"/>
              <a:buChar char="•"/>
            </a:pPr>
            <a:r>
              <a:rPr lang="es-MX" sz="1600" dirty="0" smtClean="0">
                <a:solidFill>
                  <a:prstClr val="white"/>
                </a:solidFill>
              </a:rPr>
              <a:t>Eficacia de la medicación y efectos adversos</a:t>
            </a:r>
          </a:p>
          <a:p>
            <a:pPr marL="190500" indent="-190500" defTabSz="800100">
              <a:lnSpc>
                <a:spcPct val="90000"/>
              </a:lnSpc>
              <a:spcBef>
                <a:spcPct val="0"/>
              </a:spcBef>
              <a:spcAft>
                <a:spcPct val="35000"/>
              </a:spcAft>
              <a:buFont typeface="Arial" pitchFamily="34" charset="0"/>
              <a:buChar char="•"/>
            </a:pPr>
            <a:r>
              <a:rPr lang="es-MX" sz="1600" dirty="0" smtClean="0">
                <a:solidFill>
                  <a:prstClr val="white"/>
                </a:solidFill>
              </a:rPr>
              <a:t>Comorbilidades</a:t>
            </a:r>
          </a:p>
          <a:p>
            <a:pPr marL="190500" indent="-190500" defTabSz="800100">
              <a:lnSpc>
                <a:spcPct val="90000"/>
              </a:lnSpc>
              <a:spcBef>
                <a:spcPct val="0"/>
              </a:spcBef>
              <a:spcAft>
                <a:spcPct val="35000"/>
              </a:spcAft>
              <a:buFont typeface="Arial" pitchFamily="34" charset="0"/>
              <a:buChar char="•"/>
            </a:pPr>
            <a:r>
              <a:rPr lang="es-MX" sz="1600" dirty="0" smtClean="0">
                <a:solidFill>
                  <a:prstClr val="white"/>
                </a:solidFill>
              </a:rPr>
              <a:t>Ajustes al plan de tratamiento</a:t>
            </a:r>
          </a:p>
          <a:p>
            <a:pPr algn="ctr" defTabSz="800100">
              <a:lnSpc>
                <a:spcPct val="90000"/>
              </a:lnSpc>
              <a:spcBef>
                <a:spcPct val="0"/>
              </a:spcBef>
              <a:spcAft>
                <a:spcPct val="35000"/>
              </a:spcAft>
            </a:pPr>
            <a:endParaRPr lang="es-MX" sz="400" dirty="0" smtClean="0">
              <a:solidFill>
                <a:prstClr val="white"/>
              </a:solidFill>
            </a:endParaRPr>
          </a:p>
          <a:p>
            <a:pPr algn="ctr" defTabSz="800100">
              <a:lnSpc>
                <a:spcPct val="90000"/>
              </a:lnSpc>
              <a:spcBef>
                <a:spcPct val="0"/>
              </a:spcBef>
              <a:spcAft>
                <a:spcPct val="35000"/>
              </a:spcAft>
            </a:pPr>
            <a:r>
              <a:rPr lang="es-MX" dirty="0" smtClean="0">
                <a:solidFill>
                  <a:prstClr val="white"/>
                </a:solidFill>
              </a:rPr>
              <a:t>Mantener el enfoque en el progreso a través del tiempo vs. altas y bajas diarias</a:t>
            </a:r>
            <a:endParaRPr lang="es-MX" sz="1600" dirty="0">
              <a:solidFill>
                <a:prstClr val="white"/>
              </a:solidFill>
            </a:endParaRPr>
          </a:p>
        </p:txBody>
      </p:sp>
      <p:grpSp>
        <p:nvGrpSpPr>
          <p:cNvPr id="26" name="Group 25"/>
          <p:cNvGrpSpPr/>
          <p:nvPr/>
        </p:nvGrpSpPr>
        <p:grpSpPr>
          <a:xfrm rot="16200000">
            <a:off x="6383203" y="1859374"/>
            <a:ext cx="537876" cy="448230"/>
            <a:chOff x="1279233" y="1269986"/>
            <a:chExt cx="537876" cy="448230"/>
          </a:xfrm>
        </p:grpSpPr>
        <p:sp>
          <p:nvSpPr>
            <p:cNvPr id="27" name="Right Arrow 26"/>
            <p:cNvSpPr/>
            <p:nvPr/>
          </p:nvSpPr>
          <p:spPr>
            <a:xfrm rot="5400000">
              <a:off x="1324056" y="1225163"/>
              <a:ext cx="448230" cy="53787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Right Arrow 4"/>
            <p:cNvSpPr/>
            <p:nvPr/>
          </p:nvSpPr>
          <p:spPr>
            <a:xfrm>
              <a:off x="1386809" y="1269986"/>
              <a:ext cx="322726" cy="313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77900">
                <a:lnSpc>
                  <a:spcPct val="90000"/>
                </a:lnSpc>
                <a:spcBef>
                  <a:spcPct val="0"/>
                </a:spcBef>
                <a:spcAft>
                  <a:spcPct val="35000"/>
                </a:spcAft>
              </a:pPr>
              <a:endParaRPr lang="es-MX" sz="2200" dirty="0">
                <a:solidFill>
                  <a:prstClr val="white"/>
                </a:solidFill>
              </a:endParaRPr>
            </a:p>
          </p:txBody>
        </p:sp>
      </p:grpSp>
      <p:sp>
        <p:nvSpPr>
          <p:cNvPr id="39" name="Right Arrow 38"/>
          <p:cNvSpPr/>
          <p:nvPr/>
        </p:nvSpPr>
        <p:spPr>
          <a:xfrm>
            <a:off x="3187666" y="1751799"/>
            <a:ext cx="448230" cy="53787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0" name="Right Arrow 4"/>
          <p:cNvSpPr/>
          <p:nvPr/>
        </p:nvSpPr>
        <p:spPr>
          <a:xfrm rot="16200000">
            <a:off x="3199366" y="1971431"/>
            <a:ext cx="322726" cy="313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77900">
              <a:lnSpc>
                <a:spcPct val="90000"/>
              </a:lnSpc>
              <a:spcBef>
                <a:spcPct val="0"/>
              </a:spcBef>
              <a:spcAft>
                <a:spcPct val="35000"/>
              </a:spcAft>
            </a:pPr>
            <a:endParaRPr lang="es-MX" sz="2200" dirty="0">
              <a:solidFill>
                <a:prstClr val="white"/>
              </a:solidFill>
            </a:endParaRPr>
          </a:p>
        </p:txBody>
      </p:sp>
      <p:sp>
        <p:nvSpPr>
          <p:cNvPr id="41" name="Rectangle 40"/>
          <p:cNvSpPr/>
          <p:nvPr/>
        </p:nvSpPr>
        <p:spPr>
          <a:xfrm>
            <a:off x="3197416" y="2083489"/>
            <a:ext cx="78440" cy="3725906"/>
          </a:xfrm>
          <a:prstGeom prst="rect">
            <a:avLst/>
          </a:prstGeom>
          <a:solidFill>
            <a:srgbClr val="AABB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42" name="Rectangle 41"/>
          <p:cNvSpPr/>
          <p:nvPr/>
        </p:nvSpPr>
        <p:spPr>
          <a:xfrm>
            <a:off x="3155561" y="5445224"/>
            <a:ext cx="120295" cy="372555"/>
          </a:xfrm>
          <a:prstGeom prst="rect">
            <a:avLst/>
          </a:prstGeom>
          <a:solidFill>
            <a:srgbClr val="AABB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43" name="Rectangle 42"/>
          <p:cNvSpPr/>
          <p:nvPr/>
        </p:nvSpPr>
        <p:spPr>
          <a:xfrm>
            <a:off x="251520" y="6488668"/>
            <a:ext cx="3667992" cy="246221"/>
          </a:xfrm>
          <a:prstGeom prst="rect">
            <a:avLst/>
          </a:prstGeom>
        </p:spPr>
        <p:txBody>
          <a:bodyPr wrap="none">
            <a:spAutoFit/>
          </a:bodyPr>
          <a:lstStyle/>
          <a:p>
            <a:r>
              <a:rPr lang="es-MX" sz="1000" dirty="0" smtClean="0">
                <a:solidFill>
                  <a:srgbClr val="002060"/>
                </a:solidFill>
              </a:rPr>
              <a:t>Adapted from: Arnold LM </a:t>
            </a:r>
            <a:r>
              <a:rPr lang="es-MX" sz="1000" i="1" dirty="0" smtClean="0">
                <a:solidFill>
                  <a:srgbClr val="002060"/>
                </a:solidFill>
              </a:rPr>
              <a:t>et al. Mayo Clin Proc</a:t>
            </a:r>
            <a:r>
              <a:rPr lang="es-MX" sz="1000" dirty="0" smtClean="0">
                <a:solidFill>
                  <a:srgbClr val="002060"/>
                </a:solidFill>
              </a:rPr>
              <a:t> 2012; 87(5):488-96.</a:t>
            </a:r>
            <a:endParaRPr lang="es-MX" sz="1000" dirty="0">
              <a:solidFill>
                <a:srgbClr val="002060"/>
              </a:solidFill>
            </a:endParaRPr>
          </a:p>
        </p:txBody>
      </p:sp>
    </p:spTree>
    <p:extLst>
      <p:ext uri="{BB962C8B-B14F-4D97-AF65-F5344CB8AC3E}">
        <p14:creationId xmlns="" xmlns:p14="http://schemas.microsoft.com/office/powerpoint/2010/main" val="29444315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Mensajes Clave</a:t>
            </a:r>
            <a:endParaRPr lang="es-MX" noProof="0" dirty="0"/>
          </a:p>
        </p:txBody>
      </p:sp>
      <p:sp>
        <p:nvSpPr>
          <p:cNvPr id="3" name="Content Placeholder 2"/>
          <p:cNvSpPr>
            <a:spLocks noGrp="1"/>
          </p:cNvSpPr>
          <p:nvPr>
            <p:ph idx="1"/>
          </p:nvPr>
        </p:nvSpPr>
        <p:spPr/>
        <p:txBody>
          <a:bodyPr>
            <a:noAutofit/>
          </a:bodyPr>
          <a:lstStyle/>
          <a:p>
            <a:r>
              <a:rPr lang="es-MX" sz="2400" noProof="0" dirty="0" smtClean="0"/>
              <a:t>Hasta el 15</a:t>
            </a:r>
            <a:r>
              <a:rPr lang="es-MX" sz="2400" noProof="0" dirty="0" smtClean="0"/>
              <a:t>% </a:t>
            </a:r>
            <a:r>
              <a:rPr lang="es-MX" sz="2400" noProof="0" dirty="0" smtClean="0"/>
              <a:t>de la población adulta puede experimentar sensibilización </a:t>
            </a:r>
            <a:r>
              <a:rPr lang="es-MX" sz="2400" noProof="0" dirty="0" smtClean="0"/>
              <a:t>central/ dolor disfuncional, </a:t>
            </a:r>
            <a:br>
              <a:rPr lang="es-MX" sz="2400" noProof="0" dirty="0" smtClean="0"/>
            </a:br>
            <a:r>
              <a:rPr lang="es-MX" sz="2400" noProof="0" dirty="0" smtClean="0"/>
              <a:t>y 2–5</a:t>
            </a:r>
            <a:r>
              <a:rPr lang="es-MX" sz="2400" noProof="0" dirty="0" smtClean="0"/>
              <a:t>% </a:t>
            </a:r>
            <a:r>
              <a:rPr lang="es-MX" sz="2400" noProof="0" dirty="0" smtClean="0"/>
              <a:t>de los adultos padecen fibromialgia</a:t>
            </a:r>
            <a:endParaRPr lang="es-MX" sz="2400" noProof="0" dirty="0" smtClean="0"/>
          </a:p>
          <a:p>
            <a:r>
              <a:rPr lang="es-MX" sz="2400" noProof="0" dirty="0" smtClean="0"/>
              <a:t>Se cree que la sensibilización </a:t>
            </a:r>
            <a:r>
              <a:rPr lang="es-MX" sz="2400" noProof="0" dirty="0" smtClean="0"/>
              <a:t>central/dolor disfuncional </a:t>
            </a:r>
            <a:r>
              <a:rPr lang="es-MX" sz="2400" noProof="0" dirty="0" smtClean="0"/>
              <a:t>es el resultado de desregulación o disfunción persistente</a:t>
            </a:r>
          </a:p>
          <a:p>
            <a:r>
              <a:rPr lang="es-MX" sz="2400" noProof="0" dirty="0" smtClean="0"/>
              <a:t>Muchos pacientes </a:t>
            </a:r>
            <a:r>
              <a:rPr lang="es-MX" sz="2400" noProof="0" dirty="0" smtClean="0"/>
              <a:t>con </a:t>
            </a:r>
            <a:r>
              <a:rPr lang="es-MX" sz="2400" noProof="0" dirty="0" smtClean="0"/>
              <a:t>síndromes de sensibilización </a:t>
            </a:r>
            <a:r>
              <a:rPr lang="es-MX" sz="2400" noProof="0" dirty="0" smtClean="0"/>
              <a:t>central/dolor disfuncional </a:t>
            </a:r>
            <a:r>
              <a:rPr lang="es-MX" sz="2400" noProof="0" dirty="0" smtClean="0"/>
              <a:t>como fibromialgia también padecen de sueño deficiente, fatiga</a:t>
            </a:r>
            <a:r>
              <a:rPr lang="es-MX" sz="2400" noProof="0" dirty="0" smtClean="0"/>
              <a:t>, </a:t>
            </a:r>
            <a:r>
              <a:rPr lang="es-MX" sz="2400" noProof="0" dirty="0" smtClean="0"/>
              <a:t>ansiedad </a:t>
            </a:r>
            <a:r>
              <a:rPr lang="es-MX" sz="2400" dirty="0" smtClean="0"/>
              <a:t>y t</a:t>
            </a:r>
            <a:r>
              <a:rPr lang="es-MX" sz="2400" noProof="0" dirty="0" smtClean="0"/>
              <a:t>rastornos</a:t>
            </a:r>
            <a:r>
              <a:rPr lang="es-MX" sz="2400" noProof="0" dirty="0" smtClean="0"/>
              <a:t> </a:t>
            </a:r>
            <a:r>
              <a:rPr lang="es-MX" sz="2400" noProof="0" dirty="0" smtClean="0"/>
              <a:t>del </a:t>
            </a:r>
            <a:r>
              <a:rPr lang="es-MX" sz="2400" noProof="0" dirty="0" smtClean="0"/>
              <a:t>estado </a:t>
            </a:r>
            <a:r>
              <a:rPr lang="es-MX" sz="2400" noProof="0" dirty="0" smtClean="0"/>
              <a:t>de ánimo</a:t>
            </a:r>
          </a:p>
          <a:p>
            <a:r>
              <a:rPr lang="es-MX" sz="2400" noProof="0" dirty="0" smtClean="0"/>
              <a:t>La terapia multimodal incluyendo componentes no-farmacológicos y farmacológicos debe usarse para resolver los síntomas </a:t>
            </a:r>
            <a:r>
              <a:rPr lang="es-MX" sz="2400" noProof="0" dirty="0" smtClean="0"/>
              <a:t>de </a:t>
            </a:r>
            <a:r>
              <a:rPr lang="es-MX" sz="2400" noProof="0" dirty="0" smtClean="0"/>
              <a:t>la fibromialgia</a:t>
            </a:r>
            <a:endParaRPr lang="es-MX" sz="2400" noProof="0" dirty="0"/>
          </a:p>
        </p:txBody>
      </p:sp>
    </p:spTree>
    <p:extLst>
      <p:ext uri="{BB962C8B-B14F-4D97-AF65-F5344CB8AC3E}">
        <p14:creationId xmlns="" xmlns:p14="http://schemas.microsoft.com/office/powerpoint/2010/main" val="3452230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s-MX" sz="3200" noProof="0" dirty="0" smtClean="0"/>
              <a:t>¿Por qué los pacientes que padecen sensibilización central experimentan dolor disfuncional?</a:t>
            </a:r>
            <a:endParaRPr lang="es-MX" sz="3200" noProof="0" dirty="0"/>
          </a:p>
        </p:txBody>
      </p:sp>
      <p:sp>
        <p:nvSpPr>
          <p:cNvPr id="3" name="Content Placeholder 2"/>
          <p:cNvSpPr>
            <a:spLocks noGrp="1"/>
          </p:cNvSpPr>
          <p:nvPr>
            <p:ph idx="1"/>
          </p:nvPr>
        </p:nvSpPr>
        <p:spPr/>
        <p:txBody>
          <a:bodyPr>
            <a:normAutofit/>
          </a:bodyPr>
          <a:lstStyle/>
          <a:p>
            <a:pPr algn="just"/>
            <a:endParaRPr lang="es-MX" noProof="0" dirty="0" smtClean="0"/>
          </a:p>
          <a:p>
            <a:r>
              <a:rPr lang="es-MX" noProof="0" dirty="0" smtClean="0"/>
              <a:t>Durante la sensibilización central, la sensación de dolor aumenta como resultado de </a:t>
            </a:r>
          </a:p>
          <a:p>
            <a:pPr lvl="1"/>
            <a:r>
              <a:rPr lang="es-MX" noProof="0" dirty="0" smtClean="0"/>
              <a:t>Cambios en las fibras nerviosas y el ambiente</a:t>
            </a:r>
          </a:p>
          <a:p>
            <a:pPr lvl="1"/>
            <a:r>
              <a:rPr lang="es-MX" noProof="0" dirty="0" smtClean="0"/>
              <a:t>Modificaciones de las propiedades funcionales y programación genética de las neuronas aferentes primarias y secundarias</a:t>
            </a: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6</a:t>
            </a:fld>
            <a:endParaRPr lang="en-CA" dirty="0">
              <a:solidFill>
                <a:prstClr val="white">
                  <a:tint val="75000"/>
                </a:prstClr>
              </a:solidFill>
            </a:endParaRPr>
          </a:p>
        </p:txBody>
      </p:sp>
      <p:sp>
        <p:nvSpPr>
          <p:cNvPr id="5" name="TextBox 4"/>
          <p:cNvSpPr txBox="1"/>
          <p:nvPr/>
        </p:nvSpPr>
        <p:spPr>
          <a:xfrm>
            <a:off x="323528" y="6453336"/>
            <a:ext cx="3087705" cy="246221"/>
          </a:xfrm>
          <a:prstGeom prst="rect">
            <a:avLst/>
          </a:prstGeom>
          <a:noFill/>
        </p:spPr>
        <p:txBody>
          <a:bodyPr wrap="none" rtlCol="0">
            <a:spAutoFit/>
          </a:bodyPr>
          <a:lstStyle/>
          <a:p>
            <a:r>
              <a:rPr lang="es-MX" sz="1000" dirty="0" smtClean="0">
                <a:solidFill>
                  <a:schemeClr val="bg2"/>
                </a:solidFill>
              </a:rPr>
              <a:t>Fornasari D.  </a:t>
            </a:r>
            <a:r>
              <a:rPr lang="en-US" sz="1000" i="1" dirty="0">
                <a:solidFill>
                  <a:schemeClr val="bg2"/>
                </a:solidFill>
              </a:rPr>
              <a:t>Clin Drug </a:t>
            </a:r>
            <a:r>
              <a:rPr lang="en-US" sz="1000" i="1" dirty="0" smtClean="0">
                <a:solidFill>
                  <a:schemeClr val="bg2"/>
                </a:solidFill>
              </a:rPr>
              <a:t>Investig </a:t>
            </a:r>
            <a:r>
              <a:rPr lang="en-US" sz="1000" dirty="0" smtClean="0">
                <a:solidFill>
                  <a:schemeClr val="bg2"/>
                </a:solidFill>
              </a:rPr>
              <a:t>2012; 32(Suppl 1):45-52.</a:t>
            </a:r>
            <a:endParaRPr lang="es-MX" sz="1000" dirty="0">
              <a:solidFill>
                <a:schemeClr val="bg2"/>
              </a:solidFill>
            </a:endParaRPr>
          </a:p>
        </p:txBody>
      </p:sp>
    </p:spTree>
    <p:extLst>
      <p:ext uri="{BB962C8B-B14F-4D97-AF65-F5344CB8AC3E}">
        <p14:creationId xmlns="" xmlns:p14="http://schemas.microsoft.com/office/powerpoint/2010/main" val="15354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p:cNvSpPr>
          <p:nvPr>
            <p:ph type="title"/>
          </p:nvPr>
        </p:nvSpPr>
        <p:spPr>
          <a:xfrm>
            <a:off x="457200" y="302862"/>
            <a:ext cx="8229600" cy="1143000"/>
          </a:xfrm>
        </p:spPr>
        <p:txBody>
          <a:bodyPr vert="horz" lIns="91440" tIns="45720" rIns="91440" bIns="45720" rtlCol="0" anchor="ctr">
            <a:normAutofit/>
          </a:bodyPr>
          <a:lstStyle/>
          <a:p>
            <a:pPr>
              <a:lnSpc>
                <a:spcPct val="85000"/>
              </a:lnSpc>
            </a:pPr>
            <a:r>
              <a:rPr lang="es-MX" sz="3600" noProof="0" dirty="0" smtClean="0"/>
              <a:t>¿Qué es sensibilización central/ </a:t>
            </a:r>
            <a:br>
              <a:rPr lang="es-MX" sz="3600" noProof="0" dirty="0" smtClean="0"/>
            </a:br>
            <a:r>
              <a:rPr lang="es-MX" sz="3600" noProof="0" dirty="0" smtClean="0"/>
              <a:t>dolor disfuncional?</a:t>
            </a:r>
            <a:endParaRPr lang="es-MX" sz="3600" noProof="0" dirty="0"/>
          </a:p>
        </p:txBody>
      </p:sp>
      <p:graphicFrame>
        <p:nvGraphicFramePr>
          <p:cNvPr id="2" name="Diagram 1"/>
          <p:cNvGraphicFramePr/>
          <p:nvPr>
            <p:extLst>
              <p:ext uri="{D42A27DB-BD31-4B8C-83A1-F6EECF244321}">
                <p14:modId xmlns="" xmlns:p14="http://schemas.microsoft.com/office/powerpoint/2010/main" val="1964262554"/>
              </p:ext>
            </p:extLst>
          </p:nvPr>
        </p:nvGraphicFramePr>
        <p:xfrm>
          <a:off x="467544" y="1700808"/>
          <a:ext cx="842493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4"/>
          <p:cNvSpPr txBox="1">
            <a:spLocks noChangeArrowheads="1"/>
          </p:cNvSpPr>
          <p:nvPr/>
        </p:nvSpPr>
        <p:spPr bwMode="auto">
          <a:xfrm>
            <a:off x="114444" y="6442502"/>
            <a:ext cx="8339138" cy="415498"/>
          </a:xfrm>
          <a:prstGeom prst="rect">
            <a:avLst/>
          </a:prstGeom>
          <a:noFill/>
          <a:ln w="9525">
            <a:noFill/>
            <a:miter lim="800000"/>
            <a:headEnd/>
            <a:tailEnd/>
          </a:ln>
        </p:spPr>
        <p:txBody>
          <a:bodyPr wrap="square">
            <a:spAutoFit/>
          </a:bodyPr>
          <a:lstStyle/>
          <a:p>
            <a:r>
              <a:rPr lang="en-CA" sz="1100" b="1" dirty="0" smtClean="0">
                <a:solidFill>
                  <a:srgbClr val="002060"/>
                </a:solidFill>
              </a:rPr>
              <a:t>SNC= sistema nervioso central</a:t>
            </a:r>
            <a:endParaRPr lang="en-US" sz="1100" b="1" dirty="0" smtClean="0">
              <a:solidFill>
                <a:srgbClr val="002060"/>
              </a:solidFill>
            </a:endParaRPr>
          </a:p>
          <a:p>
            <a:r>
              <a:rPr lang="en-US" sz="1000" dirty="0" smtClean="0">
                <a:solidFill>
                  <a:srgbClr val="002060"/>
                </a:solidFill>
              </a:rPr>
              <a:t>Woolf </a:t>
            </a:r>
            <a:r>
              <a:rPr lang="en-US" sz="1000" dirty="0">
                <a:solidFill>
                  <a:srgbClr val="002060"/>
                </a:solidFill>
              </a:rPr>
              <a:t>CJ</a:t>
            </a:r>
            <a:r>
              <a:rPr lang="en-US" sz="1000" dirty="0" smtClean="0">
                <a:solidFill>
                  <a:srgbClr val="002060"/>
                </a:solidFill>
              </a:rPr>
              <a:t>.</a:t>
            </a:r>
            <a:r>
              <a:rPr lang="en-US" sz="1000" i="1" dirty="0" smtClean="0">
                <a:solidFill>
                  <a:srgbClr val="002060"/>
                </a:solidFill>
              </a:rPr>
              <a:t> </a:t>
            </a:r>
            <a:r>
              <a:rPr lang="en-US" sz="1000" i="1" dirty="0" smtClean="0">
                <a:solidFill>
                  <a:srgbClr val="002060"/>
                </a:solidFill>
              </a:rPr>
              <a:t>Pain </a:t>
            </a:r>
            <a:r>
              <a:rPr lang="en-US" sz="1000" dirty="0" smtClean="0">
                <a:solidFill>
                  <a:srgbClr val="002060"/>
                </a:solidFill>
              </a:rPr>
              <a:t>2011</a:t>
            </a:r>
            <a:r>
              <a:rPr lang="en-US" sz="1000" dirty="0" smtClean="0">
                <a:solidFill>
                  <a:srgbClr val="002060"/>
                </a:solidFill>
              </a:rPr>
              <a:t>; 152(3 Suppl):S2-15</a:t>
            </a:r>
            <a:r>
              <a:rPr lang="en-US" sz="1000" dirty="0">
                <a:solidFill>
                  <a:srgbClr val="002060"/>
                </a:solidFill>
              </a:rPr>
              <a:t>.</a:t>
            </a:r>
          </a:p>
        </p:txBody>
      </p:sp>
      <p:sp>
        <p:nvSpPr>
          <p:cNvPr id="7" name="Slide Number Placeholder 3"/>
          <p:cNvSpPr>
            <a:spLocks noGrp="1"/>
          </p:cNvSpPr>
          <p:nvPr>
            <p:ph type="sldNum" sz="quarter" idx="12"/>
          </p:nvPr>
        </p:nvSpPr>
        <p:spPr>
          <a:xfrm>
            <a:off x="6758880" y="6448251"/>
            <a:ext cx="2133600" cy="365125"/>
          </a:xfrm>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7</a:t>
            </a:fld>
            <a:endParaRPr lang="en-CA" dirty="0">
              <a:solidFill>
                <a:prstClr val="black"/>
              </a:solidFill>
            </a:endParaRPr>
          </a:p>
        </p:txBody>
      </p:sp>
    </p:spTree>
    <p:extLst>
      <p:ext uri="{BB962C8B-B14F-4D97-AF65-F5344CB8AC3E}">
        <p14:creationId xmlns="" xmlns:p14="http://schemas.microsoft.com/office/powerpoint/2010/main" val="39696900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274638"/>
            <a:ext cx="9144000" cy="1143000"/>
          </a:xfrm>
        </p:spPr>
        <p:txBody>
          <a:bodyPr>
            <a:normAutofit fontScale="90000"/>
          </a:bodyPr>
          <a:lstStyle/>
          <a:p>
            <a:r>
              <a:rPr lang="es-MX" dirty="0" smtClean="0"/>
              <a:t>Características Clínicas  de la Sensibilización Central/Dolor disfuncional</a:t>
            </a:r>
            <a:endParaRPr lang="es-MX" dirty="0"/>
          </a:p>
        </p:txBody>
      </p:sp>
      <p:graphicFrame>
        <p:nvGraphicFramePr>
          <p:cNvPr id="9" name="Content Placeholder 3"/>
          <p:cNvGraphicFramePr>
            <a:graphicFrameLocks noGrp="1"/>
          </p:cNvGraphicFramePr>
          <p:nvPr>
            <p:ph idx="1"/>
            <p:extLst>
              <p:ext uri="{D42A27DB-BD31-4B8C-83A1-F6EECF244321}">
                <p14:modId xmlns="" xmlns:p14="http://schemas.microsoft.com/office/powerpoint/2010/main" val="572094323"/>
              </p:ext>
            </p:extLst>
          </p:nvPr>
        </p:nvGraphicFramePr>
        <p:xfrm>
          <a:off x="457200" y="178335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5"/>
          <p:cNvSpPr/>
          <p:nvPr/>
        </p:nvSpPr>
        <p:spPr>
          <a:xfrm>
            <a:off x="395536" y="6488668"/>
            <a:ext cx="2632706" cy="246221"/>
          </a:xfrm>
          <a:prstGeom prst="rect">
            <a:avLst/>
          </a:prstGeom>
        </p:spPr>
        <p:txBody>
          <a:bodyPr wrap="square">
            <a:spAutoFit/>
          </a:bodyPr>
          <a:lstStyle/>
          <a:p>
            <a:r>
              <a:rPr lang="es-MX" sz="1000" dirty="0" smtClean="0">
                <a:solidFill>
                  <a:srgbClr val="002060"/>
                </a:solidFill>
              </a:rPr>
              <a:t>Mayer TG </a:t>
            </a:r>
            <a:r>
              <a:rPr lang="es-MX" sz="1000" i="1" dirty="0" smtClean="0">
                <a:solidFill>
                  <a:srgbClr val="002060"/>
                </a:solidFill>
              </a:rPr>
              <a:t>et al. </a:t>
            </a:r>
            <a:r>
              <a:rPr lang="es-MX" sz="1000" i="1" dirty="0" smtClean="0">
                <a:solidFill>
                  <a:srgbClr val="002060"/>
                </a:solidFill>
              </a:rPr>
              <a:t>Pain Pract</a:t>
            </a:r>
            <a:r>
              <a:rPr lang="es-MX" sz="1000" dirty="0" smtClean="0">
                <a:solidFill>
                  <a:srgbClr val="002060"/>
                </a:solidFill>
              </a:rPr>
              <a:t> </a:t>
            </a:r>
            <a:r>
              <a:rPr lang="es-MX" sz="1000" dirty="0" smtClean="0">
                <a:solidFill>
                  <a:srgbClr val="002060"/>
                </a:solidFill>
              </a:rPr>
              <a:t>2012; 12(4):276-85.</a:t>
            </a:r>
            <a:endParaRPr lang="es-MX" sz="1000" dirty="0">
              <a:solidFill>
                <a:srgbClr val="002060"/>
              </a:solidFill>
            </a:endParaRPr>
          </a:p>
        </p:txBody>
      </p:sp>
    </p:spTree>
    <p:extLst>
      <p:ext uri="{BB962C8B-B14F-4D97-AF65-F5344CB8AC3E}">
        <p14:creationId xmlns="" xmlns:p14="http://schemas.microsoft.com/office/powerpoint/2010/main" val="1086958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03648" y="2492896"/>
            <a:ext cx="6487096" cy="280831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smtClean="0"/>
              <a:t>¿Qué tan frecuentemente atiende pacientes con estas </a:t>
            </a:r>
            <a:br>
              <a:rPr lang="es-MX" sz="4000" dirty="0" smtClean="0"/>
            </a:br>
            <a:r>
              <a:rPr lang="es-MX" sz="4000" dirty="0" smtClean="0"/>
              <a:t>características clínicas?</a:t>
            </a:r>
          </a:p>
        </p:txBody>
      </p:sp>
      <p:sp>
        <p:nvSpPr>
          <p:cNvPr id="4" name="Title 3"/>
          <p:cNvSpPr>
            <a:spLocks noGrp="1"/>
          </p:cNvSpPr>
          <p:nvPr>
            <p:ph type="title"/>
          </p:nvPr>
        </p:nvSpPr>
        <p:spPr/>
        <p:txBody>
          <a:bodyPr/>
          <a:lstStyle/>
          <a:p>
            <a:r>
              <a:rPr lang="es-MX" noProof="0" dirty="0" smtClean="0"/>
              <a:t>Pregunta para Discusión</a:t>
            </a:r>
            <a:endParaRPr lang="es-MX" noProof="0" dirty="0"/>
          </a:p>
        </p:txBody>
      </p:sp>
      <p:sp>
        <p:nvSpPr>
          <p:cNvPr id="6" name="Slide Number Placeholder 5"/>
          <p:cNvSpPr>
            <a:spLocks noGrp="1"/>
          </p:cNvSpPr>
          <p:nvPr>
            <p:ph type="sldNum" sz="quarter" idx="12"/>
          </p:nvPr>
        </p:nvSpPr>
        <p:spPr/>
        <p:txBody>
          <a:bodyPr/>
          <a:lstStyle/>
          <a:p>
            <a:fld id="{903B8EED-60FF-4798-B00A-5F8F0039E366}" type="slidenum">
              <a:rPr lang="en-CA" smtClean="0">
                <a:solidFill>
                  <a:schemeClr val="bg1"/>
                </a:solidFill>
              </a:rPr>
              <a:pPr/>
              <a:t>9</a:t>
            </a:fld>
            <a:endParaRPr lang="en-CA" dirty="0">
              <a:solidFill>
                <a:schemeClr val="bg1"/>
              </a:solidFill>
            </a:endParaRPr>
          </a:p>
        </p:txBody>
      </p:sp>
    </p:spTree>
    <p:extLst>
      <p:ext uri="{BB962C8B-B14F-4D97-AF65-F5344CB8AC3E}">
        <p14:creationId xmlns="" xmlns:p14="http://schemas.microsoft.com/office/powerpoint/2010/main" val="427612640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0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2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3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4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5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7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9_Office Theme">
  <a:themeElements>
    <a:clrScheme name="Custom 82">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Custom 91">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5176</TotalTime>
  <Words>11827</Words>
  <Application>Microsoft Office PowerPoint</Application>
  <PresentationFormat>Presentación en pantalla (4:3)</PresentationFormat>
  <Paragraphs>1032</Paragraphs>
  <Slides>51</Slides>
  <Notes>51</Notes>
  <HiddenSlides>0</HiddenSlides>
  <MMClips>0</MMClips>
  <ScaleCrop>false</ScaleCrop>
  <HeadingPairs>
    <vt:vector size="4" baseType="variant">
      <vt:variant>
        <vt:lpstr>Tema</vt:lpstr>
      </vt:variant>
      <vt:variant>
        <vt:i4>27</vt:i4>
      </vt:variant>
      <vt:variant>
        <vt:lpstr>Títulos de diapositiva</vt:lpstr>
      </vt:variant>
      <vt:variant>
        <vt:i4>51</vt:i4>
      </vt:variant>
    </vt:vector>
  </HeadingPairs>
  <TitlesOfParts>
    <vt:vector size="78" baseType="lpstr">
      <vt:lpstr>Office Theme</vt:lpstr>
      <vt:lpstr>2_Office Theme</vt:lpstr>
      <vt:lpstr>1_Office Theme</vt:lpstr>
      <vt:lpstr>3_Office Theme</vt:lpstr>
      <vt:lpstr>5_Office Theme</vt:lpstr>
      <vt:lpstr>19_Office Theme</vt:lpstr>
      <vt:lpstr>4_Office Theme</vt:lpstr>
      <vt:lpstr>6_Office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20_Office Theme</vt:lpstr>
      <vt:lpstr>21_Office Theme</vt:lpstr>
      <vt:lpstr>22_Office Theme</vt:lpstr>
      <vt:lpstr>23_Office Theme</vt:lpstr>
      <vt:lpstr>24_Office Theme</vt:lpstr>
      <vt:lpstr>25_Office Theme</vt:lpstr>
      <vt:lpstr>7_Office Theme</vt:lpstr>
      <vt:lpstr>26_Office Theme</vt:lpstr>
      <vt:lpstr>Diapositiva 1</vt:lpstr>
      <vt:lpstr>Comité de Desarrollo</vt:lpstr>
      <vt:lpstr>Objetivos de Aprendizaje</vt:lpstr>
      <vt:lpstr>Tabla de Contenidos</vt:lpstr>
      <vt:lpstr>Diapositiva 5</vt:lpstr>
      <vt:lpstr>¿Por qué los pacientes que padecen sensibilización central experimentan dolor disfuncional?</vt:lpstr>
      <vt:lpstr>¿Qué es sensibilización central/  dolor disfuncional?</vt:lpstr>
      <vt:lpstr>Características Clínicas  de la Sensibilización Central/Dolor disfuncional</vt:lpstr>
      <vt:lpstr>Pregunta para Discusión</vt:lpstr>
      <vt:lpstr>¿Qué tan común es la sensibilización central/ dolor disfuncional?</vt:lpstr>
      <vt:lpstr>Diagnósticos Comunes Entre los Pacientes que Padecen Sensibilización Central/Dolor Disfuncional</vt:lpstr>
      <vt:lpstr>¿Qué es fibromialgia?</vt:lpstr>
      <vt:lpstr>Epidemiología de la fibromialgia</vt:lpstr>
      <vt:lpstr>Impacto de la Fibromialgia Reportado por el Paciente</vt:lpstr>
      <vt:lpstr>Pregunta para Discusión</vt:lpstr>
      <vt:lpstr>Cómo Reconocer la Fibromialgia:  El Dolor es la Pieza Común del Rompecabezas</vt:lpstr>
      <vt:lpstr>Síntomas de Fibromialgia</vt:lpstr>
      <vt:lpstr>Principales Características Clínicas de la Fibromialgia</vt:lpstr>
      <vt:lpstr>Muchos Pacientes con Fibromialgia Tienen Problemas Cognitivos: “fibro-niebla”</vt:lpstr>
      <vt:lpstr>Los Trastornos Del Sueño Y La Fibromialgia</vt:lpstr>
      <vt:lpstr>Los Trastornos del Estado de Ánimo y la Fibromialgia</vt:lpstr>
      <vt:lpstr>El Paradigma del Dolor: Interrelaciones Entre el Dolor, Los Trastornos del sueño y Los Síntomas Psicológicos</vt:lpstr>
      <vt:lpstr>Diagnosticando Fibromialgia</vt:lpstr>
      <vt:lpstr>Los Pacientes con Fibromialgia Presentan Trastorno Global de Dolor</vt:lpstr>
      <vt:lpstr>Criterios de Clasificación ACR para Fibromialgia (1990)</vt:lpstr>
      <vt:lpstr>Realizando un Estudio Manual de  Puntos Sensibles</vt:lpstr>
      <vt:lpstr>Criterios de Diagnóstico Propuestos por la ACR para Fibromialgia(2010)</vt:lpstr>
      <vt:lpstr>FiRST: Herramienta de Evaluación Rápida de Fibromialgia</vt:lpstr>
      <vt:lpstr>Pregunta para Discusión</vt:lpstr>
      <vt:lpstr>Sugerencias para Proporcionar el Diagnóstico de Fibromialgia</vt:lpstr>
      <vt:lpstr>El Diagnóstico de Fibromialgia Puede Mejorar la Satisfacción del Paciente</vt:lpstr>
      <vt:lpstr>Pregunta para Discusión</vt:lpstr>
      <vt:lpstr>Tratamiento Multimodal de Fibromialgia con base en el Enfoque Biopsicosocial</vt:lpstr>
      <vt:lpstr>Tratamiento No-farmacológico de Fibromialgia</vt:lpstr>
      <vt:lpstr>Intervenciones No-farmacológicas Para Mejorar el Sueño en Fibromialgia</vt:lpstr>
      <vt:lpstr>Actividad física y fibromialgia</vt:lpstr>
      <vt:lpstr>Terapia Cognitiva Conductual  en Fibromialgia</vt:lpstr>
      <vt:lpstr>Pregunta para Discusión</vt:lpstr>
      <vt:lpstr>Fibromialgia:  Una Respuesta de Dolor Amplificada </vt:lpstr>
      <vt:lpstr>Cambios Patofisiológicos  en Fibromialgia</vt:lpstr>
      <vt:lpstr>La Sensibilización Central Produce  Señalización Anormal del Dolor</vt:lpstr>
      <vt:lpstr>Pérdida de Control Inhibitorio: Desinhibición</vt:lpstr>
      <vt:lpstr>Cómo Disminuyen los Ligandos a2d  la Sensibilidad al Dolor</vt:lpstr>
      <vt:lpstr>Efectos Adversos de los Ligandos a2d</vt:lpstr>
      <vt:lpstr>Cómo Modulan el Dolor los Antidepresivos </vt:lpstr>
      <vt:lpstr>Efectos Adversos de los Antidepresivos</vt:lpstr>
      <vt:lpstr>IASP: Tratamiento Farmacológico para Fibromialgia</vt:lpstr>
      <vt:lpstr>Pregunta para Discusión</vt:lpstr>
      <vt:lpstr>Tratamiento Principal de Fibromialgia</vt:lpstr>
      <vt:lpstr>Visión General del Manejo de  la Fibromialgia</vt:lpstr>
      <vt:lpstr>Mensajes Clave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Cowan</dc:creator>
  <cp:lastModifiedBy>fymhjxk</cp:lastModifiedBy>
  <cp:revision>463</cp:revision>
  <cp:lastPrinted>2013-08-21T23:38:10Z</cp:lastPrinted>
  <dcterms:created xsi:type="dcterms:W3CDTF">2013-06-13T13:04:45Z</dcterms:created>
  <dcterms:modified xsi:type="dcterms:W3CDTF">2013-11-14T20:05:56Z</dcterms:modified>
</cp:coreProperties>
</file>