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diagrams/layout6.xml" ContentType="application/vnd.openxmlformats-officedocument.drawingml.diagram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diagrams/drawing8.xml" ContentType="application/vnd.ms-office.drawingml.diagramDrawing+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diagrams/layout3.xml" ContentType="application/vnd.openxmlformats-officedocument.drawingml.diagram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diagrams/colors8.xml" ContentType="application/vnd.openxmlformats-officedocument.drawingml.diagramColors+xml"/>
  <Override PartName="/ppt/slideLayouts/slideLayout232.xml" ContentType="application/vnd.openxmlformats-officedocument.presentationml.slide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diagrams/quickStyle8.xml" ContentType="application/vnd.openxmlformats-officedocument.drawingml.diagramStyle+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 id="2147483723" r:id="rId5"/>
    <p:sldMasterId id="2147483735" r:id="rId6"/>
    <p:sldMasterId id="2147483747" r:id="rId7"/>
    <p:sldMasterId id="2147483759" r:id="rId8"/>
    <p:sldMasterId id="2147483785" r:id="rId9"/>
    <p:sldMasterId id="2147483797" r:id="rId10"/>
    <p:sldMasterId id="2147483809" r:id="rId11"/>
    <p:sldMasterId id="2147483821" r:id="rId12"/>
    <p:sldMasterId id="2147483833" r:id="rId13"/>
    <p:sldMasterId id="2147483845" r:id="rId14"/>
    <p:sldMasterId id="2147483857" r:id="rId15"/>
    <p:sldMasterId id="2147483869" r:id="rId16"/>
    <p:sldMasterId id="2147483881" r:id="rId17"/>
    <p:sldMasterId id="2147483893" r:id="rId18"/>
    <p:sldMasterId id="2147483905" r:id="rId19"/>
    <p:sldMasterId id="2147483917" r:id="rId20"/>
    <p:sldMasterId id="2147483929" r:id="rId21"/>
    <p:sldMasterId id="2147483941" r:id="rId22"/>
    <p:sldMasterId id="2147483953" r:id="rId23"/>
    <p:sldMasterId id="2147483965" r:id="rId24"/>
    <p:sldMasterId id="2147483977" r:id="rId25"/>
    <p:sldMasterId id="2147483989" r:id="rId26"/>
    <p:sldMasterId id="2147484001" r:id="rId27"/>
  </p:sldMasterIdLst>
  <p:notesMasterIdLst>
    <p:notesMasterId r:id="rId79"/>
  </p:notesMasterIdLst>
  <p:handoutMasterIdLst>
    <p:handoutMasterId r:id="rId80"/>
  </p:handoutMasterIdLst>
  <p:sldIdLst>
    <p:sldId id="317" r:id="rId28"/>
    <p:sldId id="434" r:id="rId29"/>
    <p:sldId id="359" r:id="rId30"/>
    <p:sldId id="360" r:id="rId31"/>
    <p:sldId id="459" r:id="rId32"/>
    <p:sldId id="446" r:id="rId33"/>
    <p:sldId id="460" r:id="rId34"/>
    <p:sldId id="461" r:id="rId35"/>
    <p:sldId id="414" r:id="rId36"/>
    <p:sldId id="462" r:id="rId37"/>
    <p:sldId id="463" r:id="rId38"/>
    <p:sldId id="464" r:id="rId39"/>
    <p:sldId id="465" r:id="rId40"/>
    <p:sldId id="466" r:id="rId41"/>
    <p:sldId id="415" r:id="rId42"/>
    <p:sldId id="467" r:id="rId43"/>
    <p:sldId id="468" r:id="rId44"/>
    <p:sldId id="469" r:id="rId45"/>
    <p:sldId id="470" r:id="rId46"/>
    <p:sldId id="471" r:id="rId47"/>
    <p:sldId id="472" r:id="rId48"/>
    <p:sldId id="473" r:id="rId49"/>
    <p:sldId id="474" r:id="rId50"/>
    <p:sldId id="475" r:id="rId51"/>
    <p:sldId id="476" r:id="rId52"/>
    <p:sldId id="479" r:id="rId53"/>
    <p:sldId id="477" r:id="rId54"/>
    <p:sldId id="478" r:id="rId55"/>
    <p:sldId id="416" r:id="rId56"/>
    <p:sldId id="480" r:id="rId57"/>
    <p:sldId id="481" r:id="rId58"/>
    <p:sldId id="417" r:id="rId59"/>
    <p:sldId id="482" r:id="rId60"/>
    <p:sldId id="483" r:id="rId61"/>
    <p:sldId id="484" r:id="rId62"/>
    <p:sldId id="485" r:id="rId63"/>
    <p:sldId id="486" r:id="rId64"/>
    <p:sldId id="418" r:id="rId65"/>
    <p:sldId id="487" r:id="rId66"/>
    <p:sldId id="488" r:id="rId67"/>
    <p:sldId id="489" r:id="rId68"/>
    <p:sldId id="490" r:id="rId69"/>
    <p:sldId id="491" r:id="rId70"/>
    <p:sldId id="492" r:id="rId71"/>
    <p:sldId id="493" r:id="rId72"/>
    <p:sldId id="494" r:id="rId73"/>
    <p:sldId id="495" r:id="rId74"/>
    <p:sldId id="419" r:id="rId75"/>
    <p:sldId id="496" r:id="rId76"/>
    <p:sldId id="497" r:id="rId77"/>
    <p:sldId id="311" r:id="rId7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GERO" initials="C" lastIdx="5" clrIdx="0"/>
  <p:cmAuthor id="1" name="SALOMONP" initials="S"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BB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3" autoAdjust="0"/>
    <p:restoredTop sz="73356" autoAdjust="0"/>
  </p:normalViewPr>
  <p:slideViewPr>
    <p:cSldViewPr>
      <p:cViewPr>
        <p:scale>
          <a:sx n="66" d="100"/>
          <a:sy n="66" d="100"/>
        </p:scale>
        <p:origin x="-1812" y="48"/>
      </p:cViewPr>
      <p:guideLst>
        <p:guide orient="horz" pos="2160"/>
        <p:guide pos="2880"/>
      </p:guideLst>
    </p:cSldViewPr>
  </p:slideViewPr>
  <p:notesTextViewPr>
    <p:cViewPr>
      <p:scale>
        <a:sx n="1" d="1"/>
        <a:sy n="1" d="1"/>
      </p:scale>
      <p:origin x="0" y="0"/>
    </p:cViewPr>
  </p:notesTextViewPr>
  <p:sorterViewPr>
    <p:cViewPr>
      <p:scale>
        <a:sx n="100" d="100"/>
        <a:sy n="100" d="100"/>
      </p:scale>
      <p:origin x="0" y="13302"/>
    </p:cViewPr>
  </p:sorterViewPr>
  <p:notesViewPr>
    <p:cSldViewPr>
      <p:cViewPr>
        <p:scale>
          <a:sx n="125" d="100"/>
          <a:sy n="125" d="100"/>
        </p:scale>
        <p:origin x="-326" y="3720"/>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Sheet1!$B$1</c:f>
              <c:strCache>
                <c:ptCount val="1"/>
                <c:pt idx="0">
                  <c:v>Series 1</c:v>
                </c:pt>
              </c:strCache>
            </c:strRef>
          </c:tx>
          <c:dLbls>
            <c:txPr>
              <a:bodyPr/>
              <a:lstStyle/>
              <a:p>
                <a:pPr>
                  <a:defRPr lang="en-US">
                    <a:solidFill>
                      <a:schemeClr val="bg2"/>
                    </a:solidFill>
                  </a:defRPr>
                </a:pPr>
                <a:endParaRPr lang="ru-RU"/>
              </a:p>
            </c:txPr>
            <c:dLblPos val="outEnd"/>
            <c:showVal val="1"/>
          </c:dLbls>
          <c:cat>
            <c:strRef>
              <c:f>Sheet1!$A$2:$A$7</c:f>
              <c:strCache>
                <c:ptCount val="6"/>
                <c:pt idx="0">
                  <c:v>ГБН / М</c:v>
                </c:pt>
                <c:pt idx="1">
                  <c:v>МФБС</c:v>
                </c:pt>
                <c:pt idx="2">
                  <c:v>ФМС</c:v>
                </c:pt>
                <c:pt idx="3">
                  <c:v>СРК</c:v>
                </c:pt>
                <c:pt idx="4">
                  <c:v>БВНС</c:v>
                </c:pt>
                <c:pt idx="5">
                  <c:v>ПТСР</c:v>
                </c:pt>
              </c:strCache>
            </c:strRef>
          </c:cat>
          <c:val>
            <c:numRef>
              <c:f>Sheet1!$B$2:$B$7</c:f>
              <c:numCache>
                <c:formatCode>General</c:formatCode>
                <c:ptCount val="6"/>
                <c:pt idx="0">
                  <c:v>39</c:v>
                </c:pt>
                <c:pt idx="1">
                  <c:v>39</c:v>
                </c:pt>
                <c:pt idx="2">
                  <c:v>31</c:v>
                </c:pt>
                <c:pt idx="3">
                  <c:v>15</c:v>
                </c:pt>
                <c:pt idx="4">
                  <c:v>12</c:v>
                </c:pt>
                <c:pt idx="5">
                  <c:v>12</c:v>
                </c:pt>
              </c:numCache>
            </c:numRef>
          </c:val>
        </c:ser>
        <c:axId val="131649920"/>
        <c:axId val="131651456"/>
      </c:barChart>
      <c:catAx>
        <c:axId val="131649920"/>
        <c:scaling>
          <c:orientation val="minMax"/>
        </c:scaling>
        <c:axPos val="b"/>
        <c:tickLblPos val="nextTo"/>
        <c:spPr>
          <a:ln>
            <a:solidFill>
              <a:schemeClr val="bg1"/>
            </a:solidFill>
          </a:ln>
        </c:spPr>
        <c:txPr>
          <a:bodyPr/>
          <a:lstStyle/>
          <a:p>
            <a:pPr>
              <a:defRPr lang="en-US" sz="1800">
                <a:solidFill>
                  <a:schemeClr val="bg2"/>
                </a:solidFill>
              </a:defRPr>
            </a:pPr>
            <a:endParaRPr lang="ru-RU"/>
          </a:p>
        </c:txPr>
        <c:crossAx val="131651456"/>
        <c:crosses val="autoZero"/>
        <c:auto val="1"/>
        <c:lblAlgn val="ctr"/>
        <c:lblOffset val="100"/>
      </c:catAx>
      <c:valAx>
        <c:axId val="131651456"/>
        <c:scaling>
          <c:orientation val="minMax"/>
        </c:scaling>
        <c:axPos val="l"/>
        <c:title>
          <c:tx>
            <c:rich>
              <a:bodyPr rot="-5400000" vert="horz"/>
              <a:lstStyle/>
              <a:p>
                <a:pPr>
                  <a:defRPr lang="en-US">
                    <a:solidFill>
                      <a:schemeClr val="bg2"/>
                    </a:solidFill>
                  </a:defRPr>
                </a:pPr>
                <a:r>
                  <a:rPr lang="ru-RU" dirty="0" smtClean="0">
                    <a:solidFill>
                      <a:schemeClr val="bg2"/>
                    </a:solidFill>
                  </a:rPr>
                  <a:t>%</a:t>
                </a:r>
                <a:endParaRPr lang="en-CA" dirty="0">
                  <a:solidFill>
                    <a:schemeClr val="bg2"/>
                  </a:solidFill>
                </a:endParaRPr>
              </a:p>
            </c:rich>
          </c:tx>
          <c:layout/>
        </c:title>
        <c:numFmt formatCode="General" sourceLinked="1"/>
        <c:tickLblPos val="nextTo"/>
        <c:spPr>
          <a:ln>
            <a:solidFill>
              <a:schemeClr val="bg1"/>
            </a:solidFill>
          </a:ln>
        </c:spPr>
        <c:txPr>
          <a:bodyPr/>
          <a:lstStyle/>
          <a:p>
            <a:pPr>
              <a:defRPr lang="en-US">
                <a:solidFill>
                  <a:schemeClr val="bg2"/>
                </a:solidFill>
              </a:defRPr>
            </a:pPr>
            <a:endParaRPr lang="ru-RU"/>
          </a:p>
        </c:txPr>
        <c:crossAx val="131649920"/>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bar"/>
        <c:grouping val="clustered"/>
        <c:ser>
          <c:idx val="0"/>
          <c:order val="0"/>
          <c:tx>
            <c:strRef>
              <c:f>Sheet1!$B$1</c:f>
              <c:strCache>
                <c:ptCount val="1"/>
                <c:pt idx="0">
                  <c:v>Европа</c:v>
                </c:pt>
              </c:strCache>
            </c:strRef>
          </c:tx>
          <c:dLbls>
            <c:txPr>
              <a:bodyPr/>
              <a:lstStyle/>
              <a:p>
                <a:pPr>
                  <a:defRPr lang="en-US" sz="1200">
                    <a:solidFill>
                      <a:schemeClr val="accent1"/>
                    </a:solidFill>
                  </a:defRPr>
                </a:pPr>
                <a:endParaRPr lang="ru-RU"/>
              </a:p>
            </c:txPr>
            <c:dLblPos val="outEnd"/>
            <c:showVal val="1"/>
          </c:dLbls>
          <c:cat>
            <c:strRef>
              <c:f>Sheet1!$A$2:$A$11</c:f>
              <c:strCache>
                <c:ptCount val="10"/>
                <c:pt idx="0">
                  <c:v>Мотивация</c:v>
                </c:pt>
                <c:pt idx="1">
                  <c:v>Концентрация/память</c:v>
                </c:pt>
                <c:pt idx="2">
                  <c:v>Общее настроение</c:v>
                </c:pt>
                <c:pt idx="3">
                  <c:v>Физическая подвижность</c:v>
                </c:pt>
                <c:pt idx="4">
                  <c:v>Половая жизнь</c:v>
                </c:pt>
                <c:pt idx="5">
                  <c:v>Забота о семье</c:v>
                </c:pt>
                <c:pt idx="6">
                  <c:v>Занятия хобби</c:v>
                </c:pt>
                <c:pt idx="7">
                  <c:v>Соблюдение делового графика</c:v>
                </c:pt>
                <c:pt idx="8">
                  <c:v>Межличностные отношения</c:v>
                </c:pt>
                <c:pt idx="9">
                  <c:v>Общее качество жизни</c:v>
                </c:pt>
              </c:strCache>
            </c:strRef>
          </c:cat>
          <c:val>
            <c:numRef>
              <c:f>Sheet1!$B$2:$B$11</c:f>
              <c:numCache>
                <c:formatCode>General</c:formatCode>
                <c:ptCount val="10"/>
                <c:pt idx="0">
                  <c:v>64</c:v>
                </c:pt>
                <c:pt idx="1">
                  <c:v>58</c:v>
                </c:pt>
                <c:pt idx="2">
                  <c:v>63</c:v>
                </c:pt>
                <c:pt idx="3">
                  <c:v>62</c:v>
                </c:pt>
                <c:pt idx="4">
                  <c:v>47</c:v>
                </c:pt>
                <c:pt idx="5">
                  <c:v>49</c:v>
                </c:pt>
                <c:pt idx="6">
                  <c:v>54</c:v>
                </c:pt>
                <c:pt idx="7">
                  <c:v>47</c:v>
                </c:pt>
                <c:pt idx="8">
                  <c:v>46</c:v>
                </c:pt>
                <c:pt idx="9">
                  <c:v>76</c:v>
                </c:pt>
              </c:numCache>
            </c:numRef>
          </c:val>
        </c:ser>
        <c:ser>
          <c:idx val="1"/>
          <c:order val="1"/>
          <c:tx>
            <c:strRef>
              <c:f>Sheet1!$C$1</c:f>
              <c:strCache>
                <c:ptCount val="1"/>
                <c:pt idx="0">
                  <c:v>Латинская Америка</c:v>
                </c:pt>
              </c:strCache>
            </c:strRef>
          </c:tx>
          <c:dLbls>
            <c:txPr>
              <a:bodyPr/>
              <a:lstStyle/>
              <a:p>
                <a:pPr>
                  <a:defRPr lang="en-US" sz="1200">
                    <a:solidFill>
                      <a:schemeClr val="accent2"/>
                    </a:solidFill>
                  </a:defRPr>
                </a:pPr>
                <a:endParaRPr lang="ru-RU"/>
              </a:p>
            </c:txPr>
            <c:dLblPos val="outEnd"/>
            <c:showVal val="1"/>
          </c:dLbls>
          <c:cat>
            <c:strRef>
              <c:f>Sheet1!$A$2:$A$11</c:f>
              <c:strCache>
                <c:ptCount val="10"/>
                <c:pt idx="0">
                  <c:v>Мотивация</c:v>
                </c:pt>
                <c:pt idx="1">
                  <c:v>Концентрация/память</c:v>
                </c:pt>
                <c:pt idx="2">
                  <c:v>Общее настроение</c:v>
                </c:pt>
                <c:pt idx="3">
                  <c:v>Физическая подвижность</c:v>
                </c:pt>
                <c:pt idx="4">
                  <c:v>Половая жизнь</c:v>
                </c:pt>
                <c:pt idx="5">
                  <c:v>Забота о семье</c:v>
                </c:pt>
                <c:pt idx="6">
                  <c:v>Занятия хобби</c:v>
                </c:pt>
                <c:pt idx="7">
                  <c:v>Соблюдение делового графика</c:v>
                </c:pt>
                <c:pt idx="8">
                  <c:v>Межличностные отношения</c:v>
                </c:pt>
                <c:pt idx="9">
                  <c:v>Общее качество жизни</c:v>
                </c:pt>
              </c:strCache>
            </c:strRef>
          </c:cat>
          <c:val>
            <c:numRef>
              <c:f>Sheet1!$C$2:$C$11</c:f>
              <c:numCache>
                <c:formatCode>General</c:formatCode>
                <c:ptCount val="10"/>
                <c:pt idx="0">
                  <c:v>72</c:v>
                </c:pt>
                <c:pt idx="1">
                  <c:v>71</c:v>
                </c:pt>
                <c:pt idx="2">
                  <c:v>71</c:v>
                </c:pt>
                <c:pt idx="3">
                  <c:v>75</c:v>
                </c:pt>
                <c:pt idx="4">
                  <c:v>63</c:v>
                </c:pt>
                <c:pt idx="5">
                  <c:v>67</c:v>
                </c:pt>
                <c:pt idx="6">
                  <c:v>70</c:v>
                </c:pt>
                <c:pt idx="7">
                  <c:v>66</c:v>
                </c:pt>
                <c:pt idx="8">
                  <c:v>70</c:v>
                </c:pt>
                <c:pt idx="9">
                  <c:v>84</c:v>
                </c:pt>
              </c:numCache>
            </c:numRef>
          </c:val>
        </c:ser>
        <c:axId val="132496768"/>
        <c:axId val="132498560"/>
      </c:barChart>
      <c:catAx>
        <c:axId val="132496768"/>
        <c:scaling>
          <c:orientation val="minMax"/>
        </c:scaling>
        <c:axPos val="l"/>
        <c:tickLblPos val="nextTo"/>
        <c:spPr>
          <a:ln>
            <a:solidFill>
              <a:schemeClr val="bg1"/>
            </a:solidFill>
          </a:ln>
        </c:spPr>
        <c:txPr>
          <a:bodyPr/>
          <a:lstStyle/>
          <a:p>
            <a:pPr>
              <a:defRPr lang="en-US">
                <a:solidFill>
                  <a:schemeClr val="bg2"/>
                </a:solidFill>
              </a:defRPr>
            </a:pPr>
            <a:endParaRPr lang="ru-RU"/>
          </a:p>
        </c:txPr>
        <c:crossAx val="132498560"/>
        <c:crosses val="autoZero"/>
        <c:auto val="1"/>
        <c:lblAlgn val="ctr"/>
        <c:lblOffset val="100"/>
      </c:catAx>
      <c:valAx>
        <c:axId val="132498560"/>
        <c:scaling>
          <c:orientation val="minMax"/>
        </c:scaling>
        <c:axPos val="b"/>
        <c:title>
          <c:tx>
            <c:rich>
              <a:bodyPr/>
              <a:lstStyle/>
              <a:p>
                <a:pPr>
                  <a:defRPr lang="en-US">
                    <a:solidFill>
                      <a:schemeClr val="bg2"/>
                    </a:solidFill>
                  </a:defRPr>
                </a:pPr>
                <a:r>
                  <a:rPr lang="ru-RU" dirty="0" smtClean="0">
                    <a:solidFill>
                      <a:schemeClr val="bg2"/>
                    </a:solidFill>
                  </a:rPr>
                  <a:t>Количество (%) оценок, соответствовавших выраженному/очень выраженному влиянию фибромиалгии на различные аспекты жизни</a:t>
                </a:r>
                <a:endParaRPr lang="en-US" dirty="0">
                  <a:solidFill>
                    <a:schemeClr val="bg2"/>
                  </a:solidFill>
                </a:endParaRPr>
              </a:p>
            </c:rich>
          </c:tx>
          <c:layout>
            <c:manualLayout>
              <c:xMode val="edge"/>
              <c:yMode val="edge"/>
              <c:x val="0.2906037960532713"/>
              <c:y val="0.83458437464027002"/>
            </c:manualLayout>
          </c:layout>
        </c:title>
        <c:numFmt formatCode="General" sourceLinked="1"/>
        <c:tickLblPos val="nextTo"/>
        <c:spPr>
          <a:ln>
            <a:solidFill>
              <a:schemeClr val="bg1"/>
            </a:solidFill>
          </a:ln>
        </c:spPr>
        <c:txPr>
          <a:bodyPr/>
          <a:lstStyle/>
          <a:p>
            <a:pPr>
              <a:defRPr lang="en-US">
                <a:solidFill>
                  <a:schemeClr val="bg2"/>
                </a:solidFill>
              </a:defRPr>
            </a:pPr>
            <a:endParaRPr lang="ru-RU"/>
          </a:p>
        </c:txPr>
        <c:crossAx val="132496768"/>
        <c:crosses val="autoZero"/>
        <c:crossBetween val="between"/>
      </c:valAx>
    </c:plotArea>
    <c:legend>
      <c:legendPos val="r"/>
      <c:layout>
        <c:manualLayout>
          <c:xMode val="edge"/>
          <c:yMode val="edge"/>
          <c:x val="0.66720377578424739"/>
          <c:y val="0.42213467745391847"/>
          <c:w val="0.26384387734555487"/>
          <c:h val="0.1452631865251669"/>
        </c:manualLayout>
      </c:layout>
      <c:txPr>
        <a:bodyPr/>
        <a:lstStyle/>
        <a:p>
          <a:pPr>
            <a:defRPr lang="en-US">
              <a:solidFill>
                <a:schemeClr val="bg2"/>
              </a:solidFill>
            </a:defRPr>
          </a:pPr>
          <a:endParaRPr lang="ru-RU"/>
        </a:p>
      </c:txPr>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en-US">
                <a:solidFill>
                  <a:schemeClr val="bg2"/>
                </a:solidFill>
              </a:defRPr>
            </a:pPr>
            <a:r>
              <a:rPr lang="ru-RU" dirty="0" smtClean="0">
                <a:solidFill>
                  <a:schemeClr val="bg2"/>
                </a:solidFill>
              </a:rPr>
              <a:t>Повышение удовлетворенности пациента собственным состоянием здоровья</a:t>
            </a:r>
            <a:endParaRPr lang="en-CA" dirty="0">
              <a:solidFill>
                <a:schemeClr val="bg2"/>
              </a:solidFill>
            </a:endParaRPr>
          </a:p>
        </c:rich>
      </c:tx>
      <c:layout>
        <c:manualLayout>
          <c:xMode val="edge"/>
          <c:yMode val="edge"/>
          <c:x val="0.18182186997949043"/>
          <c:y val="1.6836195965366927E-2"/>
        </c:manualLayout>
      </c:layout>
    </c:title>
    <c:plotArea>
      <c:layout/>
      <c:barChart>
        <c:barDir val="col"/>
        <c:grouping val="clustered"/>
        <c:ser>
          <c:idx val="0"/>
          <c:order val="0"/>
          <c:tx>
            <c:strRef>
              <c:f>Sheet1!$B$1</c:f>
              <c:strCache>
                <c:ptCount val="1"/>
                <c:pt idx="0">
                  <c:v>Series 1</c:v>
                </c:pt>
              </c:strCache>
            </c:strRef>
          </c:tx>
          <c:dLbls>
            <c:dLbl>
              <c:idx val="1"/>
              <c:layout/>
              <c:tx>
                <c:rich>
                  <a:bodyPr/>
                  <a:lstStyle/>
                  <a:p>
                    <a:r>
                      <a:rPr lang="en-US" b="1" dirty="0" smtClean="0"/>
                      <a:t>2</a:t>
                    </a:r>
                    <a:r>
                      <a:rPr lang="ru-RU" b="1" dirty="0" smtClean="0"/>
                      <a:t>,</a:t>
                    </a:r>
                    <a:r>
                      <a:rPr lang="en-US" b="1" dirty="0" smtClean="0"/>
                      <a:t>2*</a:t>
                    </a:r>
                    <a:endParaRPr lang="en-US" dirty="0"/>
                  </a:p>
                </c:rich>
              </c:tx>
              <c:dLblPos val="outEnd"/>
              <c:showVal val="1"/>
            </c:dLbl>
            <c:numFmt formatCode="#,##0.0" sourceLinked="0"/>
            <c:txPr>
              <a:bodyPr/>
              <a:lstStyle/>
              <a:p>
                <a:pPr>
                  <a:defRPr lang="en-US" b="1">
                    <a:solidFill>
                      <a:schemeClr val="bg2"/>
                    </a:solidFill>
                  </a:defRPr>
                </a:pPr>
                <a:endParaRPr lang="ru-RU"/>
              </a:p>
            </c:txPr>
            <c:dLblPos val="outEnd"/>
            <c:showVal val="1"/>
          </c:dLbls>
          <c:cat>
            <c:strRef>
              <c:f>Sheet1!$A$2:$A$3</c:f>
              <c:strCache>
                <c:ptCount val="2"/>
                <c:pt idx="0">
                  <c:v>Исходная</c:v>
                </c:pt>
                <c:pt idx="1">
                  <c:v>После постановки диагноза</c:v>
                </c:pt>
              </c:strCache>
            </c:strRef>
          </c:cat>
          <c:val>
            <c:numRef>
              <c:f>Sheet1!$B$2:$B$3</c:f>
              <c:numCache>
                <c:formatCode>General</c:formatCode>
                <c:ptCount val="2"/>
                <c:pt idx="0">
                  <c:v>3</c:v>
                </c:pt>
                <c:pt idx="1">
                  <c:v>2.2000000000000002</c:v>
                </c:pt>
              </c:numCache>
            </c:numRef>
          </c:val>
        </c:ser>
        <c:axId val="138681344"/>
        <c:axId val="138973952"/>
      </c:barChart>
      <c:catAx>
        <c:axId val="138681344"/>
        <c:scaling>
          <c:orientation val="minMax"/>
        </c:scaling>
        <c:axPos val="b"/>
        <c:tickLblPos val="nextTo"/>
        <c:spPr>
          <a:ln>
            <a:solidFill>
              <a:schemeClr val="bg1"/>
            </a:solidFill>
          </a:ln>
        </c:spPr>
        <c:txPr>
          <a:bodyPr/>
          <a:lstStyle/>
          <a:p>
            <a:pPr>
              <a:defRPr lang="en-US" sz="1800" b="1">
                <a:solidFill>
                  <a:schemeClr val="bg2"/>
                </a:solidFill>
              </a:defRPr>
            </a:pPr>
            <a:endParaRPr lang="ru-RU"/>
          </a:p>
        </c:txPr>
        <c:crossAx val="138973952"/>
        <c:crosses val="autoZero"/>
        <c:auto val="1"/>
        <c:lblAlgn val="ctr"/>
        <c:lblOffset val="100"/>
      </c:catAx>
      <c:valAx>
        <c:axId val="138973952"/>
        <c:scaling>
          <c:orientation val="minMax"/>
        </c:scaling>
        <c:axPos val="l"/>
        <c:title>
          <c:tx>
            <c:rich>
              <a:bodyPr rot="-5400000" vert="horz"/>
              <a:lstStyle/>
              <a:p>
                <a:pPr>
                  <a:defRPr lang="en-US">
                    <a:solidFill>
                      <a:schemeClr val="bg2"/>
                    </a:solidFill>
                  </a:defRPr>
                </a:pPr>
                <a:r>
                  <a:rPr lang="ru-RU" dirty="0" smtClean="0">
                    <a:solidFill>
                      <a:schemeClr val="bg2"/>
                    </a:solidFill>
                  </a:rPr>
                  <a:t>Удовлетворенность пациента своим здоровьем</a:t>
                </a:r>
                <a:endParaRPr lang="en-CA" dirty="0">
                  <a:solidFill>
                    <a:schemeClr val="bg2"/>
                  </a:solidFill>
                </a:endParaRPr>
              </a:p>
            </c:rich>
          </c:tx>
          <c:layout>
            <c:manualLayout>
              <c:xMode val="edge"/>
              <c:yMode val="edge"/>
              <c:x val="0"/>
              <c:y val="0.2173985956137954"/>
            </c:manualLayout>
          </c:layout>
        </c:title>
        <c:numFmt formatCode="#,##0.0" sourceLinked="0"/>
        <c:tickLblPos val="nextTo"/>
        <c:spPr>
          <a:ln>
            <a:solidFill>
              <a:schemeClr val="bg1"/>
            </a:solidFill>
          </a:ln>
        </c:spPr>
        <c:txPr>
          <a:bodyPr/>
          <a:lstStyle/>
          <a:p>
            <a:pPr>
              <a:defRPr lang="en-US" b="1" i="0">
                <a:solidFill>
                  <a:schemeClr val="bg2"/>
                </a:solidFill>
              </a:defRPr>
            </a:pPr>
            <a:endParaRPr lang="ru-RU"/>
          </a:p>
        </c:txPr>
        <c:crossAx val="138681344"/>
        <c:crosses val="autoZero"/>
        <c:crossBetween val="between"/>
      </c:valAx>
    </c:plotArea>
    <c:plotVisOnly val="1"/>
    <c:dispBlanksAs val="gap"/>
  </c:chart>
  <c:txPr>
    <a:bodyPr/>
    <a:lstStyle/>
    <a:p>
      <a:pPr>
        <a:defRPr sz="1800"/>
      </a:pPr>
      <a:endParaRPr lang="ru-RU"/>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0842D62B-1165-48BC-A51E-DCB67C6F7EA5}" type="presOf" srcId="{70EFE6FC-4A8C-47EF-BA4E-78C1713F2783}" destId="{85ED7004-5B86-4CED-BECC-31D2CCEED8BC}" srcOrd="1" destOrd="0" presId="urn:microsoft.com/office/officeart/2005/8/layout/venn1"/>
    <dgm:cxn modelId="{2D252234-C001-4E72-89A3-77C4A73A5508}" type="presOf" srcId="{49824C88-D6E0-4817-BDCE-C833181187DE}" destId="{964C6E6F-BC48-44BD-8BC3-36FD8AEAAEF9}" srcOrd="1" destOrd="0" presId="urn:microsoft.com/office/officeart/2005/8/layout/venn1"/>
    <dgm:cxn modelId="{F73E653F-2580-4310-8751-786E0EB625AE}" type="presOf" srcId="{70EFE6FC-4A8C-47EF-BA4E-78C1713F2783}" destId="{34FE503C-8BD7-42DC-9C7B-1B8CDC5D2186}" srcOrd="0" destOrd="0" presId="urn:microsoft.com/office/officeart/2005/8/layout/venn1"/>
    <dgm:cxn modelId="{52072942-7BC7-4DAA-BA52-67AE75B1259F}" srcId="{7768F095-91CC-401F-8212-C2CF0D719CED}" destId="{F6A671C8-1913-407E-86D7-FE00C3B6CE95}" srcOrd="0" destOrd="0" parTransId="{4766F635-60D9-4636-8CAD-C212FB37F98C}" sibTransId="{91F335FB-5B0A-4637-AF14-97ED3E5DFE16}"/>
    <dgm:cxn modelId="{2C24AAC1-481D-43D3-B84F-DDDDB5D43E5B}" srcId="{7768F095-91CC-401F-8212-C2CF0D719CED}" destId="{70EFE6FC-4A8C-47EF-BA4E-78C1713F2783}" srcOrd="1" destOrd="0" parTransId="{870FC508-80FF-43C7-8E7B-50B4BE0D6120}" sibTransId="{6416C344-7221-40DE-BFFD-F9780032020F}"/>
    <dgm:cxn modelId="{42C06FD8-1D1E-4374-9E55-A1AE6F49F93E}" type="presOf" srcId="{F6A671C8-1913-407E-86D7-FE00C3B6CE95}" destId="{500EAAEA-65F9-499D-8D09-0E048112B4DE}" srcOrd="1" destOrd="0" presId="urn:microsoft.com/office/officeart/2005/8/layout/venn1"/>
    <dgm:cxn modelId="{42256E22-0F04-47D1-8F11-02539CDC7E02}" type="presOf" srcId="{F6A671C8-1913-407E-86D7-FE00C3B6CE95}" destId="{FD339EBB-2857-4329-8D19-958A41DF04AD}" srcOrd="0" destOrd="0" presId="urn:microsoft.com/office/officeart/2005/8/layout/venn1"/>
    <dgm:cxn modelId="{48A81279-A53F-42F6-9BB3-8D526B108454}" type="presOf" srcId="{7768F095-91CC-401F-8212-C2CF0D719CED}" destId="{1E95306A-9FF7-4EB5-B9AE-AB0FCCB426AF}" srcOrd="0"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AFFDCA49-4EAA-4677-BFD6-401214836AC4}" type="presOf" srcId="{49824C88-D6E0-4817-BDCE-C833181187DE}" destId="{C3CE1191-0A1E-43E3-AF5B-0E3DB45B9CDE}" srcOrd="0" destOrd="0" presId="urn:microsoft.com/office/officeart/2005/8/layout/venn1"/>
    <dgm:cxn modelId="{8C187263-55B4-4F14-B72A-0E2F37D63E4D}" type="presParOf" srcId="{1E95306A-9FF7-4EB5-B9AE-AB0FCCB426AF}" destId="{FD339EBB-2857-4329-8D19-958A41DF04AD}" srcOrd="0" destOrd="0" presId="urn:microsoft.com/office/officeart/2005/8/layout/venn1"/>
    <dgm:cxn modelId="{CEDA17B0-8235-4B22-B785-C584D855C52E}" type="presParOf" srcId="{1E95306A-9FF7-4EB5-B9AE-AB0FCCB426AF}" destId="{500EAAEA-65F9-499D-8D09-0E048112B4DE}" srcOrd="1" destOrd="0" presId="urn:microsoft.com/office/officeart/2005/8/layout/venn1"/>
    <dgm:cxn modelId="{0A2CA622-8B96-416F-A92D-89D658046F28}" type="presParOf" srcId="{1E95306A-9FF7-4EB5-B9AE-AB0FCCB426AF}" destId="{34FE503C-8BD7-42DC-9C7B-1B8CDC5D2186}" srcOrd="2" destOrd="0" presId="urn:microsoft.com/office/officeart/2005/8/layout/venn1"/>
    <dgm:cxn modelId="{8664E320-C862-4D45-BAC9-492A4A0E6C67}" type="presParOf" srcId="{1E95306A-9FF7-4EB5-B9AE-AB0FCCB426AF}" destId="{85ED7004-5B86-4CED-BECC-31D2CCEED8BC}" srcOrd="3" destOrd="0" presId="urn:microsoft.com/office/officeart/2005/8/layout/venn1"/>
    <dgm:cxn modelId="{4252259B-3773-429F-B9A7-02B72FD67893}" type="presParOf" srcId="{1E95306A-9FF7-4EB5-B9AE-AB0FCCB426AF}" destId="{C3CE1191-0A1E-43E3-AF5B-0E3DB45B9CDE}" srcOrd="4" destOrd="0" presId="urn:microsoft.com/office/officeart/2005/8/layout/venn1"/>
    <dgm:cxn modelId="{EADB190D-0A7F-462B-AE8D-5962291E5EF2}"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custT="1"/>
      <dgm:spPr>
        <a:ln>
          <a:solidFill>
            <a:schemeClr val="accent1"/>
          </a:solidFill>
        </a:ln>
      </dgm:spPr>
      <dgm:t>
        <a:bodyPr/>
        <a:lstStyle/>
        <a:p>
          <a:r>
            <a:rPr lang="ru-RU" sz="2000" b="1" dirty="0" smtClean="0"/>
            <a:t>Определение</a:t>
          </a:r>
          <a:endParaRPr lang="en-CA" sz="2000" b="1" dirty="0"/>
        </a:p>
      </dgm:t>
    </dgm:pt>
    <dgm:pt modelId="{BCAE1B2E-1D3F-469D-A5B5-CC53CB43C988}" type="parTrans" cxnId="{B82915E1-1283-4880-890A-93FD0286D95C}">
      <dgm:prSet/>
      <dgm:spPr/>
      <dgm:t>
        <a:bodyPr/>
        <a:lstStyle/>
        <a:p>
          <a:endParaRPr lang="en-CA"/>
        </a:p>
      </dgm:t>
    </dgm:pt>
    <dgm:pt modelId="{A44F68A8-4EE4-41AB-8984-7B8C016308EA}" type="sibTrans" cxnId="{B82915E1-1283-4880-890A-93FD0286D95C}">
      <dgm:prSet/>
      <dgm:spPr/>
      <dgm:t>
        <a:bodyPr/>
        <a:lstStyle/>
        <a:p>
          <a:endParaRPr lang="en-CA"/>
        </a:p>
      </dgm:t>
    </dgm:pt>
    <dgm:pt modelId="{8FDB486F-321F-4C2D-BDFB-3A68CBDFAD28}">
      <dgm:prSet phldrT="[Text]"/>
      <dgm:spPr>
        <a:blipFill dpi="0" rotWithShape="0">
          <a:blip xmlns:r="http://schemas.openxmlformats.org/officeDocument/2006/relationships" r:embed="rId1">
            <a:alphaModFix amt="44000"/>
          </a:blip>
          <a:srcRect/>
          <a:stretch>
            <a:fillRect/>
          </a:stretch>
        </a:blipFill>
        <a:ln>
          <a:solidFill>
            <a:schemeClr val="accent1">
              <a:alpha val="90000"/>
            </a:schemeClr>
          </a:solidFill>
        </a:ln>
      </dgm:spPr>
      <dgm:t>
        <a:bodyPr/>
        <a:lstStyle/>
        <a:p>
          <a:r>
            <a:rPr lang="ru-RU" b="0" i="0" dirty="0" smtClean="0">
              <a:solidFill>
                <a:srgbClr val="002060"/>
              </a:solidFill>
            </a:rPr>
            <a:t>Усиление импульсации нейронов в ЦНС, приводящее к гиперчувствительности к боли</a:t>
          </a:r>
          <a:endParaRPr lang="en-CA" dirty="0">
            <a:solidFill>
              <a:srgbClr val="002060"/>
            </a:solidFill>
          </a:endParaRPr>
        </a:p>
      </dgm:t>
    </dgm:pt>
    <dgm:pt modelId="{E0BB1901-4316-4AC8-B404-785314AE2853}" type="parTrans" cxnId="{52A69F7F-F93E-4BB6-B5A0-7C9FC2509423}">
      <dgm:prSet/>
      <dgm:spPr/>
      <dgm:t>
        <a:bodyPr/>
        <a:lstStyle/>
        <a:p>
          <a:endParaRPr lang="en-CA"/>
        </a:p>
      </dgm:t>
    </dgm:pt>
    <dgm:pt modelId="{0883DE55-6CAB-42D8-A73E-9752503A6BB8}" type="sibTrans" cxnId="{52A69F7F-F93E-4BB6-B5A0-7C9FC2509423}">
      <dgm:prSet/>
      <dgm:spPr/>
      <dgm:t>
        <a:bodyPr/>
        <a:lstStyle/>
        <a:p>
          <a:endParaRPr lang="en-CA"/>
        </a:p>
      </dgm:t>
    </dgm:pt>
    <dgm:pt modelId="{25BB96AD-73C8-4997-96C7-47901B24F3C7}">
      <dgm:prSet phldrT="[Text]" custT="1"/>
      <dgm:spPr/>
      <dgm:t>
        <a:bodyPr/>
        <a:lstStyle/>
        <a:p>
          <a:r>
            <a:rPr lang="ru-RU" sz="2000" b="1" dirty="0" smtClean="0"/>
            <a:t>Примеры</a:t>
          </a:r>
          <a:endParaRPr lang="en-CA" sz="2000" b="1" dirty="0"/>
        </a:p>
      </dgm:t>
    </dgm:pt>
    <dgm:pt modelId="{5620F441-60BD-4F8A-B941-8FA3CE9E91B4}" type="parTrans" cxnId="{F1CED66E-61E7-4C9C-A658-0834DA15D7E9}">
      <dgm:prSet/>
      <dgm:spPr/>
      <dgm:t>
        <a:bodyPr/>
        <a:lstStyle/>
        <a:p>
          <a:endParaRPr lang="en-CA"/>
        </a:p>
      </dgm:t>
    </dgm:pt>
    <dgm:pt modelId="{DE07B542-BF54-44FD-8F04-71F161F19ED1}" type="sibTrans" cxnId="{F1CED66E-61E7-4C9C-A658-0834DA15D7E9}">
      <dgm:prSet/>
      <dgm:spPr/>
      <dgm:t>
        <a:bodyPr/>
        <a:lstStyle/>
        <a:p>
          <a:endParaRPr lang="en-CA"/>
        </a:p>
      </dgm:t>
    </dgm:pt>
    <dgm:pt modelId="{8732FA4E-6AD2-48D6-AB3C-402C59A8A7C2}">
      <dgm:prSet phldrT="[Text]" custT="1"/>
      <dgm:spPr/>
      <dgm:t>
        <a:bodyPr/>
        <a:lstStyle/>
        <a:p>
          <a:r>
            <a:rPr lang="ru-RU" sz="2000" b="1" dirty="0" smtClean="0"/>
            <a:t>Характеристики боли</a:t>
          </a:r>
          <a:endParaRPr lang="en-CA" sz="2000" b="1" dirty="0"/>
        </a:p>
      </dgm:t>
    </dgm:pt>
    <dgm:pt modelId="{3A4AC57D-A023-4FA9-92BA-D0558B8BA6C5}" type="parTrans" cxnId="{C93A4C74-D07D-4973-B7AA-D32BCD9C8386}">
      <dgm:prSet/>
      <dgm:spPr/>
      <dgm:t>
        <a:bodyPr/>
        <a:lstStyle/>
        <a:p>
          <a:endParaRPr lang="en-CA"/>
        </a:p>
      </dgm:t>
    </dgm:pt>
    <dgm:pt modelId="{9D37917B-7719-46C6-9DF9-FD667E6BFAE8}" type="sibTrans" cxnId="{C93A4C74-D07D-4973-B7AA-D32BCD9C8386}">
      <dgm:prSet/>
      <dgm:spPr/>
      <dgm:t>
        <a:bodyPr/>
        <a:lstStyle/>
        <a:p>
          <a:endParaRPr lang="en-CA"/>
        </a:p>
      </dgm:t>
    </dgm:pt>
    <dgm:pt modelId="{2F7A68ED-3D39-40A4-9563-9A426D5533BA}">
      <dgm:prSet phldrT="[Text]"/>
      <dgm:spPr>
        <a:blipFill dpi="0" rotWithShape="0">
          <a:blip xmlns:r="http://schemas.openxmlformats.org/officeDocument/2006/relationships" r:embed="rId2">
            <a:alphaModFix amt="43000"/>
          </a:blip>
          <a:srcRect/>
          <a:stretch>
            <a:fillRect/>
          </a:stretch>
        </a:blipFill>
        <a:ln>
          <a:solidFill>
            <a:schemeClr val="accent1">
              <a:alpha val="90000"/>
            </a:schemeClr>
          </a:solidFill>
        </a:ln>
      </dgm:spPr>
      <dgm:t>
        <a:bodyPr/>
        <a:lstStyle/>
        <a:p>
          <a:r>
            <a:rPr lang="ru-RU" dirty="0" smtClean="0">
              <a:solidFill>
                <a:srgbClr val="002060"/>
              </a:solidFill>
            </a:rPr>
            <a:t>Жгучая</a:t>
          </a:r>
          <a:endParaRPr lang="en-CA" dirty="0">
            <a:solidFill>
              <a:srgbClr val="002060"/>
            </a:solidFill>
          </a:endParaRPr>
        </a:p>
      </dgm:t>
    </dgm:pt>
    <dgm:pt modelId="{FF63ADE9-DDE8-4BC5-817E-7907C5AED429}" type="parTrans" cxnId="{D67FD2EF-6DBE-4919-B754-2D7ABEE663CA}">
      <dgm:prSet/>
      <dgm:spPr/>
      <dgm:t>
        <a:bodyPr/>
        <a:lstStyle/>
        <a:p>
          <a:endParaRPr lang="en-CA"/>
        </a:p>
      </dgm:t>
    </dgm:pt>
    <dgm:pt modelId="{4C6B6B08-B4E6-4ADF-80BE-BC1D7A5F06F4}" type="sibTrans" cxnId="{D67FD2EF-6DBE-4919-B754-2D7ABEE663CA}">
      <dgm:prSet/>
      <dgm:spPr/>
      <dgm:t>
        <a:bodyPr/>
        <a:lstStyle/>
        <a:p>
          <a:endParaRPr lang="en-CA"/>
        </a:p>
      </dgm:t>
    </dgm:pt>
    <dgm:pt modelId="{559D6D5D-A31B-4C5A-B8B0-25449CB5E21F}">
      <dgm:prSet phldrT="[Text]"/>
      <dgm:spPr>
        <a:blipFill dpi="0" rotWithShape="0">
          <a:blip xmlns:r="http://schemas.openxmlformats.org/officeDocument/2006/relationships" r:embed="rId3">
            <a:alphaModFix amt="62000"/>
          </a:blip>
          <a:srcRect/>
          <a:stretch>
            <a:fillRect/>
          </a:stretch>
        </a:blipFill>
        <a:ln>
          <a:solidFill>
            <a:schemeClr val="accent1">
              <a:alpha val="90000"/>
            </a:schemeClr>
          </a:solidFill>
        </a:ln>
      </dgm:spPr>
      <dgm:t>
        <a:bodyPr/>
        <a:lstStyle/>
        <a:p>
          <a:r>
            <a:rPr lang="ru-RU" dirty="0" smtClean="0">
              <a:solidFill>
                <a:srgbClr val="002060"/>
              </a:solidFill>
            </a:rPr>
            <a:t>Фибромиалгия</a:t>
          </a:r>
          <a:endParaRPr lang="en-CA" dirty="0">
            <a:solidFill>
              <a:srgbClr val="002060"/>
            </a:solidFill>
          </a:endParaRPr>
        </a:p>
      </dgm:t>
    </dgm:pt>
    <dgm:pt modelId="{30A867AE-0B68-42CE-895F-6B77188F0FED}" type="parTrans" cxnId="{3C2BDC71-C788-497D-B1E9-9C197A5237FC}">
      <dgm:prSet/>
      <dgm:spPr/>
      <dgm:t>
        <a:bodyPr/>
        <a:lstStyle/>
        <a:p>
          <a:endParaRPr lang="en-CA"/>
        </a:p>
      </dgm:t>
    </dgm:pt>
    <dgm:pt modelId="{B327219B-9A75-4014-B9A0-EB3AF88819BE}" type="sibTrans" cxnId="{3C2BDC71-C788-497D-B1E9-9C197A5237FC}">
      <dgm:prSet/>
      <dgm:spPr/>
      <dgm:t>
        <a:bodyPr/>
        <a:lstStyle/>
        <a:p>
          <a:endParaRPr lang="en-CA"/>
        </a:p>
      </dgm:t>
    </dgm:pt>
    <dgm:pt modelId="{62369B2C-0FBA-44AD-B0EB-C0553294056A}">
      <dgm:prSet/>
      <dgm:spPr>
        <a:ln>
          <a:solidFill>
            <a:schemeClr val="accent1">
              <a:alpha val="90000"/>
            </a:schemeClr>
          </a:solidFill>
        </a:ln>
      </dgm:spPr>
      <dgm:t>
        <a:bodyPr/>
        <a:lstStyle/>
        <a:p>
          <a:r>
            <a:rPr lang="ru-RU" dirty="0" smtClean="0">
              <a:solidFill>
                <a:srgbClr val="002060"/>
              </a:solidFill>
            </a:rPr>
            <a:t>Стреляющая</a:t>
          </a:r>
          <a:endParaRPr lang="en-CA" dirty="0">
            <a:solidFill>
              <a:srgbClr val="002060"/>
            </a:solidFill>
          </a:endParaRPr>
        </a:p>
      </dgm:t>
    </dgm:pt>
    <dgm:pt modelId="{4C37732E-E7A7-48D1-B98C-EFBDEEC8C401}" type="parTrans" cxnId="{EACEBCD4-2A04-4380-A9FC-CE4E7E022E64}">
      <dgm:prSet/>
      <dgm:spPr/>
      <dgm:t>
        <a:bodyPr/>
        <a:lstStyle/>
        <a:p>
          <a:endParaRPr lang="en-CA"/>
        </a:p>
      </dgm:t>
    </dgm:pt>
    <dgm:pt modelId="{66A4FCC5-855C-4199-B858-F55856CAD47D}" type="sibTrans" cxnId="{EACEBCD4-2A04-4380-A9FC-CE4E7E022E64}">
      <dgm:prSet/>
      <dgm:spPr/>
      <dgm:t>
        <a:bodyPr/>
        <a:lstStyle/>
        <a:p>
          <a:endParaRPr lang="en-CA"/>
        </a:p>
      </dgm:t>
    </dgm:pt>
    <dgm:pt modelId="{E0ACA065-8E91-45A0-825F-9FE7F03749D0}">
      <dgm:prSet/>
      <dgm:spPr>
        <a:ln>
          <a:solidFill>
            <a:schemeClr val="accent1">
              <a:alpha val="90000"/>
            </a:schemeClr>
          </a:solidFill>
        </a:ln>
      </dgm:spPr>
      <dgm:t>
        <a:bodyPr/>
        <a:lstStyle/>
        <a:p>
          <a:r>
            <a:rPr lang="ru-RU" dirty="0" smtClean="0">
              <a:solidFill>
                <a:srgbClr val="002060"/>
              </a:solidFill>
            </a:rPr>
            <a:t>Как удар электрическим током</a:t>
          </a:r>
          <a:endParaRPr lang="en-CA" dirty="0">
            <a:solidFill>
              <a:srgbClr val="002060"/>
            </a:solidFill>
          </a:endParaRPr>
        </a:p>
      </dgm:t>
    </dgm:pt>
    <dgm:pt modelId="{5FB12367-2367-4611-A668-8543981A6CCD}" type="parTrans" cxnId="{560B08C6-B75D-45CC-A6E0-025D6B8BA0EC}">
      <dgm:prSet/>
      <dgm:spPr/>
      <dgm:t>
        <a:bodyPr/>
        <a:lstStyle/>
        <a:p>
          <a:endParaRPr lang="en-CA"/>
        </a:p>
      </dgm:t>
    </dgm:pt>
    <dgm:pt modelId="{C5D8BF29-62E0-4868-AF49-49D29CDD08AC}" type="sibTrans" cxnId="{560B08C6-B75D-45CC-A6E0-025D6B8BA0EC}">
      <dgm:prSet/>
      <dgm:spPr/>
      <dgm:t>
        <a:bodyPr/>
        <a:lstStyle/>
        <a:p>
          <a:endParaRPr lang="en-CA"/>
        </a:p>
      </dgm:t>
    </dgm:pt>
    <dgm:pt modelId="{DC1905CB-9F5B-49EA-80AF-F716D798D3E8}">
      <dgm:prSet/>
      <dgm:spPr>
        <a:ln>
          <a:solidFill>
            <a:schemeClr val="accent1">
              <a:alpha val="90000"/>
            </a:schemeClr>
          </a:solidFill>
        </a:ln>
      </dgm:spPr>
      <dgm:t>
        <a:bodyPr/>
        <a:lstStyle/>
        <a:p>
          <a:r>
            <a:rPr lang="ru-RU" dirty="0" smtClean="0">
              <a:solidFill>
                <a:srgbClr val="002060"/>
              </a:solidFill>
            </a:rPr>
            <a:t>Часто диффузная</a:t>
          </a:r>
          <a:endParaRPr lang="en-CA" dirty="0">
            <a:solidFill>
              <a:srgbClr val="002060"/>
            </a:solidFill>
          </a:endParaRPr>
        </a:p>
      </dgm:t>
    </dgm:pt>
    <dgm:pt modelId="{D06CEF89-3956-4337-BE0E-EB9218608A56}" type="parTrans" cxnId="{C7DBEE8E-69CD-49C7-81B0-1E01A6949E69}">
      <dgm:prSet/>
      <dgm:spPr/>
      <dgm:t>
        <a:bodyPr/>
        <a:lstStyle/>
        <a:p>
          <a:endParaRPr lang="en-CA"/>
        </a:p>
      </dgm:t>
    </dgm:pt>
    <dgm:pt modelId="{F6774108-F20C-4FB5-B1D7-23214E21E234}" type="sibTrans" cxnId="{C7DBEE8E-69CD-49C7-81B0-1E01A6949E69}">
      <dgm:prSet/>
      <dgm:spPr/>
      <dgm:t>
        <a:bodyPr/>
        <a:lstStyle/>
        <a:p>
          <a:endParaRPr lang="en-CA"/>
        </a:p>
      </dgm:t>
    </dgm:pt>
    <dgm:pt modelId="{53D85EBC-7773-4495-8B6F-40B4854CACFC}">
      <dgm:prSet/>
      <dgm:spPr>
        <a:ln>
          <a:solidFill>
            <a:schemeClr val="accent1">
              <a:alpha val="90000"/>
            </a:schemeClr>
          </a:solidFill>
        </a:ln>
      </dgm:spPr>
      <dgm:t>
        <a:bodyPr/>
        <a:lstStyle/>
        <a:p>
          <a:r>
            <a:rPr lang="ru-RU" dirty="0" smtClean="0">
              <a:solidFill>
                <a:srgbClr val="002060"/>
              </a:solidFill>
            </a:rPr>
            <a:t>Часто сопровождается аллодинией и</a:t>
          </a:r>
          <a:r>
            <a:rPr lang="en-US" dirty="0" smtClean="0">
              <a:solidFill>
                <a:srgbClr val="002060"/>
              </a:solidFill>
            </a:rPr>
            <a:t>/</a:t>
          </a:r>
          <a:r>
            <a:rPr lang="ru-RU" dirty="0" smtClean="0">
              <a:solidFill>
                <a:srgbClr val="002060"/>
              </a:solidFill>
            </a:rPr>
            <a:t>или</a:t>
          </a:r>
          <a:r>
            <a:rPr lang="en-US" dirty="0" smtClean="0">
              <a:solidFill>
                <a:srgbClr val="002060"/>
              </a:solidFill>
            </a:rPr>
            <a:t> </a:t>
          </a:r>
          <a:r>
            <a:rPr lang="ru-RU" dirty="0" smtClean="0">
              <a:solidFill>
                <a:srgbClr val="002060"/>
              </a:solidFill>
            </a:rPr>
            <a:t>гипералгезией</a:t>
          </a:r>
          <a:endParaRPr lang="en-CA" dirty="0">
            <a:solidFill>
              <a:srgbClr val="002060"/>
            </a:solidFill>
          </a:endParaRPr>
        </a:p>
      </dgm:t>
    </dgm:pt>
    <dgm:pt modelId="{8779A54C-1C7B-4893-ABA3-C5955A1E3EFA}" type="parTrans" cxnId="{E135B6DB-3CAD-4A6D-AFB4-9A45C92431A8}">
      <dgm:prSet/>
      <dgm:spPr/>
      <dgm:t>
        <a:bodyPr/>
        <a:lstStyle/>
        <a:p>
          <a:endParaRPr lang="en-CA"/>
        </a:p>
      </dgm:t>
    </dgm:pt>
    <dgm:pt modelId="{C2A4EC4D-F0AD-4346-A7CE-F15AA21CEA6F}" type="sibTrans" cxnId="{E135B6DB-3CAD-4A6D-AFB4-9A45C92431A8}">
      <dgm:prSet/>
      <dgm:spPr/>
      <dgm:t>
        <a:bodyPr/>
        <a:lstStyle/>
        <a:p>
          <a:endParaRPr lang="en-CA"/>
        </a:p>
      </dgm:t>
    </dgm:pt>
    <dgm:pt modelId="{6803F4F9-851C-45E7-8EC7-C9F5F4A709AE}">
      <dgm:prSet phldrT="[Text]"/>
      <dgm:spPr>
        <a:ln>
          <a:solidFill>
            <a:schemeClr val="accent1">
              <a:alpha val="90000"/>
            </a:schemeClr>
          </a:solidFill>
        </a:ln>
      </dgm:spPr>
      <dgm:t>
        <a:bodyPr/>
        <a:lstStyle/>
        <a:p>
          <a:r>
            <a:rPr lang="ru-RU" dirty="0" smtClean="0">
              <a:solidFill>
                <a:srgbClr val="002060"/>
              </a:solidFill>
            </a:rPr>
            <a:t>Синдром раздраженного кишечника</a:t>
          </a:r>
          <a:endParaRPr lang="en-CA" dirty="0">
            <a:solidFill>
              <a:srgbClr val="002060"/>
            </a:solidFill>
          </a:endParaRPr>
        </a:p>
      </dgm:t>
    </dgm:pt>
    <dgm:pt modelId="{67C0F744-B1D4-41D8-8C18-DCD063801E0D}" type="parTrans" cxnId="{6D45E71C-649D-41BE-A8D6-81729EBF82B3}">
      <dgm:prSet/>
      <dgm:spPr/>
      <dgm:t>
        <a:bodyPr/>
        <a:lstStyle/>
        <a:p>
          <a:endParaRPr lang="en-CA"/>
        </a:p>
      </dgm:t>
    </dgm:pt>
    <dgm:pt modelId="{AFAEF20E-362A-4DA9-9B2F-F062517AFEA4}" type="sibTrans" cxnId="{6D45E71C-649D-41BE-A8D6-81729EBF82B3}">
      <dgm:prSet/>
      <dgm:spPr/>
      <dgm:t>
        <a:bodyPr/>
        <a:lstStyle/>
        <a:p>
          <a:endParaRPr lang="en-CA"/>
        </a:p>
      </dgm:t>
    </dgm:pt>
    <dgm:pt modelId="{903B2331-A602-4BED-ADD6-DCBAE6BF7369}">
      <dgm:prSet phldrT="[Text]"/>
      <dgm:spPr>
        <a:ln>
          <a:solidFill>
            <a:schemeClr val="accent1">
              <a:alpha val="90000"/>
            </a:schemeClr>
          </a:solidFill>
        </a:ln>
      </dgm:spPr>
      <dgm:t>
        <a:bodyPr/>
        <a:lstStyle/>
        <a:p>
          <a:r>
            <a:rPr lang="ru-RU" dirty="0" smtClean="0">
              <a:solidFill>
                <a:srgbClr val="002060"/>
              </a:solidFill>
            </a:rPr>
            <a:t>Может иметь место у многих пациентов, страдающих хронической болью в пояснице</a:t>
          </a:r>
          <a:r>
            <a:rPr lang="en-US" dirty="0" smtClean="0">
              <a:solidFill>
                <a:srgbClr val="002060"/>
              </a:solidFill>
            </a:rPr>
            <a:t>, </a:t>
          </a:r>
          <a:r>
            <a:rPr lang="ru-RU" dirty="0" smtClean="0">
              <a:solidFill>
                <a:srgbClr val="002060"/>
              </a:solidFill>
            </a:rPr>
            <a:t>остеоартрозом и ревматоидным артритом</a:t>
          </a:r>
          <a:endParaRPr lang="en-CA" dirty="0">
            <a:solidFill>
              <a:srgbClr val="002060"/>
            </a:solidFill>
          </a:endParaRPr>
        </a:p>
      </dgm:t>
    </dgm:pt>
    <dgm:pt modelId="{7BA0CD41-FE3E-44FD-BA15-550055C74938}" type="parTrans" cxnId="{A6495FA5-A505-4044-AD2E-288968A9E001}">
      <dgm:prSet/>
      <dgm:spPr/>
      <dgm:t>
        <a:bodyPr/>
        <a:lstStyle/>
        <a:p>
          <a:endParaRPr lang="en-CA"/>
        </a:p>
      </dgm:t>
    </dgm:pt>
    <dgm:pt modelId="{4938E433-6B64-4720-AE4F-D1AE61C2FC5E}" type="sibTrans" cxnId="{A6495FA5-A505-4044-AD2E-288968A9E001}">
      <dgm:prSet/>
      <dgm:spPr/>
      <dgm:t>
        <a:bodyPr/>
        <a:lstStyle/>
        <a:p>
          <a:endParaRPr lang="en-CA"/>
        </a:p>
      </dgm:t>
    </dgm:pt>
    <dgm:pt modelId="{6A72DD13-1C7A-4733-B7EE-49046D9A246C}">
      <dgm:prSet phldrT="[Text]"/>
      <dgm:spPr>
        <a:ln>
          <a:solidFill>
            <a:schemeClr val="accent1">
              <a:alpha val="90000"/>
            </a:schemeClr>
          </a:solidFill>
        </a:ln>
      </dgm:spPr>
      <dgm:t>
        <a:bodyPr/>
        <a:lstStyle/>
        <a:p>
          <a:r>
            <a:rPr lang="ru-RU" dirty="0" smtClean="0">
              <a:solidFill>
                <a:srgbClr val="002060"/>
              </a:solidFill>
            </a:rPr>
            <a:t>Интерстициальный цистит</a:t>
          </a:r>
          <a:endParaRPr lang="en-CA" dirty="0">
            <a:solidFill>
              <a:srgbClr val="002060"/>
            </a:solidFill>
          </a:endParaRPr>
        </a:p>
      </dgm:t>
    </dgm:pt>
    <dgm:pt modelId="{8FAC3D8F-9D01-443C-8694-D15A7D55BD03}" type="parTrans" cxnId="{EA044DB7-5D6F-40F7-B568-2FB922A0F48C}">
      <dgm:prSet/>
      <dgm:spPr/>
      <dgm:t>
        <a:bodyPr/>
        <a:lstStyle/>
        <a:p>
          <a:endParaRPr lang="en-CA"/>
        </a:p>
      </dgm:t>
    </dgm:pt>
    <dgm:pt modelId="{AE5FE086-18EB-42AF-B9F0-EA055B172D68}" type="sibTrans" cxnId="{EA044DB7-5D6F-40F7-B568-2FB922A0F48C}">
      <dgm:prSet/>
      <dgm:spPr/>
      <dgm:t>
        <a:bodyPr/>
        <a:lstStyle/>
        <a:p>
          <a:endParaRPr lang="en-CA"/>
        </a:p>
      </dgm:t>
    </dgm:pt>
    <dgm:pt modelId="{A4195C15-2BE3-494A-A2AE-3C57D9554B89}">
      <dgm:prSet phldrT="[Text]"/>
      <dgm:spPr>
        <a:ln>
          <a:solidFill>
            <a:schemeClr val="accent1">
              <a:alpha val="90000"/>
            </a:schemeClr>
          </a:solidFill>
        </a:ln>
      </dgm:spPr>
      <dgm:t>
        <a:bodyPr/>
        <a:lstStyle/>
        <a:p>
          <a:r>
            <a:rPr lang="ru-RU" dirty="0" smtClean="0">
              <a:solidFill>
                <a:srgbClr val="002060"/>
              </a:solidFill>
            </a:rPr>
            <a:t>Боль в области височно-нижнечелюстного сустава</a:t>
          </a:r>
          <a:endParaRPr lang="en-CA" dirty="0">
            <a:solidFill>
              <a:srgbClr val="002060"/>
            </a:solidFill>
          </a:endParaRPr>
        </a:p>
      </dgm:t>
    </dgm:pt>
    <dgm:pt modelId="{5EF31564-E489-4462-B774-873FAD0FFA9A}" type="parTrans" cxnId="{C26B80D3-2AB6-40E9-9099-7CCA97AA7663}">
      <dgm:prSet/>
      <dgm:spPr/>
      <dgm:t>
        <a:bodyPr/>
        <a:lstStyle/>
        <a:p>
          <a:endParaRPr lang="en-CA"/>
        </a:p>
      </dgm:t>
    </dgm:pt>
    <dgm:pt modelId="{3FF6B20F-2FCB-4630-A1CC-AB5B4B08DDAD}" type="sibTrans" cxnId="{C26B80D3-2AB6-40E9-9099-7CCA97AA7663}">
      <dgm:prSet/>
      <dgm:spPr/>
      <dgm:t>
        <a:bodyPr/>
        <a:lstStyle/>
        <a:p>
          <a:endParaRPr lang="en-CA"/>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7C9B5AE6-C5B9-47FE-AAD6-18BD4F7F37B1}" type="presOf" srcId="{53D85EBC-7773-4495-8B6F-40B4854CACFC}" destId="{D3E8989D-5220-4B05-8559-264A40B3FE9F}" srcOrd="0" destOrd="4" presId="urn:microsoft.com/office/officeart/2005/8/layout/hList1"/>
    <dgm:cxn modelId="{A6495FA5-A505-4044-AD2E-288968A9E001}" srcId="{25BB96AD-73C8-4997-96C7-47901B24F3C7}" destId="{903B2331-A602-4BED-ADD6-DCBAE6BF7369}" srcOrd="4" destOrd="0" parTransId="{7BA0CD41-FE3E-44FD-BA15-550055C74938}" sibTransId="{4938E433-6B64-4720-AE4F-D1AE61C2FC5E}"/>
    <dgm:cxn modelId="{82C42584-5D0B-4DC3-B079-D5852A644052}" type="presOf" srcId="{6A72DD13-1C7A-4733-B7EE-49046D9A246C}" destId="{893CC798-5899-4AE1-9EDD-5666AEB04CE5}" srcOrd="0" destOrd="2" presId="urn:microsoft.com/office/officeart/2005/8/layout/hList1"/>
    <dgm:cxn modelId="{C26B80D3-2AB6-40E9-9099-7CCA97AA7663}" srcId="{25BB96AD-73C8-4997-96C7-47901B24F3C7}" destId="{A4195C15-2BE3-494A-A2AE-3C57D9554B89}" srcOrd="3" destOrd="0" parTransId="{5EF31564-E489-4462-B774-873FAD0FFA9A}" sibTransId="{3FF6B20F-2FCB-4630-A1CC-AB5B4B08DDAD}"/>
    <dgm:cxn modelId="{640E35A2-E19D-416C-92B5-800B57178962}" type="presOf" srcId="{6803F4F9-851C-45E7-8EC7-C9F5F4A709AE}" destId="{893CC798-5899-4AE1-9EDD-5666AEB04CE5}" srcOrd="0" destOrd="1" presId="urn:microsoft.com/office/officeart/2005/8/layout/hList1"/>
    <dgm:cxn modelId="{8D6606F0-B706-4556-B7A7-64B857C67D40}" type="presOf" srcId="{E0ACA065-8E91-45A0-825F-9FE7F03749D0}" destId="{D3E8989D-5220-4B05-8559-264A40B3FE9F}" srcOrd="0" destOrd="2" presId="urn:microsoft.com/office/officeart/2005/8/layout/hList1"/>
    <dgm:cxn modelId="{68B6717F-C35B-4618-98F8-9C86480DE66C}" type="presOf" srcId="{559D6D5D-A31B-4C5A-B8B0-25449CB5E21F}" destId="{893CC798-5899-4AE1-9EDD-5666AEB04CE5}" srcOrd="0" destOrd="0" presId="urn:microsoft.com/office/officeart/2005/8/layout/hList1"/>
    <dgm:cxn modelId="{560B08C6-B75D-45CC-A6E0-025D6B8BA0EC}" srcId="{8732FA4E-6AD2-48D6-AB3C-402C59A8A7C2}" destId="{E0ACA065-8E91-45A0-825F-9FE7F03749D0}" srcOrd="2" destOrd="0" parTransId="{5FB12367-2367-4611-A668-8543981A6CCD}" sibTransId="{C5D8BF29-62E0-4868-AF49-49D29CDD08AC}"/>
    <dgm:cxn modelId="{0FA3AA61-7050-46C5-8328-A22D1B333AA4}" type="presOf" srcId="{B82FFDBE-7377-4333-A45F-113ECD98FE74}" destId="{CEDDA0AB-9AC2-4C17-8E43-44757D521A8F}" srcOrd="0" destOrd="0" presId="urn:microsoft.com/office/officeart/2005/8/layout/hList1"/>
    <dgm:cxn modelId="{82E49EF1-F6A9-4A60-9655-648D7B35BF66}" type="presOf" srcId="{8FDB486F-321F-4C2D-BDFB-3A68CBDFAD28}" destId="{1BB9BE37-21A3-4AAC-887D-1A261330B220}" srcOrd="0" destOrd="0"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EA044DB7-5D6F-40F7-B568-2FB922A0F48C}" srcId="{25BB96AD-73C8-4997-96C7-47901B24F3C7}" destId="{6A72DD13-1C7A-4733-B7EE-49046D9A246C}" srcOrd="2" destOrd="0" parTransId="{8FAC3D8F-9D01-443C-8694-D15A7D55BD03}" sibTransId="{AE5FE086-18EB-42AF-B9F0-EA055B172D68}"/>
    <dgm:cxn modelId="{D67FD2EF-6DBE-4919-B754-2D7ABEE663CA}" srcId="{8732FA4E-6AD2-48D6-AB3C-402C59A8A7C2}" destId="{2F7A68ED-3D39-40A4-9563-9A426D5533BA}" srcOrd="0" destOrd="0" parTransId="{FF63ADE9-DDE8-4BC5-817E-7907C5AED429}" sibTransId="{4C6B6B08-B4E6-4ADF-80BE-BC1D7A5F06F4}"/>
    <dgm:cxn modelId="{C7DBEE8E-69CD-49C7-81B0-1E01A6949E69}" srcId="{8732FA4E-6AD2-48D6-AB3C-402C59A8A7C2}" destId="{DC1905CB-9F5B-49EA-80AF-F716D798D3E8}" srcOrd="3" destOrd="0" parTransId="{D06CEF89-3956-4337-BE0E-EB9218608A56}" sibTransId="{F6774108-F20C-4FB5-B1D7-23214E21E234}"/>
    <dgm:cxn modelId="{DF07ED64-8440-4AAD-8AAA-E16EC0CB407E}" type="presOf" srcId="{A4195C15-2BE3-494A-A2AE-3C57D9554B89}" destId="{893CC798-5899-4AE1-9EDD-5666AEB04CE5}" srcOrd="0" destOrd="3" presId="urn:microsoft.com/office/officeart/2005/8/layout/hList1"/>
    <dgm:cxn modelId="{F1CED66E-61E7-4C9C-A658-0834DA15D7E9}" srcId="{69034C9E-359F-477A-8E40-4C7AA4C0E1D2}" destId="{25BB96AD-73C8-4997-96C7-47901B24F3C7}" srcOrd="1" destOrd="0" parTransId="{5620F441-60BD-4F8A-B941-8FA3CE9E91B4}" sibTransId="{DE07B542-BF54-44FD-8F04-71F161F19ED1}"/>
    <dgm:cxn modelId="{E2C56838-7B39-48A2-94D3-13CBB85AAD10}" type="presOf" srcId="{DC1905CB-9F5B-49EA-80AF-F716D798D3E8}" destId="{D3E8989D-5220-4B05-8559-264A40B3FE9F}" srcOrd="0" destOrd="3" presId="urn:microsoft.com/office/officeart/2005/8/layout/hList1"/>
    <dgm:cxn modelId="{B82915E1-1283-4880-890A-93FD0286D95C}" srcId="{69034C9E-359F-477A-8E40-4C7AA4C0E1D2}" destId="{B82FFDBE-7377-4333-A45F-113ECD98FE74}" srcOrd="0" destOrd="0" parTransId="{BCAE1B2E-1D3F-469D-A5B5-CC53CB43C988}" sibTransId="{A44F68A8-4EE4-41AB-8984-7B8C016308EA}"/>
    <dgm:cxn modelId="{77F2AA39-9FF3-41EA-8E4F-72EADC333D62}" type="presOf" srcId="{8732FA4E-6AD2-48D6-AB3C-402C59A8A7C2}" destId="{310121DC-6E06-47FB-9AFD-B41434F9FC9B}" srcOrd="0" destOrd="0" presId="urn:microsoft.com/office/officeart/2005/8/layout/hList1"/>
    <dgm:cxn modelId="{3C2BDC71-C788-497D-B1E9-9C197A5237FC}" srcId="{25BB96AD-73C8-4997-96C7-47901B24F3C7}" destId="{559D6D5D-A31B-4C5A-B8B0-25449CB5E21F}" srcOrd="0" destOrd="0" parTransId="{30A867AE-0B68-42CE-895F-6B77188F0FED}" sibTransId="{B327219B-9A75-4014-B9A0-EB3AF88819BE}"/>
    <dgm:cxn modelId="{F9630EC0-CB2C-436F-A0E9-2C28A38C0AFD}" type="presOf" srcId="{62369B2C-0FBA-44AD-B0EB-C0553294056A}" destId="{D3E8989D-5220-4B05-8559-264A40B3FE9F}" srcOrd="0" destOrd="1" presId="urn:microsoft.com/office/officeart/2005/8/layout/hList1"/>
    <dgm:cxn modelId="{52A69F7F-F93E-4BB6-B5A0-7C9FC2509423}" srcId="{B82FFDBE-7377-4333-A45F-113ECD98FE74}" destId="{8FDB486F-321F-4C2D-BDFB-3A68CBDFAD28}" srcOrd="0" destOrd="0" parTransId="{E0BB1901-4316-4AC8-B404-785314AE2853}" sibTransId="{0883DE55-6CAB-42D8-A73E-9752503A6BB8}"/>
    <dgm:cxn modelId="{EACEBCD4-2A04-4380-A9FC-CE4E7E022E64}" srcId="{8732FA4E-6AD2-48D6-AB3C-402C59A8A7C2}" destId="{62369B2C-0FBA-44AD-B0EB-C0553294056A}" srcOrd="1" destOrd="0" parTransId="{4C37732E-E7A7-48D1-B98C-EFBDEEC8C401}" sibTransId="{66A4FCC5-855C-4199-B858-F55856CAD47D}"/>
    <dgm:cxn modelId="{2DBD3989-343A-4A66-93DA-C5759D600687}" type="presOf" srcId="{2F7A68ED-3D39-40A4-9563-9A426D5533BA}" destId="{D3E8989D-5220-4B05-8559-264A40B3FE9F}" srcOrd="0" destOrd="0" presId="urn:microsoft.com/office/officeart/2005/8/layout/hList1"/>
    <dgm:cxn modelId="{E135B6DB-3CAD-4A6D-AFB4-9A45C92431A8}" srcId="{8732FA4E-6AD2-48D6-AB3C-402C59A8A7C2}" destId="{53D85EBC-7773-4495-8B6F-40B4854CACFC}" srcOrd="4" destOrd="0" parTransId="{8779A54C-1C7B-4893-ABA3-C5955A1E3EFA}" sibTransId="{C2A4EC4D-F0AD-4346-A7CE-F15AA21CEA6F}"/>
    <dgm:cxn modelId="{F4F131EF-94B3-469E-B18D-A81E391328BD}" type="presOf" srcId="{903B2331-A602-4BED-ADD6-DCBAE6BF7369}" destId="{893CC798-5899-4AE1-9EDD-5666AEB04CE5}" srcOrd="0" destOrd="4" presId="urn:microsoft.com/office/officeart/2005/8/layout/hList1"/>
    <dgm:cxn modelId="{A2C04AD8-8E45-4F36-8881-467D6524D0CB}" type="presOf" srcId="{69034C9E-359F-477A-8E40-4C7AA4C0E1D2}" destId="{4CF5430F-7B39-426A-BD94-CA9D6D25E383}" srcOrd="0" destOrd="0" presId="urn:microsoft.com/office/officeart/2005/8/layout/hList1"/>
    <dgm:cxn modelId="{6D45E71C-649D-41BE-A8D6-81729EBF82B3}" srcId="{25BB96AD-73C8-4997-96C7-47901B24F3C7}" destId="{6803F4F9-851C-45E7-8EC7-C9F5F4A709AE}" srcOrd="1" destOrd="0" parTransId="{67C0F744-B1D4-41D8-8C18-DCD063801E0D}" sibTransId="{AFAEF20E-362A-4DA9-9B2F-F062517AFEA4}"/>
    <dgm:cxn modelId="{D49CA7A3-2F4E-451A-8D67-05AF7655E404}" type="presOf" srcId="{25BB96AD-73C8-4997-96C7-47901B24F3C7}" destId="{3F6ABC6F-1F17-4967-AD68-21C6D30AC8A8}" srcOrd="0" destOrd="0" presId="urn:microsoft.com/office/officeart/2005/8/layout/hList1"/>
    <dgm:cxn modelId="{09AC3F2A-7213-40D3-BE80-93D1006B1609}" type="presParOf" srcId="{4CF5430F-7B39-426A-BD94-CA9D6D25E383}" destId="{ECEC65F3-3034-4682-BFC7-728DD882EF76}" srcOrd="0" destOrd="0" presId="urn:microsoft.com/office/officeart/2005/8/layout/hList1"/>
    <dgm:cxn modelId="{373323A2-FAB1-4D50-ACFD-C7A9D8B18203}" type="presParOf" srcId="{ECEC65F3-3034-4682-BFC7-728DD882EF76}" destId="{CEDDA0AB-9AC2-4C17-8E43-44757D521A8F}" srcOrd="0" destOrd="0" presId="urn:microsoft.com/office/officeart/2005/8/layout/hList1"/>
    <dgm:cxn modelId="{5FCC0F53-BC5F-42E0-9727-6BAAA7545B9E}" type="presParOf" srcId="{ECEC65F3-3034-4682-BFC7-728DD882EF76}" destId="{1BB9BE37-21A3-4AAC-887D-1A261330B220}" srcOrd="1" destOrd="0" presId="urn:microsoft.com/office/officeart/2005/8/layout/hList1"/>
    <dgm:cxn modelId="{1F6CC9A3-D25F-4C2B-ABD3-5F729D9453CD}" type="presParOf" srcId="{4CF5430F-7B39-426A-BD94-CA9D6D25E383}" destId="{A58740D2-8ADD-406A-9755-5FAF6453AE9A}" srcOrd="1" destOrd="0" presId="urn:microsoft.com/office/officeart/2005/8/layout/hList1"/>
    <dgm:cxn modelId="{D9BD85ED-0ECA-44B8-ADC3-9A02AB942B79}" type="presParOf" srcId="{4CF5430F-7B39-426A-BD94-CA9D6D25E383}" destId="{040B65DC-C86D-4C43-BD20-C0E499E684C4}" srcOrd="2" destOrd="0" presId="urn:microsoft.com/office/officeart/2005/8/layout/hList1"/>
    <dgm:cxn modelId="{ACA2C4BF-F575-4FA4-87CC-4C9B63B394F0}" type="presParOf" srcId="{040B65DC-C86D-4C43-BD20-C0E499E684C4}" destId="{3F6ABC6F-1F17-4967-AD68-21C6D30AC8A8}" srcOrd="0" destOrd="0" presId="urn:microsoft.com/office/officeart/2005/8/layout/hList1"/>
    <dgm:cxn modelId="{74BE0B8E-28AF-4ACB-8DF8-78A60F30FB08}" type="presParOf" srcId="{040B65DC-C86D-4C43-BD20-C0E499E684C4}" destId="{893CC798-5899-4AE1-9EDD-5666AEB04CE5}" srcOrd="1" destOrd="0" presId="urn:microsoft.com/office/officeart/2005/8/layout/hList1"/>
    <dgm:cxn modelId="{B9F8E075-15EA-4858-BDE0-71FE5B3D8B17}" type="presParOf" srcId="{4CF5430F-7B39-426A-BD94-CA9D6D25E383}" destId="{EB213F9C-CB4F-4EF8-80C9-3AF7D1326879}" srcOrd="3" destOrd="0" presId="urn:microsoft.com/office/officeart/2005/8/layout/hList1"/>
    <dgm:cxn modelId="{103B9F7E-CDC7-4420-B448-006878C40B32}" type="presParOf" srcId="{4CF5430F-7B39-426A-BD94-CA9D6D25E383}" destId="{9EECCBE6-ACAE-4E93-B6C7-930172E44D9F}" srcOrd="4" destOrd="0" presId="urn:microsoft.com/office/officeart/2005/8/layout/hList1"/>
    <dgm:cxn modelId="{4D1EBDAE-028D-4D4B-BA6C-C669D9484406}" type="presParOf" srcId="{9EECCBE6-ACAE-4E93-B6C7-930172E44D9F}" destId="{310121DC-6E06-47FB-9AFD-B41434F9FC9B}" srcOrd="0" destOrd="0" presId="urn:microsoft.com/office/officeart/2005/8/layout/hList1"/>
    <dgm:cxn modelId="{C21E59B4-6EB7-4D05-A0C7-9471C94C63DA}"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ru-RU" dirty="0" smtClean="0"/>
            <a:t>Боль</a:t>
          </a:r>
          <a:endParaRPr lang="en-CA" dirty="0"/>
        </a:p>
      </dgm:t>
    </dgm:pt>
    <dgm:pt modelId="{A48DF613-0A9F-458E-9CB6-E7E890943F09}" type="parTrans" cxnId="{9E88CB14-9243-43DC-8BBD-576CB481E289}">
      <dgm:prSet/>
      <dgm:spPr/>
      <dgm:t>
        <a:bodyPr/>
        <a:lstStyle/>
        <a:p>
          <a:endParaRPr lang="en-CA"/>
        </a:p>
      </dgm:t>
    </dgm:pt>
    <dgm:pt modelId="{D9DDFE50-6E3F-433C-9499-AF07184250BD}" type="sibTrans" cxnId="{9E88CB14-9243-43DC-8BBD-576CB481E289}">
      <dgm:prSet/>
      <dgm:spPr/>
      <dgm:t>
        <a:bodyPr/>
        <a:lstStyle/>
        <a:p>
          <a:endParaRPr lang="en-CA"/>
        </a:p>
      </dgm:t>
    </dgm:pt>
    <dgm:pt modelId="{4B97690B-3FFC-49C9-BA06-82646E1095BB}">
      <dgm:prSet phldrT="[Text]"/>
      <dgm:spPr>
        <a:solidFill>
          <a:schemeClr val="accent2"/>
        </a:solidFill>
        <a:ln>
          <a:solidFill>
            <a:schemeClr val="accent2"/>
          </a:solidFill>
        </a:ln>
      </dgm:spPr>
      <dgm:t>
        <a:bodyPr/>
        <a:lstStyle/>
        <a:p>
          <a:pPr algn="l"/>
          <a:r>
            <a:rPr lang="ru-RU" dirty="0" smtClean="0"/>
            <a:t>Во всем теле</a:t>
          </a:r>
          <a:endParaRPr lang="en-CA" dirty="0"/>
        </a:p>
      </dgm:t>
    </dgm:pt>
    <dgm:pt modelId="{73DFE010-19F2-40FB-83EF-3A17409765C8}" type="parTrans" cxnId="{DAACE704-D810-4E88-9B4C-A998E18B786C}">
      <dgm:prSet/>
      <dgm:spPr/>
      <dgm:t>
        <a:bodyPr/>
        <a:lstStyle/>
        <a:p>
          <a:endParaRPr lang="en-CA"/>
        </a:p>
      </dgm:t>
    </dgm:pt>
    <dgm:pt modelId="{4793410A-297A-42F5-A420-B6D960E87EBD}" type="sibTrans" cxnId="{DAACE704-D810-4E88-9B4C-A998E18B786C}">
      <dgm:prSet/>
      <dgm:spPr/>
      <dgm:t>
        <a:bodyPr/>
        <a:lstStyle/>
        <a:p>
          <a:endParaRPr lang="en-CA"/>
        </a:p>
      </dgm:t>
    </dgm:pt>
    <dgm:pt modelId="{B727107B-515C-4FA9-B4A8-92F71989962C}">
      <dgm:prSet phldrT="[Text]"/>
      <dgm:spPr>
        <a:solidFill>
          <a:schemeClr val="accent2"/>
        </a:solidFill>
        <a:ln>
          <a:solidFill>
            <a:schemeClr val="accent2"/>
          </a:solidFill>
        </a:ln>
      </dgm:spPr>
      <dgm:t>
        <a:bodyPr/>
        <a:lstStyle/>
        <a:p>
          <a:pPr algn="l"/>
          <a:r>
            <a:rPr lang="ru-RU" dirty="0" smtClean="0"/>
            <a:t>Мышечная скованность и </a:t>
          </a:r>
          <a:r>
            <a:rPr lang="ru-RU" dirty="0" smtClean="0"/>
            <a:t>боль</a:t>
          </a:r>
          <a:endParaRPr lang="en-CA" dirty="0"/>
        </a:p>
      </dgm:t>
    </dgm:pt>
    <dgm:pt modelId="{14F6F13E-B5EF-4A0E-8A6F-3B4365921436}" type="parTrans" cxnId="{8F5D4198-CAFC-49F7-AB99-4D5F1E2B2F28}">
      <dgm:prSet/>
      <dgm:spPr/>
      <dgm:t>
        <a:bodyPr/>
        <a:lstStyle/>
        <a:p>
          <a:endParaRPr lang="en-CA"/>
        </a:p>
      </dgm:t>
    </dgm:pt>
    <dgm:pt modelId="{ECBF2180-75DB-46FF-AC4C-F8618CB44DBB}" type="sibTrans" cxnId="{8F5D4198-CAFC-49F7-AB99-4D5F1E2B2F28}">
      <dgm:prSet/>
      <dgm:spPr/>
      <dgm:t>
        <a:bodyPr/>
        <a:lstStyle/>
        <a:p>
          <a:endParaRPr lang="en-CA"/>
        </a:p>
      </dgm:t>
    </dgm:pt>
    <dgm:pt modelId="{78D37C9C-3A4E-4894-AAEC-5657C416C441}">
      <dgm:prSet phldrT="[Text]"/>
      <dgm:spPr/>
      <dgm:t>
        <a:bodyPr/>
        <a:lstStyle/>
        <a:p>
          <a:pPr algn="ctr"/>
          <a:r>
            <a:rPr lang="ru-RU" dirty="0" smtClean="0"/>
            <a:t>Тревога/депрессия</a:t>
          </a:r>
          <a:endParaRPr lang="en-CA" dirty="0"/>
        </a:p>
      </dgm:t>
    </dgm:pt>
    <dgm:pt modelId="{438BB7A3-330F-4339-85B1-04E22EB069C7}" type="parTrans" cxnId="{E206DB7B-C022-4E8E-B7B8-371C215906F0}">
      <dgm:prSet/>
      <dgm:spPr/>
      <dgm:t>
        <a:bodyPr/>
        <a:lstStyle/>
        <a:p>
          <a:endParaRPr lang="en-CA"/>
        </a:p>
      </dgm:t>
    </dgm:pt>
    <dgm:pt modelId="{4206A8BB-2228-44A9-A3CC-80B3E2CAFACB}" type="sibTrans" cxnId="{E206DB7B-C022-4E8E-B7B8-371C215906F0}">
      <dgm:prSet/>
      <dgm:spPr/>
      <dgm:t>
        <a:bodyPr/>
        <a:lstStyle/>
        <a:p>
          <a:endParaRPr lang="en-CA"/>
        </a:p>
      </dgm:t>
    </dgm:pt>
    <dgm:pt modelId="{877C8514-625F-4A04-9BC6-C06934A5D40A}">
      <dgm:prSet phldrT="[Text]"/>
      <dgm:spPr/>
      <dgm:t>
        <a:bodyPr/>
        <a:lstStyle/>
        <a:p>
          <a:pPr algn="l"/>
          <a:r>
            <a:rPr lang="ru-RU" dirty="0" smtClean="0"/>
            <a:t>Печаль или депрессия</a:t>
          </a:r>
          <a:endParaRPr lang="en-CA" dirty="0"/>
        </a:p>
      </dgm:t>
    </dgm:pt>
    <dgm:pt modelId="{4992588C-B789-4581-A2D0-1DBF5B498E4C}" type="parTrans" cxnId="{D97BDA0B-60DC-4B5A-B7A8-B3EB39BD2EB5}">
      <dgm:prSet/>
      <dgm:spPr/>
      <dgm:t>
        <a:bodyPr/>
        <a:lstStyle/>
        <a:p>
          <a:endParaRPr lang="en-CA"/>
        </a:p>
      </dgm:t>
    </dgm:pt>
    <dgm:pt modelId="{A8E83217-4E9C-433C-95C6-B66522C0FC30}" type="sibTrans" cxnId="{D97BDA0B-60DC-4B5A-B7A8-B3EB39BD2EB5}">
      <dgm:prSet/>
      <dgm:spPr/>
      <dgm:t>
        <a:bodyPr/>
        <a:lstStyle/>
        <a:p>
          <a:endParaRPr lang="en-CA"/>
        </a:p>
      </dgm:t>
    </dgm:pt>
    <dgm:pt modelId="{5B7C56FF-CE04-4736-9DCA-6049D2DFA22D}">
      <dgm:prSet phldrT="[Text]"/>
      <dgm:spPr/>
      <dgm:t>
        <a:bodyPr/>
        <a:lstStyle/>
        <a:p>
          <a:pPr algn="l"/>
          <a:r>
            <a:rPr lang="ru-RU" dirty="0" smtClean="0"/>
            <a:t>Тревога</a:t>
          </a:r>
          <a:endParaRPr lang="en-CA" dirty="0"/>
        </a:p>
      </dgm:t>
    </dgm:pt>
    <dgm:pt modelId="{0BB6BB20-29A3-4E4D-B82D-47C203CA46E3}" type="parTrans" cxnId="{655A6B84-6216-4A2F-AFDB-FB9EA962EB4A}">
      <dgm:prSet/>
      <dgm:spPr/>
      <dgm:t>
        <a:bodyPr/>
        <a:lstStyle/>
        <a:p>
          <a:endParaRPr lang="en-CA"/>
        </a:p>
      </dgm:t>
    </dgm:pt>
    <dgm:pt modelId="{E57DC946-9809-4F77-B269-C8719D7884B0}" type="sibTrans" cxnId="{655A6B84-6216-4A2F-AFDB-FB9EA962EB4A}">
      <dgm:prSet/>
      <dgm:spPr/>
      <dgm:t>
        <a:bodyPr/>
        <a:lstStyle/>
        <a:p>
          <a:endParaRPr lang="en-CA"/>
        </a:p>
      </dgm:t>
    </dgm:pt>
    <dgm:pt modelId="{4D9EF557-16B3-4066-98B8-73E02E63C29C}">
      <dgm:prSet phldrT="[Text]"/>
      <dgm:spPr>
        <a:solidFill>
          <a:schemeClr val="bg1">
            <a:lumMod val="50000"/>
            <a:lumOff val="50000"/>
          </a:schemeClr>
        </a:solidFill>
      </dgm:spPr>
      <dgm:t>
        <a:bodyPr/>
        <a:lstStyle/>
        <a:p>
          <a:pPr algn="ctr"/>
          <a:r>
            <a:rPr lang="ru-RU" dirty="0" smtClean="0"/>
            <a:t>Утомляемость</a:t>
          </a:r>
          <a:endParaRPr lang="en-CA" dirty="0"/>
        </a:p>
      </dgm:t>
    </dgm:pt>
    <dgm:pt modelId="{9342DA59-D847-4177-A66B-E0A4D5214AF1}" type="parTrans" cxnId="{A2A24B26-7491-4202-A2A6-63AD47D2AB07}">
      <dgm:prSet/>
      <dgm:spPr/>
      <dgm:t>
        <a:bodyPr/>
        <a:lstStyle/>
        <a:p>
          <a:endParaRPr lang="en-CA"/>
        </a:p>
      </dgm:t>
    </dgm:pt>
    <dgm:pt modelId="{1FF68CF4-89B1-464F-B0C9-810446B2196F}" type="sibTrans" cxnId="{A2A24B26-7491-4202-A2A6-63AD47D2AB07}">
      <dgm:prSet/>
      <dgm:spPr/>
      <dgm:t>
        <a:bodyPr/>
        <a:lstStyle/>
        <a:p>
          <a:endParaRPr lang="en-CA"/>
        </a:p>
      </dgm:t>
    </dgm:pt>
    <dgm:pt modelId="{9DB09E88-E9F7-4CFA-99F5-05B67A77F820}">
      <dgm:prSet phldrT="[Text]"/>
      <dgm:spPr>
        <a:solidFill>
          <a:schemeClr val="accent3"/>
        </a:solidFill>
        <a:ln>
          <a:noFill/>
        </a:ln>
      </dgm:spPr>
      <dgm:t>
        <a:bodyPr/>
        <a:lstStyle/>
        <a:p>
          <a:pPr algn="l"/>
          <a:r>
            <a:rPr lang="ru-RU" dirty="0" smtClean="0">
              <a:solidFill>
                <a:schemeClr val="bg1"/>
              </a:solidFill>
            </a:rPr>
            <a:t>Трудности с концентрацией внимания</a:t>
          </a:r>
          <a:endParaRPr lang="en-CA" dirty="0">
            <a:solidFill>
              <a:schemeClr val="bg1"/>
            </a:solidFill>
          </a:endParaRPr>
        </a:p>
      </dgm:t>
    </dgm:pt>
    <dgm:pt modelId="{7B98E0AA-79FB-42FE-B3FA-560A898ECC1D}" type="parTrans" cxnId="{0A78CFA6-92C2-4198-8A25-8FC8878D35B1}">
      <dgm:prSet/>
      <dgm:spPr/>
      <dgm:t>
        <a:bodyPr/>
        <a:lstStyle/>
        <a:p>
          <a:endParaRPr lang="en-CA"/>
        </a:p>
      </dgm:t>
    </dgm:pt>
    <dgm:pt modelId="{09BECB01-89D3-4196-BB8A-95BA925402EB}" type="sibTrans" cxnId="{0A78CFA6-92C2-4198-8A25-8FC8878D35B1}">
      <dgm:prSet/>
      <dgm:spPr/>
      <dgm:t>
        <a:bodyPr/>
        <a:lstStyle/>
        <a:p>
          <a:endParaRPr lang="en-CA"/>
        </a:p>
      </dgm:t>
    </dgm:pt>
    <dgm:pt modelId="{B9A1D322-49C8-4164-9BBC-79E267FD9C56}">
      <dgm:prSet phldrT="[Text]"/>
      <dgm:spPr>
        <a:solidFill>
          <a:schemeClr val="accent3"/>
        </a:solidFill>
        <a:ln>
          <a:noFill/>
        </a:ln>
      </dgm:spPr>
      <dgm:t>
        <a:bodyPr/>
        <a:lstStyle/>
        <a:p>
          <a:pPr algn="ctr"/>
          <a:r>
            <a:rPr lang="ru-RU" dirty="0" smtClean="0">
              <a:solidFill>
                <a:schemeClr val="bg1"/>
              </a:solidFill>
            </a:rPr>
            <a:t>Другие симптомы</a:t>
          </a:r>
          <a:endParaRPr lang="en-CA" dirty="0">
            <a:solidFill>
              <a:schemeClr val="bg1"/>
            </a:solidFill>
          </a:endParaRPr>
        </a:p>
      </dgm:t>
    </dgm:pt>
    <dgm:pt modelId="{6B199054-3A17-4195-85B7-6F8B3E161FA2}" type="parTrans" cxnId="{81C34AF2-A92E-4F8E-B4F7-BDCE19B073D2}">
      <dgm:prSet/>
      <dgm:spPr/>
      <dgm:t>
        <a:bodyPr/>
        <a:lstStyle/>
        <a:p>
          <a:endParaRPr lang="en-CA"/>
        </a:p>
      </dgm:t>
    </dgm:pt>
    <dgm:pt modelId="{83681373-F409-4AFC-89A5-E3BEC4255C2E}" type="sibTrans" cxnId="{81C34AF2-A92E-4F8E-B4F7-BDCE19B073D2}">
      <dgm:prSet/>
      <dgm:spPr/>
      <dgm:t>
        <a:bodyPr/>
        <a:lstStyle/>
        <a:p>
          <a:endParaRPr lang="en-CA"/>
        </a:p>
      </dgm:t>
    </dgm:pt>
    <dgm:pt modelId="{4155451C-1D98-457F-B0D1-2556C3BADEB4}">
      <dgm:prSet phldrT="[Text]"/>
      <dgm:spPr>
        <a:solidFill>
          <a:schemeClr val="accent2"/>
        </a:solidFill>
        <a:ln>
          <a:solidFill>
            <a:schemeClr val="accent2"/>
          </a:solidFill>
        </a:ln>
      </dgm:spPr>
      <dgm:t>
        <a:bodyPr/>
        <a:lstStyle/>
        <a:p>
          <a:pPr algn="l"/>
          <a:r>
            <a:rPr lang="ru-RU" dirty="0" smtClean="0"/>
            <a:t>Головные боли</a:t>
          </a:r>
          <a:endParaRPr lang="en-CA" dirty="0"/>
        </a:p>
      </dgm:t>
    </dgm:pt>
    <dgm:pt modelId="{86A76329-F133-4ADC-845D-61798F03699A}" type="parTrans" cxnId="{13CD6BEF-CF97-46C6-B629-5E246B9B475E}">
      <dgm:prSet/>
      <dgm:spPr/>
      <dgm:t>
        <a:bodyPr/>
        <a:lstStyle/>
        <a:p>
          <a:endParaRPr lang="en-CA"/>
        </a:p>
      </dgm:t>
    </dgm:pt>
    <dgm:pt modelId="{13545008-71C4-45E8-9EF4-DDD983761E9C}" type="sibTrans" cxnId="{13CD6BEF-CF97-46C6-B629-5E246B9B475E}">
      <dgm:prSet/>
      <dgm:spPr/>
      <dgm:t>
        <a:bodyPr/>
        <a:lstStyle/>
        <a:p>
          <a:endParaRPr lang="en-CA"/>
        </a:p>
      </dgm:t>
    </dgm:pt>
    <dgm:pt modelId="{0CE917AB-471E-4B69-BC5F-251D4A3C7986}">
      <dgm:prSet phldrT="[Text]"/>
      <dgm:spPr>
        <a:solidFill>
          <a:schemeClr val="accent2"/>
        </a:solidFill>
        <a:ln>
          <a:solidFill>
            <a:schemeClr val="accent2"/>
          </a:solidFill>
        </a:ln>
      </dgm:spPr>
      <dgm:t>
        <a:bodyPr/>
        <a:lstStyle/>
        <a:p>
          <a:pPr algn="l"/>
          <a:r>
            <a:rPr lang="ru-RU" dirty="0" smtClean="0"/>
            <a:t>Боли в челюсти</a:t>
          </a:r>
          <a:endParaRPr lang="en-CA" dirty="0"/>
        </a:p>
      </dgm:t>
    </dgm:pt>
    <dgm:pt modelId="{982A3DFD-EA89-46A8-B39B-3DB78FB204F5}" type="parTrans" cxnId="{744DF54C-AF58-4DB7-855F-77B6A5A9127B}">
      <dgm:prSet/>
      <dgm:spPr/>
      <dgm:t>
        <a:bodyPr/>
        <a:lstStyle/>
        <a:p>
          <a:endParaRPr lang="en-CA"/>
        </a:p>
      </dgm:t>
    </dgm:pt>
    <dgm:pt modelId="{D457ADF0-D102-4F59-B32A-F8AA0AA6A9D3}" type="sibTrans" cxnId="{744DF54C-AF58-4DB7-855F-77B6A5A9127B}">
      <dgm:prSet/>
      <dgm:spPr/>
      <dgm:t>
        <a:bodyPr/>
        <a:lstStyle/>
        <a:p>
          <a:endParaRPr lang="en-CA"/>
        </a:p>
      </dgm:t>
    </dgm:pt>
    <dgm:pt modelId="{A402FAD4-41D2-44F5-83A9-FAD45441B976}">
      <dgm:prSet phldrT="[Text]"/>
      <dgm:spPr>
        <a:solidFill>
          <a:schemeClr val="accent2"/>
        </a:solidFill>
        <a:ln>
          <a:solidFill>
            <a:schemeClr val="accent2"/>
          </a:solidFill>
        </a:ln>
      </dgm:spPr>
      <dgm:t>
        <a:bodyPr/>
        <a:lstStyle/>
        <a:p>
          <a:pPr algn="l"/>
          <a:r>
            <a:rPr lang="ru-RU" dirty="0" smtClean="0"/>
            <a:t>Боли в области таза</a:t>
          </a:r>
          <a:endParaRPr lang="en-CA" dirty="0"/>
        </a:p>
      </dgm:t>
    </dgm:pt>
    <dgm:pt modelId="{1107C9D3-26B4-4A63-8D8E-543D9EA65BCD}" type="parTrans" cxnId="{48619F66-10C4-4523-8C31-09B20D1CF7E4}">
      <dgm:prSet/>
      <dgm:spPr/>
      <dgm:t>
        <a:bodyPr/>
        <a:lstStyle/>
        <a:p>
          <a:endParaRPr lang="en-CA"/>
        </a:p>
      </dgm:t>
    </dgm:pt>
    <dgm:pt modelId="{7F2F9049-3EF8-487A-A5DF-A2B8FAD49161}" type="sibTrans" cxnId="{48619F66-10C4-4523-8C31-09B20D1CF7E4}">
      <dgm:prSet/>
      <dgm:spPr/>
      <dgm:t>
        <a:bodyPr/>
        <a:lstStyle/>
        <a:p>
          <a:endParaRPr lang="en-CA"/>
        </a:p>
      </dgm:t>
    </dgm:pt>
    <dgm:pt modelId="{D78F8C74-EEF7-435D-AE5E-38D9BB575F63}">
      <dgm:prSet phldrT="[Text]"/>
      <dgm:spPr>
        <a:solidFill>
          <a:schemeClr val="accent2"/>
        </a:solidFill>
        <a:ln>
          <a:solidFill>
            <a:schemeClr val="accent2"/>
          </a:solidFill>
        </a:ln>
      </dgm:spPr>
      <dgm:t>
        <a:bodyPr/>
        <a:lstStyle/>
        <a:p>
          <a:pPr algn="l"/>
          <a:r>
            <a:rPr lang="ru-RU" dirty="0" smtClean="0"/>
            <a:t>Боли в области мочевого пузыря и при мочеиспускании</a:t>
          </a:r>
          <a:endParaRPr lang="en-CA" dirty="0"/>
        </a:p>
      </dgm:t>
    </dgm:pt>
    <dgm:pt modelId="{E498E9E1-68FF-4464-AE29-F4D4D5A019B5}" type="parTrans" cxnId="{BE03B3C6-91B3-4655-A93B-33ACDAAF7433}">
      <dgm:prSet/>
      <dgm:spPr/>
      <dgm:t>
        <a:bodyPr/>
        <a:lstStyle/>
        <a:p>
          <a:endParaRPr lang="en-CA"/>
        </a:p>
      </dgm:t>
    </dgm:pt>
    <dgm:pt modelId="{195A1361-3651-4E7C-9ADC-85CB181881CE}" type="sibTrans" cxnId="{BE03B3C6-91B3-4655-A93B-33ACDAAF7433}">
      <dgm:prSet/>
      <dgm:spPr/>
      <dgm:t>
        <a:bodyPr/>
        <a:lstStyle/>
        <a:p>
          <a:endParaRPr lang="en-CA"/>
        </a:p>
      </dgm:t>
    </dgm:pt>
    <dgm:pt modelId="{CAD77C58-AC68-4E2B-A5FC-47296FDC6A0F}">
      <dgm:prSet phldrT="[Text]"/>
      <dgm:spPr/>
      <dgm:t>
        <a:bodyPr/>
        <a:lstStyle/>
        <a:p>
          <a:pPr algn="l"/>
          <a:r>
            <a:rPr lang="ru-RU" dirty="0" smtClean="0"/>
            <a:t>Стресс усиливает выраженность симптомов</a:t>
          </a:r>
          <a:endParaRPr lang="en-CA" dirty="0"/>
        </a:p>
      </dgm:t>
    </dgm:pt>
    <dgm:pt modelId="{9A3CF642-C419-4748-BC9D-A725C5D9998F}" type="parTrans" cxnId="{7F509CB8-C951-4621-A3B1-61C243F70C9A}">
      <dgm:prSet/>
      <dgm:spPr/>
      <dgm:t>
        <a:bodyPr/>
        <a:lstStyle/>
        <a:p>
          <a:endParaRPr lang="en-CA"/>
        </a:p>
      </dgm:t>
    </dgm:pt>
    <dgm:pt modelId="{FC2F6A69-1A70-4CE0-951E-5D74613D3907}" type="sibTrans" cxnId="{7F509CB8-C951-4621-A3B1-61C243F70C9A}">
      <dgm:prSet/>
      <dgm:spPr/>
      <dgm:t>
        <a:bodyPr/>
        <a:lstStyle/>
        <a:p>
          <a:endParaRPr lang="en-CA"/>
        </a:p>
      </dgm:t>
    </dgm:pt>
    <dgm:pt modelId="{5EEF2A0D-CEF6-41B9-9419-4F24E87170C7}">
      <dgm:prSet phldrT="[Text]"/>
      <dgm:spPr/>
      <dgm:t>
        <a:bodyPr/>
        <a:lstStyle/>
        <a:p>
          <a:pPr algn="l"/>
          <a:r>
            <a:rPr lang="ru-RU" dirty="0" smtClean="0"/>
            <a:t>Напряжение в шее и плечах</a:t>
          </a:r>
          <a:endParaRPr lang="en-CA" dirty="0"/>
        </a:p>
      </dgm:t>
    </dgm:pt>
    <dgm:pt modelId="{E5315D6C-54B4-4466-8186-18BFA4F552A5}" type="parTrans" cxnId="{E1AD81AD-8429-4761-AE3B-91A8EB0F1FA4}">
      <dgm:prSet/>
      <dgm:spPr/>
      <dgm:t>
        <a:bodyPr/>
        <a:lstStyle/>
        <a:p>
          <a:endParaRPr lang="en-CA"/>
        </a:p>
      </dgm:t>
    </dgm:pt>
    <dgm:pt modelId="{E293266E-62B2-44FB-9417-407C2877F9A6}" type="sibTrans" cxnId="{E1AD81AD-8429-4761-AE3B-91A8EB0F1FA4}">
      <dgm:prSet/>
      <dgm:spPr/>
      <dgm:t>
        <a:bodyPr/>
        <a:lstStyle/>
        <a:p>
          <a:endParaRPr lang="en-CA"/>
        </a:p>
      </dgm:t>
    </dgm:pt>
    <dgm:pt modelId="{D0808682-BC86-4CBD-B253-B4E327E6F66D}">
      <dgm:prSet phldrT="[Text]"/>
      <dgm:spPr/>
      <dgm:t>
        <a:bodyPr/>
        <a:lstStyle/>
        <a:p>
          <a:pPr algn="l"/>
          <a:r>
            <a:rPr lang="ru-RU" dirty="0" smtClean="0"/>
            <a:t>Скрежет зубами</a:t>
          </a:r>
          <a:r>
            <a:rPr lang="en-CA" dirty="0" smtClean="0"/>
            <a:t>/</a:t>
          </a:r>
          <a:r>
            <a:rPr lang="ru-RU" dirty="0" smtClean="0"/>
            <a:t>сжатые челюсти</a:t>
          </a:r>
          <a:endParaRPr lang="en-CA" dirty="0"/>
        </a:p>
      </dgm:t>
    </dgm:pt>
    <dgm:pt modelId="{8B3EB909-5AC9-4E2C-A0CF-299008A8D3FB}" type="parTrans" cxnId="{D353CE43-8709-450C-B208-5CB0BE42FEA0}">
      <dgm:prSet/>
      <dgm:spPr/>
      <dgm:t>
        <a:bodyPr/>
        <a:lstStyle/>
        <a:p>
          <a:endParaRPr lang="en-CA"/>
        </a:p>
      </dgm:t>
    </dgm:pt>
    <dgm:pt modelId="{308D2472-AD5E-4D51-82F9-D40EA95EA237}" type="sibTrans" cxnId="{D353CE43-8709-450C-B208-5CB0BE42FEA0}">
      <dgm:prSet/>
      <dgm:spPr/>
      <dgm:t>
        <a:bodyPr/>
        <a:lstStyle/>
        <a:p>
          <a:endParaRPr lang="en-CA"/>
        </a:p>
      </dgm:t>
    </dgm:pt>
    <dgm:pt modelId="{0D499E5B-79A5-4BB4-95F9-CC8D881C7927}">
      <dgm:prSet phldrT="[Text]"/>
      <dgm:spPr>
        <a:solidFill>
          <a:schemeClr val="bg1">
            <a:lumMod val="50000"/>
            <a:lumOff val="50000"/>
          </a:schemeClr>
        </a:solidFill>
      </dgm:spPr>
      <dgm:t>
        <a:bodyPr/>
        <a:lstStyle/>
        <a:p>
          <a:pPr algn="l"/>
          <a:r>
            <a:rPr lang="ru-RU" dirty="0" smtClean="0"/>
            <a:t>Плохой сон</a:t>
          </a:r>
          <a:endParaRPr lang="en-CA" dirty="0"/>
        </a:p>
      </dgm:t>
    </dgm:pt>
    <dgm:pt modelId="{1D529D06-64B0-4D44-94DB-95D422B955D2}" type="parTrans" cxnId="{F22F302E-C4E4-4174-99C7-8869A4D8CFF2}">
      <dgm:prSet/>
      <dgm:spPr/>
      <dgm:t>
        <a:bodyPr/>
        <a:lstStyle/>
        <a:p>
          <a:endParaRPr lang="en-CA"/>
        </a:p>
      </dgm:t>
    </dgm:pt>
    <dgm:pt modelId="{326B8354-4A02-43FC-B9E7-016A9E8822F3}" type="sibTrans" cxnId="{F22F302E-C4E4-4174-99C7-8869A4D8CFF2}">
      <dgm:prSet/>
      <dgm:spPr/>
      <dgm:t>
        <a:bodyPr/>
        <a:lstStyle/>
        <a:p>
          <a:endParaRPr lang="en-CA"/>
        </a:p>
      </dgm:t>
    </dgm:pt>
    <dgm:pt modelId="{C057B257-B48A-40A6-9320-E332057B509A}">
      <dgm:prSet phldrT="[Text]"/>
      <dgm:spPr>
        <a:solidFill>
          <a:schemeClr val="bg1">
            <a:lumMod val="50000"/>
            <a:lumOff val="50000"/>
          </a:schemeClr>
        </a:solidFill>
      </dgm:spPr>
      <dgm:t>
        <a:bodyPr/>
        <a:lstStyle/>
        <a:p>
          <a:pPr algn="l"/>
          <a:r>
            <a:rPr lang="ru-RU" dirty="0" smtClean="0"/>
            <a:t>Отсутствие бодрости утром</a:t>
          </a:r>
          <a:endParaRPr lang="en-CA" dirty="0"/>
        </a:p>
      </dgm:t>
    </dgm:pt>
    <dgm:pt modelId="{60C5D8AD-0793-444C-9B49-9DD1CCA06DCA}" type="parTrans" cxnId="{EAE6A809-5983-4C20-99CC-3068FAB9F814}">
      <dgm:prSet/>
      <dgm:spPr/>
      <dgm:t>
        <a:bodyPr/>
        <a:lstStyle/>
        <a:p>
          <a:endParaRPr lang="en-CA"/>
        </a:p>
      </dgm:t>
    </dgm:pt>
    <dgm:pt modelId="{6777B7E7-AF13-40DC-8473-2E30375A5D8C}" type="sibTrans" cxnId="{EAE6A809-5983-4C20-99CC-3068FAB9F814}">
      <dgm:prSet/>
      <dgm:spPr/>
      <dgm:t>
        <a:bodyPr/>
        <a:lstStyle/>
        <a:p>
          <a:endParaRPr lang="en-CA"/>
        </a:p>
      </dgm:t>
    </dgm:pt>
    <dgm:pt modelId="{DFC20D49-E331-4F43-8753-FEC3EE08E3DF}">
      <dgm:prSet phldrT="[Text]"/>
      <dgm:spPr>
        <a:solidFill>
          <a:schemeClr val="bg1">
            <a:lumMod val="50000"/>
            <a:lumOff val="50000"/>
          </a:schemeClr>
        </a:solidFill>
      </dgm:spPr>
      <dgm:t>
        <a:bodyPr/>
        <a:lstStyle/>
        <a:p>
          <a:pPr algn="l"/>
          <a:r>
            <a:rPr lang="ru-RU" dirty="0" smtClean="0"/>
            <a:t>Быстрая утомляемость при физической нагрузке</a:t>
          </a:r>
          <a:endParaRPr lang="en-CA" dirty="0"/>
        </a:p>
      </dgm:t>
    </dgm:pt>
    <dgm:pt modelId="{19C5760C-D1F1-4384-84B8-0EBA23D625E6}" type="parTrans" cxnId="{811E9577-5AD1-4F4B-B9CD-9B0249D3573E}">
      <dgm:prSet/>
      <dgm:spPr/>
      <dgm:t>
        <a:bodyPr/>
        <a:lstStyle/>
        <a:p>
          <a:endParaRPr lang="en-CA"/>
        </a:p>
      </dgm:t>
    </dgm:pt>
    <dgm:pt modelId="{F48861AF-282C-4DCA-B073-65786FFF389C}" type="sibTrans" cxnId="{811E9577-5AD1-4F4B-B9CD-9B0249D3573E}">
      <dgm:prSet/>
      <dgm:spPr/>
      <dgm:t>
        <a:bodyPr/>
        <a:lstStyle/>
        <a:p>
          <a:endParaRPr lang="en-CA"/>
        </a:p>
      </dgm:t>
    </dgm:pt>
    <dgm:pt modelId="{55FA225B-2D75-4E83-A000-C900AD9745C9}">
      <dgm:prSet phldrT="[Text]"/>
      <dgm:spPr>
        <a:solidFill>
          <a:schemeClr val="accent3"/>
        </a:solidFill>
        <a:ln>
          <a:noFill/>
        </a:ln>
      </dgm:spPr>
      <dgm:t>
        <a:bodyPr/>
        <a:lstStyle/>
        <a:p>
          <a:pPr algn="l"/>
          <a:r>
            <a:rPr lang="ru-RU" dirty="0" smtClean="0">
              <a:solidFill>
                <a:schemeClr val="bg1"/>
              </a:solidFill>
            </a:rPr>
            <a:t>Нуждается в помощи при повседневной деятельности</a:t>
          </a:r>
          <a:endParaRPr lang="en-CA" dirty="0">
            <a:solidFill>
              <a:schemeClr val="bg1"/>
            </a:solidFill>
          </a:endParaRPr>
        </a:p>
      </dgm:t>
    </dgm:pt>
    <dgm:pt modelId="{1C629EE7-5C1A-48B4-BA08-C27252DB93B8}" type="parTrans" cxnId="{6F06B438-1DB2-4DC8-AD4C-535BC0F5F0A9}">
      <dgm:prSet/>
      <dgm:spPr/>
      <dgm:t>
        <a:bodyPr/>
        <a:lstStyle/>
        <a:p>
          <a:endParaRPr lang="en-CA"/>
        </a:p>
      </dgm:t>
    </dgm:pt>
    <dgm:pt modelId="{B73AE59E-D9A2-43EC-8B2C-5BA577D40B46}" type="sibTrans" cxnId="{6F06B438-1DB2-4DC8-AD4C-535BC0F5F0A9}">
      <dgm:prSet/>
      <dgm:spPr/>
      <dgm:t>
        <a:bodyPr/>
        <a:lstStyle/>
        <a:p>
          <a:endParaRPr lang="en-CA"/>
        </a:p>
      </dgm:t>
    </dgm:pt>
    <dgm:pt modelId="{5A82CA65-F222-4E70-B585-3EC9E01228FB}">
      <dgm:prSet phldrT="[Text]"/>
      <dgm:spPr>
        <a:solidFill>
          <a:schemeClr val="accent3"/>
        </a:solidFill>
        <a:ln>
          <a:noFill/>
        </a:ln>
      </dgm:spPr>
      <dgm:t>
        <a:bodyPr/>
        <a:lstStyle/>
        <a:p>
          <a:pPr algn="l"/>
          <a:r>
            <a:rPr lang="ru-RU" dirty="0" smtClean="0">
              <a:solidFill>
                <a:schemeClr val="bg1"/>
              </a:solidFill>
            </a:rPr>
            <a:t>Чувствительность к яркому свету</a:t>
          </a:r>
          <a:endParaRPr lang="en-CA" dirty="0">
            <a:solidFill>
              <a:schemeClr val="bg1"/>
            </a:solidFill>
          </a:endParaRPr>
        </a:p>
      </dgm:t>
    </dgm:pt>
    <dgm:pt modelId="{7CF201D1-2EBE-40CF-999D-7798CE2E079C}" type="parTrans" cxnId="{27D0E613-D8C2-4583-A5D5-EC899F9353EC}">
      <dgm:prSet/>
      <dgm:spPr/>
      <dgm:t>
        <a:bodyPr/>
        <a:lstStyle/>
        <a:p>
          <a:endParaRPr lang="en-CA"/>
        </a:p>
      </dgm:t>
    </dgm:pt>
    <dgm:pt modelId="{C4340780-AE6F-4574-BB54-1A030DD29B73}" type="sibTrans" cxnId="{27D0E613-D8C2-4583-A5D5-EC899F9353EC}">
      <dgm:prSet/>
      <dgm:spPr/>
      <dgm:t>
        <a:bodyPr/>
        <a:lstStyle/>
        <a:p>
          <a:endParaRPr lang="en-CA"/>
        </a:p>
      </dgm:t>
    </dgm:pt>
    <dgm:pt modelId="{86EBBF53-CDD8-4ED0-BEC0-22D44B14DE40}">
      <dgm:prSet phldrT="[Text]"/>
      <dgm:spPr>
        <a:solidFill>
          <a:schemeClr val="accent3"/>
        </a:solidFill>
        <a:ln>
          <a:noFill/>
        </a:ln>
      </dgm:spPr>
      <dgm:t>
        <a:bodyPr/>
        <a:lstStyle/>
        <a:p>
          <a:pPr algn="l"/>
          <a:r>
            <a:rPr lang="ru-RU" dirty="0" smtClean="0">
              <a:solidFill>
                <a:schemeClr val="bg1"/>
              </a:solidFill>
            </a:rPr>
            <a:t>Нарушения со стороны кожи</a:t>
          </a:r>
          <a:endParaRPr lang="en-CA" dirty="0">
            <a:solidFill>
              <a:schemeClr val="bg1"/>
            </a:solidFill>
          </a:endParaRPr>
        </a:p>
      </dgm:t>
    </dgm:pt>
    <dgm:pt modelId="{CE3BECDD-3B62-4D1D-ADEE-A6143194EA5B}" type="parTrans" cxnId="{3D7A608F-7997-4082-B0FA-057D14291894}">
      <dgm:prSet/>
      <dgm:spPr/>
      <dgm:t>
        <a:bodyPr/>
        <a:lstStyle/>
        <a:p>
          <a:endParaRPr lang="en-CA"/>
        </a:p>
      </dgm:t>
    </dgm:pt>
    <dgm:pt modelId="{2DF65108-75BB-419A-A1FF-66CDF6ADA108}" type="sibTrans" cxnId="{3D7A608F-7997-4082-B0FA-057D14291894}">
      <dgm:prSet/>
      <dgm:spPr/>
      <dgm:t>
        <a:bodyPr/>
        <a:lstStyle/>
        <a:p>
          <a:endParaRPr lang="en-CA"/>
        </a:p>
      </dgm:t>
    </dgm:pt>
    <dgm:pt modelId="{C2C403D7-C5B9-4888-9BDD-3FDCEA63A1B0}">
      <dgm:prSet phldrT="[Text]"/>
      <dgm:spPr>
        <a:solidFill>
          <a:schemeClr val="accent3"/>
        </a:solidFill>
        <a:ln>
          <a:noFill/>
        </a:ln>
      </dgm:spPr>
      <dgm:t>
        <a:bodyPr/>
        <a:lstStyle/>
        <a:p>
          <a:pPr algn="l"/>
          <a:r>
            <a:rPr lang="ru-RU" dirty="0" smtClean="0">
              <a:solidFill>
                <a:schemeClr val="bg1"/>
              </a:solidFill>
            </a:rPr>
            <a:t>Диарея/запор</a:t>
          </a:r>
          <a:endParaRPr lang="en-CA" dirty="0">
            <a:solidFill>
              <a:schemeClr val="bg1"/>
            </a:solidFill>
          </a:endParaRPr>
        </a:p>
      </dgm:t>
    </dgm:pt>
    <dgm:pt modelId="{105B95D8-8C2E-4D90-86C6-6DE02B6FF4A0}" type="parTrans" cxnId="{2A593706-7A1B-428E-8D0D-29E0F4A9B067}">
      <dgm:prSet/>
      <dgm:spPr/>
      <dgm:t>
        <a:bodyPr/>
        <a:lstStyle/>
        <a:p>
          <a:endParaRPr lang="en-CA"/>
        </a:p>
      </dgm:t>
    </dgm:pt>
    <dgm:pt modelId="{8DA29251-BB30-43BD-A6B1-6176A46D3D27}" type="sibTrans" cxnId="{2A593706-7A1B-428E-8D0D-29E0F4A9B067}">
      <dgm:prSet/>
      <dgm:spPr/>
      <dgm:t>
        <a:bodyPr/>
        <a:lstStyle/>
        <a:p>
          <a:endParaRPr lang="en-CA"/>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789F446A-1FFB-4E2D-A00B-749EBFCF6885}" type="presOf" srcId="{B727107B-515C-4FA9-B4A8-92F71989962C}" destId="{03E5273A-0974-45BA-BB0C-37BD4397D927}" srcOrd="0" destOrd="2" presId="urn:microsoft.com/office/officeart/2005/8/layout/default#1"/>
    <dgm:cxn modelId="{E1AD81AD-8429-4761-AE3B-91A8EB0F1FA4}" srcId="{78D37C9C-3A4E-4894-AAEC-5657C416C441}" destId="{5EEF2A0D-CEF6-41B9-9419-4F24E87170C7}" srcOrd="3" destOrd="0" parTransId="{E5315D6C-54B4-4466-8186-18BFA4F552A5}" sibTransId="{E293266E-62B2-44FB-9417-407C2877F9A6}"/>
    <dgm:cxn modelId="{7FE816C5-0AB7-493C-BEF3-7B2385A0559E}" type="presOf" srcId="{5EEF2A0D-CEF6-41B9-9419-4F24E87170C7}" destId="{ACFA2F23-8459-4D7A-A79E-8FDC8FC97A44}" srcOrd="0" destOrd="4" presId="urn:microsoft.com/office/officeart/2005/8/layout/default#1"/>
    <dgm:cxn modelId="{2A593706-7A1B-428E-8D0D-29E0F4A9B067}" srcId="{B9A1D322-49C8-4164-9BBC-79E267FD9C56}" destId="{C2C403D7-C5B9-4888-9BDD-3FDCEA63A1B0}" srcOrd="4" destOrd="0" parTransId="{105B95D8-8C2E-4D90-86C6-6DE02B6FF4A0}" sibTransId="{8DA29251-BB30-43BD-A6B1-6176A46D3D27}"/>
    <dgm:cxn modelId="{E206DB7B-C022-4E8E-B7B8-371C215906F0}" srcId="{A0E2D197-17D4-447B-97B9-BDA5B657BA70}" destId="{78D37C9C-3A4E-4894-AAEC-5657C416C441}" srcOrd="1" destOrd="0" parTransId="{438BB7A3-330F-4339-85B1-04E22EB069C7}" sibTransId="{4206A8BB-2228-44A9-A3CC-80B3E2CAFACB}"/>
    <dgm:cxn modelId="{909DE85F-FED4-4A6B-B4C1-35399F6B4CF4}" type="presOf" srcId="{A402FAD4-41D2-44F5-83A9-FAD45441B976}" destId="{03E5273A-0974-45BA-BB0C-37BD4397D927}" srcOrd="0" destOrd="5"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2758EC8C-6EC5-4410-BA5F-C8D49B25787B}" type="presOf" srcId="{D0808682-BC86-4CBD-B253-B4E327E6F66D}" destId="{ACFA2F23-8459-4D7A-A79E-8FDC8FC97A44}" srcOrd="0" destOrd="5" presId="urn:microsoft.com/office/officeart/2005/8/layout/default#1"/>
    <dgm:cxn modelId="{868ED73E-DC23-407F-B19E-6E37CE0909D1}" type="presOf" srcId="{C2C403D7-C5B9-4888-9BDD-3FDCEA63A1B0}" destId="{FC0E2681-4A6E-4B58-818D-0ECD294EEF8C}" srcOrd="0" destOrd="5" presId="urn:microsoft.com/office/officeart/2005/8/layout/default#1"/>
    <dgm:cxn modelId="{831938EC-03CA-41B3-AB8C-D193B136837A}" type="presOf" srcId="{BC844428-8F34-4285-8232-29D579366ADB}" destId="{03E5273A-0974-45BA-BB0C-37BD4397D927}" srcOrd="0" destOrd="0" presId="urn:microsoft.com/office/officeart/2005/8/layout/default#1"/>
    <dgm:cxn modelId="{744DF54C-AF58-4DB7-855F-77B6A5A9127B}" srcId="{BC844428-8F34-4285-8232-29D579366ADB}" destId="{0CE917AB-471E-4B69-BC5F-251D4A3C7986}" srcOrd="3" destOrd="0" parTransId="{982A3DFD-EA89-46A8-B39B-3DB78FB204F5}" sibTransId="{D457ADF0-D102-4F59-B32A-F8AA0AA6A9D3}"/>
    <dgm:cxn modelId="{2AC3B185-F565-49AA-A896-02D8A0A824FD}" type="presOf" srcId="{86EBBF53-CDD8-4ED0-BEC0-22D44B14DE40}" destId="{FC0E2681-4A6E-4B58-818D-0ECD294EEF8C}" srcOrd="0" destOrd="4" presId="urn:microsoft.com/office/officeart/2005/8/layout/default#1"/>
    <dgm:cxn modelId="{D036F5D8-F8E9-4EA0-B935-C1CE2905FFDD}" type="presOf" srcId="{4155451C-1D98-457F-B0D1-2556C3BADEB4}" destId="{03E5273A-0974-45BA-BB0C-37BD4397D927}" srcOrd="0" destOrd="3" presId="urn:microsoft.com/office/officeart/2005/8/layout/default#1"/>
    <dgm:cxn modelId="{20268295-F551-4549-AA24-6F77EEB0DB91}" type="presOf" srcId="{B9A1D322-49C8-4164-9BBC-79E267FD9C56}" destId="{FC0E2681-4A6E-4B58-818D-0ECD294EEF8C}" srcOrd="0" destOrd="0" presId="urn:microsoft.com/office/officeart/2005/8/layout/default#1"/>
    <dgm:cxn modelId="{EAE6A809-5983-4C20-99CC-3068FAB9F814}" srcId="{4D9EF557-16B3-4066-98B8-73E02E63C29C}" destId="{C057B257-B48A-40A6-9320-E332057B509A}" srcOrd="1" destOrd="0" parTransId="{60C5D8AD-0793-444C-9B49-9DD1CCA06DCA}" sibTransId="{6777B7E7-AF13-40DC-8473-2E30375A5D8C}"/>
    <dgm:cxn modelId="{F22F302E-C4E4-4174-99C7-8869A4D8CFF2}" srcId="{4D9EF557-16B3-4066-98B8-73E02E63C29C}" destId="{0D499E5B-79A5-4BB4-95F9-CC8D881C7927}" srcOrd="0" destOrd="0" parTransId="{1D529D06-64B0-4D44-94DB-95D422B955D2}" sibTransId="{326B8354-4A02-43FC-B9E7-016A9E8822F3}"/>
    <dgm:cxn modelId="{4C0FD2C3-F99F-4FC6-9F0A-F0400E92459A}" type="presOf" srcId="{D78F8C74-EEF7-435D-AE5E-38D9BB575F63}" destId="{03E5273A-0974-45BA-BB0C-37BD4397D927}" srcOrd="0" destOrd="6" presId="urn:microsoft.com/office/officeart/2005/8/layout/default#1"/>
    <dgm:cxn modelId="{3DB26B3D-D031-4BDE-92DE-E3C9467CAA93}" type="presOf" srcId="{78D37C9C-3A4E-4894-AAEC-5657C416C441}" destId="{ACFA2F23-8459-4D7A-A79E-8FDC8FC97A44}" srcOrd="0" destOrd="0" presId="urn:microsoft.com/office/officeart/2005/8/layout/default#1"/>
    <dgm:cxn modelId="{3D7A608F-7997-4082-B0FA-057D14291894}" srcId="{B9A1D322-49C8-4164-9BBC-79E267FD9C56}" destId="{86EBBF53-CDD8-4ED0-BEC0-22D44B14DE40}" srcOrd="3" destOrd="0" parTransId="{CE3BECDD-3B62-4D1D-ADEE-A6143194EA5B}" sibTransId="{2DF65108-75BB-419A-A1FF-66CDF6ADA108}"/>
    <dgm:cxn modelId="{34692D14-C78A-4124-893E-BC2EA420CE30}" type="presOf" srcId="{DFC20D49-E331-4F43-8753-FEC3EE08E3DF}" destId="{741EA38B-8A2D-4825-A07B-ADBA9C114194}" srcOrd="0" destOrd="3" presId="urn:microsoft.com/office/officeart/2005/8/layout/default#1"/>
    <dgm:cxn modelId="{F4E13D94-2855-4E88-ACD5-B4EADB55ABFB}" type="presOf" srcId="{A0E2D197-17D4-447B-97B9-BDA5B657BA70}" destId="{D3ADB04E-BD0A-4B92-A20B-FD354373859C}" srcOrd="0" destOrd="0" presId="urn:microsoft.com/office/officeart/2005/8/layout/default#1"/>
    <dgm:cxn modelId="{7BE55FDB-9363-4081-94D7-D5CBF7EA4A8A}" type="presOf" srcId="{877C8514-625F-4A04-9BC6-C06934A5D40A}" destId="{ACFA2F23-8459-4D7A-A79E-8FDC8FC97A44}" srcOrd="0" destOrd="1" presId="urn:microsoft.com/office/officeart/2005/8/layout/default#1"/>
    <dgm:cxn modelId="{13CD6BEF-CF97-46C6-B629-5E246B9B475E}" srcId="{BC844428-8F34-4285-8232-29D579366ADB}" destId="{4155451C-1D98-457F-B0D1-2556C3BADEB4}" srcOrd="2" destOrd="0" parTransId="{86A76329-F133-4ADC-845D-61798F03699A}" sibTransId="{13545008-71C4-45E8-9EF4-DDD983761E9C}"/>
    <dgm:cxn modelId="{11BD92CF-4862-4EDC-8195-BE634FD93CE0}" type="presOf" srcId="{9DB09E88-E9F7-4CFA-99F5-05B67A77F820}" destId="{FC0E2681-4A6E-4B58-818D-0ECD294EEF8C}" srcOrd="0" destOrd="1" presId="urn:microsoft.com/office/officeart/2005/8/layout/default#1"/>
    <dgm:cxn modelId="{811E9577-5AD1-4F4B-B9CD-9B0249D3573E}" srcId="{4D9EF557-16B3-4066-98B8-73E02E63C29C}" destId="{DFC20D49-E331-4F43-8753-FEC3EE08E3DF}" srcOrd="2" destOrd="0" parTransId="{19C5760C-D1F1-4384-84B8-0EBA23D625E6}" sibTransId="{F48861AF-282C-4DCA-B073-65786FFF389C}"/>
    <dgm:cxn modelId="{0A78CFA6-92C2-4198-8A25-8FC8878D35B1}" srcId="{B9A1D322-49C8-4164-9BBC-79E267FD9C56}" destId="{9DB09E88-E9F7-4CFA-99F5-05B67A77F820}" srcOrd="0" destOrd="0" parTransId="{7B98E0AA-79FB-42FE-B3FA-560A898ECC1D}" sibTransId="{09BECB01-89D3-4196-BB8A-95BA925402EB}"/>
    <dgm:cxn modelId="{A2A24B26-7491-4202-A2A6-63AD47D2AB07}" srcId="{A0E2D197-17D4-447B-97B9-BDA5B657BA70}" destId="{4D9EF557-16B3-4066-98B8-73E02E63C29C}" srcOrd="2" destOrd="0" parTransId="{9342DA59-D847-4177-A66B-E0A4D5214AF1}" sibTransId="{1FF68CF4-89B1-464F-B0C9-810446B2196F}"/>
    <dgm:cxn modelId="{F44568D9-3AF7-44F7-A5F2-E08D1286357C}" type="presOf" srcId="{0CE917AB-471E-4B69-BC5F-251D4A3C7986}" destId="{03E5273A-0974-45BA-BB0C-37BD4397D927}" srcOrd="0" destOrd="4" presId="urn:microsoft.com/office/officeart/2005/8/layout/default#1"/>
    <dgm:cxn modelId="{6F06B438-1DB2-4DC8-AD4C-535BC0F5F0A9}" srcId="{B9A1D322-49C8-4164-9BBC-79E267FD9C56}" destId="{55FA225B-2D75-4E83-A000-C900AD9745C9}" srcOrd="1" destOrd="0" parTransId="{1C629EE7-5C1A-48B4-BA08-C27252DB93B8}" sibTransId="{B73AE59E-D9A2-43EC-8B2C-5BA577D40B46}"/>
    <dgm:cxn modelId="{E0BD4781-4B80-408E-90C4-3295D3B8E978}" type="presOf" srcId="{4D9EF557-16B3-4066-98B8-73E02E63C29C}" destId="{741EA38B-8A2D-4825-A07B-ADBA9C114194}" srcOrd="0" destOrd="0" presId="urn:microsoft.com/office/officeart/2005/8/layout/default#1"/>
    <dgm:cxn modelId="{1B01BBFE-4015-44D8-A61F-4F0208F2F0B6}" type="presOf" srcId="{C057B257-B48A-40A6-9320-E332057B509A}" destId="{741EA38B-8A2D-4825-A07B-ADBA9C114194}" srcOrd="0" destOrd="2" presId="urn:microsoft.com/office/officeart/2005/8/layout/default#1"/>
    <dgm:cxn modelId="{7E5DC3BC-BD0E-427E-B98D-0113B0C1CD15}" type="presOf" srcId="{5B7C56FF-CE04-4736-9DCA-6049D2DFA22D}" destId="{ACFA2F23-8459-4D7A-A79E-8FDC8FC97A44}" srcOrd="0" destOrd="2"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655A6B84-6216-4A2F-AFDB-FB9EA962EB4A}" srcId="{78D37C9C-3A4E-4894-AAEC-5657C416C441}" destId="{5B7C56FF-CE04-4736-9DCA-6049D2DFA22D}" srcOrd="1" destOrd="0" parTransId="{0BB6BB20-29A3-4E4D-B82D-47C203CA46E3}" sibTransId="{E57DC946-9809-4F77-B269-C8719D7884B0}"/>
    <dgm:cxn modelId="{B8634185-BD94-41E9-AC07-A157BAD2E3EB}" type="presOf" srcId="{5A82CA65-F222-4E70-B585-3EC9E01228FB}" destId="{FC0E2681-4A6E-4B58-818D-0ECD294EEF8C}" srcOrd="0" destOrd="3" presId="urn:microsoft.com/office/officeart/2005/8/layout/default#1"/>
    <dgm:cxn modelId="{768C4E04-978D-4950-AB9A-08F45CA988AB}" type="presOf" srcId="{4B97690B-3FFC-49C9-BA06-82646E1095BB}" destId="{03E5273A-0974-45BA-BB0C-37BD4397D927}" srcOrd="0" destOrd="1" presId="urn:microsoft.com/office/officeart/2005/8/layout/default#1"/>
    <dgm:cxn modelId="{B809DE86-DCB9-452A-B5F8-6719FEF3D12B}" type="presOf" srcId="{CAD77C58-AC68-4E2B-A5FC-47296FDC6A0F}" destId="{ACFA2F23-8459-4D7A-A79E-8FDC8FC97A44}" srcOrd="0" destOrd="3"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7F509CB8-C951-4621-A3B1-61C243F70C9A}" srcId="{78D37C9C-3A4E-4894-AAEC-5657C416C441}" destId="{CAD77C58-AC68-4E2B-A5FC-47296FDC6A0F}" srcOrd="2" destOrd="0" parTransId="{9A3CF642-C419-4748-BC9D-A725C5D9998F}" sibTransId="{FC2F6A69-1A70-4CE0-951E-5D74613D3907}"/>
    <dgm:cxn modelId="{81C34AF2-A92E-4F8E-B4F7-BDCE19B073D2}" srcId="{A0E2D197-17D4-447B-97B9-BDA5B657BA70}" destId="{B9A1D322-49C8-4164-9BBC-79E267FD9C56}" srcOrd="3" destOrd="0" parTransId="{6B199054-3A17-4195-85B7-6F8B3E161FA2}" sibTransId="{83681373-F409-4AFC-89A5-E3BEC4255C2E}"/>
    <dgm:cxn modelId="{887C7F8B-383E-4B91-AD4A-4A6AA211E973}" type="presOf" srcId="{55FA225B-2D75-4E83-A000-C900AD9745C9}" destId="{FC0E2681-4A6E-4B58-818D-0ECD294EEF8C}" srcOrd="0" destOrd="2" presId="urn:microsoft.com/office/officeart/2005/8/layout/default#1"/>
    <dgm:cxn modelId="{DAACE704-D810-4E88-9B4C-A998E18B786C}" srcId="{BC844428-8F34-4285-8232-29D579366ADB}" destId="{4B97690B-3FFC-49C9-BA06-82646E1095BB}" srcOrd="0" destOrd="0" parTransId="{73DFE010-19F2-40FB-83EF-3A17409765C8}" sibTransId="{4793410A-297A-42F5-A420-B6D960E87EBD}"/>
    <dgm:cxn modelId="{D353CE43-8709-450C-B208-5CB0BE42FEA0}" srcId="{78D37C9C-3A4E-4894-AAEC-5657C416C441}" destId="{D0808682-BC86-4CBD-B253-B4E327E6F66D}" srcOrd="4" destOrd="0" parTransId="{8B3EB909-5AC9-4E2C-A0CF-299008A8D3FB}" sibTransId="{308D2472-AD5E-4D51-82F9-D40EA95EA237}"/>
    <dgm:cxn modelId="{9E88CB14-9243-43DC-8BBD-576CB481E289}" srcId="{A0E2D197-17D4-447B-97B9-BDA5B657BA70}" destId="{BC844428-8F34-4285-8232-29D579366ADB}" srcOrd="0" destOrd="0" parTransId="{A48DF613-0A9F-458E-9CB6-E7E890943F09}" sibTransId="{D9DDFE50-6E3F-433C-9499-AF07184250BD}"/>
    <dgm:cxn modelId="{8F5D4198-CAFC-49F7-AB99-4D5F1E2B2F28}" srcId="{BC844428-8F34-4285-8232-29D579366ADB}" destId="{B727107B-515C-4FA9-B4A8-92F71989962C}" srcOrd="1" destOrd="0" parTransId="{14F6F13E-B5EF-4A0E-8A6F-3B4365921436}" sibTransId="{ECBF2180-75DB-46FF-AC4C-F8618CB44DBB}"/>
    <dgm:cxn modelId="{7A4741BC-AD9E-49A3-A19D-C1EA6CB5F24E}" type="presOf" srcId="{0D499E5B-79A5-4BB4-95F9-CC8D881C7927}" destId="{741EA38B-8A2D-4825-A07B-ADBA9C114194}" srcOrd="0" destOrd="1" presId="urn:microsoft.com/office/officeart/2005/8/layout/default#1"/>
    <dgm:cxn modelId="{48619F66-10C4-4523-8C31-09B20D1CF7E4}" srcId="{BC844428-8F34-4285-8232-29D579366ADB}" destId="{A402FAD4-41D2-44F5-83A9-FAD45441B976}" srcOrd="4" destOrd="0" parTransId="{1107C9D3-26B4-4A63-8D8E-543D9EA65BCD}" sibTransId="{7F2F9049-3EF8-487A-A5DF-A2B8FAD49161}"/>
    <dgm:cxn modelId="{1B7B35D8-CEEA-41D2-9160-374D4DC1C66E}" type="presParOf" srcId="{D3ADB04E-BD0A-4B92-A20B-FD354373859C}" destId="{03E5273A-0974-45BA-BB0C-37BD4397D927}" srcOrd="0" destOrd="0" presId="urn:microsoft.com/office/officeart/2005/8/layout/default#1"/>
    <dgm:cxn modelId="{22A70EF8-6A2C-4C43-AD41-208F47E08B38}" type="presParOf" srcId="{D3ADB04E-BD0A-4B92-A20B-FD354373859C}" destId="{B45AF6EB-8CF1-4CB8-8BE1-0D297DF48865}" srcOrd="1" destOrd="0" presId="urn:microsoft.com/office/officeart/2005/8/layout/default#1"/>
    <dgm:cxn modelId="{7CE094D0-3060-4A12-853C-93D132504AAA}" type="presParOf" srcId="{D3ADB04E-BD0A-4B92-A20B-FD354373859C}" destId="{ACFA2F23-8459-4D7A-A79E-8FDC8FC97A44}" srcOrd="2" destOrd="0" presId="urn:microsoft.com/office/officeart/2005/8/layout/default#1"/>
    <dgm:cxn modelId="{374D83C1-5754-4744-B536-87702DCDE7AD}" type="presParOf" srcId="{D3ADB04E-BD0A-4B92-A20B-FD354373859C}" destId="{D725CDAF-109E-4754-A83C-1B0E97171CF3}" srcOrd="3" destOrd="0" presId="urn:microsoft.com/office/officeart/2005/8/layout/default#1"/>
    <dgm:cxn modelId="{47B705B7-A9DB-4415-87F7-F1F3510644BD}" type="presParOf" srcId="{D3ADB04E-BD0A-4B92-A20B-FD354373859C}" destId="{741EA38B-8A2D-4825-A07B-ADBA9C114194}" srcOrd="4" destOrd="0" presId="urn:microsoft.com/office/officeart/2005/8/layout/default#1"/>
    <dgm:cxn modelId="{60903183-97B4-4DC9-AF13-B79F5BACF380}" type="presParOf" srcId="{D3ADB04E-BD0A-4B92-A20B-FD354373859C}" destId="{54B8A8E4-A470-4DDE-BB1A-9FB45C3D6AD6}" srcOrd="5" destOrd="0" presId="urn:microsoft.com/office/officeart/2005/8/layout/default#1"/>
    <dgm:cxn modelId="{AF9FF961-C403-4B3C-84E8-0D5C7EB38511}"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F7FE7-7895-4F41-AAE4-49AB8EF28FA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5800C5E9-DCBE-4736-B7F1-D29B538B2A1D}">
      <dgm:prSet phldrT="[Text]" custT="1"/>
      <dgm:spPr/>
      <dgm:t>
        <a:bodyPr/>
        <a:lstStyle/>
        <a:p>
          <a:r>
            <a:rPr lang="ru-RU" sz="1700" dirty="0" smtClean="0">
              <a:solidFill>
                <a:schemeClr val="bg2"/>
              </a:solidFill>
            </a:rPr>
            <a:t>На момент постановки диагноза</a:t>
          </a:r>
          <a:endParaRPr lang="en-CA" sz="1700" dirty="0">
            <a:solidFill>
              <a:schemeClr val="bg2"/>
            </a:solidFill>
          </a:endParaRPr>
        </a:p>
      </dgm:t>
    </dgm:pt>
    <dgm:pt modelId="{C7F06921-F5DB-4E40-B3B6-41CA095C2FD4}" type="parTrans" cxnId="{A46D21AE-87BB-409A-9A8F-751995FA754D}">
      <dgm:prSet/>
      <dgm:spPr/>
      <dgm:t>
        <a:bodyPr/>
        <a:lstStyle/>
        <a:p>
          <a:endParaRPr lang="en-CA"/>
        </a:p>
      </dgm:t>
    </dgm:pt>
    <dgm:pt modelId="{F2F93336-30A0-42AE-814B-E384B8BADA42}" type="sibTrans" cxnId="{A46D21AE-87BB-409A-9A8F-751995FA754D}">
      <dgm:prSet/>
      <dgm:spPr/>
      <dgm:t>
        <a:bodyPr/>
        <a:lstStyle/>
        <a:p>
          <a:endParaRPr lang="en-CA"/>
        </a:p>
      </dgm:t>
    </dgm:pt>
    <dgm:pt modelId="{8A95E24B-80D7-4FE0-87F8-2B651BA50AE4}">
      <dgm:prSet phldrT="[Text]" custT="1"/>
      <dgm:spPr/>
      <dgm:t>
        <a:bodyPr/>
        <a:lstStyle/>
        <a:p>
          <a:r>
            <a:rPr lang="ru-RU" sz="2400" dirty="0" smtClean="0">
              <a:solidFill>
                <a:schemeClr val="bg2"/>
              </a:solidFill>
            </a:rPr>
            <a:t>У </a:t>
          </a:r>
          <a:r>
            <a:rPr lang="en-US" sz="2400" dirty="0" smtClean="0">
              <a:solidFill>
                <a:schemeClr val="bg2"/>
              </a:solidFill>
            </a:rPr>
            <a:t>20</a:t>
          </a:r>
          <a:r>
            <a:rPr lang="ru-RU" sz="2400" dirty="0" smtClean="0">
              <a:solidFill>
                <a:schemeClr val="bg2"/>
              </a:solidFill>
            </a:rPr>
            <a:t> </a:t>
          </a:r>
          <a:r>
            <a:rPr lang="en-US" sz="2400" dirty="0" smtClean="0">
              <a:solidFill>
                <a:schemeClr val="bg2"/>
              </a:solidFill>
            </a:rPr>
            <a:t>–</a:t>
          </a:r>
          <a:r>
            <a:rPr lang="ru-RU" sz="2400" dirty="0" smtClean="0">
              <a:solidFill>
                <a:schemeClr val="bg2"/>
              </a:solidFill>
            </a:rPr>
            <a:t> </a:t>
          </a:r>
          <a:r>
            <a:rPr lang="en-US" sz="2400" dirty="0" smtClean="0">
              <a:solidFill>
                <a:schemeClr val="bg2"/>
              </a:solidFill>
            </a:rPr>
            <a:t>40</a:t>
          </a:r>
          <a:r>
            <a:rPr lang="ru-RU" sz="2400" dirty="0" smtClean="0">
              <a:solidFill>
                <a:schemeClr val="bg2"/>
              </a:solidFill>
            </a:rPr>
            <a:t> </a:t>
          </a:r>
          <a:r>
            <a:rPr lang="en-US" sz="2400" dirty="0" smtClean="0">
              <a:solidFill>
                <a:schemeClr val="bg2"/>
              </a:solidFill>
            </a:rPr>
            <a:t>% </a:t>
          </a:r>
          <a:r>
            <a:rPr lang="ru-RU" sz="2400" dirty="0" smtClean="0">
              <a:solidFill>
                <a:schemeClr val="bg2"/>
              </a:solidFill>
            </a:rPr>
            <a:t>имеются идентифицируемые нарушения настроения</a:t>
          </a:r>
          <a:endParaRPr lang="en-CA" sz="2400" dirty="0">
            <a:solidFill>
              <a:schemeClr val="bg2"/>
            </a:solidFill>
          </a:endParaRPr>
        </a:p>
      </dgm:t>
    </dgm:pt>
    <dgm:pt modelId="{12321F4F-45EF-4E3B-8037-6181971DCF18}" type="parTrans" cxnId="{8ADA68B8-4EA1-4C71-A6E2-7B8D5A9BE1E9}">
      <dgm:prSet/>
      <dgm:spPr/>
      <dgm:t>
        <a:bodyPr/>
        <a:lstStyle/>
        <a:p>
          <a:endParaRPr lang="en-CA"/>
        </a:p>
      </dgm:t>
    </dgm:pt>
    <dgm:pt modelId="{6545AC02-22C2-4364-A8DD-2E7D7733D8FB}" type="sibTrans" cxnId="{8ADA68B8-4EA1-4C71-A6E2-7B8D5A9BE1E9}">
      <dgm:prSet/>
      <dgm:spPr/>
      <dgm:t>
        <a:bodyPr/>
        <a:lstStyle/>
        <a:p>
          <a:endParaRPr lang="en-CA"/>
        </a:p>
      </dgm:t>
    </dgm:pt>
    <dgm:pt modelId="{C66E861E-D80D-4A16-BBA4-15590B9977B3}">
      <dgm:prSet phldrT="[Text]" custT="1"/>
      <dgm:spPr/>
      <dgm:t>
        <a:bodyPr/>
        <a:lstStyle/>
        <a:p>
          <a:r>
            <a:rPr lang="ru-RU" sz="1700" dirty="0" smtClean="0"/>
            <a:t>Пожизненная распространенность</a:t>
          </a:r>
          <a:endParaRPr lang="en-CA" sz="1700" dirty="0"/>
        </a:p>
      </dgm:t>
    </dgm:pt>
    <dgm:pt modelId="{68006817-2D60-44EC-89ED-BD3B06B41125}" type="parTrans" cxnId="{AE0894B9-C756-480F-A235-E982462B6625}">
      <dgm:prSet/>
      <dgm:spPr/>
      <dgm:t>
        <a:bodyPr/>
        <a:lstStyle/>
        <a:p>
          <a:endParaRPr lang="en-CA"/>
        </a:p>
      </dgm:t>
    </dgm:pt>
    <dgm:pt modelId="{BB756CBA-EA9B-4A60-941C-BB3243C5C9B4}" type="sibTrans" cxnId="{AE0894B9-C756-480F-A235-E982462B6625}">
      <dgm:prSet/>
      <dgm:spPr/>
      <dgm:t>
        <a:bodyPr/>
        <a:lstStyle/>
        <a:p>
          <a:endParaRPr lang="en-CA"/>
        </a:p>
      </dgm:t>
    </dgm:pt>
    <dgm:pt modelId="{D3B0107A-0C4D-4C19-8AC1-FC1F4252F9BA}">
      <dgm:prSet phldrT="[Text]" custT="1"/>
      <dgm:spPr/>
      <dgm:t>
        <a:bodyPr/>
        <a:lstStyle/>
        <a:p>
          <a:r>
            <a:rPr lang="ru-RU" sz="2400" dirty="0" smtClean="0">
              <a:solidFill>
                <a:schemeClr val="bg2"/>
              </a:solidFill>
            </a:rPr>
            <a:t>Депрессия</a:t>
          </a:r>
          <a:r>
            <a:rPr lang="en-CA" sz="2400" dirty="0" smtClean="0">
              <a:solidFill>
                <a:schemeClr val="bg2"/>
              </a:solidFill>
            </a:rPr>
            <a:t>: 75</a:t>
          </a:r>
          <a:r>
            <a:rPr lang="ru-RU" sz="2400" dirty="0" smtClean="0">
              <a:solidFill>
                <a:schemeClr val="bg2"/>
              </a:solidFill>
            </a:rPr>
            <a:t> </a:t>
          </a:r>
          <a:r>
            <a:rPr lang="en-CA" sz="2400" dirty="0" smtClean="0">
              <a:solidFill>
                <a:schemeClr val="bg2"/>
              </a:solidFill>
            </a:rPr>
            <a:t>%</a:t>
          </a:r>
          <a:endParaRPr lang="en-CA" sz="2400" dirty="0">
            <a:solidFill>
              <a:schemeClr val="bg2"/>
            </a:solidFill>
          </a:endParaRPr>
        </a:p>
      </dgm:t>
    </dgm:pt>
    <dgm:pt modelId="{604B36E1-DE8B-49B7-9D13-45D1424119D7}" type="parTrans" cxnId="{A008F97D-02B4-462F-BDBA-2E3217C2B8C6}">
      <dgm:prSet/>
      <dgm:spPr/>
      <dgm:t>
        <a:bodyPr/>
        <a:lstStyle/>
        <a:p>
          <a:endParaRPr lang="en-CA"/>
        </a:p>
      </dgm:t>
    </dgm:pt>
    <dgm:pt modelId="{6E8BBED1-38B6-4A15-AA30-50269F586BDF}" type="sibTrans" cxnId="{A008F97D-02B4-462F-BDBA-2E3217C2B8C6}">
      <dgm:prSet/>
      <dgm:spPr/>
      <dgm:t>
        <a:bodyPr/>
        <a:lstStyle/>
        <a:p>
          <a:endParaRPr lang="en-CA"/>
        </a:p>
      </dgm:t>
    </dgm:pt>
    <dgm:pt modelId="{6646C4A9-03CE-4037-B0EC-A0E163E439BE}">
      <dgm:prSet phldrT="[Text]" custT="1"/>
      <dgm:spPr/>
      <dgm:t>
        <a:bodyPr/>
        <a:lstStyle/>
        <a:p>
          <a:r>
            <a:rPr lang="ru-RU" sz="2400" dirty="0" smtClean="0">
              <a:solidFill>
                <a:schemeClr val="bg2"/>
              </a:solidFill>
            </a:rPr>
            <a:t>Тревога</a:t>
          </a:r>
          <a:r>
            <a:rPr lang="en-CA" sz="2400" dirty="0" smtClean="0">
              <a:solidFill>
                <a:schemeClr val="bg2"/>
              </a:solidFill>
            </a:rPr>
            <a:t>: 60</a:t>
          </a:r>
          <a:r>
            <a:rPr lang="ru-RU" sz="2400" dirty="0" smtClean="0">
              <a:solidFill>
                <a:schemeClr val="bg2"/>
              </a:solidFill>
            </a:rPr>
            <a:t> </a:t>
          </a:r>
          <a:r>
            <a:rPr lang="en-CA" sz="2400" dirty="0" smtClean="0">
              <a:solidFill>
                <a:schemeClr val="bg2"/>
              </a:solidFill>
            </a:rPr>
            <a:t>%</a:t>
          </a:r>
          <a:endParaRPr lang="en-CA" sz="2400" dirty="0">
            <a:solidFill>
              <a:schemeClr val="bg2"/>
            </a:solidFill>
          </a:endParaRPr>
        </a:p>
      </dgm:t>
    </dgm:pt>
    <dgm:pt modelId="{5F8F727C-69E5-45A0-B4C7-46543B6A8BFF}" type="parTrans" cxnId="{51071583-5ABB-48AE-AB44-6A120715978C}">
      <dgm:prSet/>
      <dgm:spPr/>
      <dgm:t>
        <a:bodyPr/>
        <a:lstStyle/>
        <a:p>
          <a:endParaRPr lang="en-CA"/>
        </a:p>
      </dgm:t>
    </dgm:pt>
    <dgm:pt modelId="{BB440F97-7328-4398-9A51-93582B1AFE9E}" type="sibTrans" cxnId="{51071583-5ABB-48AE-AB44-6A120715978C}">
      <dgm:prSet/>
      <dgm:spPr/>
      <dgm:t>
        <a:bodyPr/>
        <a:lstStyle/>
        <a:p>
          <a:endParaRPr lang="en-CA"/>
        </a:p>
      </dgm:t>
    </dgm:pt>
    <dgm:pt modelId="{305C73AF-A7D1-49FB-8A86-B52C606DE4C3}" type="pres">
      <dgm:prSet presAssocID="{BE1F7FE7-7895-4F41-AAE4-49AB8EF28FA4}" presName="Name0" presStyleCnt="0">
        <dgm:presLayoutVars>
          <dgm:dir/>
          <dgm:animOne val="branch"/>
          <dgm:animLvl val="lvl"/>
        </dgm:presLayoutVars>
      </dgm:prSet>
      <dgm:spPr/>
      <dgm:t>
        <a:bodyPr/>
        <a:lstStyle/>
        <a:p>
          <a:endParaRPr lang="en-CA"/>
        </a:p>
      </dgm:t>
    </dgm:pt>
    <dgm:pt modelId="{D7CD2997-1D58-4FE3-98FD-B5970AE0ECCC}" type="pres">
      <dgm:prSet presAssocID="{5800C5E9-DCBE-4736-B7F1-D29B538B2A1D}" presName="chaos" presStyleCnt="0"/>
      <dgm:spPr/>
    </dgm:pt>
    <dgm:pt modelId="{2C6AF691-7754-42E9-8629-E7F3EDC52C42}" type="pres">
      <dgm:prSet presAssocID="{5800C5E9-DCBE-4736-B7F1-D29B538B2A1D}" presName="parTx1" presStyleLbl="revTx" presStyleIdx="0" presStyleCnt="3"/>
      <dgm:spPr/>
      <dgm:t>
        <a:bodyPr/>
        <a:lstStyle/>
        <a:p>
          <a:endParaRPr lang="en-CA"/>
        </a:p>
      </dgm:t>
    </dgm:pt>
    <dgm:pt modelId="{C7B8EB30-CFC1-4D69-8631-E957655323A1}" type="pres">
      <dgm:prSet presAssocID="{5800C5E9-DCBE-4736-B7F1-D29B538B2A1D}" presName="desTx1" presStyleLbl="revTx" presStyleIdx="1" presStyleCnt="3" custScaleX="134828" custLinFactNeighborY="-12202">
        <dgm:presLayoutVars>
          <dgm:bulletEnabled val="1"/>
        </dgm:presLayoutVars>
      </dgm:prSet>
      <dgm:spPr/>
      <dgm:t>
        <a:bodyPr/>
        <a:lstStyle/>
        <a:p>
          <a:endParaRPr lang="en-CA"/>
        </a:p>
      </dgm:t>
    </dgm:pt>
    <dgm:pt modelId="{A7507257-E075-4E17-AF42-6A8D23379401}" type="pres">
      <dgm:prSet presAssocID="{5800C5E9-DCBE-4736-B7F1-D29B538B2A1D}" presName="c1" presStyleLbl="node1" presStyleIdx="0" presStyleCnt="19"/>
      <dgm:spPr/>
    </dgm:pt>
    <dgm:pt modelId="{C6F6636D-85F7-4AD0-8E1E-72C094431982}" type="pres">
      <dgm:prSet presAssocID="{5800C5E9-DCBE-4736-B7F1-D29B538B2A1D}" presName="c2" presStyleLbl="node1" presStyleIdx="1" presStyleCnt="19"/>
      <dgm:spPr/>
    </dgm:pt>
    <dgm:pt modelId="{706C32BD-35F9-4DF0-921E-0B76F3DF7310}" type="pres">
      <dgm:prSet presAssocID="{5800C5E9-DCBE-4736-B7F1-D29B538B2A1D}" presName="c3" presStyleLbl="node1" presStyleIdx="2" presStyleCnt="19"/>
      <dgm:spPr/>
    </dgm:pt>
    <dgm:pt modelId="{A995BC5C-4961-4993-8636-A27BC632D7B5}" type="pres">
      <dgm:prSet presAssocID="{5800C5E9-DCBE-4736-B7F1-D29B538B2A1D}" presName="c4" presStyleLbl="node1" presStyleIdx="3" presStyleCnt="19"/>
      <dgm:spPr/>
    </dgm:pt>
    <dgm:pt modelId="{017D4F4F-C2F9-4941-A2ED-DF36E59B08D5}" type="pres">
      <dgm:prSet presAssocID="{5800C5E9-DCBE-4736-B7F1-D29B538B2A1D}" presName="c5" presStyleLbl="node1" presStyleIdx="4" presStyleCnt="19"/>
      <dgm:spPr/>
    </dgm:pt>
    <dgm:pt modelId="{6ACF608B-D32A-48E2-B3C7-CD8A74A23B2C}" type="pres">
      <dgm:prSet presAssocID="{5800C5E9-DCBE-4736-B7F1-D29B538B2A1D}" presName="c6" presStyleLbl="node1" presStyleIdx="5" presStyleCnt="19"/>
      <dgm:spPr/>
    </dgm:pt>
    <dgm:pt modelId="{6B61C9B8-D807-441C-9DA2-1F9A915FF380}" type="pres">
      <dgm:prSet presAssocID="{5800C5E9-DCBE-4736-B7F1-D29B538B2A1D}" presName="c7" presStyleLbl="node1" presStyleIdx="6" presStyleCnt="19"/>
      <dgm:spPr/>
    </dgm:pt>
    <dgm:pt modelId="{2D884757-F45D-42DF-933B-C622E90829E5}" type="pres">
      <dgm:prSet presAssocID="{5800C5E9-DCBE-4736-B7F1-D29B538B2A1D}" presName="c8" presStyleLbl="node1" presStyleIdx="7" presStyleCnt="19"/>
      <dgm:spPr/>
    </dgm:pt>
    <dgm:pt modelId="{CD09EE66-EA3E-4B76-B1CE-8867A04418B6}" type="pres">
      <dgm:prSet presAssocID="{5800C5E9-DCBE-4736-B7F1-D29B538B2A1D}" presName="c9" presStyleLbl="node1" presStyleIdx="8" presStyleCnt="19"/>
      <dgm:spPr/>
    </dgm:pt>
    <dgm:pt modelId="{68257599-B97E-4E73-87C3-7B7314E4808F}" type="pres">
      <dgm:prSet presAssocID="{5800C5E9-DCBE-4736-B7F1-D29B538B2A1D}" presName="c10" presStyleLbl="node1" presStyleIdx="9" presStyleCnt="19"/>
      <dgm:spPr/>
    </dgm:pt>
    <dgm:pt modelId="{DDDC784F-76DC-4C20-90A3-E5FC8572EE0F}" type="pres">
      <dgm:prSet presAssocID="{5800C5E9-DCBE-4736-B7F1-D29B538B2A1D}" presName="c11" presStyleLbl="node1" presStyleIdx="10" presStyleCnt="19"/>
      <dgm:spPr/>
    </dgm:pt>
    <dgm:pt modelId="{4FDD3B3B-63E3-408F-9697-729C96DCDEC6}" type="pres">
      <dgm:prSet presAssocID="{5800C5E9-DCBE-4736-B7F1-D29B538B2A1D}" presName="c12" presStyleLbl="node1" presStyleIdx="11" presStyleCnt="19"/>
      <dgm:spPr/>
    </dgm:pt>
    <dgm:pt modelId="{B1AEC56E-AE56-42C7-BB35-5536524F2E75}" type="pres">
      <dgm:prSet presAssocID="{5800C5E9-DCBE-4736-B7F1-D29B538B2A1D}" presName="c13" presStyleLbl="node1" presStyleIdx="12" presStyleCnt="19"/>
      <dgm:spPr/>
    </dgm:pt>
    <dgm:pt modelId="{565A2749-0955-4F6B-AF83-96016DB692E2}" type="pres">
      <dgm:prSet presAssocID="{5800C5E9-DCBE-4736-B7F1-D29B538B2A1D}" presName="c14" presStyleLbl="node1" presStyleIdx="13" presStyleCnt="19"/>
      <dgm:spPr/>
    </dgm:pt>
    <dgm:pt modelId="{41A20972-0054-47AF-AFC6-D65D869049AC}" type="pres">
      <dgm:prSet presAssocID="{5800C5E9-DCBE-4736-B7F1-D29B538B2A1D}" presName="c15" presStyleLbl="node1" presStyleIdx="14" presStyleCnt="19"/>
      <dgm:spPr/>
    </dgm:pt>
    <dgm:pt modelId="{40B6FAC3-401A-451F-8A3A-F5C22284A902}" type="pres">
      <dgm:prSet presAssocID="{5800C5E9-DCBE-4736-B7F1-D29B538B2A1D}" presName="c16" presStyleLbl="node1" presStyleIdx="15" presStyleCnt="19"/>
      <dgm:spPr/>
    </dgm:pt>
    <dgm:pt modelId="{1C4CB05F-2E0A-40DD-9A08-FEDB452145AE}" type="pres">
      <dgm:prSet presAssocID="{5800C5E9-DCBE-4736-B7F1-D29B538B2A1D}" presName="c17" presStyleLbl="node1" presStyleIdx="16" presStyleCnt="19"/>
      <dgm:spPr/>
    </dgm:pt>
    <dgm:pt modelId="{BE9AD9D4-938F-44B0-BAE1-2476A6164015}" type="pres">
      <dgm:prSet presAssocID="{5800C5E9-DCBE-4736-B7F1-D29B538B2A1D}" presName="c18" presStyleLbl="node1" presStyleIdx="17" presStyleCnt="19"/>
      <dgm:spPr/>
    </dgm:pt>
    <dgm:pt modelId="{766180D4-0D71-45F7-A81B-05A851F10398}" type="pres">
      <dgm:prSet presAssocID="{F2F93336-30A0-42AE-814B-E384B8BADA42}" presName="chevronComposite1" presStyleCnt="0"/>
      <dgm:spPr/>
    </dgm:pt>
    <dgm:pt modelId="{60044458-2251-4EEB-897E-CE560BC78B93}" type="pres">
      <dgm:prSet presAssocID="{F2F93336-30A0-42AE-814B-E384B8BADA42}" presName="chevron1" presStyleLbl="sibTrans2D1" presStyleIdx="0" presStyleCnt="2"/>
      <dgm:spPr/>
    </dgm:pt>
    <dgm:pt modelId="{626EB256-24D5-42E8-80A7-1A9C135DB40B}" type="pres">
      <dgm:prSet presAssocID="{F2F93336-30A0-42AE-814B-E384B8BADA42}" presName="spChevron1" presStyleCnt="0"/>
      <dgm:spPr/>
    </dgm:pt>
    <dgm:pt modelId="{520D0AF6-6A59-4E56-AA04-6ED44AA9FA13}" type="pres">
      <dgm:prSet presAssocID="{F2F93336-30A0-42AE-814B-E384B8BADA42}" presName="overlap" presStyleCnt="0"/>
      <dgm:spPr/>
    </dgm:pt>
    <dgm:pt modelId="{6764A291-8128-42FC-9B50-D9174DCCCDC3}" type="pres">
      <dgm:prSet presAssocID="{F2F93336-30A0-42AE-814B-E384B8BADA42}" presName="chevronComposite2" presStyleCnt="0"/>
      <dgm:spPr/>
    </dgm:pt>
    <dgm:pt modelId="{ACFA38C3-8B4D-4E48-B66C-13DBD897DF8D}" type="pres">
      <dgm:prSet presAssocID="{F2F93336-30A0-42AE-814B-E384B8BADA42}" presName="chevron2" presStyleLbl="sibTrans2D1" presStyleIdx="1" presStyleCnt="2"/>
      <dgm:spPr/>
    </dgm:pt>
    <dgm:pt modelId="{AADB2F68-472B-479E-A58B-1913548E4A3B}" type="pres">
      <dgm:prSet presAssocID="{F2F93336-30A0-42AE-814B-E384B8BADA42}" presName="spChevron2" presStyleCnt="0"/>
      <dgm:spPr/>
    </dgm:pt>
    <dgm:pt modelId="{9CF8AD95-CA32-47EB-A2EC-C35CFB78A978}" type="pres">
      <dgm:prSet presAssocID="{C66E861E-D80D-4A16-BBA4-15590B9977B3}" presName="last" presStyleCnt="0"/>
      <dgm:spPr/>
    </dgm:pt>
    <dgm:pt modelId="{29423E11-F885-49C1-BFD4-C4C24674353E}" type="pres">
      <dgm:prSet presAssocID="{C66E861E-D80D-4A16-BBA4-15590B9977B3}" presName="circleTx" presStyleLbl="node1" presStyleIdx="18" presStyleCnt="19"/>
      <dgm:spPr/>
      <dgm:t>
        <a:bodyPr/>
        <a:lstStyle/>
        <a:p>
          <a:endParaRPr lang="en-CA"/>
        </a:p>
      </dgm:t>
    </dgm:pt>
    <dgm:pt modelId="{8C3F2F07-B786-403F-9FBF-E5FBDD93054E}" type="pres">
      <dgm:prSet presAssocID="{C66E861E-D80D-4A16-BBA4-15590B9977B3}" presName="desTxN" presStyleLbl="revTx" presStyleIdx="2" presStyleCnt="3">
        <dgm:presLayoutVars>
          <dgm:bulletEnabled val="1"/>
        </dgm:presLayoutVars>
      </dgm:prSet>
      <dgm:spPr/>
      <dgm:t>
        <a:bodyPr/>
        <a:lstStyle/>
        <a:p>
          <a:endParaRPr lang="en-CA"/>
        </a:p>
      </dgm:t>
    </dgm:pt>
    <dgm:pt modelId="{9417D8BE-E5B2-48F5-BA49-0861C50D773F}" type="pres">
      <dgm:prSet presAssocID="{C66E861E-D80D-4A16-BBA4-15590B9977B3}" presName="spN" presStyleCnt="0"/>
      <dgm:spPr/>
    </dgm:pt>
  </dgm:ptLst>
  <dgm:cxnLst>
    <dgm:cxn modelId="{73C36739-BB31-4B1B-887D-B86EABE147AF}" type="presOf" srcId="{5800C5E9-DCBE-4736-B7F1-D29B538B2A1D}" destId="{2C6AF691-7754-42E9-8629-E7F3EDC52C42}" srcOrd="0" destOrd="0" presId="urn:microsoft.com/office/officeart/2009/3/layout/RandomtoResultProcess"/>
    <dgm:cxn modelId="{51071583-5ABB-48AE-AB44-6A120715978C}" srcId="{C66E861E-D80D-4A16-BBA4-15590B9977B3}" destId="{6646C4A9-03CE-4037-B0EC-A0E163E439BE}" srcOrd="1" destOrd="0" parTransId="{5F8F727C-69E5-45A0-B4C7-46543B6A8BFF}" sibTransId="{BB440F97-7328-4398-9A51-93582B1AFE9E}"/>
    <dgm:cxn modelId="{AE0894B9-C756-480F-A235-E982462B6625}" srcId="{BE1F7FE7-7895-4F41-AAE4-49AB8EF28FA4}" destId="{C66E861E-D80D-4A16-BBA4-15590B9977B3}" srcOrd="1" destOrd="0" parTransId="{68006817-2D60-44EC-89ED-BD3B06B41125}" sibTransId="{BB756CBA-EA9B-4A60-941C-BB3243C5C9B4}"/>
    <dgm:cxn modelId="{A46D21AE-87BB-409A-9A8F-751995FA754D}" srcId="{BE1F7FE7-7895-4F41-AAE4-49AB8EF28FA4}" destId="{5800C5E9-DCBE-4736-B7F1-D29B538B2A1D}" srcOrd="0" destOrd="0" parTransId="{C7F06921-F5DB-4E40-B3B6-41CA095C2FD4}" sibTransId="{F2F93336-30A0-42AE-814B-E384B8BADA42}"/>
    <dgm:cxn modelId="{8ADA68B8-4EA1-4C71-A6E2-7B8D5A9BE1E9}" srcId="{5800C5E9-DCBE-4736-B7F1-D29B538B2A1D}" destId="{8A95E24B-80D7-4FE0-87F8-2B651BA50AE4}" srcOrd="0" destOrd="0" parTransId="{12321F4F-45EF-4E3B-8037-6181971DCF18}" sibTransId="{6545AC02-22C2-4364-A8DD-2E7D7733D8FB}"/>
    <dgm:cxn modelId="{396AB96F-A84F-4C99-AF60-085E3CBBD883}" type="presOf" srcId="{BE1F7FE7-7895-4F41-AAE4-49AB8EF28FA4}" destId="{305C73AF-A7D1-49FB-8A86-B52C606DE4C3}" srcOrd="0" destOrd="0" presId="urn:microsoft.com/office/officeart/2009/3/layout/RandomtoResultProcess"/>
    <dgm:cxn modelId="{3DE36A89-30CD-4CDA-A14F-23051CAB361B}" type="presOf" srcId="{6646C4A9-03CE-4037-B0EC-A0E163E439BE}" destId="{8C3F2F07-B786-403F-9FBF-E5FBDD93054E}" srcOrd="0" destOrd="1" presId="urn:microsoft.com/office/officeart/2009/3/layout/RandomtoResultProcess"/>
    <dgm:cxn modelId="{C74B0710-63A1-40DA-97F2-159B8C2B51FB}" type="presOf" srcId="{D3B0107A-0C4D-4C19-8AC1-FC1F4252F9BA}" destId="{8C3F2F07-B786-403F-9FBF-E5FBDD93054E}" srcOrd="0" destOrd="0" presId="urn:microsoft.com/office/officeart/2009/3/layout/RandomtoResultProcess"/>
    <dgm:cxn modelId="{94C71514-5A4D-4D16-A5EB-D06F95E72CF1}" type="presOf" srcId="{C66E861E-D80D-4A16-BBA4-15590B9977B3}" destId="{29423E11-F885-49C1-BFD4-C4C24674353E}" srcOrd="0" destOrd="0" presId="urn:microsoft.com/office/officeart/2009/3/layout/RandomtoResultProcess"/>
    <dgm:cxn modelId="{A008F97D-02B4-462F-BDBA-2E3217C2B8C6}" srcId="{C66E861E-D80D-4A16-BBA4-15590B9977B3}" destId="{D3B0107A-0C4D-4C19-8AC1-FC1F4252F9BA}" srcOrd="0" destOrd="0" parTransId="{604B36E1-DE8B-49B7-9D13-45D1424119D7}" sibTransId="{6E8BBED1-38B6-4A15-AA30-50269F586BDF}"/>
    <dgm:cxn modelId="{80494768-3341-4959-AD5C-546336BFC149}" type="presOf" srcId="{8A95E24B-80D7-4FE0-87F8-2B651BA50AE4}" destId="{C7B8EB30-CFC1-4D69-8631-E957655323A1}" srcOrd="0" destOrd="0" presId="urn:microsoft.com/office/officeart/2009/3/layout/RandomtoResultProcess"/>
    <dgm:cxn modelId="{B9392028-98A7-48E2-AEB3-EFEBB8E7F26A}" type="presParOf" srcId="{305C73AF-A7D1-49FB-8A86-B52C606DE4C3}" destId="{D7CD2997-1D58-4FE3-98FD-B5970AE0ECCC}" srcOrd="0" destOrd="0" presId="urn:microsoft.com/office/officeart/2009/3/layout/RandomtoResultProcess"/>
    <dgm:cxn modelId="{74FDEFFD-2F41-454C-BB72-1C134B8BA9E8}" type="presParOf" srcId="{D7CD2997-1D58-4FE3-98FD-B5970AE0ECCC}" destId="{2C6AF691-7754-42E9-8629-E7F3EDC52C42}" srcOrd="0" destOrd="0" presId="urn:microsoft.com/office/officeart/2009/3/layout/RandomtoResultProcess"/>
    <dgm:cxn modelId="{7C3AAEBB-B64A-4CA8-AFE4-BC8824870AA5}" type="presParOf" srcId="{D7CD2997-1D58-4FE3-98FD-B5970AE0ECCC}" destId="{C7B8EB30-CFC1-4D69-8631-E957655323A1}" srcOrd="1" destOrd="0" presId="urn:microsoft.com/office/officeart/2009/3/layout/RandomtoResultProcess"/>
    <dgm:cxn modelId="{7731A45F-07CF-4361-A299-AAA8C1DFB340}" type="presParOf" srcId="{D7CD2997-1D58-4FE3-98FD-B5970AE0ECCC}" destId="{A7507257-E075-4E17-AF42-6A8D23379401}" srcOrd="2" destOrd="0" presId="urn:microsoft.com/office/officeart/2009/3/layout/RandomtoResultProcess"/>
    <dgm:cxn modelId="{28B296B2-B06F-4FBD-AF4A-6150CCE50E40}" type="presParOf" srcId="{D7CD2997-1D58-4FE3-98FD-B5970AE0ECCC}" destId="{C6F6636D-85F7-4AD0-8E1E-72C094431982}" srcOrd="3" destOrd="0" presId="urn:microsoft.com/office/officeart/2009/3/layout/RandomtoResultProcess"/>
    <dgm:cxn modelId="{2768CA34-4BE5-41FD-A083-596C4E7F40E2}" type="presParOf" srcId="{D7CD2997-1D58-4FE3-98FD-B5970AE0ECCC}" destId="{706C32BD-35F9-4DF0-921E-0B76F3DF7310}" srcOrd="4" destOrd="0" presId="urn:microsoft.com/office/officeart/2009/3/layout/RandomtoResultProcess"/>
    <dgm:cxn modelId="{7585FD74-9DB2-45DF-902B-BF2CE8C144AF}" type="presParOf" srcId="{D7CD2997-1D58-4FE3-98FD-B5970AE0ECCC}" destId="{A995BC5C-4961-4993-8636-A27BC632D7B5}" srcOrd="5" destOrd="0" presId="urn:microsoft.com/office/officeart/2009/3/layout/RandomtoResultProcess"/>
    <dgm:cxn modelId="{956491D9-7D88-4FFE-885B-074200521AD5}" type="presParOf" srcId="{D7CD2997-1D58-4FE3-98FD-B5970AE0ECCC}" destId="{017D4F4F-C2F9-4941-A2ED-DF36E59B08D5}" srcOrd="6" destOrd="0" presId="urn:microsoft.com/office/officeart/2009/3/layout/RandomtoResultProcess"/>
    <dgm:cxn modelId="{AF047E18-CE33-4197-8530-21EF91C9371F}" type="presParOf" srcId="{D7CD2997-1D58-4FE3-98FD-B5970AE0ECCC}" destId="{6ACF608B-D32A-48E2-B3C7-CD8A74A23B2C}" srcOrd="7" destOrd="0" presId="urn:microsoft.com/office/officeart/2009/3/layout/RandomtoResultProcess"/>
    <dgm:cxn modelId="{9CB823C7-9B49-4E03-AE40-7E6F7C042774}" type="presParOf" srcId="{D7CD2997-1D58-4FE3-98FD-B5970AE0ECCC}" destId="{6B61C9B8-D807-441C-9DA2-1F9A915FF380}" srcOrd="8" destOrd="0" presId="urn:microsoft.com/office/officeart/2009/3/layout/RandomtoResultProcess"/>
    <dgm:cxn modelId="{431E43C6-B45D-4E5C-A66A-272254F6DF08}" type="presParOf" srcId="{D7CD2997-1D58-4FE3-98FD-B5970AE0ECCC}" destId="{2D884757-F45D-42DF-933B-C622E90829E5}" srcOrd="9" destOrd="0" presId="urn:microsoft.com/office/officeart/2009/3/layout/RandomtoResultProcess"/>
    <dgm:cxn modelId="{86170027-7336-4BF9-8471-63D9423569B9}" type="presParOf" srcId="{D7CD2997-1D58-4FE3-98FD-B5970AE0ECCC}" destId="{CD09EE66-EA3E-4B76-B1CE-8867A04418B6}" srcOrd="10" destOrd="0" presId="urn:microsoft.com/office/officeart/2009/3/layout/RandomtoResultProcess"/>
    <dgm:cxn modelId="{4D12D2C5-DAFF-44C6-A68E-CBD08FC713B0}" type="presParOf" srcId="{D7CD2997-1D58-4FE3-98FD-B5970AE0ECCC}" destId="{68257599-B97E-4E73-87C3-7B7314E4808F}" srcOrd="11" destOrd="0" presId="urn:microsoft.com/office/officeart/2009/3/layout/RandomtoResultProcess"/>
    <dgm:cxn modelId="{3795CDB8-C253-4272-80B9-E1FFB393CCB2}" type="presParOf" srcId="{D7CD2997-1D58-4FE3-98FD-B5970AE0ECCC}" destId="{DDDC784F-76DC-4C20-90A3-E5FC8572EE0F}" srcOrd="12" destOrd="0" presId="urn:microsoft.com/office/officeart/2009/3/layout/RandomtoResultProcess"/>
    <dgm:cxn modelId="{B93494CC-E481-4AD9-B8F6-8BF2D5D0FF7B}" type="presParOf" srcId="{D7CD2997-1D58-4FE3-98FD-B5970AE0ECCC}" destId="{4FDD3B3B-63E3-408F-9697-729C96DCDEC6}" srcOrd="13" destOrd="0" presId="urn:microsoft.com/office/officeart/2009/3/layout/RandomtoResultProcess"/>
    <dgm:cxn modelId="{0F00CC58-A0CB-43A4-8C8C-CC40C96B7C2F}" type="presParOf" srcId="{D7CD2997-1D58-4FE3-98FD-B5970AE0ECCC}" destId="{B1AEC56E-AE56-42C7-BB35-5536524F2E75}" srcOrd="14" destOrd="0" presId="urn:microsoft.com/office/officeart/2009/3/layout/RandomtoResultProcess"/>
    <dgm:cxn modelId="{BEF1220D-EB30-4FBE-AC8D-BAE7C7DF0BCE}" type="presParOf" srcId="{D7CD2997-1D58-4FE3-98FD-B5970AE0ECCC}" destId="{565A2749-0955-4F6B-AF83-96016DB692E2}" srcOrd="15" destOrd="0" presId="urn:microsoft.com/office/officeart/2009/3/layout/RandomtoResultProcess"/>
    <dgm:cxn modelId="{26B871AB-7308-4804-977E-D8CFDFD1101F}" type="presParOf" srcId="{D7CD2997-1D58-4FE3-98FD-B5970AE0ECCC}" destId="{41A20972-0054-47AF-AFC6-D65D869049AC}" srcOrd="16" destOrd="0" presId="urn:microsoft.com/office/officeart/2009/3/layout/RandomtoResultProcess"/>
    <dgm:cxn modelId="{828CD7E7-DF4B-4E51-B16B-513E598574E1}" type="presParOf" srcId="{D7CD2997-1D58-4FE3-98FD-B5970AE0ECCC}" destId="{40B6FAC3-401A-451F-8A3A-F5C22284A902}" srcOrd="17" destOrd="0" presId="urn:microsoft.com/office/officeart/2009/3/layout/RandomtoResultProcess"/>
    <dgm:cxn modelId="{550DC329-862A-4526-A04C-DCED50A76A8E}" type="presParOf" srcId="{D7CD2997-1D58-4FE3-98FD-B5970AE0ECCC}" destId="{1C4CB05F-2E0A-40DD-9A08-FEDB452145AE}" srcOrd="18" destOrd="0" presId="urn:microsoft.com/office/officeart/2009/3/layout/RandomtoResultProcess"/>
    <dgm:cxn modelId="{F6FC2B23-3019-4E51-B9AF-4B9482F5E1FB}" type="presParOf" srcId="{D7CD2997-1D58-4FE3-98FD-B5970AE0ECCC}" destId="{BE9AD9D4-938F-44B0-BAE1-2476A6164015}" srcOrd="19" destOrd="0" presId="urn:microsoft.com/office/officeart/2009/3/layout/RandomtoResultProcess"/>
    <dgm:cxn modelId="{9695AA50-AAD1-473E-B127-AC6FDA9A6C62}" type="presParOf" srcId="{305C73AF-A7D1-49FB-8A86-B52C606DE4C3}" destId="{766180D4-0D71-45F7-A81B-05A851F10398}" srcOrd="1" destOrd="0" presId="urn:microsoft.com/office/officeart/2009/3/layout/RandomtoResultProcess"/>
    <dgm:cxn modelId="{1290AB77-0E81-4231-B3C7-7B8387937633}" type="presParOf" srcId="{766180D4-0D71-45F7-A81B-05A851F10398}" destId="{60044458-2251-4EEB-897E-CE560BC78B93}" srcOrd="0" destOrd="0" presId="urn:microsoft.com/office/officeart/2009/3/layout/RandomtoResultProcess"/>
    <dgm:cxn modelId="{3EA2764C-52C9-41B6-8CF5-ABD2CDC05BEC}" type="presParOf" srcId="{766180D4-0D71-45F7-A81B-05A851F10398}" destId="{626EB256-24D5-42E8-80A7-1A9C135DB40B}" srcOrd="1" destOrd="0" presId="urn:microsoft.com/office/officeart/2009/3/layout/RandomtoResultProcess"/>
    <dgm:cxn modelId="{71F6F6E6-A6BA-4B16-A04E-528A810432D2}" type="presParOf" srcId="{305C73AF-A7D1-49FB-8A86-B52C606DE4C3}" destId="{520D0AF6-6A59-4E56-AA04-6ED44AA9FA13}" srcOrd="2" destOrd="0" presId="urn:microsoft.com/office/officeart/2009/3/layout/RandomtoResultProcess"/>
    <dgm:cxn modelId="{CCAA8B33-0CB9-43F7-844F-FAE038FB22A8}" type="presParOf" srcId="{305C73AF-A7D1-49FB-8A86-B52C606DE4C3}" destId="{6764A291-8128-42FC-9B50-D9174DCCCDC3}" srcOrd="3" destOrd="0" presId="urn:microsoft.com/office/officeart/2009/3/layout/RandomtoResultProcess"/>
    <dgm:cxn modelId="{57E54866-B852-4626-A038-8DCA1DF4D4E7}" type="presParOf" srcId="{6764A291-8128-42FC-9B50-D9174DCCCDC3}" destId="{ACFA38C3-8B4D-4E48-B66C-13DBD897DF8D}" srcOrd="0" destOrd="0" presId="urn:microsoft.com/office/officeart/2009/3/layout/RandomtoResultProcess"/>
    <dgm:cxn modelId="{29FEE4E7-8231-4FB8-819F-D8D379215A91}" type="presParOf" srcId="{6764A291-8128-42FC-9B50-D9174DCCCDC3}" destId="{AADB2F68-472B-479E-A58B-1913548E4A3B}" srcOrd="1" destOrd="0" presId="urn:microsoft.com/office/officeart/2009/3/layout/RandomtoResultProcess"/>
    <dgm:cxn modelId="{A7D2239E-1D73-42C1-AAFF-7E77B1290136}" type="presParOf" srcId="{305C73AF-A7D1-49FB-8A86-B52C606DE4C3}" destId="{9CF8AD95-CA32-47EB-A2EC-C35CFB78A978}" srcOrd="4" destOrd="0" presId="urn:microsoft.com/office/officeart/2009/3/layout/RandomtoResultProcess"/>
    <dgm:cxn modelId="{7F031B8A-44BF-4C15-8067-F04692BA84E9}" type="presParOf" srcId="{9CF8AD95-CA32-47EB-A2EC-C35CFB78A978}" destId="{29423E11-F885-49C1-BFD4-C4C24674353E}" srcOrd="0" destOrd="0" presId="urn:microsoft.com/office/officeart/2009/3/layout/RandomtoResultProcess"/>
    <dgm:cxn modelId="{3EA754A7-D58C-4089-8584-4C835DF92EA0}" type="presParOf" srcId="{9CF8AD95-CA32-47EB-A2EC-C35CFB78A978}" destId="{8C3F2F07-B786-403F-9FBF-E5FBDD93054E}" srcOrd="1" destOrd="0" presId="urn:microsoft.com/office/officeart/2009/3/layout/RandomtoResultProcess"/>
    <dgm:cxn modelId="{B7173DD9-06BF-43DB-BB43-9C48C5E55463}" type="presParOf" srcId="{9CF8AD95-CA32-47EB-A2EC-C35CFB78A978}" destId="{9417D8BE-E5B2-48F5-BA49-0861C50D773F}" srcOrd="2"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6FBC6-6CE2-4208-9721-93B5A2472C4E}" type="doc">
      <dgm:prSet loTypeId="urn:microsoft.com/office/officeart/2005/8/layout/pList2#1" loCatId="picture" qsTypeId="urn:microsoft.com/office/officeart/2005/8/quickstyle/simple1" qsCatId="simple" csTypeId="urn:microsoft.com/office/officeart/2005/8/colors/accent1_2" csCatId="accent1" phldr="1"/>
      <dgm:spPr/>
      <dgm:t>
        <a:bodyPr/>
        <a:lstStyle/>
        <a:p>
          <a:endParaRPr lang="en-CA"/>
        </a:p>
      </dgm:t>
    </dgm:pt>
    <dgm:pt modelId="{52425ACC-F980-4CF6-8D3F-D8EBDCDF247F}">
      <dgm:prSet phldrT="[Text]" custT="1"/>
      <dgm:spPr>
        <a:noFill/>
        <a:ln>
          <a:noFill/>
        </a:ln>
      </dgm:spPr>
      <dgm:t>
        <a:bodyPr/>
        <a:lstStyle/>
        <a:p>
          <a:r>
            <a:rPr lang="ru-RU" sz="2000" dirty="0" smtClean="0">
              <a:solidFill>
                <a:schemeClr val="bg2"/>
              </a:solidFill>
            </a:rPr>
            <a:t>Гигиена сна</a:t>
          </a:r>
          <a:endParaRPr lang="en-CA" sz="2000" dirty="0">
            <a:solidFill>
              <a:schemeClr val="bg2"/>
            </a:solidFill>
          </a:endParaRPr>
        </a:p>
      </dgm:t>
    </dgm:pt>
    <dgm:pt modelId="{6E66F669-6042-4720-8B75-CC265CAF5ACF}" type="parTrans" cxnId="{B69B3FE4-25C2-49E4-8E50-B10AE3EF7779}">
      <dgm:prSet/>
      <dgm:spPr/>
      <dgm:t>
        <a:bodyPr/>
        <a:lstStyle/>
        <a:p>
          <a:endParaRPr lang="en-CA" sz="2000">
            <a:solidFill>
              <a:schemeClr val="bg2"/>
            </a:solidFill>
          </a:endParaRPr>
        </a:p>
      </dgm:t>
    </dgm:pt>
    <dgm:pt modelId="{338071D1-5297-47EF-BA73-F6AB6D746FE6}" type="sibTrans" cxnId="{B69B3FE4-25C2-49E4-8E50-B10AE3EF7779}">
      <dgm:prSet/>
      <dgm:spPr/>
      <dgm:t>
        <a:bodyPr/>
        <a:lstStyle/>
        <a:p>
          <a:endParaRPr lang="en-CA" sz="2000">
            <a:solidFill>
              <a:schemeClr val="bg2"/>
            </a:solidFill>
          </a:endParaRPr>
        </a:p>
      </dgm:t>
    </dgm:pt>
    <dgm:pt modelId="{9634CD6F-5199-4BB8-A2CD-84DEC86A198F}">
      <dgm:prSet phldrT="[Text]" custT="1"/>
      <dgm:spPr>
        <a:noFill/>
        <a:ln>
          <a:noFill/>
        </a:ln>
      </dgm:spPr>
      <dgm:t>
        <a:bodyPr/>
        <a:lstStyle/>
        <a:p>
          <a:r>
            <a:rPr lang="ru-RU" sz="2000" dirty="0" smtClean="0">
              <a:solidFill>
                <a:schemeClr val="bg2"/>
              </a:solidFill>
            </a:rPr>
            <a:t>Физическая активность</a:t>
          </a:r>
          <a:endParaRPr lang="en-CA" sz="2000" dirty="0">
            <a:solidFill>
              <a:schemeClr val="bg2"/>
            </a:solidFill>
          </a:endParaRPr>
        </a:p>
      </dgm:t>
    </dgm:pt>
    <dgm:pt modelId="{03070A3E-2005-4ED4-A22C-A12814A1CDB5}" type="parTrans" cxnId="{B823F8DC-2F60-43BD-BA03-87391F47199C}">
      <dgm:prSet/>
      <dgm:spPr/>
      <dgm:t>
        <a:bodyPr/>
        <a:lstStyle/>
        <a:p>
          <a:endParaRPr lang="en-CA" sz="2000">
            <a:solidFill>
              <a:schemeClr val="bg2"/>
            </a:solidFill>
          </a:endParaRPr>
        </a:p>
      </dgm:t>
    </dgm:pt>
    <dgm:pt modelId="{78E6FDD8-D5D9-4DF9-BCD7-861C2DACD86D}" type="sibTrans" cxnId="{B823F8DC-2F60-43BD-BA03-87391F47199C}">
      <dgm:prSet/>
      <dgm:spPr/>
      <dgm:t>
        <a:bodyPr/>
        <a:lstStyle/>
        <a:p>
          <a:endParaRPr lang="en-CA" sz="2000">
            <a:solidFill>
              <a:schemeClr val="bg2"/>
            </a:solidFill>
          </a:endParaRPr>
        </a:p>
      </dgm:t>
    </dgm:pt>
    <dgm:pt modelId="{A3C04C95-BF6B-4319-BCF9-497AACCC9F48}">
      <dgm:prSet phldrT="[Text]" custT="1"/>
      <dgm:spPr>
        <a:noFill/>
        <a:ln>
          <a:noFill/>
        </a:ln>
      </dgm:spPr>
      <dgm:t>
        <a:bodyPr/>
        <a:lstStyle/>
        <a:p>
          <a:r>
            <a:rPr lang="ru-RU" sz="2000" dirty="0" smtClean="0">
              <a:solidFill>
                <a:schemeClr val="bg2"/>
              </a:solidFill>
            </a:rPr>
            <a:t>Когнитивно-поведенческая терапия</a:t>
          </a:r>
          <a:endParaRPr lang="en-CA" sz="2000" dirty="0">
            <a:solidFill>
              <a:schemeClr val="bg2"/>
            </a:solidFill>
          </a:endParaRPr>
        </a:p>
      </dgm:t>
    </dgm:pt>
    <dgm:pt modelId="{302BB778-F57A-45ED-80EC-F2D9417D3931}" type="parTrans" cxnId="{C05FDF5D-8B69-44F1-853C-D1537CBC9C4A}">
      <dgm:prSet/>
      <dgm:spPr/>
      <dgm:t>
        <a:bodyPr/>
        <a:lstStyle/>
        <a:p>
          <a:endParaRPr lang="en-CA" sz="2000">
            <a:solidFill>
              <a:schemeClr val="bg2"/>
            </a:solidFill>
          </a:endParaRPr>
        </a:p>
      </dgm:t>
    </dgm:pt>
    <dgm:pt modelId="{74E19798-B0D9-4B59-9204-C22160C2EA50}" type="sibTrans" cxnId="{C05FDF5D-8B69-44F1-853C-D1537CBC9C4A}">
      <dgm:prSet/>
      <dgm:spPr/>
      <dgm:t>
        <a:bodyPr/>
        <a:lstStyle/>
        <a:p>
          <a:endParaRPr lang="en-CA" sz="2000">
            <a:solidFill>
              <a:schemeClr val="bg2"/>
            </a:solidFill>
          </a:endParaRPr>
        </a:p>
      </dgm:t>
    </dgm:pt>
    <dgm:pt modelId="{EDD7282B-A429-46EE-89AB-C1B5D682BE4C}">
      <dgm:prSet phldrT="[Text]" custT="1"/>
      <dgm:spPr>
        <a:noFill/>
        <a:ln>
          <a:noFill/>
        </a:ln>
      </dgm:spPr>
      <dgm:t>
        <a:bodyPr lIns="0" rIns="0"/>
        <a:lstStyle/>
        <a:p>
          <a:r>
            <a:rPr lang="ru-RU" sz="2000" dirty="0" smtClean="0">
              <a:solidFill>
                <a:schemeClr val="bg2"/>
              </a:solidFill>
            </a:rPr>
            <a:t>Самостоятельные методы</a:t>
          </a:r>
          <a:endParaRPr lang="en-CA" sz="2000" dirty="0">
            <a:solidFill>
              <a:schemeClr val="bg2"/>
            </a:solidFill>
          </a:endParaRPr>
        </a:p>
      </dgm:t>
    </dgm:pt>
    <dgm:pt modelId="{FC07BAA2-4EF9-4CF2-8ED8-4C4CAF2BE3F8}" type="parTrans" cxnId="{01A90AF5-9D0F-467D-9975-3160B5D7460C}">
      <dgm:prSet/>
      <dgm:spPr/>
      <dgm:t>
        <a:bodyPr/>
        <a:lstStyle/>
        <a:p>
          <a:endParaRPr lang="en-CA" sz="2000">
            <a:solidFill>
              <a:schemeClr val="bg2"/>
            </a:solidFill>
          </a:endParaRPr>
        </a:p>
      </dgm:t>
    </dgm:pt>
    <dgm:pt modelId="{B4A68937-6705-42C8-BE8C-FE3141928F41}" type="sibTrans" cxnId="{01A90AF5-9D0F-467D-9975-3160B5D7460C}">
      <dgm:prSet/>
      <dgm:spPr/>
      <dgm:t>
        <a:bodyPr/>
        <a:lstStyle/>
        <a:p>
          <a:endParaRPr lang="en-CA" sz="2000">
            <a:solidFill>
              <a:schemeClr val="bg2"/>
            </a:solidFill>
          </a:endParaRPr>
        </a:p>
      </dgm:t>
    </dgm:pt>
    <dgm:pt modelId="{C50117DD-C375-46C3-8C29-39B5F8184DB8}" type="pres">
      <dgm:prSet presAssocID="{6076FBC6-6CE2-4208-9721-93B5A2472C4E}" presName="Name0" presStyleCnt="0">
        <dgm:presLayoutVars>
          <dgm:dir/>
          <dgm:resizeHandles val="exact"/>
        </dgm:presLayoutVars>
      </dgm:prSet>
      <dgm:spPr/>
      <dgm:t>
        <a:bodyPr/>
        <a:lstStyle/>
        <a:p>
          <a:endParaRPr lang="en-CA"/>
        </a:p>
      </dgm:t>
    </dgm:pt>
    <dgm:pt modelId="{940BDAF7-0290-4D6E-8EEC-EEC25A192476}" type="pres">
      <dgm:prSet presAssocID="{6076FBC6-6CE2-4208-9721-93B5A2472C4E}" presName="bkgdShp" presStyleLbl="alignAccFollowNode1" presStyleIdx="0" presStyleCnt="1"/>
      <dgm:spPr/>
    </dgm:pt>
    <dgm:pt modelId="{CC2118F1-E5DF-492D-B7AE-2E0961A9F2F5}" type="pres">
      <dgm:prSet presAssocID="{6076FBC6-6CE2-4208-9721-93B5A2472C4E}" presName="linComp" presStyleCnt="0"/>
      <dgm:spPr/>
    </dgm:pt>
    <dgm:pt modelId="{9C7B6F91-BDBC-42BD-980F-990BF0A3FC50}" type="pres">
      <dgm:prSet presAssocID="{52425ACC-F980-4CF6-8D3F-D8EBDCDF247F}" presName="compNode" presStyleCnt="0"/>
      <dgm:spPr/>
    </dgm:pt>
    <dgm:pt modelId="{C2E8991E-09C6-427D-B6DD-224C7438474B}" type="pres">
      <dgm:prSet presAssocID="{52425ACC-F980-4CF6-8D3F-D8EBDCDF247F}" presName="node" presStyleLbl="node1" presStyleIdx="0" presStyleCnt="4">
        <dgm:presLayoutVars>
          <dgm:bulletEnabled val="1"/>
        </dgm:presLayoutVars>
      </dgm:prSet>
      <dgm:spPr/>
      <dgm:t>
        <a:bodyPr/>
        <a:lstStyle/>
        <a:p>
          <a:endParaRPr lang="en-CA"/>
        </a:p>
      </dgm:t>
    </dgm:pt>
    <dgm:pt modelId="{0B83EAC7-745B-4628-B4A6-2688BD71B0E7}" type="pres">
      <dgm:prSet presAssocID="{52425ACC-F980-4CF6-8D3F-D8EBDCDF247F}" presName="invisiNode" presStyleLbl="node1" presStyleIdx="0" presStyleCnt="4"/>
      <dgm:spPr/>
    </dgm:pt>
    <dgm:pt modelId="{6AB487A5-ED8F-426B-877E-A886DD979ADE}" type="pres">
      <dgm:prSet presAssocID="{52425ACC-F980-4CF6-8D3F-D8EBDCDF247F}" presName="imagNode" presStyleLbl="fgImgPlace1" presStyleIdx="0" presStyleCnt="4"/>
      <dgm:spPr>
        <a:blipFill rotWithShape="1">
          <a:blip xmlns:r="http://schemas.openxmlformats.org/officeDocument/2006/relationships" r:embed="rId1"/>
          <a:stretch>
            <a:fillRect/>
          </a:stretch>
        </a:blipFill>
      </dgm:spPr>
    </dgm:pt>
    <dgm:pt modelId="{B91391B9-8AFA-46A3-A8C2-50C91C0D49B8}" type="pres">
      <dgm:prSet presAssocID="{338071D1-5297-47EF-BA73-F6AB6D746FE6}" presName="sibTrans" presStyleLbl="sibTrans2D1" presStyleIdx="0" presStyleCnt="0"/>
      <dgm:spPr/>
      <dgm:t>
        <a:bodyPr/>
        <a:lstStyle/>
        <a:p>
          <a:endParaRPr lang="en-CA"/>
        </a:p>
      </dgm:t>
    </dgm:pt>
    <dgm:pt modelId="{779D7F5B-873C-4B92-BEEB-EE7B731419FC}" type="pres">
      <dgm:prSet presAssocID="{9634CD6F-5199-4BB8-A2CD-84DEC86A198F}" presName="compNode" presStyleCnt="0"/>
      <dgm:spPr/>
    </dgm:pt>
    <dgm:pt modelId="{9AF45BD9-3756-4BDD-9A30-A3D3867E138C}" type="pres">
      <dgm:prSet presAssocID="{9634CD6F-5199-4BB8-A2CD-84DEC86A198F}" presName="node" presStyleLbl="node1" presStyleIdx="1" presStyleCnt="4" custScaleX="129297">
        <dgm:presLayoutVars>
          <dgm:bulletEnabled val="1"/>
        </dgm:presLayoutVars>
      </dgm:prSet>
      <dgm:spPr/>
      <dgm:t>
        <a:bodyPr/>
        <a:lstStyle/>
        <a:p>
          <a:endParaRPr lang="en-CA"/>
        </a:p>
      </dgm:t>
    </dgm:pt>
    <dgm:pt modelId="{DDE4B121-5073-4A63-811A-560D30185008}" type="pres">
      <dgm:prSet presAssocID="{9634CD6F-5199-4BB8-A2CD-84DEC86A198F}" presName="invisiNode" presStyleLbl="node1" presStyleIdx="1" presStyleCnt="4"/>
      <dgm:spPr/>
    </dgm:pt>
    <dgm:pt modelId="{7E5BBCD2-661D-43CB-8F15-B242ADA79E6B}" type="pres">
      <dgm:prSet presAssocID="{9634CD6F-5199-4BB8-A2CD-84DEC86A198F}" presName="imagNode" presStyleLbl="fgImgPlace1" presStyleIdx="1" presStyleCnt="4"/>
      <dgm:spPr>
        <a:blipFill rotWithShape="1">
          <a:blip xmlns:r="http://schemas.openxmlformats.org/officeDocument/2006/relationships" r:embed="rId2"/>
          <a:stretch>
            <a:fillRect/>
          </a:stretch>
        </a:blipFill>
      </dgm:spPr>
      <dgm:t>
        <a:bodyPr/>
        <a:lstStyle/>
        <a:p>
          <a:endParaRPr lang="en-CA"/>
        </a:p>
      </dgm:t>
    </dgm:pt>
    <dgm:pt modelId="{EEE4DEF4-3188-47CC-9B74-6829C0538807}" type="pres">
      <dgm:prSet presAssocID="{78E6FDD8-D5D9-4DF9-BCD7-861C2DACD86D}" presName="sibTrans" presStyleLbl="sibTrans2D1" presStyleIdx="0" presStyleCnt="0"/>
      <dgm:spPr/>
      <dgm:t>
        <a:bodyPr/>
        <a:lstStyle/>
        <a:p>
          <a:endParaRPr lang="en-CA"/>
        </a:p>
      </dgm:t>
    </dgm:pt>
    <dgm:pt modelId="{5678BEDA-043A-4AB8-A940-D3A906EEE828}" type="pres">
      <dgm:prSet presAssocID="{A3C04C95-BF6B-4319-BCF9-497AACCC9F48}" presName="compNode" presStyleCnt="0"/>
      <dgm:spPr/>
    </dgm:pt>
    <dgm:pt modelId="{351168C3-DDA1-4D46-8B0F-E0B3D0DA29E5}" type="pres">
      <dgm:prSet presAssocID="{A3C04C95-BF6B-4319-BCF9-497AACCC9F48}" presName="node" presStyleLbl="node1" presStyleIdx="2" presStyleCnt="4" custScaleX="168747">
        <dgm:presLayoutVars>
          <dgm:bulletEnabled val="1"/>
        </dgm:presLayoutVars>
      </dgm:prSet>
      <dgm:spPr/>
      <dgm:t>
        <a:bodyPr/>
        <a:lstStyle/>
        <a:p>
          <a:endParaRPr lang="en-CA"/>
        </a:p>
      </dgm:t>
    </dgm:pt>
    <dgm:pt modelId="{6CCC957E-CB85-4C01-9BA3-905D595E1713}" type="pres">
      <dgm:prSet presAssocID="{A3C04C95-BF6B-4319-BCF9-497AACCC9F48}" presName="invisiNode" presStyleLbl="node1" presStyleIdx="2" presStyleCnt="4"/>
      <dgm:spPr/>
    </dgm:pt>
    <dgm:pt modelId="{E3555019-30AC-42D3-948A-DB037203B933}" type="pres">
      <dgm:prSet presAssocID="{A3C04C95-BF6B-4319-BCF9-497AACCC9F48}" presName="imagNode" presStyleLbl="fgImgPlace1" presStyleIdx="2" presStyleCnt="4"/>
      <dgm:spPr>
        <a:blipFill rotWithShape="1">
          <a:blip xmlns:r="http://schemas.openxmlformats.org/officeDocument/2006/relationships" r:embed="rId3"/>
          <a:stretch>
            <a:fillRect/>
          </a:stretch>
        </a:blipFill>
      </dgm:spPr>
    </dgm:pt>
    <dgm:pt modelId="{6B9CD5F7-1528-4DE1-99D8-394283A3AA3D}" type="pres">
      <dgm:prSet presAssocID="{74E19798-B0D9-4B59-9204-C22160C2EA50}" presName="sibTrans" presStyleLbl="sibTrans2D1" presStyleIdx="0" presStyleCnt="0"/>
      <dgm:spPr/>
      <dgm:t>
        <a:bodyPr/>
        <a:lstStyle/>
        <a:p>
          <a:endParaRPr lang="en-CA"/>
        </a:p>
      </dgm:t>
    </dgm:pt>
    <dgm:pt modelId="{7708C8F9-B5CE-4784-BC01-FFFDFD35F7C3}" type="pres">
      <dgm:prSet presAssocID="{EDD7282B-A429-46EE-89AB-C1B5D682BE4C}" presName="compNode" presStyleCnt="0"/>
      <dgm:spPr/>
    </dgm:pt>
    <dgm:pt modelId="{53CFC2BC-92C3-4F5C-B5B5-078A6CA9F54B}" type="pres">
      <dgm:prSet presAssocID="{EDD7282B-A429-46EE-89AB-C1B5D682BE4C}" presName="node" presStyleLbl="node1" presStyleIdx="3" presStyleCnt="4" custScaleX="161290">
        <dgm:presLayoutVars>
          <dgm:bulletEnabled val="1"/>
        </dgm:presLayoutVars>
      </dgm:prSet>
      <dgm:spPr/>
      <dgm:t>
        <a:bodyPr/>
        <a:lstStyle/>
        <a:p>
          <a:endParaRPr lang="en-CA"/>
        </a:p>
      </dgm:t>
    </dgm:pt>
    <dgm:pt modelId="{E6CC7013-47C9-49AD-BD79-8A30A85DA6F4}" type="pres">
      <dgm:prSet presAssocID="{EDD7282B-A429-46EE-89AB-C1B5D682BE4C}" presName="invisiNode" presStyleLbl="node1" presStyleIdx="3" presStyleCnt="4"/>
      <dgm:spPr/>
    </dgm:pt>
    <dgm:pt modelId="{E0D51F96-53EE-4262-8E15-2F07273690DC}" type="pres">
      <dgm:prSet presAssocID="{EDD7282B-A429-46EE-89AB-C1B5D682BE4C}" presName="imagNode" presStyleLbl="fgImgPlace1" presStyleIdx="3" presStyleCnt="4"/>
      <dgm:spPr>
        <a:blipFill rotWithShape="1">
          <a:blip xmlns:r="http://schemas.openxmlformats.org/officeDocument/2006/relationships" r:embed="rId4"/>
          <a:stretch>
            <a:fillRect/>
          </a:stretch>
        </a:blipFill>
      </dgm:spPr>
    </dgm:pt>
  </dgm:ptLst>
  <dgm:cxnLst>
    <dgm:cxn modelId="{01A90AF5-9D0F-467D-9975-3160B5D7460C}" srcId="{6076FBC6-6CE2-4208-9721-93B5A2472C4E}" destId="{EDD7282B-A429-46EE-89AB-C1B5D682BE4C}" srcOrd="3" destOrd="0" parTransId="{FC07BAA2-4EF9-4CF2-8ED8-4C4CAF2BE3F8}" sibTransId="{B4A68937-6705-42C8-BE8C-FE3141928F41}"/>
    <dgm:cxn modelId="{B69B3FE4-25C2-49E4-8E50-B10AE3EF7779}" srcId="{6076FBC6-6CE2-4208-9721-93B5A2472C4E}" destId="{52425ACC-F980-4CF6-8D3F-D8EBDCDF247F}" srcOrd="0" destOrd="0" parTransId="{6E66F669-6042-4720-8B75-CC265CAF5ACF}" sibTransId="{338071D1-5297-47EF-BA73-F6AB6D746FE6}"/>
    <dgm:cxn modelId="{2B9CD0CE-D438-48EC-86BD-252C877B0020}" type="presOf" srcId="{6076FBC6-6CE2-4208-9721-93B5A2472C4E}" destId="{C50117DD-C375-46C3-8C29-39B5F8184DB8}" srcOrd="0" destOrd="0" presId="urn:microsoft.com/office/officeart/2005/8/layout/pList2#1"/>
    <dgm:cxn modelId="{B823F8DC-2F60-43BD-BA03-87391F47199C}" srcId="{6076FBC6-6CE2-4208-9721-93B5A2472C4E}" destId="{9634CD6F-5199-4BB8-A2CD-84DEC86A198F}" srcOrd="1" destOrd="0" parTransId="{03070A3E-2005-4ED4-A22C-A12814A1CDB5}" sibTransId="{78E6FDD8-D5D9-4DF9-BCD7-861C2DACD86D}"/>
    <dgm:cxn modelId="{8FBC564C-3FCF-4E85-9355-ACC45C25CFB8}" type="presOf" srcId="{338071D1-5297-47EF-BA73-F6AB6D746FE6}" destId="{B91391B9-8AFA-46A3-A8C2-50C91C0D49B8}" srcOrd="0" destOrd="0" presId="urn:microsoft.com/office/officeart/2005/8/layout/pList2#1"/>
    <dgm:cxn modelId="{4E94588B-2129-4763-8D2C-4C29B3B732C2}" type="presOf" srcId="{78E6FDD8-D5D9-4DF9-BCD7-861C2DACD86D}" destId="{EEE4DEF4-3188-47CC-9B74-6829C0538807}" srcOrd="0" destOrd="0" presId="urn:microsoft.com/office/officeart/2005/8/layout/pList2#1"/>
    <dgm:cxn modelId="{C05FDF5D-8B69-44F1-853C-D1537CBC9C4A}" srcId="{6076FBC6-6CE2-4208-9721-93B5A2472C4E}" destId="{A3C04C95-BF6B-4319-BCF9-497AACCC9F48}" srcOrd="2" destOrd="0" parTransId="{302BB778-F57A-45ED-80EC-F2D9417D3931}" sibTransId="{74E19798-B0D9-4B59-9204-C22160C2EA50}"/>
    <dgm:cxn modelId="{0908E498-B9A7-4AD5-9194-7ECC9476FF50}" type="presOf" srcId="{52425ACC-F980-4CF6-8D3F-D8EBDCDF247F}" destId="{C2E8991E-09C6-427D-B6DD-224C7438474B}" srcOrd="0" destOrd="0" presId="urn:microsoft.com/office/officeart/2005/8/layout/pList2#1"/>
    <dgm:cxn modelId="{5BD62E98-8D64-4074-A3F0-3C9FBD3B7822}" type="presOf" srcId="{EDD7282B-A429-46EE-89AB-C1B5D682BE4C}" destId="{53CFC2BC-92C3-4F5C-B5B5-078A6CA9F54B}" srcOrd="0" destOrd="0" presId="urn:microsoft.com/office/officeart/2005/8/layout/pList2#1"/>
    <dgm:cxn modelId="{E05F262E-94CA-4AAC-BDAF-630EA770264A}" type="presOf" srcId="{A3C04C95-BF6B-4319-BCF9-497AACCC9F48}" destId="{351168C3-DDA1-4D46-8B0F-E0B3D0DA29E5}" srcOrd="0" destOrd="0" presId="urn:microsoft.com/office/officeart/2005/8/layout/pList2#1"/>
    <dgm:cxn modelId="{9F7BD2B1-CADB-4EF9-983C-6D35F8CA3FAE}" type="presOf" srcId="{74E19798-B0D9-4B59-9204-C22160C2EA50}" destId="{6B9CD5F7-1528-4DE1-99D8-394283A3AA3D}" srcOrd="0" destOrd="0" presId="urn:microsoft.com/office/officeart/2005/8/layout/pList2#1"/>
    <dgm:cxn modelId="{8BCD9316-E73A-4701-B292-9D49AFDC5BCF}" type="presOf" srcId="{9634CD6F-5199-4BB8-A2CD-84DEC86A198F}" destId="{9AF45BD9-3756-4BDD-9A30-A3D3867E138C}" srcOrd="0" destOrd="0" presId="urn:microsoft.com/office/officeart/2005/8/layout/pList2#1"/>
    <dgm:cxn modelId="{828719AC-3508-4162-8664-DAA9E2D030B0}" type="presParOf" srcId="{C50117DD-C375-46C3-8C29-39B5F8184DB8}" destId="{940BDAF7-0290-4D6E-8EEC-EEC25A192476}" srcOrd="0" destOrd="0" presId="urn:microsoft.com/office/officeart/2005/8/layout/pList2#1"/>
    <dgm:cxn modelId="{DB75C7A3-EA4D-4C50-8EA4-7EF9443C7B0D}" type="presParOf" srcId="{C50117DD-C375-46C3-8C29-39B5F8184DB8}" destId="{CC2118F1-E5DF-492D-B7AE-2E0961A9F2F5}" srcOrd="1" destOrd="0" presId="urn:microsoft.com/office/officeart/2005/8/layout/pList2#1"/>
    <dgm:cxn modelId="{15372887-0C02-46D4-83F4-B334A6810FAD}" type="presParOf" srcId="{CC2118F1-E5DF-492D-B7AE-2E0961A9F2F5}" destId="{9C7B6F91-BDBC-42BD-980F-990BF0A3FC50}" srcOrd="0" destOrd="0" presId="urn:microsoft.com/office/officeart/2005/8/layout/pList2#1"/>
    <dgm:cxn modelId="{43C44AA3-9A67-48C3-9194-B70893E6DBAD}" type="presParOf" srcId="{9C7B6F91-BDBC-42BD-980F-990BF0A3FC50}" destId="{C2E8991E-09C6-427D-B6DD-224C7438474B}" srcOrd="0" destOrd="0" presId="urn:microsoft.com/office/officeart/2005/8/layout/pList2#1"/>
    <dgm:cxn modelId="{839DB1BC-A1BF-4C60-8E78-1506E41147AD}" type="presParOf" srcId="{9C7B6F91-BDBC-42BD-980F-990BF0A3FC50}" destId="{0B83EAC7-745B-4628-B4A6-2688BD71B0E7}" srcOrd="1" destOrd="0" presId="urn:microsoft.com/office/officeart/2005/8/layout/pList2#1"/>
    <dgm:cxn modelId="{61DE1EF0-5F22-4EEB-A77A-753292332923}" type="presParOf" srcId="{9C7B6F91-BDBC-42BD-980F-990BF0A3FC50}" destId="{6AB487A5-ED8F-426B-877E-A886DD979ADE}" srcOrd="2" destOrd="0" presId="urn:microsoft.com/office/officeart/2005/8/layout/pList2#1"/>
    <dgm:cxn modelId="{580F6AE7-5AD5-46D6-A0AD-863438D1DAF7}" type="presParOf" srcId="{CC2118F1-E5DF-492D-B7AE-2E0961A9F2F5}" destId="{B91391B9-8AFA-46A3-A8C2-50C91C0D49B8}" srcOrd="1" destOrd="0" presId="urn:microsoft.com/office/officeart/2005/8/layout/pList2#1"/>
    <dgm:cxn modelId="{F9085532-3D27-452C-9D77-B26BD62B0C4E}" type="presParOf" srcId="{CC2118F1-E5DF-492D-B7AE-2E0961A9F2F5}" destId="{779D7F5B-873C-4B92-BEEB-EE7B731419FC}" srcOrd="2" destOrd="0" presId="urn:microsoft.com/office/officeart/2005/8/layout/pList2#1"/>
    <dgm:cxn modelId="{A16174B9-9251-4BB4-94ED-E432CE31A1BB}" type="presParOf" srcId="{779D7F5B-873C-4B92-BEEB-EE7B731419FC}" destId="{9AF45BD9-3756-4BDD-9A30-A3D3867E138C}" srcOrd="0" destOrd="0" presId="urn:microsoft.com/office/officeart/2005/8/layout/pList2#1"/>
    <dgm:cxn modelId="{3DDDA2EA-366A-4B04-8BAA-7ECA1CAB03C2}" type="presParOf" srcId="{779D7F5B-873C-4B92-BEEB-EE7B731419FC}" destId="{DDE4B121-5073-4A63-811A-560D30185008}" srcOrd="1" destOrd="0" presId="urn:microsoft.com/office/officeart/2005/8/layout/pList2#1"/>
    <dgm:cxn modelId="{ABCABB06-9197-41FA-9DF0-7770ED93050C}" type="presParOf" srcId="{779D7F5B-873C-4B92-BEEB-EE7B731419FC}" destId="{7E5BBCD2-661D-43CB-8F15-B242ADA79E6B}" srcOrd="2" destOrd="0" presId="urn:microsoft.com/office/officeart/2005/8/layout/pList2#1"/>
    <dgm:cxn modelId="{64D1BA0E-E810-4550-9579-58F6256E45AB}" type="presParOf" srcId="{CC2118F1-E5DF-492D-B7AE-2E0961A9F2F5}" destId="{EEE4DEF4-3188-47CC-9B74-6829C0538807}" srcOrd="3" destOrd="0" presId="urn:microsoft.com/office/officeart/2005/8/layout/pList2#1"/>
    <dgm:cxn modelId="{E2B08A74-6E44-4F41-A0E6-AF1FCF5356A0}" type="presParOf" srcId="{CC2118F1-E5DF-492D-B7AE-2E0961A9F2F5}" destId="{5678BEDA-043A-4AB8-A940-D3A906EEE828}" srcOrd="4" destOrd="0" presId="urn:microsoft.com/office/officeart/2005/8/layout/pList2#1"/>
    <dgm:cxn modelId="{1794F767-585D-48FB-ACAB-50E844345640}" type="presParOf" srcId="{5678BEDA-043A-4AB8-A940-D3A906EEE828}" destId="{351168C3-DDA1-4D46-8B0F-E0B3D0DA29E5}" srcOrd="0" destOrd="0" presId="urn:microsoft.com/office/officeart/2005/8/layout/pList2#1"/>
    <dgm:cxn modelId="{CEAC5D03-73C9-4096-BC39-E7355AA7297E}" type="presParOf" srcId="{5678BEDA-043A-4AB8-A940-D3A906EEE828}" destId="{6CCC957E-CB85-4C01-9BA3-905D595E1713}" srcOrd="1" destOrd="0" presId="urn:microsoft.com/office/officeart/2005/8/layout/pList2#1"/>
    <dgm:cxn modelId="{A9777DA1-2C9D-46A9-96EE-AFC6DDFC51A0}" type="presParOf" srcId="{5678BEDA-043A-4AB8-A940-D3A906EEE828}" destId="{E3555019-30AC-42D3-948A-DB037203B933}" srcOrd="2" destOrd="0" presId="urn:microsoft.com/office/officeart/2005/8/layout/pList2#1"/>
    <dgm:cxn modelId="{93501F69-B5A6-49BC-BE62-825848EF13EF}" type="presParOf" srcId="{CC2118F1-E5DF-492D-B7AE-2E0961A9F2F5}" destId="{6B9CD5F7-1528-4DE1-99D8-394283A3AA3D}" srcOrd="5" destOrd="0" presId="urn:microsoft.com/office/officeart/2005/8/layout/pList2#1"/>
    <dgm:cxn modelId="{3F627562-FE4E-48A9-9233-67A5452A1CC7}" type="presParOf" srcId="{CC2118F1-E5DF-492D-B7AE-2E0961A9F2F5}" destId="{7708C8F9-B5CE-4784-BC01-FFFDFD35F7C3}" srcOrd="6" destOrd="0" presId="urn:microsoft.com/office/officeart/2005/8/layout/pList2#1"/>
    <dgm:cxn modelId="{E1C80433-2CA8-45AB-B0E1-F5E22DCB8C40}" type="presParOf" srcId="{7708C8F9-B5CE-4784-BC01-FFFDFD35F7C3}" destId="{53CFC2BC-92C3-4F5C-B5B5-078A6CA9F54B}" srcOrd="0" destOrd="0" presId="urn:microsoft.com/office/officeart/2005/8/layout/pList2#1"/>
    <dgm:cxn modelId="{DAFAEC7E-94CD-4693-9BF9-70EE73985D1A}" type="presParOf" srcId="{7708C8F9-B5CE-4784-BC01-FFFDFD35F7C3}" destId="{E6CC7013-47C9-49AD-BD79-8A30A85DA6F4}" srcOrd="1" destOrd="0" presId="urn:microsoft.com/office/officeart/2005/8/layout/pList2#1"/>
    <dgm:cxn modelId="{02D24C93-35E4-47B5-9E44-6EE0FC9226B3}" type="presParOf" srcId="{7708C8F9-B5CE-4784-BC01-FFFDFD35F7C3}" destId="{E0D51F96-53EE-4262-8E15-2F07273690DC}" srcOrd="2" destOrd="0" presId="urn:microsoft.com/office/officeart/2005/8/layout/pList2#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7BD6B-490E-4299-85B4-0517F74D1C9C}" type="doc">
      <dgm:prSet loTypeId="urn:microsoft.com/office/officeart/2005/8/layout/process2" loCatId="process" qsTypeId="urn:microsoft.com/office/officeart/2005/8/quickstyle/simple1" qsCatId="simple" csTypeId="urn:microsoft.com/office/officeart/2005/8/colors/accent1_2" csCatId="accent1" phldr="1"/>
      <dgm:spPr/>
    </dgm:pt>
    <dgm:pt modelId="{1ACD22E7-B8B4-4541-8DC0-58BBE90DC3C0}">
      <dgm:prSet phldrT="[Text]" custT="1"/>
      <dgm:spPr/>
      <dgm:t>
        <a:bodyPr/>
        <a:lstStyle/>
        <a:p>
          <a:r>
            <a:rPr lang="ru-RU" sz="2400" dirty="0" smtClean="0"/>
            <a:t>Обучение выявлению эмоций, влияющих на когнитивные и аффективные компоненты боли </a:t>
          </a:r>
          <a:r>
            <a:rPr lang="en-CA" sz="2400" dirty="0" smtClean="0"/>
            <a:t>(</a:t>
          </a:r>
          <a:r>
            <a:rPr lang="ru-RU" sz="2400" dirty="0" smtClean="0"/>
            <a:t>тревоги</a:t>
          </a:r>
          <a:r>
            <a:rPr lang="en-CA" sz="2400" dirty="0" smtClean="0"/>
            <a:t>, </a:t>
          </a:r>
          <a:r>
            <a:rPr lang="ru-RU" sz="2400" dirty="0" smtClean="0"/>
            <a:t>беспомощности</a:t>
          </a:r>
          <a:r>
            <a:rPr lang="en-CA" sz="2400" dirty="0" smtClean="0"/>
            <a:t>, </a:t>
          </a:r>
          <a:r>
            <a:rPr lang="ru-RU" sz="2400" dirty="0" smtClean="0"/>
            <a:t>депрессии</a:t>
          </a:r>
          <a:r>
            <a:rPr lang="en-CA" sz="2400" dirty="0" smtClean="0"/>
            <a:t>)</a:t>
          </a:r>
          <a:endParaRPr lang="en-CA" sz="2400" dirty="0"/>
        </a:p>
      </dgm:t>
    </dgm:pt>
    <dgm:pt modelId="{09007F3A-1188-4472-A2D5-834F52054EC4}" type="parTrans" cxnId="{040B1FF8-071F-4DF1-95D7-1C47A6255DD3}">
      <dgm:prSet/>
      <dgm:spPr/>
      <dgm:t>
        <a:bodyPr/>
        <a:lstStyle/>
        <a:p>
          <a:endParaRPr lang="en-CA"/>
        </a:p>
      </dgm:t>
    </dgm:pt>
    <dgm:pt modelId="{9C9539A1-A0E6-4B3F-A756-9221D18B60A7}" type="sibTrans" cxnId="{040B1FF8-071F-4DF1-95D7-1C47A6255DD3}">
      <dgm:prSet/>
      <dgm:spPr/>
      <dgm:t>
        <a:bodyPr/>
        <a:lstStyle/>
        <a:p>
          <a:endParaRPr lang="en-CA" dirty="0"/>
        </a:p>
      </dgm:t>
    </dgm:pt>
    <dgm:pt modelId="{F53D0213-BC21-4F15-85A1-C15D6C5CD97E}">
      <dgm:prSet phldrT="[Text]" custT="1"/>
      <dgm:spPr/>
      <dgm:t>
        <a:bodyPr/>
        <a:lstStyle/>
        <a:p>
          <a:r>
            <a:rPr lang="ru-RU" sz="2400" dirty="0" smtClean="0"/>
            <a:t>Реализация активных когнитивных, решающих проблему и дистракционных/релаксационных техник с целью модификации эмоций</a:t>
          </a:r>
          <a:endParaRPr lang="en-CA" sz="2400" dirty="0"/>
        </a:p>
      </dgm:t>
    </dgm:pt>
    <dgm:pt modelId="{405C426E-38DA-477E-A104-CDA31A733F13}" type="parTrans" cxnId="{47301345-B7FC-42EB-9567-899201A21CDD}">
      <dgm:prSet/>
      <dgm:spPr/>
      <dgm:t>
        <a:bodyPr/>
        <a:lstStyle/>
        <a:p>
          <a:endParaRPr lang="en-CA"/>
        </a:p>
      </dgm:t>
    </dgm:pt>
    <dgm:pt modelId="{9C9192C9-021B-4412-BA24-D5E0165D2736}" type="sibTrans" cxnId="{47301345-B7FC-42EB-9567-899201A21CDD}">
      <dgm:prSet/>
      <dgm:spPr/>
      <dgm:t>
        <a:bodyPr/>
        <a:lstStyle/>
        <a:p>
          <a:endParaRPr lang="en-CA" dirty="0"/>
        </a:p>
      </dgm:t>
    </dgm:pt>
    <dgm:pt modelId="{776E1119-0207-453A-826F-C751B975816C}">
      <dgm:prSet phldrT="[Text]"/>
      <dgm:spPr/>
      <dgm:t>
        <a:bodyPr/>
        <a:lstStyle/>
        <a:p>
          <a:r>
            <a:rPr lang="ru-RU" dirty="0" smtClean="0"/>
            <a:t>Разработка активных стратегий по улучшению чувства благополучия и контроля</a:t>
          </a:r>
          <a:endParaRPr lang="en-CA" dirty="0"/>
        </a:p>
      </dgm:t>
    </dgm:pt>
    <dgm:pt modelId="{8ABDE422-EBBC-4654-B6B5-D5E49AF6618F}" type="parTrans" cxnId="{BAC43AFE-D8E3-4D6A-B68C-224E1A28C810}">
      <dgm:prSet/>
      <dgm:spPr/>
      <dgm:t>
        <a:bodyPr/>
        <a:lstStyle/>
        <a:p>
          <a:endParaRPr lang="en-CA"/>
        </a:p>
      </dgm:t>
    </dgm:pt>
    <dgm:pt modelId="{56C3D7DE-9A16-4AA0-98AB-220FF29B67C1}" type="sibTrans" cxnId="{BAC43AFE-D8E3-4D6A-B68C-224E1A28C810}">
      <dgm:prSet/>
      <dgm:spPr/>
      <dgm:t>
        <a:bodyPr/>
        <a:lstStyle/>
        <a:p>
          <a:endParaRPr lang="en-CA"/>
        </a:p>
      </dgm:t>
    </dgm:pt>
    <dgm:pt modelId="{6B0FCD17-2775-4E05-A6C2-1A464E236935}" type="pres">
      <dgm:prSet presAssocID="{B5F7BD6B-490E-4299-85B4-0517F74D1C9C}" presName="linearFlow" presStyleCnt="0">
        <dgm:presLayoutVars>
          <dgm:resizeHandles val="exact"/>
        </dgm:presLayoutVars>
      </dgm:prSet>
      <dgm:spPr/>
    </dgm:pt>
    <dgm:pt modelId="{4FBA369A-0899-46C7-BEB9-233A4A676533}" type="pres">
      <dgm:prSet presAssocID="{1ACD22E7-B8B4-4541-8DC0-58BBE90DC3C0}" presName="node" presStyleLbl="node1" presStyleIdx="0" presStyleCnt="3" custScaleX="221081">
        <dgm:presLayoutVars>
          <dgm:bulletEnabled val="1"/>
        </dgm:presLayoutVars>
      </dgm:prSet>
      <dgm:spPr/>
      <dgm:t>
        <a:bodyPr/>
        <a:lstStyle/>
        <a:p>
          <a:endParaRPr lang="tr-TR"/>
        </a:p>
      </dgm:t>
    </dgm:pt>
    <dgm:pt modelId="{541629CA-9F20-4E60-A902-5BDF045579ED}" type="pres">
      <dgm:prSet presAssocID="{9C9539A1-A0E6-4B3F-A756-9221D18B60A7}" presName="sibTrans" presStyleLbl="sibTrans2D1" presStyleIdx="0" presStyleCnt="2"/>
      <dgm:spPr/>
      <dgm:t>
        <a:bodyPr/>
        <a:lstStyle/>
        <a:p>
          <a:endParaRPr lang="tr-TR"/>
        </a:p>
      </dgm:t>
    </dgm:pt>
    <dgm:pt modelId="{243AF7A7-8546-4526-B083-7EDB870A30EA}" type="pres">
      <dgm:prSet presAssocID="{9C9539A1-A0E6-4B3F-A756-9221D18B60A7}" presName="connectorText" presStyleLbl="sibTrans2D1" presStyleIdx="0" presStyleCnt="2"/>
      <dgm:spPr/>
      <dgm:t>
        <a:bodyPr/>
        <a:lstStyle/>
        <a:p>
          <a:endParaRPr lang="tr-TR"/>
        </a:p>
      </dgm:t>
    </dgm:pt>
    <dgm:pt modelId="{8534057B-DBDF-4D82-8B02-7EFA3D518F00}" type="pres">
      <dgm:prSet presAssocID="{F53D0213-BC21-4F15-85A1-C15D6C5CD97E}" presName="node" presStyleLbl="node1" presStyleIdx="1" presStyleCnt="3" custScaleX="221081">
        <dgm:presLayoutVars>
          <dgm:bulletEnabled val="1"/>
        </dgm:presLayoutVars>
      </dgm:prSet>
      <dgm:spPr/>
      <dgm:t>
        <a:bodyPr/>
        <a:lstStyle/>
        <a:p>
          <a:endParaRPr lang="tr-TR"/>
        </a:p>
      </dgm:t>
    </dgm:pt>
    <dgm:pt modelId="{E9033502-E452-499F-BD32-15FA1BA669EA}" type="pres">
      <dgm:prSet presAssocID="{9C9192C9-021B-4412-BA24-D5E0165D2736}" presName="sibTrans" presStyleLbl="sibTrans2D1" presStyleIdx="1" presStyleCnt="2"/>
      <dgm:spPr/>
      <dgm:t>
        <a:bodyPr/>
        <a:lstStyle/>
        <a:p>
          <a:endParaRPr lang="tr-TR"/>
        </a:p>
      </dgm:t>
    </dgm:pt>
    <dgm:pt modelId="{56ECB370-E69E-472E-A41C-BC4C4BAED400}" type="pres">
      <dgm:prSet presAssocID="{9C9192C9-021B-4412-BA24-D5E0165D2736}" presName="connectorText" presStyleLbl="sibTrans2D1" presStyleIdx="1" presStyleCnt="2"/>
      <dgm:spPr/>
      <dgm:t>
        <a:bodyPr/>
        <a:lstStyle/>
        <a:p>
          <a:endParaRPr lang="tr-TR"/>
        </a:p>
      </dgm:t>
    </dgm:pt>
    <dgm:pt modelId="{DDA0A2FD-52FE-4CA3-8CF6-1FEEB76C90DF}" type="pres">
      <dgm:prSet presAssocID="{776E1119-0207-453A-826F-C751B975816C}" presName="node" presStyleLbl="node1" presStyleIdx="2" presStyleCnt="3" custScaleX="216765">
        <dgm:presLayoutVars>
          <dgm:bulletEnabled val="1"/>
        </dgm:presLayoutVars>
      </dgm:prSet>
      <dgm:spPr/>
      <dgm:t>
        <a:bodyPr/>
        <a:lstStyle/>
        <a:p>
          <a:endParaRPr lang="tr-TR"/>
        </a:p>
      </dgm:t>
    </dgm:pt>
  </dgm:ptLst>
  <dgm:cxnLst>
    <dgm:cxn modelId="{2BF1DF49-ACD2-4F90-93D9-F39F9069FCC9}" type="presOf" srcId="{1ACD22E7-B8B4-4541-8DC0-58BBE90DC3C0}" destId="{4FBA369A-0899-46C7-BEB9-233A4A676533}" srcOrd="0" destOrd="0" presId="urn:microsoft.com/office/officeart/2005/8/layout/process2"/>
    <dgm:cxn modelId="{89FC45E1-4DD0-414B-8F00-3CABDE3C941E}" type="presOf" srcId="{9C9192C9-021B-4412-BA24-D5E0165D2736}" destId="{E9033502-E452-499F-BD32-15FA1BA669EA}" srcOrd="0" destOrd="0" presId="urn:microsoft.com/office/officeart/2005/8/layout/process2"/>
    <dgm:cxn modelId="{55E96AAC-1877-4BB2-9E36-6F9DDB11E6D1}" type="presOf" srcId="{9C9539A1-A0E6-4B3F-A756-9221D18B60A7}" destId="{541629CA-9F20-4E60-A902-5BDF045579ED}" srcOrd="0" destOrd="0" presId="urn:microsoft.com/office/officeart/2005/8/layout/process2"/>
    <dgm:cxn modelId="{C3AD1E9D-54D3-4564-AC34-74C278DDE29D}" type="presOf" srcId="{9C9192C9-021B-4412-BA24-D5E0165D2736}" destId="{56ECB370-E69E-472E-A41C-BC4C4BAED400}" srcOrd="1" destOrd="0" presId="urn:microsoft.com/office/officeart/2005/8/layout/process2"/>
    <dgm:cxn modelId="{333C5D76-6FD8-41E7-AA20-89789DBDB56B}" type="presOf" srcId="{776E1119-0207-453A-826F-C751B975816C}" destId="{DDA0A2FD-52FE-4CA3-8CF6-1FEEB76C90DF}" srcOrd="0" destOrd="0" presId="urn:microsoft.com/office/officeart/2005/8/layout/process2"/>
    <dgm:cxn modelId="{47301345-B7FC-42EB-9567-899201A21CDD}" srcId="{B5F7BD6B-490E-4299-85B4-0517F74D1C9C}" destId="{F53D0213-BC21-4F15-85A1-C15D6C5CD97E}" srcOrd="1" destOrd="0" parTransId="{405C426E-38DA-477E-A104-CDA31A733F13}" sibTransId="{9C9192C9-021B-4412-BA24-D5E0165D2736}"/>
    <dgm:cxn modelId="{BAC43AFE-D8E3-4D6A-B68C-224E1A28C810}" srcId="{B5F7BD6B-490E-4299-85B4-0517F74D1C9C}" destId="{776E1119-0207-453A-826F-C751B975816C}" srcOrd="2" destOrd="0" parTransId="{8ABDE422-EBBC-4654-B6B5-D5E49AF6618F}" sibTransId="{56C3D7DE-9A16-4AA0-98AB-220FF29B67C1}"/>
    <dgm:cxn modelId="{CB95BD66-8F33-4963-B7A7-80BE1F795606}" type="presOf" srcId="{F53D0213-BC21-4F15-85A1-C15D6C5CD97E}" destId="{8534057B-DBDF-4D82-8B02-7EFA3D518F00}" srcOrd="0" destOrd="0" presId="urn:microsoft.com/office/officeart/2005/8/layout/process2"/>
    <dgm:cxn modelId="{909B82BC-0BF1-4CEE-B210-C83EF7816A34}" type="presOf" srcId="{9C9539A1-A0E6-4B3F-A756-9221D18B60A7}" destId="{243AF7A7-8546-4526-B083-7EDB870A30EA}" srcOrd="1" destOrd="0" presId="urn:microsoft.com/office/officeart/2005/8/layout/process2"/>
    <dgm:cxn modelId="{040B1FF8-071F-4DF1-95D7-1C47A6255DD3}" srcId="{B5F7BD6B-490E-4299-85B4-0517F74D1C9C}" destId="{1ACD22E7-B8B4-4541-8DC0-58BBE90DC3C0}" srcOrd="0" destOrd="0" parTransId="{09007F3A-1188-4472-A2D5-834F52054EC4}" sibTransId="{9C9539A1-A0E6-4B3F-A756-9221D18B60A7}"/>
    <dgm:cxn modelId="{65219613-F3B4-4C29-BA44-3BA895F77C33}" type="presOf" srcId="{B5F7BD6B-490E-4299-85B4-0517F74D1C9C}" destId="{6B0FCD17-2775-4E05-A6C2-1A464E236935}" srcOrd="0" destOrd="0" presId="urn:microsoft.com/office/officeart/2005/8/layout/process2"/>
    <dgm:cxn modelId="{058D03C1-43DA-4D15-8088-4FFB399E4613}" type="presParOf" srcId="{6B0FCD17-2775-4E05-A6C2-1A464E236935}" destId="{4FBA369A-0899-46C7-BEB9-233A4A676533}" srcOrd="0" destOrd="0" presId="urn:microsoft.com/office/officeart/2005/8/layout/process2"/>
    <dgm:cxn modelId="{5A9614CB-76CC-476A-A705-BA8E71075ECA}" type="presParOf" srcId="{6B0FCD17-2775-4E05-A6C2-1A464E236935}" destId="{541629CA-9F20-4E60-A902-5BDF045579ED}" srcOrd="1" destOrd="0" presId="urn:microsoft.com/office/officeart/2005/8/layout/process2"/>
    <dgm:cxn modelId="{C67406DA-B1D3-4220-BD72-7D933C884844}" type="presParOf" srcId="{541629CA-9F20-4E60-A902-5BDF045579ED}" destId="{243AF7A7-8546-4526-B083-7EDB870A30EA}" srcOrd="0" destOrd="0" presId="urn:microsoft.com/office/officeart/2005/8/layout/process2"/>
    <dgm:cxn modelId="{D91A0392-449C-426F-A5FA-C0B9572A5FCC}" type="presParOf" srcId="{6B0FCD17-2775-4E05-A6C2-1A464E236935}" destId="{8534057B-DBDF-4D82-8B02-7EFA3D518F00}" srcOrd="2" destOrd="0" presId="urn:microsoft.com/office/officeart/2005/8/layout/process2"/>
    <dgm:cxn modelId="{001CABCE-E568-4BA5-B0AF-12C85709BF3C}" type="presParOf" srcId="{6B0FCD17-2775-4E05-A6C2-1A464E236935}" destId="{E9033502-E452-499F-BD32-15FA1BA669EA}" srcOrd="3" destOrd="0" presId="urn:microsoft.com/office/officeart/2005/8/layout/process2"/>
    <dgm:cxn modelId="{E39BA3C5-1259-403A-91CB-B640EAA8B6A4}" type="presParOf" srcId="{E9033502-E452-499F-BD32-15FA1BA669EA}" destId="{56ECB370-E69E-472E-A41C-BC4C4BAED400}" srcOrd="0" destOrd="0" presId="urn:microsoft.com/office/officeart/2005/8/layout/process2"/>
    <dgm:cxn modelId="{DBEA9C6C-5B98-448C-9C1C-68A6800890D1}" type="presParOf" srcId="{6B0FCD17-2775-4E05-A6C2-1A464E236935}" destId="{DDA0A2FD-52FE-4CA3-8CF6-1FEEB76C90DF}"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B1A72C-8B2A-4DCB-AEF7-D08148B88D4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CA"/>
        </a:p>
      </dgm:t>
    </dgm:pt>
    <dgm:pt modelId="{216CDB32-326B-49D3-BFBB-BAEE96F722D9}">
      <dgm:prSet phldrT="[Text]" custT="1"/>
      <dgm:spPr>
        <a:solidFill>
          <a:schemeClr val="accent1"/>
        </a:solidFill>
        <a:ln>
          <a:noFill/>
        </a:ln>
      </dgm:spPr>
      <dgm:t>
        <a:bodyPr/>
        <a:lstStyle/>
        <a:p>
          <a:r>
            <a:rPr lang="ru-RU" sz="2400" b="1" dirty="0" smtClean="0"/>
            <a:t>Уровень</a:t>
          </a:r>
          <a:r>
            <a:rPr lang="en-CA" sz="2400" b="1" dirty="0" smtClean="0"/>
            <a:t> 1</a:t>
          </a:r>
        </a:p>
        <a:p>
          <a:r>
            <a:rPr lang="en-CA" sz="2000" dirty="0" smtClean="0"/>
            <a:t> </a:t>
          </a:r>
          <a:r>
            <a:rPr lang="en-CA" sz="2000" u="sng" dirty="0" smtClean="0"/>
            <a:t>A</a:t>
          </a:r>
          <a:endParaRPr lang="en-CA" sz="2000" dirty="0"/>
        </a:p>
      </dgm:t>
    </dgm:pt>
    <dgm:pt modelId="{603610BA-924A-43E0-865C-B783ACDFC9DC}" type="parTrans" cxnId="{DD96D2CC-C2FA-4F9B-BB71-C3893A200FF9}">
      <dgm:prSet/>
      <dgm:spPr/>
      <dgm:t>
        <a:bodyPr/>
        <a:lstStyle/>
        <a:p>
          <a:endParaRPr lang="en-CA"/>
        </a:p>
      </dgm:t>
    </dgm:pt>
    <dgm:pt modelId="{2D60B055-3BA1-4E3B-9AF6-A274569F70E9}" type="sibTrans" cxnId="{DD96D2CC-C2FA-4F9B-BB71-C3893A200FF9}">
      <dgm:prSet/>
      <dgm:spPr/>
      <dgm:t>
        <a:bodyPr/>
        <a:lstStyle/>
        <a:p>
          <a:endParaRPr lang="en-CA"/>
        </a:p>
      </dgm:t>
    </dgm:pt>
    <dgm:pt modelId="{2A4C2737-B451-41E3-ADDF-7877A104DC7D}">
      <dgm:prSet phldrT="[Text]" custT="1"/>
      <dgm:spPr>
        <a:solidFill>
          <a:schemeClr val="accent2"/>
        </a:solidFill>
        <a:ln>
          <a:noFill/>
        </a:ln>
      </dgm:spPr>
      <dgm:t>
        <a:bodyPr/>
        <a:lstStyle/>
        <a:p>
          <a:r>
            <a:rPr lang="ru-RU" sz="2400" b="1" dirty="0" smtClean="0"/>
            <a:t>Уровень </a:t>
          </a:r>
          <a:r>
            <a:rPr lang="en-CA" sz="2400" b="1" dirty="0" smtClean="0"/>
            <a:t>2</a:t>
          </a:r>
        </a:p>
        <a:p>
          <a:r>
            <a:rPr lang="en-CA" sz="3000" dirty="0" smtClean="0"/>
            <a:t> </a:t>
          </a:r>
          <a:r>
            <a:rPr lang="en-CA" sz="2000" u="sng" dirty="0" smtClean="0"/>
            <a:t>A</a:t>
          </a:r>
          <a:endParaRPr lang="en-CA" sz="2000" u="sng" dirty="0"/>
        </a:p>
      </dgm:t>
    </dgm:pt>
    <dgm:pt modelId="{94984C65-25B7-4A52-815D-98338E0F29FB}" type="parTrans" cxnId="{ECB682F3-7168-480C-B16E-4C29F3821811}">
      <dgm:prSet/>
      <dgm:spPr/>
      <dgm:t>
        <a:bodyPr/>
        <a:lstStyle/>
        <a:p>
          <a:endParaRPr lang="en-CA"/>
        </a:p>
      </dgm:t>
    </dgm:pt>
    <dgm:pt modelId="{6ED4ACA2-0E8C-4C59-966B-E0F4D46A2047}" type="sibTrans" cxnId="{ECB682F3-7168-480C-B16E-4C29F3821811}">
      <dgm:prSet/>
      <dgm:spPr/>
      <dgm:t>
        <a:bodyPr/>
        <a:lstStyle/>
        <a:p>
          <a:endParaRPr lang="en-CA"/>
        </a:p>
      </dgm:t>
    </dgm:pt>
    <dgm:pt modelId="{50D29104-588B-4648-8DC3-E1806249D02B}">
      <dgm:prSet phldrT="[Text]" custT="1"/>
      <dgm:spPr>
        <a:solidFill>
          <a:schemeClr val="accent1"/>
        </a:solidFill>
        <a:ln>
          <a:noFill/>
        </a:ln>
      </dgm:spPr>
      <dgm:t>
        <a:bodyPr/>
        <a:lstStyle/>
        <a:p>
          <a:r>
            <a:rPr lang="ru-RU" sz="2000" dirty="0" smtClean="0"/>
            <a:t>Амитриптилин</a:t>
          </a:r>
          <a:endParaRPr lang="en-CA" sz="2000" dirty="0"/>
        </a:p>
      </dgm:t>
    </dgm:pt>
    <dgm:pt modelId="{EB26707B-CD9E-4A0D-A91C-31087D0163AE}" type="parTrans" cxnId="{6D5B8281-2E79-4C3E-B579-F699DC967D14}">
      <dgm:prSet/>
      <dgm:spPr/>
      <dgm:t>
        <a:bodyPr/>
        <a:lstStyle/>
        <a:p>
          <a:endParaRPr lang="en-CA"/>
        </a:p>
      </dgm:t>
    </dgm:pt>
    <dgm:pt modelId="{C5E583BC-4513-4ABB-B79A-42D8C363650C}" type="sibTrans" cxnId="{6D5B8281-2E79-4C3E-B579-F699DC967D14}">
      <dgm:prSet/>
      <dgm:spPr/>
      <dgm:t>
        <a:bodyPr/>
        <a:lstStyle/>
        <a:p>
          <a:endParaRPr lang="en-CA"/>
        </a:p>
      </dgm:t>
    </dgm:pt>
    <dgm:pt modelId="{3D4DCA2E-3D9E-419F-B9CF-EDBA2E8E287D}">
      <dgm:prSet phldrT="[Text]" custT="1"/>
      <dgm:spPr>
        <a:solidFill>
          <a:schemeClr val="accent1"/>
        </a:solidFill>
        <a:ln>
          <a:noFill/>
        </a:ln>
      </dgm:spPr>
      <dgm:t>
        <a:bodyPr/>
        <a:lstStyle/>
        <a:p>
          <a:r>
            <a:rPr lang="ru-RU" sz="2000" dirty="0" smtClean="0"/>
            <a:t>Дулоксетин</a:t>
          </a:r>
          <a:endParaRPr lang="en-CA" sz="2000" dirty="0"/>
        </a:p>
      </dgm:t>
    </dgm:pt>
    <dgm:pt modelId="{BE1F120B-9C01-40D4-8EB7-5804F28B2991}" type="parTrans" cxnId="{40C81DB3-7F66-4AD6-AC4A-2F75B627D6B7}">
      <dgm:prSet/>
      <dgm:spPr/>
      <dgm:t>
        <a:bodyPr/>
        <a:lstStyle/>
        <a:p>
          <a:endParaRPr lang="en-CA"/>
        </a:p>
      </dgm:t>
    </dgm:pt>
    <dgm:pt modelId="{A68BC7EB-618C-42C4-8496-2971B24FFB9B}" type="sibTrans" cxnId="{40C81DB3-7F66-4AD6-AC4A-2F75B627D6B7}">
      <dgm:prSet/>
      <dgm:spPr/>
      <dgm:t>
        <a:bodyPr/>
        <a:lstStyle/>
        <a:p>
          <a:endParaRPr lang="en-CA"/>
        </a:p>
      </dgm:t>
    </dgm:pt>
    <dgm:pt modelId="{62F6A9FD-4659-42F2-955C-C82B286682C9}">
      <dgm:prSet phldrT="[Text]" custT="1"/>
      <dgm:spPr>
        <a:solidFill>
          <a:schemeClr val="accent1"/>
        </a:solidFill>
        <a:ln>
          <a:noFill/>
        </a:ln>
      </dgm:spPr>
      <dgm:t>
        <a:bodyPr/>
        <a:lstStyle/>
        <a:p>
          <a:r>
            <a:rPr lang="ru-RU" sz="2000" dirty="0" smtClean="0">
              <a:solidFill>
                <a:schemeClr val="tx1"/>
              </a:solidFill>
            </a:rPr>
            <a:t>Милнаципран</a:t>
          </a:r>
          <a:endParaRPr lang="en-CA" sz="2000" dirty="0">
            <a:solidFill>
              <a:schemeClr val="tx1"/>
            </a:solidFill>
          </a:endParaRPr>
        </a:p>
      </dgm:t>
    </dgm:pt>
    <dgm:pt modelId="{AA8DCE53-746C-4752-8F0B-A77B15426BF4}" type="parTrans" cxnId="{373B5CFD-7041-4DF4-A5A1-08C9811067BC}">
      <dgm:prSet/>
      <dgm:spPr/>
      <dgm:t>
        <a:bodyPr/>
        <a:lstStyle/>
        <a:p>
          <a:endParaRPr lang="en-CA"/>
        </a:p>
      </dgm:t>
    </dgm:pt>
    <dgm:pt modelId="{712CFF26-728A-4059-9E39-DD27601A95F0}" type="sibTrans" cxnId="{373B5CFD-7041-4DF4-A5A1-08C9811067BC}">
      <dgm:prSet/>
      <dgm:spPr/>
      <dgm:t>
        <a:bodyPr/>
        <a:lstStyle/>
        <a:p>
          <a:endParaRPr lang="en-CA"/>
        </a:p>
      </dgm:t>
    </dgm:pt>
    <dgm:pt modelId="{4B796B60-EDD2-43B0-87F4-72F64736635A}">
      <dgm:prSet custT="1"/>
      <dgm:spPr>
        <a:solidFill>
          <a:schemeClr val="accent1"/>
        </a:solidFill>
      </dgm:spPr>
      <dgm:t>
        <a:bodyPr/>
        <a:lstStyle/>
        <a:p>
          <a:r>
            <a:rPr lang="ru-RU" sz="2000" dirty="0" smtClean="0">
              <a:solidFill>
                <a:schemeClr val="tx1"/>
              </a:solidFill>
            </a:rPr>
            <a:t>Прегабалин</a:t>
          </a:r>
          <a:endParaRPr lang="en-CA" sz="2000" dirty="0" smtClean="0">
            <a:solidFill>
              <a:schemeClr val="tx1"/>
            </a:solidFill>
          </a:endParaRPr>
        </a:p>
      </dgm:t>
    </dgm:pt>
    <dgm:pt modelId="{694432F3-6D72-4E0E-B652-5B413589BFC4}" type="parTrans" cxnId="{6EF10368-ADD6-4C5D-8147-28B64194AE5A}">
      <dgm:prSet/>
      <dgm:spPr/>
      <dgm:t>
        <a:bodyPr/>
        <a:lstStyle/>
        <a:p>
          <a:endParaRPr lang="en-CA"/>
        </a:p>
      </dgm:t>
    </dgm:pt>
    <dgm:pt modelId="{F4108051-FB13-4537-9BE7-836DE3788A14}" type="sibTrans" cxnId="{6EF10368-ADD6-4C5D-8147-28B64194AE5A}">
      <dgm:prSet/>
      <dgm:spPr/>
      <dgm:t>
        <a:bodyPr/>
        <a:lstStyle/>
        <a:p>
          <a:endParaRPr lang="en-CA"/>
        </a:p>
      </dgm:t>
    </dgm:pt>
    <dgm:pt modelId="{5A05705E-CBC3-433F-8E61-73A16A23C4B4}">
      <dgm:prSet phldrT="[Text]" custT="1"/>
      <dgm:spPr>
        <a:solidFill>
          <a:schemeClr val="accent2"/>
        </a:solidFill>
        <a:ln>
          <a:noFill/>
        </a:ln>
      </dgm:spPr>
      <dgm:t>
        <a:bodyPr/>
        <a:lstStyle/>
        <a:p>
          <a:r>
            <a:rPr lang="ru-RU" sz="2000" dirty="0" smtClean="0"/>
            <a:t>Флуоксетин</a:t>
          </a:r>
          <a:endParaRPr lang="en-CA" sz="2000" dirty="0"/>
        </a:p>
      </dgm:t>
    </dgm:pt>
    <dgm:pt modelId="{A3C91F9D-DC8F-4277-A640-F5052A70A419}" type="parTrans" cxnId="{8FA648F5-6A23-4C12-8903-EC4A701BC010}">
      <dgm:prSet/>
      <dgm:spPr/>
      <dgm:t>
        <a:bodyPr/>
        <a:lstStyle/>
        <a:p>
          <a:endParaRPr lang="en-CA"/>
        </a:p>
      </dgm:t>
    </dgm:pt>
    <dgm:pt modelId="{629CED78-457D-4BB7-943D-0106C2074DD7}" type="sibTrans" cxnId="{8FA648F5-6A23-4C12-8903-EC4A701BC010}">
      <dgm:prSet/>
      <dgm:spPr/>
      <dgm:t>
        <a:bodyPr/>
        <a:lstStyle/>
        <a:p>
          <a:endParaRPr lang="en-CA"/>
        </a:p>
      </dgm:t>
    </dgm:pt>
    <dgm:pt modelId="{896952FF-D8E5-438B-B857-7ABB9D0A11C7}">
      <dgm:prSet phldrT="[Text]" custT="1"/>
      <dgm:spPr>
        <a:solidFill>
          <a:schemeClr val="accent2"/>
        </a:solidFill>
        <a:ln>
          <a:noFill/>
        </a:ln>
      </dgm:spPr>
      <dgm:t>
        <a:bodyPr/>
        <a:lstStyle/>
        <a:p>
          <a:r>
            <a:rPr lang="ru-RU" sz="2000" dirty="0" smtClean="0"/>
            <a:t>Циклобензапин</a:t>
          </a:r>
          <a:endParaRPr lang="en-CA" sz="2000" dirty="0"/>
        </a:p>
      </dgm:t>
    </dgm:pt>
    <dgm:pt modelId="{97C51C0D-072C-41CD-A3BF-AC2A45408250}" type="sibTrans" cxnId="{149EDB02-D59C-4F4A-80D6-6208133EFAB6}">
      <dgm:prSet/>
      <dgm:spPr/>
      <dgm:t>
        <a:bodyPr/>
        <a:lstStyle/>
        <a:p>
          <a:endParaRPr lang="en-CA"/>
        </a:p>
      </dgm:t>
    </dgm:pt>
    <dgm:pt modelId="{087A3DC5-F0B9-443D-83F7-01613618639C}" type="parTrans" cxnId="{149EDB02-D59C-4F4A-80D6-6208133EFAB6}">
      <dgm:prSet/>
      <dgm:spPr/>
      <dgm:t>
        <a:bodyPr/>
        <a:lstStyle/>
        <a:p>
          <a:endParaRPr lang="en-CA"/>
        </a:p>
      </dgm:t>
    </dgm:pt>
    <dgm:pt modelId="{0CBAEA69-41FC-4729-B90E-FE9B5FA569E5}" type="pres">
      <dgm:prSet presAssocID="{78B1A72C-8B2A-4DCB-AEF7-D08148B88D49}" presName="linear" presStyleCnt="0">
        <dgm:presLayoutVars>
          <dgm:dir/>
          <dgm:resizeHandles val="exact"/>
        </dgm:presLayoutVars>
      </dgm:prSet>
      <dgm:spPr/>
      <dgm:t>
        <a:bodyPr/>
        <a:lstStyle/>
        <a:p>
          <a:endParaRPr lang="en-CA"/>
        </a:p>
      </dgm:t>
    </dgm:pt>
    <dgm:pt modelId="{5B4C0C43-B523-4F14-B91D-974131A1DD92}" type="pres">
      <dgm:prSet presAssocID="{216CDB32-326B-49D3-BFBB-BAEE96F722D9}" presName="comp" presStyleCnt="0"/>
      <dgm:spPr/>
    </dgm:pt>
    <dgm:pt modelId="{10C7651B-84FB-4596-8F5A-D8779B1329C7}" type="pres">
      <dgm:prSet presAssocID="{216CDB32-326B-49D3-BFBB-BAEE96F722D9}" presName="box" presStyleLbl="node1" presStyleIdx="0" presStyleCnt="2" custScaleY="120616"/>
      <dgm:spPr/>
      <dgm:t>
        <a:bodyPr/>
        <a:lstStyle/>
        <a:p>
          <a:endParaRPr lang="en-CA"/>
        </a:p>
      </dgm:t>
    </dgm:pt>
    <dgm:pt modelId="{1F316BCC-5F8B-48B1-AD3E-D23E97012149}" type="pres">
      <dgm:prSet presAssocID="{216CDB32-326B-49D3-BFBB-BAEE96F722D9}" presName="img" presStyleLbl="fgImgPlace1" presStyleIdx="0" presStyleCnt="2"/>
      <dgm:spPr>
        <a:blipFill rotWithShape="1">
          <a:blip xmlns:r="http://schemas.openxmlformats.org/officeDocument/2006/relationships" r:embed="rId1"/>
          <a:stretch>
            <a:fillRect/>
          </a:stretch>
        </a:blipFill>
        <a:ln>
          <a:noFill/>
        </a:ln>
      </dgm:spPr>
      <dgm:t>
        <a:bodyPr/>
        <a:lstStyle/>
        <a:p>
          <a:endParaRPr lang="en-CA"/>
        </a:p>
      </dgm:t>
    </dgm:pt>
    <dgm:pt modelId="{16F07185-C05F-41FA-83C9-4FC88BFB2A78}" type="pres">
      <dgm:prSet presAssocID="{216CDB32-326B-49D3-BFBB-BAEE96F722D9}" presName="text" presStyleLbl="node1" presStyleIdx="0" presStyleCnt="2">
        <dgm:presLayoutVars>
          <dgm:bulletEnabled val="1"/>
        </dgm:presLayoutVars>
      </dgm:prSet>
      <dgm:spPr/>
      <dgm:t>
        <a:bodyPr/>
        <a:lstStyle/>
        <a:p>
          <a:endParaRPr lang="en-CA"/>
        </a:p>
      </dgm:t>
    </dgm:pt>
    <dgm:pt modelId="{5F083D35-4445-4EB5-ABB1-B9603F7D862A}" type="pres">
      <dgm:prSet presAssocID="{2D60B055-3BA1-4E3B-9AF6-A274569F70E9}" presName="spacer" presStyleCnt="0"/>
      <dgm:spPr/>
    </dgm:pt>
    <dgm:pt modelId="{7CF5D268-D828-4056-BA85-799CEFF1025C}" type="pres">
      <dgm:prSet presAssocID="{2A4C2737-B451-41E3-ADDF-7877A104DC7D}" presName="comp" presStyleCnt="0"/>
      <dgm:spPr/>
    </dgm:pt>
    <dgm:pt modelId="{5FC006DB-5E75-498C-BDDF-C0B298D06071}" type="pres">
      <dgm:prSet presAssocID="{2A4C2737-B451-41E3-ADDF-7877A104DC7D}" presName="box" presStyleLbl="node1" presStyleIdx="1" presStyleCnt="2"/>
      <dgm:spPr/>
      <dgm:t>
        <a:bodyPr/>
        <a:lstStyle/>
        <a:p>
          <a:endParaRPr lang="en-CA"/>
        </a:p>
      </dgm:t>
    </dgm:pt>
    <dgm:pt modelId="{454230EC-BF49-46FC-AC53-CB2F5E7CFA33}" type="pres">
      <dgm:prSet presAssocID="{2A4C2737-B451-41E3-ADDF-7877A104DC7D}" presName="img" presStyleLbl="fgImgPlace1" presStyleIdx="1" presStyleCnt="2"/>
      <dgm:spPr>
        <a:blipFill rotWithShape="1">
          <a:blip xmlns:r="http://schemas.openxmlformats.org/officeDocument/2006/relationships" r:embed="rId2"/>
          <a:stretch>
            <a:fillRect/>
          </a:stretch>
        </a:blipFill>
        <a:ln>
          <a:noFill/>
        </a:ln>
      </dgm:spPr>
      <dgm:t>
        <a:bodyPr/>
        <a:lstStyle/>
        <a:p>
          <a:endParaRPr lang="en-CA"/>
        </a:p>
      </dgm:t>
    </dgm:pt>
    <dgm:pt modelId="{A06C41C8-172B-4A03-ACCF-0789087B5CE2}" type="pres">
      <dgm:prSet presAssocID="{2A4C2737-B451-41E3-ADDF-7877A104DC7D}" presName="text" presStyleLbl="node1" presStyleIdx="1" presStyleCnt="2">
        <dgm:presLayoutVars>
          <dgm:bulletEnabled val="1"/>
        </dgm:presLayoutVars>
      </dgm:prSet>
      <dgm:spPr/>
      <dgm:t>
        <a:bodyPr/>
        <a:lstStyle/>
        <a:p>
          <a:endParaRPr lang="en-CA"/>
        </a:p>
      </dgm:t>
    </dgm:pt>
  </dgm:ptLst>
  <dgm:cxnLst>
    <dgm:cxn modelId="{6EF10368-ADD6-4C5D-8147-28B64194AE5A}" srcId="{216CDB32-326B-49D3-BFBB-BAEE96F722D9}" destId="{4B796B60-EDD2-43B0-87F4-72F64736635A}" srcOrd="3" destOrd="0" parTransId="{694432F3-6D72-4E0E-B652-5B413589BFC4}" sibTransId="{F4108051-FB13-4537-9BE7-836DE3788A14}"/>
    <dgm:cxn modelId="{0FDECFD5-27F1-4850-8439-2EA697EA3535}" type="presOf" srcId="{2A4C2737-B451-41E3-ADDF-7877A104DC7D}" destId="{5FC006DB-5E75-498C-BDDF-C0B298D06071}" srcOrd="0" destOrd="0" presId="urn:microsoft.com/office/officeart/2005/8/layout/vList4#1"/>
    <dgm:cxn modelId="{2A35A29E-0947-4F47-8572-470237CAECC3}" type="presOf" srcId="{50D29104-588B-4648-8DC3-E1806249D02B}" destId="{16F07185-C05F-41FA-83C9-4FC88BFB2A78}" srcOrd="1" destOrd="1" presId="urn:microsoft.com/office/officeart/2005/8/layout/vList4#1"/>
    <dgm:cxn modelId="{C28A4BBB-36E2-475D-8233-E626F61B071E}" type="presOf" srcId="{62F6A9FD-4659-42F2-955C-C82B286682C9}" destId="{16F07185-C05F-41FA-83C9-4FC88BFB2A78}" srcOrd="1" destOrd="3" presId="urn:microsoft.com/office/officeart/2005/8/layout/vList4#1"/>
    <dgm:cxn modelId="{0F8FCF7D-FF33-4E51-92DC-14DD3DADB5A4}" type="presOf" srcId="{896952FF-D8E5-438B-B857-7ABB9D0A11C7}" destId="{5FC006DB-5E75-498C-BDDF-C0B298D06071}" srcOrd="0" destOrd="1" presId="urn:microsoft.com/office/officeart/2005/8/layout/vList4#1"/>
    <dgm:cxn modelId="{8FA648F5-6A23-4C12-8903-EC4A701BC010}" srcId="{2A4C2737-B451-41E3-ADDF-7877A104DC7D}" destId="{5A05705E-CBC3-433F-8E61-73A16A23C4B4}" srcOrd="1" destOrd="0" parTransId="{A3C91F9D-DC8F-4277-A640-F5052A70A419}" sibTransId="{629CED78-457D-4BB7-943D-0106C2074DD7}"/>
    <dgm:cxn modelId="{40C81DB3-7F66-4AD6-AC4A-2F75B627D6B7}" srcId="{216CDB32-326B-49D3-BFBB-BAEE96F722D9}" destId="{3D4DCA2E-3D9E-419F-B9CF-EDBA2E8E287D}" srcOrd="1" destOrd="0" parTransId="{BE1F120B-9C01-40D4-8EB7-5804F28B2991}" sibTransId="{A68BC7EB-618C-42C4-8496-2971B24FFB9B}"/>
    <dgm:cxn modelId="{DD96D2CC-C2FA-4F9B-BB71-C3893A200FF9}" srcId="{78B1A72C-8B2A-4DCB-AEF7-D08148B88D49}" destId="{216CDB32-326B-49D3-BFBB-BAEE96F722D9}" srcOrd="0" destOrd="0" parTransId="{603610BA-924A-43E0-865C-B783ACDFC9DC}" sibTransId="{2D60B055-3BA1-4E3B-9AF6-A274569F70E9}"/>
    <dgm:cxn modelId="{6D5B8281-2E79-4C3E-B579-F699DC967D14}" srcId="{216CDB32-326B-49D3-BFBB-BAEE96F722D9}" destId="{50D29104-588B-4648-8DC3-E1806249D02B}" srcOrd="0" destOrd="0" parTransId="{EB26707B-CD9E-4A0D-A91C-31087D0163AE}" sibTransId="{C5E583BC-4513-4ABB-B79A-42D8C363650C}"/>
    <dgm:cxn modelId="{F0C0ED41-CB08-4977-BEAB-46F17C4A2F3A}" type="presOf" srcId="{4B796B60-EDD2-43B0-87F4-72F64736635A}" destId="{10C7651B-84FB-4596-8F5A-D8779B1329C7}" srcOrd="0" destOrd="4" presId="urn:microsoft.com/office/officeart/2005/8/layout/vList4#1"/>
    <dgm:cxn modelId="{D2754B71-7695-4986-BDC8-34531FB5E9E5}" type="presOf" srcId="{50D29104-588B-4648-8DC3-E1806249D02B}" destId="{10C7651B-84FB-4596-8F5A-D8779B1329C7}" srcOrd="0" destOrd="1" presId="urn:microsoft.com/office/officeart/2005/8/layout/vList4#1"/>
    <dgm:cxn modelId="{6FAB3C0E-F03F-43C6-8CCB-7D953105BAEE}" type="presOf" srcId="{4B796B60-EDD2-43B0-87F4-72F64736635A}" destId="{16F07185-C05F-41FA-83C9-4FC88BFB2A78}" srcOrd="1" destOrd="4" presId="urn:microsoft.com/office/officeart/2005/8/layout/vList4#1"/>
    <dgm:cxn modelId="{24AB7D76-5AD5-411A-AD4E-13F7E4E1BD8B}" type="presOf" srcId="{216CDB32-326B-49D3-BFBB-BAEE96F722D9}" destId="{16F07185-C05F-41FA-83C9-4FC88BFB2A78}" srcOrd="1" destOrd="0" presId="urn:microsoft.com/office/officeart/2005/8/layout/vList4#1"/>
    <dgm:cxn modelId="{5FF33C7F-BE4E-416B-ADCC-D31DA7407FAA}" type="presOf" srcId="{896952FF-D8E5-438B-B857-7ABB9D0A11C7}" destId="{A06C41C8-172B-4A03-ACCF-0789087B5CE2}" srcOrd="1" destOrd="1" presId="urn:microsoft.com/office/officeart/2005/8/layout/vList4#1"/>
    <dgm:cxn modelId="{DB892577-C877-470C-B7BE-A389ACF88004}" type="presOf" srcId="{3D4DCA2E-3D9E-419F-B9CF-EDBA2E8E287D}" destId="{16F07185-C05F-41FA-83C9-4FC88BFB2A78}" srcOrd="1" destOrd="2" presId="urn:microsoft.com/office/officeart/2005/8/layout/vList4#1"/>
    <dgm:cxn modelId="{9369E27B-8AB0-47D9-B7EA-44E4746596AB}" type="presOf" srcId="{2A4C2737-B451-41E3-ADDF-7877A104DC7D}" destId="{A06C41C8-172B-4A03-ACCF-0789087B5CE2}" srcOrd="1" destOrd="0" presId="urn:microsoft.com/office/officeart/2005/8/layout/vList4#1"/>
    <dgm:cxn modelId="{4FBE647A-BCF4-4386-B924-BA653B2106A1}" type="presOf" srcId="{5A05705E-CBC3-433F-8E61-73A16A23C4B4}" destId="{5FC006DB-5E75-498C-BDDF-C0B298D06071}" srcOrd="0" destOrd="2" presId="urn:microsoft.com/office/officeart/2005/8/layout/vList4#1"/>
    <dgm:cxn modelId="{02711BE8-1990-4E3E-A407-4949F106C70E}" type="presOf" srcId="{5A05705E-CBC3-433F-8E61-73A16A23C4B4}" destId="{A06C41C8-172B-4A03-ACCF-0789087B5CE2}" srcOrd="1" destOrd="2" presId="urn:microsoft.com/office/officeart/2005/8/layout/vList4#1"/>
    <dgm:cxn modelId="{149EDB02-D59C-4F4A-80D6-6208133EFAB6}" srcId="{2A4C2737-B451-41E3-ADDF-7877A104DC7D}" destId="{896952FF-D8E5-438B-B857-7ABB9D0A11C7}" srcOrd="0" destOrd="0" parTransId="{087A3DC5-F0B9-443D-83F7-01613618639C}" sibTransId="{97C51C0D-072C-41CD-A3BF-AC2A45408250}"/>
    <dgm:cxn modelId="{ECB682F3-7168-480C-B16E-4C29F3821811}" srcId="{78B1A72C-8B2A-4DCB-AEF7-D08148B88D49}" destId="{2A4C2737-B451-41E3-ADDF-7877A104DC7D}" srcOrd="1" destOrd="0" parTransId="{94984C65-25B7-4A52-815D-98338E0F29FB}" sibTransId="{6ED4ACA2-0E8C-4C59-966B-E0F4D46A2047}"/>
    <dgm:cxn modelId="{6650697F-BBBB-430D-AFAE-149FB199967A}" type="presOf" srcId="{78B1A72C-8B2A-4DCB-AEF7-D08148B88D49}" destId="{0CBAEA69-41FC-4729-B90E-FE9B5FA569E5}" srcOrd="0" destOrd="0" presId="urn:microsoft.com/office/officeart/2005/8/layout/vList4#1"/>
    <dgm:cxn modelId="{C9DDC963-7AE1-4F0E-A4FE-E608B41608E9}" type="presOf" srcId="{3D4DCA2E-3D9E-419F-B9CF-EDBA2E8E287D}" destId="{10C7651B-84FB-4596-8F5A-D8779B1329C7}" srcOrd="0" destOrd="2" presId="urn:microsoft.com/office/officeart/2005/8/layout/vList4#1"/>
    <dgm:cxn modelId="{0094ACF6-81D3-4478-88CC-9D2D2A1710BB}" type="presOf" srcId="{62F6A9FD-4659-42F2-955C-C82B286682C9}" destId="{10C7651B-84FB-4596-8F5A-D8779B1329C7}" srcOrd="0" destOrd="3" presId="urn:microsoft.com/office/officeart/2005/8/layout/vList4#1"/>
    <dgm:cxn modelId="{D4CA19B7-9196-4887-9819-A95FE34C6483}" type="presOf" srcId="{216CDB32-326B-49D3-BFBB-BAEE96F722D9}" destId="{10C7651B-84FB-4596-8F5A-D8779B1329C7}" srcOrd="0" destOrd="0" presId="urn:microsoft.com/office/officeart/2005/8/layout/vList4#1"/>
    <dgm:cxn modelId="{373B5CFD-7041-4DF4-A5A1-08C9811067BC}" srcId="{216CDB32-326B-49D3-BFBB-BAEE96F722D9}" destId="{62F6A9FD-4659-42F2-955C-C82B286682C9}" srcOrd="2" destOrd="0" parTransId="{AA8DCE53-746C-4752-8F0B-A77B15426BF4}" sibTransId="{712CFF26-728A-4059-9E39-DD27601A95F0}"/>
    <dgm:cxn modelId="{6A645A70-9F06-48D3-BCBC-1B306DB2A50F}" type="presParOf" srcId="{0CBAEA69-41FC-4729-B90E-FE9B5FA569E5}" destId="{5B4C0C43-B523-4F14-B91D-974131A1DD92}" srcOrd="0" destOrd="0" presId="urn:microsoft.com/office/officeart/2005/8/layout/vList4#1"/>
    <dgm:cxn modelId="{7B2B4C1B-8BFD-43E0-AAE3-33BCDF3A0522}" type="presParOf" srcId="{5B4C0C43-B523-4F14-B91D-974131A1DD92}" destId="{10C7651B-84FB-4596-8F5A-D8779B1329C7}" srcOrd="0" destOrd="0" presId="urn:microsoft.com/office/officeart/2005/8/layout/vList4#1"/>
    <dgm:cxn modelId="{7FD73FE4-5C8C-4E09-96CC-3A7FA245DC23}" type="presParOf" srcId="{5B4C0C43-B523-4F14-B91D-974131A1DD92}" destId="{1F316BCC-5F8B-48B1-AD3E-D23E97012149}" srcOrd="1" destOrd="0" presId="urn:microsoft.com/office/officeart/2005/8/layout/vList4#1"/>
    <dgm:cxn modelId="{E704A792-ED36-4832-B6D0-40CDB4C820E2}" type="presParOf" srcId="{5B4C0C43-B523-4F14-B91D-974131A1DD92}" destId="{16F07185-C05F-41FA-83C9-4FC88BFB2A78}" srcOrd="2" destOrd="0" presId="urn:microsoft.com/office/officeart/2005/8/layout/vList4#1"/>
    <dgm:cxn modelId="{A2A81E94-EB3C-4FA9-A8E3-581FD7413CA1}" type="presParOf" srcId="{0CBAEA69-41FC-4729-B90E-FE9B5FA569E5}" destId="{5F083D35-4445-4EB5-ABB1-B9603F7D862A}" srcOrd="1" destOrd="0" presId="urn:microsoft.com/office/officeart/2005/8/layout/vList4#1"/>
    <dgm:cxn modelId="{A0CAC662-B64D-449C-B415-BB500137C492}" type="presParOf" srcId="{0CBAEA69-41FC-4729-B90E-FE9B5FA569E5}" destId="{7CF5D268-D828-4056-BA85-799CEFF1025C}" srcOrd="2" destOrd="0" presId="urn:microsoft.com/office/officeart/2005/8/layout/vList4#1"/>
    <dgm:cxn modelId="{0E4ED1E7-985F-47A1-BD24-3D6AD94607DA}" type="presParOf" srcId="{7CF5D268-D828-4056-BA85-799CEFF1025C}" destId="{5FC006DB-5E75-498C-BDDF-C0B298D06071}" srcOrd="0" destOrd="0" presId="urn:microsoft.com/office/officeart/2005/8/layout/vList4#1"/>
    <dgm:cxn modelId="{3402147A-DA60-4EA6-855C-C20DF1520E39}" type="presParOf" srcId="{7CF5D268-D828-4056-BA85-799CEFF1025C}" destId="{454230EC-BF49-46FC-AC53-CB2F5E7CFA33}" srcOrd="1" destOrd="0" presId="urn:microsoft.com/office/officeart/2005/8/layout/vList4#1"/>
    <dgm:cxn modelId="{E663565F-E885-4A79-B809-7638D70407EA}" type="presParOf" srcId="{7CF5D268-D828-4056-BA85-799CEFF1025C}" destId="{A06C41C8-172B-4A03-ACCF-0789087B5CE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3A074-BA79-40AE-A442-6AEF5F45F3A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CA"/>
        </a:p>
      </dgm:t>
    </dgm:pt>
    <dgm:pt modelId="{FBF0B143-B352-40E2-B424-78ED2B42ABF1}">
      <dgm:prSet phldrT="[Text]" custT="1"/>
      <dgm:spPr/>
      <dgm:t>
        <a:bodyPr/>
        <a:lstStyle/>
        <a:p>
          <a:r>
            <a:rPr lang="ru-RU" sz="1800" dirty="0" smtClean="0"/>
            <a:t>Подтверждение диагноза фибромиалгии</a:t>
          </a:r>
          <a:endParaRPr lang="en-CA" sz="1800" dirty="0"/>
        </a:p>
      </dgm:t>
    </dgm:pt>
    <dgm:pt modelId="{C5580EF6-AE33-48A4-A5FE-76DAE23613F4}" type="parTrans" cxnId="{11EA5AD2-A233-4AF3-A3F8-8B4105071D42}">
      <dgm:prSet/>
      <dgm:spPr/>
      <dgm:t>
        <a:bodyPr/>
        <a:lstStyle/>
        <a:p>
          <a:endParaRPr lang="en-CA" sz="1800"/>
        </a:p>
      </dgm:t>
    </dgm:pt>
    <dgm:pt modelId="{D7F4B8E2-9C88-4A71-85E9-F4B076D04FE5}" type="sibTrans" cxnId="{11EA5AD2-A233-4AF3-A3F8-8B4105071D42}">
      <dgm:prSet/>
      <dgm:spPr/>
      <dgm:t>
        <a:bodyPr/>
        <a:lstStyle/>
        <a:p>
          <a:endParaRPr lang="en-CA" sz="1800" dirty="0"/>
        </a:p>
      </dgm:t>
    </dgm:pt>
    <dgm:pt modelId="{F67DD880-E2D0-447C-ADDF-EF22A6C69072}">
      <dgm:prSet phldrT="[Text]" custT="1"/>
      <dgm:spPr/>
      <dgm:t>
        <a:bodyPr/>
        <a:lstStyle/>
        <a:p>
          <a:r>
            <a:rPr lang="ru-RU" sz="1800" dirty="0" smtClean="0"/>
            <a:t>Обучение пациента</a:t>
          </a:r>
          <a:endParaRPr lang="en-CA" sz="1800" dirty="0"/>
        </a:p>
      </dgm:t>
    </dgm:pt>
    <dgm:pt modelId="{AC96CCB5-5FD9-48A3-A133-99FD0BCF8C13}" type="parTrans" cxnId="{40EB7132-192A-4724-8AE5-F05181068984}">
      <dgm:prSet/>
      <dgm:spPr/>
      <dgm:t>
        <a:bodyPr/>
        <a:lstStyle/>
        <a:p>
          <a:endParaRPr lang="en-CA"/>
        </a:p>
      </dgm:t>
    </dgm:pt>
    <dgm:pt modelId="{E4C01BE5-FF8B-45D7-83E9-A4A85082E711}" type="sibTrans" cxnId="{40EB7132-192A-4724-8AE5-F05181068984}">
      <dgm:prSet/>
      <dgm:spPr/>
      <dgm:t>
        <a:bodyPr/>
        <a:lstStyle/>
        <a:p>
          <a:endParaRPr lang="en-CA" dirty="0"/>
        </a:p>
      </dgm:t>
    </dgm:pt>
    <dgm:pt modelId="{9BF27D9C-E97C-4464-A656-6B1C7CB5D481}">
      <dgm:prSet phldrT="[Text]" custT="1"/>
      <dgm:spPr/>
      <dgm:t>
        <a:bodyPr/>
        <a:lstStyle/>
        <a:p>
          <a:r>
            <a:rPr lang="ru-RU" sz="1800" dirty="0" smtClean="0"/>
            <a:t>Работа с пациентом по оценке приоритетов индивидуальных целей терапии</a:t>
          </a:r>
          <a:endParaRPr lang="en-CA" sz="1800" dirty="0"/>
        </a:p>
      </dgm:t>
    </dgm:pt>
    <dgm:pt modelId="{8027C57D-50D6-4638-B0CF-F84EBC6A5655}" type="parTrans" cxnId="{9DF4E1D9-BC69-43B9-A1F1-575F981E159C}">
      <dgm:prSet/>
      <dgm:spPr/>
      <dgm:t>
        <a:bodyPr/>
        <a:lstStyle/>
        <a:p>
          <a:endParaRPr lang="en-CA"/>
        </a:p>
      </dgm:t>
    </dgm:pt>
    <dgm:pt modelId="{5AE13DDF-F468-48F2-BAD5-451BEE3BF8AF}" type="sibTrans" cxnId="{9DF4E1D9-BC69-43B9-A1F1-575F981E159C}">
      <dgm:prSet/>
      <dgm:spPr/>
      <dgm:t>
        <a:bodyPr/>
        <a:lstStyle/>
        <a:p>
          <a:endParaRPr lang="en-CA"/>
        </a:p>
      </dgm:t>
    </dgm:pt>
    <dgm:pt modelId="{E77D907C-F638-44CF-8848-76F870C8C067}" type="pres">
      <dgm:prSet presAssocID="{1203A074-BA79-40AE-A442-6AEF5F45F3A4}" presName="linearFlow" presStyleCnt="0">
        <dgm:presLayoutVars>
          <dgm:resizeHandles val="exact"/>
        </dgm:presLayoutVars>
      </dgm:prSet>
      <dgm:spPr/>
      <dgm:t>
        <a:bodyPr/>
        <a:lstStyle/>
        <a:p>
          <a:endParaRPr lang="tr-TR"/>
        </a:p>
      </dgm:t>
    </dgm:pt>
    <dgm:pt modelId="{B88E2787-BE06-4233-9C0B-889C1F900DC0}" type="pres">
      <dgm:prSet presAssocID="{FBF0B143-B352-40E2-B424-78ED2B42ABF1}" presName="node" presStyleLbl="node1" presStyleIdx="0" presStyleCnt="3">
        <dgm:presLayoutVars>
          <dgm:bulletEnabled val="1"/>
        </dgm:presLayoutVars>
      </dgm:prSet>
      <dgm:spPr/>
      <dgm:t>
        <a:bodyPr/>
        <a:lstStyle/>
        <a:p>
          <a:endParaRPr lang="tr-TR"/>
        </a:p>
      </dgm:t>
    </dgm:pt>
    <dgm:pt modelId="{82130D06-E5FD-44D3-BA14-337D3353B2C1}" type="pres">
      <dgm:prSet presAssocID="{D7F4B8E2-9C88-4A71-85E9-F4B076D04FE5}" presName="sibTrans" presStyleLbl="sibTrans2D1" presStyleIdx="0" presStyleCnt="2"/>
      <dgm:spPr/>
      <dgm:t>
        <a:bodyPr/>
        <a:lstStyle/>
        <a:p>
          <a:endParaRPr lang="tr-TR"/>
        </a:p>
      </dgm:t>
    </dgm:pt>
    <dgm:pt modelId="{C162F935-A10F-4E07-AFBC-1E0057E57C7B}" type="pres">
      <dgm:prSet presAssocID="{D7F4B8E2-9C88-4A71-85E9-F4B076D04FE5}" presName="connectorText" presStyleLbl="sibTrans2D1" presStyleIdx="0" presStyleCnt="2"/>
      <dgm:spPr/>
      <dgm:t>
        <a:bodyPr/>
        <a:lstStyle/>
        <a:p>
          <a:endParaRPr lang="tr-TR"/>
        </a:p>
      </dgm:t>
    </dgm:pt>
    <dgm:pt modelId="{42F2BF04-6F49-431F-9A2C-E512102FDD2A}" type="pres">
      <dgm:prSet presAssocID="{F67DD880-E2D0-447C-ADDF-EF22A6C69072}" presName="node" presStyleLbl="node1" presStyleIdx="1" presStyleCnt="3">
        <dgm:presLayoutVars>
          <dgm:bulletEnabled val="1"/>
        </dgm:presLayoutVars>
      </dgm:prSet>
      <dgm:spPr/>
      <dgm:t>
        <a:bodyPr/>
        <a:lstStyle/>
        <a:p>
          <a:endParaRPr lang="tr-TR"/>
        </a:p>
      </dgm:t>
    </dgm:pt>
    <dgm:pt modelId="{8C0A593F-752C-44F5-9585-8EC9773B3103}" type="pres">
      <dgm:prSet presAssocID="{E4C01BE5-FF8B-45D7-83E9-A4A85082E711}" presName="sibTrans" presStyleLbl="sibTrans2D1" presStyleIdx="1" presStyleCnt="2"/>
      <dgm:spPr/>
      <dgm:t>
        <a:bodyPr/>
        <a:lstStyle/>
        <a:p>
          <a:endParaRPr lang="tr-TR"/>
        </a:p>
      </dgm:t>
    </dgm:pt>
    <dgm:pt modelId="{74EFC0EA-7453-4E3C-A85E-5BA1D7A4A30A}" type="pres">
      <dgm:prSet presAssocID="{E4C01BE5-FF8B-45D7-83E9-A4A85082E711}" presName="connectorText" presStyleLbl="sibTrans2D1" presStyleIdx="1" presStyleCnt="2"/>
      <dgm:spPr/>
      <dgm:t>
        <a:bodyPr/>
        <a:lstStyle/>
        <a:p>
          <a:endParaRPr lang="tr-TR"/>
        </a:p>
      </dgm:t>
    </dgm:pt>
    <dgm:pt modelId="{8AD5A61B-B117-4539-95E8-33BD9DCA255C}" type="pres">
      <dgm:prSet presAssocID="{9BF27D9C-E97C-4464-A656-6B1C7CB5D481}" presName="node" presStyleLbl="node1" presStyleIdx="2" presStyleCnt="3">
        <dgm:presLayoutVars>
          <dgm:bulletEnabled val="1"/>
        </dgm:presLayoutVars>
      </dgm:prSet>
      <dgm:spPr/>
      <dgm:t>
        <a:bodyPr/>
        <a:lstStyle/>
        <a:p>
          <a:endParaRPr lang="tr-TR"/>
        </a:p>
      </dgm:t>
    </dgm:pt>
  </dgm:ptLst>
  <dgm:cxnLst>
    <dgm:cxn modelId="{40EB7132-192A-4724-8AE5-F05181068984}" srcId="{1203A074-BA79-40AE-A442-6AEF5F45F3A4}" destId="{F67DD880-E2D0-447C-ADDF-EF22A6C69072}" srcOrd="1" destOrd="0" parTransId="{AC96CCB5-5FD9-48A3-A133-99FD0BCF8C13}" sibTransId="{E4C01BE5-FF8B-45D7-83E9-A4A85082E711}"/>
    <dgm:cxn modelId="{D72F92A6-A326-4F96-931A-A456E442FA89}" type="presOf" srcId="{FBF0B143-B352-40E2-B424-78ED2B42ABF1}" destId="{B88E2787-BE06-4233-9C0B-889C1F900DC0}" srcOrd="0" destOrd="0" presId="urn:microsoft.com/office/officeart/2005/8/layout/process2"/>
    <dgm:cxn modelId="{11EA5AD2-A233-4AF3-A3F8-8B4105071D42}" srcId="{1203A074-BA79-40AE-A442-6AEF5F45F3A4}" destId="{FBF0B143-B352-40E2-B424-78ED2B42ABF1}" srcOrd="0" destOrd="0" parTransId="{C5580EF6-AE33-48A4-A5FE-76DAE23613F4}" sibTransId="{D7F4B8E2-9C88-4A71-85E9-F4B076D04FE5}"/>
    <dgm:cxn modelId="{B05D609F-4336-41D3-A4AB-24F45C5879D9}" type="presOf" srcId="{F67DD880-E2D0-447C-ADDF-EF22A6C69072}" destId="{42F2BF04-6F49-431F-9A2C-E512102FDD2A}" srcOrd="0" destOrd="0" presId="urn:microsoft.com/office/officeart/2005/8/layout/process2"/>
    <dgm:cxn modelId="{A3585B13-06F5-4E6D-AC96-565E85AFCB2C}" type="presOf" srcId="{E4C01BE5-FF8B-45D7-83E9-A4A85082E711}" destId="{74EFC0EA-7453-4E3C-A85E-5BA1D7A4A30A}" srcOrd="1" destOrd="0" presId="urn:microsoft.com/office/officeart/2005/8/layout/process2"/>
    <dgm:cxn modelId="{DB184D45-0E31-4F39-BB66-69426B2A752D}" type="presOf" srcId="{1203A074-BA79-40AE-A442-6AEF5F45F3A4}" destId="{E77D907C-F638-44CF-8848-76F870C8C067}" srcOrd="0" destOrd="0" presId="urn:microsoft.com/office/officeart/2005/8/layout/process2"/>
    <dgm:cxn modelId="{9DF4E1D9-BC69-43B9-A1F1-575F981E159C}" srcId="{1203A074-BA79-40AE-A442-6AEF5F45F3A4}" destId="{9BF27D9C-E97C-4464-A656-6B1C7CB5D481}" srcOrd="2" destOrd="0" parTransId="{8027C57D-50D6-4638-B0CF-F84EBC6A5655}" sibTransId="{5AE13DDF-F468-48F2-BAD5-451BEE3BF8AF}"/>
    <dgm:cxn modelId="{C83D15AD-D567-4D41-9989-661B11E7FE15}" type="presOf" srcId="{D7F4B8E2-9C88-4A71-85E9-F4B076D04FE5}" destId="{C162F935-A10F-4E07-AFBC-1E0057E57C7B}" srcOrd="1" destOrd="0" presId="urn:microsoft.com/office/officeart/2005/8/layout/process2"/>
    <dgm:cxn modelId="{F8842508-8A0D-496A-935D-40BAF6FAB0DA}" type="presOf" srcId="{E4C01BE5-FF8B-45D7-83E9-A4A85082E711}" destId="{8C0A593F-752C-44F5-9585-8EC9773B3103}" srcOrd="0" destOrd="0" presId="urn:microsoft.com/office/officeart/2005/8/layout/process2"/>
    <dgm:cxn modelId="{4F14D3FA-1CE2-4BFA-AF5A-A6559248EBE1}" type="presOf" srcId="{D7F4B8E2-9C88-4A71-85E9-F4B076D04FE5}" destId="{82130D06-E5FD-44D3-BA14-337D3353B2C1}" srcOrd="0" destOrd="0" presId="urn:microsoft.com/office/officeart/2005/8/layout/process2"/>
    <dgm:cxn modelId="{13F061E8-E19B-42EC-8107-F10FE1BD8793}" type="presOf" srcId="{9BF27D9C-E97C-4464-A656-6B1C7CB5D481}" destId="{8AD5A61B-B117-4539-95E8-33BD9DCA255C}" srcOrd="0" destOrd="0" presId="urn:microsoft.com/office/officeart/2005/8/layout/process2"/>
    <dgm:cxn modelId="{F91885E7-816B-4EC6-8509-9B97AA5CBC66}" type="presParOf" srcId="{E77D907C-F638-44CF-8848-76F870C8C067}" destId="{B88E2787-BE06-4233-9C0B-889C1F900DC0}" srcOrd="0" destOrd="0" presId="urn:microsoft.com/office/officeart/2005/8/layout/process2"/>
    <dgm:cxn modelId="{D5B85AD8-1D93-4D28-857B-DB4FEA812B0C}" type="presParOf" srcId="{E77D907C-F638-44CF-8848-76F870C8C067}" destId="{82130D06-E5FD-44D3-BA14-337D3353B2C1}" srcOrd="1" destOrd="0" presId="urn:microsoft.com/office/officeart/2005/8/layout/process2"/>
    <dgm:cxn modelId="{4071F26C-707C-4AD5-8ACE-A73E80B806F0}" type="presParOf" srcId="{82130D06-E5FD-44D3-BA14-337D3353B2C1}" destId="{C162F935-A10F-4E07-AFBC-1E0057E57C7B}" srcOrd="0" destOrd="0" presId="urn:microsoft.com/office/officeart/2005/8/layout/process2"/>
    <dgm:cxn modelId="{5EAB76E5-7B9F-46DD-9F28-A4E40D1CC243}" type="presParOf" srcId="{E77D907C-F638-44CF-8848-76F870C8C067}" destId="{42F2BF04-6F49-431F-9A2C-E512102FDD2A}" srcOrd="2" destOrd="0" presId="urn:microsoft.com/office/officeart/2005/8/layout/process2"/>
    <dgm:cxn modelId="{B503B0A4-6A3D-4870-8737-04E636FCD003}" type="presParOf" srcId="{E77D907C-F638-44CF-8848-76F870C8C067}" destId="{8C0A593F-752C-44F5-9585-8EC9773B3103}" srcOrd="3" destOrd="0" presId="urn:microsoft.com/office/officeart/2005/8/layout/process2"/>
    <dgm:cxn modelId="{BFB1B97E-5BAA-4495-986E-92186EC62BE9}" type="presParOf" srcId="{8C0A593F-752C-44F5-9585-8EC9773B3103}" destId="{74EFC0EA-7453-4E3C-A85E-5BA1D7A4A30A}" srcOrd="0" destOrd="0" presId="urn:microsoft.com/office/officeart/2005/8/layout/process2"/>
    <dgm:cxn modelId="{8FD13800-2E68-4961-A953-866A5A9AA629}" type="presParOf" srcId="{E77D907C-F638-44CF-8848-76F870C8C067}" destId="{8AD5A61B-B117-4539-95E8-33BD9DCA255C}"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DA0AB-9AC2-4C17-8E43-44757D521A8F}">
      <dsp:nvSpPr>
        <dsp:cNvPr id="0" name=""/>
        <dsp:cNvSpPr/>
      </dsp:nvSpPr>
      <dsp:spPr>
        <a:xfrm>
          <a:off x="2632" y="210593"/>
          <a:ext cx="2566972" cy="738688"/>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t>Определение</a:t>
          </a:r>
          <a:endParaRPr lang="en-CA" sz="2000" b="1" kern="1200" dirty="0"/>
        </a:p>
      </dsp:txBody>
      <dsp:txXfrm>
        <a:off x="2632" y="210593"/>
        <a:ext cx="2566972" cy="738688"/>
      </dsp:txXfrm>
    </dsp:sp>
    <dsp:sp modelId="{1BB9BE37-21A3-4AAC-887D-1A261330B220}">
      <dsp:nvSpPr>
        <dsp:cNvPr id="0" name=""/>
        <dsp:cNvSpPr/>
      </dsp:nvSpPr>
      <dsp:spPr>
        <a:xfrm>
          <a:off x="2632" y="949281"/>
          <a:ext cx="2566972" cy="2904124"/>
        </a:xfrm>
        <a:prstGeom prst="rect">
          <a:avLst/>
        </a:prstGeom>
        <a:blipFill dpi="0" rotWithShape="0">
          <a:blip xmlns:r="http://schemas.openxmlformats.org/officeDocument/2006/relationships" r:embed="rId1">
            <a:alphaModFix amt="44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i="0" kern="1200" dirty="0" smtClean="0">
              <a:solidFill>
                <a:srgbClr val="002060"/>
              </a:solidFill>
            </a:rPr>
            <a:t>Усиление импульсации нейронов в ЦНС, приводящее к гиперчувствительности к боли</a:t>
          </a:r>
          <a:endParaRPr lang="en-CA" sz="1500" kern="1200" dirty="0">
            <a:solidFill>
              <a:srgbClr val="002060"/>
            </a:solidFill>
          </a:endParaRPr>
        </a:p>
      </dsp:txBody>
      <dsp:txXfrm>
        <a:off x="2632" y="949281"/>
        <a:ext cx="2566972" cy="2904124"/>
      </dsp:txXfrm>
    </dsp:sp>
    <dsp:sp modelId="{3F6ABC6F-1F17-4967-AD68-21C6D30AC8A8}">
      <dsp:nvSpPr>
        <dsp:cNvPr id="0" name=""/>
        <dsp:cNvSpPr/>
      </dsp:nvSpPr>
      <dsp:spPr>
        <a:xfrm>
          <a:off x="2928981" y="210593"/>
          <a:ext cx="2566972" cy="7386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t>Примеры</a:t>
          </a:r>
          <a:endParaRPr lang="en-CA" sz="2000" b="1" kern="1200" dirty="0"/>
        </a:p>
      </dsp:txBody>
      <dsp:txXfrm>
        <a:off x="2928981" y="210593"/>
        <a:ext cx="2566972" cy="738688"/>
      </dsp:txXfrm>
    </dsp:sp>
    <dsp:sp modelId="{893CC798-5899-4AE1-9EDD-5666AEB04CE5}">
      <dsp:nvSpPr>
        <dsp:cNvPr id="0" name=""/>
        <dsp:cNvSpPr/>
      </dsp:nvSpPr>
      <dsp:spPr>
        <a:xfrm>
          <a:off x="2928981" y="949281"/>
          <a:ext cx="2566972" cy="2904124"/>
        </a:xfrm>
        <a:prstGeom prst="rect">
          <a:avLst/>
        </a:prstGeom>
        <a:blipFill dpi="0" rotWithShape="0">
          <a:blip xmlns:r="http://schemas.openxmlformats.org/officeDocument/2006/relationships" r:embed="rId2">
            <a:alphaModFix amt="62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kern="1200" dirty="0" smtClean="0">
              <a:solidFill>
                <a:srgbClr val="002060"/>
              </a:solidFill>
            </a:rPr>
            <a:t>Фибромиалгия</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Синдром раздраженного кишечника</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Интерстициальный цистит</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Боль в области височно-нижнечелюстного сустава</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Может иметь место у многих пациентов, страдающих хронической болью в пояснице</a:t>
          </a:r>
          <a:r>
            <a:rPr lang="en-US" sz="1500" kern="1200" dirty="0" smtClean="0">
              <a:solidFill>
                <a:srgbClr val="002060"/>
              </a:solidFill>
            </a:rPr>
            <a:t>, </a:t>
          </a:r>
          <a:r>
            <a:rPr lang="ru-RU" sz="1500" kern="1200" dirty="0" smtClean="0">
              <a:solidFill>
                <a:srgbClr val="002060"/>
              </a:solidFill>
            </a:rPr>
            <a:t>остеоартрозом и ревматоидным артритом</a:t>
          </a:r>
          <a:endParaRPr lang="en-CA" sz="1500" kern="1200" dirty="0">
            <a:solidFill>
              <a:srgbClr val="002060"/>
            </a:solidFill>
          </a:endParaRPr>
        </a:p>
      </dsp:txBody>
      <dsp:txXfrm>
        <a:off x="2928981" y="949281"/>
        <a:ext cx="2566972" cy="2904124"/>
      </dsp:txXfrm>
    </dsp:sp>
    <dsp:sp modelId="{310121DC-6E06-47FB-9AFD-B41434F9FC9B}">
      <dsp:nvSpPr>
        <dsp:cNvPr id="0" name=""/>
        <dsp:cNvSpPr/>
      </dsp:nvSpPr>
      <dsp:spPr>
        <a:xfrm>
          <a:off x="5855330" y="210593"/>
          <a:ext cx="2566972" cy="7386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t>Характеристики боли</a:t>
          </a:r>
          <a:endParaRPr lang="en-CA" sz="2000" b="1" kern="1200" dirty="0"/>
        </a:p>
      </dsp:txBody>
      <dsp:txXfrm>
        <a:off x="5855330" y="210593"/>
        <a:ext cx="2566972" cy="738688"/>
      </dsp:txXfrm>
    </dsp:sp>
    <dsp:sp modelId="{D3E8989D-5220-4B05-8559-264A40B3FE9F}">
      <dsp:nvSpPr>
        <dsp:cNvPr id="0" name=""/>
        <dsp:cNvSpPr/>
      </dsp:nvSpPr>
      <dsp:spPr>
        <a:xfrm>
          <a:off x="5855330" y="949281"/>
          <a:ext cx="2566972" cy="2904124"/>
        </a:xfrm>
        <a:prstGeom prst="rect">
          <a:avLst/>
        </a:prstGeom>
        <a:blipFill dpi="0" rotWithShape="0">
          <a:blip xmlns:r="http://schemas.openxmlformats.org/officeDocument/2006/relationships" r:embed="rId3">
            <a:alphaModFix amt="43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kern="1200" dirty="0" smtClean="0">
              <a:solidFill>
                <a:srgbClr val="002060"/>
              </a:solidFill>
            </a:rPr>
            <a:t>Жгучая</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Стреляющая</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Как удар электрическим током</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Часто диффузная</a:t>
          </a:r>
          <a:endParaRPr lang="en-CA" sz="1500" kern="1200" dirty="0">
            <a:solidFill>
              <a:srgbClr val="002060"/>
            </a:solidFill>
          </a:endParaRPr>
        </a:p>
        <a:p>
          <a:pPr marL="114300" lvl="1" indent="-114300" algn="l" defTabSz="666750">
            <a:lnSpc>
              <a:spcPct val="90000"/>
            </a:lnSpc>
            <a:spcBef>
              <a:spcPct val="0"/>
            </a:spcBef>
            <a:spcAft>
              <a:spcPct val="15000"/>
            </a:spcAft>
            <a:buChar char="••"/>
          </a:pPr>
          <a:r>
            <a:rPr lang="ru-RU" sz="1500" kern="1200" dirty="0" smtClean="0">
              <a:solidFill>
                <a:srgbClr val="002060"/>
              </a:solidFill>
            </a:rPr>
            <a:t>Часто сопровождается аллодинией и</a:t>
          </a:r>
          <a:r>
            <a:rPr lang="en-US" sz="1500" kern="1200" dirty="0" smtClean="0">
              <a:solidFill>
                <a:srgbClr val="002060"/>
              </a:solidFill>
            </a:rPr>
            <a:t>/</a:t>
          </a:r>
          <a:r>
            <a:rPr lang="ru-RU" sz="1500" kern="1200" dirty="0" smtClean="0">
              <a:solidFill>
                <a:srgbClr val="002060"/>
              </a:solidFill>
            </a:rPr>
            <a:t>или</a:t>
          </a:r>
          <a:r>
            <a:rPr lang="en-US" sz="1500" kern="1200" dirty="0" smtClean="0">
              <a:solidFill>
                <a:srgbClr val="002060"/>
              </a:solidFill>
            </a:rPr>
            <a:t> </a:t>
          </a:r>
          <a:r>
            <a:rPr lang="ru-RU" sz="1500" kern="1200" dirty="0" smtClean="0">
              <a:solidFill>
                <a:srgbClr val="002060"/>
              </a:solidFill>
            </a:rPr>
            <a:t>гипералгезией</a:t>
          </a:r>
          <a:endParaRPr lang="en-CA" sz="1500" kern="1200" dirty="0">
            <a:solidFill>
              <a:srgbClr val="002060"/>
            </a:solidFill>
          </a:endParaRPr>
        </a:p>
      </dsp:txBody>
      <dsp:txXfrm>
        <a:off x="5855330" y="949281"/>
        <a:ext cx="2566972" cy="29041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kern="1200" dirty="0" smtClean="0"/>
            <a:t>Боль</a:t>
          </a:r>
          <a:endParaRPr lang="en-CA" sz="1800" kern="1200" dirty="0"/>
        </a:p>
        <a:p>
          <a:pPr marL="114300" lvl="1" indent="-114300" algn="l" defTabSz="622300">
            <a:lnSpc>
              <a:spcPct val="90000"/>
            </a:lnSpc>
            <a:spcBef>
              <a:spcPct val="0"/>
            </a:spcBef>
            <a:spcAft>
              <a:spcPct val="15000"/>
            </a:spcAft>
            <a:buChar char="••"/>
          </a:pPr>
          <a:r>
            <a:rPr lang="ru-RU" sz="1400" kern="1200" dirty="0" smtClean="0"/>
            <a:t>Во всем теле</a:t>
          </a:r>
          <a:endParaRPr lang="en-CA" sz="1400" kern="1200" dirty="0"/>
        </a:p>
        <a:p>
          <a:pPr marL="114300" lvl="1" indent="-114300" algn="l" defTabSz="622300">
            <a:lnSpc>
              <a:spcPct val="90000"/>
            </a:lnSpc>
            <a:spcBef>
              <a:spcPct val="0"/>
            </a:spcBef>
            <a:spcAft>
              <a:spcPct val="15000"/>
            </a:spcAft>
            <a:buChar char="••"/>
          </a:pPr>
          <a:r>
            <a:rPr lang="ru-RU" sz="1400" kern="1200" dirty="0" smtClean="0"/>
            <a:t>Мышечная скованность и </a:t>
          </a:r>
          <a:r>
            <a:rPr lang="ru-RU" sz="1400" kern="1200" dirty="0" smtClean="0"/>
            <a:t>боль</a:t>
          </a:r>
          <a:endParaRPr lang="en-CA" sz="1400" kern="1200" dirty="0"/>
        </a:p>
        <a:p>
          <a:pPr marL="114300" lvl="1" indent="-114300" algn="l" defTabSz="622300">
            <a:lnSpc>
              <a:spcPct val="90000"/>
            </a:lnSpc>
            <a:spcBef>
              <a:spcPct val="0"/>
            </a:spcBef>
            <a:spcAft>
              <a:spcPct val="15000"/>
            </a:spcAft>
            <a:buChar char="••"/>
          </a:pPr>
          <a:r>
            <a:rPr lang="ru-RU" sz="1400" kern="1200" dirty="0" smtClean="0"/>
            <a:t>Головные боли</a:t>
          </a:r>
          <a:endParaRPr lang="en-CA" sz="1400" kern="1200" dirty="0"/>
        </a:p>
        <a:p>
          <a:pPr marL="114300" lvl="1" indent="-114300" algn="l" defTabSz="622300">
            <a:lnSpc>
              <a:spcPct val="90000"/>
            </a:lnSpc>
            <a:spcBef>
              <a:spcPct val="0"/>
            </a:spcBef>
            <a:spcAft>
              <a:spcPct val="15000"/>
            </a:spcAft>
            <a:buChar char="••"/>
          </a:pPr>
          <a:r>
            <a:rPr lang="ru-RU" sz="1400" kern="1200" dirty="0" smtClean="0"/>
            <a:t>Боли в челюсти</a:t>
          </a:r>
          <a:endParaRPr lang="en-CA" sz="1400" kern="1200" dirty="0"/>
        </a:p>
        <a:p>
          <a:pPr marL="114300" lvl="1" indent="-114300" algn="l" defTabSz="622300">
            <a:lnSpc>
              <a:spcPct val="90000"/>
            </a:lnSpc>
            <a:spcBef>
              <a:spcPct val="0"/>
            </a:spcBef>
            <a:spcAft>
              <a:spcPct val="15000"/>
            </a:spcAft>
            <a:buChar char="••"/>
          </a:pPr>
          <a:r>
            <a:rPr lang="ru-RU" sz="1400" kern="1200" dirty="0" smtClean="0"/>
            <a:t>Боли в области таза</a:t>
          </a:r>
          <a:endParaRPr lang="en-CA" sz="1400" kern="1200" dirty="0"/>
        </a:p>
        <a:p>
          <a:pPr marL="114300" lvl="1" indent="-114300" algn="l" defTabSz="622300">
            <a:lnSpc>
              <a:spcPct val="90000"/>
            </a:lnSpc>
            <a:spcBef>
              <a:spcPct val="0"/>
            </a:spcBef>
            <a:spcAft>
              <a:spcPct val="15000"/>
            </a:spcAft>
            <a:buChar char="••"/>
          </a:pPr>
          <a:r>
            <a:rPr lang="ru-RU" sz="1400" kern="1200" dirty="0" smtClean="0"/>
            <a:t>Боли в области мочевого пузыря и при мочеиспускании</a:t>
          </a:r>
          <a:endParaRPr lang="en-CA" sz="1400" kern="120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kern="1200" dirty="0" smtClean="0"/>
            <a:t>Тревога/депрессия</a:t>
          </a:r>
          <a:endParaRPr lang="en-CA" sz="1800" kern="1200" dirty="0"/>
        </a:p>
        <a:p>
          <a:pPr marL="114300" lvl="1" indent="-114300" algn="l" defTabSz="622300">
            <a:lnSpc>
              <a:spcPct val="90000"/>
            </a:lnSpc>
            <a:spcBef>
              <a:spcPct val="0"/>
            </a:spcBef>
            <a:spcAft>
              <a:spcPct val="15000"/>
            </a:spcAft>
            <a:buChar char="••"/>
          </a:pPr>
          <a:r>
            <a:rPr lang="ru-RU" sz="1400" kern="1200" dirty="0" smtClean="0"/>
            <a:t>Печаль или депрессия</a:t>
          </a:r>
          <a:endParaRPr lang="en-CA" sz="1400" kern="1200" dirty="0"/>
        </a:p>
        <a:p>
          <a:pPr marL="114300" lvl="1" indent="-114300" algn="l" defTabSz="622300">
            <a:lnSpc>
              <a:spcPct val="90000"/>
            </a:lnSpc>
            <a:spcBef>
              <a:spcPct val="0"/>
            </a:spcBef>
            <a:spcAft>
              <a:spcPct val="15000"/>
            </a:spcAft>
            <a:buChar char="••"/>
          </a:pPr>
          <a:r>
            <a:rPr lang="ru-RU" sz="1400" kern="1200" dirty="0" smtClean="0"/>
            <a:t>Тревога</a:t>
          </a:r>
          <a:endParaRPr lang="en-CA" sz="1400" kern="1200" dirty="0"/>
        </a:p>
        <a:p>
          <a:pPr marL="114300" lvl="1" indent="-114300" algn="l" defTabSz="622300">
            <a:lnSpc>
              <a:spcPct val="90000"/>
            </a:lnSpc>
            <a:spcBef>
              <a:spcPct val="0"/>
            </a:spcBef>
            <a:spcAft>
              <a:spcPct val="15000"/>
            </a:spcAft>
            <a:buChar char="••"/>
          </a:pPr>
          <a:r>
            <a:rPr lang="ru-RU" sz="1400" kern="1200" dirty="0" smtClean="0"/>
            <a:t>Стресс усиливает выраженность симптомов</a:t>
          </a:r>
          <a:endParaRPr lang="en-CA" sz="1400" kern="1200" dirty="0"/>
        </a:p>
        <a:p>
          <a:pPr marL="114300" lvl="1" indent="-114300" algn="l" defTabSz="622300">
            <a:lnSpc>
              <a:spcPct val="90000"/>
            </a:lnSpc>
            <a:spcBef>
              <a:spcPct val="0"/>
            </a:spcBef>
            <a:spcAft>
              <a:spcPct val="15000"/>
            </a:spcAft>
            <a:buChar char="••"/>
          </a:pPr>
          <a:r>
            <a:rPr lang="ru-RU" sz="1400" kern="1200" dirty="0" smtClean="0"/>
            <a:t>Напряжение в шее и плечах</a:t>
          </a:r>
          <a:endParaRPr lang="en-CA" sz="1400" kern="1200" dirty="0"/>
        </a:p>
        <a:p>
          <a:pPr marL="114300" lvl="1" indent="-114300" algn="l" defTabSz="622300">
            <a:lnSpc>
              <a:spcPct val="90000"/>
            </a:lnSpc>
            <a:spcBef>
              <a:spcPct val="0"/>
            </a:spcBef>
            <a:spcAft>
              <a:spcPct val="15000"/>
            </a:spcAft>
            <a:buChar char="••"/>
          </a:pPr>
          <a:r>
            <a:rPr lang="ru-RU" sz="1400" kern="1200" dirty="0" smtClean="0"/>
            <a:t>Скрежет зубами</a:t>
          </a:r>
          <a:r>
            <a:rPr lang="en-CA" sz="1400" kern="1200" dirty="0" smtClean="0"/>
            <a:t>/</a:t>
          </a:r>
          <a:r>
            <a:rPr lang="ru-RU" sz="1400" kern="1200" dirty="0" smtClean="0"/>
            <a:t>сжатые челюсти</a:t>
          </a:r>
          <a:endParaRPr lang="en-CA" sz="1400" kern="1200" dirty="0"/>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kern="1200" dirty="0" smtClean="0"/>
            <a:t>Утомляемость</a:t>
          </a:r>
          <a:endParaRPr lang="en-CA" sz="1800" kern="1200" dirty="0"/>
        </a:p>
        <a:p>
          <a:pPr marL="114300" lvl="1" indent="-114300" algn="l" defTabSz="622300">
            <a:lnSpc>
              <a:spcPct val="90000"/>
            </a:lnSpc>
            <a:spcBef>
              <a:spcPct val="0"/>
            </a:spcBef>
            <a:spcAft>
              <a:spcPct val="15000"/>
            </a:spcAft>
            <a:buChar char="••"/>
          </a:pPr>
          <a:r>
            <a:rPr lang="ru-RU" sz="1400" kern="1200" dirty="0" smtClean="0"/>
            <a:t>Плохой сон</a:t>
          </a:r>
          <a:endParaRPr lang="en-CA" sz="1400" kern="1200" dirty="0"/>
        </a:p>
        <a:p>
          <a:pPr marL="114300" lvl="1" indent="-114300" algn="l" defTabSz="622300">
            <a:lnSpc>
              <a:spcPct val="90000"/>
            </a:lnSpc>
            <a:spcBef>
              <a:spcPct val="0"/>
            </a:spcBef>
            <a:spcAft>
              <a:spcPct val="15000"/>
            </a:spcAft>
            <a:buChar char="••"/>
          </a:pPr>
          <a:r>
            <a:rPr lang="ru-RU" sz="1400" kern="1200" dirty="0" smtClean="0"/>
            <a:t>Отсутствие бодрости утром</a:t>
          </a:r>
          <a:endParaRPr lang="en-CA" sz="1400" kern="1200" dirty="0"/>
        </a:p>
        <a:p>
          <a:pPr marL="114300" lvl="1" indent="-114300" algn="l" defTabSz="622300">
            <a:lnSpc>
              <a:spcPct val="90000"/>
            </a:lnSpc>
            <a:spcBef>
              <a:spcPct val="0"/>
            </a:spcBef>
            <a:spcAft>
              <a:spcPct val="15000"/>
            </a:spcAft>
            <a:buChar char="••"/>
          </a:pPr>
          <a:r>
            <a:rPr lang="ru-RU" sz="1400" kern="1200" dirty="0" smtClean="0"/>
            <a:t>Быстрая утомляемость при физической нагрузке</a:t>
          </a:r>
          <a:endParaRPr lang="en-CA" sz="1400" kern="120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kern="1200" dirty="0" smtClean="0">
              <a:solidFill>
                <a:schemeClr val="bg1"/>
              </a:solidFill>
            </a:rPr>
            <a:t>Другие симптомы</a:t>
          </a:r>
          <a:endParaRPr lang="en-CA" sz="1800" kern="1200" dirty="0">
            <a:solidFill>
              <a:schemeClr val="bg1"/>
            </a:solidFill>
          </a:endParaRPr>
        </a:p>
        <a:p>
          <a:pPr marL="114300" lvl="1" indent="-114300" algn="l" defTabSz="622300">
            <a:lnSpc>
              <a:spcPct val="90000"/>
            </a:lnSpc>
            <a:spcBef>
              <a:spcPct val="0"/>
            </a:spcBef>
            <a:spcAft>
              <a:spcPct val="15000"/>
            </a:spcAft>
            <a:buChar char="••"/>
          </a:pPr>
          <a:r>
            <a:rPr lang="ru-RU" sz="1400" kern="1200" dirty="0" smtClean="0">
              <a:solidFill>
                <a:schemeClr val="bg1"/>
              </a:solidFill>
            </a:rPr>
            <a:t>Трудности с концентрацией внимания</a:t>
          </a:r>
          <a:endParaRPr lang="en-CA" sz="1400" kern="1200" dirty="0">
            <a:solidFill>
              <a:schemeClr val="bg1"/>
            </a:solidFill>
          </a:endParaRPr>
        </a:p>
        <a:p>
          <a:pPr marL="114300" lvl="1" indent="-114300" algn="l" defTabSz="622300">
            <a:lnSpc>
              <a:spcPct val="90000"/>
            </a:lnSpc>
            <a:spcBef>
              <a:spcPct val="0"/>
            </a:spcBef>
            <a:spcAft>
              <a:spcPct val="15000"/>
            </a:spcAft>
            <a:buChar char="••"/>
          </a:pPr>
          <a:r>
            <a:rPr lang="ru-RU" sz="1400" kern="1200" dirty="0" smtClean="0">
              <a:solidFill>
                <a:schemeClr val="bg1"/>
              </a:solidFill>
            </a:rPr>
            <a:t>Нуждается в помощи при повседневной деятельности</a:t>
          </a:r>
          <a:endParaRPr lang="en-CA" sz="1400" kern="1200" dirty="0">
            <a:solidFill>
              <a:schemeClr val="bg1"/>
            </a:solidFill>
          </a:endParaRPr>
        </a:p>
        <a:p>
          <a:pPr marL="114300" lvl="1" indent="-114300" algn="l" defTabSz="622300">
            <a:lnSpc>
              <a:spcPct val="90000"/>
            </a:lnSpc>
            <a:spcBef>
              <a:spcPct val="0"/>
            </a:spcBef>
            <a:spcAft>
              <a:spcPct val="15000"/>
            </a:spcAft>
            <a:buChar char="••"/>
          </a:pPr>
          <a:r>
            <a:rPr lang="ru-RU" sz="1400" kern="1200" dirty="0" smtClean="0">
              <a:solidFill>
                <a:schemeClr val="bg1"/>
              </a:solidFill>
            </a:rPr>
            <a:t>Чувствительность к яркому свету</a:t>
          </a:r>
          <a:endParaRPr lang="en-CA" sz="1400" kern="1200" dirty="0">
            <a:solidFill>
              <a:schemeClr val="bg1"/>
            </a:solidFill>
          </a:endParaRPr>
        </a:p>
        <a:p>
          <a:pPr marL="114300" lvl="1" indent="-114300" algn="l" defTabSz="622300">
            <a:lnSpc>
              <a:spcPct val="90000"/>
            </a:lnSpc>
            <a:spcBef>
              <a:spcPct val="0"/>
            </a:spcBef>
            <a:spcAft>
              <a:spcPct val="15000"/>
            </a:spcAft>
            <a:buChar char="••"/>
          </a:pPr>
          <a:r>
            <a:rPr lang="ru-RU" sz="1400" kern="1200" dirty="0" smtClean="0">
              <a:solidFill>
                <a:schemeClr val="bg1"/>
              </a:solidFill>
            </a:rPr>
            <a:t>Нарушения со стороны кожи</a:t>
          </a:r>
          <a:endParaRPr lang="en-CA" sz="1400" kern="1200" dirty="0">
            <a:solidFill>
              <a:schemeClr val="bg1"/>
            </a:solidFill>
          </a:endParaRPr>
        </a:p>
        <a:p>
          <a:pPr marL="114300" lvl="1" indent="-114300" algn="l" defTabSz="622300">
            <a:lnSpc>
              <a:spcPct val="90000"/>
            </a:lnSpc>
            <a:spcBef>
              <a:spcPct val="0"/>
            </a:spcBef>
            <a:spcAft>
              <a:spcPct val="15000"/>
            </a:spcAft>
            <a:buChar char="••"/>
          </a:pPr>
          <a:r>
            <a:rPr lang="ru-RU" sz="1400" kern="1200" dirty="0" smtClean="0">
              <a:solidFill>
                <a:schemeClr val="bg1"/>
              </a:solidFill>
            </a:rPr>
            <a:t>Диарея/запор</a:t>
          </a:r>
          <a:endParaRPr lang="en-CA" sz="1400" kern="1200" dirty="0">
            <a:solidFill>
              <a:schemeClr val="bg1"/>
            </a:solidFill>
          </a:endParaRPr>
        </a:p>
      </dsp:txBody>
      <dsp:txXfrm>
        <a:off x="4288794" y="2436976"/>
        <a:ext cx="3479899" cy="20879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6AF691-7754-42E9-8629-E7F3EDC52C42}">
      <dsp:nvSpPr>
        <dsp:cNvPr id="0" name=""/>
        <dsp:cNvSpPr/>
      </dsp:nvSpPr>
      <dsp:spPr>
        <a:xfrm>
          <a:off x="920868" y="867914"/>
          <a:ext cx="2435473" cy="80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solidFill>
                <a:schemeClr val="bg2"/>
              </a:solidFill>
            </a:rPr>
            <a:t>На момент постановки диагноза</a:t>
          </a:r>
          <a:endParaRPr lang="en-CA" sz="1700" kern="1200" dirty="0">
            <a:solidFill>
              <a:schemeClr val="bg2"/>
            </a:solidFill>
          </a:endParaRPr>
        </a:p>
      </dsp:txBody>
      <dsp:txXfrm>
        <a:off x="920868" y="867914"/>
        <a:ext cx="2435473" cy="802599"/>
      </dsp:txXfrm>
    </dsp:sp>
    <dsp:sp modelId="{C7B8EB30-CFC1-4D69-8631-E957655323A1}">
      <dsp:nvSpPr>
        <dsp:cNvPr id="0" name=""/>
        <dsp:cNvSpPr/>
      </dsp:nvSpPr>
      <dsp:spPr>
        <a:xfrm>
          <a:off x="496754" y="2376840"/>
          <a:ext cx="32837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bg2"/>
              </a:solidFill>
            </a:rPr>
            <a:t>У </a:t>
          </a:r>
          <a:r>
            <a:rPr lang="en-US" sz="2400" kern="1200" dirty="0" smtClean="0">
              <a:solidFill>
                <a:schemeClr val="bg2"/>
              </a:solidFill>
            </a:rPr>
            <a:t>20</a:t>
          </a:r>
          <a:r>
            <a:rPr lang="ru-RU" sz="2400" kern="1200" dirty="0" smtClean="0">
              <a:solidFill>
                <a:schemeClr val="bg2"/>
              </a:solidFill>
            </a:rPr>
            <a:t> </a:t>
          </a:r>
          <a:r>
            <a:rPr lang="en-US" sz="2400" kern="1200" dirty="0" smtClean="0">
              <a:solidFill>
                <a:schemeClr val="bg2"/>
              </a:solidFill>
            </a:rPr>
            <a:t>–</a:t>
          </a:r>
          <a:r>
            <a:rPr lang="ru-RU" sz="2400" kern="1200" dirty="0" smtClean="0">
              <a:solidFill>
                <a:schemeClr val="bg2"/>
              </a:solidFill>
            </a:rPr>
            <a:t> </a:t>
          </a:r>
          <a:r>
            <a:rPr lang="en-US" sz="2400" kern="1200" dirty="0" smtClean="0">
              <a:solidFill>
                <a:schemeClr val="bg2"/>
              </a:solidFill>
            </a:rPr>
            <a:t>40</a:t>
          </a:r>
          <a:r>
            <a:rPr lang="ru-RU" sz="2400" kern="1200" dirty="0" smtClean="0">
              <a:solidFill>
                <a:schemeClr val="bg2"/>
              </a:solidFill>
            </a:rPr>
            <a:t> </a:t>
          </a:r>
          <a:r>
            <a:rPr lang="en-US" sz="2400" kern="1200" dirty="0" smtClean="0">
              <a:solidFill>
                <a:schemeClr val="bg2"/>
              </a:solidFill>
            </a:rPr>
            <a:t>% </a:t>
          </a:r>
          <a:r>
            <a:rPr lang="ru-RU" sz="2400" kern="1200" dirty="0" smtClean="0">
              <a:solidFill>
                <a:schemeClr val="bg2"/>
              </a:solidFill>
            </a:rPr>
            <a:t>имеются идентифицируемые нарушения настроения</a:t>
          </a:r>
          <a:endParaRPr lang="en-CA" sz="2400" kern="1200" dirty="0">
            <a:solidFill>
              <a:schemeClr val="bg2"/>
            </a:solidFill>
          </a:endParaRPr>
        </a:p>
      </dsp:txBody>
      <dsp:txXfrm>
        <a:off x="496754" y="2376840"/>
        <a:ext cx="3283700" cy="1503680"/>
      </dsp:txXfrm>
    </dsp:sp>
    <dsp:sp modelId="{A7507257-E075-4E17-AF42-6A8D23379401}">
      <dsp:nvSpPr>
        <dsp:cNvPr id="0" name=""/>
        <dsp:cNvSpPr/>
      </dsp:nvSpPr>
      <dsp:spPr>
        <a:xfrm>
          <a:off x="918100"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6636D-85F7-4AD0-8E1E-72C094431982}">
      <dsp:nvSpPr>
        <dsp:cNvPr id="0" name=""/>
        <dsp:cNvSpPr/>
      </dsp:nvSpPr>
      <dsp:spPr>
        <a:xfrm>
          <a:off x="1053712" y="35259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32BD-35F9-4DF0-921E-0B76F3DF7310}">
      <dsp:nvSpPr>
        <dsp:cNvPr id="0" name=""/>
        <dsp:cNvSpPr/>
      </dsp:nvSpPr>
      <dsp:spPr>
        <a:xfrm>
          <a:off x="1379179" y="40683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5BC5C-4961-4993-8636-A27BC632D7B5}">
      <dsp:nvSpPr>
        <dsp:cNvPr id="0" name=""/>
        <dsp:cNvSpPr/>
      </dsp:nvSpPr>
      <dsp:spPr>
        <a:xfrm>
          <a:off x="1650403" y="108489"/>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D4F4F-C2F9-4941-A2ED-DF36E59B08D5}">
      <dsp:nvSpPr>
        <dsp:cNvPr id="0" name=""/>
        <dsp:cNvSpPr/>
      </dsp:nvSpPr>
      <dsp:spPr>
        <a:xfrm>
          <a:off x="2002993" y="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F608B-D32A-48E2-B3C7-CD8A74A23B2C}">
      <dsp:nvSpPr>
        <dsp:cNvPr id="0" name=""/>
        <dsp:cNvSpPr/>
      </dsp:nvSpPr>
      <dsp:spPr>
        <a:xfrm>
          <a:off x="2436950" y="189856"/>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1C9B8-D807-441C-9DA2-1F9A915FF380}">
      <dsp:nvSpPr>
        <dsp:cNvPr id="0" name=""/>
        <dsp:cNvSpPr/>
      </dsp:nvSpPr>
      <dsp:spPr>
        <a:xfrm>
          <a:off x="2708173" y="32546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84757-F45D-42DF-933B-C622E90829E5}">
      <dsp:nvSpPr>
        <dsp:cNvPr id="0" name=""/>
        <dsp:cNvSpPr/>
      </dsp:nvSpPr>
      <dsp:spPr>
        <a:xfrm>
          <a:off x="3087886"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9EE66-EA3E-4B76-B1CE-8867A04418B6}">
      <dsp:nvSpPr>
        <dsp:cNvPr id="0" name=""/>
        <dsp:cNvSpPr/>
      </dsp:nvSpPr>
      <dsp:spPr>
        <a:xfrm>
          <a:off x="3250620" y="92215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57599-B97E-4E73-87C3-7B7314E4808F}">
      <dsp:nvSpPr>
        <dsp:cNvPr id="0" name=""/>
        <dsp:cNvSpPr/>
      </dsp:nvSpPr>
      <dsp:spPr>
        <a:xfrm>
          <a:off x="1840259" y="352590"/>
          <a:ext cx="498165" cy="4981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C784F-76DC-4C20-90A3-E5FC8572EE0F}">
      <dsp:nvSpPr>
        <dsp:cNvPr id="0" name=""/>
        <dsp:cNvSpPr/>
      </dsp:nvSpPr>
      <dsp:spPr>
        <a:xfrm>
          <a:off x="782488" y="138323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D3B3B-63E3-408F-9697-729C96DCDEC6}">
      <dsp:nvSpPr>
        <dsp:cNvPr id="0" name=""/>
        <dsp:cNvSpPr/>
      </dsp:nvSpPr>
      <dsp:spPr>
        <a:xfrm>
          <a:off x="945222" y="1627339"/>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EC56E-AE56-42C7-BB35-5536524F2E75}">
      <dsp:nvSpPr>
        <dsp:cNvPr id="0" name=""/>
        <dsp:cNvSpPr/>
      </dsp:nvSpPr>
      <dsp:spPr>
        <a:xfrm>
          <a:off x="1352057" y="1844317"/>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2749-0955-4F6B-AF83-96016DB692E2}">
      <dsp:nvSpPr>
        <dsp:cNvPr id="0" name=""/>
        <dsp:cNvSpPr/>
      </dsp:nvSpPr>
      <dsp:spPr>
        <a:xfrm>
          <a:off x="1921626" y="219690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20972-0054-47AF-AFC6-D65D869049AC}">
      <dsp:nvSpPr>
        <dsp:cNvPr id="0" name=""/>
        <dsp:cNvSpPr/>
      </dsp:nvSpPr>
      <dsp:spPr>
        <a:xfrm>
          <a:off x="2030115" y="184431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6FAC3-401A-451F-8A3A-F5C22284A902}">
      <dsp:nvSpPr>
        <dsp:cNvPr id="0" name=""/>
        <dsp:cNvSpPr/>
      </dsp:nvSpPr>
      <dsp:spPr>
        <a:xfrm>
          <a:off x="2301338" y="222403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CB05F-2E0A-40DD-9A08-FEDB452145AE}">
      <dsp:nvSpPr>
        <dsp:cNvPr id="0" name=""/>
        <dsp:cNvSpPr/>
      </dsp:nvSpPr>
      <dsp:spPr>
        <a:xfrm>
          <a:off x="2545439" y="1790073"/>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AD9D4-938F-44B0-BAE1-2476A6164015}">
      <dsp:nvSpPr>
        <dsp:cNvPr id="0" name=""/>
        <dsp:cNvSpPr/>
      </dsp:nvSpPr>
      <dsp:spPr>
        <a:xfrm>
          <a:off x="3142130" y="168158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44458-2251-4EEB-897E-CE560BC78B93}">
      <dsp:nvSpPr>
        <dsp:cNvPr id="0" name=""/>
        <dsp:cNvSpPr/>
      </dsp:nvSpPr>
      <dsp:spPr>
        <a:xfrm>
          <a:off x="3780455" y="406383"/>
          <a:ext cx="894079"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A38C3-8B4D-4E48-B66C-13DBD897DF8D}">
      <dsp:nvSpPr>
        <dsp:cNvPr id="0" name=""/>
        <dsp:cNvSpPr/>
      </dsp:nvSpPr>
      <dsp:spPr>
        <a:xfrm>
          <a:off x="4511975" y="406383"/>
          <a:ext cx="894079"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23E11-F885-49C1-BFD4-C4C24674353E}">
      <dsp:nvSpPr>
        <dsp:cNvPr id="0" name=""/>
        <dsp:cNvSpPr/>
      </dsp:nvSpPr>
      <dsp:spPr>
        <a:xfrm>
          <a:off x="5588935" y="285292"/>
          <a:ext cx="2072640" cy="2072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ru-RU" sz="1700" kern="1200" dirty="0" smtClean="0"/>
            <a:t>Пожизненная распространенность</a:t>
          </a:r>
          <a:endParaRPr lang="en-CA" sz="1700" kern="1200" dirty="0"/>
        </a:p>
      </dsp:txBody>
      <dsp:txXfrm>
        <a:off x="5588935" y="285292"/>
        <a:ext cx="2072640" cy="2072640"/>
      </dsp:txXfrm>
    </dsp:sp>
    <dsp:sp modelId="{8C3F2F07-B786-403F-9FBF-E5FBDD93054E}">
      <dsp:nvSpPr>
        <dsp:cNvPr id="0" name=""/>
        <dsp:cNvSpPr/>
      </dsp:nvSpPr>
      <dsp:spPr>
        <a:xfrm>
          <a:off x="5406055" y="2560319"/>
          <a:ext cx="24384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ru-RU" sz="2400" kern="1200" dirty="0" smtClean="0">
              <a:solidFill>
                <a:schemeClr val="bg2"/>
              </a:solidFill>
            </a:rPr>
            <a:t>Депрессия</a:t>
          </a:r>
          <a:r>
            <a:rPr lang="en-CA" sz="2400" kern="1200" dirty="0" smtClean="0">
              <a:solidFill>
                <a:schemeClr val="bg2"/>
              </a:solidFill>
            </a:rPr>
            <a:t>: 75</a:t>
          </a:r>
          <a:r>
            <a:rPr lang="ru-RU" sz="2400" kern="1200" dirty="0" smtClean="0">
              <a:solidFill>
                <a:schemeClr val="bg2"/>
              </a:solidFill>
            </a:rPr>
            <a:t> </a:t>
          </a:r>
          <a:r>
            <a:rPr lang="en-CA" sz="2400" kern="1200" dirty="0" smtClean="0">
              <a:solidFill>
                <a:schemeClr val="bg2"/>
              </a:solidFill>
            </a:rPr>
            <a:t>%</a:t>
          </a:r>
          <a:endParaRPr lang="en-CA" sz="2400" kern="1200" dirty="0">
            <a:solidFill>
              <a:schemeClr val="bg2"/>
            </a:solidFill>
          </a:endParaRPr>
        </a:p>
        <a:p>
          <a:pPr marL="228600" lvl="1" indent="-228600" algn="l" defTabSz="1066800">
            <a:lnSpc>
              <a:spcPct val="90000"/>
            </a:lnSpc>
            <a:spcBef>
              <a:spcPct val="0"/>
            </a:spcBef>
            <a:spcAft>
              <a:spcPct val="15000"/>
            </a:spcAft>
            <a:buChar char="••"/>
          </a:pPr>
          <a:r>
            <a:rPr lang="ru-RU" sz="2400" kern="1200" dirty="0" smtClean="0">
              <a:solidFill>
                <a:schemeClr val="bg2"/>
              </a:solidFill>
            </a:rPr>
            <a:t>Тревога</a:t>
          </a:r>
          <a:r>
            <a:rPr lang="en-CA" sz="2400" kern="1200" dirty="0" smtClean="0">
              <a:solidFill>
                <a:schemeClr val="bg2"/>
              </a:solidFill>
            </a:rPr>
            <a:t>: 60</a:t>
          </a:r>
          <a:r>
            <a:rPr lang="ru-RU" sz="2400" kern="1200" dirty="0" smtClean="0">
              <a:solidFill>
                <a:schemeClr val="bg2"/>
              </a:solidFill>
            </a:rPr>
            <a:t> </a:t>
          </a:r>
          <a:r>
            <a:rPr lang="en-CA" sz="2400" kern="1200" dirty="0" smtClean="0">
              <a:solidFill>
                <a:schemeClr val="bg2"/>
              </a:solidFill>
            </a:rPr>
            <a:t>%</a:t>
          </a:r>
          <a:endParaRPr lang="en-CA" sz="2400" kern="1200" dirty="0">
            <a:solidFill>
              <a:schemeClr val="bg2"/>
            </a:solidFill>
          </a:endParaRPr>
        </a:p>
      </dsp:txBody>
      <dsp:txXfrm>
        <a:off x="5406055" y="2560319"/>
        <a:ext cx="2438400" cy="1503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0BDAF7-0290-4D6E-8EEC-EEC25A192476}">
      <dsp:nvSpPr>
        <dsp:cNvPr id="0" name=""/>
        <dsp:cNvSpPr/>
      </dsp:nvSpPr>
      <dsp:spPr>
        <a:xfrm>
          <a:off x="0" y="0"/>
          <a:ext cx="8229599"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487A5-ED8F-426B-877E-A886DD979ADE}">
      <dsp:nvSpPr>
        <dsp:cNvPr id="0" name=""/>
        <dsp:cNvSpPr/>
      </dsp:nvSpPr>
      <dsp:spPr>
        <a:xfrm>
          <a:off x="247009" y="271557"/>
          <a:ext cx="1312597" cy="149356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8991E-09C6-427D-B6DD-224C7438474B}">
      <dsp:nvSpPr>
        <dsp:cNvPr id="0" name=""/>
        <dsp:cNvSpPr/>
      </dsp:nvSpPr>
      <dsp:spPr>
        <a:xfrm rot="10800000">
          <a:off x="247009" y="2036683"/>
          <a:ext cx="1312597"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solidFill>
                <a:schemeClr val="bg2"/>
              </a:solidFill>
            </a:rPr>
            <a:t>Гигиена сна</a:t>
          </a:r>
          <a:endParaRPr lang="en-CA" sz="2000" kern="1200" dirty="0">
            <a:solidFill>
              <a:schemeClr val="bg2"/>
            </a:solidFill>
          </a:endParaRPr>
        </a:p>
      </dsp:txBody>
      <dsp:txXfrm rot="10800000">
        <a:off x="247009" y="2036683"/>
        <a:ext cx="1312597" cy="2489279"/>
      </dsp:txXfrm>
    </dsp:sp>
    <dsp:sp modelId="{7E5BBCD2-661D-43CB-8F15-B242ADA79E6B}">
      <dsp:nvSpPr>
        <dsp:cNvPr id="0" name=""/>
        <dsp:cNvSpPr/>
      </dsp:nvSpPr>
      <dsp:spPr>
        <a:xfrm>
          <a:off x="1883142" y="271557"/>
          <a:ext cx="1312597" cy="14935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45BD9-3756-4BDD-9A30-A3D3867E138C}">
      <dsp:nvSpPr>
        <dsp:cNvPr id="0" name=""/>
        <dsp:cNvSpPr/>
      </dsp:nvSpPr>
      <dsp:spPr>
        <a:xfrm rot="10800000">
          <a:off x="1690866" y="2036683"/>
          <a:ext cx="1697148"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solidFill>
                <a:schemeClr val="bg2"/>
              </a:solidFill>
            </a:rPr>
            <a:t>Физическая активность</a:t>
          </a:r>
          <a:endParaRPr lang="en-CA" sz="2000" kern="1200" dirty="0">
            <a:solidFill>
              <a:schemeClr val="bg2"/>
            </a:solidFill>
          </a:endParaRPr>
        </a:p>
      </dsp:txBody>
      <dsp:txXfrm rot="10800000">
        <a:off x="1690866" y="2036683"/>
        <a:ext cx="1697148" cy="2489279"/>
      </dsp:txXfrm>
    </dsp:sp>
    <dsp:sp modelId="{E3555019-30AC-42D3-948A-DB037203B933}">
      <dsp:nvSpPr>
        <dsp:cNvPr id="0" name=""/>
        <dsp:cNvSpPr/>
      </dsp:nvSpPr>
      <dsp:spPr>
        <a:xfrm>
          <a:off x="3970460" y="271557"/>
          <a:ext cx="1312597" cy="149356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168C3-DDA1-4D46-8B0F-E0B3D0DA29E5}">
      <dsp:nvSpPr>
        <dsp:cNvPr id="0" name=""/>
        <dsp:cNvSpPr/>
      </dsp:nvSpPr>
      <dsp:spPr>
        <a:xfrm rot="10800000">
          <a:off x="3519274" y="2036683"/>
          <a:ext cx="2214968"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solidFill>
                <a:schemeClr val="bg2"/>
              </a:solidFill>
            </a:rPr>
            <a:t>Когнитивно-поведенческая терапия</a:t>
          </a:r>
          <a:endParaRPr lang="en-CA" sz="2000" kern="1200" dirty="0">
            <a:solidFill>
              <a:schemeClr val="bg2"/>
            </a:solidFill>
          </a:endParaRPr>
        </a:p>
      </dsp:txBody>
      <dsp:txXfrm rot="10800000">
        <a:off x="3519274" y="2036683"/>
        <a:ext cx="2214968" cy="2489279"/>
      </dsp:txXfrm>
    </dsp:sp>
    <dsp:sp modelId="{E0D51F96-53EE-4262-8E15-2F07273690DC}">
      <dsp:nvSpPr>
        <dsp:cNvPr id="0" name=""/>
        <dsp:cNvSpPr/>
      </dsp:nvSpPr>
      <dsp:spPr>
        <a:xfrm>
          <a:off x="6267747" y="271557"/>
          <a:ext cx="1312597" cy="149356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FC2BC-92C3-4F5C-B5B5-078A6CA9F54B}">
      <dsp:nvSpPr>
        <dsp:cNvPr id="0" name=""/>
        <dsp:cNvSpPr/>
      </dsp:nvSpPr>
      <dsp:spPr>
        <a:xfrm rot="10800000">
          <a:off x="5865502" y="2036683"/>
          <a:ext cx="2117087"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42240" numCol="1" spcCol="1270" anchor="t" anchorCtr="0">
          <a:noAutofit/>
        </a:bodyPr>
        <a:lstStyle/>
        <a:p>
          <a:pPr lvl="0" algn="ctr" defTabSz="889000">
            <a:lnSpc>
              <a:spcPct val="90000"/>
            </a:lnSpc>
            <a:spcBef>
              <a:spcPct val="0"/>
            </a:spcBef>
            <a:spcAft>
              <a:spcPct val="35000"/>
            </a:spcAft>
          </a:pPr>
          <a:r>
            <a:rPr lang="ru-RU" sz="2000" kern="1200" dirty="0" smtClean="0">
              <a:solidFill>
                <a:schemeClr val="bg2"/>
              </a:solidFill>
            </a:rPr>
            <a:t>Самостоятельные методы</a:t>
          </a:r>
          <a:endParaRPr lang="en-CA" sz="2000" kern="1200" dirty="0">
            <a:solidFill>
              <a:schemeClr val="bg2"/>
            </a:solidFill>
          </a:endParaRPr>
        </a:p>
      </dsp:txBody>
      <dsp:txXfrm rot="10800000">
        <a:off x="5865502" y="2036683"/>
        <a:ext cx="2117087" cy="248927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BA369A-0899-46C7-BEB9-233A4A676533}">
      <dsp:nvSpPr>
        <dsp:cNvPr id="0" name=""/>
        <dsp:cNvSpPr/>
      </dsp:nvSpPr>
      <dsp:spPr>
        <a:xfrm>
          <a:off x="-83977" y="1929"/>
          <a:ext cx="8603234"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Обучение выявлению эмоций, влияющих на когнитивные и аффективные компоненты боли </a:t>
          </a:r>
          <a:r>
            <a:rPr lang="en-CA" sz="2400" kern="1200" dirty="0" smtClean="0"/>
            <a:t>(</a:t>
          </a:r>
          <a:r>
            <a:rPr lang="ru-RU" sz="2400" kern="1200" dirty="0" smtClean="0"/>
            <a:t>тревоги</a:t>
          </a:r>
          <a:r>
            <a:rPr lang="en-CA" sz="2400" kern="1200" dirty="0" smtClean="0"/>
            <a:t>, </a:t>
          </a:r>
          <a:r>
            <a:rPr lang="ru-RU" sz="2400" kern="1200" dirty="0" smtClean="0"/>
            <a:t>беспомощности</a:t>
          </a:r>
          <a:r>
            <a:rPr lang="en-CA" sz="2400" kern="1200" dirty="0" smtClean="0"/>
            <a:t>, </a:t>
          </a:r>
          <a:r>
            <a:rPr lang="ru-RU" sz="2400" kern="1200" dirty="0" smtClean="0"/>
            <a:t>депрессии</a:t>
          </a:r>
          <a:r>
            <a:rPr lang="en-CA" sz="2400" kern="1200" dirty="0" smtClean="0"/>
            <a:t>)</a:t>
          </a:r>
          <a:endParaRPr lang="en-CA" sz="2400" kern="1200" dirty="0"/>
        </a:p>
      </dsp:txBody>
      <dsp:txXfrm>
        <a:off x="-83977" y="1929"/>
        <a:ext cx="8603234" cy="986857"/>
      </dsp:txXfrm>
    </dsp:sp>
    <dsp:sp modelId="{541629CA-9F20-4E60-A902-5BDF045579ED}">
      <dsp:nvSpPr>
        <dsp:cNvPr id="0" name=""/>
        <dsp:cNvSpPr/>
      </dsp:nvSpPr>
      <dsp:spPr>
        <a:xfrm rot="5400000">
          <a:off x="4032604" y="1013458"/>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dirty="0"/>
        </a:p>
      </dsp:txBody>
      <dsp:txXfrm rot="5400000">
        <a:off x="4032604" y="1013458"/>
        <a:ext cx="370071" cy="444085"/>
      </dsp:txXfrm>
    </dsp:sp>
    <dsp:sp modelId="{8534057B-DBDF-4D82-8B02-7EFA3D518F00}">
      <dsp:nvSpPr>
        <dsp:cNvPr id="0" name=""/>
        <dsp:cNvSpPr/>
      </dsp:nvSpPr>
      <dsp:spPr>
        <a:xfrm>
          <a:off x="-83977" y="1482215"/>
          <a:ext cx="8603234"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Реализация активных когнитивных, решающих проблему и дистракционных/релаксационных техник с целью модификации эмоций</a:t>
          </a:r>
          <a:endParaRPr lang="en-CA" sz="2400" kern="1200" dirty="0"/>
        </a:p>
      </dsp:txBody>
      <dsp:txXfrm>
        <a:off x="-83977" y="1482215"/>
        <a:ext cx="8603234" cy="986857"/>
      </dsp:txXfrm>
    </dsp:sp>
    <dsp:sp modelId="{E9033502-E452-499F-BD32-15FA1BA669EA}">
      <dsp:nvSpPr>
        <dsp:cNvPr id="0" name=""/>
        <dsp:cNvSpPr/>
      </dsp:nvSpPr>
      <dsp:spPr>
        <a:xfrm rot="5400000">
          <a:off x="4032604" y="2493744"/>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dirty="0"/>
        </a:p>
      </dsp:txBody>
      <dsp:txXfrm rot="5400000">
        <a:off x="4032604" y="2493744"/>
        <a:ext cx="370071" cy="444085"/>
      </dsp:txXfrm>
    </dsp:sp>
    <dsp:sp modelId="{DDA0A2FD-52FE-4CA3-8CF6-1FEEB76C90DF}">
      <dsp:nvSpPr>
        <dsp:cNvPr id="0" name=""/>
        <dsp:cNvSpPr/>
      </dsp:nvSpPr>
      <dsp:spPr>
        <a:xfrm>
          <a:off x="0" y="2962501"/>
          <a:ext cx="8435279"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Разработка активных стратегий по улучшению чувства благополучия и контроля</a:t>
          </a:r>
          <a:endParaRPr lang="en-CA" sz="2400" kern="1200" dirty="0"/>
        </a:p>
      </dsp:txBody>
      <dsp:txXfrm>
        <a:off x="0" y="2962501"/>
        <a:ext cx="8435279" cy="9868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C7651B-84FB-4596-8F5A-D8779B1329C7}">
      <dsp:nvSpPr>
        <dsp:cNvPr id="0" name=""/>
        <dsp:cNvSpPr/>
      </dsp:nvSpPr>
      <dsp:spPr>
        <a:xfrm>
          <a:off x="0" y="0"/>
          <a:ext cx="8229599" cy="2367003"/>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t>Уровень</a:t>
          </a:r>
          <a:r>
            <a:rPr lang="en-CA" sz="2400" b="1" kern="1200" dirty="0" smtClean="0"/>
            <a:t> 1</a:t>
          </a:r>
        </a:p>
        <a:p>
          <a:pPr lvl="0" algn="l" defTabSz="1066800">
            <a:lnSpc>
              <a:spcPct val="90000"/>
            </a:lnSpc>
            <a:spcBef>
              <a:spcPct val="0"/>
            </a:spcBef>
            <a:spcAft>
              <a:spcPct val="35000"/>
            </a:spcAft>
          </a:pPr>
          <a:r>
            <a:rPr lang="en-CA" sz="2000" kern="1200" dirty="0" smtClean="0"/>
            <a:t> </a:t>
          </a:r>
          <a:r>
            <a:rPr lang="en-CA" sz="2000" u="sng" kern="1200" dirty="0" smtClean="0"/>
            <a:t>A</a:t>
          </a:r>
          <a:endParaRPr lang="en-CA" sz="2000" kern="1200" dirty="0"/>
        </a:p>
        <a:p>
          <a:pPr marL="228600" lvl="1" indent="-228600" algn="l" defTabSz="889000">
            <a:lnSpc>
              <a:spcPct val="90000"/>
            </a:lnSpc>
            <a:spcBef>
              <a:spcPct val="0"/>
            </a:spcBef>
            <a:spcAft>
              <a:spcPct val="15000"/>
            </a:spcAft>
            <a:buChar char="••"/>
          </a:pPr>
          <a:r>
            <a:rPr lang="ru-RU" sz="2000" kern="1200" dirty="0" smtClean="0"/>
            <a:t>Амитриптилин</a:t>
          </a:r>
          <a:endParaRPr lang="en-CA" sz="2000" kern="1200" dirty="0"/>
        </a:p>
        <a:p>
          <a:pPr marL="228600" lvl="1" indent="-228600" algn="l" defTabSz="889000">
            <a:lnSpc>
              <a:spcPct val="90000"/>
            </a:lnSpc>
            <a:spcBef>
              <a:spcPct val="0"/>
            </a:spcBef>
            <a:spcAft>
              <a:spcPct val="15000"/>
            </a:spcAft>
            <a:buChar char="••"/>
          </a:pPr>
          <a:r>
            <a:rPr lang="ru-RU" sz="2000" kern="1200" dirty="0" smtClean="0"/>
            <a:t>Дулоксетин</a:t>
          </a:r>
          <a:endParaRPr lang="en-CA" sz="2000" kern="1200" dirty="0"/>
        </a:p>
        <a:p>
          <a:pPr marL="228600" lvl="1" indent="-228600" algn="l" defTabSz="889000">
            <a:lnSpc>
              <a:spcPct val="90000"/>
            </a:lnSpc>
            <a:spcBef>
              <a:spcPct val="0"/>
            </a:spcBef>
            <a:spcAft>
              <a:spcPct val="15000"/>
            </a:spcAft>
            <a:buChar char="••"/>
          </a:pPr>
          <a:r>
            <a:rPr lang="ru-RU" sz="2000" kern="1200" dirty="0" smtClean="0">
              <a:solidFill>
                <a:schemeClr val="tx1"/>
              </a:solidFill>
            </a:rPr>
            <a:t>Милнаципран</a:t>
          </a:r>
          <a:endParaRPr lang="en-CA" sz="2000" kern="1200" dirty="0">
            <a:solidFill>
              <a:schemeClr val="tx1"/>
            </a:solidFill>
          </a:endParaRPr>
        </a:p>
        <a:p>
          <a:pPr marL="228600" lvl="1" indent="-228600" algn="l" defTabSz="889000">
            <a:lnSpc>
              <a:spcPct val="90000"/>
            </a:lnSpc>
            <a:spcBef>
              <a:spcPct val="0"/>
            </a:spcBef>
            <a:spcAft>
              <a:spcPct val="15000"/>
            </a:spcAft>
            <a:buChar char="••"/>
          </a:pPr>
          <a:r>
            <a:rPr lang="ru-RU" sz="2000" kern="1200" dirty="0" smtClean="0">
              <a:solidFill>
                <a:schemeClr val="tx1"/>
              </a:solidFill>
            </a:rPr>
            <a:t>Прегабалин</a:t>
          </a:r>
          <a:endParaRPr lang="en-CA" sz="2000" kern="1200" dirty="0" smtClean="0">
            <a:solidFill>
              <a:schemeClr val="tx1"/>
            </a:solidFill>
          </a:endParaRPr>
        </a:p>
      </dsp:txBody>
      <dsp:txXfrm>
        <a:off x="1842162" y="0"/>
        <a:ext cx="6387437" cy="2367003"/>
      </dsp:txXfrm>
    </dsp:sp>
    <dsp:sp modelId="{1F316BCC-5F8B-48B1-AD3E-D23E97012149}">
      <dsp:nvSpPr>
        <dsp:cNvPr id="0" name=""/>
        <dsp:cNvSpPr/>
      </dsp:nvSpPr>
      <dsp:spPr>
        <a:xfrm>
          <a:off x="196242" y="398530"/>
          <a:ext cx="1645919" cy="1569943"/>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FC006DB-5E75-498C-BDDF-C0B298D06071}">
      <dsp:nvSpPr>
        <dsp:cNvPr id="0" name=""/>
        <dsp:cNvSpPr/>
      </dsp:nvSpPr>
      <dsp:spPr>
        <a:xfrm>
          <a:off x="0" y="2563246"/>
          <a:ext cx="8229599" cy="1962429"/>
        </a:xfrm>
        <a:prstGeom prst="roundRect">
          <a:avLst>
            <a:gd name="adj" fmla="val 1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t>Уровень </a:t>
          </a:r>
          <a:r>
            <a:rPr lang="en-CA" sz="2400" b="1" kern="1200" dirty="0" smtClean="0"/>
            <a:t>2</a:t>
          </a:r>
        </a:p>
        <a:p>
          <a:pPr lvl="0" algn="l" defTabSz="1066800">
            <a:lnSpc>
              <a:spcPct val="90000"/>
            </a:lnSpc>
            <a:spcBef>
              <a:spcPct val="0"/>
            </a:spcBef>
            <a:spcAft>
              <a:spcPct val="35000"/>
            </a:spcAft>
          </a:pPr>
          <a:r>
            <a:rPr lang="en-CA" sz="3000" kern="1200" dirty="0" smtClean="0"/>
            <a:t> </a:t>
          </a:r>
          <a:r>
            <a:rPr lang="en-CA" sz="2000" u="sng" kern="1200" dirty="0" smtClean="0"/>
            <a:t>A</a:t>
          </a:r>
          <a:endParaRPr lang="en-CA" sz="2000" u="sng" kern="1200" dirty="0"/>
        </a:p>
        <a:p>
          <a:pPr marL="228600" lvl="1" indent="-228600" algn="l" defTabSz="889000">
            <a:lnSpc>
              <a:spcPct val="90000"/>
            </a:lnSpc>
            <a:spcBef>
              <a:spcPct val="0"/>
            </a:spcBef>
            <a:spcAft>
              <a:spcPct val="15000"/>
            </a:spcAft>
            <a:buChar char="••"/>
          </a:pPr>
          <a:r>
            <a:rPr lang="ru-RU" sz="2000" kern="1200" dirty="0" smtClean="0"/>
            <a:t>Циклобензапин</a:t>
          </a:r>
          <a:endParaRPr lang="en-CA" sz="2000" kern="1200" dirty="0"/>
        </a:p>
        <a:p>
          <a:pPr marL="228600" lvl="1" indent="-228600" algn="l" defTabSz="889000">
            <a:lnSpc>
              <a:spcPct val="90000"/>
            </a:lnSpc>
            <a:spcBef>
              <a:spcPct val="0"/>
            </a:spcBef>
            <a:spcAft>
              <a:spcPct val="15000"/>
            </a:spcAft>
            <a:buChar char="••"/>
          </a:pPr>
          <a:r>
            <a:rPr lang="ru-RU" sz="2000" kern="1200" dirty="0" smtClean="0"/>
            <a:t>Флуоксетин</a:t>
          </a:r>
          <a:endParaRPr lang="en-CA" sz="2000" kern="1200" dirty="0"/>
        </a:p>
      </dsp:txBody>
      <dsp:txXfrm>
        <a:off x="1842162" y="2563246"/>
        <a:ext cx="6387437" cy="1962429"/>
      </dsp:txXfrm>
    </dsp:sp>
    <dsp:sp modelId="{454230EC-BF49-46FC-AC53-CB2F5E7CFA33}">
      <dsp:nvSpPr>
        <dsp:cNvPr id="0" name=""/>
        <dsp:cNvSpPr/>
      </dsp:nvSpPr>
      <dsp:spPr>
        <a:xfrm>
          <a:off x="196242" y="2759489"/>
          <a:ext cx="1645919" cy="1569943"/>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E2787-BE06-4233-9C0B-889C1F900DC0}">
      <dsp:nvSpPr>
        <dsp:cNvPr id="0" name=""/>
        <dsp:cNvSpPr/>
      </dsp:nvSpPr>
      <dsp:spPr>
        <a:xfrm>
          <a:off x="0" y="2334"/>
          <a:ext cx="3096343" cy="119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Подтверждение диагноза фибромиалгии</a:t>
          </a:r>
          <a:endParaRPr lang="en-CA" sz="1800" kern="1200" dirty="0"/>
        </a:p>
      </dsp:txBody>
      <dsp:txXfrm>
        <a:off x="0" y="2334"/>
        <a:ext cx="3096343" cy="1194114"/>
      </dsp:txXfrm>
    </dsp:sp>
    <dsp:sp modelId="{82130D06-E5FD-44D3-BA14-337D3353B2C1}">
      <dsp:nvSpPr>
        <dsp:cNvPr id="0" name=""/>
        <dsp:cNvSpPr/>
      </dsp:nvSpPr>
      <dsp:spPr>
        <a:xfrm rot="5400000">
          <a:off x="1324275" y="1226301"/>
          <a:ext cx="447792" cy="53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dirty="0"/>
        </a:p>
      </dsp:txBody>
      <dsp:txXfrm rot="5400000">
        <a:off x="1324275" y="1226301"/>
        <a:ext cx="447792" cy="537351"/>
      </dsp:txXfrm>
    </dsp:sp>
    <dsp:sp modelId="{42F2BF04-6F49-431F-9A2C-E512102FDD2A}">
      <dsp:nvSpPr>
        <dsp:cNvPr id="0" name=""/>
        <dsp:cNvSpPr/>
      </dsp:nvSpPr>
      <dsp:spPr>
        <a:xfrm>
          <a:off x="0" y="1793506"/>
          <a:ext cx="3096343" cy="119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Обучение пациента</a:t>
          </a:r>
          <a:endParaRPr lang="en-CA" sz="1800" kern="1200" dirty="0"/>
        </a:p>
      </dsp:txBody>
      <dsp:txXfrm>
        <a:off x="0" y="1793506"/>
        <a:ext cx="3096343" cy="1194114"/>
      </dsp:txXfrm>
    </dsp:sp>
    <dsp:sp modelId="{8C0A593F-752C-44F5-9585-8EC9773B3103}">
      <dsp:nvSpPr>
        <dsp:cNvPr id="0" name=""/>
        <dsp:cNvSpPr/>
      </dsp:nvSpPr>
      <dsp:spPr>
        <a:xfrm rot="5400000">
          <a:off x="1324275" y="3017473"/>
          <a:ext cx="447792" cy="53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CA" sz="2200" kern="1200" dirty="0"/>
        </a:p>
      </dsp:txBody>
      <dsp:txXfrm rot="5400000">
        <a:off x="1324275" y="3017473"/>
        <a:ext cx="447792" cy="537351"/>
      </dsp:txXfrm>
    </dsp:sp>
    <dsp:sp modelId="{8AD5A61B-B117-4539-95E8-33BD9DCA255C}">
      <dsp:nvSpPr>
        <dsp:cNvPr id="0" name=""/>
        <dsp:cNvSpPr/>
      </dsp:nvSpPr>
      <dsp:spPr>
        <a:xfrm>
          <a:off x="0" y="3584677"/>
          <a:ext cx="3096343" cy="1194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Работа с пациентом по оценке приоритетов индивидуальных целей терапии</a:t>
          </a:r>
          <a:endParaRPr lang="en-CA" sz="1800" kern="1200" dirty="0"/>
        </a:p>
      </dsp:txBody>
      <dsp:txXfrm>
        <a:off x="0" y="3584677"/>
        <a:ext cx="3096343" cy="11941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20FCA93-8ECF-4EE9-96AE-5FD32BCDC2AC}" type="datetimeFigureOut">
              <a:rPr lang="en-CA" smtClean="0"/>
              <a:pPr/>
              <a:t>07/12/2013</a:t>
            </a:fld>
            <a:endParaRPr lang="en-CA"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29F999D5-5186-48EB-A834-B87858AC780D}" type="slidenum">
              <a:rPr lang="en-CA" smtClean="0"/>
              <a:pPr/>
              <a:t>‹#›</a:t>
            </a:fld>
            <a:endParaRPr lang="en-CA" dirty="0"/>
          </a:p>
        </p:txBody>
      </p:sp>
    </p:spTree>
    <p:extLst>
      <p:ext uri="{BB962C8B-B14F-4D97-AF65-F5344CB8AC3E}">
        <p14:creationId xmlns:p14="http://schemas.microsoft.com/office/powerpoint/2010/main" xmlns="" val="230332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90E70AD-AE9F-42B8-BFFB-756AE700E6BB}" type="datetimeFigureOut">
              <a:rPr lang="en-CA" smtClean="0"/>
              <a:pPr/>
              <a:t>07/12/2013</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28969E1-F53B-4F37-BFBF-99D8B1A83589}" type="slidenum">
              <a:rPr lang="en-CA" smtClean="0"/>
              <a:pPr/>
              <a:t>‹#›</a:t>
            </a:fld>
            <a:endParaRPr lang="en-CA" dirty="0"/>
          </a:p>
        </p:txBody>
      </p:sp>
    </p:spTree>
    <p:extLst>
      <p:ext uri="{BB962C8B-B14F-4D97-AF65-F5344CB8AC3E}">
        <p14:creationId xmlns:p14="http://schemas.microsoft.com/office/powerpoint/2010/main" xmlns="" val="126593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a:t>
            </a:fld>
            <a:endParaRPr lang="en-CA" dirty="0"/>
          </a:p>
        </p:txBody>
      </p:sp>
    </p:spTree>
    <p:extLst>
      <p:ext uri="{BB962C8B-B14F-4D97-AF65-F5344CB8AC3E}">
        <p14:creationId xmlns:p14="http://schemas.microsoft.com/office/powerpoint/2010/main" xmlns=""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9"/>
              </a:spcAft>
            </a:pPr>
            <a:r>
              <a:rPr lang="ru-RU" b="1" dirty="0" smtClean="0"/>
              <a:t>Примечания докладчика</a:t>
            </a:r>
            <a:endParaRPr lang="en-CA" b="1" dirty="0" smtClean="0"/>
          </a:p>
          <a:p>
            <a:pPr>
              <a:spcAft>
                <a:spcPts val="599"/>
              </a:spcAft>
            </a:pPr>
            <a:r>
              <a:rPr lang="ru-RU" dirty="0" smtClean="0"/>
              <a:t>Центральная сенсибилизация/дисфункциональная боль отмечается довольно часто. Согласно оценкам, приблизительно 40 % взрослого населения всего мира страдает хронической болью </a:t>
            </a:r>
            <a:r>
              <a:rPr lang="ru-RU" baseline="30000" dirty="0" smtClean="0"/>
              <a:t>1</a:t>
            </a:r>
            <a:r>
              <a:rPr lang="ru-RU" dirty="0" smtClean="0"/>
              <a:t>. Из них 17 % – 35 % страдает генерализованной гиперчувствительностью и условной модуляцией боли </a:t>
            </a:r>
            <a:r>
              <a:rPr lang="ru-RU" baseline="30000" dirty="0" smtClean="0"/>
              <a:t>2</a:t>
            </a:r>
            <a:r>
              <a:rPr lang="ru-RU" dirty="0" smtClean="0"/>
              <a:t>. В целом, предполагаемая распространенность центральной сенсибилизации/дисфункционального болевого синдрома у взрослых варьирует в диапазоне от 5 до 15 %.</a:t>
            </a:r>
            <a:endParaRPr lang="en-CA" dirty="0"/>
          </a:p>
          <a:p>
            <a:pPr>
              <a:spcAft>
                <a:spcPts val="599"/>
              </a:spcAft>
            </a:pPr>
            <a:endParaRPr lang="en-CA" b="1" dirty="0" smtClean="0"/>
          </a:p>
          <a:p>
            <a:pPr>
              <a:spcAft>
                <a:spcPts val="599"/>
              </a:spcAft>
            </a:pPr>
            <a:r>
              <a:rPr lang="ru-RU" b="1" dirty="0" smtClean="0"/>
              <a:t>Литература</a:t>
            </a:r>
            <a:endParaRPr lang="en-CA" b="1" dirty="0" smtClean="0"/>
          </a:p>
          <a:p>
            <a:pPr marL="228577" indent="-228577" defTabSz="914311">
              <a:buFont typeface="+mj-lt"/>
              <a:buAutoNum type="arabicPeriod"/>
              <a:defRPr/>
            </a:pPr>
            <a:r>
              <a:rPr lang="en-CA" dirty="0" smtClean="0"/>
              <a:t>Tsang A </a:t>
            </a:r>
            <a:r>
              <a:rPr lang="en-CA" i="1" dirty="0" smtClean="0"/>
              <a:t>et al.</a:t>
            </a:r>
            <a:r>
              <a:rPr lang="en-CA" dirty="0" smtClean="0"/>
              <a:t> Common chronic pain conditions in developed and developing countries: gender and age differences and comorbidity with depression-anxiety disorders. </a:t>
            </a:r>
            <a:r>
              <a:rPr lang="en-CA" i="1" dirty="0" smtClean="0"/>
              <a:t>J Pain</a:t>
            </a:r>
            <a:r>
              <a:rPr lang="en-CA" dirty="0" smtClean="0"/>
              <a:t> 2008; 9(1):883-91.</a:t>
            </a:r>
          </a:p>
          <a:p>
            <a:pPr marL="228577" indent="-228577">
              <a:buFont typeface="+mj-lt"/>
              <a:buAutoNum type="arabicPeriod"/>
            </a:pPr>
            <a:r>
              <a:rPr lang="en-CA" dirty="0" smtClean="0"/>
              <a:t>Schliessbach J </a:t>
            </a:r>
            <a:r>
              <a:rPr lang="en-CA" i="1" dirty="0" smtClean="0"/>
              <a:t>et al. </a:t>
            </a:r>
            <a:r>
              <a:rPr lang="en-CA" dirty="0" smtClean="0"/>
              <a:t>The prevalence of widespread central hypersensitivity in chronic pain patients. </a:t>
            </a:r>
            <a:r>
              <a:rPr lang="en-CA" i="1" dirty="0" smtClean="0"/>
              <a:t>Eur J Pain</a:t>
            </a:r>
            <a:r>
              <a:rPr lang="en-CA" dirty="0" smtClean="0"/>
              <a:t> 2013; [Epub ahead of print].</a:t>
            </a: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xmlns="" val="424127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sz="1100" b="1" dirty="0" smtClean="0"/>
              <a:t>Примечания докладчика</a:t>
            </a:r>
            <a:endParaRPr lang="en-CA" sz="1100" b="1" dirty="0"/>
          </a:p>
          <a:p>
            <a:r>
              <a:rPr lang="ru-RU" sz="1100" dirty="0" smtClean="0"/>
              <a:t>Недифференцируемые с медицинской точки зрения (или неспецифичные) нарушения, такие как фибромиалгия, синдром хронической усталости и синдром раздраженного кишечника, могут иметь общие этиологические механизмы. Вопросник выраженности центральной сенсибилизации (</a:t>
            </a:r>
            <a:r>
              <a:rPr lang="en-CA" sz="1100" dirty="0" smtClean="0"/>
              <a:t>CSI</a:t>
            </a:r>
            <a:r>
              <a:rPr lang="ru-RU" sz="1100" dirty="0" smtClean="0"/>
              <a:t>) может помочь врачам идентифицировать пациентов, страдающих нарушениями данной группы, известными под названием синдрома центральной сенсибилизации и дисфункциональной боли. Было показано, что </a:t>
            </a:r>
            <a:r>
              <a:rPr lang="en-CA" sz="1100" dirty="0" smtClean="0"/>
              <a:t>CSI </a:t>
            </a:r>
            <a:r>
              <a:rPr lang="ru-RU" sz="1100" dirty="0" smtClean="0"/>
              <a:t>характеризуется высокой надежностью и валидностью (надежность результатов различных тестирований = 0,82; альфа Кронбаха = 0,88).</a:t>
            </a:r>
          </a:p>
          <a:p>
            <a:r>
              <a:rPr lang="ru-RU" sz="1200" kern="1200" dirty="0" smtClean="0">
                <a:solidFill>
                  <a:schemeClr val="tx1"/>
                </a:solidFill>
                <a:latin typeface="+mn-lt"/>
                <a:ea typeface="+mn-ea"/>
                <a:cs typeface="+mn-cs"/>
              </a:rPr>
              <a:t>Данные, представленные на этом слайде, получены у 121 пациента, обратившегося в междисциплинарный центр по лечению боли, специализирующийся</a:t>
            </a:r>
            <a:r>
              <a:rPr lang="ru-RU" sz="1100" dirty="0" smtClean="0"/>
              <a:t> на обследовании и лечении сложных болевых и психофизиологических нарушений. Значительная доля пациентов (</a:t>
            </a:r>
            <a:r>
              <a:rPr lang="en-CA" sz="1100" dirty="0" smtClean="0"/>
              <a:t>n</a:t>
            </a:r>
            <a:r>
              <a:rPr lang="ru-RU" sz="1100" dirty="0" smtClean="0"/>
              <a:t>=89; 74 %) соответствовала клиническим критериям одного или нескольких синдромов центральной сенсибилизации/дисфункциональной боли, и значения индексов </a:t>
            </a:r>
            <a:r>
              <a:rPr lang="en-CA" sz="1100" dirty="0" smtClean="0"/>
              <a:t>CSI </a:t>
            </a:r>
            <a:r>
              <a:rPr lang="ru-RU" sz="1100" dirty="0" smtClean="0"/>
              <a:t>характеризовались положительной корреляцией с количеством диагностированных синдромов.</a:t>
            </a:r>
          </a:p>
          <a:p>
            <a:r>
              <a:rPr lang="ru-RU" sz="1100" dirty="0" smtClean="0"/>
              <a:t>Наиболее частыми диагнозами в этой популяции являлись: головная боль напряжения/мигрень (39 %), миофасциальный болевой синдром (39 %) и фибромиалгия (31 %). Также были констатированы другие состояния, такие как синдром раздраженного кишечника (15 %), нарушения со стороны височно-нижнечелюстного сустава (12 %) и посттравматическое стрессовое расстройство (12 %).</a:t>
            </a:r>
          </a:p>
          <a:p>
            <a:pPr>
              <a:spcAft>
                <a:spcPts val="600"/>
              </a:spcAft>
            </a:pPr>
            <a:endParaRPr lang="en-CA" sz="1100" dirty="0" smtClean="0"/>
          </a:p>
          <a:p>
            <a:pPr>
              <a:spcAft>
                <a:spcPts val="600"/>
              </a:spcAft>
            </a:pPr>
            <a:r>
              <a:rPr lang="ru-RU" sz="1100" b="1" dirty="0" smtClean="0"/>
              <a:t>Литература</a:t>
            </a:r>
            <a:endParaRPr lang="en-CA" sz="1100" b="1" dirty="0"/>
          </a:p>
          <a:p>
            <a:r>
              <a:rPr lang="en-CA" sz="1100" dirty="0" smtClean="0"/>
              <a:t>Neblett R </a:t>
            </a:r>
            <a:r>
              <a:rPr lang="en-CA" sz="1100" i="1" dirty="0" smtClean="0"/>
              <a:t>et al. </a:t>
            </a:r>
            <a:r>
              <a:rPr lang="en-CA" sz="1100" dirty="0" smtClean="0"/>
              <a:t>The </a:t>
            </a:r>
            <a:r>
              <a:rPr lang="en-CA" sz="1100" dirty="0"/>
              <a:t>Central Sensitization Inventory (CSI): establishing clinically significant values for identifying central sensitivity syndromes in an outpatient chronic pain sample</a:t>
            </a:r>
            <a:r>
              <a:rPr lang="en-CA" sz="1100" dirty="0" smtClean="0"/>
              <a:t>. </a:t>
            </a:r>
            <a:br>
              <a:rPr lang="en-CA" sz="1100" dirty="0" smtClean="0"/>
            </a:br>
            <a:r>
              <a:rPr lang="en-CA" sz="1100" i="1" dirty="0" smtClean="0"/>
              <a:t>J Pain </a:t>
            </a:r>
            <a:r>
              <a:rPr lang="en-CA" sz="1100" dirty="0" smtClean="0"/>
              <a:t>2013; 14(5):438-45</a:t>
            </a:r>
            <a:r>
              <a:rPr lang="en-CA" sz="1100" dirty="0"/>
              <a:t>. </a:t>
            </a: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xmlns="" val="109615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dirty="0" smtClean="0"/>
              <a:t>Фибромиалгия является синдромом, а не заболеванием</a:t>
            </a:r>
            <a:r>
              <a:rPr lang="en-CA" dirty="0" smtClean="0"/>
              <a:t>. </a:t>
            </a:r>
            <a:r>
              <a:rPr lang="ru-RU" dirty="0" smtClean="0"/>
              <a:t>Данное состояние характеризуется наличием хронической, персистирующей и инвалидизирующей, распространенной боли, оказывающей значительное отрицательное влияние на качество жизни пациентов.</a:t>
            </a:r>
          </a:p>
          <a:p>
            <a:r>
              <a:rPr lang="ru-RU" dirty="0" smtClean="0"/>
              <a:t>Фибромиалгия может иметь нейрогенную природу. Она включает развитие нейрохимического дисбаланса в центральной нервной системе, связанного с центральным усилением болевой перцепции, характеризующегося аллодинией (повышением чувствительности к </a:t>
            </a:r>
            <a:r>
              <a:rPr lang="ru-RU" dirty="0" err="1" smtClean="0"/>
              <a:t>неболезненным</a:t>
            </a:r>
            <a:r>
              <a:rPr lang="ru-RU" dirty="0" smtClean="0"/>
              <a:t> в норме стимулам) и гипералгезией (повышением чувствительности к болезненным стимулам).</a:t>
            </a:r>
          </a:p>
          <a:p>
            <a:pPr>
              <a:spcAft>
                <a:spcPts val="600"/>
              </a:spcAft>
            </a:pPr>
            <a:endParaRPr lang="en-CA" dirty="0" smtClean="0"/>
          </a:p>
          <a:p>
            <a:pPr marL="0" marR="0" lvl="0" indent="0" algn="l" defTabSz="914400" rtl="0" eaLnBrk="1" fontAlgn="auto" latinLnBrk="0" hangingPunct="1">
              <a:lnSpc>
                <a:spcPct val="100000"/>
              </a:lnSpc>
              <a:spcAft>
                <a:spcPts val="600"/>
              </a:spcAft>
              <a:buClrTx/>
              <a:buSzTx/>
              <a:buFontTx/>
              <a:buNone/>
              <a:tabLst/>
              <a:defRPr/>
            </a:pPr>
            <a:r>
              <a:rPr kumimoji="0" lang="ru-RU" sz="1200" b="1" i="0" u="none" strike="noStrike" cap="none" normalizeH="0" baseline="0" dirty="0" smtClean="0">
                <a:ln>
                  <a:noFill/>
                </a:ln>
                <a:effectLst/>
                <a:ea typeface="Times New Roman" pitchFamily="18" charset="0"/>
                <a:cs typeface="Arial" pitchFamily="34" charset="0"/>
              </a:rPr>
              <a:t>Литература</a:t>
            </a:r>
            <a:endParaRPr kumimoji="0" lang="en-US" sz="1200" b="1" i="0" u="none" strike="noStrike" cap="none" normalizeH="0" baseline="0" dirty="0" smtClean="0">
              <a:ln>
                <a:noFill/>
              </a:ln>
              <a:effectLst/>
              <a:ea typeface="Times New Roman" pitchFamily="18" charset="0"/>
              <a:cs typeface="Arial"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US" sz="1200" b="0" i="0" u="none" strike="noStrike" cap="none" normalizeH="0" baseline="0" dirty="0" smtClean="0">
                <a:ln>
                  <a:noFill/>
                </a:ln>
                <a:effectLst/>
                <a:ea typeface="Times New Roman" pitchFamily="18" charset="0"/>
                <a:cs typeface="Arial" pitchFamily="34" charset="0"/>
              </a:rPr>
              <a:t>Clauw DJ </a:t>
            </a:r>
            <a:r>
              <a:rPr kumimoji="0" lang="en-US" sz="1200" b="0" i="1" u="none" strike="noStrike" cap="none" normalizeH="0" baseline="0" dirty="0" smtClean="0">
                <a:ln>
                  <a:noFill/>
                </a:ln>
                <a:effectLst/>
                <a:ea typeface="Times New Roman" pitchFamily="18" charset="0"/>
                <a:cs typeface="Arial" pitchFamily="34" charset="0"/>
              </a:rPr>
              <a:t>et al. </a:t>
            </a:r>
            <a:r>
              <a:rPr kumimoji="0" lang="en-US" sz="1200" b="0" i="0" u="none" strike="noStrike" cap="none" normalizeH="0" baseline="0" dirty="0" smtClean="0">
                <a:ln>
                  <a:noFill/>
                </a:ln>
                <a:effectLst/>
                <a:ea typeface="Times New Roman" pitchFamily="18" charset="0"/>
                <a:cs typeface="Arial" pitchFamily="34" charset="0"/>
              </a:rPr>
              <a:t>The science of fibromyalgia. </a:t>
            </a:r>
            <a:r>
              <a:rPr kumimoji="0" lang="en-US" sz="1200" b="0" i="1" u="none" strike="noStrike" cap="none" normalizeH="0" baseline="0" dirty="0" smtClean="0">
                <a:ln>
                  <a:noFill/>
                </a:ln>
                <a:effectLst/>
                <a:ea typeface="Times New Roman" pitchFamily="18" charset="0"/>
                <a:cs typeface="Arial" pitchFamily="34" charset="0"/>
              </a:rPr>
              <a:t>Mayo Clin Proc</a:t>
            </a:r>
            <a:r>
              <a:rPr kumimoji="0" lang="en-US" sz="1200" b="0" i="0" u="none" strike="noStrike" cap="none" normalizeH="0" baseline="0" dirty="0" smtClean="0">
                <a:ln>
                  <a:noFill/>
                </a:ln>
                <a:effectLst/>
                <a:ea typeface="Times New Roman" pitchFamily="18" charset="0"/>
                <a:cs typeface="Arial" pitchFamily="34" charset="0"/>
              </a:rPr>
              <a:t> 2011; 86(9):907-11. </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xmlns="" val="97073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p:txBody>
          <a:bodyPr/>
          <a:lstStyle/>
          <a:p>
            <a:fld id="{64583276-4D24-4870-86F7-2CC580CC645B}" type="slidenum">
              <a:rPr lang="en-GB" smtClean="0">
                <a:solidFill>
                  <a:prstClr val="black"/>
                </a:solidFill>
              </a:rPr>
              <a:pPr/>
              <a:t>13</a:t>
            </a:fld>
            <a:endParaRPr lang="en-GB" dirty="0">
              <a:solidFill>
                <a:prstClr val="black"/>
              </a:solidFill>
            </a:endParaRPr>
          </a:p>
        </p:txBody>
      </p:sp>
      <p:sp>
        <p:nvSpPr>
          <p:cNvPr id="3031043" name="Rectangle 3"/>
          <p:cNvSpPr>
            <a:spLocks noGrp="1" noChangeArrowheads="1"/>
          </p:cNvSpPr>
          <p:nvPr>
            <p:ph type="body" idx="1"/>
          </p:nvPr>
        </p:nvSpPr>
        <p:spPr>
          <a:xfrm>
            <a:off x="685800" y="4415790"/>
            <a:ext cx="5486400" cy="4943500"/>
          </a:xfrm>
        </p:spPr>
        <p:txBody>
          <a:bodyPr/>
          <a:lstStyle/>
          <a:p>
            <a:pPr>
              <a:spcAft>
                <a:spcPts val="600"/>
              </a:spcAft>
            </a:pPr>
            <a:r>
              <a:rPr lang="ru-RU" b="1" dirty="0" smtClean="0"/>
              <a:t>Примечания докладчика</a:t>
            </a:r>
            <a:endParaRPr lang="en-CA" b="1" dirty="0" smtClean="0"/>
          </a:p>
          <a:p>
            <a:r>
              <a:rPr lang="ru-RU" dirty="0" smtClean="0"/>
              <a:t>Согласно оценкам, фибромиалгией страдает 2 % – 5 % взрослого</a:t>
            </a:r>
            <a:r>
              <a:rPr lang="ru-RU" baseline="0" dirty="0" smtClean="0"/>
              <a:t> населения</a:t>
            </a:r>
            <a:r>
              <a:rPr lang="ru-RU" dirty="0" smtClean="0"/>
              <a:t> Соединенных Штатов Америки </a:t>
            </a:r>
            <a:r>
              <a:rPr lang="ru-RU" baseline="30000" dirty="0" smtClean="0"/>
              <a:t>1</a:t>
            </a:r>
            <a:r>
              <a:rPr lang="ru-RU" dirty="0" smtClean="0"/>
              <a:t>. Однако это, очевидно, представляет собой очень консервативную оценку, поскольку диагноз фибромиалгии устанавливается не во всех случаях – только у одного из пяти пациентов, действительно страдающих данным состоянием </a:t>
            </a:r>
            <a:r>
              <a:rPr lang="ru-RU" baseline="30000" dirty="0" smtClean="0"/>
              <a:t>2</a:t>
            </a:r>
            <a:r>
              <a:rPr lang="ru-RU" dirty="0" smtClean="0"/>
              <a:t>. Кроме того, у больных фибромиалгией часто отмечаются соответствующие симптомы за несколько лет до постановки диагноза, и только после многократных обследований, направлений к различным специалистам и многократных посещений медицинских работников устанавливается соответствующий диагноз </a:t>
            </a:r>
            <a:r>
              <a:rPr lang="ru-RU" baseline="30000" dirty="0" smtClean="0"/>
              <a:t>3</a:t>
            </a:r>
            <a:r>
              <a:rPr lang="ru-RU" dirty="0" smtClean="0"/>
              <a:t>.</a:t>
            </a:r>
          </a:p>
          <a:p>
            <a:r>
              <a:rPr lang="ru-RU" dirty="0" smtClean="0"/>
              <a:t>Хотя фибромиалгия возникает у пациентов любого возраста, любого пола и представителей всех культур, частота ее выше у женщин. В большинстве случаев диагноз устанавливается в среднем возрасте, а распространенность возрастает с увеличением возраста </a:t>
            </a:r>
            <a:r>
              <a:rPr lang="ru-RU" baseline="30000" dirty="0" smtClean="0"/>
              <a:t>4</a:t>
            </a:r>
            <a:r>
              <a:rPr lang="ru-RU" dirty="0" smtClean="0"/>
              <a:t>.</a:t>
            </a:r>
            <a:r>
              <a:rPr lang="en-US" dirty="0" smtClean="0"/>
              <a:t> </a:t>
            </a:r>
          </a:p>
          <a:p>
            <a:pPr>
              <a:spcAft>
                <a:spcPts val="600"/>
              </a:spcAft>
            </a:pPr>
            <a:endParaRPr lang="en-US" dirty="0" smtClean="0"/>
          </a:p>
          <a:p>
            <a:pPr>
              <a:spcAft>
                <a:spcPts val="600"/>
              </a:spcAft>
            </a:pPr>
            <a:r>
              <a:rPr lang="ru-RU" b="1" dirty="0" smtClean="0"/>
              <a:t>Литература</a:t>
            </a:r>
            <a:endParaRPr lang="en-US" b="1" dirty="0" smtClean="0"/>
          </a:p>
          <a:p>
            <a:pPr>
              <a:spcAft>
                <a:spcPts val="600"/>
              </a:spcAft>
            </a:pPr>
            <a:r>
              <a:rPr lang="en-US" dirty="0" smtClean="0"/>
              <a:t>Wolfe F </a:t>
            </a:r>
            <a:r>
              <a:rPr lang="en-US" i="1" dirty="0" smtClean="0"/>
              <a:t>et al. </a:t>
            </a:r>
            <a:r>
              <a:rPr lang="en-US" dirty="0" smtClean="0"/>
              <a:t>The prevalence and characteristics of fibromyalgia in the general population. </a:t>
            </a:r>
            <a:r>
              <a:rPr lang="en-US" i="1" dirty="0" smtClean="0"/>
              <a:t>Arthritis Rheum </a:t>
            </a:r>
            <a:r>
              <a:rPr lang="en-US" dirty="0" smtClean="0"/>
              <a:t>1995; 38(1):19-28.</a:t>
            </a:r>
          </a:p>
          <a:p>
            <a:pPr>
              <a:spcAft>
                <a:spcPts val="600"/>
              </a:spcAft>
            </a:pPr>
            <a:r>
              <a:rPr lang="en-US" dirty="0" smtClean="0"/>
              <a:t>Weir PT </a:t>
            </a:r>
            <a:r>
              <a:rPr lang="en-US" i="1" dirty="0" smtClean="0"/>
              <a:t>et al. </a:t>
            </a:r>
            <a:r>
              <a:rPr lang="en-US" dirty="0" smtClean="0"/>
              <a:t>The incidence of fibromyalgia and its associated comorbidities: </a:t>
            </a:r>
            <a:br>
              <a:rPr lang="en-US" dirty="0" smtClean="0"/>
            </a:br>
            <a:r>
              <a:rPr lang="en-US" dirty="0" smtClean="0"/>
              <a:t>a population-based retrospective cohort study based on International Classification of Diseases, 9th Revision codes. </a:t>
            </a:r>
            <a:r>
              <a:rPr lang="en-US" i="1" dirty="0" smtClean="0"/>
              <a:t>J Clin Rheumatol </a:t>
            </a:r>
            <a:r>
              <a:rPr lang="en-US" dirty="0" smtClean="0"/>
              <a:t>2006; 12(3):124-128.</a:t>
            </a:r>
          </a:p>
          <a:p>
            <a:pPr>
              <a:spcAft>
                <a:spcPts val="600"/>
              </a:spcAft>
            </a:pPr>
            <a:r>
              <a:rPr lang="en-US" dirty="0" smtClean="0"/>
              <a:t>National Pain Foundation. </a:t>
            </a:r>
            <a:r>
              <a:rPr lang="en-US" i="1" dirty="0" smtClean="0"/>
              <a:t>Fibromyalgia: Facts and Statistics. </a:t>
            </a:r>
            <a:br>
              <a:rPr lang="en-US" i="1" dirty="0" smtClean="0"/>
            </a:br>
            <a:r>
              <a:rPr lang="ru-RU" dirty="0" smtClean="0"/>
              <a:t>Доступно по адресу</a:t>
            </a:r>
            <a:r>
              <a:rPr lang="en-US" dirty="0" smtClean="0"/>
              <a:t>: http://nationalpainfoundation.org/articles/849/facts-and-statistics. </a:t>
            </a:r>
            <a:br>
              <a:rPr lang="en-US" dirty="0" smtClean="0"/>
            </a:br>
            <a:r>
              <a:rPr lang="ru-RU" dirty="0" smtClean="0"/>
              <a:t>Доступ осуществлялся</a:t>
            </a:r>
            <a:r>
              <a:rPr lang="en-US" dirty="0" smtClean="0"/>
              <a:t>: 21</a:t>
            </a:r>
            <a:r>
              <a:rPr lang="ru-RU" dirty="0" smtClean="0"/>
              <a:t> июля</a:t>
            </a:r>
            <a:r>
              <a:rPr lang="en-US" dirty="0" smtClean="0"/>
              <a:t> 2009</a:t>
            </a:r>
            <a:r>
              <a:rPr lang="ru-RU" dirty="0" smtClean="0"/>
              <a:t> года</a:t>
            </a:r>
            <a:r>
              <a:rPr lang="en-US" dirty="0" smtClean="0"/>
              <a:t>.</a:t>
            </a:r>
          </a:p>
          <a:p>
            <a:pPr>
              <a:spcAft>
                <a:spcPts val="600"/>
              </a:spcAft>
            </a:pPr>
            <a:r>
              <a:rPr lang="en-CA" dirty="0" smtClean="0"/>
              <a:t>White KP </a:t>
            </a:r>
            <a:r>
              <a:rPr lang="en-CA" i="1" dirty="0" smtClean="0"/>
              <a:t>et al. </a:t>
            </a:r>
            <a:r>
              <a:rPr lang="en-CA" dirty="0" smtClean="0"/>
              <a:t>The London Fibromyalgia Epidemiology Study: the prevalence of fibromyalgia syndrome in London, Ontario. </a:t>
            </a:r>
            <a:r>
              <a:rPr lang="nb-NO" i="1" dirty="0" smtClean="0"/>
              <a:t>J Rheumatol </a:t>
            </a:r>
            <a:r>
              <a:rPr lang="nb-NO" dirty="0" smtClean="0"/>
              <a:t>1999; 26(7):1570-6.</a:t>
            </a:r>
            <a:endParaRPr lang="en-CA"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xmlns="" val="27736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14</a:t>
            </a:fld>
            <a:endParaRPr lang="en-CA" dirty="0">
              <a:solidFill>
                <a:prstClr val="black"/>
              </a:solidFill>
            </a:endParaRPr>
          </a:p>
        </p:txBody>
      </p:sp>
      <p:sp>
        <p:nvSpPr>
          <p:cNvPr id="5" name="Notes Placeholder 4"/>
          <p:cNvSpPr>
            <a:spLocks noGrp="1"/>
          </p:cNvSpPr>
          <p:nvPr>
            <p:ph type="body" sz="quarter" idx="11"/>
          </p:nvPr>
        </p:nvSpPr>
        <p:spPr>
          <a:xfrm>
            <a:off x="685800" y="4415789"/>
            <a:ext cx="5486400" cy="5015979"/>
          </a:xfrm>
        </p:spPr>
        <p:txBody>
          <a:bodyPr/>
          <a:lstStyle/>
          <a:p>
            <a:pPr>
              <a:spcAft>
                <a:spcPts val="600"/>
              </a:spcAft>
            </a:pPr>
            <a:r>
              <a:rPr lang="ru-RU" sz="1000" b="1" dirty="0" smtClean="0"/>
              <a:t>Примечания докладчика</a:t>
            </a:r>
            <a:endParaRPr lang="en-CA" sz="1000" b="1" dirty="0"/>
          </a:p>
          <a:p>
            <a:r>
              <a:rPr lang="ru-RU" sz="1000" dirty="0" smtClean="0"/>
              <a:t>Проводился опрос пациентов и врачей из трех латиноамериканских и шести европейских стран на предмет различий процесса диагностики и ведения больных фибромиалгией. В общей сложности в опросе приняли участие 900 пациентов (300 из Латинской Америки; 600 из Европы) и 1824 врача (общей практики или специалистов; 604 из Латинской Америки, 1220 из Европы). Пациенты и врачи заполняли отдельные вопросники, посвященные симптомам, отрицательному влиянию и принципам лечения фибромиалгии.</a:t>
            </a:r>
          </a:p>
          <a:p>
            <a:r>
              <a:rPr lang="ru-RU" sz="1000" dirty="0" smtClean="0"/>
              <a:t>В Латинской Америке (по сравнению с европейскими странами) пациенты отмечали наличие у них симптомов фибромиалгии в течение более длительного периода (100,8 по сравнению</a:t>
            </a:r>
            <a:r>
              <a:rPr lang="ru-RU" sz="1000" baseline="0" dirty="0" smtClean="0"/>
              <a:t> с </a:t>
            </a:r>
            <a:r>
              <a:rPr lang="ru-RU" sz="1000" dirty="0" smtClean="0"/>
              <a:t>83,7 месяцами; </a:t>
            </a:r>
            <a:r>
              <a:rPr lang="en-CA" sz="1000" dirty="0" smtClean="0"/>
              <a:t>p</a:t>
            </a:r>
            <a:r>
              <a:rPr lang="ru-RU" sz="1000" dirty="0" smtClean="0"/>
              <a:t>&lt;0,05), а процесс постановки диагноза также занимал более длительное время (42,3 по сравнению</a:t>
            </a:r>
            <a:r>
              <a:rPr lang="ru-RU" sz="1000" baseline="0" dirty="0" smtClean="0"/>
              <a:t> с </a:t>
            </a:r>
            <a:r>
              <a:rPr lang="ru-RU" sz="1000" dirty="0" smtClean="0"/>
              <a:t>31,1 месяцем; </a:t>
            </a:r>
            <a:r>
              <a:rPr lang="en-CA" sz="1000" dirty="0" smtClean="0"/>
              <a:t>p</a:t>
            </a:r>
            <a:r>
              <a:rPr lang="ru-RU" sz="1000" dirty="0" smtClean="0"/>
              <a:t>&lt;0,05). Фибромиалгия характеризовалась наличием нескольких симптомов (11,2 по сравнению</a:t>
            </a:r>
            <a:r>
              <a:rPr lang="ru-RU" sz="1000" baseline="0" dirty="0" smtClean="0"/>
              <a:t> с </a:t>
            </a:r>
            <a:r>
              <a:rPr lang="ru-RU" sz="1000" dirty="0" smtClean="0"/>
              <a:t>6,9), однако большее количество латиноамериканских пациентов сообщали о наличии 14 общих симптомов и оценивали выраженность боли с использованием 11-балльной шкалы как более высокую (8,0 по сравнению</a:t>
            </a:r>
            <a:r>
              <a:rPr lang="ru-RU" sz="1000" baseline="0" dirty="0" smtClean="0"/>
              <a:t> с </a:t>
            </a:r>
            <a:r>
              <a:rPr lang="ru-RU" sz="1000" dirty="0" smtClean="0"/>
              <a:t>7,2; </a:t>
            </a:r>
            <a:r>
              <a:rPr lang="en-CA" sz="1000" dirty="0" smtClean="0"/>
              <a:t>p</a:t>
            </a:r>
            <a:r>
              <a:rPr lang="ru-RU" sz="1000" dirty="0" smtClean="0"/>
              <a:t>&lt;0,05). Латиноамериканские пациенты получали меньшее количество лекарственных средств (3,3 по сравнению</a:t>
            </a:r>
            <a:r>
              <a:rPr lang="ru-RU" sz="1000" baseline="0" dirty="0" smtClean="0"/>
              <a:t> с </a:t>
            </a:r>
            <a:r>
              <a:rPr lang="ru-RU" sz="1000" dirty="0" smtClean="0"/>
              <a:t>4,0). Пациенты из обоих регионов расценивали имевшиеся у них симптомы как очень или исключительно сильно снижающие качество их жизни, однако более выраженное отрицательное влияние на работоспособность отмечали пациенты, проживавшие в Латинской Америке. Врачи из Латинской Америки чаще расценивали нарушения сна, затруднения концентрации внимания, тревогу, депрессию, онемение/покалывание и судорожные стягивания мышц голени как очень или исключительно негативно влияющие на состояние пациентов по сравнению с европейскими врачами. Пациенты расценивали 12 из 14 симптомов как более негативные по сравнению с аналогичными оценками врачей в том же самом регионе. Тем не менее, большая доля врачей расценивала фибромиалгию как состояние, характеризующееся выраженным или очень выраженным отрицательным</a:t>
            </a:r>
            <a:r>
              <a:rPr lang="ru-RU" sz="1000" baseline="0" dirty="0" smtClean="0"/>
              <a:t> </a:t>
            </a:r>
            <a:r>
              <a:rPr lang="ru-RU" sz="1000" dirty="0" smtClean="0"/>
              <a:t>влиянием на повседневную жизнь, по сравнению с пациентами того же региона.</a:t>
            </a:r>
          </a:p>
          <a:p>
            <a:r>
              <a:rPr lang="ru-RU" sz="1000" dirty="0" smtClean="0"/>
              <a:t>На данном слайде показано отрицательное влияние фибромиалгии на общее качество жизни, а также отдельные аспекты качества жизни у опрошенных пациентов. Хотя имелись некоторые различия между двумя географическими регионами, но на данной диаграмме наглядно показано, что фибромиалгия характеризуется выраженным отрицательным</a:t>
            </a:r>
            <a:r>
              <a:rPr lang="ru-RU" sz="1000" baseline="0" dirty="0" smtClean="0"/>
              <a:t> </a:t>
            </a:r>
            <a:r>
              <a:rPr lang="ru-RU" sz="1000" dirty="0" smtClean="0"/>
              <a:t>влиянием на широкий спектр показателей качества жизни.</a:t>
            </a:r>
          </a:p>
          <a:p>
            <a:pPr>
              <a:spcAft>
                <a:spcPts val="600"/>
              </a:spcAft>
            </a:pPr>
            <a:endParaRPr lang="en-CA" sz="1000" dirty="0"/>
          </a:p>
          <a:p>
            <a:pPr>
              <a:spcAft>
                <a:spcPts val="600"/>
              </a:spcAft>
            </a:pPr>
            <a:r>
              <a:rPr lang="ru-RU" sz="1000" b="1" dirty="0" smtClean="0"/>
              <a:t>Литература</a:t>
            </a:r>
            <a:endParaRPr lang="en-CA" sz="1000" b="1" dirty="0" smtClean="0"/>
          </a:p>
          <a:p>
            <a:pPr>
              <a:spcAft>
                <a:spcPts val="600"/>
              </a:spcAft>
            </a:pPr>
            <a:r>
              <a:rPr lang="en-CA" sz="1000" dirty="0"/>
              <a:t>Clark </a:t>
            </a:r>
            <a:r>
              <a:rPr lang="en-CA" sz="1000" dirty="0" smtClean="0"/>
              <a:t>P </a:t>
            </a:r>
            <a:r>
              <a:rPr lang="en-CA" sz="1000" i="1" dirty="0" smtClean="0"/>
              <a:t>et al. </a:t>
            </a:r>
            <a:r>
              <a:rPr lang="en-CA" sz="1000" dirty="0"/>
              <a:t>A patient and physician survey of fibromyalgia across Latin America and Europe. </a:t>
            </a:r>
            <a:r>
              <a:rPr lang="en-CA" sz="1000" dirty="0" smtClean="0"/>
              <a:t/>
            </a:r>
            <a:br>
              <a:rPr lang="en-CA" sz="1000" dirty="0" smtClean="0"/>
            </a:br>
            <a:r>
              <a:rPr lang="en-CA" sz="1000" i="1" dirty="0" smtClean="0"/>
              <a:t>BMC </a:t>
            </a:r>
            <a:r>
              <a:rPr lang="en-CA" sz="1000" i="1" dirty="0"/>
              <a:t>Musculoskeletal Disorders </a:t>
            </a:r>
            <a:r>
              <a:rPr lang="en-CA" sz="1000" dirty="0" smtClean="0"/>
              <a:t>2013; 14:188.</a:t>
            </a:r>
            <a:endParaRPr lang="en-CA" sz="1000" dirty="0"/>
          </a:p>
        </p:txBody>
      </p:sp>
    </p:spTree>
    <p:extLst>
      <p:ext uri="{BB962C8B-B14F-4D97-AF65-F5344CB8AC3E}">
        <p14:creationId xmlns:p14="http://schemas.microsoft.com/office/powerpoint/2010/main" xmlns="" val="121894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Задайте участникам вопрос, указанный на слайде, с целью дальнейшего обсуждения</a:t>
            </a:r>
            <a:r>
              <a:rPr lang="en-CA" b="0" baseline="0" dirty="0" smtClean="0"/>
              <a:t>.</a:t>
            </a:r>
            <a:endParaRPr lang="en-CA" b="0"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15</a:t>
            </a:fld>
            <a:endParaRPr lang="en-CA" dirty="0"/>
          </a:p>
        </p:txBody>
      </p:sp>
    </p:spTree>
    <p:extLst>
      <p:ext uri="{BB962C8B-B14F-4D97-AF65-F5344CB8AC3E}">
        <p14:creationId xmlns:p14="http://schemas.microsoft.com/office/powerpoint/2010/main" xmlns="" val="217424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spcAft>
                <a:spcPts val="600"/>
              </a:spcAft>
            </a:pPr>
            <a:r>
              <a:rPr lang="ru-RU" b="1" dirty="0" smtClean="0"/>
              <a:t>Примечания докладчика</a:t>
            </a:r>
            <a:endParaRPr lang="en-CA" b="1" dirty="0"/>
          </a:p>
          <a:p>
            <a:r>
              <a:rPr lang="ru-RU" dirty="0" smtClean="0"/>
              <a:t>Хотя фибромиалгия ассоциируется с широким кругом различных симптомов, как показано на данном слайде, боль занимает центральное место. В частности, у 293 пациентов, страдавших фибромиалгией, </a:t>
            </a:r>
            <a:r>
              <a:rPr lang="en-CA" dirty="0" smtClean="0"/>
              <a:t>Wolfe et al </a:t>
            </a:r>
            <a:r>
              <a:rPr lang="ru-RU" dirty="0" smtClean="0"/>
              <a:t>обнаружили, что распространенная боль (в области осевого скелета, нижнего сегмента тела, а также левой или правой половин туловища) имела место практически у всех (97,6 %) пациентов</a:t>
            </a:r>
            <a:r>
              <a:rPr lang="ru-RU" baseline="0" dirty="0" smtClean="0"/>
              <a:t> с </a:t>
            </a:r>
            <a:r>
              <a:rPr lang="ru-RU" dirty="0" smtClean="0"/>
              <a:t>фибромиалгией, по сравнению с 69,1% контрольных пациентов (</a:t>
            </a:r>
            <a:r>
              <a:rPr lang="en-CA" dirty="0" smtClean="0"/>
              <a:t>n</a:t>
            </a:r>
            <a:r>
              <a:rPr lang="ru-RU" dirty="0" smtClean="0"/>
              <a:t>=265).</a:t>
            </a:r>
          </a:p>
          <a:p>
            <a:pPr>
              <a:spcAft>
                <a:spcPts val="600"/>
              </a:spcAft>
            </a:pPr>
            <a:endParaRPr lang="en-CA" dirty="0" smtClean="0"/>
          </a:p>
          <a:p>
            <a:pPr>
              <a:spcAft>
                <a:spcPts val="600"/>
              </a:spcAft>
            </a:pPr>
            <a:r>
              <a:rPr lang="ru-RU" b="1" dirty="0" smtClean="0"/>
              <a:t>Литература</a:t>
            </a:r>
            <a:endParaRPr lang="en-CA" b="1" dirty="0" smtClean="0"/>
          </a:p>
          <a:p>
            <a:r>
              <a:rPr lang="en-CA" dirty="0" smtClean="0"/>
              <a:t>Wolfe F </a:t>
            </a:r>
            <a:r>
              <a:rPr lang="en-CA" i="1" dirty="0" smtClean="0"/>
              <a:t>et </a:t>
            </a:r>
            <a:r>
              <a:rPr lang="en-CA" i="1" dirty="0"/>
              <a:t>al</a:t>
            </a:r>
            <a:r>
              <a:rPr lang="en-CA" i="1" dirty="0" smtClean="0"/>
              <a:t>.</a:t>
            </a:r>
            <a:r>
              <a:rPr lang="en-CA" dirty="0" smtClean="0"/>
              <a:t> The </a:t>
            </a:r>
            <a:r>
              <a:rPr lang="en-CA" dirty="0"/>
              <a:t>American College of Rheumatology 1990 Criteria for the Classification of Fibromyalgia. Report of the Multicenter Criteria Committee</a:t>
            </a:r>
            <a:r>
              <a:rPr lang="en-CA" dirty="0" smtClean="0"/>
              <a:t>. </a:t>
            </a:r>
            <a:r>
              <a:rPr lang="en-CA" i="1" dirty="0" smtClean="0"/>
              <a:t>Arthritis Rheum </a:t>
            </a:r>
            <a:r>
              <a:rPr lang="en-CA" dirty="0" smtClean="0"/>
              <a:t>1990; 33(2):160-72.</a:t>
            </a:r>
            <a:endParaRPr lang="en-CA" dirty="0"/>
          </a:p>
        </p:txBody>
      </p:sp>
    </p:spTree>
    <p:extLst>
      <p:ext uri="{BB962C8B-B14F-4D97-AF65-F5344CB8AC3E}">
        <p14:creationId xmlns:p14="http://schemas.microsoft.com/office/powerpoint/2010/main" xmlns="" val="53772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6ECFF438-9A75-4001-8A47-2B0174D24734}" type="slidenum">
              <a:rPr lang="en-US" sz="1000" smtClean="0">
                <a:solidFill>
                  <a:prstClr val="black"/>
                </a:solidFill>
              </a:rPr>
              <a:pPr eaLnBrk="1" hangingPunct="1"/>
              <a:t>17</a:t>
            </a:fld>
            <a:endParaRPr lang="en-US" sz="1000" dirty="0" smtClean="0">
              <a:solidFill>
                <a:prstClr val="black"/>
              </a:solidFill>
            </a:endParaRPr>
          </a:p>
        </p:txBody>
      </p:sp>
      <p:sp>
        <p:nvSpPr>
          <p:cNvPr id="126979" name="Rectangle 8"/>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26981" name="Rectangle 4"/>
          <p:cNvSpPr>
            <a:spLocks noChangeArrowheads="1"/>
          </p:cNvSpPr>
          <p:nvPr/>
        </p:nvSpPr>
        <p:spPr bwMode="auto">
          <a:xfrm>
            <a:off x="1019178" y="8851901"/>
            <a:ext cx="5349875"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tIns="0" rIns="0" bIns="0" anchor="b"/>
          <a:lstStyle/>
          <a:p>
            <a:pPr defTabSz="912813" eaLnBrk="0" hangingPunct="0"/>
            <a:endParaRPr lang="en-US" sz="1100" dirty="0">
              <a:solidFill>
                <a:prstClr val="black"/>
              </a:solidFill>
            </a:endParaRPr>
          </a:p>
          <a:p>
            <a:pPr defTabSz="912813" eaLnBrk="0" hangingPunct="0"/>
            <a:endParaRPr lang="en-US" sz="1100" dirty="0">
              <a:solidFill>
                <a:prstClr val="black"/>
              </a:solidFill>
            </a:endParaRPr>
          </a:p>
        </p:txBody>
      </p:sp>
      <p:sp>
        <p:nvSpPr>
          <p:cNvPr id="4" name="Notes Placeholder 3"/>
          <p:cNvSpPr>
            <a:spLocks noGrp="1"/>
          </p:cNvSpPr>
          <p:nvPr>
            <p:ph type="body" sz="quarter" idx="10"/>
          </p:nvPr>
        </p:nvSpPr>
        <p:spPr>
          <a:xfrm>
            <a:off x="685800" y="4415791"/>
            <a:ext cx="5486400" cy="4264858"/>
          </a:xfrm>
        </p:spPr>
        <p:txBody>
          <a:bodyPr/>
          <a:lstStyle/>
          <a:p>
            <a:pPr marL="7938" indent="-7938">
              <a:spcAft>
                <a:spcPts val="600"/>
              </a:spcAft>
            </a:pPr>
            <a:r>
              <a:rPr lang="ru-RU" b="1" dirty="0" smtClean="0"/>
              <a:t>Примечания докладчика</a:t>
            </a:r>
            <a:endParaRPr lang="en-CA" b="1" dirty="0"/>
          </a:p>
          <a:p>
            <a:r>
              <a:rPr lang="ru-RU" dirty="0" smtClean="0"/>
              <a:t>Хроническая распространенная боль является характерной чертой фибромиалгии. В частности, у 293 пациентов, страдавших фибромиалгией, </a:t>
            </a:r>
            <a:r>
              <a:rPr lang="en-CA" dirty="0" smtClean="0"/>
              <a:t>Wolfe et al</a:t>
            </a:r>
            <a:r>
              <a:rPr lang="ru-RU" dirty="0" smtClean="0"/>
              <a:t>. обнаружили, что распространенная боль (в области осевого скелета, нижнего сегмента тела, а также левой или правой половин туловища) имела место практически у всех (97,6 %) пациентов с фибромиалгией, по сравнению с 69,1 % контрольных пациентов (</a:t>
            </a:r>
            <a:r>
              <a:rPr lang="en-CA" dirty="0" smtClean="0"/>
              <a:t>n</a:t>
            </a:r>
            <a:r>
              <a:rPr lang="ru-RU" dirty="0" smtClean="0"/>
              <a:t>=265).</a:t>
            </a:r>
          </a:p>
          <a:p>
            <a:r>
              <a:rPr lang="ru-RU" dirty="0" smtClean="0"/>
              <a:t>Помимо болевого синдрома, утомляемость и нарушения сна являются наиболее частыми симптомами, отмечающимися у ≥86 % пациентов с фибромиалгией.</a:t>
            </a:r>
            <a:r>
              <a:rPr lang="ru-RU" baseline="30000" dirty="0" smtClean="0"/>
              <a:t> </a:t>
            </a:r>
            <a:r>
              <a:rPr lang="ru-RU" dirty="0" smtClean="0"/>
              <a:t>Другими частыми симптомами, связанными с фибромиалгией, являются боль в суставах, головная боль, синдром беспокойных ног, онемение и покалывание, а также судорожные стягивания мышц голени.</a:t>
            </a:r>
          </a:p>
          <a:p>
            <a:r>
              <a:rPr lang="ru-RU" dirty="0" smtClean="0"/>
              <a:t>Психологические нарушения у пациентов с фибромиалгией встречаются нечасто. Как отмечалось при других хронических болевых синдромах, таких как боль в пояснице, остеоартроз или ревматоидный артрит, в некоторых случаях у больных с фибромиалгией регистрируются нарушения настроения, например депрессия или тревога. Как показано на данном слайде, у до 20 % больных с фибромиалгией может отмечаться большая депрессия. Другими психологическими проявлениями могут являться нарушение концентрации внимания и повышенная возбудимость.</a:t>
            </a:r>
            <a:endParaRPr lang="en-US" sz="1100" b="1" dirty="0" smtClean="0"/>
          </a:p>
          <a:p>
            <a:pPr marL="217488" indent="-217488">
              <a:spcAft>
                <a:spcPts val="600"/>
              </a:spcAft>
              <a:tabLst>
                <a:tab pos="254000" algn="l"/>
              </a:tabLst>
            </a:pPr>
            <a:endParaRPr lang="ru-RU" sz="1100" b="1" dirty="0" smtClean="0"/>
          </a:p>
          <a:p>
            <a:pPr marL="217488" indent="-217488">
              <a:spcAft>
                <a:spcPts val="600"/>
              </a:spcAft>
              <a:tabLst>
                <a:tab pos="254000" algn="l"/>
              </a:tabLst>
            </a:pPr>
            <a:r>
              <a:rPr lang="ru-RU" sz="1100" b="1" dirty="0" smtClean="0"/>
              <a:t>Литература</a:t>
            </a:r>
            <a:endParaRPr lang="en-US" sz="1100" b="1" dirty="0" smtClean="0"/>
          </a:p>
          <a:p>
            <a:pPr>
              <a:spcAft>
                <a:spcPts val="600"/>
              </a:spcAft>
              <a:tabLst>
                <a:tab pos="254000" algn="l"/>
              </a:tabLst>
            </a:pPr>
            <a:r>
              <a:rPr lang="en-CA" sz="1100" dirty="0" smtClean="0"/>
              <a:t>Wolfe </a:t>
            </a:r>
            <a:r>
              <a:rPr lang="en-CA" sz="1100" dirty="0"/>
              <a:t>F </a:t>
            </a:r>
            <a:r>
              <a:rPr lang="en-CA" sz="1100" i="1" dirty="0"/>
              <a:t>et al. </a:t>
            </a:r>
            <a:r>
              <a:rPr lang="en-CA" sz="1100" dirty="0"/>
              <a:t>The American College of Rheumatology 1990 Criteria for the Classification of Fibromyalgia. Report of the Multicenter Criteria Committee. </a:t>
            </a:r>
            <a:r>
              <a:rPr lang="en-CA" sz="1100" i="1" dirty="0"/>
              <a:t>Arthritis Rheum </a:t>
            </a:r>
            <a:r>
              <a:rPr lang="en-CA" sz="1100" dirty="0"/>
              <a:t>1990; </a:t>
            </a:r>
            <a:r>
              <a:rPr lang="en-CA" sz="1100" dirty="0" smtClean="0"/>
              <a:t/>
            </a:r>
            <a:br>
              <a:rPr lang="en-CA" sz="1100" dirty="0" smtClean="0"/>
            </a:br>
            <a:r>
              <a:rPr lang="en-CA" sz="1100" dirty="0" smtClean="0"/>
              <a:t>33(2</a:t>
            </a:r>
            <a:r>
              <a:rPr lang="en-CA" sz="1100" dirty="0"/>
              <a:t>):160-72</a:t>
            </a:r>
            <a:r>
              <a:rPr lang="en-CA" sz="1100" dirty="0" smtClean="0"/>
              <a:t>.</a:t>
            </a:r>
            <a:endParaRPr lang="en-US" sz="1100" dirty="0" smtClean="0"/>
          </a:p>
        </p:txBody>
      </p:sp>
    </p:spTree>
    <p:extLst>
      <p:ext uri="{BB962C8B-B14F-4D97-AF65-F5344CB8AC3E}">
        <p14:creationId xmlns:p14="http://schemas.microsoft.com/office/powerpoint/2010/main" xmlns="" val="23457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0095C272-519C-4CBE-ABF2-D2B3089835DD}" type="slidenum">
              <a:rPr lang="en-US" sz="1000" smtClean="0">
                <a:solidFill>
                  <a:prstClr val="black"/>
                </a:solidFill>
              </a:rPr>
              <a:pPr eaLnBrk="1" hangingPunct="1"/>
              <a:t>18</a:t>
            </a:fld>
            <a:endParaRPr lang="en-US" sz="1000" dirty="0" smtClean="0">
              <a:solidFill>
                <a:prstClr val="black"/>
              </a:solidFill>
            </a:endParaRPr>
          </a:p>
        </p:txBody>
      </p:sp>
      <p:sp>
        <p:nvSpPr>
          <p:cNvPr id="125955" name="Rectangle 9"/>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25956" name="Rectangle 10"/>
          <p:cNvSpPr>
            <a:spLocks noGrp="1"/>
          </p:cNvSpPr>
          <p:nvPr>
            <p:ph type="body" idx="1"/>
          </p:nvPr>
        </p:nvSpPr>
        <p:spPr>
          <a:xfrm>
            <a:off x="685800" y="4415791"/>
            <a:ext cx="5486400" cy="469690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defRPr/>
            </a:pPr>
            <a:r>
              <a:rPr lang="ru-RU" sz="750" b="1" dirty="0" smtClean="0"/>
              <a:t>Примечания докладчика</a:t>
            </a:r>
            <a:endParaRPr lang="en-US" sz="750" b="1" dirty="0" smtClean="0"/>
          </a:p>
          <a:p>
            <a:r>
              <a:rPr lang="ru-RU" sz="800" dirty="0" smtClean="0"/>
              <a:t>Хотя основным проявлением фибромиалгии является хроническая, распространенная боль, также могут иметь место нейрокогнитивные нарушения («фибромиалгический туман»), расстройства сна, утомляемость, нарушение настроения, болезненность и утренняя скованность. Пациенты часто описывают имеющуюся у них боль как ноющую и изнуряющую. Распространенность нарушений когнитивной функции, например плохой рабочей памяти, изменений пространственной памяти, свободного припоминания и беглости речи, связанных с болевым синдромом при фибромиалгии, а также у пациентов с другими болевыми синдромами, отличается от аналогичного показателя у здоровых контрольных добровольцев. «Фибромиалгический туман» характеризуется спутанностью сознания, замедлением обработки информации, увеличением времени реакции, трудностью при припоминании слов и речи, концентрации внимания, нарушениями краткосрочной памяти и дезориентацией.</a:t>
            </a:r>
          </a:p>
          <a:p>
            <a:r>
              <a:rPr lang="ru-RU" sz="800" dirty="0" smtClean="0"/>
              <a:t>Связанные</a:t>
            </a:r>
            <a:r>
              <a:rPr lang="ru-RU" sz="800" baseline="0" dirty="0" smtClean="0"/>
              <a:t> </a:t>
            </a:r>
            <a:r>
              <a:rPr lang="ru-RU" sz="800" dirty="0" smtClean="0"/>
              <a:t>с фибромиалгией расстройства сна обычно характеризуются пациентами как сон, не приносящий отдыха, и повышение количества пробуждений. Патологическими компонентами сна являются латентность сна, нарушение сна и фрагментированный сон, что приводит к нарушению функционирования в дневное время. Плохой сон оказывает отрицательное влияние на утомляемость, аффект и выраженность боли, которые уменьшаются при воздействии, направленном конкретно на улучшение этих показателей сна. Также у пациентов с фибромиалгией могут развиваться другие нарушения сна, в частности синдром беспокойных ног или апноэ во сне.</a:t>
            </a:r>
          </a:p>
          <a:p>
            <a:r>
              <a:rPr lang="ru-RU" sz="800" dirty="0" smtClean="0"/>
              <a:t>Утомляемость, наличие которой отмечали более 90 % больных с фибромиалгией, является наиболее частой связанной с данным нарушением жалобой. В некоторых случаях утомляемость может быть еще более инвалидизирующей, чем болевой синдром, и может приводить к субъективному ощущению функционального нарушения. Пациенты с фибромиалгией часто описывают имеющуюся у них утомляемость как физическую или эмоциональную опустошенность.</a:t>
            </a:r>
          </a:p>
          <a:p>
            <a:r>
              <a:rPr lang="ru-RU" sz="800" dirty="0" smtClean="0"/>
              <a:t>Нарушение настроения, в том числе депрессия и/или тревога, имеются у до 75 % пациентов, страдающих фибромиалгией, однако нарушения настроения и фибромиалгия являются, вероятно, различными состояниями. Тревога часто сосуществует с депрессией, однако независимо возрастает и у больных с фибромиалгией.</a:t>
            </a:r>
          </a:p>
          <a:p>
            <a:r>
              <a:rPr lang="ru-RU" sz="800" dirty="0" smtClean="0"/>
              <a:t>Утренняя скованность также является частой характеристикой фибромиалгии.</a:t>
            </a:r>
          </a:p>
          <a:p>
            <a:endParaRPr lang="en-CA" sz="750" dirty="0" smtClean="0"/>
          </a:p>
          <a:p>
            <a:pPr>
              <a:spcAft>
                <a:spcPts val="600"/>
              </a:spcAft>
              <a:defRPr/>
            </a:pPr>
            <a:r>
              <a:rPr lang="ru-RU" sz="750" b="1" dirty="0" smtClean="0"/>
              <a:t>Литература</a:t>
            </a:r>
            <a:endParaRPr lang="en-US" sz="750" b="1" dirty="0" smtClean="0"/>
          </a:p>
          <a:p>
            <a:pPr>
              <a:spcAft>
                <a:spcPts val="600"/>
              </a:spcAft>
            </a:pPr>
            <a:r>
              <a:rPr lang="en-US" sz="750" dirty="0"/>
              <a:t>Carruthers BM </a:t>
            </a:r>
            <a:r>
              <a:rPr lang="en-US" sz="750" i="1" dirty="0"/>
              <a:t>et al. </a:t>
            </a:r>
            <a:r>
              <a:rPr lang="en-US" sz="750" dirty="0"/>
              <a:t>Myalgic encephalomyelitis/chronic fatigue syndrome: clinical working case definition, diagnostic and treatment guidelines, a consensus document. </a:t>
            </a:r>
            <a:r>
              <a:rPr lang="en-US" sz="750" i="1" dirty="0" smtClean="0"/>
              <a:t>J </a:t>
            </a:r>
            <a:r>
              <a:rPr lang="en-US" sz="750" i="1" dirty="0"/>
              <a:t>Chron Fat Synd</a:t>
            </a:r>
            <a:r>
              <a:rPr lang="en-US" sz="750" dirty="0"/>
              <a:t> 2003; 11(1):</a:t>
            </a:r>
            <a:r>
              <a:rPr lang="en-US" sz="750" dirty="0" smtClean="0"/>
              <a:t>7-115.</a:t>
            </a:r>
          </a:p>
          <a:p>
            <a:pPr>
              <a:spcAft>
                <a:spcPts val="600"/>
              </a:spcAft>
            </a:pPr>
            <a:r>
              <a:rPr lang="en-US" sz="750" dirty="0" smtClean="0"/>
              <a:t>Harding </a:t>
            </a:r>
            <a:r>
              <a:rPr lang="en-US" sz="750" dirty="0"/>
              <a:t>SM. Sleep in fibromyalgia patients: subjective and objective </a:t>
            </a:r>
            <a:r>
              <a:rPr lang="en-US" sz="750" dirty="0" smtClean="0"/>
              <a:t>findings. </a:t>
            </a:r>
            <a:r>
              <a:rPr lang="en-US" sz="750" i="1" dirty="0" smtClean="0"/>
              <a:t>Am </a:t>
            </a:r>
            <a:r>
              <a:rPr lang="en-US" sz="750" i="1" dirty="0"/>
              <a:t>J Med Sci </a:t>
            </a:r>
            <a:r>
              <a:rPr lang="en-US" sz="750" dirty="0"/>
              <a:t>1998; 315(6):</a:t>
            </a:r>
            <a:r>
              <a:rPr lang="en-US" sz="750" dirty="0" smtClean="0"/>
              <a:t>367-37.</a:t>
            </a:r>
          </a:p>
          <a:p>
            <a:pPr>
              <a:spcAft>
                <a:spcPts val="600"/>
              </a:spcAft>
            </a:pPr>
            <a:r>
              <a:rPr lang="en-US" sz="750" dirty="0" smtClean="0"/>
              <a:t>Henriksson KG. </a:t>
            </a:r>
            <a:r>
              <a:rPr lang="en-US" sz="750" dirty="0"/>
              <a:t>Fibromyalgia – from syndrome to disease: overview of pathogenetic mechanisms. </a:t>
            </a:r>
            <a:r>
              <a:rPr lang="en-US" sz="750" i="1" dirty="0" smtClean="0"/>
              <a:t>J </a:t>
            </a:r>
            <a:r>
              <a:rPr lang="en-US" sz="750" i="1" dirty="0"/>
              <a:t>Rehabil Med</a:t>
            </a:r>
            <a:r>
              <a:rPr lang="en-US" sz="750" dirty="0"/>
              <a:t> 2003; </a:t>
            </a:r>
            <a:r>
              <a:rPr lang="en-US" sz="750" dirty="0" smtClean="0"/>
              <a:t/>
            </a:r>
            <a:br>
              <a:rPr lang="en-US" sz="750" dirty="0" smtClean="0"/>
            </a:br>
            <a:r>
              <a:rPr lang="en-US" sz="750" dirty="0" smtClean="0"/>
              <a:t>41(41 Suppl):89-94.</a:t>
            </a:r>
          </a:p>
          <a:p>
            <a:pPr>
              <a:spcAft>
                <a:spcPts val="600"/>
              </a:spcAft>
            </a:pPr>
            <a:r>
              <a:rPr lang="en-US" sz="750" dirty="0" smtClean="0"/>
              <a:t>Leavitt F </a:t>
            </a:r>
            <a:r>
              <a:rPr lang="en-US" sz="750" i="1" dirty="0"/>
              <a:t>et al. </a:t>
            </a:r>
            <a:r>
              <a:rPr lang="en-US" sz="750" dirty="0"/>
              <a:t>Comparison of pain properties in fibromyalgia patients and rheumatoid arthritis patients. </a:t>
            </a:r>
            <a:r>
              <a:rPr lang="en-US" sz="750" i="1" dirty="0" smtClean="0"/>
              <a:t>Arthritis </a:t>
            </a:r>
            <a:r>
              <a:rPr lang="en-US" sz="750" i="1" dirty="0"/>
              <a:t>Rheum</a:t>
            </a:r>
            <a:r>
              <a:rPr lang="en-US" sz="750" dirty="0"/>
              <a:t> 1986; </a:t>
            </a:r>
            <a:r>
              <a:rPr lang="en-US" sz="750" dirty="0" smtClean="0"/>
              <a:t/>
            </a:r>
            <a:br>
              <a:rPr lang="en-US" sz="750" dirty="0" smtClean="0"/>
            </a:br>
            <a:r>
              <a:rPr lang="en-US" sz="750" dirty="0" smtClean="0"/>
              <a:t>29(6</a:t>
            </a:r>
            <a:r>
              <a:rPr lang="en-US" sz="750" dirty="0"/>
              <a:t>):</a:t>
            </a:r>
            <a:r>
              <a:rPr lang="en-US" sz="750" dirty="0" smtClean="0"/>
              <a:t>775-81.</a:t>
            </a:r>
          </a:p>
          <a:p>
            <a:pPr>
              <a:spcAft>
                <a:spcPts val="600"/>
              </a:spcAft>
            </a:pPr>
            <a:r>
              <a:rPr lang="en-US" sz="750" dirty="0" smtClean="0"/>
              <a:t>Roizenblatt </a:t>
            </a:r>
            <a:r>
              <a:rPr lang="en-US" sz="750" dirty="0"/>
              <a:t>S </a:t>
            </a:r>
            <a:r>
              <a:rPr lang="en-US" sz="750" i="1" dirty="0"/>
              <a:t>et al</a:t>
            </a:r>
            <a:r>
              <a:rPr lang="en-US" sz="750" i="1" dirty="0" smtClean="0"/>
              <a:t>. </a:t>
            </a:r>
            <a:r>
              <a:rPr lang="en-US" sz="750" dirty="0"/>
              <a:t>Alpha sleep characteristics in fibromyalgia.</a:t>
            </a:r>
            <a:r>
              <a:rPr lang="en-US" sz="750" i="1" dirty="0" smtClean="0"/>
              <a:t> </a:t>
            </a:r>
            <a:r>
              <a:rPr lang="en-US" sz="750" i="1" dirty="0"/>
              <a:t>Arthritis Rheum</a:t>
            </a:r>
            <a:r>
              <a:rPr lang="en-US" sz="750" dirty="0"/>
              <a:t> 2001; </a:t>
            </a:r>
            <a:r>
              <a:rPr lang="en-US" sz="750" dirty="0" smtClean="0"/>
              <a:t>44(1):222-30.</a:t>
            </a:r>
          </a:p>
          <a:p>
            <a:pPr>
              <a:spcAft>
                <a:spcPts val="600"/>
              </a:spcAft>
            </a:pPr>
            <a:r>
              <a:rPr lang="en-US" sz="750" dirty="0" smtClean="0"/>
              <a:t>Wolfe </a:t>
            </a:r>
            <a:r>
              <a:rPr lang="en-US" sz="750" dirty="0"/>
              <a:t>F </a:t>
            </a:r>
            <a:r>
              <a:rPr lang="en-US" sz="750" i="1" dirty="0"/>
              <a:t>et </a:t>
            </a:r>
            <a:r>
              <a:rPr lang="en-US" sz="750" i="1" dirty="0" smtClean="0"/>
              <a:t>al. </a:t>
            </a:r>
            <a:r>
              <a:rPr lang="en-CA" sz="750" dirty="0"/>
              <a:t>The American College of Rheumatology 1990 Criteria for the Classification of Fibromyalgia. </a:t>
            </a:r>
            <a:r>
              <a:rPr lang="en-CA" sz="750" dirty="0" smtClean="0"/>
              <a:t/>
            </a:r>
            <a:br>
              <a:rPr lang="en-CA" sz="750" dirty="0" smtClean="0"/>
            </a:br>
            <a:r>
              <a:rPr lang="en-CA" sz="750" dirty="0" smtClean="0"/>
              <a:t>Report </a:t>
            </a:r>
            <a:r>
              <a:rPr lang="en-CA" sz="750" dirty="0"/>
              <a:t>of the Multicenter Criteria </a:t>
            </a:r>
            <a:r>
              <a:rPr lang="en-CA" sz="750" dirty="0" smtClean="0"/>
              <a:t>Committee.</a:t>
            </a:r>
            <a:r>
              <a:rPr lang="en-US" sz="750" i="1" dirty="0" smtClean="0"/>
              <a:t> </a:t>
            </a:r>
            <a:r>
              <a:rPr lang="en-US" sz="750" i="1" dirty="0"/>
              <a:t>Arthritis </a:t>
            </a:r>
            <a:r>
              <a:rPr lang="en-US" sz="750" i="1" dirty="0" smtClean="0"/>
              <a:t>Rheum</a:t>
            </a:r>
            <a:r>
              <a:rPr lang="en-CA" sz="750" i="1" dirty="0" smtClean="0"/>
              <a:t> </a:t>
            </a:r>
            <a:r>
              <a:rPr lang="en-US" sz="750" dirty="0" smtClean="0"/>
              <a:t>1990</a:t>
            </a:r>
            <a:r>
              <a:rPr lang="en-US" sz="750" dirty="0"/>
              <a:t>; 33(2):</a:t>
            </a:r>
            <a:r>
              <a:rPr lang="en-US" sz="750" dirty="0" smtClean="0"/>
              <a:t>160-72.</a:t>
            </a:r>
          </a:p>
          <a:p>
            <a:pPr>
              <a:spcAft>
                <a:spcPts val="600"/>
              </a:spcAft>
            </a:pPr>
            <a:r>
              <a:rPr lang="en-US" sz="750" dirty="0" smtClean="0"/>
              <a:t>Wolfe </a:t>
            </a:r>
            <a:r>
              <a:rPr lang="en-US" sz="750" dirty="0"/>
              <a:t>F </a:t>
            </a:r>
            <a:r>
              <a:rPr lang="en-US" sz="750" i="1" dirty="0"/>
              <a:t>et al. Arthritis Rheum</a:t>
            </a:r>
            <a:r>
              <a:rPr lang="en-US" sz="750" dirty="0"/>
              <a:t> The prevalence and characteristics of fibromyalgia in the general population. </a:t>
            </a:r>
            <a:r>
              <a:rPr lang="en-US" sz="750" dirty="0" smtClean="0"/>
              <a:t>1995</a:t>
            </a:r>
            <a:r>
              <a:rPr lang="en-US" sz="750" dirty="0"/>
              <a:t>; 38(1):19-28. </a:t>
            </a:r>
          </a:p>
        </p:txBody>
      </p:sp>
    </p:spTree>
    <p:extLst>
      <p:ext uri="{BB962C8B-B14F-4D97-AF65-F5344CB8AC3E}">
        <p14:creationId xmlns:p14="http://schemas.microsoft.com/office/powerpoint/2010/main" xmlns="" val="358365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lstStyle/>
          <a:p>
            <a:pPr>
              <a:spcAft>
                <a:spcPts val="600"/>
              </a:spcAft>
            </a:pPr>
            <a:r>
              <a:rPr lang="ru-RU" sz="1100" b="1" dirty="0" smtClean="0"/>
              <a:t>Примечания докладчика</a:t>
            </a:r>
            <a:endParaRPr lang="en-CA" sz="1100" b="1" dirty="0" smtClean="0"/>
          </a:p>
          <a:p>
            <a:r>
              <a:rPr lang="ru-RU" sz="1100" dirty="0" smtClean="0"/>
              <a:t>По сравнению с лицами, не страдающими фибромиалгией, у больных с фибромиалгией отмечается более выраженное снижение памяти, спутанность сознания и затруднения речи. Снижение памяти и спутанность сознания у пациентов с фибромиалгией сосуществуют чаще, чем у лиц, не страдающих данным нарушением. Пациенты</a:t>
            </a:r>
            <a:r>
              <a:rPr lang="ru-RU" sz="1100" baseline="0" dirty="0" smtClean="0"/>
              <a:t> </a:t>
            </a:r>
            <a:r>
              <a:rPr lang="ru-RU" sz="1100" dirty="0" smtClean="0"/>
              <a:t>с фибромиалгией, у которых отмечается данная комбинация когнитивных нарушений, сообщают о большей выраженности боли, скованности, утомляемости и нарушений сна, по сравнению с пациентами, страдающими фибромиалгией, но отмечающими только нарушения памяти. Пациенты с</a:t>
            </a:r>
            <a:r>
              <a:rPr lang="ru-RU" sz="1100" baseline="0" dirty="0" smtClean="0"/>
              <a:t> </a:t>
            </a:r>
            <a:r>
              <a:rPr lang="ru-RU" sz="1100" dirty="0" smtClean="0"/>
              <a:t>ревматологическими заболеваниями значительно отличаются по стабильности когнитивной системы, и больные с фибромиалгией характеризуются значительно более высоким риском соответствующих нарушений. Распространенность комбинации нарушения памяти и </a:t>
            </a:r>
            <a:r>
              <a:rPr lang="en-CA" sz="1100" dirty="0" err="1" smtClean="0"/>
              <a:t>четкост</a:t>
            </a:r>
            <a:r>
              <a:rPr lang="ru-RU" sz="1100" dirty="0" smtClean="0"/>
              <a:t>и</a:t>
            </a:r>
            <a:r>
              <a:rPr lang="en-CA" sz="1100" dirty="0" smtClean="0"/>
              <a:t> мышления </a:t>
            </a:r>
            <a:r>
              <a:rPr lang="ru-RU" sz="1100" dirty="0" smtClean="0"/>
              <a:t>является высокой и тесно связана с представлениями об усилении степени тяжести заболевания и ухудшении психического здоровья у больных с фибромиалгией.</a:t>
            </a:r>
          </a:p>
          <a:p>
            <a:r>
              <a:rPr lang="ru-RU" sz="1100" dirty="0" smtClean="0"/>
              <a:t>Пациенты с фибромиалгией характеризуются более выраженным нарушением функции рабочей памяти, свободного припоминания, беглости речи и вербальных знаний, однако у них сохраняется скорость обработки без изменений по сравнению с сопоставленными по возрасту представителями контрольной группы.</a:t>
            </a:r>
          </a:p>
          <a:p>
            <a:r>
              <a:rPr lang="ru-RU" sz="1100" dirty="0" smtClean="0"/>
              <a:t>При «фибромиалгическом тумане» частота утраты </a:t>
            </a:r>
            <a:r>
              <a:rPr lang="en-CA" sz="1100" dirty="0" err="1" smtClean="0"/>
              <a:t>четкост</a:t>
            </a:r>
            <a:r>
              <a:rPr lang="ru-RU" sz="1100" dirty="0" smtClean="0"/>
              <a:t>и</a:t>
            </a:r>
            <a:r>
              <a:rPr lang="en-CA" sz="1100" dirty="0" smtClean="0"/>
              <a:t> мышления </a:t>
            </a:r>
            <a:r>
              <a:rPr lang="ru-RU" sz="1100" dirty="0" smtClean="0"/>
              <a:t>и нарушений памяти, связанных с фибромиалгией, удваивается.</a:t>
            </a:r>
            <a:endParaRPr lang="en-CA" sz="1100" dirty="0" smtClean="0"/>
          </a:p>
          <a:p>
            <a:pPr>
              <a:spcAft>
                <a:spcPts val="600"/>
              </a:spcAft>
            </a:pPr>
            <a:endParaRPr lang="en-CA" sz="1100" b="1" dirty="0" smtClean="0"/>
          </a:p>
          <a:p>
            <a:pPr>
              <a:spcAft>
                <a:spcPts val="600"/>
              </a:spcAft>
            </a:pPr>
            <a:r>
              <a:rPr lang="ru-RU" sz="1100" b="1" dirty="0" smtClean="0"/>
              <a:t>Литература</a:t>
            </a:r>
            <a:endParaRPr lang="en-CA" sz="1100" b="1" dirty="0" smtClean="0"/>
          </a:p>
          <a:p>
            <a:pPr>
              <a:spcAft>
                <a:spcPts val="600"/>
              </a:spcAft>
            </a:pPr>
            <a:r>
              <a:rPr lang="en-CA" sz="1100" dirty="0" smtClean="0"/>
              <a:t>Katz RS </a:t>
            </a:r>
            <a:r>
              <a:rPr lang="en-CA" sz="1100" i="1" dirty="0" smtClean="0"/>
              <a:t>et al. </a:t>
            </a:r>
            <a:r>
              <a:rPr lang="en-CA" sz="1100" dirty="0" smtClean="0"/>
              <a:t>The prevalence and clinical impact of reported cognitive difficulties (fibrofog) in patients with rheumatic disease with and without fibromyalgia. </a:t>
            </a:r>
            <a:r>
              <a:rPr lang="en-CA" sz="1100" i="1" dirty="0"/>
              <a:t>J Clin </a:t>
            </a:r>
            <a:r>
              <a:rPr lang="en-CA" sz="1100" i="1" dirty="0" smtClean="0"/>
              <a:t>Rheumatol</a:t>
            </a:r>
            <a:r>
              <a:rPr lang="en-CA" sz="1100" dirty="0" smtClean="0"/>
              <a:t> 2004; </a:t>
            </a:r>
            <a:br>
              <a:rPr lang="en-CA" sz="1100" dirty="0" smtClean="0"/>
            </a:br>
            <a:r>
              <a:rPr lang="en-CA" sz="1100" dirty="0" smtClean="0"/>
              <a:t>10(2):53-8</a:t>
            </a:r>
            <a:r>
              <a:rPr lang="en-CA" sz="1100" dirty="0"/>
              <a:t>.</a:t>
            </a:r>
          </a:p>
          <a:p>
            <a:r>
              <a:rPr lang="en-CA" sz="1100" dirty="0" smtClean="0"/>
              <a:t>Park DC </a:t>
            </a:r>
            <a:r>
              <a:rPr lang="en-CA" sz="1100" i="1" dirty="0" smtClean="0"/>
              <a:t>et al. </a:t>
            </a:r>
            <a:r>
              <a:rPr lang="en-CA" sz="1100" dirty="0" smtClean="0"/>
              <a:t>Cognitive </a:t>
            </a:r>
            <a:r>
              <a:rPr lang="en-CA" sz="1100" dirty="0"/>
              <a:t>function in fibromyalgia patients</a:t>
            </a:r>
            <a:r>
              <a:rPr lang="en-CA" sz="1100" dirty="0" smtClean="0"/>
              <a:t>. </a:t>
            </a:r>
            <a:r>
              <a:rPr lang="en-CA" sz="1100" i="1" dirty="0"/>
              <a:t>Arthritis </a:t>
            </a:r>
            <a:r>
              <a:rPr lang="en-CA" sz="1100" i="1" dirty="0" smtClean="0"/>
              <a:t>Rheum</a:t>
            </a:r>
            <a:r>
              <a:rPr lang="en-CA" sz="1100" dirty="0" smtClean="0"/>
              <a:t> 2001; </a:t>
            </a:r>
            <a:br>
              <a:rPr lang="en-CA" sz="1100" dirty="0" smtClean="0"/>
            </a:br>
            <a:r>
              <a:rPr lang="en-CA" sz="1100" dirty="0" smtClean="0"/>
              <a:t>44(9):2125-33.</a:t>
            </a:r>
            <a:endParaRPr lang="en-CA" sz="1100"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xmlns="" val="42641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dirty="0" smtClean="0"/>
              <a:t>Пожалуйста, представьте членов комитета по разработке. </a:t>
            </a:r>
            <a:endParaRPr lang="en-CA"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xmlns=""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A241C426-BB0C-4C33-BC4A-CCF2204123A4}" type="slidenum">
              <a:rPr lang="en-US" sz="900">
                <a:solidFill>
                  <a:prstClr val="black"/>
                </a:solidFill>
              </a:rPr>
              <a:pPr eaLnBrk="1" hangingPunct="1"/>
              <a:t>20</a:t>
            </a:fld>
            <a:endParaRPr lang="en-US" sz="900" dirty="0">
              <a:solidFill>
                <a:prstClr val="black"/>
              </a:solidFill>
            </a:endParaRPr>
          </a:p>
        </p:txBody>
      </p:sp>
      <p:sp>
        <p:nvSpPr>
          <p:cNvPr id="179203" name="Rectangle 5"/>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79204" name="Rectangle 6"/>
          <p:cNvSpPr>
            <a:spLocks noGrp="1"/>
          </p:cNvSpPr>
          <p:nvPr>
            <p:ph type="body" idx="1"/>
          </p:nvPr>
        </p:nvSpPr>
        <p:spPr>
          <a:xfrm>
            <a:off x="686098" y="4477584"/>
            <a:ext cx="5485805" cy="418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300"/>
              </a:spcAft>
            </a:pPr>
            <a:r>
              <a:rPr lang="ru-RU" b="1" dirty="0" smtClean="0"/>
              <a:t>Примечания докладчика</a:t>
            </a:r>
            <a:endParaRPr lang="en-US" b="1" dirty="0" smtClean="0"/>
          </a:p>
          <a:p>
            <a:pPr>
              <a:spcAft>
                <a:spcPts val="300"/>
              </a:spcAft>
            </a:pPr>
            <a:r>
              <a:rPr lang="ru-RU" dirty="0" smtClean="0"/>
              <a:t>У пациентов с фибромиалгией часто отмечаются нарушения сна, в том числе сон, не приносящий отдыха, бессонница, раннее пробуждение по утрам и плохое качество сна. В исследованиях было показано, что качество сна у больных с фибромиалгией значительно ниже, чем у представителей контрольной группы, и пациенты отмечают усугубление болевого синдрома после плохого сна. В рамках исследований сна было показано, что сочетание альфа-дельта активности на ЭЭГ, связанной с прерванным и не приносящим отдыха сном, у пациентов с фибромиалгией наблюдается чаще. Расстройства сна могут приводить к снижению энергичности и утомляемости, что часто отмечается у больных с фибромиалгией. Нарушения сна могут также способствовать усилению боли. Частые эпизоды появления альфа-ритма на фоне дельта-волнового сна ассоциировались со снижением продукции соматотропного гормона (СТГ) и инсулиноподобного фактора роста (</a:t>
            </a:r>
            <a:r>
              <a:rPr lang="en-US" dirty="0" smtClean="0"/>
              <a:t>IGF</a:t>
            </a:r>
            <a:r>
              <a:rPr lang="ru-RU" dirty="0" smtClean="0"/>
              <a:t>-1). Поскольку СТГ и </a:t>
            </a:r>
            <a:r>
              <a:rPr lang="en-US" dirty="0" smtClean="0"/>
              <a:t>IGF</a:t>
            </a:r>
            <a:r>
              <a:rPr lang="ru-RU" dirty="0" smtClean="0"/>
              <a:t>-1 необходимы для восстановления тканей после микротравмы мышц, расстройства сна могут оказывать отрицательное влияние на заживление повреждений мышечной ткани, удлиняя период передачи сенсорных стимулов от поврежденной мышечной ткани в центральную нервную систему и усиливая восприятие мышечной боли, которая может способствовать усилению выраженности нарушений сна, способствуя поддержанию ощущения утомляемости у пациента и неадекватного восстановления мышечной ткани.</a:t>
            </a:r>
            <a:endParaRPr lang="en-US" b="1" dirty="0" smtClean="0"/>
          </a:p>
          <a:p>
            <a:pPr>
              <a:spcAft>
                <a:spcPts val="300"/>
              </a:spcAft>
            </a:pPr>
            <a:endParaRPr lang="ru-RU" b="1" dirty="0" smtClean="0"/>
          </a:p>
          <a:p>
            <a:pPr>
              <a:spcAft>
                <a:spcPts val="300"/>
              </a:spcAft>
            </a:pPr>
            <a:r>
              <a:rPr lang="ru-RU" b="1" dirty="0" smtClean="0"/>
              <a:t>Литература</a:t>
            </a:r>
            <a:endParaRPr lang="en-US" b="1" dirty="0"/>
          </a:p>
          <a:p>
            <a:pPr>
              <a:spcAft>
                <a:spcPts val="300"/>
              </a:spcAft>
            </a:pPr>
            <a:r>
              <a:rPr lang="en-US" dirty="0" smtClean="0"/>
              <a:t>Bradley </a:t>
            </a:r>
            <a:r>
              <a:rPr lang="en-US" dirty="0"/>
              <a:t>LA</a:t>
            </a:r>
            <a:r>
              <a:rPr lang="en-US" dirty="0" smtClean="0"/>
              <a:t>. Pathophysiology </a:t>
            </a:r>
            <a:r>
              <a:rPr lang="en-US" dirty="0"/>
              <a:t>of fibromyalgia</a:t>
            </a:r>
            <a:r>
              <a:rPr lang="en-US" dirty="0" smtClean="0"/>
              <a:t>. </a:t>
            </a:r>
            <a:r>
              <a:rPr lang="en-US" i="1" dirty="0"/>
              <a:t>Am J </a:t>
            </a:r>
            <a:r>
              <a:rPr lang="en-US" i="1" dirty="0" smtClean="0"/>
              <a:t>Med</a:t>
            </a:r>
            <a:r>
              <a:rPr lang="en-US" dirty="0" smtClean="0"/>
              <a:t> 2009; 122(12 </a:t>
            </a:r>
            <a:r>
              <a:rPr lang="en-US" dirty="0"/>
              <a:t>Suppl):S22-30. </a:t>
            </a:r>
          </a:p>
        </p:txBody>
      </p:sp>
    </p:spTree>
    <p:extLst>
      <p:ext uri="{BB962C8B-B14F-4D97-AF65-F5344CB8AC3E}">
        <p14:creationId xmlns:p14="http://schemas.microsoft.com/office/powerpoint/2010/main" xmlns="" val="241313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8495FE02-9261-4D9D-9C92-294B98295FC8}" type="slidenum">
              <a:rPr lang="en-US" sz="1000" smtClean="0">
                <a:solidFill>
                  <a:prstClr val="black"/>
                </a:solidFill>
              </a:rPr>
              <a:pPr eaLnBrk="1" hangingPunct="1"/>
              <a:t>21</a:t>
            </a:fld>
            <a:endParaRPr lang="en-US" sz="1000" dirty="0" smtClean="0">
              <a:solidFill>
                <a:prstClr val="black"/>
              </a:solidFill>
            </a:endParaRPr>
          </a:p>
        </p:txBody>
      </p:sp>
      <p:sp>
        <p:nvSpPr>
          <p:cNvPr id="136195" name="Slide Image Placeholder 1"/>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36196" name="Notes Placeholder 2"/>
          <p:cNvSpPr>
            <a:spLocks noGrp="1"/>
          </p:cNvSpPr>
          <p:nvPr>
            <p:ph type="body" idx="1"/>
          </p:nvPr>
        </p:nvSpPr>
        <p:spPr>
          <a:xfrm>
            <a:off x="685800" y="4415790"/>
            <a:ext cx="5486400" cy="488061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defRPr/>
            </a:pPr>
            <a:r>
              <a:rPr lang="ru-RU" sz="1050" b="1" dirty="0" smtClean="0"/>
              <a:t>Примечания докладчика</a:t>
            </a:r>
            <a:endParaRPr lang="en-CA" sz="1050" b="1" dirty="0" smtClean="0"/>
          </a:p>
          <a:p>
            <a:r>
              <a:rPr lang="ru-RU" sz="1050" dirty="0" smtClean="0"/>
              <a:t>На момент постановки диагноза фибромиалгии 20 % – 40 % пациентов с фибромиалгией имеют определяемые нарушения настроения. Нарушения настроения, в том числе депрессия и/или тревога, имеются у до 75 % больных с фибромиалгией, однако нарушения настроения и фибромиалгия, вероятно, являются различными состояниями.</a:t>
            </a:r>
          </a:p>
          <a:p>
            <a:r>
              <a:rPr lang="ru-RU" sz="1050" dirty="0" smtClean="0"/>
              <a:t>Тревога часто сопровождается депрессией, однако ее распространенность независимо возрастает у пациентов с фибромиалгией. Депрессия приводит к ухудшению семейных отношений, усилению выраженности боли и беспомощности, а также пассивному преодолению сложившейся ситуации. Во многих случаях депрессия или тревога могут приводить к развитию хронической боли.</a:t>
            </a:r>
          </a:p>
          <a:p>
            <a:r>
              <a:rPr lang="ru-RU" sz="1050" dirty="0" smtClean="0"/>
              <a:t>Родственники первой линии больных с фибромиалгией или большим депрессивным расстройством характеризуются идентичной частотой больших депрессивных расстройств, что свидетельствует о том, что эти два состояния имеют идентичные факторы риска и могут быть генетически детерминированы. Семьдесят пять процентов пациентов с фибромиалгией, вероятно, будут страдать депрессией в течение жизни, в то время как 60 % будут страдать тревогой в течение жизни.</a:t>
            </a:r>
            <a:endParaRPr lang="en-CA" sz="1050" dirty="0" smtClean="0"/>
          </a:p>
          <a:p>
            <a:pPr marL="0" marR="0" indent="0" algn="l" defTabSz="914400" rtl="0" eaLnBrk="1" fontAlgn="auto" latinLnBrk="0" hangingPunct="1">
              <a:spcBef>
                <a:spcPts val="0"/>
              </a:spcBef>
              <a:spcAft>
                <a:spcPts val="300"/>
              </a:spcAft>
              <a:buClrTx/>
              <a:buSzTx/>
              <a:buFontTx/>
              <a:buNone/>
              <a:tabLst/>
              <a:defRPr/>
            </a:pPr>
            <a:endParaRPr lang="en-CA" sz="1050" b="1" dirty="0" smtClean="0"/>
          </a:p>
          <a:p>
            <a:pPr marL="0" marR="0" indent="0" algn="l" defTabSz="914400" rtl="0" eaLnBrk="1" fontAlgn="auto" latinLnBrk="0" hangingPunct="1">
              <a:spcBef>
                <a:spcPts val="0"/>
              </a:spcBef>
              <a:spcAft>
                <a:spcPts val="300"/>
              </a:spcAft>
              <a:buClrTx/>
              <a:buSzTx/>
              <a:buFontTx/>
              <a:buNone/>
              <a:tabLst/>
              <a:defRPr/>
            </a:pPr>
            <a:r>
              <a:rPr lang="ru-RU" sz="1050" b="1" dirty="0" smtClean="0"/>
              <a:t>Литература</a:t>
            </a:r>
            <a:endParaRPr lang="en-CA" sz="1050" b="1" dirty="0" smtClean="0"/>
          </a:p>
          <a:p>
            <a:pPr marL="0" marR="0" indent="0" algn="l" defTabSz="914400" rtl="0" eaLnBrk="1" fontAlgn="auto" latinLnBrk="0" hangingPunct="1">
              <a:spcBef>
                <a:spcPts val="0"/>
              </a:spcBef>
              <a:spcAft>
                <a:spcPts val="300"/>
              </a:spcAft>
              <a:buClrTx/>
              <a:buSzTx/>
              <a:buFontTx/>
              <a:buNone/>
              <a:tabLst/>
              <a:defRPr/>
            </a:pPr>
            <a:r>
              <a:rPr lang="en-CA" sz="1050" dirty="0" smtClean="0"/>
              <a:t>Arnold LM </a:t>
            </a:r>
            <a:r>
              <a:rPr lang="en-CA" sz="1050" i="1" dirty="0" smtClean="0"/>
              <a:t>et al. </a:t>
            </a:r>
            <a:r>
              <a:rPr lang="en-CA" sz="1050" dirty="0" smtClean="0"/>
              <a:t>Family study of fibromyalgia. </a:t>
            </a:r>
            <a:r>
              <a:rPr lang="en-CA" sz="1050" i="1" dirty="0" smtClean="0"/>
              <a:t>Arthritis Rheum</a:t>
            </a:r>
            <a:r>
              <a:rPr lang="en-CA" sz="1050" dirty="0" smtClean="0"/>
              <a:t> 2004; 50(3):944-52.</a:t>
            </a:r>
          </a:p>
          <a:p>
            <a:pPr marL="0" marR="0" indent="0" algn="l" defTabSz="914400" rtl="0" eaLnBrk="1" fontAlgn="auto" latinLnBrk="0" hangingPunct="1">
              <a:spcBef>
                <a:spcPts val="0"/>
              </a:spcBef>
              <a:spcAft>
                <a:spcPts val="300"/>
              </a:spcAft>
              <a:buClrTx/>
              <a:buSzTx/>
              <a:buFontTx/>
              <a:buNone/>
              <a:tabLst/>
              <a:defRPr/>
            </a:pPr>
            <a:r>
              <a:rPr lang="en-CA" sz="1050" dirty="0" smtClean="0"/>
              <a:t>Boissevain MD, McCain GA.</a:t>
            </a:r>
            <a:r>
              <a:rPr lang="en-CA" sz="1050" baseline="0" dirty="0" smtClean="0"/>
              <a:t> </a:t>
            </a:r>
            <a:r>
              <a:rPr lang="en-CA" sz="1050" dirty="0" smtClean="0"/>
              <a:t>Toward an integrated understanding of fibromyalgia syndrome. </a:t>
            </a:r>
            <a:br>
              <a:rPr lang="en-CA" sz="1050" dirty="0" smtClean="0"/>
            </a:br>
            <a:r>
              <a:rPr lang="en-CA" sz="1050" dirty="0" smtClean="0"/>
              <a:t>I. Medical and pathophysiological aspects. </a:t>
            </a:r>
            <a:r>
              <a:rPr lang="en-CA" sz="1050" i="1" dirty="0" smtClean="0"/>
              <a:t>Pain</a:t>
            </a:r>
            <a:r>
              <a:rPr lang="en-CA" sz="1050" dirty="0" smtClean="0"/>
              <a:t> 1991; 45(3):227-38.</a:t>
            </a:r>
          </a:p>
          <a:p>
            <a:pPr marL="0" marR="0" indent="0" algn="l" defTabSz="914400" rtl="0" eaLnBrk="1" fontAlgn="auto" latinLnBrk="0" hangingPunct="1">
              <a:spcBef>
                <a:spcPts val="0"/>
              </a:spcBef>
              <a:spcAft>
                <a:spcPts val="300"/>
              </a:spcAft>
              <a:buClrTx/>
              <a:buSzTx/>
              <a:buFontTx/>
              <a:buNone/>
              <a:tabLst/>
              <a:defRPr/>
            </a:pPr>
            <a:r>
              <a:rPr lang="en-CA" sz="1050" dirty="0" smtClean="0"/>
              <a:t>Boissevain MD, McCain GA. Toward an integrated understanding of fibromyalgia syndrome. </a:t>
            </a:r>
            <a:br>
              <a:rPr lang="en-CA" sz="1050" dirty="0" smtClean="0"/>
            </a:br>
            <a:r>
              <a:rPr lang="en-CA" sz="1050" dirty="0" smtClean="0"/>
              <a:t>II. Psychological and phenomenological aspects. </a:t>
            </a:r>
            <a:r>
              <a:rPr lang="en-CA" sz="1050" i="1" dirty="0" smtClean="0"/>
              <a:t>Pain </a:t>
            </a:r>
            <a:r>
              <a:rPr lang="en-CA" sz="1050" dirty="0" smtClean="0"/>
              <a:t>1991; 45(3):239-48.</a:t>
            </a:r>
          </a:p>
          <a:p>
            <a:pPr marL="0" marR="0" indent="0" algn="l" defTabSz="914400" rtl="0" eaLnBrk="1" fontAlgn="auto" latinLnBrk="0" hangingPunct="1">
              <a:spcBef>
                <a:spcPts val="0"/>
              </a:spcBef>
              <a:spcAft>
                <a:spcPts val="300"/>
              </a:spcAft>
              <a:buClrTx/>
              <a:buSzTx/>
              <a:buFontTx/>
              <a:buNone/>
              <a:tabLst/>
              <a:defRPr/>
            </a:pPr>
            <a:r>
              <a:rPr lang="en-CA" sz="1050" dirty="0" smtClean="0"/>
              <a:t>Fishbain DA </a:t>
            </a:r>
            <a:r>
              <a:rPr lang="en-CA" sz="1050" i="1" dirty="0" smtClean="0"/>
              <a:t>et al. </a:t>
            </a:r>
            <a:r>
              <a:rPr lang="en-CA" sz="1050" dirty="0" smtClean="0"/>
              <a:t>Impact of chronic pain patients' job perception variables on actual return to work. </a:t>
            </a:r>
            <a:r>
              <a:rPr lang="en-CA" sz="1050" i="1" dirty="0" smtClean="0"/>
              <a:t>Clin J Pain</a:t>
            </a:r>
            <a:r>
              <a:rPr lang="en-CA" sz="1050" dirty="0" smtClean="0"/>
              <a:t> 1997; 13(2):197-206.</a:t>
            </a:r>
          </a:p>
          <a:p>
            <a:pPr marL="0" marR="0" indent="0" algn="l" defTabSz="914400" rtl="0" eaLnBrk="1" fontAlgn="auto" latinLnBrk="0" hangingPunct="1">
              <a:spcBef>
                <a:spcPts val="0"/>
              </a:spcBef>
              <a:spcAft>
                <a:spcPts val="300"/>
              </a:spcAft>
              <a:buClrTx/>
              <a:buSzTx/>
              <a:buFontTx/>
              <a:buNone/>
              <a:tabLst/>
              <a:defRPr/>
            </a:pPr>
            <a:r>
              <a:rPr lang="en-CA" sz="1050" dirty="0" smtClean="0"/>
              <a:t>Giesecke T et al. Subgrouping of fibromyalgia patients on the basis of pressure-pain thresholds and psychological factors. </a:t>
            </a:r>
            <a:r>
              <a:rPr lang="en-CA" sz="1050" i="1" u="none" dirty="0" smtClean="0"/>
              <a:t>Arthritis Rheum </a:t>
            </a:r>
            <a:r>
              <a:rPr lang="en-CA" sz="1050" dirty="0" smtClean="0"/>
              <a:t>2003; 48(10):2916-22.</a:t>
            </a:r>
          </a:p>
          <a:p>
            <a:pPr>
              <a:spcAft>
                <a:spcPts val="300"/>
              </a:spcAft>
              <a:defRPr/>
            </a:pPr>
            <a:r>
              <a:rPr lang="en-US" sz="1050" dirty="0" smtClean="0"/>
              <a:t>Katon </a:t>
            </a:r>
            <a:r>
              <a:rPr lang="en-US" sz="1050" dirty="0"/>
              <a:t>W </a:t>
            </a:r>
            <a:r>
              <a:rPr lang="en-US" sz="1050" i="1" dirty="0"/>
              <a:t>et al. </a:t>
            </a:r>
            <a:r>
              <a:rPr lang="en-CA" sz="1050" dirty="0"/>
              <a:t>Medical symptoms without identified pathology: relationship to psychiatric disorders, childhood and adult trauma, and personality traits</a:t>
            </a:r>
            <a:r>
              <a:rPr lang="en-CA" sz="1050" dirty="0" smtClean="0"/>
              <a:t>. </a:t>
            </a:r>
            <a:r>
              <a:rPr lang="en-US" sz="1050" i="1" dirty="0" smtClean="0"/>
              <a:t>Ann </a:t>
            </a:r>
            <a:r>
              <a:rPr lang="en-US" sz="1050" i="1" dirty="0"/>
              <a:t>Intern Med</a:t>
            </a:r>
            <a:r>
              <a:rPr lang="en-US" sz="1050" dirty="0"/>
              <a:t> 2001; </a:t>
            </a:r>
            <a:r>
              <a:rPr lang="en-US" sz="1050" dirty="0" smtClean="0"/>
              <a:t/>
            </a:r>
            <a:br>
              <a:rPr lang="en-US" sz="1050" dirty="0" smtClean="0"/>
            </a:br>
            <a:r>
              <a:rPr lang="en-US" sz="1050" dirty="0" smtClean="0"/>
              <a:t>134(9 </a:t>
            </a:r>
            <a:r>
              <a:rPr lang="en-US" sz="1050" dirty="0"/>
              <a:t>Pt 2):917-25. </a:t>
            </a:r>
            <a:endParaRPr lang="en-CA" sz="1100" dirty="0" smtClean="0">
              <a:latin typeface="+mj-lt"/>
            </a:endParaRPr>
          </a:p>
        </p:txBody>
      </p:sp>
    </p:spTree>
    <p:extLst>
      <p:ext uri="{BB962C8B-B14F-4D97-AF65-F5344CB8AC3E}">
        <p14:creationId xmlns:p14="http://schemas.microsoft.com/office/powerpoint/2010/main" xmlns="" val="397280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2A31C7A-700B-4C55-AE72-C1D3E178B161}" type="slidenum">
              <a:rPr lang="en-US" sz="1000" smtClean="0">
                <a:solidFill>
                  <a:prstClr val="black"/>
                </a:solidFill>
              </a:rPr>
              <a:pPr eaLnBrk="1" hangingPunct="1"/>
              <a:t>22</a:t>
            </a:fld>
            <a:endParaRPr lang="en-US" sz="1000" dirty="0" smtClean="0">
              <a:solidFill>
                <a:prstClr val="black"/>
              </a:solidFill>
            </a:endParaRPr>
          </a:p>
        </p:txBody>
      </p:sp>
      <p:sp>
        <p:nvSpPr>
          <p:cNvPr id="132099" name="Rectangle 7"/>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32100" name="Rectangle 8"/>
          <p:cNvSpPr>
            <a:spLocks noGrp="1"/>
          </p:cNvSpPr>
          <p:nvPr>
            <p:ph type="body" idx="1"/>
          </p:nvPr>
        </p:nvSpPr>
        <p:spPr>
          <a:xfrm>
            <a:off x="692697" y="4394201"/>
            <a:ext cx="5539705" cy="49650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ru-RU" sz="1100" b="1" dirty="0" smtClean="0"/>
              <a:t>Примечания докладчика</a:t>
            </a:r>
            <a:endParaRPr lang="en-US" sz="1100" b="1" dirty="0" smtClean="0"/>
          </a:p>
          <a:p>
            <a:r>
              <a:rPr lang="ru-RU" sz="1100" dirty="0" smtClean="0"/>
              <a:t>Наличие сложных взаимозависимостей между болью, сном и психологическими симптомами послужило причиной разработки гипотезы о том, что симптомы, связанные</a:t>
            </a:r>
            <a:r>
              <a:rPr lang="ru-RU" sz="1100" baseline="0" dirty="0" smtClean="0"/>
              <a:t> с болью</a:t>
            </a:r>
            <a:r>
              <a:rPr lang="ru-RU" sz="1100" dirty="0" smtClean="0"/>
              <a:t> (сопутствующие состояния) усиливают друг друга и создают порочный круг. В результате необходимо полное обследование пациента по поводу фибромиалгии. Кроме того, фибромиалгия и болевые симптомы оказывают выраженное отрицательное влияние на качество жизни и функционирование пациента. Эти состояния часто усугубляют друг друга и делают боль еще более выраженной и оказывающей большее отрицательное влияние.</a:t>
            </a:r>
          </a:p>
          <a:p>
            <a:r>
              <a:rPr lang="ru-RU" sz="1100" b="1" dirty="0" smtClean="0"/>
              <a:t>Влияние на качество сна: </a:t>
            </a:r>
            <a:r>
              <a:rPr lang="ru-RU" sz="1100" dirty="0" smtClean="0"/>
              <a:t>боль приводит к снижению эффективности сна, повышению частоты ночных пробуждений и плохому качеству сна с развитием ощущения отсутствия отдыха. Поэтому качество сна характеризуется прямой зависимостью от степени выраженности фибромиалгии и психологических симптомов. Большинство пациентов с фибромиалгией указывает, что боль является единственной причиной имеющихся у них расстройств сна.</a:t>
            </a:r>
          </a:p>
          <a:p>
            <a:r>
              <a:rPr lang="ru-RU" sz="1100" b="1" dirty="0" smtClean="0"/>
              <a:t>Психологические симптомы: </a:t>
            </a:r>
            <a:r>
              <a:rPr lang="ru-RU" sz="1100" dirty="0" smtClean="0"/>
              <a:t>психологические симптомы, такие как тревога и депрессия, характеризуются тесной связью с фибромиалгией.</a:t>
            </a:r>
          </a:p>
          <a:p>
            <a:r>
              <a:rPr lang="ru-RU" sz="1100" b="1" dirty="0" smtClean="0"/>
              <a:t>Лечение: </a:t>
            </a:r>
            <a:r>
              <a:rPr lang="ru-RU" sz="1100" dirty="0" smtClean="0"/>
              <a:t>принципы ведения таких пациентов должны предусматривать лечение пациента в целом, а не только купирование болевого компонента, что необходимо для улучшения общего функционирования. Терапия фибромиалгии может быть оптимизирована путем применения средств, эффективно воздействующих на болевой синдром, а также связанные с ним симптомы, что в результате позволяет снизить потребление лекарственных препаратов.</a:t>
            </a:r>
            <a:endParaRPr lang="en-US" sz="1100" dirty="0" smtClean="0"/>
          </a:p>
          <a:p>
            <a:pPr>
              <a:spcAft>
                <a:spcPts val="600"/>
              </a:spcAft>
            </a:pPr>
            <a:endParaRPr lang="en-US" sz="1100" dirty="0" smtClean="0"/>
          </a:p>
          <a:p>
            <a:pPr>
              <a:spcAft>
                <a:spcPts val="600"/>
              </a:spcAft>
            </a:pPr>
            <a:r>
              <a:rPr lang="ru-RU" sz="1100" b="1" dirty="0" smtClean="0"/>
              <a:t>Литература</a:t>
            </a:r>
            <a:endParaRPr lang="en-CA" sz="1100" b="1" dirty="0" smtClean="0"/>
          </a:p>
          <a:p>
            <a:pPr>
              <a:spcAft>
                <a:spcPts val="600"/>
              </a:spcAft>
            </a:pPr>
            <a:r>
              <a:rPr lang="en-CA" sz="1100" dirty="0" smtClean="0"/>
              <a:t>Argoff CD. The coexistence of neuropathic pain, sleep, and psychiatric disorders: a novel treatment approach. </a:t>
            </a:r>
            <a:r>
              <a:rPr lang="en-CA" sz="1100" i="1" dirty="0" smtClean="0"/>
              <a:t>Clin J Pain</a:t>
            </a:r>
            <a:r>
              <a:rPr lang="en-CA" sz="1100" dirty="0" smtClean="0"/>
              <a:t> 2007; 23(1):15-22.</a:t>
            </a:r>
          </a:p>
        </p:txBody>
      </p:sp>
      <p:sp>
        <p:nvSpPr>
          <p:cNvPr id="132101" name="TextBox 4"/>
          <p:cNvSpPr txBox="1">
            <a:spLocks noChangeArrowheads="1"/>
          </p:cNvSpPr>
          <p:nvPr/>
        </p:nvSpPr>
        <p:spPr bwMode="auto">
          <a:xfrm>
            <a:off x="546101" y="5326063"/>
            <a:ext cx="182980" cy="468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573" tIns="45286" rIns="90573" bIns="45286">
            <a:spAutoFit/>
          </a:bodyPr>
          <a:lstStyle>
            <a:lvl1pPr defTabSz="474663" eaLnBrk="0" hangingPunct="0">
              <a:defRPr sz="2400">
                <a:solidFill>
                  <a:schemeClr val="tx1"/>
                </a:solidFill>
                <a:latin typeface="Arial" charset="0"/>
                <a:ea typeface="ＭＳ Ｐゴシック" pitchFamily="-112" charset="-128"/>
              </a:defRPr>
            </a:lvl1pPr>
            <a:lvl2pPr marL="742950" indent="-285750" defTabSz="474663" eaLnBrk="0" hangingPunct="0">
              <a:defRPr sz="2400">
                <a:solidFill>
                  <a:schemeClr val="tx1"/>
                </a:solidFill>
                <a:latin typeface="Arial" charset="0"/>
                <a:ea typeface="ＭＳ Ｐゴシック" pitchFamily="-112" charset="-128"/>
              </a:defRPr>
            </a:lvl2pPr>
            <a:lvl3pPr marL="1143000" indent="-228600" defTabSz="474663" eaLnBrk="0" hangingPunct="0">
              <a:defRPr sz="2400">
                <a:solidFill>
                  <a:schemeClr val="tx1"/>
                </a:solidFill>
                <a:latin typeface="Arial" charset="0"/>
                <a:ea typeface="ＭＳ Ｐゴシック" pitchFamily="-112" charset="-128"/>
              </a:defRPr>
            </a:lvl3pPr>
            <a:lvl4pPr marL="1600200" indent="-228600" defTabSz="474663" eaLnBrk="0" hangingPunct="0">
              <a:defRPr sz="2400">
                <a:solidFill>
                  <a:schemeClr val="tx1"/>
                </a:solidFill>
                <a:latin typeface="Arial" charset="0"/>
                <a:ea typeface="ＭＳ Ｐゴシック" pitchFamily="-112" charset="-128"/>
              </a:defRPr>
            </a:lvl4pPr>
            <a:lvl5pPr marL="2057400" indent="-228600" defTabSz="474663" eaLnBrk="0" hangingPunct="0">
              <a:defRPr sz="2400">
                <a:solidFill>
                  <a:schemeClr val="tx1"/>
                </a:solidFill>
                <a:latin typeface="Arial" charset="0"/>
                <a:ea typeface="ＭＳ Ｐゴシック" pitchFamily="-112" charset="-128"/>
              </a:defRPr>
            </a:lvl5pPr>
            <a:lvl6pPr marL="25146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dirty="0">
              <a:solidFill>
                <a:prstClr val="black"/>
              </a:solidFill>
            </a:endParaRPr>
          </a:p>
        </p:txBody>
      </p:sp>
    </p:spTree>
    <p:extLst>
      <p:ext uri="{BB962C8B-B14F-4D97-AF65-F5344CB8AC3E}">
        <p14:creationId xmlns:p14="http://schemas.microsoft.com/office/powerpoint/2010/main" xmlns="" val="1774128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5A46DAF3-A6E0-4122-B4C3-C26458E2A2E0}" type="slidenum">
              <a:rPr lang="en-US" sz="1000" smtClean="0">
                <a:solidFill>
                  <a:prstClr val="black"/>
                </a:solidFill>
              </a:rPr>
              <a:pPr eaLnBrk="1" hangingPunct="1"/>
              <a:t>23</a:t>
            </a:fld>
            <a:endParaRPr lang="en-US" sz="1000" dirty="0" smtClean="0">
              <a:solidFill>
                <a:prstClr val="black"/>
              </a:solidFill>
            </a:endParaRPr>
          </a:p>
        </p:txBody>
      </p:sp>
      <p:sp>
        <p:nvSpPr>
          <p:cNvPr id="165891" name="Rectangle 6"/>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65892" name="Rectangle 7"/>
          <p:cNvSpPr>
            <a:spLocks noGrp="1"/>
          </p:cNvSpPr>
          <p:nvPr>
            <p:ph type="body" idx="1"/>
          </p:nvPr>
        </p:nvSpPr>
        <p:spPr>
          <a:xfrm>
            <a:off x="685800" y="4415790"/>
            <a:ext cx="5486400" cy="43368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Aft>
                <a:spcPts val="600"/>
              </a:spcAft>
            </a:pPr>
            <a:r>
              <a:rPr lang="ru-RU" sz="1050" b="1" dirty="0" smtClean="0"/>
              <a:t>Примечания докладчика</a:t>
            </a:r>
            <a:endParaRPr lang="en-US" sz="1050" b="1" dirty="0" smtClean="0"/>
          </a:p>
          <a:p>
            <a:r>
              <a:rPr lang="ru-RU" sz="1050" dirty="0" smtClean="0"/>
              <a:t>В среднем, диагноз фибромиалгии устанавливается через более чем два года с момента появления соответствующих симптомов, и, по оценкам, 75 % пациентов диагноз данного состояния не устанавливается вообще.</a:t>
            </a:r>
          </a:p>
          <a:p>
            <a:r>
              <a:rPr lang="ru-RU" sz="1050" dirty="0" smtClean="0"/>
              <a:t>Постановка диагноза фибромиалгии возможна после клинического обследования, включающего сбор анамнеза, анализ имеющихся жалоб и объективного обследования, без выполнения подтверждающих диагностических исследований. Объективное обследование имеет очень важную роль в идентификации других возможных состояний, обусловливающих имеющуюся симптоматику. При этом врач должен использовать разработанные диагностические критерии фибромиалгии, исключая другие причины диффузной соматической боли, а также выполнить исследование болезненных зон организма. При дифференциальном диагнозе необходимо учитывать другие заболевания, в частности остеоартроз, ревматоидный артрит, ревматическую полимиалгию, гипотиреоз, системную красную волчанку и синдром Шегрена. Для этого необходимо выполнение соответствующих клинических и лабораторных оценок.</a:t>
            </a:r>
          </a:p>
          <a:p>
            <a:r>
              <a:rPr lang="ru-RU" sz="1050" dirty="0" smtClean="0"/>
              <a:t>Примечание: для исключения фибромиалгии выполнения обширного лабораторного обследования обычно не требуется. В некоторых случаях возможна оценка концентрации тиреотропного гормона. Ревматическая полимиалгия редко отмечается у лиц в возрасте младше 60 лет, в то время как фибромиалгия редко развивается после 65 лет.</a:t>
            </a:r>
          </a:p>
          <a:p>
            <a:endParaRPr lang="en-US" sz="1050" b="1" dirty="0" smtClean="0"/>
          </a:p>
          <a:p>
            <a:pPr>
              <a:lnSpc>
                <a:spcPct val="90000"/>
              </a:lnSpc>
              <a:spcAft>
                <a:spcPts val="600"/>
              </a:spcAft>
              <a:tabLst>
                <a:tab pos="254000" algn="l"/>
              </a:tabLst>
            </a:pPr>
            <a:r>
              <a:rPr lang="ru-RU" sz="1050" b="1" dirty="0" smtClean="0"/>
              <a:t>Литература</a:t>
            </a:r>
            <a:endParaRPr lang="en-US" sz="1050" b="1" dirty="0" smtClean="0"/>
          </a:p>
          <a:p>
            <a:pPr>
              <a:lnSpc>
                <a:spcPct val="90000"/>
              </a:lnSpc>
              <a:spcAft>
                <a:spcPts val="600"/>
              </a:spcAft>
            </a:pPr>
            <a:r>
              <a:rPr lang="en-US" sz="1050" dirty="0" smtClean="0"/>
              <a:t>Annemans </a:t>
            </a:r>
            <a:r>
              <a:rPr lang="en-US" sz="1050" dirty="0"/>
              <a:t>L </a:t>
            </a:r>
            <a:r>
              <a:rPr lang="en-US" sz="1050" i="1" dirty="0"/>
              <a:t>et al. </a:t>
            </a:r>
            <a:r>
              <a:rPr lang="en-CA" sz="1050" dirty="0"/>
              <a:t>Health economic consequences related to the diagnosis of fibromyalgia syndrome</a:t>
            </a:r>
            <a:r>
              <a:rPr lang="en-CA" sz="1050" dirty="0" smtClean="0"/>
              <a:t>. </a:t>
            </a:r>
            <a:r>
              <a:rPr lang="en-US" sz="1050" i="1" dirty="0" smtClean="0"/>
              <a:t>Arthritis </a:t>
            </a:r>
            <a:r>
              <a:rPr lang="en-US" sz="1050" i="1" dirty="0"/>
              <a:t>Rheum </a:t>
            </a:r>
            <a:r>
              <a:rPr lang="en-US" sz="1050" dirty="0"/>
              <a:t>58(3):</a:t>
            </a:r>
            <a:r>
              <a:rPr lang="en-US" sz="1050" dirty="0" smtClean="0"/>
              <a:t>895-902.</a:t>
            </a:r>
          </a:p>
          <a:p>
            <a:pPr>
              <a:lnSpc>
                <a:spcPct val="90000"/>
              </a:lnSpc>
              <a:spcAft>
                <a:spcPts val="600"/>
              </a:spcAft>
            </a:pPr>
            <a:r>
              <a:rPr lang="en-US" sz="1050" dirty="0" smtClean="0"/>
              <a:t>Choy </a:t>
            </a:r>
            <a:r>
              <a:rPr lang="en-US" sz="1050" dirty="0"/>
              <a:t>E </a:t>
            </a:r>
            <a:r>
              <a:rPr lang="en-US" sz="1050" i="1" dirty="0"/>
              <a:t>et al. </a:t>
            </a:r>
            <a:r>
              <a:rPr lang="en-US" sz="1050" dirty="0" smtClean="0"/>
              <a:t>A </a:t>
            </a:r>
            <a:r>
              <a:rPr lang="en-CA" sz="1050" dirty="0" smtClean="0"/>
              <a:t>patient </a:t>
            </a:r>
            <a:r>
              <a:rPr lang="en-CA" sz="1050" dirty="0"/>
              <a:t>survey of the impact of fibromyalgia and the journey to diagnosis</a:t>
            </a:r>
            <a:r>
              <a:rPr lang="en-CA" sz="1050" dirty="0" smtClean="0"/>
              <a:t>. </a:t>
            </a:r>
            <a:br>
              <a:rPr lang="en-CA" sz="1050" dirty="0" smtClean="0"/>
            </a:br>
            <a:r>
              <a:rPr lang="en-US" sz="1050" i="1" dirty="0" smtClean="0"/>
              <a:t>BMC </a:t>
            </a:r>
            <a:r>
              <a:rPr lang="en-US" sz="1050" i="1" dirty="0"/>
              <a:t>Health Serv Res </a:t>
            </a:r>
            <a:r>
              <a:rPr lang="en-US" sz="1050" dirty="0"/>
              <a:t>2010; </a:t>
            </a:r>
            <a:r>
              <a:rPr lang="en-US" sz="1050" dirty="0" smtClean="0"/>
              <a:t>10:102.</a:t>
            </a:r>
          </a:p>
          <a:p>
            <a:pPr>
              <a:lnSpc>
                <a:spcPct val="90000"/>
              </a:lnSpc>
              <a:spcAft>
                <a:spcPts val="600"/>
              </a:spcAft>
            </a:pPr>
            <a:r>
              <a:rPr lang="en-US" sz="1050" dirty="0" smtClean="0"/>
              <a:t>Clauw </a:t>
            </a:r>
            <a:r>
              <a:rPr lang="en-US" sz="1050" dirty="0"/>
              <a:t>DJ </a:t>
            </a:r>
            <a:r>
              <a:rPr lang="en-US" sz="1050" i="1" dirty="0"/>
              <a:t>et al. </a:t>
            </a:r>
            <a:r>
              <a:rPr lang="en-US" sz="1050" dirty="0"/>
              <a:t>The science of fibromyalgia.</a:t>
            </a:r>
            <a:r>
              <a:rPr lang="en-US" sz="1050" b="1" dirty="0"/>
              <a:t> </a:t>
            </a:r>
            <a:r>
              <a:rPr lang="en-US" sz="1050" i="1" dirty="0" smtClean="0"/>
              <a:t>Mayo </a:t>
            </a:r>
            <a:r>
              <a:rPr lang="en-US" sz="1050" i="1" dirty="0"/>
              <a:t>Clin </a:t>
            </a:r>
            <a:r>
              <a:rPr lang="en-US" sz="1050" i="1" dirty="0" smtClean="0"/>
              <a:t>Proc</a:t>
            </a:r>
            <a:r>
              <a:rPr lang="en-US" sz="1050" dirty="0" smtClean="0"/>
              <a:t> </a:t>
            </a:r>
            <a:r>
              <a:rPr lang="en-US" sz="1050" dirty="0"/>
              <a:t>2011</a:t>
            </a:r>
            <a:r>
              <a:rPr lang="en-US" sz="1050" dirty="0" smtClean="0"/>
              <a:t>; 86(9):907-11.</a:t>
            </a:r>
          </a:p>
          <a:p>
            <a:pPr>
              <a:lnSpc>
                <a:spcPct val="90000"/>
              </a:lnSpc>
              <a:spcAft>
                <a:spcPts val="600"/>
              </a:spcAft>
            </a:pPr>
            <a:r>
              <a:rPr lang="en-US" sz="1050" dirty="0" smtClean="0"/>
              <a:t>Mease P. Fibromyalgia syndrome: review of clinical presentation, pathogenesis, outcome measures, and treatment. </a:t>
            </a:r>
            <a:r>
              <a:rPr lang="en-US" sz="1050" i="1" dirty="0" smtClean="0"/>
              <a:t>J Rheumatol</a:t>
            </a:r>
            <a:r>
              <a:rPr lang="en-US" sz="1050" dirty="0" smtClean="0"/>
              <a:t> 2005; 32(Suppl 75):6-21.</a:t>
            </a:r>
          </a:p>
          <a:p>
            <a:pPr>
              <a:lnSpc>
                <a:spcPct val="90000"/>
              </a:lnSpc>
              <a:spcAft>
                <a:spcPts val="600"/>
              </a:spcAft>
            </a:pPr>
            <a:r>
              <a:rPr lang="da-DK" sz="1050" dirty="0" smtClean="0"/>
              <a:t>Wolfe F </a:t>
            </a:r>
            <a:r>
              <a:rPr lang="da-DK" sz="1050" i="1" dirty="0" smtClean="0"/>
              <a:t>et al</a:t>
            </a:r>
            <a:r>
              <a:rPr lang="da-DK" sz="1050" dirty="0" smtClean="0"/>
              <a:t>. </a:t>
            </a:r>
            <a:r>
              <a:rPr lang="en-US" sz="1050" dirty="0" smtClean="0"/>
              <a:t>The American College of Rheumatology 1990 criteria for the classification of fibromyalgia: Report of the Multicenter Criteria Committee. </a:t>
            </a:r>
            <a:r>
              <a:rPr lang="en-US" sz="1050" i="1" dirty="0" smtClean="0"/>
              <a:t>Arthritis Rheum</a:t>
            </a:r>
            <a:r>
              <a:rPr lang="en-US" sz="1050" dirty="0" smtClean="0"/>
              <a:t> 1990; </a:t>
            </a:r>
            <a:br>
              <a:rPr lang="en-US" sz="1050" dirty="0" smtClean="0"/>
            </a:br>
            <a:r>
              <a:rPr lang="en-US" sz="1050" dirty="0" smtClean="0"/>
              <a:t>33(2):160-72. </a:t>
            </a:r>
          </a:p>
        </p:txBody>
      </p:sp>
    </p:spTree>
    <p:extLst>
      <p:ext uri="{BB962C8B-B14F-4D97-AF65-F5344CB8AC3E}">
        <p14:creationId xmlns:p14="http://schemas.microsoft.com/office/powerpoint/2010/main" xmlns="" val="29304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sz="quarter" idx="10"/>
          </p:nvPr>
        </p:nvSpPr>
        <p:spPr/>
        <p:txBody>
          <a:bodyPr/>
          <a:lstStyle/>
          <a:p>
            <a:pPr marL="186938" indent="-186938">
              <a:spcAft>
                <a:spcPts val="600"/>
              </a:spcAft>
            </a:pPr>
            <a:r>
              <a:rPr lang="ru-RU" b="1" dirty="0" smtClean="0"/>
              <a:t>Примечания докладчика</a:t>
            </a:r>
            <a:endParaRPr lang="en-US" b="1" dirty="0"/>
          </a:p>
          <a:p>
            <a:pPr marL="4763" indent="4763">
              <a:spcAft>
                <a:spcPts val="600"/>
              </a:spcAft>
            </a:pPr>
            <a:r>
              <a:rPr lang="ru-RU" dirty="0" smtClean="0"/>
              <a:t>Боль при фибромиалгии является распространенной </a:t>
            </a:r>
            <a:r>
              <a:rPr lang="ru-RU" baseline="30000" dirty="0" smtClean="0"/>
              <a:t>1</a:t>
            </a:r>
            <a:r>
              <a:rPr lang="ru-RU" dirty="0" smtClean="0"/>
              <a:t>. Обычно пациенты с фибромиалгией предъявляют жалобы на диффузную соматическую боль. Для оценки локализации и размеров болезненных областей могут использоваться соответствующие рисунки пациентов. Если больных с фибромиалгией попросить заштриховать болезненные области, она обычно штрихуют все тело, характеризуя наличие у них распространенного боли</a:t>
            </a:r>
            <a:r>
              <a:rPr lang="ru-RU" baseline="0" dirty="0" smtClean="0"/>
              <a:t> </a:t>
            </a:r>
            <a:r>
              <a:rPr lang="ru-RU" baseline="30000" dirty="0" smtClean="0"/>
              <a:t>2</a:t>
            </a:r>
            <a:r>
              <a:rPr lang="ru-RU" dirty="0" smtClean="0"/>
              <a:t>.</a:t>
            </a:r>
            <a:endParaRPr lang="en-US" baseline="30000" dirty="0"/>
          </a:p>
          <a:p>
            <a:pPr marL="186938" indent="-186938">
              <a:spcAft>
                <a:spcPts val="600"/>
              </a:spcAft>
            </a:pPr>
            <a:endParaRPr lang="ru-RU" b="1" dirty="0" smtClean="0"/>
          </a:p>
          <a:p>
            <a:pPr marL="186938" indent="-186938">
              <a:spcAft>
                <a:spcPts val="600"/>
              </a:spcAft>
            </a:pPr>
            <a:r>
              <a:rPr lang="ru-RU" b="1" dirty="0" smtClean="0"/>
              <a:t>Литература</a:t>
            </a:r>
            <a:endParaRPr lang="en-US" b="1" dirty="0"/>
          </a:p>
          <a:p>
            <a:pPr marL="186938" indent="-186938">
              <a:spcAft>
                <a:spcPts val="600"/>
              </a:spcAft>
              <a:buFontTx/>
              <a:buAutoNum type="arabicPeriod"/>
              <a:defRPr/>
            </a:pPr>
            <a:r>
              <a:rPr lang="en-US" altLang="ja-JP" dirty="0" smtClean="0"/>
              <a:t>Silverman SL</a:t>
            </a:r>
            <a:r>
              <a:rPr lang="en-US" altLang="ja-JP" dirty="0"/>
              <a:t>, Martin SA. </a:t>
            </a:r>
            <a:r>
              <a:rPr lang="en-US" altLang="ja-JP" dirty="0" smtClean="0"/>
              <a:t>In</a:t>
            </a:r>
            <a:r>
              <a:rPr lang="en-US" altLang="ja-JP" dirty="0"/>
              <a:t>: Wallace DJ, Clauw </a:t>
            </a:r>
            <a:r>
              <a:rPr lang="en-US" altLang="ja-JP" dirty="0" smtClean="0"/>
              <a:t>DJ (eds). </a:t>
            </a:r>
            <a:r>
              <a:rPr lang="en-US" altLang="ja-JP" i="1" dirty="0"/>
              <a:t>Fibromyalgia &amp; Other Central Pain Syndromes</a:t>
            </a:r>
            <a:r>
              <a:rPr lang="en-US" altLang="ja-JP" dirty="0"/>
              <a:t>. </a:t>
            </a:r>
            <a:r>
              <a:rPr lang="en-US" altLang="ja-JP" dirty="0" smtClean="0"/>
              <a:t>Lippincott, Williams &amp; </a:t>
            </a:r>
            <a:r>
              <a:rPr lang="en-US" altLang="ja-JP" dirty="0"/>
              <a:t>Wilkins; Philadelphia, PA: </a:t>
            </a:r>
            <a:r>
              <a:rPr lang="en-US" altLang="ja-JP" dirty="0" smtClean="0"/>
              <a:t>2005. </a:t>
            </a:r>
            <a:endParaRPr lang="en-US" altLang="ja-JP" dirty="0"/>
          </a:p>
          <a:p>
            <a:pPr marL="186938" indent="-186938">
              <a:buFontTx/>
              <a:buAutoNum type="arabicPeriod"/>
            </a:pPr>
            <a:r>
              <a:rPr lang="en-US" dirty="0"/>
              <a:t>Wolfe </a:t>
            </a:r>
            <a:r>
              <a:rPr lang="en-US" dirty="0" smtClean="0"/>
              <a:t>F </a:t>
            </a:r>
            <a:r>
              <a:rPr lang="en-US" i="1" dirty="0"/>
              <a:t>et al.</a:t>
            </a:r>
            <a:r>
              <a:rPr lang="en-US" dirty="0"/>
              <a:t> The American College of Rheumatology 1990 criteria for the classification of fibromyalgia. Report of the Multicenter Criteria Committee. </a:t>
            </a:r>
            <a:r>
              <a:rPr lang="en-US" dirty="0" smtClean="0"/>
              <a:t/>
            </a:r>
            <a:br>
              <a:rPr lang="en-US" dirty="0" smtClean="0"/>
            </a:br>
            <a:r>
              <a:rPr lang="en-US" i="1" dirty="0" smtClean="0"/>
              <a:t>Arthritis Rheum</a:t>
            </a:r>
            <a:r>
              <a:rPr lang="en-US" dirty="0" smtClean="0"/>
              <a:t> </a:t>
            </a:r>
            <a:r>
              <a:rPr lang="en-US" dirty="0"/>
              <a:t>1990</a:t>
            </a:r>
            <a:r>
              <a:rPr lang="en-US" dirty="0" smtClean="0"/>
              <a:t>; 33(2):160-72.</a:t>
            </a:r>
            <a:endParaRPr lang="en-CA" dirty="0"/>
          </a:p>
        </p:txBody>
      </p:sp>
      <p:sp>
        <p:nvSpPr>
          <p:cNvPr id="13" name="Rectangle 7"/>
          <p:cNvSpPr>
            <a:spLocks noGrp="1" noChangeArrowheads="1"/>
          </p:cNvSpPr>
          <p:nvPr>
            <p:ph type="sldNum" sz="quarter" idx="5"/>
          </p:nvPr>
        </p:nvSpPr>
        <p:spPr>
          <a:ln/>
        </p:spPr>
        <p:txBody>
          <a:bodyPr/>
          <a:lstStyle/>
          <a:p>
            <a:fld id="{EAA4C6E3-7E60-44FB-AB1B-ADEE82FA1E35}" type="slidenum">
              <a:rPr lang="en-GB">
                <a:solidFill>
                  <a:prstClr val="black"/>
                </a:solidFill>
              </a:rPr>
              <a:pPr/>
              <a:t>24</a:t>
            </a:fld>
            <a:endParaRPr lang="en-GB" dirty="0">
              <a:solidFill>
                <a:prstClr val="black"/>
              </a:solidFill>
            </a:endParaRPr>
          </a:p>
        </p:txBody>
      </p:sp>
      <p:sp>
        <p:nvSpPr>
          <p:cNvPr id="15" name="Rectangle 11"/>
          <p:cNvSpPr>
            <a:spLocks noGrp="1" noChangeArrowheads="1"/>
          </p:cNvSpPr>
          <p:nvPr>
            <p:ph type="dt" idx="1"/>
          </p:nvPr>
        </p:nvSpPr>
        <p:spPr>
          <a:ln/>
        </p:spPr>
        <p:txBody>
          <a:bodyPr/>
          <a:lstStyle/>
          <a:p>
            <a:fld id="{E49D2F2D-9766-49B0-A403-A2A2357568EA}" type="datetime1">
              <a:rPr lang="en-US">
                <a:solidFill>
                  <a:prstClr val="black"/>
                </a:solidFill>
              </a:rPr>
              <a:pPr/>
              <a:t>12/7/2013</a:t>
            </a:fld>
            <a:endParaRPr lang="en-US" dirty="0">
              <a:solidFill>
                <a:prstClr val="black"/>
              </a:solidFill>
            </a:endParaRPr>
          </a:p>
        </p:txBody>
      </p:sp>
      <p:sp>
        <p:nvSpPr>
          <p:cNvPr id="3026946" name="Rectangle 18"/>
          <p:cNvSpPr>
            <a:spLocks noGrp="1" noRot="1" noChangeAspect="1" noChangeArrowheads="1" noTextEdit="1"/>
          </p:cNvSpPr>
          <p:nvPr>
            <p:ph type="sldImg"/>
          </p:nvPr>
        </p:nvSpPr>
        <p:spPr>
          <a:xfrm>
            <a:off x="1104900" y="696913"/>
            <a:ext cx="4648200" cy="3486150"/>
          </a:xfrm>
          <a:ln/>
        </p:spPr>
      </p:sp>
    </p:spTree>
    <p:extLst>
      <p:ext uri="{BB962C8B-B14F-4D97-AF65-F5344CB8AC3E}">
        <p14:creationId xmlns:p14="http://schemas.microsoft.com/office/powerpoint/2010/main" xmlns="" val="270978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2547B21-79EE-4140-B9B8-96CD8036B118}" type="slidenum">
              <a:rPr lang="en-US" smtClean="0">
                <a:solidFill>
                  <a:prstClr val="black"/>
                </a:solidFill>
              </a:rPr>
              <a:pPr/>
              <a:t>25</a:t>
            </a:fld>
            <a:endParaRPr lang="en-US" dirty="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735013" y="4415791"/>
            <a:ext cx="5483225" cy="4798543"/>
          </a:xfrm>
          <a:noFill/>
          <a:ln/>
        </p:spPr>
        <p:txBody>
          <a:bodyPr lIns="89394" tIns="44697" rIns="89394" bIns="44697"/>
          <a:lstStyle/>
          <a:p>
            <a:pPr eaLnBrk="1" hangingPunct="1">
              <a:spcAft>
                <a:spcPts val="600"/>
              </a:spcAft>
            </a:pPr>
            <a:r>
              <a:rPr lang="ru-RU" sz="1100" b="1" dirty="0" smtClean="0"/>
              <a:t>Примечания докладчика</a:t>
            </a:r>
            <a:endParaRPr lang="en-US" sz="1100" b="1" dirty="0" smtClean="0"/>
          </a:p>
          <a:p>
            <a:r>
              <a:rPr lang="ru-RU" sz="1100" dirty="0" smtClean="0"/>
              <a:t>Согласно критериям </a:t>
            </a:r>
            <a:r>
              <a:rPr lang="en-US" sz="1100" dirty="0" smtClean="0"/>
              <a:t>ACR </a:t>
            </a:r>
            <a:r>
              <a:rPr lang="ru-RU" sz="1100" dirty="0" smtClean="0"/>
              <a:t>(1990), для постановки диагноза </a:t>
            </a:r>
            <a:r>
              <a:rPr lang="en-US" sz="1100" dirty="0" smtClean="0"/>
              <a:t>фибромиалги</a:t>
            </a:r>
            <a:r>
              <a:rPr lang="ru-RU" sz="1100" dirty="0" smtClean="0"/>
              <a:t>и необходимо наличие в анамнезе пациента </a:t>
            </a:r>
            <a:r>
              <a:rPr lang="en-US" sz="1100" dirty="0" err="1" smtClean="0"/>
              <a:t>хроническ</a:t>
            </a:r>
            <a:r>
              <a:rPr lang="ru-RU" sz="1100" dirty="0" smtClean="0"/>
              <a:t>ой </a:t>
            </a:r>
            <a:r>
              <a:rPr lang="en-US" sz="1100" dirty="0" err="1" smtClean="0"/>
              <a:t>бол</a:t>
            </a:r>
            <a:r>
              <a:rPr lang="ru-RU" sz="1100" dirty="0" smtClean="0"/>
              <a:t>и, сохраняющейся в течение</a:t>
            </a:r>
            <a:r>
              <a:rPr lang="en-US" sz="1100" dirty="0" smtClean="0"/>
              <a:t> ≥3 месяцев</a:t>
            </a:r>
            <a:r>
              <a:rPr lang="ru-RU" sz="1100" dirty="0" smtClean="0"/>
              <a:t>, а также болезненность в</a:t>
            </a:r>
            <a:r>
              <a:rPr lang="en-US" sz="1100" dirty="0" smtClean="0"/>
              <a:t> ≥11 </a:t>
            </a:r>
            <a:r>
              <a:rPr lang="ru-RU" sz="1100" dirty="0" smtClean="0"/>
              <a:t>из</a:t>
            </a:r>
            <a:r>
              <a:rPr lang="en-US" sz="1100" dirty="0" smtClean="0"/>
              <a:t> 18 </a:t>
            </a:r>
            <a:r>
              <a:rPr lang="ru-RU" sz="1100" dirty="0" smtClean="0"/>
              <a:t>болезненных областей при пальпации</a:t>
            </a:r>
            <a:r>
              <a:rPr lang="en-US" sz="1100" dirty="0" smtClean="0"/>
              <a:t>.</a:t>
            </a:r>
            <a:r>
              <a:rPr lang="en-US" sz="1100" baseline="30000" dirty="0" smtClean="0"/>
              <a:t> </a:t>
            </a:r>
            <a:r>
              <a:rPr lang="ru-RU" sz="1100" dirty="0" smtClean="0"/>
              <a:t>С целью разработки критериев классификации </a:t>
            </a:r>
            <a:r>
              <a:rPr lang="en-US" sz="1100" dirty="0" smtClean="0"/>
              <a:t>фибромиалги</a:t>
            </a:r>
            <a:r>
              <a:rPr lang="ru-RU" sz="1100" dirty="0" smtClean="0"/>
              <a:t>и</a:t>
            </a:r>
            <a:r>
              <a:rPr lang="en-US" sz="1100" dirty="0" smtClean="0"/>
              <a:t>, Wolfe et al</a:t>
            </a:r>
            <a:r>
              <a:rPr lang="ru-RU" sz="1100" dirty="0" smtClean="0"/>
              <a:t>. обследовали</a:t>
            </a:r>
            <a:r>
              <a:rPr lang="en-US" sz="1100" dirty="0" smtClean="0"/>
              <a:t> 558 пациент</a:t>
            </a:r>
            <a:r>
              <a:rPr lang="ru-RU" sz="1100" dirty="0" smtClean="0"/>
              <a:t>ов</a:t>
            </a:r>
            <a:r>
              <a:rPr lang="en-US" sz="1100" dirty="0" smtClean="0"/>
              <a:t>; </a:t>
            </a:r>
            <a:r>
              <a:rPr lang="ru-RU" sz="1100" dirty="0" smtClean="0"/>
              <a:t>наличие распространенной боли, определявшейся как наличие болевого синдрома в области осевого скелета верхнего и нижнего сегментов туловища, а также левой и правой его сторонах, </a:t>
            </a:r>
            <a:r>
              <a:rPr lang="en-US" sz="1100" dirty="0" smtClean="0"/>
              <a:t>был</a:t>
            </a:r>
            <a:r>
              <a:rPr lang="ru-RU" sz="1100" dirty="0" smtClean="0"/>
              <a:t>о</a:t>
            </a:r>
            <a:r>
              <a:rPr lang="en-US" sz="1100" dirty="0" smtClean="0"/>
              <a:t> продемонстрирован</a:t>
            </a:r>
            <a:r>
              <a:rPr lang="ru-RU" sz="1100" dirty="0" smtClean="0"/>
              <a:t>о у</a:t>
            </a:r>
            <a:r>
              <a:rPr lang="en-US" sz="1100" dirty="0" smtClean="0"/>
              <a:t> 97,6 % </a:t>
            </a:r>
            <a:r>
              <a:rPr lang="ru-RU" sz="1100" dirty="0" smtClean="0"/>
              <a:t>пациентов с </a:t>
            </a:r>
            <a:r>
              <a:rPr lang="en-US" sz="1100" dirty="0" err="1" smtClean="0"/>
              <a:t>фибромиалги</a:t>
            </a:r>
            <a:r>
              <a:rPr lang="ru-RU" sz="1100" dirty="0" smtClean="0"/>
              <a:t>ей </a:t>
            </a:r>
            <a:r>
              <a:rPr lang="en-US" sz="1100" dirty="0" smtClean="0"/>
              <a:t>(n=293) </a:t>
            </a:r>
            <a:r>
              <a:rPr lang="ru-RU" sz="1100" dirty="0" smtClean="0"/>
              <a:t>и</a:t>
            </a:r>
            <a:r>
              <a:rPr lang="en-US" sz="1100" dirty="0" smtClean="0"/>
              <a:t> 69,1 % </a:t>
            </a:r>
            <a:r>
              <a:rPr lang="ru-RU" sz="1100" dirty="0" smtClean="0"/>
              <a:t>контрольных </a:t>
            </a:r>
            <a:r>
              <a:rPr lang="en-US" sz="1100" dirty="0" err="1" smtClean="0"/>
              <a:t>пациент</a:t>
            </a:r>
            <a:r>
              <a:rPr lang="ru-RU" sz="1100" dirty="0" err="1" smtClean="0"/>
              <a:t>ов</a:t>
            </a:r>
            <a:r>
              <a:rPr lang="en-US" sz="1100" dirty="0" smtClean="0"/>
              <a:t> (n=265). </a:t>
            </a:r>
            <a:r>
              <a:rPr lang="ru-RU" sz="1100" dirty="0" smtClean="0"/>
              <a:t>Контрольные </a:t>
            </a:r>
            <a:r>
              <a:rPr lang="en-US" sz="1100" dirty="0" smtClean="0"/>
              <a:t>пациенты</a:t>
            </a:r>
            <a:r>
              <a:rPr lang="ru-RU" sz="1100" dirty="0" smtClean="0"/>
              <a:t>, сопоставленные по возрасту и полу, страдали болью в шее, </a:t>
            </a:r>
            <a:r>
              <a:rPr lang="en-US" sz="1100" dirty="0" smtClean="0"/>
              <a:t>боль</a:t>
            </a:r>
            <a:r>
              <a:rPr lang="ru-RU" sz="1100" dirty="0" smtClean="0"/>
              <a:t>ю</a:t>
            </a:r>
            <a:r>
              <a:rPr lang="en-US" sz="1100" dirty="0" smtClean="0"/>
              <a:t> в </a:t>
            </a:r>
            <a:r>
              <a:rPr lang="ru-RU" sz="1100" dirty="0" smtClean="0"/>
              <a:t>пояснице</a:t>
            </a:r>
            <a:r>
              <a:rPr lang="en-US" sz="1100" dirty="0" smtClean="0"/>
              <a:t>, </a:t>
            </a:r>
            <a:r>
              <a:rPr lang="ru-RU" sz="1100" dirty="0" smtClean="0"/>
              <a:t>травматической болью и возможной </a:t>
            </a:r>
            <a:r>
              <a:rPr lang="en-US" sz="1100" dirty="0" smtClean="0"/>
              <a:t>системн</a:t>
            </a:r>
            <a:r>
              <a:rPr lang="ru-RU" sz="1100" dirty="0" smtClean="0"/>
              <a:t>ой</a:t>
            </a:r>
            <a:r>
              <a:rPr lang="en-US" sz="1100" dirty="0" smtClean="0"/>
              <a:t> красн</a:t>
            </a:r>
            <a:r>
              <a:rPr lang="ru-RU" sz="1100" dirty="0" smtClean="0"/>
              <a:t>ой</a:t>
            </a:r>
            <a:r>
              <a:rPr lang="en-US" sz="1100" dirty="0" smtClean="0"/>
              <a:t> волчанк</a:t>
            </a:r>
            <a:r>
              <a:rPr lang="ru-RU" sz="1100" dirty="0" smtClean="0"/>
              <a:t>ой либо </a:t>
            </a:r>
            <a:r>
              <a:rPr lang="en-US" sz="1100" dirty="0" smtClean="0"/>
              <a:t>ревматоидны</a:t>
            </a:r>
            <a:r>
              <a:rPr lang="ru-RU" sz="1100" dirty="0" smtClean="0"/>
              <a:t>м</a:t>
            </a:r>
            <a:r>
              <a:rPr lang="en-US" sz="1100" dirty="0" smtClean="0"/>
              <a:t> артрит</a:t>
            </a:r>
            <a:r>
              <a:rPr lang="ru-RU" sz="1100" dirty="0" smtClean="0"/>
              <a:t>ом</a:t>
            </a:r>
            <a:r>
              <a:rPr lang="en-US" sz="1100" dirty="0" smtClean="0"/>
              <a:t>.</a:t>
            </a:r>
            <a:r>
              <a:rPr lang="en-US" sz="1100" baseline="30000" dirty="0" smtClean="0"/>
              <a:t> </a:t>
            </a:r>
            <a:r>
              <a:rPr lang="ru-RU" sz="1100" dirty="0" smtClean="0"/>
              <a:t>Р</a:t>
            </a:r>
            <a:r>
              <a:rPr lang="en-US" sz="1100" dirty="0" smtClean="0"/>
              <a:t>асстройства сна, утомляемость </a:t>
            </a:r>
            <a:r>
              <a:rPr lang="ru-RU" sz="1100" dirty="0" smtClean="0"/>
              <a:t>и </a:t>
            </a:r>
            <a:r>
              <a:rPr lang="en-US" sz="1100" dirty="0" smtClean="0"/>
              <a:t>утренняя скованность </a:t>
            </a:r>
            <a:r>
              <a:rPr lang="ru-RU" sz="1100" dirty="0" smtClean="0"/>
              <a:t>имели место у</a:t>
            </a:r>
            <a:r>
              <a:rPr lang="en-US" sz="1100" dirty="0" smtClean="0"/>
              <a:t> &gt;75 % </a:t>
            </a:r>
            <a:r>
              <a:rPr lang="ru-RU" sz="1100" dirty="0" smtClean="0"/>
              <a:t>пациентов с </a:t>
            </a:r>
            <a:r>
              <a:rPr lang="en-US" sz="1100" dirty="0" err="1" smtClean="0"/>
              <a:t>фибромиалги</a:t>
            </a:r>
            <a:r>
              <a:rPr lang="ru-RU" sz="1100" dirty="0" smtClean="0"/>
              <a:t>ей</a:t>
            </a:r>
            <a:r>
              <a:rPr lang="en-US" sz="1100" dirty="0" smtClean="0"/>
              <a:t>.</a:t>
            </a:r>
            <a:endParaRPr lang="ru-RU" sz="1100" dirty="0" smtClean="0"/>
          </a:p>
          <a:p>
            <a:r>
              <a:rPr lang="ru-RU" sz="1100" dirty="0" smtClean="0"/>
              <a:t>Хотя критерии </a:t>
            </a:r>
            <a:r>
              <a:rPr lang="en-US" sz="1100" dirty="0" smtClean="0"/>
              <a:t>ACR </a:t>
            </a:r>
            <a:r>
              <a:rPr lang="ru-RU" sz="1100" dirty="0" smtClean="0"/>
              <a:t>могут использоваться с целью дифференциальной диагностики </a:t>
            </a:r>
            <a:r>
              <a:rPr lang="en-US" sz="1100" dirty="0" smtClean="0"/>
              <a:t>фибромиалги</a:t>
            </a:r>
            <a:r>
              <a:rPr lang="ru-RU" sz="1100" dirty="0" smtClean="0"/>
              <a:t>и и других ревматологических расстройств</a:t>
            </a:r>
            <a:r>
              <a:rPr lang="en-US" sz="1100" dirty="0" smtClean="0"/>
              <a:t>, </a:t>
            </a:r>
            <a:r>
              <a:rPr lang="ru-RU" sz="1100" dirty="0" smtClean="0"/>
              <a:t>изначально они разрабатывались для использования в рамках клинических исследований</a:t>
            </a:r>
            <a:r>
              <a:rPr lang="en-US" sz="1100" dirty="0" smtClean="0"/>
              <a:t>. </a:t>
            </a:r>
            <a:r>
              <a:rPr lang="ru-RU" sz="1100" dirty="0" smtClean="0"/>
              <a:t>Поэтому важно отметить, что критерии </a:t>
            </a:r>
            <a:r>
              <a:rPr lang="en-US" sz="1100" dirty="0" smtClean="0"/>
              <a:t>ACR </a:t>
            </a:r>
            <a:r>
              <a:rPr lang="ru-RU" sz="1100" dirty="0" smtClean="0"/>
              <a:t>полезны при классификации </a:t>
            </a:r>
            <a:r>
              <a:rPr lang="en-US" sz="1100" dirty="0" smtClean="0"/>
              <a:t>фибромиалги</a:t>
            </a:r>
            <a:r>
              <a:rPr lang="ru-RU" sz="1100" dirty="0" smtClean="0"/>
              <a:t>и, но не при постановке ее диагноза</a:t>
            </a:r>
            <a:r>
              <a:rPr lang="en-US" sz="1100" dirty="0" smtClean="0"/>
              <a:t>. </a:t>
            </a:r>
            <a:r>
              <a:rPr lang="ru-RU" sz="1100" dirty="0" smtClean="0"/>
              <a:t>«Мнение эксперта» остается золотым стандартом постановки диагноза </a:t>
            </a:r>
            <a:r>
              <a:rPr lang="en-US" sz="1100" dirty="0" smtClean="0"/>
              <a:t>фибромиалги</a:t>
            </a:r>
            <a:r>
              <a:rPr lang="ru-RU" sz="1100" dirty="0" smtClean="0"/>
              <a:t>и</a:t>
            </a:r>
            <a:r>
              <a:rPr lang="en-US" sz="1100" dirty="0" smtClean="0"/>
              <a:t>. </a:t>
            </a:r>
            <a:r>
              <a:rPr lang="ru-RU" sz="1100" dirty="0" smtClean="0"/>
              <a:t>Изменений в процессе объективного обследования или лабораторных анализов при </a:t>
            </a:r>
            <a:r>
              <a:rPr lang="en-US" sz="1100" dirty="0" smtClean="0"/>
              <a:t>фибромиалги</a:t>
            </a:r>
            <a:r>
              <a:rPr lang="ru-RU" sz="1100" dirty="0" smtClean="0"/>
              <a:t>и не отмечается. Хотя </a:t>
            </a:r>
            <a:r>
              <a:rPr lang="en-US" sz="1100" dirty="0" smtClean="0"/>
              <a:t>Wolfe et al</a:t>
            </a:r>
            <a:r>
              <a:rPr lang="ru-RU" sz="1100" dirty="0" smtClean="0"/>
              <a:t>. обнаружили, что болезненные точки являются наиболее значимым дискриминирующим фактором </a:t>
            </a:r>
            <a:r>
              <a:rPr lang="en-US" sz="1100" dirty="0" smtClean="0"/>
              <a:t>между </a:t>
            </a:r>
            <a:r>
              <a:rPr lang="ru-RU" sz="1100" dirty="0" smtClean="0"/>
              <a:t>больными с </a:t>
            </a:r>
            <a:r>
              <a:rPr lang="en-US" sz="1100" dirty="0" err="1" smtClean="0"/>
              <a:t>фибромиалги</a:t>
            </a:r>
            <a:r>
              <a:rPr lang="ru-RU" sz="1100" dirty="0" smtClean="0"/>
              <a:t>ей и контрольными пациентами, выраженность болезненности является субъективным показателем и зависит от силы пальпации</a:t>
            </a:r>
            <a:r>
              <a:rPr lang="en-US" sz="1100" dirty="0" smtClean="0"/>
              <a:t>.</a:t>
            </a:r>
            <a:endParaRPr lang="ru-RU" sz="1100" dirty="0" smtClean="0"/>
          </a:p>
          <a:p>
            <a:r>
              <a:rPr lang="ru-RU" sz="1100" dirty="0" smtClean="0"/>
              <a:t>С</a:t>
            </a:r>
            <a:r>
              <a:rPr lang="en-US" sz="1100" dirty="0" smtClean="0"/>
              <a:t>ледует отметить</a:t>
            </a:r>
            <a:r>
              <a:rPr lang="ru-RU" sz="1100" dirty="0" smtClean="0"/>
              <a:t>, что</a:t>
            </a:r>
            <a:r>
              <a:rPr lang="en-US" sz="1100" dirty="0" smtClean="0"/>
              <a:t> Wolfe et al</a:t>
            </a:r>
            <a:r>
              <a:rPr lang="ru-RU" sz="1100" dirty="0" smtClean="0"/>
              <a:t>. указали, что критерии</a:t>
            </a:r>
            <a:r>
              <a:rPr lang="en-US" sz="1100" dirty="0" smtClean="0"/>
              <a:t> ACR </a:t>
            </a:r>
            <a:r>
              <a:rPr lang="ru-RU" sz="1100" dirty="0" smtClean="0"/>
              <a:t>являются чувствительными</a:t>
            </a:r>
            <a:r>
              <a:rPr lang="en-US" sz="1100" dirty="0" smtClean="0"/>
              <a:t> (88,4 %) </a:t>
            </a:r>
            <a:r>
              <a:rPr lang="ru-RU" sz="1100" dirty="0" smtClean="0"/>
              <a:t>и специфичными</a:t>
            </a:r>
            <a:r>
              <a:rPr lang="en-US" sz="1100" dirty="0" smtClean="0"/>
              <a:t> (81,1 %) </a:t>
            </a:r>
            <a:r>
              <a:rPr lang="ru-RU" sz="1100" dirty="0" smtClean="0"/>
              <a:t>применительно к </a:t>
            </a:r>
            <a:r>
              <a:rPr lang="en-US" sz="1100" dirty="0" smtClean="0"/>
              <a:t>фибромиалги</a:t>
            </a:r>
            <a:r>
              <a:rPr lang="ru-RU" sz="1100" dirty="0" smtClean="0"/>
              <a:t>и</a:t>
            </a:r>
            <a:r>
              <a:rPr lang="en-US" sz="1100" dirty="0" smtClean="0"/>
              <a:t>; </a:t>
            </a:r>
            <a:r>
              <a:rPr lang="ru-RU" sz="1100" dirty="0" smtClean="0"/>
              <a:t>однако этого не было продемонстрировано за пределами ревматологической клиники</a:t>
            </a:r>
            <a:r>
              <a:rPr lang="en-US" sz="1100" dirty="0" smtClean="0"/>
              <a:t>.</a:t>
            </a:r>
          </a:p>
          <a:p>
            <a:pPr eaLnBrk="1" hangingPunct="1">
              <a:spcAft>
                <a:spcPts val="600"/>
              </a:spcAft>
            </a:pPr>
            <a:endParaRPr lang="en-US" sz="1100" dirty="0" smtClean="0"/>
          </a:p>
          <a:p>
            <a:pPr>
              <a:spcAft>
                <a:spcPts val="600"/>
              </a:spcAft>
              <a:defRPr/>
            </a:pPr>
            <a:r>
              <a:rPr lang="ru-RU" sz="1100" b="1" dirty="0" smtClean="0"/>
              <a:t>Литература</a:t>
            </a:r>
            <a:endParaRPr lang="en-US" sz="1100" b="1" dirty="0" smtClean="0"/>
          </a:p>
          <a:p>
            <a:pPr>
              <a:spcAft>
                <a:spcPts val="600"/>
              </a:spcAft>
              <a:defRPr/>
            </a:pPr>
            <a:r>
              <a:rPr lang="en-US" sz="1100" dirty="0" smtClean="0">
                <a:cs typeface="Times New Roman" pitchFamily="18" charset="0"/>
              </a:rPr>
              <a:t>Wolfe F </a:t>
            </a:r>
            <a:r>
              <a:rPr lang="en-US" sz="1100" i="1" dirty="0" smtClean="0">
                <a:cs typeface="Times New Roman" pitchFamily="18" charset="0"/>
              </a:rPr>
              <a:t>et al.</a:t>
            </a:r>
            <a:r>
              <a:rPr lang="en-US" sz="1100" dirty="0" smtClean="0">
                <a:cs typeface="Times New Roman" pitchFamily="18" charset="0"/>
              </a:rPr>
              <a:t> The American College of Rheumatology 1990 criteria for the classification of fibromyalgia. Report of the Multicenter Criteria Committee. </a:t>
            </a:r>
            <a:r>
              <a:rPr lang="en-US" sz="1100" i="1" dirty="0" smtClean="0">
                <a:cs typeface="Times New Roman" pitchFamily="18" charset="0"/>
              </a:rPr>
              <a:t>Arthritis Rheum</a:t>
            </a:r>
            <a:r>
              <a:rPr lang="en-US" sz="1100" dirty="0" smtClean="0">
                <a:cs typeface="Times New Roman" pitchFamily="18" charset="0"/>
              </a:rPr>
              <a:t> 1990; </a:t>
            </a:r>
            <a:br>
              <a:rPr lang="en-US" sz="1100" dirty="0" smtClean="0">
                <a:cs typeface="Times New Roman" pitchFamily="18" charset="0"/>
              </a:rPr>
            </a:br>
            <a:r>
              <a:rPr lang="en-US" sz="1100" dirty="0" smtClean="0">
                <a:cs typeface="Times New Roman" pitchFamily="18" charset="0"/>
              </a:rPr>
              <a:t>33(2):160-72.</a:t>
            </a:r>
            <a:endParaRPr lang="en-US" sz="11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pitchFamily="-112" charset="-128"/>
              </a:defRPr>
            </a:lvl1pPr>
            <a:lvl2pPr marL="742950" indent="-285750" defTabSz="922338" eaLnBrk="0" hangingPunct="0">
              <a:defRPr sz="2400">
                <a:solidFill>
                  <a:schemeClr val="tx1"/>
                </a:solidFill>
                <a:latin typeface="Arial" charset="0"/>
                <a:ea typeface="ＭＳ Ｐゴシック" pitchFamily="-112" charset="-128"/>
              </a:defRPr>
            </a:lvl2pPr>
            <a:lvl3pPr marL="1143000" indent="-228600" defTabSz="922338" eaLnBrk="0" hangingPunct="0">
              <a:defRPr sz="2400">
                <a:solidFill>
                  <a:schemeClr val="tx1"/>
                </a:solidFill>
                <a:latin typeface="Arial" charset="0"/>
                <a:ea typeface="ＭＳ Ｐゴシック" pitchFamily="-112" charset="-128"/>
              </a:defRPr>
            </a:lvl3pPr>
            <a:lvl4pPr marL="1600200" indent="-228600" defTabSz="922338" eaLnBrk="0" hangingPunct="0">
              <a:defRPr sz="2400">
                <a:solidFill>
                  <a:schemeClr val="tx1"/>
                </a:solidFill>
                <a:latin typeface="Arial" charset="0"/>
                <a:ea typeface="ＭＳ Ｐゴシック" pitchFamily="-112" charset="-128"/>
              </a:defRPr>
            </a:lvl4pPr>
            <a:lvl5pPr marL="2057400" indent="-228600" defTabSz="922338" eaLnBrk="0" hangingPunct="0">
              <a:defRPr sz="2400">
                <a:solidFill>
                  <a:schemeClr val="tx1"/>
                </a:solidFill>
                <a:latin typeface="Arial" charset="0"/>
                <a:ea typeface="ＭＳ Ｐゴシック" pitchFamily="-112"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40BEBC4-3F40-4FAB-A763-40F8F5BEF94C}" type="slidenum">
              <a:rPr lang="en-US" sz="1000">
                <a:solidFill>
                  <a:srgbClr val="000000"/>
                </a:solidFill>
              </a:rPr>
              <a:pPr eaLnBrk="1" hangingPunct="1"/>
              <a:t>26</a:t>
            </a:fld>
            <a:endParaRPr lang="en-US" sz="1000" dirty="0">
              <a:solidFill>
                <a:srgbClr val="000000"/>
              </a:solidFill>
            </a:endParaRPr>
          </a:p>
        </p:txBody>
      </p:sp>
      <p:sp>
        <p:nvSpPr>
          <p:cNvPr id="219139"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219140" name="Rectangle 3"/>
          <p:cNvSpPr>
            <a:spLocks noGrp="1" noChangeArrowheads="1"/>
          </p:cNvSpPr>
          <p:nvPr>
            <p:ph type="body" idx="1"/>
          </p:nvPr>
        </p:nvSpPr>
        <p:spPr>
          <a:xfrm>
            <a:off x="688975" y="4413251"/>
            <a:ext cx="5253038" cy="48831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ru-RU" sz="1000" b="1" dirty="0" smtClean="0">
                <a:latin typeface="+mj-lt"/>
              </a:rPr>
              <a:t>Примечания докладчика</a:t>
            </a:r>
            <a:endParaRPr lang="en-CA" sz="1000" b="1" dirty="0" smtClean="0">
              <a:latin typeface="+mj-lt"/>
            </a:endParaRPr>
          </a:p>
          <a:p>
            <a:r>
              <a:rPr lang="ru-RU" sz="1000" dirty="0" smtClean="0"/>
              <a:t>Тестирование с помощью вопросника пальпаторного выявления болезненных точек, основанного на протоколе выявления болезненных точек при </a:t>
            </a:r>
            <a:r>
              <a:rPr lang="en-CA" sz="1000" dirty="0" smtClean="0"/>
              <a:t>фибромиалги</a:t>
            </a:r>
            <a:r>
              <a:rPr lang="ru-RU" sz="1000" dirty="0" smtClean="0"/>
              <a:t>и </a:t>
            </a:r>
            <a:r>
              <a:rPr lang="en-CA" sz="1000" dirty="0" smtClean="0"/>
              <a:t>Американск</a:t>
            </a:r>
            <a:r>
              <a:rPr lang="ru-RU" sz="1000" dirty="0" smtClean="0"/>
              <a:t>ой</a:t>
            </a:r>
            <a:r>
              <a:rPr lang="en-CA" sz="1000" dirty="0" smtClean="0"/>
              <a:t> коллеги</a:t>
            </a:r>
            <a:r>
              <a:rPr lang="ru-RU" sz="1000" dirty="0" smtClean="0"/>
              <a:t>и</a:t>
            </a:r>
            <a:r>
              <a:rPr lang="en-CA" sz="1000" dirty="0" smtClean="0"/>
              <a:t> ревматологов </a:t>
            </a:r>
            <a:r>
              <a:rPr lang="ru-RU" sz="1000" dirty="0" smtClean="0"/>
              <a:t>(1990), занимает приблизительно</a:t>
            </a:r>
            <a:r>
              <a:rPr lang="en-CA" sz="1000" dirty="0" smtClean="0"/>
              <a:t> 5</a:t>
            </a:r>
            <a:r>
              <a:rPr lang="ru-RU" sz="1000" dirty="0" smtClean="0"/>
              <a:t> </a:t>
            </a:r>
            <a:r>
              <a:rPr lang="en-US" sz="1000" dirty="0" smtClean="0"/>
              <a:t>–</a:t>
            </a:r>
            <a:r>
              <a:rPr lang="ru-RU" sz="1000" dirty="0" smtClean="0"/>
              <a:t> </a:t>
            </a:r>
            <a:r>
              <a:rPr lang="en-CA" sz="1000" dirty="0" smtClean="0"/>
              <a:t>10 </a:t>
            </a:r>
            <a:r>
              <a:rPr lang="ru-RU" sz="1000" dirty="0" smtClean="0"/>
              <a:t>минут</a:t>
            </a:r>
            <a:r>
              <a:rPr lang="en-CA" sz="1000" dirty="0" smtClean="0"/>
              <a:t>. </a:t>
            </a:r>
            <a:r>
              <a:rPr lang="ru-RU" sz="1000" dirty="0" smtClean="0"/>
              <a:t>Стандартная процедура предусматривает приложение давления подушечкой большого пальца доминирующей руки исследователя</a:t>
            </a:r>
            <a:r>
              <a:rPr lang="en-CA" sz="1000" dirty="0" smtClean="0"/>
              <a:t>. </a:t>
            </a:r>
            <a:r>
              <a:rPr lang="ru-RU" sz="1000" dirty="0" smtClean="0"/>
              <a:t>Э</a:t>
            </a:r>
            <a:r>
              <a:rPr lang="en-CA" sz="1000" dirty="0" smtClean="0"/>
              <a:t>т</a:t>
            </a:r>
            <a:r>
              <a:rPr lang="ru-RU" sz="1000" dirty="0" smtClean="0"/>
              <a:t>а </a:t>
            </a:r>
            <a:r>
              <a:rPr lang="en-CA" sz="1000" dirty="0" smtClean="0"/>
              <a:t>метод</a:t>
            </a:r>
            <a:r>
              <a:rPr lang="ru-RU" sz="1000" dirty="0" smtClean="0"/>
              <a:t>ика, как было продемонстрировано, является столь же надежной, как и использование альгизиметра (прибора, позволяющего оценить силу давления), и позволяет исследователю получить важные тактильные ощущения</a:t>
            </a:r>
            <a:r>
              <a:rPr lang="en-CA" sz="1000" dirty="0" smtClean="0"/>
              <a:t>.</a:t>
            </a:r>
            <a:endParaRPr lang="ru-RU" sz="1000" dirty="0" smtClean="0"/>
          </a:p>
          <a:p>
            <a:r>
              <a:rPr lang="ru-RU" sz="1000" dirty="0" smtClean="0"/>
              <a:t>Сначала необходимо визуально оценить исследуемые области, а затем подвергнуть их легкой пальпации</a:t>
            </a:r>
            <a:r>
              <a:rPr lang="en-CA" sz="1000" dirty="0" smtClean="0"/>
              <a:t>. </a:t>
            </a:r>
            <a:r>
              <a:rPr lang="ru-RU" sz="1000" dirty="0" smtClean="0"/>
              <a:t>Приложение давления осуществляется большим пальцем, перпендикулярно поверхности кожи</a:t>
            </a:r>
            <a:r>
              <a:rPr lang="en-CA" sz="1000" dirty="0" smtClean="0"/>
              <a:t>. </a:t>
            </a:r>
            <a:r>
              <a:rPr lang="ru-RU" sz="1000" dirty="0" smtClean="0"/>
              <a:t>Нажатие на каждую область осуществляется в течение 4 секунд с целью избежания развития </a:t>
            </a:r>
            <a:r>
              <a:rPr lang="en-CA" sz="1000" dirty="0" smtClean="0"/>
              <a:t>сенсибилизаци</a:t>
            </a:r>
            <a:r>
              <a:rPr lang="ru-RU" sz="1000" dirty="0" smtClean="0"/>
              <a:t>и, что возможно при многократной пальпации</a:t>
            </a:r>
            <a:r>
              <a:rPr lang="en-CA" sz="1000" dirty="0" smtClean="0"/>
              <a:t>. </a:t>
            </a:r>
            <a:r>
              <a:rPr lang="ru-RU" sz="1000" dirty="0" smtClean="0"/>
              <a:t>Увеличение усилия производится на 1 кг/с до достижения усилия, соответствующего </a:t>
            </a:r>
            <a:r>
              <a:rPr lang="en-CA" sz="1000" dirty="0" smtClean="0"/>
              <a:t>4 </a:t>
            </a:r>
            <a:r>
              <a:rPr lang="ru-RU" sz="1000" dirty="0" smtClean="0"/>
              <a:t>кг</a:t>
            </a:r>
            <a:r>
              <a:rPr lang="en-CA" sz="1000" dirty="0" smtClean="0"/>
              <a:t>. </a:t>
            </a:r>
            <a:r>
              <a:rPr lang="ru-RU" sz="1000" dirty="0" smtClean="0"/>
              <a:t>Побеление ногтевого ложа пальца исследователя обычно отмечается при уровне давления, соответствующего 4 кг.</a:t>
            </a:r>
          </a:p>
          <a:p>
            <a:r>
              <a:rPr lang="ru-RU" sz="1000" dirty="0" smtClean="0"/>
              <a:t>Ряд факторов оказывает влияние на </a:t>
            </a:r>
            <a:r>
              <a:rPr lang="en-CA" sz="1000" dirty="0" smtClean="0"/>
              <a:t>чувствительность </a:t>
            </a:r>
            <a:r>
              <a:rPr lang="ru-RU" sz="1000" dirty="0" smtClean="0"/>
              <a:t>оценки болезненных точек при соответствующем исследовании:</a:t>
            </a:r>
            <a:r>
              <a:rPr lang="en-CA" sz="1000" dirty="0" smtClean="0"/>
              <a:t> 1) </a:t>
            </a:r>
            <a:r>
              <a:rPr lang="ru-RU" sz="1000" dirty="0" smtClean="0"/>
              <a:t>уровень приложенного усилия; </a:t>
            </a:r>
            <a:r>
              <a:rPr lang="en-CA" sz="1000" dirty="0" smtClean="0"/>
              <a:t>2) </a:t>
            </a:r>
            <a:r>
              <a:rPr lang="ru-RU" sz="1000" dirty="0" smtClean="0"/>
              <a:t>количество раз приложения усилия (однократно или многократно) и методика приложения усилия (подушечка пальца, альгизиметр); </a:t>
            </a:r>
            <a:r>
              <a:rPr lang="en-CA" sz="1000" dirty="0" smtClean="0"/>
              <a:t>3) </a:t>
            </a:r>
            <a:r>
              <a:rPr lang="ru-RU" sz="1000" dirty="0" smtClean="0"/>
              <a:t>положение пациента, которое влияет на его </a:t>
            </a:r>
            <a:r>
              <a:rPr lang="en-CA" sz="1000" dirty="0" smtClean="0"/>
              <a:t>мышечный тонус</a:t>
            </a:r>
            <a:r>
              <a:rPr lang="ru-RU" sz="1000" dirty="0" smtClean="0"/>
              <a:t> и локализацию оцениваемой области</a:t>
            </a:r>
            <a:r>
              <a:rPr lang="en-CA" sz="1000" dirty="0" smtClean="0"/>
              <a:t>. </a:t>
            </a:r>
            <a:r>
              <a:rPr lang="ru-RU" sz="1000" dirty="0" smtClean="0"/>
              <a:t>Кроме того, на результаты тестирования может оказывать влияние последовательность исследования различных областей, учитывая память ощущений, которые испытывал пациент при исследовании предыдущих зон</a:t>
            </a:r>
            <a:r>
              <a:rPr lang="en-CA" sz="1000" dirty="0" smtClean="0"/>
              <a:t>. </a:t>
            </a:r>
            <a:r>
              <a:rPr lang="ru-RU" sz="1000" dirty="0" smtClean="0"/>
              <a:t>Использование стандартизованной процедуры повышает надежность исследования</a:t>
            </a:r>
            <a:r>
              <a:rPr lang="en-CA" sz="1000" dirty="0" smtClean="0"/>
              <a:t>. </a:t>
            </a:r>
            <a:r>
              <a:rPr lang="ru-RU" sz="1000" dirty="0" smtClean="0"/>
              <a:t>Согласно</a:t>
            </a:r>
            <a:r>
              <a:rPr lang="en-CA" sz="1000" dirty="0" smtClean="0"/>
              <a:t> Wolfe et al</a:t>
            </a:r>
            <a:r>
              <a:rPr lang="ru-RU" sz="1000" dirty="0" smtClean="0"/>
              <a:t>.</a:t>
            </a:r>
            <a:r>
              <a:rPr lang="en-CA" sz="1000" dirty="0" smtClean="0"/>
              <a:t>, эти </a:t>
            </a:r>
            <a:r>
              <a:rPr lang="ru-RU" sz="1000" dirty="0" smtClean="0"/>
              <a:t>критерии являются чувствительными</a:t>
            </a:r>
            <a:r>
              <a:rPr lang="en-CA" sz="1000" dirty="0" smtClean="0"/>
              <a:t> (88</a:t>
            </a:r>
            <a:r>
              <a:rPr lang="en-US" sz="1000" dirty="0" smtClean="0"/>
              <a:t>,</a:t>
            </a:r>
            <a:r>
              <a:rPr lang="en-CA" sz="1000" dirty="0" smtClean="0"/>
              <a:t>4 %) </a:t>
            </a:r>
            <a:r>
              <a:rPr lang="ru-RU" sz="1000" dirty="0" smtClean="0"/>
              <a:t>и специфичными</a:t>
            </a:r>
            <a:r>
              <a:rPr lang="en-CA" sz="1000" dirty="0" smtClean="0"/>
              <a:t> (81</a:t>
            </a:r>
            <a:r>
              <a:rPr lang="en-US" sz="1000" dirty="0" smtClean="0"/>
              <a:t>,</a:t>
            </a:r>
            <a:r>
              <a:rPr lang="en-CA" sz="1000" dirty="0" smtClean="0"/>
              <a:t>1 %) </a:t>
            </a:r>
            <a:r>
              <a:rPr lang="ru-RU" sz="1000" dirty="0" smtClean="0"/>
              <a:t>в отношении </a:t>
            </a:r>
            <a:r>
              <a:rPr lang="en-CA" sz="1000" dirty="0" err="1" smtClean="0"/>
              <a:t>фибромиалги</a:t>
            </a:r>
            <a:r>
              <a:rPr lang="ru-RU" sz="1000" dirty="0" smtClean="0"/>
              <a:t>и</a:t>
            </a:r>
            <a:r>
              <a:rPr lang="en-CA" sz="1000" dirty="0" smtClean="0"/>
              <a:t>. </a:t>
            </a:r>
            <a:r>
              <a:rPr lang="ru-RU" sz="1000" dirty="0" smtClean="0"/>
              <a:t>О</a:t>
            </a:r>
            <a:r>
              <a:rPr lang="en-CA" sz="1000" dirty="0" smtClean="0"/>
              <a:t>днако </a:t>
            </a:r>
            <a:r>
              <a:rPr lang="ru-RU" sz="1000" dirty="0" smtClean="0"/>
              <a:t>вопрос о широком распространении данной методики остается противоречивым, учитывая ее субъективную природу, а также тот факт, что она не подходит для обследования пациентов, имеющих менее</a:t>
            </a:r>
            <a:r>
              <a:rPr lang="en-CA" sz="1000" dirty="0" smtClean="0"/>
              <a:t> 11 </a:t>
            </a:r>
            <a:r>
              <a:rPr lang="ru-RU" sz="1000" dirty="0" smtClean="0"/>
              <a:t>болезненных точек, но которые могут страдать при этом </a:t>
            </a:r>
            <a:r>
              <a:rPr lang="en-CA" sz="1000" dirty="0" smtClean="0"/>
              <a:t>фибромиалги</a:t>
            </a:r>
            <a:r>
              <a:rPr lang="ru-RU" sz="1000" dirty="0" smtClean="0"/>
              <a:t>ей</a:t>
            </a:r>
            <a:r>
              <a:rPr lang="en-CA" sz="1000" dirty="0" smtClean="0"/>
              <a:t>.</a:t>
            </a:r>
            <a:endParaRPr lang="en-CA" sz="1000" spc="-10" dirty="0" smtClean="0">
              <a:latin typeface="+mj-lt"/>
            </a:endParaRPr>
          </a:p>
          <a:p>
            <a:pPr>
              <a:spcAft>
                <a:spcPts val="600"/>
              </a:spcAft>
            </a:pPr>
            <a:r>
              <a:rPr lang="en-CA" sz="1000" spc="-10" dirty="0" smtClean="0">
                <a:latin typeface="+mj-lt"/>
              </a:rPr>
              <a:t> </a:t>
            </a:r>
            <a:endParaRPr lang="en-CA" sz="1000" spc="-10" dirty="0">
              <a:latin typeface="+mj-lt"/>
            </a:endParaRPr>
          </a:p>
          <a:p>
            <a:pPr marL="0" lvl="1">
              <a:spcAft>
                <a:spcPts val="600"/>
              </a:spcAft>
            </a:pPr>
            <a:r>
              <a:rPr lang="ru-RU" sz="900" b="1" dirty="0" smtClean="0">
                <a:latin typeface="+mj-lt"/>
              </a:rPr>
              <a:t>Литература</a:t>
            </a:r>
            <a:endParaRPr lang="en-US" sz="900" b="1" dirty="0" smtClean="0">
              <a:latin typeface="+mj-lt"/>
            </a:endParaRPr>
          </a:p>
          <a:p>
            <a:pPr marL="0" lvl="1">
              <a:spcAft>
                <a:spcPts val="600"/>
              </a:spcAft>
            </a:pPr>
            <a:r>
              <a:rPr lang="en-CA" sz="900" dirty="0" smtClean="0">
                <a:latin typeface="+mj-lt"/>
              </a:rPr>
              <a:t>National Fibromyalgia Association. </a:t>
            </a:r>
            <a:r>
              <a:rPr lang="en-CA" sz="900" i="1" dirty="0" smtClean="0">
                <a:latin typeface="+mj-lt"/>
              </a:rPr>
              <a:t>The Manual Tender Point Survey. </a:t>
            </a:r>
            <a:br>
              <a:rPr lang="en-CA" sz="900" i="1" dirty="0" smtClean="0">
                <a:latin typeface="+mj-lt"/>
              </a:rPr>
            </a:br>
            <a:r>
              <a:rPr lang="ru-RU" sz="900" dirty="0" smtClean="0">
                <a:latin typeface="+mj-lt"/>
              </a:rPr>
              <a:t>Доступно по адресу</a:t>
            </a:r>
            <a:r>
              <a:rPr lang="en-CA" sz="900" dirty="0" smtClean="0">
                <a:latin typeface="+mj-lt"/>
              </a:rPr>
              <a:t>: http://www.fmaware.org/News2eb58.html?p. </a:t>
            </a:r>
            <a:r>
              <a:rPr lang="ru-RU" sz="900" dirty="0" smtClean="0">
                <a:latin typeface="+mj-lt"/>
              </a:rPr>
              <a:t>Доступ осуществлялся</a:t>
            </a:r>
            <a:r>
              <a:rPr lang="en-CA" sz="900" dirty="0" smtClean="0">
                <a:latin typeface="+mj-lt"/>
              </a:rPr>
              <a:t>: 13</a:t>
            </a:r>
            <a:r>
              <a:rPr lang="ru-RU" sz="900" dirty="0" smtClean="0">
                <a:latin typeface="+mj-lt"/>
              </a:rPr>
              <a:t> августа</a:t>
            </a:r>
            <a:r>
              <a:rPr lang="en-CA" sz="900" dirty="0" smtClean="0">
                <a:latin typeface="+mj-lt"/>
              </a:rPr>
              <a:t> 2013</a:t>
            </a:r>
            <a:r>
              <a:rPr lang="ru-RU" sz="900" dirty="0" smtClean="0">
                <a:latin typeface="+mj-lt"/>
              </a:rPr>
              <a:t> года</a:t>
            </a:r>
            <a:r>
              <a:rPr lang="en-CA" sz="900" dirty="0" smtClean="0">
                <a:latin typeface="+mj-lt"/>
              </a:rPr>
              <a:t>.</a:t>
            </a:r>
          </a:p>
          <a:p>
            <a:pPr marL="0" marR="0" lvl="1" indent="0" algn="l" defTabSz="914400" rtl="0" eaLnBrk="1" fontAlgn="auto" latinLnBrk="0" hangingPunct="1">
              <a:spcAft>
                <a:spcPts val="600"/>
              </a:spcAft>
              <a:buClrTx/>
              <a:buSzTx/>
              <a:buFontTx/>
              <a:buNone/>
              <a:tabLst/>
              <a:defRPr/>
            </a:pPr>
            <a:r>
              <a:rPr lang="en-CA" sz="900" kern="1200" dirty="0" smtClean="0">
                <a:solidFill>
                  <a:schemeClr val="tx1"/>
                </a:solidFill>
                <a:latin typeface="+mj-lt"/>
              </a:rPr>
              <a:t>Wilke WS.</a:t>
            </a:r>
            <a:r>
              <a:rPr lang="en-CA" sz="900" kern="1200" baseline="0" dirty="0" smtClean="0">
                <a:solidFill>
                  <a:schemeClr val="tx1"/>
                </a:solidFill>
                <a:latin typeface="+mj-lt"/>
              </a:rPr>
              <a:t> </a:t>
            </a:r>
            <a:r>
              <a:rPr lang="en-CA" sz="900" dirty="0" smtClean="0">
                <a:latin typeface="+mj-lt"/>
              </a:rPr>
              <a:t>New developments in the diagnosis of fibromyalgia syndrome: say goodbye to tender points? </a:t>
            </a:r>
            <a:br>
              <a:rPr lang="en-CA" sz="900" dirty="0" smtClean="0">
                <a:latin typeface="+mj-lt"/>
              </a:rPr>
            </a:br>
            <a:r>
              <a:rPr lang="en-CA" sz="900" i="1" kern="1200" dirty="0" smtClean="0">
                <a:solidFill>
                  <a:schemeClr val="tx1"/>
                </a:solidFill>
                <a:latin typeface="+mj-lt"/>
              </a:rPr>
              <a:t>Cleve Clin J Med </a:t>
            </a:r>
            <a:r>
              <a:rPr lang="en-CA" sz="900" kern="1200" dirty="0" smtClean="0">
                <a:solidFill>
                  <a:schemeClr val="tx1"/>
                </a:solidFill>
                <a:latin typeface="+mj-lt"/>
              </a:rPr>
              <a:t>2009; 76(6):345-52.</a:t>
            </a:r>
          </a:p>
          <a:p>
            <a:pPr marL="0" lvl="1">
              <a:spcAft>
                <a:spcPts val="600"/>
              </a:spcAft>
              <a:defRPr/>
            </a:pPr>
            <a:r>
              <a:rPr lang="en-US" sz="900" dirty="0">
                <a:latin typeface="+mj-lt"/>
                <a:cs typeface="Times New Roman" pitchFamily="18" charset="0"/>
              </a:rPr>
              <a:t>Wolfe </a:t>
            </a:r>
            <a:r>
              <a:rPr lang="en-US" sz="900" dirty="0" smtClean="0">
                <a:latin typeface="+mj-lt"/>
                <a:cs typeface="Times New Roman" pitchFamily="18" charset="0"/>
              </a:rPr>
              <a:t>F </a:t>
            </a:r>
            <a:r>
              <a:rPr lang="en-US" sz="900" i="1" dirty="0">
                <a:latin typeface="+mj-lt"/>
                <a:cs typeface="Times New Roman" pitchFamily="18" charset="0"/>
              </a:rPr>
              <a:t>et al.</a:t>
            </a:r>
            <a:r>
              <a:rPr lang="en-US" sz="900" dirty="0">
                <a:latin typeface="+mj-lt"/>
                <a:cs typeface="Times New Roman" pitchFamily="18" charset="0"/>
              </a:rPr>
              <a:t> The American College of Rheumatology 1990 criteria for the classification of fibromyalgia. Report of the Multicenter Criteria Committee. </a:t>
            </a:r>
            <a:r>
              <a:rPr lang="en-US" sz="900" i="1" dirty="0">
                <a:latin typeface="+mj-lt"/>
                <a:cs typeface="Times New Roman" pitchFamily="18" charset="0"/>
              </a:rPr>
              <a:t>Arthritis </a:t>
            </a:r>
            <a:r>
              <a:rPr lang="en-US" sz="900" i="1" dirty="0" smtClean="0">
                <a:latin typeface="+mj-lt"/>
                <a:cs typeface="Times New Roman" pitchFamily="18" charset="0"/>
              </a:rPr>
              <a:t>Rheum</a:t>
            </a:r>
            <a:r>
              <a:rPr lang="en-US" sz="900" dirty="0" smtClean="0">
                <a:latin typeface="+mj-lt"/>
                <a:cs typeface="Times New Roman" pitchFamily="18" charset="0"/>
              </a:rPr>
              <a:t> </a:t>
            </a:r>
            <a:r>
              <a:rPr lang="en-US" sz="900" dirty="0">
                <a:latin typeface="+mj-lt"/>
                <a:cs typeface="Times New Roman" pitchFamily="18" charset="0"/>
              </a:rPr>
              <a:t>1990</a:t>
            </a:r>
            <a:r>
              <a:rPr lang="en-US" sz="900" dirty="0" smtClean="0">
                <a:latin typeface="+mj-lt"/>
                <a:cs typeface="Times New Roman" pitchFamily="18" charset="0"/>
              </a:rPr>
              <a:t>; 33(2):160-172.</a:t>
            </a:r>
            <a:endParaRPr lang="en-US" sz="1000" dirty="0" smtClean="0">
              <a:latin typeface="+mj-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7DCDEC90-859D-4EAC-9274-F16A4044A6A3}" type="slidenum">
              <a:rPr lang="en-US" sz="900">
                <a:solidFill>
                  <a:prstClr val="black"/>
                </a:solidFill>
              </a:rPr>
              <a:pPr eaLnBrk="1" hangingPunct="1"/>
              <a:t>27</a:t>
            </a:fld>
            <a:endParaRPr lang="en-US" sz="900" dirty="0">
              <a:solidFill>
                <a:prstClr val="black"/>
              </a:solidFill>
            </a:endParaRPr>
          </a:p>
        </p:txBody>
      </p:sp>
      <p:sp>
        <p:nvSpPr>
          <p:cNvPr id="250883" name="Rectangle 7"/>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250884" name="Rectangle 8"/>
          <p:cNvSpPr>
            <a:spLocks noGrp="1"/>
          </p:cNvSpPr>
          <p:nvPr>
            <p:ph type="body" idx="1"/>
          </p:nvPr>
        </p:nvSpPr>
        <p:spPr>
          <a:xfrm>
            <a:off x="685800" y="4415789"/>
            <a:ext cx="5486400" cy="488061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ru-RU" sz="1000" b="1" dirty="0" smtClean="0">
                <a:latin typeface="+mj-lt"/>
              </a:rPr>
              <a:t>Примечания докладчика</a:t>
            </a:r>
            <a:endParaRPr lang="en-CA" sz="1000" b="1" dirty="0">
              <a:latin typeface="+mj-lt"/>
            </a:endParaRPr>
          </a:p>
          <a:p>
            <a:r>
              <a:rPr lang="ru-RU" sz="1000" dirty="0" smtClean="0"/>
              <a:t>Со временем появился ряд возражений, касающихся диагностических критериев </a:t>
            </a:r>
            <a:r>
              <a:rPr lang="en-CA" sz="1000" dirty="0" smtClean="0"/>
              <a:t>фибромиалги</a:t>
            </a:r>
            <a:r>
              <a:rPr lang="ru-RU" sz="1000" dirty="0" smtClean="0"/>
              <a:t>и </a:t>
            </a:r>
            <a:r>
              <a:rPr lang="en-CA" sz="1000" dirty="0" smtClean="0"/>
              <a:t>ACR </a:t>
            </a:r>
            <a:r>
              <a:rPr lang="ru-RU" sz="1000" dirty="0" smtClean="0"/>
              <a:t>(1990)</a:t>
            </a:r>
            <a:r>
              <a:rPr lang="en-CA" sz="1000" dirty="0" smtClean="0"/>
              <a:t>. </a:t>
            </a:r>
            <a:r>
              <a:rPr lang="ru-RU" sz="1000" dirty="0" smtClean="0"/>
              <a:t>Во-первых, стало очевидным, что подсчет болезненных точек редко выполняется в условиях первичного звена медицинской помощи, где устанавливается наибольшее количество диагнозов фибромиалгии, а в случаях, когда это производится, это делается неправильно</a:t>
            </a:r>
            <a:r>
              <a:rPr lang="en-CA" sz="1000" dirty="0" smtClean="0"/>
              <a:t>. </a:t>
            </a:r>
            <a:r>
              <a:rPr lang="ru-RU" sz="1000" dirty="0" smtClean="0"/>
              <a:t>Многие врачи не знают, как обследовать болезненные точки и просто не делают этого</a:t>
            </a:r>
            <a:r>
              <a:rPr lang="en-CA" sz="1000" dirty="0" smtClean="0"/>
              <a:t>. </a:t>
            </a:r>
            <a:r>
              <a:rPr lang="ru-RU" sz="1000" dirty="0" smtClean="0"/>
              <a:t>В результате, диагноз </a:t>
            </a:r>
            <a:r>
              <a:rPr lang="en-CA" sz="1000" dirty="0" smtClean="0"/>
              <a:t>фибромиалги</a:t>
            </a:r>
            <a:r>
              <a:rPr lang="ru-RU" sz="1000" dirty="0" smtClean="0"/>
              <a:t>и на практике часто устанавливается на основе имеющихся симптомов</a:t>
            </a:r>
            <a:r>
              <a:rPr lang="en-CA" sz="1000" dirty="0" smtClean="0"/>
              <a:t>. </a:t>
            </a:r>
            <a:r>
              <a:rPr lang="ru-RU" sz="1000" dirty="0" smtClean="0"/>
              <a:t>Во-вторых, важность отдельных симптомов, таких</a:t>
            </a:r>
            <a:r>
              <a:rPr lang="ru-RU" sz="1000" baseline="0" dirty="0" smtClean="0"/>
              <a:t> как </a:t>
            </a:r>
            <a:r>
              <a:rPr lang="en-CA" sz="1000" dirty="0" err="1" smtClean="0"/>
              <a:t>утомляемос</a:t>
            </a:r>
            <a:r>
              <a:rPr lang="ru-RU" sz="1000" dirty="0" err="1" smtClean="0"/>
              <a:t>ть</a:t>
            </a:r>
            <a:r>
              <a:rPr lang="en-CA" sz="1000" dirty="0" smtClean="0"/>
              <a:t>, </a:t>
            </a:r>
            <a:r>
              <a:rPr lang="ru-RU" sz="1000" dirty="0" smtClean="0"/>
              <a:t>когнитивные нарушения и степень выраженности соматической симптоматики, </a:t>
            </a:r>
            <a:r>
              <a:rPr lang="en-CA" sz="1000" dirty="0" smtClean="0"/>
              <a:t>не </a:t>
            </a:r>
            <a:r>
              <a:rPr lang="ru-RU" sz="1000" dirty="0" smtClean="0"/>
              <a:t>оценивалась при разработке рекомендаций в</a:t>
            </a:r>
            <a:r>
              <a:rPr lang="en-CA" sz="1000" dirty="0" smtClean="0"/>
              <a:t> 1990</a:t>
            </a:r>
            <a:r>
              <a:rPr lang="ru-RU" sz="1000" dirty="0" smtClean="0"/>
              <a:t> году</a:t>
            </a:r>
            <a:r>
              <a:rPr lang="en-CA" sz="1000" dirty="0" smtClean="0"/>
              <a:t>. </a:t>
            </a:r>
            <a:r>
              <a:rPr lang="ru-RU" sz="1000" dirty="0" smtClean="0"/>
              <a:t>Кроме того, многие эксперты в области </a:t>
            </a:r>
            <a:r>
              <a:rPr lang="en-CA" sz="1000" dirty="0" smtClean="0"/>
              <a:t>фибромиалги</a:t>
            </a:r>
            <a:r>
              <a:rPr lang="ru-RU" sz="1000" dirty="0" smtClean="0"/>
              <a:t>и полагают, что анализ болезненных точек маскирует важную информацию и ошибочно переводит данное заболевание в нарушения со стороны периферических мышц</a:t>
            </a:r>
            <a:r>
              <a:rPr lang="en-CA" sz="1000" dirty="0" smtClean="0"/>
              <a:t>. </a:t>
            </a:r>
            <a:r>
              <a:rPr lang="ru-RU" sz="1000" dirty="0" smtClean="0"/>
              <a:t>В итоге, ряд врачей рассматривает </a:t>
            </a:r>
            <a:r>
              <a:rPr lang="en-CA" sz="1000" dirty="0" smtClean="0"/>
              <a:t>фибромиалги</a:t>
            </a:r>
            <a:r>
              <a:rPr lang="ru-RU" sz="1000" dirty="0" smtClean="0"/>
              <a:t>ю как расстройство, характеризующееся широким спектром нарушений, которые невозможно описать дихотомическим критерием</a:t>
            </a:r>
            <a:r>
              <a:rPr lang="en-CA" sz="1000" dirty="0" smtClean="0"/>
              <a:t>.</a:t>
            </a:r>
            <a:endParaRPr lang="ru-RU" sz="1000" dirty="0" smtClean="0"/>
          </a:p>
          <a:p>
            <a:r>
              <a:rPr lang="ru-RU" sz="1000" dirty="0" smtClean="0"/>
              <a:t>Другой важной проблемой является тот факт, что пациенты, у которых отмечается уменьшение выраженности симптоматики и снижение количества болезненных точек, могут не соответствовать классификационному определению критериев </a:t>
            </a:r>
            <a:r>
              <a:rPr lang="en-CA" sz="1000" dirty="0" smtClean="0"/>
              <a:t>ACR </a:t>
            </a:r>
            <a:r>
              <a:rPr lang="ru-RU" sz="1000" dirty="0" smtClean="0"/>
              <a:t>(</a:t>
            </a:r>
            <a:r>
              <a:rPr lang="en-CA" sz="1000" dirty="0" smtClean="0"/>
              <a:t>1990</a:t>
            </a:r>
            <a:r>
              <a:rPr lang="ru-RU" sz="1000" dirty="0" smtClean="0"/>
              <a:t>)</a:t>
            </a:r>
            <a:r>
              <a:rPr lang="en-CA" sz="1000" dirty="0" smtClean="0"/>
              <a:t>. </a:t>
            </a:r>
            <a:r>
              <a:rPr lang="ru-RU" sz="1000" dirty="0" smtClean="0"/>
              <a:t>В настоящее время неясно, как обследовать этих пациентов</a:t>
            </a:r>
            <a:r>
              <a:rPr lang="en-CA" sz="1000" dirty="0" smtClean="0"/>
              <a:t>. </a:t>
            </a:r>
            <a:r>
              <a:rPr lang="ru-RU" sz="1000" dirty="0" smtClean="0"/>
              <a:t>Д</a:t>
            </a:r>
            <a:r>
              <a:rPr lang="en-CA" sz="1000" dirty="0" smtClean="0"/>
              <a:t>ополнительно к этому, </a:t>
            </a:r>
            <a:r>
              <a:rPr lang="ru-RU" sz="1000" dirty="0" smtClean="0"/>
              <a:t>диагностические критерии</a:t>
            </a:r>
            <a:r>
              <a:rPr lang="en-CA" sz="1000" dirty="0" smtClean="0"/>
              <a:t> ACR </a:t>
            </a:r>
            <a:r>
              <a:rPr lang="ru-RU" sz="1000" dirty="0" smtClean="0"/>
              <a:t>устанавливают достаточно высокую планку для постановки диагноза, допуская лишь незначительную вариацию этих симптомов у отдельных пациентов</a:t>
            </a:r>
            <a:r>
              <a:rPr lang="en-CA" sz="1000" dirty="0" smtClean="0"/>
              <a:t>. </a:t>
            </a:r>
            <a:r>
              <a:rPr lang="ru-RU" sz="1000" dirty="0" smtClean="0"/>
              <a:t>Эти два момента свидетельствуют о необходимости разработки широкой шкалы степени тяжести заболевания, которая позволила бы дифференцировать различных пациентов в зависимости от выраженности проявлений фибромиалгии</a:t>
            </a:r>
            <a:r>
              <a:rPr lang="en-CA" sz="1000" dirty="0" smtClean="0"/>
              <a:t>.</a:t>
            </a:r>
            <a:endParaRPr lang="ru-RU" sz="1000" dirty="0" smtClean="0"/>
          </a:p>
          <a:p>
            <a:r>
              <a:rPr lang="ru-RU" sz="1000" dirty="0" smtClean="0"/>
              <a:t>В</a:t>
            </a:r>
            <a:r>
              <a:rPr lang="en-CA" sz="1000" dirty="0" smtClean="0"/>
              <a:t> результате, </a:t>
            </a:r>
            <a:r>
              <a:rPr lang="ru-RU" sz="1000" dirty="0" smtClean="0"/>
              <a:t>в</a:t>
            </a:r>
            <a:r>
              <a:rPr lang="en-CA" sz="1000" dirty="0" smtClean="0"/>
              <a:t> 2010 </a:t>
            </a:r>
            <a:r>
              <a:rPr lang="ru-RU" sz="1000" dirty="0" smtClean="0"/>
              <a:t>году</a:t>
            </a:r>
            <a:r>
              <a:rPr lang="en-CA" sz="1000" dirty="0" smtClean="0"/>
              <a:t> ACR </a:t>
            </a:r>
            <a:r>
              <a:rPr lang="ru-RU" sz="1000" dirty="0" smtClean="0"/>
              <a:t>предложила диагностические критерии </a:t>
            </a:r>
            <a:r>
              <a:rPr lang="en-CA" sz="1000" dirty="0" smtClean="0"/>
              <a:t>фибромиалги</a:t>
            </a:r>
            <a:r>
              <a:rPr lang="ru-RU" sz="1000" dirty="0" smtClean="0"/>
              <a:t>и, предусматривающие соответствие следующим трем состояниям</a:t>
            </a:r>
            <a:r>
              <a:rPr lang="en-CA" sz="1000" dirty="0" smtClean="0"/>
              <a:t>:</a:t>
            </a:r>
            <a:endParaRPr lang="ru-RU" sz="1000" dirty="0" smtClean="0"/>
          </a:p>
          <a:p>
            <a:r>
              <a:rPr lang="ru-RU" sz="1000" dirty="0" smtClean="0"/>
              <a:t>1. Индекс распространенности боли</a:t>
            </a:r>
            <a:r>
              <a:rPr lang="en-CA" sz="1000" dirty="0" smtClean="0"/>
              <a:t> (WPI) </a:t>
            </a:r>
            <a:r>
              <a:rPr lang="ru-RU" sz="1000" dirty="0" smtClean="0"/>
              <a:t>=</a:t>
            </a:r>
            <a:r>
              <a:rPr lang="en-CA" sz="1000" dirty="0" smtClean="0"/>
              <a:t> 7 </a:t>
            </a:r>
            <a:r>
              <a:rPr lang="ru-RU" sz="1000" dirty="0" smtClean="0"/>
              <a:t>и индекс выраженности симптомов</a:t>
            </a:r>
            <a:r>
              <a:rPr lang="en-CA" sz="1000" dirty="0" smtClean="0"/>
              <a:t> (SS) </a:t>
            </a:r>
            <a:r>
              <a:rPr lang="ru-RU" sz="1000" dirty="0" smtClean="0"/>
              <a:t>=</a:t>
            </a:r>
            <a:r>
              <a:rPr lang="en-CA" sz="1000" dirty="0" smtClean="0"/>
              <a:t> 5</a:t>
            </a:r>
            <a:r>
              <a:rPr lang="ru-RU" sz="1000" dirty="0" smtClean="0"/>
              <a:t>, либо индекс </a:t>
            </a:r>
            <a:r>
              <a:rPr lang="en-CA" sz="1000" dirty="0" smtClean="0"/>
              <a:t>WPI </a:t>
            </a:r>
            <a:r>
              <a:rPr lang="ru-RU" sz="1000" dirty="0" smtClean="0"/>
              <a:t>=</a:t>
            </a:r>
            <a:r>
              <a:rPr lang="en-CA" sz="1000" dirty="0" smtClean="0"/>
              <a:t> 3</a:t>
            </a:r>
            <a:r>
              <a:rPr lang="ru-RU" sz="1000" dirty="0" smtClean="0"/>
              <a:t> </a:t>
            </a:r>
            <a:r>
              <a:rPr lang="en-US" sz="1000" dirty="0" smtClean="0"/>
              <a:t>–</a:t>
            </a:r>
            <a:r>
              <a:rPr lang="ru-RU" sz="1000" dirty="0" smtClean="0"/>
              <a:t> </a:t>
            </a:r>
            <a:r>
              <a:rPr lang="en-CA" sz="1000" dirty="0" smtClean="0"/>
              <a:t>6 </a:t>
            </a:r>
            <a:r>
              <a:rPr lang="ru-RU" sz="1000" dirty="0" smtClean="0"/>
              <a:t>и индекс</a:t>
            </a:r>
            <a:r>
              <a:rPr lang="en-CA" sz="1000" dirty="0" smtClean="0"/>
              <a:t> SS </a:t>
            </a:r>
            <a:r>
              <a:rPr lang="ru-RU" sz="1000" dirty="0" smtClean="0"/>
              <a:t>=</a:t>
            </a:r>
            <a:r>
              <a:rPr lang="en-CA" sz="1000" dirty="0" smtClean="0"/>
              <a:t> 9</a:t>
            </a:r>
            <a:r>
              <a:rPr lang="en-US" sz="1000" dirty="0" smtClean="0"/>
              <a:t>.</a:t>
            </a:r>
            <a:endParaRPr lang="ru-RU" sz="1000" dirty="0" smtClean="0"/>
          </a:p>
          <a:p>
            <a:r>
              <a:rPr lang="ru-RU" sz="1000" dirty="0" smtClean="0"/>
              <a:t>2. Наличие симптомов, имеющих идентичную выраженность в течение</a:t>
            </a:r>
            <a:r>
              <a:rPr lang="en-CA" sz="1000" dirty="0" smtClean="0"/>
              <a:t> ≥3 месяцев</a:t>
            </a:r>
            <a:r>
              <a:rPr lang="en-US" sz="1000" dirty="0" smtClean="0"/>
              <a:t>.</a:t>
            </a:r>
            <a:endParaRPr lang="ru-RU" sz="1000" dirty="0" smtClean="0"/>
          </a:p>
          <a:p>
            <a:r>
              <a:rPr lang="ru-RU" sz="1000" dirty="0" smtClean="0"/>
              <a:t>3. Пациент не страдает другими заболеваниями, которые могут объяснить наличие соответствующего болевого синдрома</a:t>
            </a:r>
            <a:r>
              <a:rPr lang="en-US" sz="1000" dirty="0" smtClean="0"/>
              <a:t>.</a:t>
            </a:r>
            <a:endParaRPr lang="en-CA" sz="1000" dirty="0" smtClean="0">
              <a:latin typeface="+mj-lt"/>
            </a:endParaRPr>
          </a:p>
          <a:p>
            <a:pPr marL="228600" indent="-228600">
              <a:spcAft>
                <a:spcPts val="600"/>
              </a:spcAft>
              <a:buFont typeface="+mj-lt"/>
              <a:buAutoNum type="arabicPeriod"/>
            </a:pPr>
            <a:endParaRPr lang="en-CA" sz="1000" dirty="0">
              <a:latin typeface="+mj-lt"/>
            </a:endParaRPr>
          </a:p>
          <a:p>
            <a:pPr>
              <a:spcAft>
                <a:spcPts val="600"/>
              </a:spcAft>
            </a:pPr>
            <a:r>
              <a:rPr lang="ru-RU" sz="1000" b="1" dirty="0" smtClean="0">
                <a:latin typeface="+mj-lt"/>
              </a:rPr>
              <a:t>Литература</a:t>
            </a:r>
            <a:endParaRPr lang="en-US" sz="1000" b="1" dirty="0">
              <a:latin typeface="+mj-lt"/>
            </a:endParaRPr>
          </a:p>
          <a:p>
            <a:pPr>
              <a:spcAft>
                <a:spcPts val="600"/>
              </a:spcAft>
            </a:pPr>
            <a:r>
              <a:rPr lang="en-US" sz="1000" dirty="0">
                <a:latin typeface="+mj-lt"/>
              </a:rPr>
              <a:t>Wolfe </a:t>
            </a:r>
            <a:r>
              <a:rPr lang="en-US" sz="1000" dirty="0" smtClean="0">
                <a:latin typeface="+mj-lt"/>
              </a:rPr>
              <a:t>F </a:t>
            </a:r>
            <a:r>
              <a:rPr lang="en-US" sz="1000" i="1" dirty="0" smtClean="0">
                <a:latin typeface="+mj-lt"/>
              </a:rPr>
              <a:t>et </a:t>
            </a:r>
            <a:r>
              <a:rPr lang="en-US" sz="1000" i="1" dirty="0">
                <a:latin typeface="+mj-lt"/>
              </a:rPr>
              <a:t>al.</a:t>
            </a:r>
            <a:r>
              <a:rPr lang="en-US" sz="1000" dirty="0">
                <a:latin typeface="+mj-lt"/>
              </a:rPr>
              <a:t> The American College of Rheumatology preliminary diagnostic criteria for fibromyalgia and measurement of symptom severity. </a:t>
            </a:r>
            <a:r>
              <a:rPr lang="en-US" sz="1000" i="1" dirty="0">
                <a:latin typeface="+mj-lt"/>
              </a:rPr>
              <a:t>Arthritis Care Res (Hoboken</a:t>
            </a:r>
            <a:r>
              <a:rPr lang="en-US" sz="1000" i="1" dirty="0" smtClean="0">
                <a:latin typeface="+mj-lt"/>
              </a:rPr>
              <a:t>)</a:t>
            </a:r>
            <a:r>
              <a:rPr lang="en-US" sz="1000" dirty="0" smtClean="0">
                <a:latin typeface="+mj-lt"/>
              </a:rPr>
              <a:t> 2010; 62(5):600-10.</a:t>
            </a:r>
            <a:endParaRPr lang="en-US" sz="1000" dirty="0">
              <a:latin typeface="+mj-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264858"/>
          </a:xfrm>
        </p:spPr>
        <p:txBody>
          <a:bodyPr/>
          <a:lstStyle/>
          <a:p>
            <a:pPr>
              <a:spcAft>
                <a:spcPts val="600"/>
              </a:spcAft>
            </a:pPr>
            <a:r>
              <a:rPr lang="ru-RU" sz="1100" b="1" dirty="0" smtClean="0"/>
              <a:t>Примечания докладчика</a:t>
            </a:r>
            <a:endParaRPr lang="en-CA" sz="1100" b="1" dirty="0" smtClean="0"/>
          </a:p>
          <a:p>
            <a:r>
              <a:rPr lang="ru-RU" sz="1100" dirty="0" smtClean="0"/>
              <a:t>Быстрый скрининговый тест на наличие </a:t>
            </a:r>
            <a:r>
              <a:rPr lang="en-CA" sz="1100" dirty="0" smtClean="0"/>
              <a:t>фибромиалги</a:t>
            </a:r>
            <a:r>
              <a:rPr lang="ru-RU" sz="1100" dirty="0" smtClean="0"/>
              <a:t>и</a:t>
            </a:r>
            <a:r>
              <a:rPr lang="en-CA" sz="1100" dirty="0" smtClean="0"/>
              <a:t> (FiRST) </a:t>
            </a:r>
            <a:r>
              <a:rPr lang="ru-RU" sz="1100" dirty="0" smtClean="0"/>
              <a:t>был разработан с целью выявления </a:t>
            </a:r>
            <a:r>
              <a:rPr lang="en-CA" sz="1100" dirty="0" smtClean="0"/>
              <a:t>фибромиалги</a:t>
            </a:r>
            <a:r>
              <a:rPr lang="ru-RU" sz="1100" dirty="0" smtClean="0"/>
              <a:t>и </a:t>
            </a:r>
            <a:r>
              <a:rPr lang="en-CA" sz="1100" dirty="0" smtClean="0"/>
              <a:t>у </a:t>
            </a:r>
            <a:r>
              <a:rPr lang="ru-RU" sz="1100" dirty="0" smtClean="0"/>
              <a:t>пацие6нтов с диффузной </a:t>
            </a:r>
            <a:r>
              <a:rPr lang="en-CA" sz="1100" dirty="0" smtClean="0"/>
              <a:t>хроническ</a:t>
            </a:r>
            <a:r>
              <a:rPr lang="ru-RU" sz="1100" dirty="0" smtClean="0"/>
              <a:t>о</a:t>
            </a:r>
            <a:r>
              <a:rPr lang="en-CA" sz="1100" dirty="0" smtClean="0"/>
              <a:t>й боль</a:t>
            </a:r>
            <a:r>
              <a:rPr lang="ru-RU" sz="1100" dirty="0" smtClean="0"/>
              <a:t>ю</a:t>
            </a:r>
            <a:r>
              <a:rPr lang="en-CA" sz="1100" dirty="0" smtClean="0"/>
              <a:t>. </a:t>
            </a:r>
            <a:r>
              <a:rPr lang="ru-RU" sz="1100" dirty="0" smtClean="0"/>
              <a:t>Важно отметить, что данный инструмент является скрининговым, не позволяя установить диагноз </a:t>
            </a:r>
            <a:r>
              <a:rPr lang="en-CA" sz="1100" dirty="0" smtClean="0"/>
              <a:t>фибромиалги</a:t>
            </a:r>
            <a:r>
              <a:rPr lang="ru-RU" sz="1100" dirty="0" smtClean="0"/>
              <a:t>и</a:t>
            </a:r>
            <a:r>
              <a:rPr lang="en-CA" sz="1100" dirty="0" smtClean="0"/>
              <a:t>.</a:t>
            </a:r>
            <a:endParaRPr lang="ru-RU" sz="1100" dirty="0" smtClean="0"/>
          </a:p>
          <a:p>
            <a:r>
              <a:rPr lang="ru-RU" sz="1100" dirty="0" smtClean="0"/>
              <a:t>Данный вопросник учитывает утвердительные или отрицательные ответы (да/нет) и оценивает наиболее значимые клинические характеристики </a:t>
            </a:r>
            <a:r>
              <a:rPr lang="en-CA" sz="1100" dirty="0" smtClean="0"/>
              <a:t>фибромиалги</a:t>
            </a:r>
            <a:r>
              <a:rPr lang="ru-RU" sz="1100" dirty="0" smtClean="0"/>
              <a:t>и, разработанные группой ревматологов и экспертов в области лечения боли</a:t>
            </a:r>
            <a:r>
              <a:rPr lang="en-CA" sz="1100" dirty="0" smtClean="0"/>
              <a:t>. </a:t>
            </a:r>
            <a:r>
              <a:rPr lang="ru-RU" sz="1100" dirty="0" smtClean="0"/>
              <a:t>Предварительная версия вопросника была протестирована в рамках </a:t>
            </a:r>
            <a:r>
              <a:rPr lang="en-CA" sz="1100" dirty="0" err="1" smtClean="0"/>
              <a:t>проспективн</a:t>
            </a:r>
            <a:r>
              <a:rPr lang="ru-RU" sz="1100" dirty="0" smtClean="0"/>
              <a:t>ого </a:t>
            </a:r>
            <a:r>
              <a:rPr lang="en-CA" sz="1100" dirty="0" smtClean="0"/>
              <a:t>многоцентров</a:t>
            </a:r>
            <a:r>
              <a:rPr lang="ru-RU" sz="1100" dirty="0" smtClean="0"/>
              <a:t>ого </a:t>
            </a:r>
            <a:r>
              <a:rPr lang="en-CA" sz="1100" dirty="0" smtClean="0"/>
              <a:t>исследовани</a:t>
            </a:r>
            <a:r>
              <a:rPr lang="ru-RU" sz="1100" dirty="0" smtClean="0"/>
              <a:t>я, в котором приняли участие</a:t>
            </a:r>
            <a:r>
              <a:rPr lang="en-CA" sz="1100" dirty="0" smtClean="0"/>
              <a:t> 162 пациент</a:t>
            </a:r>
            <a:r>
              <a:rPr lang="ru-RU" sz="1100" dirty="0" smtClean="0"/>
              <a:t>а, страдавших </a:t>
            </a:r>
            <a:r>
              <a:rPr lang="en-CA" sz="1100" dirty="0" smtClean="0"/>
              <a:t>хроническ</a:t>
            </a:r>
            <a:r>
              <a:rPr lang="ru-RU" sz="1100" dirty="0" smtClean="0"/>
              <a:t>о</a:t>
            </a:r>
            <a:r>
              <a:rPr lang="en-CA" sz="1100" dirty="0" smtClean="0"/>
              <a:t>й боль</a:t>
            </a:r>
            <a:r>
              <a:rPr lang="ru-RU" sz="1100" dirty="0" smtClean="0"/>
              <a:t>ю, обусловленной </a:t>
            </a:r>
            <a:r>
              <a:rPr lang="en-CA" sz="1100" dirty="0" smtClean="0"/>
              <a:t>фибромиалги</a:t>
            </a:r>
            <a:r>
              <a:rPr lang="ru-RU" sz="1100" dirty="0" smtClean="0"/>
              <a:t>ей</a:t>
            </a:r>
            <a:r>
              <a:rPr lang="en-CA" sz="1100" dirty="0" smtClean="0"/>
              <a:t> (</a:t>
            </a:r>
            <a:r>
              <a:rPr lang="ru-RU" sz="1100" dirty="0" smtClean="0"/>
              <a:t>диагноз которой был установлен в соответствии с критериями </a:t>
            </a:r>
            <a:r>
              <a:rPr lang="en-CA" sz="1100" dirty="0" smtClean="0"/>
              <a:t>Американск</a:t>
            </a:r>
            <a:r>
              <a:rPr lang="ru-RU" sz="1100" dirty="0" smtClean="0"/>
              <a:t>ой</a:t>
            </a:r>
            <a:r>
              <a:rPr lang="en-CA" sz="1100" dirty="0" smtClean="0"/>
              <a:t> коллег</a:t>
            </a:r>
            <a:r>
              <a:rPr lang="ru-RU" sz="1100" dirty="0" smtClean="0"/>
              <a:t>ии</a:t>
            </a:r>
            <a:r>
              <a:rPr lang="en-CA" sz="1100" dirty="0" smtClean="0"/>
              <a:t> ревматологов [ACR]) (n=92)</a:t>
            </a:r>
            <a:r>
              <a:rPr lang="ru-RU" sz="1100" dirty="0" smtClean="0"/>
              <a:t>, а также пациентов, страдавших </a:t>
            </a:r>
            <a:r>
              <a:rPr lang="en-CA" sz="1100" dirty="0" smtClean="0"/>
              <a:t>хроническ</a:t>
            </a:r>
            <a:r>
              <a:rPr lang="ru-RU" sz="1100" dirty="0" smtClean="0"/>
              <a:t>о</a:t>
            </a:r>
            <a:r>
              <a:rPr lang="en-CA" sz="1100" dirty="0" smtClean="0"/>
              <a:t>й </a:t>
            </a:r>
            <a:r>
              <a:rPr lang="ru-RU" sz="1100" dirty="0" smtClean="0"/>
              <a:t>диффузной </a:t>
            </a:r>
            <a:r>
              <a:rPr lang="en-CA" sz="1100" dirty="0" smtClean="0"/>
              <a:t>боль</a:t>
            </a:r>
            <a:r>
              <a:rPr lang="ru-RU" sz="1100" dirty="0" smtClean="0"/>
              <a:t>ю </a:t>
            </a:r>
            <a:r>
              <a:rPr lang="en-CA" sz="1100" dirty="0" err="1" smtClean="0"/>
              <a:t>вследствие</a:t>
            </a:r>
            <a:r>
              <a:rPr lang="en-CA" sz="1100" dirty="0" smtClean="0"/>
              <a:t> </a:t>
            </a:r>
            <a:r>
              <a:rPr lang="ru-RU" sz="1100" dirty="0" smtClean="0"/>
              <a:t>другого ревматического</a:t>
            </a:r>
            <a:r>
              <a:rPr lang="ru-RU" sz="1100" baseline="0" dirty="0" smtClean="0"/>
              <a:t> заболевания</a:t>
            </a:r>
            <a:r>
              <a:rPr lang="en-CA" sz="1100" dirty="0" smtClean="0"/>
              <a:t>, в том числе ревматоидн</a:t>
            </a:r>
            <a:r>
              <a:rPr lang="ru-RU" sz="1100" dirty="0" smtClean="0"/>
              <a:t>ого</a:t>
            </a:r>
            <a:r>
              <a:rPr lang="en-CA" sz="1100" dirty="0" smtClean="0"/>
              <a:t> артрит</a:t>
            </a:r>
            <a:r>
              <a:rPr lang="ru-RU" sz="1100" dirty="0" smtClean="0"/>
              <a:t>а</a:t>
            </a:r>
            <a:r>
              <a:rPr lang="en-CA" sz="1100" dirty="0" smtClean="0"/>
              <a:t> (n=32), анкилозирующ</a:t>
            </a:r>
            <a:r>
              <a:rPr lang="ru-RU" sz="1100" dirty="0" smtClean="0"/>
              <a:t>его</a:t>
            </a:r>
            <a:r>
              <a:rPr lang="en-CA" sz="1100" dirty="0" smtClean="0"/>
              <a:t> спондилоартрит</a:t>
            </a:r>
            <a:r>
              <a:rPr lang="ru-RU" sz="1100" dirty="0" smtClean="0"/>
              <a:t>а</a:t>
            </a:r>
            <a:r>
              <a:rPr lang="en-CA" sz="1100" dirty="0" smtClean="0"/>
              <a:t> (n=25) </a:t>
            </a:r>
            <a:r>
              <a:rPr lang="ru-RU" sz="1100" dirty="0" smtClean="0"/>
              <a:t>и </a:t>
            </a:r>
            <a:r>
              <a:rPr lang="en-CA" sz="1100" dirty="0" smtClean="0"/>
              <a:t>остеоартроз</a:t>
            </a:r>
            <a:r>
              <a:rPr lang="ru-RU" sz="1100" dirty="0" smtClean="0"/>
              <a:t>а</a:t>
            </a:r>
            <a:r>
              <a:rPr lang="en-CA" sz="1100" dirty="0" smtClean="0"/>
              <a:t> (n=13). </a:t>
            </a:r>
            <a:r>
              <a:rPr lang="ru-RU" sz="1100" dirty="0" smtClean="0"/>
              <a:t>Идентификация наиболее дискриминирующих комбинаций признаков </a:t>
            </a:r>
            <a:r>
              <a:rPr lang="en-CA" sz="1100" dirty="0" smtClean="0"/>
              <a:t>фибромиалги</a:t>
            </a:r>
            <a:r>
              <a:rPr lang="ru-RU" sz="1100" dirty="0" smtClean="0"/>
              <a:t>и </a:t>
            </a:r>
            <a:r>
              <a:rPr lang="ru-RU" sz="1100" dirty="0" err="1" smtClean="0"/>
              <a:t>и</a:t>
            </a:r>
            <a:r>
              <a:rPr lang="ru-RU" sz="1100" dirty="0" smtClean="0"/>
              <a:t> расчет их </a:t>
            </a:r>
            <a:r>
              <a:rPr lang="en-CA" sz="1100" dirty="0" err="1" smtClean="0"/>
              <a:t>чувствительност</a:t>
            </a:r>
            <a:r>
              <a:rPr lang="ru-RU" sz="1100" dirty="0" smtClean="0"/>
              <a:t>и </a:t>
            </a:r>
            <a:r>
              <a:rPr lang="ru-RU" sz="1100" dirty="0" err="1" smtClean="0"/>
              <a:t>и</a:t>
            </a:r>
            <a:r>
              <a:rPr lang="ru-RU" sz="1100" dirty="0" smtClean="0"/>
              <a:t> </a:t>
            </a:r>
            <a:r>
              <a:rPr lang="en-CA" sz="1100" dirty="0" err="1" smtClean="0"/>
              <a:t>специфичност</a:t>
            </a:r>
            <a:r>
              <a:rPr lang="ru-RU" sz="1100" dirty="0" smtClean="0"/>
              <a:t>и производились в рамках однофакторных и многофакторных</a:t>
            </a:r>
            <a:r>
              <a:rPr lang="en-CA" sz="1100" dirty="0" smtClean="0"/>
              <a:t> (</a:t>
            </a:r>
            <a:r>
              <a:rPr lang="ru-RU" sz="1100" dirty="0" smtClean="0"/>
              <a:t>последовательной </a:t>
            </a:r>
            <a:r>
              <a:rPr lang="en-CA" sz="1100" dirty="0" err="1" smtClean="0"/>
              <a:t>логистическ</a:t>
            </a:r>
            <a:r>
              <a:rPr lang="ru-RU" sz="1100" dirty="0" smtClean="0"/>
              <a:t>ой </a:t>
            </a:r>
            <a:r>
              <a:rPr lang="en-CA" sz="1100" dirty="0" err="1" smtClean="0"/>
              <a:t>регресси</a:t>
            </a:r>
            <a:r>
              <a:rPr lang="ru-RU" sz="1100" dirty="0" smtClean="0"/>
              <a:t>и</a:t>
            </a:r>
            <a:r>
              <a:rPr lang="en-CA" sz="1100" dirty="0" smtClean="0"/>
              <a:t>) </a:t>
            </a:r>
            <a:r>
              <a:rPr lang="ru-RU" sz="1100" dirty="0" smtClean="0"/>
              <a:t>анализов</a:t>
            </a:r>
            <a:r>
              <a:rPr lang="en-CA" sz="1100" dirty="0" smtClean="0"/>
              <a:t>. </a:t>
            </a:r>
            <a:r>
              <a:rPr lang="ru-RU" sz="1100" dirty="0" smtClean="0"/>
              <a:t>Оценка психометрических свойств вопросника также проводилась с учетом его валидности, валидности его содержания, надежности результатов отдельных тестирований и конвергентной/дивергентной валидности</a:t>
            </a:r>
            <a:r>
              <a:rPr lang="en-CA" sz="1100" dirty="0" smtClean="0"/>
              <a:t>. </a:t>
            </a:r>
            <a:r>
              <a:rPr lang="ru-RU" sz="1100" dirty="0" smtClean="0"/>
              <a:t>По результатам однофакторных и многофакторных анализов в заключительной версии </a:t>
            </a:r>
            <a:r>
              <a:rPr lang="en-CA" sz="1100" dirty="0" smtClean="0"/>
              <a:t>FiRST</a:t>
            </a:r>
            <a:r>
              <a:rPr lang="ru-RU" sz="1100" dirty="0" smtClean="0"/>
              <a:t> было оставлено шесть пунктов</a:t>
            </a:r>
            <a:r>
              <a:rPr lang="en-CA" sz="1100" dirty="0" smtClean="0"/>
              <a:t>. </a:t>
            </a:r>
            <a:r>
              <a:rPr lang="ru-RU" sz="1100" dirty="0" smtClean="0"/>
              <a:t>Эти пункты использовались для расчета </a:t>
            </a:r>
            <a:r>
              <a:rPr lang="en-CA" sz="1100" dirty="0" err="1" smtClean="0"/>
              <a:t>чувствительност</a:t>
            </a:r>
            <a:r>
              <a:rPr lang="ru-RU" sz="1100" dirty="0" smtClean="0"/>
              <a:t>и</a:t>
            </a:r>
            <a:r>
              <a:rPr lang="en-CA" sz="1100" dirty="0" smtClean="0"/>
              <a:t>, </a:t>
            </a:r>
            <a:r>
              <a:rPr lang="en-CA" sz="1100" dirty="0" err="1" smtClean="0"/>
              <a:t>специфичност</a:t>
            </a:r>
            <a:r>
              <a:rPr lang="ru-RU" sz="1100" dirty="0" smtClean="0"/>
              <a:t>и </a:t>
            </a:r>
            <a:r>
              <a:rPr lang="ru-RU" sz="1100" dirty="0" err="1" smtClean="0"/>
              <a:t>и</a:t>
            </a:r>
            <a:r>
              <a:rPr lang="ru-RU" sz="1100" dirty="0" smtClean="0"/>
              <a:t> прогностической точности данного вопросника</a:t>
            </a:r>
            <a:r>
              <a:rPr lang="en-CA" sz="1100" dirty="0" smtClean="0"/>
              <a:t>. </a:t>
            </a:r>
            <a:r>
              <a:rPr lang="ru-RU" sz="1100" dirty="0" smtClean="0"/>
              <a:t>Было показано, что индекс, соответствовавший 5, свидетельствовал о наличии </a:t>
            </a:r>
            <a:r>
              <a:rPr lang="en-CA" sz="1100" dirty="0" err="1" smtClean="0"/>
              <a:t>фибромиалги</a:t>
            </a:r>
            <a:r>
              <a:rPr lang="ru-RU" sz="1100" dirty="0" smtClean="0"/>
              <a:t>и с </a:t>
            </a:r>
            <a:r>
              <a:rPr lang="en-CA" sz="1100" dirty="0" err="1" smtClean="0"/>
              <a:t>чувствительность</a:t>
            </a:r>
            <a:r>
              <a:rPr lang="ru-RU" sz="1100" dirty="0" err="1" smtClean="0"/>
              <a:t>ю</a:t>
            </a:r>
            <a:r>
              <a:rPr lang="en-CA" sz="1100" dirty="0" smtClean="0"/>
              <a:t> 90</a:t>
            </a:r>
            <a:r>
              <a:rPr lang="en-US" sz="1100" dirty="0" smtClean="0"/>
              <a:t>,</a:t>
            </a:r>
            <a:r>
              <a:rPr lang="en-CA" sz="1100" dirty="0" smtClean="0"/>
              <a:t>5 % </a:t>
            </a:r>
            <a:r>
              <a:rPr lang="ru-RU" sz="1100" dirty="0" smtClean="0"/>
              <a:t>и </a:t>
            </a:r>
            <a:r>
              <a:rPr lang="en-CA" sz="1100" dirty="0" err="1" smtClean="0"/>
              <a:t>специфичность</a:t>
            </a:r>
            <a:r>
              <a:rPr lang="ru-RU" sz="1100" dirty="0" err="1" smtClean="0"/>
              <a:t>ю</a:t>
            </a:r>
            <a:r>
              <a:rPr lang="en-CA" sz="1100" dirty="0" smtClean="0"/>
              <a:t> 85</a:t>
            </a:r>
            <a:r>
              <a:rPr lang="en-US" sz="1100" dirty="0" smtClean="0"/>
              <a:t>,</a:t>
            </a:r>
            <a:r>
              <a:rPr lang="en-CA" sz="1100" dirty="0" smtClean="0"/>
              <a:t>7 %.</a:t>
            </a:r>
          </a:p>
          <a:p>
            <a:pPr>
              <a:spcAft>
                <a:spcPts val="600"/>
              </a:spcAft>
            </a:pPr>
            <a:endParaRPr lang="en-CA" sz="1100" dirty="0" smtClean="0"/>
          </a:p>
          <a:p>
            <a:pPr>
              <a:lnSpc>
                <a:spcPct val="90000"/>
              </a:lnSpc>
              <a:spcAft>
                <a:spcPts val="600"/>
              </a:spcAft>
            </a:pPr>
            <a:r>
              <a:rPr lang="ru-RU" sz="1100" b="1" dirty="0" smtClean="0"/>
              <a:t>Литература</a:t>
            </a:r>
            <a:endParaRPr lang="en-CA" sz="1100" b="1" dirty="0" smtClean="0"/>
          </a:p>
          <a:p>
            <a:pPr marL="0" marR="0" indent="0" algn="l" defTabSz="914400" rtl="0" eaLnBrk="1" fontAlgn="auto" latinLnBrk="0" hangingPunct="1">
              <a:lnSpc>
                <a:spcPct val="90000"/>
              </a:lnSpc>
              <a:spcAft>
                <a:spcPts val="600"/>
              </a:spcAft>
              <a:buClrTx/>
              <a:buSzTx/>
              <a:buFontTx/>
              <a:buNone/>
              <a:tabLst/>
              <a:defRPr/>
            </a:pPr>
            <a:r>
              <a:rPr lang="en-CA" sz="1100" dirty="0" smtClean="0"/>
              <a:t>Perrot S </a:t>
            </a:r>
            <a:r>
              <a:rPr lang="en-CA" sz="1100" i="1" dirty="0" smtClean="0"/>
              <a:t>et al.</a:t>
            </a:r>
            <a:r>
              <a:rPr lang="en-CA" sz="1100" i="1" baseline="0" dirty="0" smtClean="0"/>
              <a:t> </a:t>
            </a:r>
            <a:r>
              <a:rPr lang="en-CA" sz="1100" dirty="0" smtClean="0"/>
              <a:t>Development and validation of the Fibromyalgia Rapid Screening Tool (FiRST). </a:t>
            </a:r>
            <a:r>
              <a:rPr lang="en-CA" sz="1100" i="1" dirty="0" smtClean="0"/>
              <a:t>Pain</a:t>
            </a:r>
            <a:r>
              <a:rPr lang="en-CA" sz="1100" dirty="0" smtClean="0"/>
              <a:t> 2010; 150(2):250-6.</a:t>
            </a:r>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xmlns="" val="206135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Задайте участникам вопрос, указанный на слайде, с целью дальнейшего обсуждения</a:t>
            </a:r>
            <a:r>
              <a:rPr lang="en-CA" b="0" baseline="0" dirty="0" smtClean="0"/>
              <a:t>.</a:t>
            </a:r>
            <a:endParaRPr lang="en-CA" b="0" dirty="0" smtClean="0"/>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29</a:t>
            </a:fld>
            <a:endParaRPr lang="en-CA" dirty="0"/>
          </a:p>
        </p:txBody>
      </p:sp>
    </p:spTree>
    <p:extLst>
      <p:ext uri="{BB962C8B-B14F-4D97-AF65-F5344CB8AC3E}">
        <p14:creationId xmlns:p14="http://schemas.microsoft.com/office/powerpoint/2010/main" xmlns="" val="242524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Обсудите цели обучения</a:t>
            </a:r>
            <a:r>
              <a:rPr lang="en-CA" b="0" baseline="0" dirty="0" smtClean="0"/>
              <a:t>. </a:t>
            </a:r>
            <a:r>
              <a:rPr lang="ru-RU" b="0" baseline="0" dirty="0" smtClean="0"/>
              <a:t>Спросите участников, есть ли у них какие-либо другие цели</a:t>
            </a:r>
            <a:r>
              <a:rPr lang="en-CA" b="0" baseline="0" dirty="0" smtClean="0"/>
              <a:t>.</a:t>
            </a:r>
            <a:endParaRPr lang="en-CA" b="0"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xmlns=""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BCCFAF5-6D0B-4ED6-AA2A-57B9DF7D8018}" type="slidenum">
              <a:rPr lang="en-US" sz="1000" smtClean="0">
                <a:solidFill>
                  <a:prstClr val="black"/>
                </a:solidFill>
              </a:rPr>
              <a:pPr eaLnBrk="1" hangingPunct="1"/>
              <a:t>30</a:t>
            </a:fld>
            <a:endParaRPr lang="en-US" sz="1000" dirty="0" smtClean="0">
              <a:solidFill>
                <a:prstClr val="black"/>
              </a:solidFill>
            </a:endParaRPr>
          </a:p>
        </p:txBody>
      </p:sp>
      <p:sp>
        <p:nvSpPr>
          <p:cNvPr id="178179" name="Rectangle 2"/>
          <p:cNvSpPr>
            <a:spLocks noGrp="1" noRot="1" noChangeAspect="1" noChangeArrowheads="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600"/>
              </a:spcAft>
            </a:pPr>
            <a:r>
              <a:rPr lang="ru-RU" b="1" baseline="0" dirty="0" smtClean="0">
                <a:latin typeface="+mj-lt"/>
              </a:rPr>
              <a:t>Примечания докладчика</a:t>
            </a:r>
            <a:endParaRPr lang="en-US" b="1" baseline="0" dirty="0" smtClean="0">
              <a:latin typeface="+mj-lt"/>
            </a:endParaRPr>
          </a:p>
          <a:p>
            <a:r>
              <a:rPr lang="ru-RU" dirty="0" smtClean="0"/>
              <a:t>На данном слайде представлено несколько советов по постановке диагноза </a:t>
            </a:r>
            <a:r>
              <a:rPr lang="en-US" dirty="0" smtClean="0"/>
              <a:t>фибромиалги</a:t>
            </a:r>
            <a:r>
              <a:rPr lang="ru-RU" dirty="0" smtClean="0"/>
              <a:t>и</a:t>
            </a:r>
            <a:r>
              <a:rPr lang="en-US" dirty="0" smtClean="0"/>
              <a:t>.</a:t>
            </a:r>
            <a:endParaRPr lang="ru-RU" dirty="0" smtClean="0"/>
          </a:p>
          <a:p>
            <a:r>
              <a:rPr lang="ru-RU" dirty="0" smtClean="0"/>
              <a:t>Представляется важным предоставлять конкретную и позитивную информацию о данном диагнозе</a:t>
            </a:r>
            <a:r>
              <a:rPr lang="en-US" dirty="0" smtClean="0"/>
              <a:t>. </a:t>
            </a:r>
            <a:r>
              <a:rPr lang="ru-RU" dirty="0" smtClean="0"/>
              <a:t>Также важно поощрять пациентов на проведение самостоятельных </a:t>
            </a:r>
            <a:r>
              <a:rPr lang="en-US" dirty="0" err="1" smtClean="0"/>
              <a:t>эффективн</a:t>
            </a:r>
            <a:r>
              <a:rPr lang="ru-RU" dirty="0" smtClean="0"/>
              <a:t>ых мероприятий, направленных на лечение </a:t>
            </a:r>
            <a:r>
              <a:rPr lang="en-US" dirty="0" smtClean="0"/>
              <a:t>фибромиалги</a:t>
            </a:r>
            <a:r>
              <a:rPr lang="ru-RU" dirty="0" smtClean="0"/>
              <a:t>и</a:t>
            </a:r>
            <a:r>
              <a:rPr lang="en-US" dirty="0" smtClean="0"/>
              <a:t>, </a:t>
            </a:r>
            <a:r>
              <a:rPr lang="ru-RU" dirty="0" smtClean="0"/>
              <a:t>однако также важно предоставлять пациентам реальную информацию о предстоящем им лечении и подчеркивать тот факт, что улучшение контроля симптомов обычно возможно, специфичного лечения </a:t>
            </a:r>
            <a:r>
              <a:rPr lang="en-US" dirty="0" smtClean="0"/>
              <a:t>фибромиалги</a:t>
            </a:r>
            <a:r>
              <a:rPr lang="ru-RU" dirty="0" smtClean="0"/>
              <a:t>и не разработано</a:t>
            </a:r>
            <a:r>
              <a:rPr lang="en-US" dirty="0" smtClean="0"/>
              <a:t>.</a:t>
            </a:r>
            <a:endParaRPr lang="en-US" dirty="0" smtClean="0">
              <a:latin typeface="+mj-lt"/>
            </a:endParaRPr>
          </a:p>
          <a:p>
            <a:pPr>
              <a:spcBef>
                <a:spcPct val="0"/>
              </a:spcBef>
            </a:pPr>
            <a:endParaRPr lang="en-US" baseline="0" dirty="0" smtClean="0">
              <a:latin typeface="+mj-lt"/>
            </a:endParaRPr>
          </a:p>
          <a:p>
            <a:pPr>
              <a:spcBef>
                <a:spcPct val="0"/>
              </a:spcBef>
              <a:spcAft>
                <a:spcPts val="600"/>
              </a:spcAft>
            </a:pPr>
            <a:r>
              <a:rPr lang="ru-RU" b="1" baseline="0" dirty="0" smtClean="0">
                <a:latin typeface="+mj-lt"/>
              </a:rPr>
              <a:t>Литература</a:t>
            </a:r>
            <a:endParaRPr lang="en-US" b="1" baseline="0" dirty="0" smtClean="0">
              <a:latin typeface="+mj-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pc="-10" dirty="0" smtClean="0">
                <a:latin typeface="+mj-lt"/>
              </a:rPr>
              <a:t>Arnold LM </a:t>
            </a:r>
            <a:r>
              <a:rPr lang="en-US" i="1" spc="-10" dirty="0" smtClean="0">
                <a:latin typeface="+mj-lt"/>
              </a:rPr>
              <a:t>et al.</a:t>
            </a:r>
            <a:r>
              <a:rPr lang="en-US" spc="-10" dirty="0" smtClean="0">
                <a:latin typeface="+mj-lt"/>
              </a:rPr>
              <a:t> A framework for fibromyalgia management for primary care providers. </a:t>
            </a:r>
            <a:r>
              <a:rPr lang="en-US" i="1" spc="-10" dirty="0" smtClean="0">
                <a:latin typeface="+mj-lt"/>
              </a:rPr>
              <a:t>Mayo Clin Proc</a:t>
            </a:r>
            <a:r>
              <a:rPr lang="en-US" spc="-10" dirty="0" smtClean="0">
                <a:latin typeface="+mj-lt"/>
              </a:rPr>
              <a:t> 2012; 87(5):488-96. </a:t>
            </a:r>
          </a:p>
        </p:txBody>
      </p:sp>
    </p:spTree>
    <p:extLst>
      <p:ext uri="{BB962C8B-B14F-4D97-AF65-F5344CB8AC3E}">
        <p14:creationId xmlns:p14="http://schemas.microsoft.com/office/powerpoint/2010/main" xmlns="" val="3531665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1E068D5-812F-4FE0-861F-424C22F7FC09}" type="slidenum">
              <a:rPr lang="en-US" sz="1000" smtClean="0">
                <a:solidFill>
                  <a:prstClr val="black"/>
                </a:solidFill>
              </a:rPr>
              <a:pPr eaLnBrk="1" hangingPunct="1"/>
              <a:t>31</a:t>
            </a:fld>
            <a:endParaRPr lang="en-US" sz="1000" dirty="0" smtClean="0">
              <a:solidFill>
                <a:prstClr val="black"/>
              </a:solidFill>
            </a:endParaRPr>
          </a:p>
        </p:txBody>
      </p:sp>
      <p:sp>
        <p:nvSpPr>
          <p:cNvPr id="175107" name="Rectangle 6"/>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175108" name="Rectangle 7"/>
          <p:cNvSpPr>
            <a:spLocks noGrp="1"/>
          </p:cNvSpPr>
          <p:nvPr>
            <p:ph type="body" idx="1"/>
          </p:nvPr>
        </p:nvSpPr>
        <p:spPr>
          <a:xfrm>
            <a:off x="685800" y="4415790"/>
            <a:ext cx="5486400" cy="50159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Aft>
                <a:spcPts val="600"/>
              </a:spcAft>
              <a:tabLst>
                <a:tab pos="254000" algn="l"/>
              </a:tabLst>
            </a:pPr>
            <a:r>
              <a:rPr lang="ru-RU" sz="900" b="1" dirty="0" smtClean="0">
                <a:cs typeface="Arial" pitchFamily="34" charset="0"/>
              </a:rPr>
              <a:t>Примечания докладчика</a:t>
            </a:r>
            <a:endParaRPr lang="en-CA" sz="900" b="1" dirty="0" smtClean="0">
              <a:cs typeface="Arial" pitchFamily="34" charset="0"/>
            </a:endParaRPr>
          </a:p>
          <a:p>
            <a:r>
              <a:rPr lang="ru-RU" sz="900" dirty="0" smtClean="0"/>
              <a:t>По различным причинам определение наличия фибромиалгии у страдающего какой-либо </a:t>
            </a:r>
            <a:r>
              <a:rPr lang="en-CA" sz="900" dirty="0" err="1" smtClean="0"/>
              <a:t>хроническ</a:t>
            </a:r>
            <a:r>
              <a:rPr lang="ru-RU" sz="900" dirty="0" smtClean="0"/>
              <a:t>ой болью пациента становится источником широких дебатов</a:t>
            </a:r>
            <a:r>
              <a:rPr lang="en-CA" sz="900" dirty="0" smtClean="0"/>
              <a:t>. </a:t>
            </a:r>
            <a:r>
              <a:rPr lang="ru-RU" sz="900" dirty="0" smtClean="0"/>
              <a:t>Одним из аргументов является то, что </a:t>
            </a:r>
            <a:r>
              <a:rPr lang="en-CA" sz="900" dirty="0" smtClean="0"/>
              <a:t>фибромиалгия </a:t>
            </a:r>
            <a:r>
              <a:rPr lang="ru-RU" sz="900" dirty="0" smtClean="0"/>
              <a:t>сама по себе может усугублять или индуцировать появление поведения, которое может определяться как «болезненное поведение», «заученная боль» и «заученная беспомощность»</a:t>
            </a:r>
            <a:r>
              <a:rPr lang="en-CA" sz="900" dirty="0" smtClean="0"/>
              <a:t>.</a:t>
            </a:r>
            <a:r>
              <a:rPr lang="ru-RU" sz="900" dirty="0" smtClean="0"/>
              <a:t> Это, в свою очередь, может приводить к увеличению выраженности симптомов, ухудшению функционирования и усилению представлений об инвалидизации, а также повышению стремлений к получению медицинской помощи.</a:t>
            </a:r>
          </a:p>
          <a:p>
            <a:r>
              <a:rPr lang="ru-RU" sz="900" dirty="0" smtClean="0"/>
              <a:t>С целью оценки того, оказывала ли постановка диагноза </a:t>
            </a:r>
            <a:r>
              <a:rPr lang="en-CA" sz="900" dirty="0" smtClean="0"/>
              <a:t>фибромиалги</a:t>
            </a:r>
            <a:r>
              <a:rPr lang="ru-RU" sz="900" dirty="0" smtClean="0"/>
              <a:t>и лицам, страдающим </a:t>
            </a:r>
            <a:r>
              <a:rPr lang="en-CA" sz="900" dirty="0" smtClean="0"/>
              <a:t>хроническ</a:t>
            </a:r>
            <a:r>
              <a:rPr lang="ru-RU" sz="900" dirty="0" smtClean="0"/>
              <a:t>о</a:t>
            </a:r>
            <a:r>
              <a:rPr lang="en-CA" sz="900" dirty="0" smtClean="0"/>
              <a:t>й </a:t>
            </a:r>
            <a:r>
              <a:rPr lang="ru-RU" sz="900" dirty="0" smtClean="0"/>
              <a:t>распространенной </a:t>
            </a:r>
            <a:r>
              <a:rPr lang="en-CA" sz="900" dirty="0" smtClean="0"/>
              <a:t>боль</a:t>
            </a:r>
            <a:r>
              <a:rPr lang="ru-RU" sz="900" dirty="0" smtClean="0"/>
              <a:t>ю, значительное влияние на состояние здоровья в долгосрочной перспективе, функционирование и потребление ресурсов здравоохранения</a:t>
            </a:r>
            <a:r>
              <a:rPr lang="en-CA" sz="900" dirty="0" smtClean="0"/>
              <a:t>, White et al</a:t>
            </a:r>
            <a:r>
              <a:rPr lang="ru-RU" sz="900" dirty="0" smtClean="0"/>
              <a:t>. провели в </a:t>
            </a:r>
            <a:r>
              <a:rPr lang="en-CA" sz="900" dirty="0" err="1" smtClean="0"/>
              <a:t>Лондон</a:t>
            </a:r>
            <a:r>
              <a:rPr lang="ru-RU" sz="900" dirty="0" smtClean="0"/>
              <a:t>е эпидемиологическое исследование, в рамках которого в процессе скрининга было идентифицировано</a:t>
            </a:r>
            <a:r>
              <a:rPr lang="en-CA" sz="900" dirty="0" smtClean="0"/>
              <a:t> 100 </a:t>
            </a:r>
            <a:r>
              <a:rPr lang="ru-RU" sz="900" dirty="0" smtClean="0"/>
              <a:t>пациентов, страдавших </a:t>
            </a:r>
            <a:r>
              <a:rPr lang="en-CA" sz="900" dirty="0" smtClean="0"/>
              <a:t>фибромиалги</a:t>
            </a:r>
            <a:r>
              <a:rPr lang="ru-RU" sz="900" dirty="0" smtClean="0"/>
              <a:t>ей, среди </a:t>
            </a:r>
            <a:r>
              <a:rPr lang="en-CA" sz="900" dirty="0" smtClean="0"/>
              <a:t>3395 </a:t>
            </a:r>
            <a:r>
              <a:rPr lang="en-CA" sz="900" dirty="0" err="1" smtClean="0"/>
              <a:t>взрослы</a:t>
            </a:r>
            <a:r>
              <a:rPr lang="ru-RU" sz="900" dirty="0" smtClean="0"/>
              <a:t>х лиц, не проживавших в учреждениях длительного ухода</a:t>
            </a:r>
            <a:r>
              <a:rPr lang="en-CA" sz="900" dirty="0" smtClean="0"/>
              <a:t>. </a:t>
            </a:r>
            <a:r>
              <a:rPr lang="ru-RU" sz="900" dirty="0" smtClean="0"/>
              <a:t>Лишь</a:t>
            </a:r>
            <a:r>
              <a:rPr lang="en-CA" sz="900" dirty="0" smtClean="0"/>
              <a:t> 28 </a:t>
            </a:r>
            <a:r>
              <a:rPr lang="ru-RU" sz="900" dirty="0" smtClean="0"/>
              <a:t>из</a:t>
            </a:r>
            <a:r>
              <a:rPr lang="en-CA" sz="900" dirty="0" smtClean="0"/>
              <a:t> 100 </a:t>
            </a:r>
            <a:r>
              <a:rPr lang="ru-RU" sz="900" dirty="0" smtClean="0"/>
              <a:t>этих пациентов ранее был установлен диагноз </a:t>
            </a:r>
            <a:r>
              <a:rPr lang="en-CA" sz="900" dirty="0" smtClean="0"/>
              <a:t>фибромиалги</a:t>
            </a:r>
            <a:r>
              <a:rPr lang="ru-RU" sz="900" dirty="0" smtClean="0"/>
              <a:t>и</a:t>
            </a:r>
            <a:r>
              <a:rPr lang="en-CA" sz="900" dirty="0" smtClean="0"/>
              <a:t>; 72 </a:t>
            </a:r>
            <a:r>
              <a:rPr lang="ru-RU" sz="900" dirty="0" smtClean="0"/>
              <a:t>лицам данный диагноз был установлен впервые</a:t>
            </a:r>
            <a:r>
              <a:rPr lang="en-CA" sz="900" dirty="0" smtClean="0"/>
              <a:t>. </a:t>
            </a:r>
            <a:r>
              <a:rPr lang="ru-RU" sz="900" dirty="0" smtClean="0"/>
              <a:t>Все </a:t>
            </a:r>
            <a:r>
              <a:rPr lang="en-CA" sz="900" dirty="0" smtClean="0"/>
              <a:t>28 </a:t>
            </a:r>
            <a:r>
              <a:rPr lang="ru-RU" sz="900" dirty="0" smtClean="0"/>
              <a:t>пациентов, которым был установлен диагноз </a:t>
            </a:r>
            <a:r>
              <a:rPr lang="en-CA" sz="900" dirty="0" smtClean="0"/>
              <a:t>фибромиалги</a:t>
            </a:r>
            <a:r>
              <a:rPr lang="ru-RU" sz="900" dirty="0" smtClean="0"/>
              <a:t>и ранее, имели женский пол (</a:t>
            </a:r>
            <a:r>
              <a:rPr lang="en-CA" sz="900" dirty="0" smtClean="0"/>
              <a:t>по сравнению с 58 </a:t>
            </a:r>
            <a:r>
              <a:rPr lang="ru-RU" sz="900" dirty="0" smtClean="0"/>
              <a:t>из </a:t>
            </a:r>
            <a:r>
              <a:rPr lang="en-CA" sz="900" dirty="0" smtClean="0"/>
              <a:t>72 </a:t>
            </a:r>
            <a:r>
              <a:rPr lang="ru-RU" sz="900" dirty="0" smtClean="0"/>
              <a:t>впервые диагностированных случаев)</a:t>
            </a:r>
            <a:r>
              <a:rPr lang="en-CA" sz="900" dirty="0" smtClean="0"/>
              <a:t>. </a:t>
            </a:r>
            <a:r>
              <a:rPr lang="ru-RU" sz="900" dirty="0" smtClean="0"/>
              <a:t>Исследователи выполнили сравнение общего состояния здоровья, выраженности проявлений </a:t>
            </a:r>
            <a:r>
              <a:rPr lang="en-CA" sz="900" dirty="0" smtClean="0"/>
              <a:t>фибромиалги</a:t>
            </a:r>
            <a:r>
              <a:rPr lang="ru-RU" sz="900" dirty="0" smtClean="0"/>
              <a:t>и </a:t>
            </a:r>
            <a:r>
              <a:rPr lang="ru-RU" sz="900" dirty="0" err="1" smtClean="0"/>
              <a:t>и</a:t>
            </a:r>
            <a:r>
              <a:rPr lang="ru-RU" sz="900" dirty="0" smtClean="0"/>
              <a:t> всех доменов вопросника влияния фибромиалгии (</a:t>
            </a:r>
            <a:r>
              <a:rPr lang="en-CA" sz="900" dirty="0" smtClean="0"/>
              <a:t>FIQ</a:t>
            </a:r>
            <a:r>
              <a:rPr lang="ru-RU" sz="900" dirty="0" smtClean="0"/>
              <a:t>) </a:t>
            </a:r>
            <a:r>
              <a:rPr lang="en-CA" sz="900" dirty="0" smtClean="0"/>
              <a:t>(в том числе </a:t>
            </a:r>
            <a:r>
              <a:rPr lang="ru-RU" sz="900" dirty="0" smtClean="0"/>
              <a:t>общего индекса</a:t>
            </a:r>
            <a:r>
              <a:rPr lang="en-CA" sz="900" dirty="0" smtClean="0"/>
              <a:t> FIQ, </a:t>
            </a:r>
            <a:r>
              <a:rPr lang="ru-RU" sz="900" dirty="0" smtClean="0"/>
              <a:t>а также ряда показателей потребления ресурсов здравоохранения</a:t>
            </a:r>
            <a:r>
              <a:rPr lang="en-CA" sz="900" dirty="0" smtClean="0"/>
              <a:t>)</a:t>
            </a:r>
            <a:r>
              <a:rPr lang="ru-RU" sz="900" dirty="0" smtClean="0"/>
              <a:t> у пациентов, которым диагноз </a:t>
            </a:r>
            <a:r>
              <a:rPr lang="en-CA" sz="900" dirty="0" err="1" smtClean="0"/>
              <a:t>фибромиалги</a:t>
            </a:r>
            <a:r>
              <a:rPr lang="ru-RU" sz="900" dirty="0" smtClean="0"/>
              <a:t>и был поставлен впервые, на момент включения в исследование</a:t>
            </a:r>
            <a:r>
              <a:rPr lang="en-CA" sz="900" dirty="0" smtClean="0"/>
              <a:t> (</a:t>
            </a:r>
            <a:r>
              <a:rPr lang="ru-RU" sz="900" dirty="0" smtClean="0"/>
              <a:t>т. е. до постановки диагноза</a:t>
            </a:r>
            <a:r>
              <a:rPr lang="en-CA" sz="900" dirty="0" smtClean="0"/>
              <a:t>)</a:t>
            </a:r>
            <a:r>
              <a:rPr lang="ru-RU" sz="900" dirty="0" smtClean="0"/>
              <a:t>, а также через 18 и 36 месяцев после этого (т. е. после постановки диагноза) с целью оценки изменения состояния здоровья, функционирования и потребления ресурсов здравоохранения</a:t>
            </a:r>
            <a:r>
              <a:rPr lang="en-CA" sz="900" dirty="0" smtClean="0"/>
              <a:t>.</a:t>
            </a:r>
            <a:endParaRPr lang="ru-RU" sz="900" dirty="0" smtClean="0"/>
          </a:p>
          <a:p>
            <a:r>
              <a:rPr lang="ru-RU" sz="900" dirty="0" smtClean="0"/>
              <a:t>Пятьдесят шесть </a:t>
            </a:r>
            <a:r>
              <a:rPr lang="en-CA" sz="900" dirty="0" smtClean="0"/>
              <a:t>(78 %) </a:t>
            </a:r>
            <a:r>
              <a:rPr lang="ru-RU" sz="900" dirty="0" smtClean="0"/>
              <a:t>из</a:t>
            </a:r>
            <a:r>
              <a:rPr lang="en-CA" sz="900" dirty="0" smtClean="0"/>
              <a:t> 72 </a:t>
            </a:r>
            <a:r>
              <a:rPr lang="ru-RU" sz="900" dirty="0" smtClean="0"/>
              <a:t>пациентов, которым диагноз </a:t>
            </a:r>
            <a:r>
              <a:rPr lang="en-CA" sz="900" dirty="0" err="1" smtClean="0"/>
              <a:t>фибромиалги</a:t>
            </a:r>
            <a:r>
              <a:rPr lang="ru-RU" sz="900" dirty="0" smtClean="0"/>
              <a:t>и был установлен впервые, были доступны для проведения повторной оценки через </a:t>
            </a:r>
            <a:r>
              <a:rPr lang="en-CA" sz="900" dirty="0" smtClean="0"/>
              <a:t>18 </a:t>
            </a:r>
            <a:r>
              <a:rPr lang="en-CA" sz="900" dirty="0" err="1" smtClean="0"/>
              <a:t>месяцев</a:t>
            </a:r>
            <a:r>
              <a:rPr lang="ru-RU" sz="900" dirty="0" smtClean="0"/>
              <a:t>, и</a:t>
            </a:r>
            <a:r>
              <a:rPr lang="en-CA" sz="900" dirty="0" smtClean="0"/>
              <a:t> 43 (60 %) </a:t>
            </a:r>
            <a:r>
              <a:rPr lang="ru-RU" sz="900" dirty="0" smtClean="0"/>
              <a:t>– через</a:t>
            </a:r>
            <a:r>
              <a:rPr lang="en-CA" sz="900" dirty="0" smtClean="0"/>
              <a:t> 36 </a:t>
            </a:r>
            <a:r>
              <a:rPr lang="en-CA" sz="900" dirty="0" err="1" smtClean="0"/>
              <a:t>месяцев</a:t>
            </a:r>
            <a:r>
              <a:rPr lang="en-CA" sz="900" dirty="0" smtClean="0"/>
              <a:t>. </a:t>
            </a:r>
            <a:r>
              <a:rPr lang="ru-RU" sz="900" dirty="0" smtClean="0"/>
              <a:t>Хотя физическое функционирование несколько снижалось со временем, к </a:t>
            </a:r>
            <a:r>
              <a:rPr lang="en-CA" sz="900" dirty="0" smtClean="0"/>
              <a:t>36 </a:t>
            </a:r>
            <a:r>
              <a:rPr lang="en-CA" sz="900" dirty="0" err="1" smtClean="0"/>
              <a:t>месяц</a:t>
            </a:r>
            <a:r>
              <a:rPr lang="ru-RU" sz="900" dirty="0" smtClean="0"/>
              <a:t>у </a:t>
            </a:r>
            <a:r>
              <a:rPr lang="ru-RU" sz="900" dirty="0" err="1" smtClean="0"/>
              <a:t>у</a:t>
            </a:r>
            <a:r>
              <a:rPr lang="ru-RU" sz="900" dirty="0" smtClean="0"/>
              <a:t> данных пациентов регистрировалось клинически и статистически значимое уменьшение неудовлетворенности состоянием здоровья (</a:t>
            </a:r>
            <a:r>
              <a:rPr lang="en-CA" sz="900" dirty="0" smtClean="0"/>
              <a:t>2</a:t>
            </a:r>
            <a:r>
              <a:rPr lang="en-US" sz="900" dirty="0" smtClean="0"/>
              <a:t>,</a:t>
            </a:r>
            <a:r>
              <a:rPr lang="en-CA" sz="900" dirty="0" smtClean="0"/>
              <a:t>2 </a:t>
            </a:r>
            <a:r>
              <a:rPr lang="ru-RU" sz="900" dirty="0" smtClean="0"/>
              <a:t>по сравнению с </a:t>
            </a:r>
            <a:r>
              <a:rPr lang="en-CA" sz="900" dirty="0" smtClean="0"/>
              <a:t>3</a:t>
            </a:r>
            <a:r>
              <a:rPr lang="en-US" sz="900" dirty="0" smtClean="0"/>
              <a:t>,</a:t>
            </a:r>
            <a:r>
              <a:rPr lang="en-CA" sz="900" dirty="0" smtClean="0"/>
              <a:t>0 </a:t>
            </a:r>
            <a:r>
              <a:rPr lang="ru-RU" sz="900" dirty="0" smtClean="0"/>
              <a:t>– по пятибалльной шкале Лайкерта; </a:t>
            </a:r>
            <a:r>
              <a:rPr lang="en-CA" sz="900" dirty="0" smtClean="0"/>
              <a:t>95 % </a:t>
            </a:r>
            <a:r>
              <a:rPr lang="en-CA" sz="900" dirty="0" err="1" smtClean="0"/>
              <a:t>доверительный</a:t>
            </a:r>
            <a:r>
              <a:rPr lang="en-CA" sz="900" dirty="0" smtClean="0"/>
              <a:t> </a:t>
            </a:r>
            <a:r>
              <a:rPr lang="en-CA" sz="900" dirty="0" err="1" smtClean="0"/>
              <a:t>интервал</a:t>
            </a:r>
            <a:r>
              <a:rPr lang="ru-RU" sz="900" dirty="0" smtClean="0"/>
              <a:t>:</a:t>
            </a:r>
            <a:r>
              <a:rPr lang="en-CA" sz="900" dirty="0" smtClean="0"/>
              <a:t> 1</a:t>
            </a:r>
            <a:r>
              <a:rPr lang="en-US" sz="900" dirty="0" smtClean="0"/>
              <a:t>,</a:t>
            </a:r>
            <a:r>
              <a:rPr lang="en-CA" sz="900" dirty="0" smtClean="0"/>
              <a:t>2</a:t>
            </a:r>
            <a:r>
              <a:rPr lang="ru-RU" sz="900" dirty="0" smtClean="0"/>
              <a:t> </a:t>
            </a:r>
            <a:r>
              <a:rPr lang="en-US" sz="900" dirty="0" smtClean="0"/>
              <a:t>–</a:t>
            </a:r>
            <a:r>
              <a:rPr lang="ru-RU" sz="900" dirty="0" smtClean="0"/>
              <a:t> </a:t>
            </a:r>
            <a:r>
              <a:rPr lang="en-CA" sz="900" dirty="0" smtClean="0"/>
              <a:t>0</a:t>
            </a:r>
            <a:r>
              <a:rPr lang="en-US" sz="900" dirty="0" smtClean="0"/>
              <a:t>,</a:t>
            </a:r>
            <a:r>
              <a:rPr lang="en-CA" sz="900" dirty="0" smtClean="0"/>
              <a:t>4). </a:t>
            </a:r>
            <a:r>
              <a:rPr lang="ru-RU" sz="900" dirty="0" smtClean="0"/>
              <a:t>Различий клинического состояния или потребления услуг здравоохранения во времени не регистрировалось</a:t>
            </a:r>
            <a:r>
              <a:rPr lang="en-CA" sz="900" dirty="0" smtClean="0"/>
              <a:t>. </a:t>
            </a:r>
            <a:r>
              <a:rPr lang="ru-RU" sz="900" dirty="0" smtClean="0"/>
              <a:t>Поэтому представляется, что сам по себе установленный диагноз фибромиалгии не оказывает значимого отрицательного влияния на клинические исходы при длительном наблюдении</a:t>
            </a:r>
            <a:r>
              <a:rPr lang="en-CA" sz="900" dirty="0" smtClean="0"/>
              <a:t>.</a:t>
            </a:r>
            <a:endParaRPr lang="ru-RU" sz="900" dirty="0" smtClean="0"/>
          </a:p>
          <a:p>
            <a:r>
              <a:rPr lang="ru-RU" sz="900" dirty="0" smtClean="0"/>
              <a:t>Следует отметить, что исследователи не обеспечивали контроля терапии, которую </a:t>
            </a:r>
            <a:r>
              <a:rPr lang="en-US" sz="900" dirty="0" err="1" smtClean="0"/>
              <a:t>пациенты</a:t>
            </a:r>
            <a:r>
              <a:rPr lang="en-US" sz="900" dirty="0" smtClean="0"/>
              <a:t> </a:t>
            </a:r>
            <a:r>
              <a:rPr lang="ru-RU" sz="900" dirty="0" smtClean="0"/>
              <a:t>могли получать после постановки диагноза</a:t>
            </a:r>
            <a:r>
              <a:rPr lang="en-US" sz="900" dirty="0" smtClean="0"/>
              <a:t>; </a:t>
            </a:r>
            <a:r>
              <a:rPr lang="ru-RU" sz="900" dirty="0" smtClean="0"/>
              <a:t>в связи с</a:t>
            </a:r>
            <a:r>
              <a:rPr lang="ru-RU" sz="900" baseline="0" dirty="0" smtClean="0"/>
              <a:t> чем </a:t>
            </a:r>
            <a:r>
              <a:rPr lang="ru-RU" sz="900" dirty="0" smtClean="0"/>
              <a:t>данное улучшение может быть результатом проводившейся ранее терапии</a:t>
            </a:r>
            <a:r>
              <a:rPr lang="en-US" sz="900" dirty="0" smtClean="0"/>
              <a:t>.</a:t>
            </a:r>
            <a:endParaRPr lang="ru-RU" sz="900" dirty="0" smtClean="0"/>
          </a:p>
          <a:p>
            <a:pPr marL="0" lvl="1">
              <a:lnSpc>
                <a:spcPct val="90000"/>
              </a:lnSpc>
              <a:spcAft>
                <a:spcPts val="600"/>
              </a:spcAft>
              <a:tabLst>
                <a:tab pos="254000" algn="l"/>
              </a:tabLst>
            </a:pPr>
            <a:endParaRPr lang="en-US" sz="900" dirty="0" smtClean="0">
              <a:cs typeface="Arial" pitchFamily="34" charset="0"/>
            </a:endParaRPr>
          </a:p>
          <a:p>
            <a:pPr>
              <a:lnSpc>
                <a:spcPct val="90000"/>
              </a:lnSpc>
              <a:spcAft>
                <a:spcPts val="600"/>
              </a:spcAft>
              <a:tabLst>
                <a:tab pos="254000" algn="l"/>
              </a:tabLst>
            </a:pPr>
            <a:r>
              <a:rPr lang="ru-RU" sz="900" b="1" dirty="0" smtClean="0">
                <a:cs typeface="Arial" pitchFamily="34" charset="0"/>
              </a:rPr>
              <a:t>Литература</a:t>
            </a:r>
            <a:endParaRPr lang="en-US" sz="900" b="1" dirty="0" smtClean="0">
              <a:cs typeface="Arial" pitchFamily="34" charset="0"/>
            </a:endParaRPr>
          </a:p>
          <a:p>
            <a:pPr>
              <a:lnSpc>
                <a:spcPct val="90000"/>
              </a:lnSpc>
              <a:spcAft>
                <a:spcPts val="600"/>
              </a:spcAft>
              <a:tabLst>
                <a:tab pos="254000" algn="l"/>
              </a:tabLst>
            </a:pPr>
            <a:r>
              <a:rPr lang="en-US" sz="900" dirty="0" smtClean="0">
                <a:cs typeface="Arial" pitchFamily="34" charset="0"/>
              </a:rPr>
              <a:t>White KP </a:t>
            </a:r>
            <a:r>
              <a:rPr lang="en-US" sz="900" i="1" dirty="0" smtClean="0">
                <a:cs typeface="Arial" pitchFamily="34" charset="0"/>
              </a:rPr>
              <a:t>et al</a:t>
            </a:r>
            <a:r>
              <a:rPr lang="en-US" sz="900" dirty="0" smtClean="0">
                <a:cs typeface="Arial" pitchFamily="34" charset="0"/>
              </a:rPr>
              <a:t>. Does the label “fibromyalgia” alter health status, function, and health service utilization? </a:t>
            </a:r>
            <a:br>
              <a:rPr lang="en-US" sz="900" dirty="0" smtClean="0">
                <a:cs typeface="Arial" pitchFamily="34" charset="0"/>
              </a:rPr>
            </a:br>
            <a:r>
              <a:rPr lang="en-US" sz="900" dirty="0" smtClean="0">
                <a:cs typeface="Arial" pitchFamily="34" charset="0"/>
              </a:rPr>
              <a:t>A prospective, within-group comparison in a community cohort of adults with chronic widespread pain.</a:t>
            </a:r>
            <a:r>
              <a:rPr lang="en-US" sz="900" i="1" dirty="0" smtClean="0">
                <a:cs typeface="Arial" pitchFamily="34" charset="0"/>
              </a:rPr>
              <a:t> </a:t>
            </a:r>
            <a:br>
              <a:rPr lang="en-US" sz="900" i="1" dirty="0" smtClean="0">
                <a:cs typeface="Arial" pitchFamily="34" charset="0"/>
              </a:rPr>
            </a:br>
            <a:r>
              <a:rPr lang="en-US" sz="900" i="1" dirty="0" smtClean="0">
                <a:cs typeface="Arial" pitchFamily="34" charset="0"/>
              </a:rPr>
              <a:t>Arthritis Rheum </a:t>
            </a:r>
            <a:r>
              <a:rPr lang="en-US" sz="900" dirty="0" smtClean="0">
                <a:cs typeface="Arial" pitchFamily="34" charset="0"/>
              </a:rPr>
              <a:t>2002; 47(3):260-5. </a:t>
            </a:r>
          </a:p>
        </p:txBody>
      </p:sp>
    </p:spTree>
    <p:extLst>
      <p:ext uri="{BB962C8B-B14F-4D97-AF65-F5344CB8AC3E}">
        <p14:creationId xmlns:p14="http://schemas.microsoft.com/office/powerpoint/2010/main" xmlns="" val="224806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a:p>
          <a:p>
            <a:r>
              <a:rPr lang="ru-RU" dirty="0" smtClean="0"/>
              <a:t>Задайте участникам вопрос, указанный на слайде, с целью дальнейшего обсуждения</a:t>
            </a:r>
            <a:r>
              <a:rPr lang="en-CA" dirty="0" smtClean="0"/>
              <a:t>.</a:t>
            </a:r>
            <a:endParaRPr lang="en-CA" dirty="0"/>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32</a:t>
            </a:fld>
            <a:endParaRPr lang="en-CA" dirty="0"/>
          </a:p>
        </p:txBody>
      </p:sp>
    </p:spTree>
    <p:extLst>
      <p:ext uri="{BB962C8B-B14F-4D97-AF65-F5344CB8AC3E}">
        <p14:creationId xmlns:p14="http://schemas.microsoft.com/office/powerpoint/2010/main" xmlns="" val="1092030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latin typeface="Arial" charset="0"/>
              </a:rPr>
              <a:pPr/>
              <a:t>33</a:t>
            </a:fld>
            <a:endParaRPr lang="en-GB" dirty="0" smtClean="0">
              <a:solidFill>
                <a:prstClr val="black"/>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r>
              <a:rPr lang="ru-RU" sz="1200" b="1" dirty="0" smtClean="0"/>
              <a:t>Примечания докладчика</a:t>
            </a:r>
            <a:endParaRPr lang="en-CA" sz="1200" b="1" dirty="0" smtClean="0"/>
          </a:p>
          <a:p>
            <a:pPr>
              <a:spcBef>
                <a:spcPct val="0"/>
              </a:spcBef>
              <a:spcAft>
                <a:spcPts val="600"/>
              </a:spcAft>
            </a:pPr>
            <a:r>
              <a:rPr lang="ru-RU" dirty="0" smtClean="0"/>
              <a:t>Многие сложные </a:t>
            </a:r>
            <a:r>
              <a:rPr lang="en-CA" dirty="0" smtClean="0"/>
              <a:t>хронически</a:t>
            </a:r>
            <a:r>
              <a:rPr lang="ru-RU" dirty="0" smtClean="0"/>
              <a:t>е заболевания </a:t>
            </a:r>
            <a:r>
              <a:rPr lang="en-CA" dirty="0" smtClean="0"/>
              <a:t>эффективно </a:t>
            </a:r>
            <a:r>
              <a:rPr lang="ru-RU" dirty="0" smtClean="0"/>
              <a:t>лечатся в условиях первичного звена медицинской помощи, в условиях сотрудничества различных медицинских работников в рамках ориентированного на пациента подхода</a:t>
            </a:r>
            <a:r>
              <a:rPr lang="en-CA" dirty="0" smtClean="0"/>
              <a:t>. </a:t>
            </a:r>
            <a:r>
              <a:rPr lang="ru-RU" dirty="0" smtClean="0"/>
              <a:t>Ведение пациентов с фибромиалгией в условиях первичного звена медицинской помощи может выполняться аналогичным образом, путем разработки системы оказания постоянной помощи, основанной на ключевых принципах обучения, целях, междисциплинарном подходе, рутинном мониторинге и оценке результатов </a:t>
            </a:r>
            <a:r>
              <a:rPr lang="en-CA" dirty="0" smtClean="0"/>
              <a:t>(</a:t>
            </a:r>
            <a:r>
              <a:rPr lang="ru-RU" dirty="0" smtClean="0"/>
              <a:t>с уделением особого внимания уменьшению выраженности проявлений заболевания, физическому и эмоциональному функционированию, а также общему, </a:t>
            </a:r>
            <a:r>
              <a:rPr lang="en-CA" dirty="0" err="1" smtClean="0"/>
              <a:t>связанно</a:t>
            </a:r>
            <a:r>
              <a:rPr lang="ru-RU" dirty="0" err="1" smtClean="0"/>
              <a:t>му</a:t>
            </a:r>
            <a:r>
              <a:rPr lang="ru-RU" dirty="0" smtClean="0"/>
              <a:t> </a:t>
            </a:r>
            <a:r>
              <a:rPr lang="en-CA" dirty="0" smtClean="0"/>
              <a:t>с</a:t>
            </a:r>
            <a:r>
              <a:rPr lang="ru-RU" dirty="0" smtClean="0"/>
              <a:t>о</a:t>
            </a:r>
            <a:r>
              <a:rPr lang="en-CA" dirty="0" smtClean="0"/>
              <a:t> </a:t>
            </a:r>
            <a:r>
              <a:rPr lang="en-CA" dirty="0" err="1" smtClean="0"/>
              <a:t>здоровь</a:t>
            </a:r>
            <a:r>
              <a:rPr lang="ru-RU" dirty="0" smtClean="0"/>
              <a:t>ем</a:t>
            </a:r>
            <a:r>
              <a:rPr lang="en-CA" dirty="0" smtClean="0"/>
              <a:t> </a:t>
            </a:r>
            <a:r>
              <a:rPr lang="en-CA" dirty="0" err="1" smtClean="0"/>
              <a:t>качеств</a:t>
            </a:r>
            <a:r>
              <a:rPr lang="ru-RU" dirty="0" smtClean="0"/>
              <a:t>у</a:t>
            </a:r>
            <a:r>
              <a:rPr lang="en-CA" dirty="0" smtClean="0"/>
              <a:t> жизни). </a:t>
            </a:r>
            <a:r>
              <a:rPr lang="ru-RU" dirty="0" smtClean="0"/>
              <a:t>При наблюдении необходимо использовать ресурсы, облегчающие </a:t>
            </a:r>
            <a:r>
              <a:rPr lang="en-CA" dirty="0" err="1" smtClean="0"/>
              <a:t>медицински</a:t>
            </a:r>
            <a:r>
              <a:rPr lang="ru-RU" dirty="0" smtClean="0"/>
              <a:t>м </a:t>
            </a:r>
            <a:r>
              <a:rPr lang="en-CA" dirty="0" err="1" smtClean="0"/>
              <a:t>работник</a:t>
            </a:r>
            <a:r>
              <a:rPr lang="ru-RU" dirty="0" smtClean="0"/>
              <a:t>ам обучение пациентов и членов их семей принципам оказания самостоятельной помощи и проведение непрерывной оценки динамики заболевания во времени</a:t>
            </a:r>
            <a:r>
              <a:rPr lang="en-CA" dirty="0" smtClean="0"/>
              <a:t>. </a:t>
            </a:r>
            <a:r>
              <a:rPr lang="ru-RU" dirty="0" smtClean="0"/>
              <a:t>Ввиду отсутствия единого подхода к лечению фибромиалгии, который позволил бы воздействовать на все симптомы заболевания и у всех пациентов, имеется очевидная потребность в разработке динамического, многофакторного подхода к ведению таких пациентов</a:t>
            </a:r>
            <a:r>
              <a:rPr lang="en-CA" dirty="0" smtClean="0"/>
              <a:t>.</a:t>
            </a:r>
          </a:p>
          <a:p>
            <a:pPr>
              <a:spcBef>
                <a:spcPct val="0"/>
              </a:spcBef>
              <a:spcAft>
                <a:spcPts val="600"/>
              </a:spcAft>
            </a:pPr>
            <a:endParaRPr lang="en-US" dirty="0" smtClean="0"/>
          </a:p>
          <a:p>
            <a:pPr>
              <a:spcBef>
                <a:spcPct val="0"/>
              </a:spcBef>
              <a:spcAft>
                <a:spcPts val="600"/>
              </a:spcAft>
            </a:pPr>
            <a:r>
              <a:rPr lang="ru-RU" b="1" dirty="0" smtClean="0"/>
              <a:t>Литература</a:t>
            </a:r>
            <a:endParaRPr lang="en-US" b="1" dirty="0"/>
          </a:p>
          <a:p>
            <a:pPr>
              <a:spcBef>
                <a:spcPct val="0"/>
              </a:spcBef>
              <a:defRPr/>
            </a:pPr>
            <a:r>
              <a:rPr lang="en-US" spc="-10" dirty="0"/>
              <a:t>Arnold </a:t>
            </a:r>
            <a:r>
              <a:rPr lang="en-US" spc="-10" dirty="0" smtClean="0"/>
              <a:t>LM </a:t>
            </a:r>
            <a:r>
              <a:rPr lang="en-US" i="1" spc="-10" dirty="0" smtClean="0"/>
              <a:t>et al. </a:t>
            </a:r>
            <a:r>
              <a:rPr lang="en-US" spc="-10" dirty="0"/>
              <a:t>A framework for fibromyalgia management for primary care providers. </a:t>
            </a:r>
            <a:r>
              <a:rPr lang="en-US" i="1" spc="-10" dirty="0"/>
              <a:t>Mayo Clin </a:t>
            </a:r>
            <a:r>
              <a:rPr lang="en-US" i="1" spc="-10" dirty="0" smtClean="0"/>
              <a:t>Proc</a:t>
            </a:r>
            <a:r>
              <a:rPr lang="en-US" spc="-10" dirty="0" smtClean="0"/>
              <a:t> </a:t>
            </a:r>
            <a:r>
              <a:rPr lang="en-US" spc="-10" dirty="0"/>
              <a:t>2012</a:t>
            </a:r>
            <a:r>
              <a:rPr lang="en-US" spc="-10" dirty="0" smtClean="0"/>
              <a:t>; 87(5):488-96</a:t>
            </a:r>
            <a:r>
              <a:rPr lang="en-US" spc="-10" dirty="0"/>
              <a:t>. </a:t>
            </a:r>
            <a:endParaRPr lang="ru-RU"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600"/>
              </a:spcAft>
            </a:pPr>
            <a:r>
              <a:rPr lang="ru-RU" b="1" dirty="0" smtClean="0"/>
              <a:t>Примечания докладчика</a:t>
            </a:r>
            <a:endParaRPr lang="en-US" b="1" dirty="0" smtClean="0"/>
          </a:p>
          <a:p>
            <a:r>
              <a:rPr lang="ru-RU" dirty="0" smtClean="0"/>
              <a:t>Ряд нелекарственных подходов эффективен при фибромиалгии, обеспечивая уменьшение выраженности боли и улучшение функционирования</a:t>
            </a:r>
            <a:r>
              <a:rPr lang="en-CA" dirty="0" smtClean="0"/>
              <a:t>. </a:t>
            </a:r>
            <a:r>
              <a:rPr lang="ru-RU" dirty="0" smtClean="0"/>
              <a:t>Представляется целесообразным включать соответствующие нелекарственные методики в общий план лечения в качестве «письменных назначений» с целью подчеркивания их равной значимости по сравнению с лекарственными средствами</a:t>
            </a:r>
            <a:r>
              <a:rPr lang="en-CA" dirty="0" smtClean="0"/>
              <a:t>. </a:t>
            </a:r>
            <a:r>
              <a:rPr lang="ru-RU" dirty="0" smtClean="0"/>
              <a:t>К нелекарственным принципам лечения, продемонстрировавшим эффективность в рамках </a:t>
            </a:r>
            <a:r>
              <a:rPr lang="en-CA" dirty="0" smtClean="0"/>
              <a:t>клинических исследовани</a:t>
            </a:r>
            <a:r>
              <a:rPr lang="ru-RU" dirty="0" smtClean="0"/>
              <a:t>й, относятся лечебная физкультура, гигиена сна, несколько форм когнитивной </a:t>
            </a:r>
            <a:r>
              <a:rPr lang="en-CA" dirty="0" err="1" smtClean="0"/>
              <a:t>поведенческ</a:t>
            </a:r>
            <a:r>
              <a:rPr lang="ru-RU" dirty="0" smtClean="0"/>
              <a:t>ой</a:t>
            </a:r>
            <a:r>
              <a:rPr lang="en-CA" dirty="0" smtClean="0"/>
              <a:t> </a:t>
            </a:r>
            <a:r>
              <a:rPr lang="en-CA" dirty="0" err="1" smtClean="0"/>
              <a:t>терапи</a:t>
            </a:r>
            <a:r>
              <a:rPr lang="ru-RU" dirty="0" smtClean="0"/>
              <a:t>и и непрерывное обучение пациентов</a:t>
            </a:r>
            <a:r>
              <a:rPr lang="en-CA" dirty="0" smtClean="0"/>
              <a:t>. </a:t>
            </a:r>
            <a:r>
              <a:rPr lang="ru-RU" dirty="0" smtClean="0"/>
              <a:t>Другие нелекарственные методики лечения (такие как йога, массаж и другие виды лечебной физкультуры) также могут рассматриваться при оказании помощи отдельным пациентам</a:t>
            </a:r>
            <a:r>
              <a:rPr lang="en-CA" dirty="0" smtClean="0"/>
              <a:t>.</a:t>
            </a:r>
            <a:endParaRPr lang="ru-RU" dirty="0" smtClean="0"/>
          </a:p>
          <a:p>
            <a:r>
              <a:rPr lang="ru-RU" dirty="0" smtClean="0"/>
              <a:t>Интегрированный подход к оказанию медицинской помощи и самостоятельное лечение являются ключевыми факторами, которые следует подчеркивать во всех случаях</a:t>
            </a:r>
            <a:r>
              <a:rPr lang="en-CA" dirty="0" smtClean="0"/>
              <a:t>. </a:t>
            </a:r>
            <a:r>
              <a:rPr lang="ru-RU" dirty="0" smtClean="0"/>
              <a:t>Предоставление материалов</a:t>
            </a:r>
            <a:r>
              <a:rPr lang="en-CA" dirty="0" smtClean="0"/>
              <a:t>, </a:t>
            </a:r>
            <a:r>
              <a:rPr lang="ru-RU" dirty="0" smtClean="0"/>
              <a:t>предназначенных для обучения пациентов принципам оказания самостоятельной помощи и направленных на восстановление повседневной активности и купирование симптомов заболевания, должно являться основой рекомендуемой самостоятельной терапии</a:t>
            </a:r>
            <a:r>
              <a:rPr lang="en-CA" dirty="0" smtClean="0"/>
              <a:t>.</a:t>
            </a:r>
            <a:endParaRPr lang="ru-RU" dirty="0" smtClean="0"/>
          </a:p>
          <a:p>
            <a:endParaRPr lang="en-US" dirty="0" smtClean="0"/>
          </a:p>
          <a:p>
            <a:pPr>
              <a:spcBef>
                <a:spcPct val="0"/>
              </a:spcBef>
              <a:spcAft>
                <a:spcPts val="600"/>
              </a:spcAft>
            </a:pPr>
            <a:r>
              <a:rPr lang="ru-RU" b="1" dirty="0" smtClean="0"/>
              <a:t>Литература</a:t>
            </a:r>
            <a:endParaRPr lang="en-US" b="1" dirty="0"/>
          </a:p>
          <a:p>
            <a:pPr>
              <a:spcBef>
                <a:spcPct val="0"/>
              </a:spcBef>
              <a:defRPr/>
            </a:pPr>
            <a:r>
              <a:rPr lang="en-US" spc="-10" dirty="0"/>
              <a:t>Arnold </a:t>
            </a:r>
            <a:r>
              <a:rPr lang="en-US" spc="-10" dirty="0" smtClean="0"/>
              <a:t>LM </a:t>
            </a:r>
            <a:r>
              <a:rPr lang="en-US" i="1" spc="-10" dirty="0" smtClean="0"/>
              <a:t>et al. </a:t>
            </a:r>
            <a:r>
              <a:rPr lang="en-US" spc="-10" dirty="0"/>
              <a:t>A framework for fibromyalgia management for primary care providers. </a:t>
            </a:r>
            <a:r>
              <a:rPr lang="en-US" i="1" spc="-10" dirty="0"/>
              <a:t>Mayo Clin </a:t>
            </a:r>
            <a:r>
              <a:rPr lang="en-US" i="1" spc="-10" dirty="0" smtClean="0"/>
              <a:t>Proc</a:t>
            </a:r>
            <a:r>
              <a:rPr lang="en-US" spc="-10" dirty="0" smtClean="0"/>
              <a:t> </a:t>
            </a:r>
            <a:r>
              <a:rPr lang="en-US" spc="-10" dirty="0"/>
              <a:t>2012</a:t>
            </a:r>
            <a:r>
              <a:rPr lang="en-US" spc="-10" dirty="0" smtClean="0"/>
              <a:t>; 87(5):488-96</a:t>
            </a:r>
            <a:r>
              <a:rPr lang="en-US" spc="-10" dirty="0"/>
              <a:t>. </a:t>
            </a: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xmlns="" val="1067423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1CB5DBEF-30B5-4EB5-BBE1-055A8F332AB9}" type="slidenum">
              <a:rPr lang="en-US" sz="900">
                <a:solidFill>
                  <a:prstClr val="black"/>
                </a:solidFill>
              </a:rPr>
              <a:pPr eaLnBrk="1" hangingPunct="1"/>
              <a:t>35</a:t>
            </a:fld>
            <a:endParaRPr lang="en-US" sz="900" dirty="0">
              <a:solidFill>
                <a:prstClr val="black"/>
              </a:solidFill>
            </a:endParaRPr>
          </a:p>
        </p:txBody>
      </p:sp>
      <p:sp>
        <p:nvSpPr>
          <p:cNvPr id="214019" name="Rectangle 5"/>
          <p:cNvSpPr>
            <a:spLocks noGrp="1" noRot="1" noChangeAspect="1" noTextEdit="1"/>
          </p:cNvSpPr>
          <p:nvPr>
            <p:ph type="sldImg"/>
          </p:nvPr>
        </p:nvSpPr>
        <p:spPr>
          <a:noFill/>
          <a:extLst>
            <a:ext uri="{909E8E84-426E-40DD-AFC4-6F175D3DCCD1}">
              <a14:hiddenFill xmlns:a14="http://schemas.microsoft.com/office/drawing/2010/main" xmlns="">
                <a:solidFill>
                  <a:srgbClr val="FFFFFF"/>
                </a:solidFill>
              </a14:hiddenFill>
            </a:ext>
          </a:extLst>
        </p:spPr>
      </p:sp>
      <p:sp>
        <p:nvSpPr>
          <p:cNvPr id="214020" name="Rectangle 6"/>
          <p:cNvSpPr>
            <a:spLocks noGrp="1"/>
          </p:cNvSpPr>
          <p:nvPr>
            <p:ph type="body" idx="1"/>
          </p:nvPr>
        </p:nvSpPr>
        <p:spPr>
          <a:xfrm>
            <a:off x="686098" y="4483732"/>
            <a:ext cx="5485805" cy="418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ru-RU" b="1" dirty="0" smtClean="0">
                <a:latin typeface="+mj-lt"/>
              </a:rPr>
              <a:t>Примечания докладчика</a:t>
            </a:r>
            <a:endParaRPr lang="en-US" b="1" dirty="0" smtClean="0">
              <a:latin typeface="+mj-lt"/>
            </a:endParaRPr>
          </a:p>
          <a:p>
            <a:pPr>
              <a:spcAft>
                <a:spcPts val="600"/>
              </a:spcAft>
            </a:pPr>
            <a:r>
              <a:rPr lang="ru-RU" dirty="0" smtClean="0"/>
              <a:t>На данном слайде перечислен ряд основных принципов достижения хорошего сна</a:t>
            </a:r>
            <a:r>
              <a:rPr lang="en-CA" dirty="0" smtClean="0"/>
              <a:t>.</a:t>
            </a:r>
            <a:r>
              <a:rPr lang="ru-RU" dirty="0" smtClean="0"/>
              <a:t> Может представляться целесообразным предоставление письменной информации о функции сна пациентам.</a:t>
            </a:r>
            <a:endParaRPr lang="en-US" dirty="0" smtClean="0">
              <a:latin typeface="+mj-lt"/>
            </a:endParaRPr>
          </a:p>
          <a:p>
            <a:pPr>
              <a:spcAft>
                <a:spcPts val="600"/>
              </a:spcAft>
            </a:pPr>
            <a:endParaRPr lang="ru-RU" b="1" dirty="0" smtClean="0">
              <a:latin typeface="+mj-lt"/>
            </a:endParaRPr>
          </a:p>
          <a:p>
            <a:pPr>
              <a:spcAft>
                <a:spcPts val="600"/>
              </a:spcAft>
            </a:pPr>
            <a:r>
              <a:rPr lang="ru-RU" b="1" dirty="0" smtClean="0">
                <a:latin typeface="+mj-lt"/>
              </a:rPr>
              <a:t>Литература</a:t>
            </a:r>
            <a:endParaRPr lang="en-US" b="1" dirty="0" smtClean="0">
              <a:latin typeface="+mj-lt"/>
            </a:endParaRPr>
          </a:p>
          <a:p>
            <a:pPr>
              <a:spcAft>
                <a:spcPts val="600"/>
              </a:spcAft>
            </a:pPr>
            <a:r>
              <a:rPr lang="en-CA" dirty="0">
                <a:latin typeface="+mj-lt"/>
              </a:rPr>
              <a:t>University of Maryland Medical Center. </a:t>
            </a:r>
            <a:r>
              <a:rPr lang="en-CA" i="1" dirty="0">
                <a:latin typeface="+mj-lt"/>
              </a:rPr>
              <a:t>Sleep Hygiene</a:t>
            </a:r>
            <a:r>
              <a:rPr lang="en-CA" dirty="0">
                <a:latin typeface="+mj-lt"/>
              </a:rPr>
              <a:t>. </a:t>
            </a:r>
            <a:r>
              <a:rPr lang="ru-RU" dirty="0" smtClean="0">
                <a:latin typeface="+mj-lt"/>
              </a:rPr>
              <a:t>Доступно по адресу</a:t>
            </a:r>
            <a:r>
              <a:rPr lang="en-CA" dirty="0" smtClean="0">
                <a:latin typeface="+mj-lt"/>
              </a:rPr>
              <a:t>: </a:t>
            </a:r>
            <a:r>
              <a:rPr lang="en-CA" dirty="0">
                <a:latin typeface="+mj-lt"/>
              </a:rPr>
              <a:t>http://umm.edu/programs/sleep/patients/sleep-hygiene. </a:t>
            </a:r>
            <a:r>
              <a:rPr lang="ru-RU" dirty="0" smtClean="0">
                <a:latin typeface="+mj-lt"/>
              </a:rPr>
              <a:t>Доступ осуществлялся</a:t>
            </a:r>
            <a:r>
              <a:rPr lang="en-CA" dirty="0" smtClean="0">
                <a:latin typeface="+mj-lt"/>
              </a:rPr>
              <a:t>: 21</a:t>
            </a:r>
            <a:r>
              <a:rPr lang="ru-RU" dirty="0" smtClean="0">
                <a:latin typeface="+mj-lt"/>
              </a:rPr>
              <a:t> августа </a:t>
            </a:r>
            <a:r>
              <a:rPr lang="en-CA" dirty="0" smtClean="0">
                <a:latin typeface="+mj-lt"/>
              </a:rPr>
              <a:t>2013</a:t>
            </a:r>
            <a:r>
              <a:rPr lang="ru-RU" dirty="0" smtClean="0">
                <a:latin typeface="+mj-lt"/>
              </a:rPr>
              <a:t> года</a:t>
            </a:r>
            <a:r>
              <a:rPr lang="en-CA" dirty="0" smtClean="0">
                <a:latin typeface="+mj-lt"/>
              </a:rPr>
              <a:t>.</a:t>
            </a:r>
            <a:endParaRPr lang="en-CA" dirty="0">
              <a:latin typeface="+mj-lt"/>
            </a:endParaRPr>
          </a:p>
        </p:txBody>
      </p:sp>
    </p:spTree>
    <p:extLst>
      <p:ext uri="{BB962C8B-B14F-4D97-AF65-F5344CB8AC3E}">
        <p14:creationId xmlns:p14="http://schemas.microsoft.com/office/powerpoint/2010/main" xmlns="" val="3153860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685800" y="4415791"/>
            <a:ext cx="5486400" cy="4264858"/>
          </a:xfrm>
          <a:noFill/>
          <a:ln/>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ru-RU" sz="1100" b="1" dirty="0" smtClean="0"/>
              <a:t>Примечания докладчика</a:t>
            </a:r>
            <a:endParaRPr lang="en-US" sz="1100" b="1" dirty="0" smtClean="0"/>
          </a:p>
          <a:p>
            <a:r>
              <a:rPr lang="ru-RU" sz="1100" dirty="0" smtClean="0"/>
              <a:t>Физическая нагрузка оказывает положительное влияние, поскольку стимулирует высвобождение эндорфинов и энкефалинов в течение</a:t>
            </a:r>
            <a:r>
              <a:rPr lang="en-CA" sz="1100" dirty="0" smtClean="0"/>
              <a:t> 30 </a:t>
            </a:r>
            <a:r>
              <a:rPr lang="ru-RU" sz="1100" dirty="0" smtClean="0"/>
              <a:t>минут</a:t>
            </a:r>
            <a:r>
              <a:rPr lang="en-CA" sz="1100" dirty="0" smtClean="0"/>
              <a:t>. </a:t>
            </a:r>
            <a:r>
              <a:rPr lang="ru-RU" sz="1100" dirty="0" smtClean="0"/>
              <a:t>Эти молекулы связываются с </a:t>
            </a:r>
            <a:r>
              <a:rPr lang="en-CA" sz="1100" dirty="0" smtClean="0"/>
              <a:t>опиоид</a:t>
            </a:r>
            <a:r>
              <a:rPr lang="ru-RU" sz="1100" dirty="0" smtClean="0"/>
              <a:t>ными </a:t>
            </a:r>
            <a:r>
              <a:rPr lang="en-CA" sz="1100" dirty="0" err="1" smtClean="0"/>
              <a:t>рецептор</a:t>
            </a:r>
            <a:r>
              <a:rPr lang="ru-RU" sz="1100" dirty="0" smtClean="0"/>
              <a:t>ами и уменьшают выраженность боли, воздействуя как на восходящие, так и на нисходящие нервные пути</a:t>
            </a:r>
            <a:r>
              <a:rPr lang="en-CA" sz="1100" dirty="0" smtClean="0"/>
              <a:t>.</a:t>
            </a:r>
            <a:endParaRPr lang="ru-RU" sz="1100" dirty="0" smtClean="0"/>
          </a:p>
          <a:p>
            <a:r>
              <a:rPr lang="ru-RU" sz="1100" dirty="0" smtClean="0"/>
              <a:t>Физические упражнения особенно рекомендуются при лечении </a:t>
            </a:r>
            <a:r>
              <a:rPr lang="en-CA" sz="1100" dirty="0" smtClean="0"/>
              <a:t>фибромиалги</a:t>
            </a:r>
            <a:r>
              <a:rPr lang="ru-RU" sz="1100" dirty="0" smtClean="0"/>
              <a:t>и</a:t>
            </a:r>
            <a:r>
              <a:rPr lang="en-CA" sz="1100" dirty="0" smtClean="0"/>
              <a:t>, </a:t>
            </a:r>
            <a:r>
              <a:rPr lang="ru-RU" sz="1100" dirty="0" smtClean="0"/>
              <a:t>и интерес к изучению пользы данных мероприятий у этой категории пациентов значительно возрос в течение последних</a:t>
            </a:r>
            <a:r>
              <a:rPr lang="en-CA" sz="1100" dirty="0" smtClean="0"/>
              <a:t> 25 лет. </a:t>
            </a:r>
            <a:r>
              <a:rPr lang="ru-RU" sz="1100" dirty="0" smtClean="0"/>
              <a:t>Согласно данным исследований, </a:t>
            </a:r>
            <a:r>
              <a:rPr lang="en-CA" sz="1100" dirty="0" err="1" smtClean="0"/>
              <a:t>аэроб</a:t>
            </a:r>
            <a:r>
              <a:rPr lang="ru-RU" sz="1100" dirty="0" err="1" smtClean="0"/>
              <a:t>ика</a:t>
            </a:r>
            <a:r>
              <a:rPr lang="ru-RU" sz="1100" dirty="0" smtClean="0"/>
              <a:t> и упражнения на выносливость улучшают физическое состояние и функционирование, снижают выраженность проявлений </a:t>
            </a:r>
            <a:r>
              <a:rPr lang="en-CA" sz="1100" dirty="0" smtClean="0"/>
              <a:t>фибромиалги</a:t>
            </a:r>
            <a:r>
              <a:rPr lang="ru-RU" sz="1100" dirty="0" smtClean="0"/>
              <a:t>и и улучшают </a:t>
            </a:r>
            <a:r>
              <a:rPr lang="en-CA" sz="1100" dirty="0" smtClean="0"/>
              <a:t>качество </a:t>
            </a:r>
            <a:r>
              <a:rPr lang="ru-RU" sz="1100" dirty="0" smtClean="0"/>
              <a:t>сна</a:t>
            </a:r>
            <a:r>
              <a:rPr lang="en-CA" sz="1100" dirty="0" smtClean="0"/>
              <a:t>. </a:t>
            </a:r>
            <a:r>
              <a:rPr lang="ru-RU" sz="1100" dirty="0" smtClean="0"/>
              <a:t>О</a:t>
            </a:r>
            <a:r>
              <a:rPr lang="en-CA" sz="1100" dirty="0" err="1" smtClean="0"/>
              <a:t>днако</a:t>
            </a:r>
            <a:r>
              <a:rPr lang="ru-RU" sz="1100" dirty="0" smtClean="0"/>
              <a:t> также на предмет эффективности исследованы другие виды физических упражнений</a:t>
            </a:r>
            <a:r>
              <a:rPr lang="en-CA" sz="1100" dirty="0" smtClean="0"/>
              <a:t> (</a:t>
            </a:r>
            <a:r>
              <a:rPr lang="ru-RU" sz="1100" dirty="0" smtClean="0"/>
              <a:t>например</a:t>
            </a:r>
            <a:r>
              <a:rPr lang="en-CA" sz="1100" dirty="0" smtClean="0"/>
              <a:t>, </a:t>
            </a:r>
            <a:r>
              <a:rPr lang="ru-RU" sz="1100" dirty="0" smtClean="0"/>
              <a:t>тай чи</a:t>
            </a:r>
            <a:r>
              <a:rPr lang="en-CA" sz="1100" dirty="0" smtClean="0"/>
              <a:t>, </a:t>
            </a:r>
            <a:r>
              <a:rPr lang="ru-RU" sz="1100" dirty="0" smtClean="0"/>
              <a:t>йога</a:t>
            </a:r>
            <a:r>
              <a:rPr lang="en-CA" sz="1100" dirty="0" smtClean="0"/>
              <a:t>, </a:t>
            </a:r>
            <a:r>
              <a:rPr lang="ru-RU" sz="1100" dirty="0" smtClean="0"/>
              <a:t>скандинавская ходьба</a:t>
            </a:r>
            <a:r>
              <a:rPr lang="en-CA" sz="1100" dirty="0" smtClean="0"/>
              <a:t>, </a:t>
            </a:r>
            <a:r>
              <a:rPr lang="ru-RU" sz="1100" dirty="0" smtClean="0"/>
              <a:t>вибрационные методы</a:t>
            </a:r>
            <a:r>
              <a:rPr lang="en-CA" sz="1100" dirty="0" smtClean="0"/>
              <a:t>)</a:t>
            </a:r>
            <a:r>
              <a:rPr lang="ru-RU" sz="1100" dirty="0" smtClean="0"/>
              <a:t>, а также изменение образа жизни на характеризующийся </a:t>
            </a:r>
            <a:r>
              <a:rPr lang="en-CA" sz="1100" dirty="0" err="1" smtClean="0"/>
              <a:t>физическ</a:t>
            </a:r>
            <a:r>
              <a:rPr lang="ru-RU" sz="1100" dirty="0" smtClean="0"/>
              <a:t>ой</a:t>
            </a:r>
            <a:r>
              <a:rPr lang="en-CA" sz="1100" dirty="0" smtClean="0"/>
              <a:t> </a:t>
            </a:r>
            <a:r>
              <a:rPr lang="en-CA" sz="1100" dirty="0" err="1" smtClean="0"/>
              <a:t>активность</a:t>
            </a:r>
            <a:r>
              <a:rPr lang="ru-RU" sz="1100" dirty="0" smtClean="0"/>
              <a:t>ю</a:t>
            </a:r>
            <a:r>
              <a:rPr lang="en-CA" sz="1100" dirty="0" smtClean="0"/>
              <a:t>.</a:t>
            </a:r>
            <a:endParaRPr lang="ru-RU" sz="1100" dirty="0" smtClean="0"/>
          </a:p>
          <a:p>
            <a:r>
              <a:rPr lang="ru-RU" sz="1100" dirty="0" smtClean="0"/>
              <a:t>При лечении </a:t>
            </a:r>
            <a:r>
              <a:rPr lang="en-CA" sz="1100" dirty="0" smtClean="0"/>
              <a:t>фибромиалги</a:t>
            </a:r>
            <a:r>
              <a:rPr lang="ru-RU" sz="1100" dirty="0" smtClean="0"/>
              <a:t>и может быть полезным включение нескольких видов упражнений, таких</a:t>
            </a:r>
            <a:r>
              <a:rPr lang="ru-RU" sz="1100" baseline="0" dirty="0" smtClean="0"/>
              <a:t> как а</a:t>
            </a:r>
            <a:r>
              <a:rPr lang="ru-RU" sz="1100" dirty="0" smtClean="0"/>
              <a:t>эробика и упражнения на выносливость, в сочетании с упражнениями на растяжение, в один сеанс лечебной физкультуры</a:t>
            </a:r>
            <a:r>
              <a:rPr lang="en-CA" sz="1100" dirty="0" smtClean="0"/>
              <a:t>. </a:t>
            </a:r>
            <a:r>
              <a:rPr lang="ru-RU" sz="1100" dirty="0" smtClean="0"/>
              <a:t>При назначении лечебной физкультуры необходимо учитывать предпочтения пациентов и доступность соответствующих видов деятельности</a:t>
            </a:r>
            <a:r>
              <a:rPr lang="en-CA" sz="1100" dirty="0" smtClean="0"/>
              <a:t>. </a:t>
            </a:r>
            <a:r>
              <a:rPr lang="ru-RU" sz="1100" dirty="0" smtClean="0"/>
              <a:t>Больные с </a:t>
            </a:r>
            <a:r>
              <a:rPr lang="en-CA" sz="1100" dirty="0" err="1" smtClean="0"/>
              <a:t>фибромиалги</a:t>
            </a:r>
            <a:r>
              <a:rPr lang="ru-RU" sz="1100" dirty="0" smtClean="0"/>
              <a:t>ей, начинающие программу лечебной физкультуры, должны начинать ее с низкой интенсивности, а затем медленно и постепенно повышать интенсивность нагрузки до умеренного уровня</a:t>
            </a:r>
            <a:r>
              <a:rPr lang="en-CA" sz="1100" dirty="0" smtClean="0"/>
              <a:t>.</a:t>
            </a:r>
            <a:endParaRPr lang="ru-RU" sz="1100" dirty="0" smtClean="0"/>
          </a:p>
          <a:p>
            <a:pPr>
              <a:spcAft>
                <a:spcPts val="600"/>
              </a:spcAft>
              <a:defRPr/>
            </a:pPr>
            <a:endParaRPr lang="en-CA" sz="1100" dirty="0"/>
          </a:p>
          <a:p>
            <a:pPr marL="0" marR="0" indent="0" algn="l" defTabSz="914400" rtl="0" eaLnBrk="1" fontAlgn="auto" latinLnBrk="0" hangingPunct="1">
              <a:lnSpc>
                <a:spcPct val="100000"/>
              </a:lnSpc>
              <a:spcBef>
                <a:spcPts val="0"/>
              </a:spcBef>
              <a:spcAft>
                <a:spcPts val="600"/>
              </a:spcAft>
              <a:buClrTx/>
              <a:buSzTx/>
              <a:buFontTx/>
              <a:buNone/>
              <a:tabLst/>
              <a:defRPr/>
            </a:pPr>
            <a:r>
              <a:rPr lang="ru-RU" sz="1100" b="1" dirty="0" smtClean="0"/>
              <a:t>Литература</a:t>
            </a:r>
            <a:endParaRPr lang="en-US" sz="11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n-US" sz="1100" dirty="0" smtClean="0"/>
              <a:t>Busch AJ </a:t>
            </a:r>
            <a:r>
              <a:rPr lang="en-US" sz="1100" i="1" dirty="0" smtClean="0"/>
              <a:t>et al. </a:t>
            </a:r>
            <a:r>
              <a:rPr lang="en-US" sz="1100" dirty="0" smtClean="0"/>
              <a:t>Exercise therapy for fibromyalgia. </a:t>
            </a:r>
            <a:r>
              <a:rPr lang="en-US" sz="1100" i="1" dirty="0" smtClean="0"/>
              <a:t>Curr Pain Headache Rep</a:t>
            </a:r>
            <a:r>
              <a:rPr lang="en-US" sz="1100" dirty="0" smtClean="0"/>
              <a:t> 2011; 15(5):358-67.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McGovern MK. </a:t>
            </a:r>
            <a:r>
              <a:rPr lang="en-US" sz="1100" i="1" dirty="0" smtClean="0"/>
              <a:t>The Effects of Exercise on the Brain. </a:t>
            </a:r>
            <a:r>
              <a:rPr lang="ru-RU" sz="1100" i="0" dirty="0" smtClean="0"/>
              <a:t>Доступно</a:t>
            </a:r>
            <a:r>
              <a:rPr lang="ru-RU" sz="1100" i="0" baseline="0" dirty="0" smtClean="0"/>
              <a:t> по адресу</a:t>
            </a:r>
            <a:r>
              <a:rPr lang="en-US" sz="1100" dirty="0" smtClean="0"/>
              <a:t>: </a:t>
            </a:r>
            <a:r>
              <a:rPr lang="en-US" sz="1100" dirty="0" smtClean="0">
                <a:hlinkClick r:id="rId3"/>
              </a:rPr>
              <a:t>http://serendip.brynmawr.edu/bb/neuro/neuro05/web2/mmcgovern.html</a:t>
            </a:r>
            <a:r>
              <a:rPr lang="en-US" sz="1100" dirty="0" smtClean="0"/>
              <a:t>. </a:t>
            </a:r>
            <a:br>
              <a:rPr lang="en-US" sz="1100" dirty="0" smtClean="0"/>
            </a:br>
            <a:r>
              <a:rPr lang="ru-RU" sz="1100" dirty="0" smtClean="0"/>
              <a:t>Доступ осуществлялся</a:t>
            </a:r>
            <a:r>
              <a:rPr lang="en-US" sz="1100" dirty="0" smtClean="0"/>
              <a:t>: 25</a:t>
            </a:r>
            <a:r>
              <a:rPr lang="ru-RU" sz="1100" dirty="0" smtClean="0"/>
              <a:t> июля</a:t>
            </a:r>
            <a:r>
              <a:rPr lang="en-US" sz="1100" dirty="0" smtClean="0"/>
              <a:t> 2013</a:t>
            </a:r>
            <a:r>
              <a:rPr lang="ru-RU" sz="1100" dirty="0" smtClean="0"/>
              <a:t> года</a:t>
            </a:r>
            <a:r>
              <a:rPr lang="en-US" sz="1100" dirty="0" smtClean="0"/>
              <a:t>.</a:t>
            </a:r>
            <a:endParaRPr lang="ru-RU" sz="1100"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ru-RU" b="1" dirty="0" smtClean="0"/>
              <a:t>Примечания докладчика</a:t>
            </a:r>
            <a:endParaRPr lang="en-CA" b="1" dirty="0" smtClean="0"/>
          </a:p>
          <a:p>
            <a:pPr>
              <a:spcAft>
                <a:spcPts val="600"/>
              </a:spcAft>
              <a:defRPr/>
            </a:pPr>
            <a:r>
              <a:rPr lang="ru-RU" dirty="0" smtClean="0"/>
              <a:t>В процессе когнитивной </a:t>
            </a:r>
            <a:r>
              <a:rPr lang="en-CA" dirty="0" smtClean="0"/>
              <a:t>поведенческ</a:t>
            </a:r>
            <a:r>
              <a:rPr lang="ru-RU" dirty="0" smtClean="0"/>
              <a:t>ой</a:t>
            </a:r>
            <a:r>
              <a:rPr lang="en-CA" dirty="0" smtClean="0"/>
              <a:t> терапи</a:t>
            </a:r>
            <a:r>
              <a:rPr lang="ru-RU" dirty="0" smtClean="0"/>
              <a:t>и </a:t>
            </a:r>
            <a:r>
              <a:rPr lang="en-CA" dirty="0" smtClean="0"/>
              <a:t>пациенты </a:t>
            </a:r>
            <a:r>
              <a:rPr lang="ru-RU" dirty="0" smtClean="0"/>
              <a:t>обучаются идентифицировать эмоции, такие как тревога</a:t>
            </a:r>
            <a:r>
              <a:rPr lang="en-CA" dirty="0" smtClean="0"/>
              <a:t>, </a:t>
            </a:r>
            <a:r>
              <a:rPr lang="ru-RU" dirty="0" smtClean="0"/>
              <a:t>беспомощность и </a:t>
            </a:r>
            <a:r>
              <a:rPr lang="en-CA" dirty="0" err="1" smtClean="0"/>
              <a:t>депресси</a:t>
            </a:r>
            <a:r>
              <a:rPr lang="ru-RU" dirty="0" smtClean="0"/>
              <a:t>я, которые оказывают отрицательное влияние на когнитивную функцию, а также аффективные компоненты боли</a:t>
            </a:r>
            <a:r>
              <a:rPr lang="en-CA" dirty="0" smtClean="0"/>
              <a:t>. </a:t>
            </a:r>
            <a:r>
              <a:rPr lang="ru-RU" dirty="0" smtClean="0"/>
              <a:t>Данная методика обеспечивает активное решение когнитивных проблем и использование </a:t>
            </a:r>
            <a:r>
              <a:rPr lang="ru-RU" dirty="0" err="1" smtClean="0"/>
              <a:t>дистракционно-релаксационных</a:t>
            </a:r>
            <a:r>
              <a:rPr lang="ru-RU" dirty="0" smtClean="0"/>
              <a:t> методик с целью модификации эмоций</a:t>
            </a:r>
            <a:r>
              <a:rPr lang="en-CA" dirty="0" smtClean="0"/>
              <a:t>.</a:t>
            </a:r>
            <a:r>
              <a:rPr lang="ru-RU" dirty="0" smtClean="0"/>
              <a:t> Все это может помочь пациентам разработать активные стратегии, направленные на улучшение общего благополучия и контроля проявлений заболевания.</a:t>
            </a:r>
            <a:endParaRPr lang="en-CA" dirty="0" smtClean="0"/>
          </a:p>
          <a:p>
            <a:pPr>
              <a:spcAft>
                <a:spcPts val="600"/>
              </a:spcAft>
            </a:pPr>
            <a:endParaRPr lang="ru-RU" b="1" dirty="0" smtClean="0"/>
          </a:p>
          <a:p>
            <a:pPr>
              <a:spcAft>
                <a:spcPts val="600"/>
              </a:spcAft>
            </a:pPr>
            <a:r>
              <a:rPr lang="ru-RU" b="1" dirty="0" smtClean="0"/>
              <a:t>Литература</a:t>
            </a:r>
            <a:endParaRPr lang="en-CA" b="1" dirty="0" smtClean="0"/>
          </a:p>
          <a:p>
            <a:pPr marL="0" marR="0" indent="0" algn="l" defTabSz="914400" rtl="0" eaLnBrk="1" fontAlgn="auto" latinLnBrk="0" hangingPunct="1">
              <a:spcBef>
                <a:spcPts val="0"/>
              </a:spcBef>
              <a:spcAft>
                <a:spcPts val="600"/>
              </a:spcAft>
              <a:buClrTx/>
              <a:buSzTx/>
              <a:buFontTx/>
              <a:buNone/>
              <a:tabLst/>
              <a:defRPr/>
            </a:pPr>
            <a:r>
              <a:rPr lang="en-CA" dirty="0" err="1" smtClean="0"/>
              <a:t>Thieme</a:t>
            </a:r>
            <a:r>
              <a:rPr lang="en-CA" dirty="0" smtClean="0"/>
              <a:t> K, Turk DC. Cognitive-</a:t>
            </a:r>
            <a:r>
              <a:rPr lang="en-CA" dirty="0" err="1" smtClean="0"/>
              <a:t>behavioral</a:t>
            </a:r>
            <a:r>
              <a:rPr lang="en-CA" dirty="0" smtClean="0"/>
              <a:t> and operant-</a:t>
            </a:r>
            <a:r>
              <a:rPr lang="en-CA" dirty="0" err="1" smtClean="0"/>
              <a:t>behavioral</a:t>
            </a:r>
            <a:r>
              <a:rPr lang="en-CA" dirty="0" smtClean="0"/>
              <a:t> therapy for people with fibromyalgia. </a:t>
            </a:r>
            <a:r>
              <a:rPr lang="en-CA" i="1" dirty="0" err="1" smtClean="0"/>
              <a:t>Reumatismo</a:t>
            </a:r>
            <a:r>
              <a:rPr lang="en-CA" dirty="0" smtClean="0"/>
              <a:t> 2012; 64(4):275-85. </a:t>
            </a:r>
          </a:p>
          <a:p>
            <a:pPr>
              <a:spcAft>
                <a:spcPts val="600"/>
              </a:spcAft>
            </a:pP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xmlns="" val="144735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Задайте участникам вопрос, указанный на слайде, с целью дальнейшего обсуждения</a:t>
            </a:r>
            <a:r>
              <a:rPr lang="en-CA" b="0" baseline="0" dirty="0" smtClean="0"/>
              <a:t>.</a:t>
            </a:r>
            <a:endParaRPr lang="en-CA" b="0" dirty="0" smtClean="0"/>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38</a:t>
            </a:fld>
            <a:endParaRPr lang="en-CA" dirty="0"/>
          </a:p>
        </p:txBody>
      </p:sp>
    </p:spTree>
    <p:extLst>
      <p:ext uri="{BB962C8B-B14F-4D97-AF65-F5344CB8AC3E}">
        <p14:creationId xmlns:p14="http://schemas.microsoft.com/office/powerpoint/2010/main" xmlns="" val="78161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41CE3D3-4141-45D9-A4A6-3AF1BB34445E}" type="slidenum">
              <a:rPr lang="en-GB">
                <a:solidFill>
                  <a:prstClr val="black"/>
                </a:solidFill>
              </a:rPr>
              <a:pPr/>
              <a:t>39</a:t>
            </a:fld>
            <a:endParaRPr lang="en-GB" dirty="0">
              <a:solidFill>
                <a:prstClr val="black"/>
              </a:solidFill>
            </a:endParaRPr>
          </a:p>
        </p:txBody>
      </p:sp>
      <p:sp>
        <p:nvSpPr>
          <p:cNvPr id="11" name="Rectangle 11"/>
          <p:cNvSpPr>
            <a:spLocks noGrp="1" noChangeArrowheads="1"/>
          </p:cNvSpPr>
          <p:nvPr>
            <p:ph type="dt" idx="1"/>
          </p:nvPr>
        </p:nvSpPr>
        <p:spPr>
          <a:ln/>
        </p:spPr>
        <p:txBody>
          <a:bodyPr/>
          <a:lstStyle/>
          <a:p>
            <a:fld id="{1F8AE746-7698-4832-BA0D-54B8E4EDB2AA}" type="datetime1">
              <a:rPr lang="en-US">
                <a:solidFill>
                  <a:prstClr val="black"/>
                </a:solidFill>
              </a:rPr>
              <a:pPr/>
              <a:t>12/7/2013</a:t>
            </a:fld>
            <a:endParaRPr lang="en-US" dirty="0">
              <a:solidFill>
                <a:prstClr val="black"/>
              </a:solidFill>
            </a:endParaRPr>
          </a:p>
        </p:txBody>
      </p:sp>
      <p:sp>
        <p:nvSpPr>
          <p:cNvPr id="3099650" name="Rectangle 12"/>
          <p:cNvSpPr>
            <a:spLocks noGrp="1" noRot="1" noChangeAspect="1" noChangeArrowheads="1" noTextEdit="1"/>
          </p:cNvSpPr>
          <p:nvPr>
            <p:ph type="sldImg"/>
          </p:nvPr>
        </p:nvSpPr>
        <p:spPr>
          <a:xfrm>
            <a:off x="1104900" y="696913"/>
            <a:ext cx="4648200" cy="3486150"/>
          </a:xfrm>
          <a:ln/>
        </p:spPr>
      </p:sp>
      <p:sp>
        <p:nvSpPr>
          <p:cNvPr id="3" name="Notes Placeholder 2"/>
          <p:cNvSpPr>
            <a:spLocks noGrp="1"/>
          </p:cNvSpPr>
          <p:nvPr>
            <p:ph type="body" sz="quarter" idx="10"/>
          </p:nvPr>
        </p:nvSpPr>
        <p:spPr/>
        <p:txBody>
          <a:bodyPr/>
          <a:lstStyle/>
          <a:p>
            <a:pPr marL="186938" indent="-186938">
              <a:spcAft>
                <a:spcPts val="600"/>
              </a:spcAft>
            </a:pPr>
            <a:r>
              <a:rPr lang="ru-RU" sz="1050" b="1" dirty="0" smtClean="0"/>
              <a:t>Примечания докладчика</a:t>
            </a:r>
            <a:endParaRPr lang="en-US" sz="1050" b="1" dirty="0" smtClean="0"/>
          </a:p>
          <a:p>
            <a:r>
              <a:rPr lang="ru-RU" sz="1050" dirty="0" smtClean="0"/>
              <a:t>Помимо непосредственной неприятности, боль сама по себе может оставлять след в нервной системе, усиливая впоследствии ответ на другие болевые стимулы и приводя к тому, что обычно не вызывающие боли ощущения начинают восприниматься как болевые</a:t>
            </a:r>
            <a:r>
              <a:rPr lang="en-CA" sz="1050" dirty="0" smtClean="0"/>
              <a:t>. </a:t>
            </a:r>
            <a:r>
              <a:rPr lang="ru-RU" sz="1050" dirty="0" smtClean="0"/>
              <a:t>В некоторых случаях устанавливается х</a:t>
            </a:r>
            <a:r>
              <a:rPr lang="en-CA" sz="1050" dirty="0" smtClean="0"/>
              <a:t>роническ</a:t>
            </a:r>
            <a:r>
              <a:rPr lang="ru-RU" sz="1050" dirty="0" smtClean="0"/>
              <a:t>ое состояние, приводящее к развитию непрерывного болевого синдрома</a:t>
            </a:r>
            <a:r>
              <a:rPr lang="en-CA" sz="1050" dirty="0" smtClean="0"/>
              <a:t>.</a:t>
            </a:r>
            <a:endParaRPr lang="ru-RU" sz="1050" dirty="0" smtClean="0"/>
          </a:p>
          <a:p>
            <a:r>
              <a:rPr lang="ru-RU" sz="1050" dirty="0" smtClean="0"/>
              <a:t>Болевые</a:t>
            </a:r>
            <a:r>
              <a:rPr lang="ru-RU" sz="1050" baseline="0" dirty="0" smtClean="0"/>
              <a:t> </a:t>
            </a:r>
            <a:r>
              <a:rPr lang="ru-RU" sz="1050" dirty="0" smtClean="0"/>
              <a:t>стимулы могут сенситизировать </a:t>
            </a:r>
            <a:r>
              <a:rPr lang="en-CA" sz="1050" dirty="0" err="1" smtClean="0"/>
              <a:t>нервн</a:t>
            </a:r>
            <a:r>
              <a:rPr lang="ru-RU" sz="1050" dirty="0" err="1" smtClean="0"/>
              <a:t>ую</a:t>
            </a:r>
            <a:r>
              <a:rPr lang="en-CA" sz="1050" dirty="0" smtClean="0"/>
              <a:t> </a:t>
            </a:r>
            <a:r>
              <a:rPr lang="en-CA" sz="1050" dirty="0" err="1" smtClean="0"/>
              <a:t>систем</a:t>
            </a:r>
            <a:r>
              <a:rPr lang="ru-RU" sz="1050" dirty="0" smtClean="0"/>
              <a:t>у к последующей аналогичной стимуляции</a:t>
            </a:r>
            <a:r>
              <a:rPr lang="en-CA" sz="1050" dirty="0" smtClean="0"/>
              <a:t>. </a:t>
            </a:r>
            <a:r>
              <a:rPr lang="ru-RU" sz="1050" dirty="0" smtClean="0"/>
              <a:t>Нормальный болевой ответ зависит от интенсивности стимула, как показано на кривой, приведенной справа, когда даже выраженные стимулы могут не восприниматься как болевые</a:t>
            </a:r>
            <a:r>
              <a:rPr lang="en-CA" sz="1050" dirty="0" smtClean="0"/>
              <a:t>. </a:t>
            </a:r>
            <a:r>
              <a:rPr lang="ru-RU" sz="1050" dirty="0" smtClean="0"/>
              <a:t>В то же время, травматическое повреждение может сдвигать кривую влево</a:t>
            </a:r>
            <a:r>
              <a:rPr lang="en-CA" sz="1050" dirty="0" smtClean="0"/>
              <a:t>. </a:t>
            </a:r>
            <a:r>
              <a:rPr lang="ru-RU" sz="1050" dirty="0" smtClean="0"/>
              <a:t>В результате болевые стимулы становятся более болезненными </a:t>
            </a:r>
            <a:r>
              <a:rPr lang="en-CA" sz="1050" dirty="0" smtClean="0"/>
              <a:t>(гипералгезия)</a:t>
            </a:r>
            <a:r>
              <a:rPr lang="ru-RU" sz="1050" dirty="0" smtClean="0"/>
              <a:t>, а в норме безболезненные стимулы воспринимаются как боль</a:t>
            </a:r>
            <a:r>
              <a:rPr lang="en-CA" sz="1050" dirty="0" smtClean="0"/>
              <a:t> (аллодиния).</a:t>
            </a:r>
            <a:endParaRPr lang="ru-RU" sz="1050" dirty="0" smtClean="0"/>
          </a:p>
          <a:p>
            <a:r>
              <a:rPr lang="ru-RU" sz="1050" dirty="0" smtClean="0"/>
              <a:t>При нормальном болевом ответе интенсивность боли возрастает по мере повышения интенсивности стимуляции</a:t>
            </a:r>
            <a:r>
              <a:rPr lang="en-US" sz="1050" dirty="0" smtClean="0"/>
              <a:t>. </a:t>
            </a:r>
            <a:r>
              <a:rPr lang="ru-RU" sz="1050" dirty="0" smtClean="0"/>
              <a:t>Ввиду развития центральной </a:t>
            </a:r>
            <a:r>
              <a:rPr lang="en-US" sz="1050" dirty="0" err="1" smtClean="0"/>
              <a:t>сенсибилизаци</a:t>
            </a:r>
            <a:r>
              <a:rPr lang="ru-RU" sz="1050" dirty="0" smtClean="0"/>
              <a:t>и у пациентов с </a:t>
            </a:r>
            <a:r>
              <a:rPr lang="en-US" sz="1050" dirty="0" err="1" smtClean="0"/>
              <a:t>фибромиалги</a:t>
            </a:r>
            <a:r>
              <a:rPr lang="ru-RU" sz="1050" dirty="0" smtClean="0"/>
              <a:t>ей отмечается усиление болевого ответа</a:t>
            </a:r>
            <a:r>
              <a:rPr lang="en-US" sz="1050" dirty="0" smtClean="0"/>
              <a:t>, </a:t>
            </a:r>
            <a:r>
              <a:rPr lang="ru-RU" sz="1050" dirty="0" smtClean="0"/>
              <a:t>проявляющегося в виде усиленного ответа на стимулы меньшей интенсивности, что приводит к сдвигу кривой влево</a:t>
            </a:r>
            <a:r>
              <a:rPr lang="en-US" sz="1050" dirty="0" smtClean="0"/>
              <a:t>. </a:t>
            </a:r>
            <a:r>
              <a:rPr lang="ru-RU" sz="1050" dirty="0" smtClean="0"/>
              <a:t>У пациентов с </a:t>
            </a:r>
            <a:r>
              <a:rPr lang="en-US" sz="1050" dirty="0" err="1" smtClean="0"/>
              <a:t>фибромиалги</a:t>
            </a:r>
            <a:r>
              <a:rPr lang="ru-RU" sz="1050" dirty="0" smtClean="0"/>
              <a:t>ей возможно развитие </a:t>
            </a:r>
            <a:r>
              <a:rPr lang="en-US" sz="1050" b="1" dirty="0" err="1" smtClean="0"/>
              <a:t>гипералгези</a:t>
            </a:r>
            <a:r>
              <a:rPr lang="ru-RU" sz="1050" b="1" dirty="0" smtClean="0"/>
              <a:t>и</a:t>
            </a:r>
            <a:r>
              <a:rPr lang="en-US" sz="1050" dirty="0" smtClean="0"/>
              <a:t>, </a:t>
            </a:r>
            <a:r>
              <a:rPr lang="ru-RU" sz="1050" dirty="0" smtClean="0"/>
              <a:t>при которой болевые стимулы вызывают ощущение более выраженной и более длительной боли, а также </a:t>
            </a:r>
            <a:r>
              <a:rPr lang="en-US" sz="1050" b="1" dirty="0" err="1" smtClean="0"/>
              <a:t>аллодини</a:t>
            </a:r>
            <a:r>
              <a:rPr lang="ru-RU" sz="1050" b="1" dirty="0" smtClean="0"/>
              <a:t>и</a:t>
            </a:r>
            <a:r>
              <a:rPr lang="en-US" sz="1050" dirty="0" smtClean="0"/>
              <a:t>, </a:t>
            </a:r>
            <a:r>
              <a:rPr lang="ru-RU" sz="1050" dirty="0" smtClean="0"/>
              <a:t>при которой </a:t>
            </a:r>
            <a:r>
              <a:rPr lang="en-US" sz="1050" dirty="0" smtClean="0"/>
              <a:t>боль </a:t>
            </a:r>
            <a:r>
              <a:rPr lang="ru-RU" sz="1050" dirty="0" smtClean="0"/>
              <a:t>провоцируют в норме </a:t>
            </a:r>
            <a:r>
              <a:rPr lang="ru-RU" sz="1050" dirty="0" err="1" smtClean="0"/>
              <a:t>неболевые</a:t>
            </a:r>
            <a:r>
              <a:rPr lang="ru-RU" sz="1050" dirty="0" smtClean="0"/>
              <a:t> стимулы.</a:t>
            </a:r>
          </a:p>
          <a:p>
            <a:endParaRPr lang="en-US" sz="1050" dirty="0"/>
          </a:p>
          <a:p>
            <a:pPr marL="186938" indent="-186938">
              <a:spcAft>
                <a:spcPts val="300"/>
              </a:spcAft>
            </a:pPr>
            <a:r>
              <a:rPr lang="ru-RU" sz="1000" b="1" dirty="0" smtClean="0"/>
              <a:t>Литература</a:t>
            </a:r>
            <a:endParaRPr lang="en-US" sz="1000" b="1" dirty="0"/>
          </a:p>
          <a:p>
            <a:pPr>
              <a:spcAft>
                <a:spcPts val="600"/>
              </a:spcAft>
            </a:pPr>
            <a:r>
              <a:rPr lang="en-US" sz="1000" dirty="0"/>
              <a:t>Gottschalk A, Smith DS. New concepts in acute pain therapy: preemptive analgesia. </a:t>
            </a:r>
            <a:r>
              <a:rPr lang="en-US" sz="1000" dirty="0" smtClean="0"/>
              <a:t/>
            </a:r>
            <a:br>
              <a:rPr lang="en-US" sz="1000" dirty="0" smtClean="0"/>
            </a:br>
            <a:r>
              <a:rPr lang="en-US" sz="1000" i="1" dirty="0" smtClean="0"/>
              <a:t>Am </a:t>
            </a:r>
            <a:r>
              <a:rPr lang="en-US" sz="1000" i="1" dirty="0"/>
              <a:t>Fam </a:t>
            </a:r>
            <a:r>
              <a:rPr lang="en-US" sz="1000" i="1" dirty="0" smtClean="0"/>
              <a:t>Physician</a:t>
            </a:r>
            <a:r>
              <a:rPr lang="en-US" sz="1000" dirty="0" smtClean="0"/>
              <a:t> 2001; 63(1):1979-86.</a:t>
            </a:r>
            <a:endParaRPr lang="en-CA" sz="1050" dirty="0"/>
          </a:p>
        </p:txBody>
      </p:sp>
    </p:spTree>
    <p:extLst>
      <p:ext uri="{BB962C8B-B14F-4D97-AF65-F5344CB8AC3E}">
        <p14:creationId xmlns:p14="http://schemas.microsoft.com/office/powerpoint/2010/main" xmlns="" val="233443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На данном слайде представлена структура презентации</a:t>
            </a:r>
            <a:r>
              <a:rPr lang="en-CA" b="0" baseline="0" dirty="0" smtClean="0"/>
              <a:t>.</a:t>
            </a:r>
            <a:endParaRPr lang="en-CA" b="0"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a:t>
            </a:fld>
            <a:endParaRPr lang="en-CA" dirty="0"/>
          </a:p>
        </p:txBody>
      </p:sp>
    </p:spTree>
    <p:extLst>
      <p:ext uri="{BB962C8B-B14F-4D97-AF65-F5344CB8AC3E}">
        <p14:creationId xmlns:p14="http://schemas.microsoft.com/office/powerpoint/2010/main" xmlns="" val="3435375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xfrm>
            <a:off x="1158875" y="695325"/>
            <a:ext cx="4648200" cy="3486150"/>
          </a:xfrm>
          <a:noFill/>
          <a:ln>
            <a:solidFill>
              <a:srgbClr val="000000"/>
            </a:solidFill>
            <a:miter lim="800000"/>
            <a:headEnd/>
            <a:tailEnd/>
          </a:ln>
        </p:spPr>
      </p:sp>
      <p:sp>
        <p:nvSpPr>
          <p:cNvPr id="34820" name="Rectangle 3"/>
          <p:cNvSpPr>
            <a:spLocks noGrp="1" noChangeArrowheads="1"/>
          </p:cNvSpPr>
          <p:nvPr>
            <p:ph type="body" idx="1"/>
          </p:nvPr>
        </p:nvSpPr>
        <p:spPr bwMode="auto">
          <a:xfrm>
            <a:off x="685800" y="4415791"/>
            <a:ext cx="5486400" cy="5233413"/>
          </a:xfrm>
          <a:noFill/>
        </p:spPr>
        <p:txBody>
          <a:bodyPr wrap="square" numCol="1" anchor="t" anchorCtr="0" compatLnSpc="1">
            <a:prstTxWarp prst="textNoShape">
              <a:avLst/>
            </a:prstTxWarp>
          </a:bodyPr>
          <a:lstStyle/>
          <a:p>
            <a:pPr>
              <a:lnSpc>
                <a:spcPct val="90000"/>
              </a:lnSpc>
              <a:spcAft>
                <a:spcPts val="300"/>
              </a:spcAft>
              <a:tabLst>
                <a:tab pos="254000" algn="l"/>
              </a:tabLst>
            </a:pPr>
            <a:r>
              <a:rPr lang="ru-RU" sz="900" b="1" dirty="0" smtClean="0"/>
              <a:t>Примечания докладчика</a:t>
            </a:r>
            <a:endParaRPr lang="en-CA" sz="900" b="1" dirty="0" smtClean="0"/>
          </a:p>
          <a:p>
            <a:r>
              <a:rPr lang="ru-RU" sz="900" dirty="0" smtClean="0"/>
              <a:t>Фибромиалгия характеризуется обостренной чувствительностью к боли.</a:t>
            </a:r>
            <a:r>
              <a:rPr lang="ru-RU" sz="900" baseline="30000" dirty="0" smtClean="0"/>
              <a:t> </a:t>
            </a:r>
            <a:r>
              <a:rPr lang="ru-RU" sz="900" dirty="0" smtClean="0"/>
              <a:t>Хотя </a:t>
            </a:r>
            <a:r>
              <a:rPr lang="en-CA" sz="900" dirty="0" smtClean="0"/>
              <a:t>патогенез фибромиалги</a:t>
            </a:r>
            <a:r>
              <a:rPr lang="ru-RU" sz="900" dirty="0" smtClean="0"/>
              <a:t>и ясен не полностью, изменения центральной нервной системы</a:t>
            </a:r>
            <a:r>
              <a:rPr lang="en-CA" sz="900" dirty="0" smtClean="0"/>
              <a:t> (ЦНС) </a:t>
            </a:r>
            <a:r>
              <a:rPr lang="ru-RU" sz="900" dirty="0" smtClean="0"/>
              <a:t>могут способствовать развитию </a:t>
            </a:r>
            <a:r>
              <a:rPr lang="en-CA" sz="900" dirty="0" err="1" smtClean="0"/>
              <a:t>хроническ</a:t>
            </a:r>
            <a:r>
              <a:rPr lang="ru-RU" sz="900" dirty="0" smtClean="0"/>
              <a:t>ой </a:t>
            </a:r>
            <a:r>
              <a:rPr lang="en-CA" sz="900" dirty="0" err="1" smtClean="0"/>
              <a:t>бол</a:t>
            </a:r>
            <a:r>
              <a:rPr lang="ru-RU" sz="900" dirty="0" smtClean="0"/>
              <a:t>и при данном состоянии</a:t>
            </a:r>
            <a:r>
              <a:rPr lang="en-CA" sz="900" dirty="0" smtClean="0"/>
              <a:t>.</a:t>
            </a:r>
            <a:r>
              <a:rPr lang="en-CA" sz="900" baseline="30000" dirty="0" smtClean="0"/>
              <a:t> </a:t>
            </a:r>
            <a:r>
              <a:rPr lang="ru-RU" sz="900" dirty="0" smtClean="0"/>
              <a:t>У пациентов с </a:t>
            </a:r>
            <a:r>
              <a:rPr lang="en-CA" sz="900" dirty="0" err="1" smtClean="0"/>
              <a:t>фибромиалги</a:t>
            </a:r>
            <a:r>
              <a:rPr lang="ru-RU" sz="900" dirty="0" smtClean="0"/>
              <a:t>ей сенсорный входящий поток, который в норме расценивается как безвредный, может вместо этого ощущаться в виде болевого синдрома</a:t>
            </a:r>
            <a:r>
              <a:rPr lang="en-CA" sz="900" dirty="0" smtClean="0"/>
              <a:t>. </a:t>
            </a:r>
            <a:r>
              <a:rPr lang="ru-RU" sz="900" dirty="0" smtClean="0"/>
              <a:t>Отдельные механизмы </a:t>
            </a:r>
            <a:r>
              <a:rPr lang="en-CA" sz="900" dirty="0" smtClean="0"/>
              <a:t>ЦНС</a:t>
            </a:r>
            <a:r>
              <a:rPr lang="ru-RU" sz="900" dirty="0" smtClean="0"/>
              <a:t>, в частности центральная </a:t>
            </a:r>
            <a:r>
              <a:rPr lang="en-CA" sz="900" dirty="0" smtClean="0"/>
              <a:t>сенсибилизация, </a:t>
            </a:r>
            <a:r>
              <a:rPr lang="ru-RU" sz="900" dirty="0" smtClean="0"/>
              <a:t>могут объяснять гиперчувствительность к </a:t>
            </a:r>
            <a:r>
              <a:rPr lang="en-CA" sz="900" dirty="0" err="1" smtClean="0"/>
              <a:t>генерализованн</a:t>
            </a:r>
            <a:r>
              <a:rPr lang="ru-RU" sz="900" dirty="0" smtClean="0"/>
              <a:t>ому болевому синдрому у больных с </a:t>
            </a:r>
            <a:r>
              <a:rPr lang="en-CA" sz="900" dirty="0" err="1" smtClean="0"/>
              <a:t>фибромиалги</a:t>
            </a:r>
            <a:r>
              <a:rPr lang="ru-RU" sz="900" dirty="0" smtClean="0"/>
              <a:t>ей</a:t>
            </a:r>
            <a:r>
              <a:rPr lang="en-CA" sz="900" dirty="0" smtClean="0"/>
              <a:t>.</a:t>
            </a:r>
            <a:endParaRPr lang="ru-RU" sz="900" dirty="0" smtClean="0"/>
          </a:p>
          <a:p>
            <a:r>
              <a:rPr lang="ru-RU" sz="900" dirty="0" smtClean="0"/>
              <a:t>Недавно полученные данные свидетельствуют о повышении концентрации возбуждающих </a:t>
            </a:r>
            <a:r>
              <a:rPr lang="en-CA" sz="900" dirty="0" err="1" smtClean="0"/>
              <a:t>нейро</a:t>
            </a:r>
            <a:r>
              <a:rPr lang="ru-RU" sz="900" dirty="0" err="1" smtClean="0"/>
              <a:t>медиато</a:t>
            </a:r>
            <a:r>
              <a:rPr lang="en-CA" sz="900" dirty="0" smtClean="0"/>
              <a:t>р</a:t>
            </a:r>
            <a:r>
              <a:rPr lang="ru-RU" sz="900" dirty="0" err="1" smtClean="0"/>
              <a:t>ов</a:t>
            </a:r>
            <a:r>
              <a:rPr lang="en-CA" sz="900" dirty="0" smtClean="0"/>
              <a:t> (</a:t>
            </a:r>
            <a:r>
              <a:rPr lang="ru-RU" sz="900" dirty="0" smtClean="0"/>
              <a:t>глутамата и субстанции</a:t>
            </a:r>
            <a:r>
              <a:rPr lang="en-CA" sz="900" dirty="0" smtClean="0"/>
              <a:t> P)</a:t>
            </a:r>
            <a:r>
              <a:rPr lang="ru-RU" sz="900" dirty="0" smtClean="0"/>
              <a:t>, которые могут способствовать развитию </a:t>
            </a:r>
            <a:r>
              <a:rPr lang="en-CA" sz="900" dirty="0" err="1" smtClean="0"/>
              <a:t>гиперактивност</a:t>
            </a:r>
            <a:r>
              <a:rPr lang="ru-RU" sz="900" dirty="0" smtClean="0"/>
              <a:t>и нейронов и центральной </a:t>
            </a:r>
            <a:r>
              <a:rPr lang="en-CA" sz="900" dirty="0" smtClean="0"/>
              <a:t>сенсибилизаци</a:t>
            </a:r>
            <a:r>
              <a:rPr lang="ru-RU" sz="900" dirty="0" smtClean="0"/>
              <a:t>и</a:t>
            </a:r>
            <a:r>
              <a:rPr lang="en-CA" sz="900" dirty="0" smtClean="0"/>
              <a:t>. </a:t>
            </a:r>
            <a:r>
              <a:rPr lang="ru-RU" sz="900" dirty="0" smtClean="0"/>
              <a:t>Вторичная боль передается по немиелинизированным волокнам типа </a:t>
            </a:r>
            <a:r>
              <a:rPr lang="en-CA" sz="900" dirty="0" smtClean="0"/>
              <a:t>C </a:t>
            </a:r>
            <a:r>
              <a:rPr lang="ru-RU" sz="900" dirty="0" smtClean="0"/>
              <a:t>и имеет отношение к </a:t>
            </a:r>
            <a:r>
              <a:rPr lang="en-CA" sz="900" dirty="0" smtClean="0"/>
              <a:t>хронически</a:t>
            </a:r>
            <a:r>
              <a:rPr lang="ru-RU" sz="900" dirty="0" smtClean="0"/>
              <a:t>м </a:t>
            </a:r>
            <a:r>
              <a:rPr lang="en-CA" sz="900" dirty="0" smtClean="0"/>
              <a:t>бол</a:t>
            </a:r>
            <a:r>
              <a:rPr lang="ru-RU" sz="900" dirty="0" smtClean="0"/>
              <a:t>евым состояниям</a:t>
            </a:r>
            <a:r>
              <a:rPr lang="en-CA" sz="900" dirty="0" smtClean="0"/>
              <a:t>. </a:t>
            </a:r>
            <a:r>
              <a:rPr lang="ru-RU" sz="900" dirty="0" smtClean="0"/>
              <a:t>Она описывается как тупая или жгучая</a:t>
            </a:r>
            <a:r>
              <a:rPr lang="en-CA" sz="900" dirty="0" smtClean="0"/>
              <a:t>.</a:t>
            </a:r>
            <a:endParaRPr lang="ru-RU" sz="900" dirty="0" smtClean="0"/>
          </a:p>
          <a:p>
            <a:r>
              <a:rPr lang="ru-RU" sz="900" dirty="0" smtClean="0"/>
              <a:t>Многократная стимуляция волокон типа</a:t>
            </a:r>
            <a:r>
              <a:rPr lang="en-CA" sz="900" dirty="0" smtClean="0"/>
              <a:t> C </a:t>
            </a:r>
            <a:r>
              <a:rPr lang="ru-RU" sz="900" dirty="0" smtClean="0"/>
              <a:t>может приводить к усилению болевого синдрома в нейронах задних рогов спинного мозга</a:t>
            </a:r>
            <a:r>
              <a:rPr lang="en-CA" sz="900" dirty="0" smtClean="0"/>
              <a:t>. </a:t>
            </a:r>
            <a:r>
              <a:rPr lang="ru-RU" sz="900" dirty="0" smtClean="0"/>
              <a:t>Этот феномен, как представляется, обусловлен центральными механизмами</a:t>
            </a:r>
            <a:r>
              <a:rPr lang="en-CA" sz="900" dirty="0" smtClean="0"/>
              <a:t>. </a:t>
            </a:r>
            <a:r>
              <a:rPr lang="ru-RU" sz="900" dirty="0" smtClean="0"/>
              <a:t>У пациентов с </a:t>
            </a:r>
            <a:r>
              <a:rPr lang="en-CA" sz="900" dirty="0" err="1" smtClean="0"/>
              <a:t>фибромиалги</a:t>
            </a:r>
            <a:r>
              <a:rPr lang="ru-RU" sz="900" dirty="0" smtClean="0"/>
              <a:t>ей данный процесс достигает патологического уровня, что является </a:t>
            </a:r>
            <a:r>
              <a:rPr lang="en-CA" sz="900" dirty="0" err="1" smtClean="0"/>
              <a:t>дополнительн</a:t>
            </a:r>
            <a:r>
              <a:rPr lang="ru-RU" sz="900" dirty="0" smtClean="0"/>
              <a:t>ым доказательством возможности участия центральных механизмов в процессе развития </a:t>
            </a:r>
            <a:r>
              <a:rPr lang="en-CA" sz="900" dirty="0" smtClean="0"/>
              <a:t>фибромиалги</a:t>
            </a:r>
            <a:r>
              <a:rPr lang="ru-RU" sz="900" dirty="0" smtClean="0"/>
              <a:t>и</a:t>
            </a:r>
            <a:r>
              <a:rPr lang="en-CA" sz="900" dirty="0" smtClean="0"/>
              <a:t>.</a:t>
            </a:r>
            <a:endParaRPr lang="ru-RU" sz="900" dirty="0" smtClean="0"/>
          </a:p>
          <a:p>
            <a:r>
              <a:rPr lang="ru-RU" sz="900" dirty="0" smtClean="0"/>
              <a:t>Другими изменениями являются изменение внутренних связей, нарушение функции мелких нервных волокон и </a:t>
            </a:r>
            <a:r>
              <a:rPr lang="en-CA" sz="900" dirty="0" smtClean="0"/>
              <a:t>атрофия</a:t>
            </a:r>
            <a:r>
              <a:rPr lang="ru-RU" sz="900" dirty="0" smtClean="0"/>
              <a:t> серого вещества головного мозга</a:t>
            </a:r>
            <a:r>
              <a:rPr lang="en-CA" sz="900" dirty="0" smtClean="0"/>
              <a:t>.</a:t>
            </a:r>
            <a:endParaRPr lang="ru-RU" sz="900" dirty="0" smtClean="0"/>
          </a:p>
          <a:p>
            <a:endParaRPr lang="en-CA" sz="900" b="1" dirty="0" smtClean="0"/>
          </a:p>
          <a:p>
            <a:pPr eaLnBrk="1" hangingPunct="1">
              <a:lnSpc>
                <a:spcPct val="90000"/>
              </a:lnSpc>
              <a:spcBef>
                <a:spcPct val="0"/>
              </a:spcBef>
              <a:spcAft>
                <a:spcPts val="300"/>
              </a:spcAft>
              <a:buFontTx/>
              <a:buNone/>
            </a:pPr>
            <a:r>
              <a:rPr lang="ru-RU" sz="900" b="1" dirty="0" smtClean="0"/>
              <a:t>Литература</a:t>
            </a:r>
            <a:endParaRPr lang="en-CA" sz="900" b="1" dirty="0" smtClean="0"/>
          </a:p>
          <a:p>
            <a:pPr marL="0" marR="0" indent="0" algn="l" defTabSz="914400" rtl="0" eaLnBrk="1" fontAlgn="auto" latinLnBrk="0" hangingPunct="1">
              <a:lnSpc>
                <a:spcPct val="90000"/>
              </a:lnSpc>
              <a:spcBef>
                <a:spcPct val="0"/>
              </a:spcBef>
              <a:spcAft>
                <a:spcPts val="300"/>
              </a:spcAft>
              <a:buClrTx/>
              <a:buSzTx/>
              <a:buFontTx/>
              <a:buNone/>
              <a:tabLst/>
              <a:defRPr/>
            </a:pPr>
            <a:r>
              <a:rPr lang="en-CA" sz="900" dirty="0" smtClean="0"/>
              <a:t>Feraco P </a:t>
            </a:r>
            <a:r>
              <a:rPr lang="en-CA" sz="900" i="1" dirty="0" smtClean="0"/>
              <a:t>et al. </a:t>
            </a:r>
            <a:r>
              <a:rPr lang="en-CA" sz="900" dirty="0" smtClean="0"/>
              <a:t>Metabolic abnormalities in pain-processing regions of patients with fibromyalgia: </a:t>
            </a:r>
            <a:br>
              <a:rPr lang="en-CA" sz="900" dirty="0" smtClean="0"/>
            </a:br>
            <a:r>
              <a:rPr lang="en-CA" sz="900" dirty="0" smtClean="0"/>
              <a:t>a 3T MR spectroscopy study. </a:t>
            </a:r>
            <a:r>
              <a:rPr lang="en-CA" sz="900" i="1" dirty="0" smtClean="0"/>
              <a:t>AJNR Am J Neuroradiol</a:t>
            </a:r>
            <a:r>
              <a:rPr lang="en-CA" sz="900" dirty="0" smtClean="0"/>
              <a:t> 2011; 32(9):1585-90. </a:t>
            </a:r>
          </a:p>
          <a:p>
            <a:pPr>
              <a:lnSpc>
                <a:spcPct val="90000"/>
              </a:lnSpc>
              <a:spcBef>
                <a:spcPct val="0"/>
              </a:spcBef>
              <a:spcAft>
                <a:spcPts val="300"/>
              </a:spcAft>
              <a:defRPr/>
            </a:pPr>
            <a:r>
              <a:rPr lang="en-CA" sz="900" dirty="0" smtClean="0"/>
              <a:t>Gracely RH </a:t>
            </a:r>
            <a:r>
              <a:rPr lang="en-CA" sz="900" i="1" dirty="0"/>
              <a:t>et </a:t>
            </a:r>
            <a:r>
              <a:rPr lang="en-CA" sz="900" i="1" dirty="0" smtClean="0"/>
              <a:t>al</a:t>
            </a:r>
            <a:r>
              <a:rPr lang="en-CA" sz="900" dirty="0" smtClean="0"/>
              <a:t>. Functional magnetic resonance imaging evidence of augmented pain processing in fibromyalgia. </a:t>
            </a:r>
            <a:r>
              <a:rPr lang="en-CA" sz="900" i="1" dirty="0" smtClean="0"/>
              <a:t>Arthritis Rheum</a:t>
            </a:r>
            <a:r>
              <a:rPr lang="en-CA" sz="900" dirty="0" smtClean="0"/>
              <a:t> 2002; 46(5):1333-43.</a:t>
            </a:r>
          </a:p>
          <a:p>
            <a:pPr>
              <a:lnSpc>
                <a:spcPct val="90000"/>
              </a:lnSpc>
              <a:spcBef>
                <a:spcPct val="0"/>
              </a:spcBef>
              <a:spcAft>
                <a:spcPts val="300"/>
              </a:spcAft>
              <a:defRPr/>
            </a:pPr>
            <a:r>
              <a:rPr lang="en-US" sz="900" dirty="0"/>
              <a:t>Julien N</a:t>
            </a:r>
            <a:r>
              <a:rPr lang="en-US" sz="900" i="1" dirty="0"/>
              <a:t> et al. </a:t>
            </a:r>
            <a:r>
              <a:rPr lang="en-CA" sz="900" dirty="0"/>
              <a:t>Widespread pain in fibromyalgia is related to a deficit of endogenous pain inhibition</a:t>
            </a:r>
            <a:r>
              <a:rPr lang="en-CA" sz="900" dirty="0" smtClean="0"/>
              <a:t>. </a:t>
            </a:r>
            <a:r>
              <a:rPr lang="en-US" sz="900" i="1" dirty="0" smtClean="0"/>
              <a:t>Pain</a:t>
            </a:r>
            <a:r>
              <a:rPr lang="en-US" sz="900" dirty="0" smtClean="0"/>
              <a:t> </a:t>
            </a:r>
            <a:r>
              <a:rPr lang="en-US" sz="900" dirty="0"/>
              <a:t>2005</a:t>
            </a:r>
            <a:r>
              <a:rPr lang="en-US" sz="900" dirty="0" smtClean="0"/>
              <a:t>; </a:t>
            </a:r>
            <a:br>
              <a:rPr lang="en-US" sz="900" dirty="0" smtClean="0"/>
            </a:br>
            <a:r>
              <a:rPr lang="en-US" sz="900" dirty="0" smtClean="0"/>
              <a:t>114(1-2</a:t>
            </a:r>
            <a:r>
              <a:rPr lang="en-US" sz="900" dirty="0"/>
              <a:t>):</a:t>
            </a:r>
            <a:r>
              <a:rPr lang="en-US" sz="900" dirty="0" smtClean="0"/>
              <a:t>295-302.</a:t>
            </a:r>
            <a:endParaRPr lang="en-CA" sz="900" dirty="0" smtClean="0"/>
          </a:p>
          <a:p>
            <a:pPr>
              <a:lnSpc>
                <a:spcPct val="90000"/>
              </a:lnSpc>
              <a:spcBef>
                <a:spcPct val="0"/>
              </a:spcBef>
              <a:spcAft>
                <a:spcPts val="300"/>
              </a:spcAft>
              <a:defRPr/>
            </a:pPr>
            <a:r>
              <a:rPr lang="en-CA" sz="900" dirty="0" smtClean="0"/>
              <a:t>Napadow V</a:t>
            </a:r>
            <a:r>
              <a:rPr lang="en-CA" sz="900" i="1" dirty="0"/>
              <a:t> et al</a:t>
            </a:r>
            <a:r>
              <a:rPr lang="en-CA" sz="900" i="1" dirty="0" smtClean="0"/>
              <a:t>.</a:t>
            </a:r>
            <a:r>
              <a:rPr lang="en-CA" sz="900" dirty="0" smtClean="0"/>
              <a:t> Intrinsic brain connectivity in fibromyalgia is associated with chronic pain intensity. </a:t>
            </a:r>
            <a:br>
              <a:rPr lang="en-CA" sz="900" dirty="0" smtClean="0"/>
            </a:br>
            <a:r>
              <a:rPr lang="en-CA" sz="900" i="1" dirty="0" smtClean="0"/>
              <a:t>Arthritis Rheum</a:t>
            </a:r>
            <a:r>
              <a:rPr lang="en-CA" sz="900" dirty="0" smtClean="0"/>
              <a:t> 2010; 62(8):2545-55. </a:t>
            </a:r>
          </a:p>
          <a:p>
            <a:pPr>
              <a:lnSpc>
                <a:spcPct val="90000"/>
              </a:lnSpc>
              <a:spcBef>
                <a:spcPct val="0"/>
              </a:spcBef>
              <a:spcAft>
                <a:spcPts val="300"/>
              </a:spcAft>
              <a:defRPr/>
            </a:pPr>
            <a:r>
              <a:rPr lang="en-CA" sz="900" dirty="0" smtClean="0"/>
              <a:t>Robinson ME</a:t>
            </a:r>
            <a:r>
              <a:rPr lang="en-CA" sz="900" i="1" dirty="0"/>
              <a:t> et al</a:t>
            </a:r>
            <a:r>
              <a:rPr lang="en-CA" sz="900" i="1" dirty="0" smtClean="0"/>
              <a:t>.</a:t>
            </a:r>
            <a:r>
              <a:rPr lang="en-CA" sz="900" dirty="0" smtClean="0"/>
              <a:t> Gray matter volumes of pain-related brain areas are decreased in fibromyalgia syndrome. </a:t>
            </a:r>
            <a:br>
              <a:rPr lang="en-CA" sz="900" dirty="0" smtClean="0"/>
            </a:br>
            <a:r>
              <a:rPr lang="en-CA" sz="900" i="1" dirty="0" smtClean="0"/>
              <a:t>J Pain</a:t>
            </a:r>
            <a:r>
              <a:rPr lang="en-CA" sz="900" dirty="0" smtClean="0"/>
              <a:t> 2011; 12(4):436-43.</a:t>
            </a:r>
          </a:p>
          <a:p>
            <a:pPr>
              <a:lnSpc>
                <a:spcPct val="90000"/>
              </a:lnSpc>
              <a:spcBef>
                <a:spcPct val="0"/>
              </a:spcBef>
              <a:spcAft>
                <a:spcPts val="300"/>
              </a:spcAft>
              <a:defRPr/>
            </a:pPr>
            <a:r>
              <a:rPr lang="en-CA" sz="900" dirty="0" smtClean="0"/>
              <a:t>Russell IJ</a:t>
            </a:r>
            <a:r>
              <a:rPr lang="en-CA" sz="900" i="1" dirty="0"/>
              <a:t> et al</a:t>
            </a:r>
            <a:r>
              <a:rPr lang="en-CA" sz="900" i="1" dirty="0" smtClean="0"/>
              <a:t>.</a:t>
            </a:r>
            <a:r>
              <a:rPr lang="en-CA" sz="900" dirty="0" smtClean="0"/>
              <a:t> Elevated cerebrospinal fluid levels of substance P in patients with the fibromyalgia syndrome. </a:t>
            </a:r>
            <a:r>
              <a:rPr lang="en-CA" sz="900" i="1" dirty="0" smtClean="0"/>
              <a:t>Arthritis Rheum </a:t>
            </a:r>
            <a:r>
              <a:rPr lang="en-CA" sz="900" dirty="0" smtClean="0"/>
              <a:t>1994; 37(11):1593-601.</a:t>
            </a:r>
          </a:p>
          <a:p>
            <a:pPr>
              <a:lnSpc>
                <a:spcPct val="90000"/>
              </a:lnSpc>
              <a:spcBef>
                <a:spcPct val="0"/>
              </a:spcBef>
              <a:spcAft>
                <a:spcPts val="300"/>
              </a:spcAft>
              <a:defRPr/>
            </a:pPr>
            <a:r>
              <a:rPr lang="en-CA" sz="900" dirty="0" smtClean="0"/>
              <a:t>Üçeyler N</a:t>
            </a:r>
            <a:r>
              <a:rPr lang="en-CA" sz="900" i="1" dirty="0"/>
              <a:t> et al</a:t>
            </a:r>
            <a:r>
              <a:rPr lang="en-CA" sz="900" i="1" dirty="0" smtClean="0"/>
              <a:t>.</a:t>
            </a:r>
            <a:r>
              <a:rPr lang="en-CA" sz="900" dirty="0" smtClean="0"/>
              <a:t> Small fibre pathology in patients with fibromyalgia syndrome. </a:t>
            </a:r>
            <a:r>
              <a:rPr lang="en-CA" sz="900" i="1" dirty="0" smtClean="0"/>
              <a:t>Brain</a:t>
            </a:r>
            <a:r>
              <a:rPr lang="en-CA" sz="900" dirty="0" smtClean="0"/>
              <a:t> 2013; 136(Pt 6):1857-67.</a:t>
            </a:r>
          </a:p>
          <a:p>
            <a:pPr>
              <a:lnSpc>
                <a:spcPct val="90000"/>
              </a:lnSpc>
              <a:spcBef>
                <a:spcPct val="0"/>
              </a:spcBef>
              <a:spcAft>
                <a:spcPts val="300"/>
              </a:spcAft>
              <a:defRPr/>
            </a:pPr>
            <a:r>
              <a:rPr lang="en-CA" sz="900" dirty="0" smtClean="0"/>
              <a:t>Vaerøy H</a:t>
            </a:r>
            <a:r>
              <a:rPr lang="en-CA" sz="900" i="1" dirty="0"/>
              <a:t> et al</a:t>
            </a:r>
            <a:r>
              <a:rPr lang="en-CA" sz="900" i="1" dirty="0" smtClean="0"/>
              <a:t>.</a:t>
            </a:r>
            <a:r>
              <a:rPr lang="en-CA" sz="900" dirty="0" smtClean="0"/>
              <a:t> Elevated CSF levels of substance P and high incidence of Raynaud phenomenon in patients with fibromyalgia: new features for diagnosis. </a:t>
            </a:r>
            <a:r>
              <a:rPr lang="en-CA" sz="900" i="1" dirty="0" smtClean="0"/>
              <a:t>Pain </a:t>
            </a:r>
            <a:r>
              <a:rPr lang="en-CA" sz="900" dirty="0" smtClean="0"/>
              <a:t>1988; 32(1):21-6.</a:t>
            </a:r>
            <a:endParaRPr lang="en-CA" sz="9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41</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1" y="4454139"/>
            <a:ext cx="5715621" cy="5535736"/>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Примечания докладчика</a:t>
            </a:r>
            <a:endParaRPr lang="en-CA" sz="900" b="1" dirty="0" smtClean="0"/>
          </a:p>
          <a:p>
            <a:r>
              <a:rPr lang="ru-RU" sz="900" dirty="0" smtClean="0"/>
              <a:t>Центральная </a:t>
            </a:r>
            <a:r>
              <a:rPr lang="en-CA" sz="900" dirty="0" smtClean="0"/>
              <a:t>сенсибилизация </a:t>
            </a:r>
            <a:r>
              <a:rPr lang="ru-RU" sz="900" dirty="0" smtClean="0"/>
              <a:t>возникает вследствие повышения интенсивности возбуждающих механизмов или снижения интенсивности ингибиторных систем</a:t>
            </a:r>
            <a:r>
              <a:rPr lang="en-CA" sz="900" dirty="0" smtClean="0"/>
              <a:t>. </a:t>
            </a:r>
            <a:r>
              <a:rPr lang="ru-RU" sz="900" dirty="0" smtClean="0"/>
              <a:t>Как представляется, она ответственна за развитие тактильной </a:t>
            </a:r>
            <a:r>
              <a:rPr lang="en-CA" sz="900" dirty="0" smtClean="0"/>
              <a:t>аллодини</a:t>
            </a:r>
            <a:r>
              <a:rPr lang="ru-RU" sz="900" dirty="0" smtClean="0"/>
              <a:t>и</a:t>
            </a:r>
            <a:r>
              <a:rPr lang="en-CA" sz="900" dirty="0" smtClean="0"/>
              <a:t> (бол</a:t>
            </a:r>
            <a:r>
              <a:rPr lang="ru-RU" sz="900" dirty="0" smtClean="0"/>
              <a:t>и </a:t>
            </a:r>
            <a:r>
              <a:rPr lang="en-CA" sz="900" dirty="0" smtClean="0"/>
              <a:t>в ответ на </a:t>
            </a:r>
            <a:r>
              <a:rPr lang="ru-RU" sz="900" dirty="0" smtClean="0"/>
              <a:t>легкое поскабливание кожи</a:t>
            </a:r>
            <a:r>
              <a:rPr lang="en-CA" sz="900" dirty="0" smtClean="0"/>
              <a:t>)</a:t>
            </a:r>
            <a:r>
              <a:rPr lang="ru-RU" sz="900" dirty="0" smtClean="0"/>
              <a:t>, а также распространение повышения </a:t>
            </a:r>
            <a:r>
              <a:rPr lang="en-CA" sz="900" dirty="0" smtClean="0"/>
              <a:t>бол</a:t>
            </a:r>
            <a:r>
              <a:rPr lang="ru-RU" sz="900" dirty="0" smtClean="0"/>
              <a:t>евой </a:t>
            </a:r>
            <a:r>
              <a:rPr lang="en-CA" sz="900" dirty="0" err="1" smtClean="0"/>
              <a:t>чувствительност</a:t>
            </a:r>
            <a:r>
              <a:rPr lang="ru-RU" sz="900" dirty="0" smtClean="0"/>
              <a:t>и за пределы поврежденной ткани, в результате становятся болезненными окружающие неповрежденные ткани</a:t>
            </a:r>
            <a:r>
              <a:rPr lang="en-CA" sz="900" dirty="0" smtClean="0"/>
              <a:t>. </a:t>
            </a:r>
            <a:r>
              <a:rPr lang="ru-RU" sz="900" dirty="0" smtClean="0"/>
              <a:t>Активация</a:t>
            </a:r>
            <a:r>
              <a:rPr lang="en-CA" sz="900" dirty="0" smtClean="0"/>
              <a:t> </a:t>
            </a:r>
            <a:r>
              <a:rPr lang="en-CA" sz="900" dirty="0" err="1" smtClean="0"/>
              <a:t>ноцицепт</a:t>
            </a:r>
            <a:r>
              <a:rPr lang="ru-RU" sz="900" dirty="0" smtClean="0"/>
              <a:t>оров афферентных нервных волокон приводит к высвобождению возбуждающих </a:t>
            </a:r>
            <a:r>
              <a:rPr lang="en-CA" sz="900" dirty="0" err="1" smtClean="0"/>
              <a:t>нейро</a:t>
            </a:r>
            <a:r>
              <a:rPr lang="ru-RU" sz="900" dirty="0" err="1" smtClean="0"/>
              <a:t>медиато</a:t>
            </a:r>
            <a:r>
              <a:rPr lang="en-CA" sz="900" dirty="0" smtClean="0"/>
              <a:t>р</a:t>
            </a:r>
            <a:r>
              <a:rPr lang="ru-RU" sz="900" dirty="0" smtClean="0"/>
              <a:t>ов</a:t>
            </a:r>
            <a:r>
              <a:rPr lang="en-CA" sz="900" dirty="0" smtClean="0"/>
              <a:t> (</a:t>
            </a:r>
            <a:r>
              <a:rPr lang="ru-RU" sz="900" dirty="0" smtClean="0"/>
              <a:t>глутамата и субстанции </a:t>
            </a:r>
            <a:r>
              <a:rPr lang="en-CA" sz="900" dirty="0" smtClean="0"/>
              <a:t>P) </a:t>
            </a:r>
            <a:r>
              <a:rPr lang="ru-RU" sz="900" dirty="0" smtClean="0"/>
              <a:t>в задних рогах </a:t>
            </a:r>
            <a:r>
              <a:rPr lang="en-CA" sz="900" dirty="0" err="1" smtClean="0"/>
              <a:t>спинно</a:t>
            </a:r>
            <a:r>
              <a:rPr lang="ru-RU" sz="900" dirty="0" smtClean="0"/>
              <a:t>го</a:t>
            </a:r>
            <a:r>
              <a:rPr lang="en-CA" sz="900" dirty="0" smtClean="0"/>
              <a:t> </a:t>
            </a:r>
            <a:r>
              <a:rPr lang="en-CA" sz="900" dirty="0" err="1" smtClean="0"/>
              <a:t>мозг</a:t>
            </a:r>
            <a:r>
              <a:rPr lang="ru-RU" sz="900" dirty="0" smtClean="0"/>
              <a:t>а</a:t>
            </a:r>
            <a:r>
              <a:rPr lang="en-CA" sz="900" dirty="0" smtClean="0"/>
              <a:t>. </a:t>
            </a:r>
            <a:r>
              <a:rPr lang="ru-RU" sz="900" dirty="0" smtClean="0"/>
              <a:t>Э</a:t>
            </a:r>
            <a:r>
              <a:rPr lang="en-CA" sz="900" dirty="0" err="1" smtClean="0"/>
              <a:t>ти</a:t>
            </a:r>
            <a:r>
              <a:rPr lang="en-CA" sz="900" dirty="0" smtClean="0"/>
              <a:t> </a:t>
            </a:r>
            <a:r>
              <a:rPr lang="en-CA" sz="900" dirty="0" err="1" smtClean="0"/>
              <a:t>нейро</a:t>
            </a:r>
            <a:r>
              <a:rPr lang="ru-RU" sz="900" dirty="0" err="1" smtClean="0"/>
              <a:t>медиато</a:t>
            </a:r>
            <a:r>
              <a:rPr lang="en-CA" sz="900" dirty="0" err="1" smtClean="0"/>
              <a:t>ры</a:t>
            </a:r>
            <a:r>
              <a:rPr lang="en-CA" sz="900" dirty="0" smtClean="0"/>
              <a:t> </a:t>
            </a:r>
            <a:r>
              <a:rPr lang="ru-RU" sz="900" dirty="0" smtClean="0"/>
              <a:t>могут способствовать развитию </a:t>
            </a:r>
            <a:r>
              <a:rPr lang="en-CA" sz="900" dirty="0" smtClean="0"/>
              <a:t>гиперактивност</a:t>
            </a:r>
            <a:r>
              <a:rPr lang="ru-RU" sz="900" dirty="0" smtClean="0"/>
              <a:t>и нейронов и центральной </a:t>
            </a:r>
            <a:r>
              <a:rPr lang="en-CA" sz="900" dirty="0" smtClean="0"/>
              <a:t>сенсибилизаци</a:t>
            </a:r>
            <a:r>
              <a:rPr lang="ru-RU" sz="900" dirty="0" smtClean="0"/>
              <a:t>и</a:t>
            </a:r>
            <a:r>
              <a:rPr lang="en-CA" sz="900" dirty="0" smtClean="0"/>
              <a:t>.</a:t>
            </a:r>
            <a:endParaRPr lang="ru-RU" sz="900" dirty="0" smtClean="0"/>
          </a:p>
          <a:p>
            <a:r>
              <a:rPr lang="ru-RU" sz="900" dirty="0" smtClean="0"/>
              <a:t>П</a:t>
            </a:r>
            <a:r>
              <a:rPr lang="en-CA" sz="900" dirty="0" smtClean="0"/>
              <a:t>осле </a:t>
            </a:r>
            <a:r>
              <a:rPr lang="ru-RU" sz="900" dirty="0" smtClean="0"/>
              <a:t>развития центральной </a:t>
            </a:r>
            <a:r>
              <a:rPr lang="en-CA" sz="900" dirty="0" smtClean="0"/>
              <a:t>сенсибилизаци</a:t>
            </a:r>
            <a:r>
              <a:rPr lang="ru-RU" sz="900" dirty="0" smtClean="0"/>
              <a:t>и для поддержания хронической боли достаточно лишь минимальной</a:t>
            </a:r>
            <a:r>
              <a:rPr lang="en-CA" sz="900" dirty="0" smtClean="0"/>
              <a:t> </a:t>
            </a:r>
            <a:r>
              <a:rPr lang="en-CA" sz="900" dirty="0" err="1" smtClean="0"/>
              <a:t>ноцицептивн</a:t>
            </a:r>
            <a:r>
              <a:rPr lang="ru-RU" sz="900" dirty="0" smtClean="0"/>
              <a:t>ой импульсации</a:t>
            </a:r>
            <a:r>
              <a:rPr lang="en-CA" sz="900" dirty="0" smtClean="0"/>
              <a:t>.</a:t>
            </a:r>
            <a:endParaRPr lang="ru-RU" sz="900" dirty="0" smtClean="0"/>
          </a:p>
          <a:p>
            <a:r>
              <a:rPr lang="ru-RU" sz="900" dirty="0" smtClean="0"/>
              <a:t>Ф</a:t>
            </a:r>
            <a:r>
              <a:rPr lang="en-CA" sz="900" dirty="0" err="1" smtClean="0"/>
              <a:t>армакологически</a:t>
            </a:r>
            <a:r>
              <a:rPr lang="ru-RU" sz="900" dirty="0" smtClean="0"/>
              <a:t>ми способами воздействия на боль, обусловленную центральной </a:t>
            </a:r>
            <a:r>
              <a:rPr lang="en-CA" sz="900" dirty="0" smtClean="0"/>
              <a:t>сенсибилизаци</a:t>
            </a:r>
            <a:r>
              <a:rPr lang="ru-RU" sz="900" dirty="0" smtClean="0"/>
              <a:t>ей, является применение лигандов </a:t>
            </a:r>
            <a:r>
              <a:rPr lang="el-GR" sz="900" dirty="0" smtClean="0"/>
              <a:t>α</a:t>
            </a:r>
            <a:r>
              <a:rPr lang="en-CA" sz="900" baseline="-25000" dirty="0" smtClean="0"/>
              <a:t>2</a:t>
            </a:r>
            <a:r>
              <a:rPr lang="el-GR" sz="900" dirty="0" smtClean="0"/>
              <a:t>δ</a:t>
            </a:r>
            <a:r>
              <a:rPr lang="ru-RU" sz="900" dirty="0" smtClean="0"/>
              <a:t>-рецепторов и </a:t>
            </a:r>
            <a:r>
              <a:rPr lang="en-CA" sz="900" dirty="0" err="1" smtClean="0"/>
              <a:t>антидепрессант</a:t>
            </a:r>
            <a:r>
              <a:rPr lang="ru-RU" sz="900" dirty="0" smtClean="0"/>
              <a:t>ов</a:t>
            </a:r>
            <a:r>
              <a:rPr lang="en-CA" sz="900" dirty="0" smtClean="0"/>
              <a:t>.</a:t>
            </a:r>
            <a:endParaRPr lang="ru-RU" sz="900" dirty="0" smtClean="0"/>
          </a:p>
          <a:p>
            <a:endParaRPr lang="en-CA" sz="850" dirty="0"/>
          </a:p>
          <a:p>
            <a:pPr>
              <a:spcAft>
                <a:spcPts val="296"/>
              </a:spcAft>
            </a:pPr>
            <a:r>
              <a:rPr lang="ru-RU" sz="850" b="1" dirty="0" smtClean="0"/>
              <a:t>Литература</a:t>
            </a:r>
            <a:endParaRPr lang="en-US" sz="850" b="1" dirty="0"/>
          </a:p>
          <a:p>
            <a:pPr>
              <a:spcAft>
                <a:spcPts val="296"/>
              </a:spcAft>
              <a:defRPr/>
            </a:pPr>
            <a:r>
              <a:rPr lang="en-US" sz="850" dirty="0"/>
              <a:t>Campbell JN, Meyer RA. Mechanisms of neuropathic pain. </a:t>
            </a:r>
            <a:r>
              <a:rPr lang="en-US" sz="850" i="1" dirty="0"/>
              <a:t>Neuron</a:t>
            </a:r>
            <a:r>
              <a:rPr lang="en-US" sz="850" dirty="0"/>
              <a:t> 2006; 52(1):77-92</a:t>
            </a:r>
            <a:r>
              <a:rPr lang="en-US" sz="850" dirty="0" smtClean="0"/>
              <a:t>. </a:t>
            </a:r>
            <a:endParaRPr lang="en-CA" sz="850" dirty="0"/>
          </a:p>
          <a:p>
            <a:pPr defTabSz="901598">
              <a:spcAft>
                <a:spcPts val="296"/>
              </a:spcAft>
              <a:defRPr/>
            </a:pPr>
            <a:r>
              <a:rPr lang="en-US" sz="850" dirty="0"/>
              <a:t>Gottschalk A, Smith DS. New concepts in acute pain therapy: preemptive analgesia. </a:t>
            </a:r>
            <a:r>
              <a:rPr lang="en-US" sz="850" i="1" dirty="0"/>
              <a:t>Am Fam Physician</a:t>
            </a:r>
            <a:r>
              <a:rPr lang="en-US" sz="850" dirty="0"/>
              <a:t> 2001; </a:t>
            </a:r>
            <a:r>
              <a:rPr lang="en-US" sz="850" dirty="0" smtClean="0"/>
              <a:t/>
            </a:r>
            <a:br>
              <a:rPr lang="en-US" sz="850" dirty="0" smtClean="0"/>
            </a:br>
            <a:r>
              <a:rPr lang="en-US" sz="850" dirty="0" smtClean="0"/>
              <a:t>63</a:t>
            </a:r>
            <a:r>
              <a:rPr lang="en-US" sz="850" dirty="0" smtClean="0">
                <a:sym typeface="Wingdings" pitchFamily="2" charset="2"/>
              </a:rPr>
              <a:t>(10)</a:t>
            </a:r>
            <a:r>
              <a:rPr lang="en-US" sz="850" dirty="0" smtClean="0"/>
              <a:t>1979-86</a:t>
            </a:r>
            <a:r>
              <a:rPr lang="en-US" sz="850" dirty="0"/>
              <a:t>.</a:t>
            </a:r>
          </a:p>
          <a:p>
            <a:pPr>
              <a:spcAft>
                <a:spcPts val="296"/>
              </a:spcAft>
              <a:defRPr/>
            </a:pPr>
            <a:r>
              <a:rPr lang="en-US" sz="850" dirty="0"/>
              <a:t>Henriksson KG. Fibromyalgia–from syndrome to disease: overview of pathogenetic mechanisms. </a:t>
            </a:r>
            <a:r>
              <a:rPr lang="en-US" sz="850" i="1" dirty="0"/>
              <a:t>J Rehabil Med</a:t>
            </a:r>
            <a:r>
              <a:rPr lang="en-US" sz="850" dirty="0"/>
              <a:t> 2003; 41(Suppl):89-94</a:t>
            </a:r>
            <a:r>
              <a:rPr lang="en-US" sz="850" dirty="0" smtClean="0"/>
              <a:t>. </a:t>
            </a:r>
            <a:endParaRPr lang="en-CA" sz="850" dirty="0"/>
          </a:p>
          <a:p>
            <a:pPr>
              <a:spcAft>
                <a:spcPts val="296"/>
              </a:spcAft>
              <a:defRPr/>
            </a:pPr>
            <a:r>
              <a:rPr lang="en-US" sz="850" spc="-10" dirty="0"/>
              <a:t>Larson AA </a:t>
            </a:r>
            <a:r>
              <a:rPr lang="en-US" sz="850" i="1" spc="-10" dirty="0"/>
              <a:t>et al.</a:t>
            </a:r>
            <a:r>
              <a:rPr lang="en-US" sz="850" spc="-10" dirty="0"/>
              <a:t> Changes in the concentrations of amino acids in the cerebrospinal fluid that correlate with pain in patients with fibromyalgia: implications for nitric oxide pathways. </a:t>
            </a:r>
            <a:r>
              <a:rPr lang="en-US" sz="850" i="1" spc="-10" dirty="0"/>
              <a:t>Pain</a:t>
            </a:r>
            <a:r>
              <a:rPr lang="en-US" sz="850" spc="-10" dirty="0"/>
              <a:t> 2000; 87(2):201-11</a:t>
            </a:r>
            <a:r>
              <a:rPr lang="en-US" sz="850" spc="-10" dirty="0" smtClean="0"/>
              <a:t>. </a:t>
            </a:r>
            <a:endParaRPr lang="en-CA" sz="850" spc="-10" dirty="0"/>
          </a:p>
          <a:p>
            <a:pPr>
              <a:spcAft>
                <a:spcPts val="296"/>
              </a:spcAft>
              <a:defRPr/>
            </a:pPr>
            <a:r>
              <a:rPr lang="en-US" sz="850" dirty="0"/>
              <a:t>Marchand S. The physiology of pain mechanisms: from the periphery to the brain. </a:t>
            </a:r>
            <a:r>
              <a:rPr lang="en-US" sz="850" i="1" dirty="0"/>
              <a:t>Rheum Dis Clin North Am</a:t>
            </a:r>
            <a:r>
              <a:rPr lang="en-US" sz="850" dirty="0"/>
              <a:t> 2008; </a:t>
            </a:r>
            <a:r>
              <a:rPr lang="en-US" sz="850" dirty="0" smtClean="0"/>
              <a:t/>
            </a:r>
            <a:br>
              <a:rPr lang="en-US" sz="850" dirty="0" smtClean="0"/>
            </a:br>
            <a:r>
              <a:rPr lang="en-US" sz="850" dirty="0" smtClean="0"/>
              <a:t>34(2</a:t>
            </a:r>
            <a:r>
              <a:rPr lang="en-US" sz="850" dirty="0"/>
              <a:t>):285-309. </a:t>
            </a:r>
            <a:endParaRPr lang="en-CA" sz="850" dirty="0"/>
          </a:p>
          <a:p>
            <a:pPr>
              <a:spcAft>
                <a:spcPts val="296"/>
              </a:spcAft>
              <a:defRPr/>
            </a:pPr>
            <a:r>
              <a:rPr lang="en-US" sz="850" dirty="0"/>
              <a:t>Rao SG. The neuropharmacology of centrally-acting analgesic medications in fibromyalgia. </a:t>
            </a:r>
            <a:r>
              <a:rPr lang="en-US" sz="850" i="1" dirty="0"/>
              <a:t>Rheum Dis Clin North Am</a:t>
            </a:r>
            <a:r>
              <a:rPr lang="en-US" sz="850" dirty="0"/>
              <a:t> 2002; </a:t>
            </a:r>
            <a:r>
              <a:rPr lang="en-US" sz="850" dirty="0" smtClean="0"/>
              <a:t/>
            </a:r>
            <a:br>
              <a:rPr lang="en-US" sz="850" dirty="0" smtClean="0"/>
            </a:br>
            <a:r>
              <a:rPr lang="en-US" sz="850" dirty="0" smtClean="0"/>
              <a:t>28(2</a:t>
            </a:r>
            <a:r>
              <a:rPr lang="en-US" sz="850" dirty="0"/>
              <a:t>):235-59. </a:t>
            </a:r>
            <a:endParaRPr lang="en-CA" sz="850" dirty="0"/>
          </a:p>
          <a:p>
            <a:pPr>
              <a:spcAft>
                <a:spcPts val="296"/>
              </a:spcAft>
            </a:pPr>
            <a:r>
              <a:rPr lang="en-US" sz="850" dirty="0"/>
              <a:t>Staud R. Biology and therapy of fibromyalgia: pain in fibromyalgia syndrome. </a:t>
            </a:r>
            <a:r>
              <a:rPr lang="en-US" sz="850" i="1" dirty="0"/>
              <a:t>Arthritis Res Ther </a:t>
            </a:r>
            <a:r>
              <a:rPr lang="en-US" sz="850" dirty="0"/>
              <a:t>2006; 8(3):208-14.</a:t>
            </a:r>
            <a:endParaRPr lang="en-CA" sz="850" dirty="0"/>
          </a:p>
          <a:p>
            <a:pPr>
              <a:spcAft>
                <a:spcPts val="296"/>
              </a:spcAft>
            </a:pPr>
            <a:r>
              <a:rPr lang="en-US" sz="850" dirty="0"/>
              <a:t>Staud R, Rodriguez ME. Mechanisms of disease: pain in fibromyalgia syndrome. </a:t>
            </a:r>
            <a:r>
              <a:rPr lang="en-US" sz="850" i="1" dirty="0"/>
              <a:t>Nat Clin Pract Rheumatol </a:t>
            </a:r>
            <a:r>
              <a:rPr lang="en-US" sz="850" dirty="0"/>
              <a:t>2006; 2(2):90-8</a:t>
            </a:r>
            <a:r>
              <a:rPr lang="en-US" sz="850" dirty="0" smtClean="0"/>
              <a:t>. </a:t>
            </a:r>
            <a:endParaRPr lang="en-CA" sz="850" dirty="0"/>
          </a:p>
          <a:p>
            <a:pPr>
              <a:spcAft>
                <a:spcPts val="296"/>
              </a:spcAft>
            </a:pPr>
            <a:r>
              <a:rPr lang="en-US" sz="850" dirty="0"/>
              <a:t>Vaerøy H </a:t>
            </a:r>
            <a:r>
              <a:rPr lang="en-US" sz="850" i="1" dirty="0"/>
              <a:t>et al.</a:t>
            </a:r>
            <a:r>
              <a:rPr lang="en-US" sz="850" dirty="0"/>
              <a:t> Elevated CSF levels of substance P and high incidence of Raynaud phenomenon in patients with fibromyalgia: new features for diagnosis. </a:t>
            </a:r>
            <a:r>
              <a:rPr lang="en-US" sz="850" i="1" dirty="0"/>
              <a:t>Pain</a:t>
            </a:r>
            <a:r>
              <a:rPr lang="en-US" sz="850" dirty="0"/>
              <a:t> 1988; 32(1):21-6.</a:t>
            </a:r>
            <a:endParaRPr lang="en-CA" sz="850" dirty="0"/>
          </a:p>
          <a:p>
            <a:pPr>
              <a:spcAft>
                <a:spcPts val="296"/>
              </a:spcAft>
              <a:defRPr/>
            </a:pPr>
            <a:r>
              <a:rPr lang="en-US" sz="850" dirty="0"/>
              <a:t>Woolf CJ </a:t>
            </a:r>
            <a:r>
              <a:rPr lang="en-US" sz="850" i="1" dirty="0"/>
              <a:t>et al. </a:t>
            </a:r>
            <a:r>
              <a:rPr lang="en-CA" sz="850" dirty="0"/>
              <a:t>Pain: moving from symptom control toward mechanism-specific pharmacologic management. </a:t>
            </a:r>
            <a:r>
              <a:rPr lang="en-CA" sz="850" dirty="0" smtClean="0"/>
              <a:t/>
            </a:r>
            <a:br>
              <a:rPr lang="en-CA" sz="850" dirty="0" smtClean="0"/>
            </a:br>
            <a:r>
              <a:rPr lang="en-US" sz="850" i="1" dirty="0" smtClean="0"/>
              <a:t>Ann </a:t>
            </a:r>
            <a:r>
              <a:rPr lang="en-US" sz="850" i="1" dirty="0"/>
              <a:t>Intern Med </a:t>
            </a:r>
            <a:r>
              <a:rPr lang="en-US" sz="850" dirty="0"/>
              <a:t>2004; 140(6):441-51</a:t>
            </a:r>
            <a:r>
              <a:rPr lang="en-US" sz="850" dirty="0" smtClean="0"/>
              <a:t>.</a:t>
            </a:r>
            <a:endParaRPr lang="en-US" sz="850"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42</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0" y="4425378"/>
            <a:ext cx="5486400" cy="5334404"/>
          </a:xfrm>
          <a:noFill/>
        </p:spPr>
        <p:txBody>
          <a:bodyPr wrap="square" numCol="1" anchor="t" anchorCtr="0" compatLnSpc="1">
            <a:prstTxWarp prst="textNoShape">
              <a:avLst/>
            </a:prstTxWarp>
          </a:bodyPr>
          <a:lstStyle/>
          <a:p>
            <a:pPr marL="187833" indent="-187833">
              <a:spcAft>
                <a:spcPts val="600"/>
              </a:spcAft>
            </a:pPr>
            <a:r>
              <a:rPr lang="ru-RU" sz="1100" b="1" dirty="0" smtClean="0"/>
              <a:t>Примечания докладчика</a:t>
            </a:r>
            <a:endParaRPr lang="en-CA" sz="1100" b="1" dirty="0"/>
          </a:p>
          <a:p>
            <a:r>
              <a:rPr lang="ru-RU" sz="1100" dirty="0" smtClean="0"/>
              <a:t>На данном слайде показано, каким образом повреждение </a:t>
            </a:r>
            <a:r>
              <a:rPr lang="en-CA" sz="1100" dirty="0" smtClean="0"/>
              <a:t>нервн</a:t>
            </a:r>
            <a:r>
              <a:rPr lang="ru-RU" sz="1100" dirty="0" smtClean="0"/>
              <a:t>ой </a:t>
            </a:r>
            <a:r>
              <a:rPr lang="en-CA" sz="1100" dirty="0" smtClean="0"/>
              <a:t>систем</a:t>
            </a:r>
            <a:r>
              <a:rPr lang="ru-RU" sz="1100" dirty="0" smtClean="0"/>
              <a:t>ы может уменьшать </a:t>
            </a:r>
            <a:r>
              <a:rPr lang="en-CA" sz="1100" dirty="0" smtClean="0"/>
              <a:t>ингибирование </a:t>
            </a:r>
            <a:r>
              <a:rPr lang="ru-RU" sz="1100" dirty="0" smtClean="0"/>
              <a:t>процессов в задних рогах за счет различных механизмов</a:t>
            </a:r>
            <a:r>
              <a:rPr lang="en-CA" sz="1100" dirty="0" smtClean="0"/>
              <a:t>.</a:t>
            </a:r>
            <a:endParaRPr lang="ru-RU" sz="1100" dirty="0" smtClean="0"/>
          </a:p>
          <a:p>
            <a:r>
              <a:rPr lang="ru-RU" sz="1100" dirty="0" smtClean="0"/>
              <a:t>Стимуляция ингибиторных интернейронов, расположенных в задних рогах </a:t>
            </a:r>
            <a:r>
              <a:rPr lang="en-CA" sz="1100" dirty="0" smtClean="0"/>
              <a:t>спинно</a:t>
            </a:r>
            <a:r>
              <a:rPr lang="ru-RU" sz="1100" dirty="0" smtClean="0"/>
              <a:t>го</a:t>
            </a:r>
            <a:r>
              <a:rPr lang="en-CA" sz="1100" dirty="0" smtClean="0"/>
              <a:t> мозг</a:t>
            </a:r>
            <a:r>
              <a:rPr lang="ru-RU" sz="1100" dirty="0" smtClean="0"/>
              <a:t>а, приводит к высвобождению </a:t>
            </a:r>
            <a:r>
              <a:rPr lang="en-CA" sz="1100" dirty="0" err="1" smtClean="0"/>
              <a:t>нейро</a:t>
            </a:r>
            <a:r>
              <a:rPr lang="ru-RU" sz="1100" dirty="0" err="1" smtClean="0"/>
              <a:t>медиато</a:t>
            </a:r>
            <a:r>
              <a:rPr lang="en-CA" sz="1100" dirty="0" smtClean="0"/>
              <a:t>р</a:t>
            </a:r>
            <a:r>
              <a:rPr lang="ru-RU" sz="1100" dirty="0" smtClean="0"/>
              <a:t>ов, таких как </a:t>
            </a:r>
            <a:r>
              <a:rPr lang="ru-RU" sz="1100" dirty="0" err="1" smtClean="0"/>
              <a:t>гамма-аминомасляная</a:t>
            </a:r>
            <a:r>
              <a:rPr lang="ru-RU" sz="1100" dirty="0" smtClean="0"/>
              <a:t> кислота</a:t>
            </a:r>
            <a:r>
              <a:rPr lang="en-CA" sz="1100" dirty="0" smtClean="0"/>
              <a:t> (GABA) </a:t>
            </a:r>
            <a:r>
              <a:rPr lang="ru-RU" sz="1100" dirty="0" smtClean="0"/>
              <a:t>и глицин</a:t>
            </a:r>
            <a:r>
              <a:rPr lang="en-CA" sz="1100" dirty="0" smtClean="0"/>
              <a:t>, </a:t>
            </a:r>
            <a:r>
              <a:rPr lang="ru-RU" sz="1100" dirty="0" smtClean="0"/>
              <a:t>которые приводят к снижению синоптической передачи чувствительных импульсов</a:t>
            </a:r>
            <a:r>
              <a:rPr lang="en-CA" sz="1100" dirty="0" smtClean="0"/>
              <a:t>.</a:t>
            </a:r>
            <a:endParaRPr lang="ru-RU" sz="1100" dirty="0" smtClean="0"/>
          </a:p>
          <a:p>
            <a:r>
              <a:rPr lang="ru-RU" sz="1100" dirty="0" smtClean="0"/>
              <a:t>Ингибиторные механизмы, возникающие в нисходящих путях от </a:t>
            </a:r>
            <a:r>
              <a:rPr lang="en-CA" sz="1100" dirty="0" err="1" smtClean="0"/>
              <a:t>головно</a:t>
            </a:r>
            <a:r>
              <a:rPr lang="ru-RU" sz="1100" dirty="0" smtClean="0"/>
              <a:t>го</a:t>
            </a:r>
            <a:r>
              <a:rPr lang="en-CA" sz="1100" dirty="0" smtClean="0"/>
              <a:t> мозг</a:t>
            </a:r>
            <a:r>
              <a:rPr lang="ru-RU" sz="1100" dirty="0" smtClean="0"/>
              <a:t>а, опосредованы </a:t>
            </a:r>
            <a:r>
              <a:rPr lang="en-CA" sz="1100" dirty="0" err="1" smtClean="0"/>
              <a:t>эндогенны</a:t>
            </a:r>
            <a:r>
              <a:rPr lang="ru-RU" sz="1100" dirty="0" smtClean="0"/>
              <a:t>ми </a:t>
            </a:r>
            <a:r>
              <a:rPr lang="en-CA" sz="1100" dirty="0" smtClean="0"/>
              <a:t>опиоид</a:t>
            </a:r>
            <a:r>
              <a:rPr lang="ru-RU" sz="1100" dirty="0" smtClean="0"/>
              <a:t>ами или </a:t>
            </a:r>
            <a:r>
              <a:rPr lang="en-CA" sz="1100" dirty="0" err="1" smtClean="0"/>
              <a:t>нейро</a:t>
            </a:r>
            <a:r>
              <a:rPr lang="ru-RU" sz="1100" dirty="0" err="1" smtClean="0"/>
              <a:t>медиато</a:t>
            </a:r>
            <a:r>
              <a:rPr lang="en-CA" sz="1100" dirty="0" smtClean="0"/>
              <a:t>р</a:t>
            </a:r>
            <a:r>
              <a:rPr lang="ru-RU" sz="1100" dirty="0" smtClean="0"/>
              <a:t>ами</a:t>
            </a:r>
            <a:r>
              <a:rPr lang="en-CA" sz="1100" dirty="0" smtClean="0"/>
              <a:t>, </a:t>
            </a:r>
            <a:r>
              <a:rPr lang="ru-RU" sz="1100" dirty="0" smtClean="0"/>
              <a:t>например </a:t>
            </a:r>
            <a:r>
              <a:rPr lang="en-CA" sz="1100" dirty="0" smtClean="0"/>
              <a:t>серотонин</a:t>
            </a:r>
            <a:r>
              <a:rPr lang="ru-RU" sz="1100" dirty="0" smtClean="0"/>
              <a:t>ом и </a:t>
            </a:r>
            <a:r>
              <a:rPr lang="en-CA" sz="1100" dirty="0" err="1" smtClean="0"/>
              <a:t>норадреналин</a:t>
            </a:r>
            <a:r>
              <a:rPr lang="ru-RU" sz="1100" dirty="0" smtClean="0"/>
              <a:t>ом</a:t>
            </a:r>
            <a:r>
              <a:rPr lang="en-CA" sz="1100" dirty="0" smtClean="0"/>
              <a:t>. </a:t>
            </a:r>
            <a:r>
              <a:rPr lang="ru-RU" sz="1100" dirty="0" smtClean="0"/>
              <a:t>Эта ингибиторная система препятствует гиперстимуляции</a:t>
            </a:r>
            <a:r>
              <a:rPr lang="en-US" sz="1100" dirty="0" smtClean="0"/>
              <a:t>.</a:t>
            </a:r>
            <a:endParaRPr lang="ru-RU" sz="1100" dirty="0" smtClean="0"/>
          </a:p>
          <a:p>
            <a:r>
              <a:rPr lang="ru-RU" sz="1100" dirty="0" smtClean="0"/>
              <a:t>Экспериментальные повреждения периферических нервов </a:t>
            </a:r>
            <a:r>
              <a:rPr lang="en-CA" sz="1100" dirty="0" smtClean="0"/>
              <a:t>у животных </a:t>
            </a:r>
            <a:r>
              <a:rPr lang="ru-RU" sz="1100" dirty="0" smtClean="0"/>
              <a:t>ассоциировались со снижением концентрации </a:t>
            </a:r>
            <a:r>
              <a:rPr lang="en-CA" sz="1100" dirty="0" smtClean="0"/>
              <a:t>GABA </a:t>
            </a:r>
            <a:r>
              <a:rPr lang="ru-RU" sz="1100" dirty="0" smtClean="0"/>
              <a:t>и глицина</a:t>
            </a:r>
            <a:r>
              <a:rPr lang="en-CA" sz="1100" dirty="0" smtClean="0"/>
              <a:t>. </a:t>
            </a:r>
            <a:r>
              <a:rPr lang="ru-RU" sz="1100" dirty="0" smtClean="0"/>
              <a:t>Д</a:t>
            </a:r>
            <a:r>
              <a:rPr lang="en-CA" sz="1100" dirty="0" smtClean="0"/>
              <a:t>ополнительно к этому, </a:t>
            </a:r>
            <a:r>
              <a:rPr lang="ru-RU" sz="1100" dirty="0" smtClean="0"/>
              <a:t>отмечается снижение экспрессии рецепторов </a:t>
            </a:r>
            <a:r>
              <a:rPr lang="en-CA" sz="1100" dirty="0" smtClean="0"/>
              <a:t>GABA </a:t>
            </a:r>
            <a:r>
              <a:rPr lang="ru-RU" sz="1100" dirty="0" smtClean="0"/>
              <a:t>и </a:t>
            </a:r>
            <a:r>
              <a:rPr lang="en-CA" sz="1100" dirty="0" smtClean="0"/>
              <a:t>опиоид</a:t>
            </a:r>
            <a:r>
              <a:rPr lang="ru-RU" sz="1100" dirty="0" smtClean="0"/>
              <a:t>ов после </a:t>
            </a:r>
            <a:r>
              <a:rPr lang="en-CA" sz="1100" dirty="0" err="1" smtClean="0"/>
              <a:t>повреждени</a:t>
            </a:r>
            <a:r>
              <a:rPr lang="ru-RU" sz="1100" dirty="0" smtClean="0"/>
              <a:t>я</a:t>
            </a:r>
            <a:r>
              <a:rPr lang="en-CA" sz="1100" dirty="0" smtClean="0"/>
              <a:t> нерва.</a:t>
            </a:r>
            <a:endParaRPr lang="ru-RU" sz="1100" dirty="0" smtClean="0"/>
          </a:p>
          <a:p>
            <a:r>
              <a:rPr lang="ru-RU" sz="1100" dirty="0" smtClean="0"/>
              <a:t>В результате была высказана гипотеза о том, что при нарушении или утрате ингибиторного контроля возбуждающие механизмы могут доминировать</a:t>
            </a:r>
            <a:r>
              <a:rPr lang="en-CA" sz="1100" dirty="0" smtClean="0"/>
              <a:t>, </a:t>
            </a:r>
            <a:r>
              <a:rPr lang="ru-RU" sz="1100" dirty="0" smtClean="0"/>
              <a:t>позволяя нейронам заднего рога выдавать усиленную импульсацию </a:t>
            </a:r>
            <a:r>
              <a:rPr lang="en-CA" sz="1100" dirty="0" smtClean="0"/>
              <a:t>в ответ </a:t>
            </a:r>
            <a:r>
              <a:rPr lang="en-CA" sz="1100" dirty="0" err="1" smtClean="0"/>
              <a:t>на</a:t>
            </a:r>
            <a:r>
              <a:rPr lang="en-CA" sz="1100" dirty="0" smtClean="0"/>
              <a:t> </a:t>
            </a:r>
            <a:r>
              <a:rPr lang="ru-RU" sz="1100" dirty="0" smtClean="0"/>
              <a:t>болевые стимулы, что, в итоге, может приводить к повышению болевой перцепции</a:t>
            </a:r>
            <a:r>
              <a:rPr lang="en-CA" sz="1100" dirty="0" smtClean="0"/>
              <a:t>. </a:t>
            </a:r>
            <a:r>
              <a:rPr lang="ru-RU" sz="1100" dirty="0" smtClean="0"/>
              <a:t>При </a:t>
            </a:r>
            <a:r>
              <a:rPr lang="en-CA" sz="1100" dirty="0" err="1" smtClean="0"/>
              <a:t>хроническ</a:t>
            </a:r>
            <a:r>
              <a:rPr lang="ru-RU" sz="1100" dirty="0" smtClean="0"/>
              <a:t>ой </a:t>
            </a:r>
            <a:r>
              <a:rPr lang="en-CA" sz="1100" dirty="0" err="1" smtClean="0"/>
              <a:t>бол</a:t>
            </a:r>
            <a:r>
              <a:rPr lang="ru-RU" sz="1100" dirty="0" smtClean="0"/>
              <a:t>и отмечается усиление дефицита и </a:t>
            </a:r>
            <a:r>
              <a:rPr lang="en-CA" sz="1100" dirty="0" err="1" smtClean="0"/>
              <a:t>ингибировани</a:t>
            </a:r>
            <a:r>
              <a:rPr lang="ru-RU" sz="1100" dirty="0" smtClean="0"/>
              <a:t>я нисходящих систем</a:t>
            </a:r>
            <a:r>
              <a:rPr lang="en-CA" sz="1100" dirty="0" smtClean="0"/>
              <a:t>.</a:t>
            </a:r>
            <a:endParaRPr lang="ru-RU" sz="1100" dirty="0" smtClean="0"/>
          </a:p>
          <a:p>
            <a:pPr marL="187833" indent="-187833">
              <a:spcAft>
                <a:spcPts val="600"/>
              </a:spcAft>
            </a:pPr>
            <a:endParaRPr lang="ru-RU" sz="1100" b="1" dirty="0" smtClean="0"/>
          </a:p>
          <a:p>
            <a:pPr marL="187833" indent="-187833">
              <a:spcAft>
                <a:spcPts val="600"/>
              </a:spcAft>
            </a:pPr>
            <a:r>
              <a:rPr lang="ru-RU" sz="1100" b="1" dirty="0" smtClean="0"/>
              <a:t>Литература</a:t>
            </a:r>
            <a:endParaRPr lang="en-CA" sz="1100" b="1" dirty="0"/>
          </a:p>
          <a:p>
            <a:pPr>
              <a:spcAft>
                <a:spcPts val="600"/>
              </a:spcAft>
            </a:pPr>
            <a:r>
              <a:rPr lang="en-CA" sz="1100" dirty="0"/>
              <a:t>Attal N, Bouhassira D. Mechanisms of pain in peripheral neuropathy. </a:t>
            </a:r>
            <a:r>
              <a:rPr lang="en-CA" sz="1100" i="1" dirty="0"/>
              <a:t>Acta Neurol Scand Suppl </a:t>
            </a:r>
            <a:r>
              <a:rPr lang="en-CA" sz="1100" dirty="0"/>
              <a:t>1999; 173:12-24.</a:t>
            </a:r>
          </a:p>
          <a:p>
            <a:pPr>
              <a:spcAft>
                <a:spcPts val="600"/>
              </a:spcAft>
            </a:pPr>
            <a:r>
              <a:rPr lang="en-CA" sz="1100" dirty="0"/>
              <a:t>Doubell TP </a:t>
            </a:r>
            <a:r>
              <a:rPr lang="en-CA" sz="1100" i="1" dirty="0"/>
              <a:t>et al</a:t>
            </a:r>
            <a:r>
              <a:rPr lang="en-CA" sz="1100" dirty="0"/>
              <a:t>. In: Wall PD, Melzack R (eds). </a:t>
            </a:r>
            <a:r>
              <a:rPr lang="en-CA" sz="1100" i="1" dirty="0"/>
              <a:t>Textbook of Pain</a:t>
            </a:r>
            <a:r>
              <a:rPr lang="en-CA" sz="1100" dirty="0"/>
              <a:t>. 4th ed. </a:t>
            </a:r>
            <a:r>
              <a:rPr lang="en-CA" sz="1100" dirty="0" smtClean="0"/>
              <a:t/>
            </a:r>
            <a:br>
              <a:rPr lang="en-CA" sz="1100" dirty="0" smtClean="0"/>
            </a:br>
            <a:r>
              <a:rPr lang="en-CA" sz="1100" dirty="0" smtClean="0"/>
              <a:t>Harcourt </a:t>
            </a:r>
            <a:r>
              <a:rPr lang="en-CA" sz="1100" dirty="0"/>
              <a:t>Publishers Limited; </a:t>
            </a:r>
            <a:r>
              <a:rPr lang="en-CA" sz="1100" dirty="0" smtClean="0"/>
              <a:t>Edinburgh</a:t>
            </a:r>
            <a:r>
              <a:rPr lang="en-CA" sz="1100" dirty="0"/>
              <a:t>, UK: 1999.</a:t>
            </a:r>
          </a:p>
          <a:p>
            <a:pPr>
              <a:spcAft>
                <a:spcPts val="600"/>
              </a:spcAft>
            </a:pPr>
            <a:r>
              <a:rPr lang="en-CA" sz="1100" dirty="0"/>
              <a:t>Woolf CJ, Mannion RJ. Neuropathic pain: aetiology, symptoms, mechanisms, and management. </a:t>
            </a:r>
            <a:r>
              <a:rPr lang="en-CA" sz="1100" i="1" dirty="0"/>
              <a:t>Lancet</a:t>
            </a:r>
            <a:r>
              <a:rPr lang="en-CA" sz="1100" dirty="0"/>
              <a:t> 1999; 353(9168):1959-64</a:t>
            </a:r>
            <a:r>
              <a:rPr lang="en-CA" sz="1100" dirty="0" smtClean="0"/>
              <a:t>.</a:t>
            </a:r>
            <a:endParaRPr lang="en-US" sz="11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7"/>
          <p:cNvSpPr>
            <a:spLocks noGrp="1" noChangeArrowheads="1"/>
          </p:cNvSpPr>
          <p:nvPr>
            <p:ph type="sldNum" sz="quarter" idx="5"/>
          </p:nvPr>
        </p:nvSpPr>
        <p:spPr/>
        <p:txBody>
          <a:bodyPr/>
          <a:lstStyle/>
          <a:p>
            <a:fld id="{9509ACC5-D6A4-47EC-BD7A-861EA88BD8F2}" type="slidenum">
              <a:rPr lang="en-US" smtClean="0">
                <a:solidFill>
                  <a:prstClr val="black"/>
                </a:solidFill>
              </a:rPr>
              <a:pPr/>
              <a:t>43</a:t>
            </a:fld>
            <a:endParaRPr lang="en-US" dirty="0" smtClean="0">
              <a:solidFill>
                <a:prstClr val="black"/>
              </a:solidFill>
            </a:endParaRPr>
          </a:p>
        </p:txBody>
      </p:sp>
      <p:sp>
        <p:nvSpPr>
          <p:cNvPr id="843779" name="Rectangle 3"/>
          <p:cNvSpPr>
            <a:spLocks noGrp="1" noChangeArrowheads="1"/>
          </p:cNvSpPr>
          <p:nvPr>
            <p:ph type="body" idx="1"/>
          </p:nvPr>
        </p:nvSpPr>
        <p:spPr/>
        <p:txBody>
          <a:bodyPr/>
          <a:lstStyle/>
          <a:p>
            <a:pPr>
              <a:spcAft>
                <a:spcPts val="600"/>
              </a:spcAft>
            </a:pPr>
            <a:r>
              <a:rPr lang="ru-RU" b="1" dirty="0" smtClean="0"/>
              <a:t>Примечания докладчика</a:t>
            </a:r>
            <a:endParaRPr lang="en-CA" b="1" dirty="0" smtClean="0"/>
          </a:p>
          <a:p>
            <a:r>
              <a:rPr lang="ru-RU" dirty="0" smtClean="0"/>
              <a:t>Один из механизмов повышения болевой </a:t>
            </a:r>
            <a:r>
              <a:rPr lang="en-CA" dirty="0" smtClean="0"/>
              <a:t>чувствительност</a:t>
            </a:r>
            <a:r>
              <a:rPr lang="ru-RU" dirty="0" smtClean="0"/>
              <a:t>и при </a:t>
            </a:r>
            <a:r>
              <a:rPr lang="en-CA" dirty="0" smtClean="0"/>
              <a:t>нейропатическ</a:t>
            </a:r>
            <a:r>
              <a:rPr lang="ru-RU" dirty="0" smtClean="0"/>
              <a:t>ой</a:t>
            </a:r>
            <a:r>
              <a:rPr lang="en-CA" dirty="0" smtClean="0"/>
              <a:t> бол</a:t>
            </a:r>
            <a:r>
              <a:rPr lang="ru-RU" dirty="0" smtClean="0"/>
              <a:t>и заключается в повышении продукции </a:t>
            </a:r>
            <a:r>
              <a:rPr lang="en-US" dirty="0" smtClean="0"/>
              <a:t>α</a:t>
            </a:r>
            <a:r>
              <a:rPr lang="ru-RU" baseline="-25000" dirty="0" smtClean="0"/>
              <a:t>2</a:t>
            </a:r>
            <a:r>
              <a:rPr lang="en-US" dirty="0" smtClean="0"/>
              <a:t>δ</a:t>
            </a:r>
            <a:r>
              <a:rPr lang="ru-RU" dirty="0" smtClean="0"/>
              <a:t>-субъединицы </a:t>
            </a:r>
            <a:r>
              <a:rPr lang="en-US" dirty="0" err="1" smtClean="0"/>
              <a:t>кальци</a:t>
            </a:r>
            <a:r>
              <a:rPr lang="ru-RU" dirty="0" smtClean="0"/>
              <a:t>евых каналов</a:t>
            </a:r>
            <a:r>
              <a:rPr lang="en-US" dirty="0" smtClean="0"/>
              <a:t>. </a:t>
            </a:r>
            <a:r>
              <a:rPr lang="ru-RU" dirty="0" smtClean="0"/>
              <a:t>Э</a:t>
            </a:r>
            <a:r>
              <a:rPr lang="en-US" dirty="0" smtClean="0"/>
              <a:t>то приводит к </a:t>
            </a:r>
            <a:r>
              <a:rPr lang="en-US" dirty="0" err="1" smtClean="0"/>
              <a:t>транспортировк</a:t>
            </a:r>
            <a:r>
              <a:rPr lang="ru-RU" dirty="0" smtClean="0"/>
              <a:t>е большего количества ионов </a:t>
            </a:r>
            <a:r>
              <a:rPr lang="en-US" dirty="0" smtClean="0"/>
              <a:t>кальци</a:t>
            </a:r>
            <a:r>
              <a:rPr lang="ru-RU" dirty="0" smtClean="0"/>
              <a:t>я по данным каналам к нервным терминалям задних рогов спинного мозга и последующему повышению возбудимости нейронов</a:t>
            </a:r>
            <a:r>
              <a:rPr lang="en-US" dirty="0" smtClean="0"/>
              <a:t>.</a:t>
            </a:r>
            <a:endParaRPr lang="ru-RU" dirty="0" smtClean="0"/>
          </a:p>
          <a:p>
            <a:r>
              <a:rPr lang="ru-RU" dirty="0" smtClean="0"/>
              <a:t>В рамках недавно проведенных </a:t>
            </a:r>
            <a:r>
              <a:rPr lang="en-CA" dirty="0" smtClean="0"/>
              <a:t>исследовани</a:t>
            </a:r>
            <a:r>
              <a:rPr lang="ru-RU" dirty="0" smtClean="0"/>
              <a:t>й было высказано предположение о том, что лиганды </a:t>
            </a:r>
            <a:r>
              <a:rPr lang="en-US" dirty="0" smtClean="0"/>
              <a:t>α</a:t>
            </a:r>
            <a:r>
              <a:rPr lang="en-US" baseline="-25000" dirty="0" smtClean="0"/>
              <a:t>2</a:t>
            </a:r>
            <a:r>
              <a:rPr lang="en-US" dirty="0" smtClean="0"/>
              <a:t>δ</a:t>
            </a:r>
            <a:r>
              <a:rPr lang="ru-RU" dirty="0" smtClean="0"/>
              <a:t>-рецепторов могут снимать этот эффект путем модулирования транспорта ионов </a:t>
            </a:r>
            <a:r>
              <a:rPr lang="en-CA" dirty="0" err="1" smtClean="0"/>
              <a:t>кальци</a:t>
            </a:r>
            <a:r>
              <a:rPr lang="ru-RU" dirty="0" smtClean="0"/>
              <a:t>я по кальциевым каналам за счет связывания с </a:t>
            </a:r>
            <a:r>
              <a:rPr lang="en-US" dirty="0" smtClean="0"/>
              <a:t>α</a:t>
            </a:r>
            <a:r>
              <a:rPr lang="en-US" baseline="-25000" dirty="0" smtClean="0"/>
              <a:t>2</a:t>
            </a:r>
            <a:r>
              <a:rPr lang="en-US" dirty="0" smtClean="0"/>
              <a:t>δ</a:t>
            </a:r>
            <a:r>
              <a:rPr lang="ru-RU" dirty="0" smtClean="0"/>
              <a:t>-субъединицей данных каналов</a:t>
            </a:r>
            <a:r>
              <a:rPr lang="en-US" dirty="0" smtClean="0"/>
              <a:t>.</a:t>
            </a:r>
            <a:endParaRPr lang="ru-RU" dirty="0" smtClean="0"/>
          </a:p>
          <a:p>
            <a:pPr>
              <a:spcAft>
                <a:spcPts val="600"/>
              </a:spcAft>
            </a:pPr>
            <a:endParaRPr lang="en-CA" dirty="0" smtClean="0"/>
          </a:p>
          <a:p>
            <a:pPr>
              <a:spcAft>
                <a:spcPts val="600"/>
              </a:spcAft>
            </a:pPr>
            <a:r>
              <a:rPr lang="ru-RU" b="1" dirty="0" smtClean="0"/>
              <a:t>Литература</a:t>
            </a:r>
            <a:endParaRPr lang="en-CA" b="1" dirty="0" smtClean="0"/>
          </a:p>
          <a:p>
            <a:pPr>
              <a:spcAft>
                <a:spcPts val="600"/>
              </a:spcAft>
            </a:pPr>
            <a:r>
              <a:rPr lang="en-US" dirty="0" smtClean="0"/>
              <a:t>Bauer CS </a:t>
            </a:r>
            <a:r>
              <a:rPr lang="en-US" i="1" dirty="0" smtClean="0"/>
              <a:t>et al. </a:t>
            </a:r>
            <a:r>
              <a:rPr lang="en-CA" dirty="0" smtClean="0"/>
              <a:t>The increased trafficking of the calcium channel subunit alpha2delta-1 to presynaptic terminals in neuropathic pain is inhibited by the alpha2delta ligand pregabalin.</a:t>
            </a:r>
            <a:r>
              <a:rPr lang="en-US" i="1" dirty="0" smtClean="0"/>
              <a:t> J Neurosci </a:t>
            </a:r>
            <a:r>
              <a:rPr lang="en-US" dirty="0" smtClean="0"/>
              <a:t>2009; 29(13):4076-88.</a:t>
            </a:r>
            <a:endParaRPr lang="en-GB"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878" indent="-285722" eaLnBrk="0" hangingPunct="0">
              <a:defRPr>
                <a:solidFill>
                  <a:schemeClr val="tx1"/>
                </a:solidFill>
                <a:latin typeface="Arial" pitchFamily="34" charset="0"/>
                <a:ea typeface="SimSun" pitchFamily="2" charset="-122"/>
              </a:defRPr>
            </a:lvl2pPr>
            <a:lvl3pPr marL="1142888" indent="-228577" eaLnBrk="0" hangingPunct="0">
              <a:defRPr>
                <a:solidFill>
                  <a:schemeClr val="tx1"/>
                </a:solidFill>
                <a:latin typeface="Arial" pitchFamily="34" charset="0"/>
                <a:ea typeface="SimSun" pitchFamily="2" charset="-122"/>
              </a:defRPr>
            </a:lvl3pPr>
            <a:lvl4pPr marL="1600044" indent="-228577" eaLnBrk="0" hangingPunct="0">
              <a:defRPr>
                <a:solidFill>
                  <a:schemeClr val="tx1"/>
                </a:solidFill>
                <a:latin typeface="Arial" pitchFamily="34" charset="0"/>
                <a:ea typeface="SimSun" pitchFamily="2" charset="-122"/>
              </a:defRPr>
            </a:lvl4pPr>
            <a:lvl5pPr marL="2057199" indent="-228577" eaLnBrk="0" hangingPunct="0">
              <a:defRPr>
                <a:solidFill>
                  <a:schemeClr val="tx1"/>
                </a:solidFill>
                <a:latin typeface="Arial" pitchFamily="34" charset="0"/>
                <a:ea typeface="SimSun" pitchFamily="2" charset="-122"/>
              </a:defRPr>
            </a:lvl5pPr>
            <a:lvl6pPr marL="2514355" indent="-228577" eaLnBrk="0" fontAlgn="base" hangingPunct="0">
              <a:spcBef>
                <a:spcPct val="0"/>
              </a:spcBef>
              <a:spcAft>
                <a:spcPct val="0"/>
              </a:spcAft>
              <a:defRPr>
                <a:solidFill>
                  <a:schemeClr val="tx1"/>
                </a:solidFill>
                <a:latin typeface="Arial" pitchFamily="34" charset="0"/>
                <a:ea typeface="SimSun" pitchFamily="2" charset="-122"/>
              </a:defRPr>
            </a:lvl6pPr>
            <a:lvl7pPr marL="2971510" indent="-228577" eaLnBrk="0" fontAlgn="base" hangingPunct="0">
              <a:spcBef>
                <a:spcPct val="0"/>
              </a:spcBef>
              <a:spcAft>
                <a:spcPct val="0"/>
              </a:spcAft>
              <a:defRPr>
                <a:solidFill>
                  <a:schemeClr val="tx1"/>
                </a:solidFill>
                <a:latin typeface="Arial" pitchFamily="34" charset="0"/>
                <a:ea typeface="SimSun" pitchFamily="2" charset="-122"/>
              </a:defRPr>
            </a:lvl7pPr>
            <a:lvl8pPr marL="3428666" indent="-228577" eaLnBrk="0" fontAlgn="base" hangingPunct="0">
              <a:spcBef>
                <a:spcPct val="0"/>
              </a:spcBef>
              <a:spcAft>
                <a:spcPct val="0"/>
              </a:spcAft>
              <a:defRPr>
                <a:solidFill>
                  <a:schemeClr val="tx1"/>
                </a:solidFill>
                <a:latin typeface="Arial" pitchFamily="34" charset="0"/>
                <a:ea typeface="SimSun" pitchFamily="2" charset="-122"/>
              </a:defRPr>
            </a:lvl8pPr>
            <a:lvl9pPr marL="3885821" indent="-228577"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D2A257-D1E8-405B-A139-D0A2A9620610}" type="slidenum">
              <a:rPr lang="en-US" altLang="en-US" smtClean="0">
                <a:solidFill>
                  <a:srgbClr val="000000"/>
                </a:solidFill>
                <a:latin typeface="Calibri" pitchFamily="34" charset="0"/>
              </a:rPr>
              <a:pPr eaLnBrk="1" hangingPunct="1"/>
              <a:t>44</a:t>
            </a:fld>
            <a:endParaRPr lang="en-US" altLang="en-US" dirty="0">
              <a:solidFill>
                <a:srgbClr val="000000"/>
              </a:solidFill>
              <a:latin typeface="Calibri" pitchFamily="34" charset="0"/>
            </a:endParaRPr>
          </a:p>
        </p:txBody>
      </p:sp>
      <p:sp>
        <p:nvSpPr>
          <p:cNvPr id="1372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23" name="Rectangle 3"/>
          <p:cNvSpPr>
            <a:spLocks noGrp="1" noChangeArrowheads="1"/>
          </p:cNvSpPr>
          <p:nvPr>
            <p:ph type="body" idx="1"/>
          </p:nvPr>
        </p:nvSpPr>
        <p:spPr bwMode="auto">
          <a:xfrm>
            <a:off x="678138" y="4415583"/>
            <a:ext cx="5505864" cy="5315404"/>
          </a:xfrm>
          <a:noFill/>
          <a:ln>
            <a:noFill/>
            <a:miter lim="800000"/>
            <a:headEnd/>
            <a:tailEnd/>
          </a:ln>
        </p:spPr>
        <p:txBody>
          <a:bodyPr/>
          <a:lstStyle/>
          <a:p>
            <a:pPr>
              <a:spcAft>
                <a:spcPts val="600"/>
              </a:spcAft>
            </a:pPr>
            <a:r>
              <a:rPr lang="ru-RU" b="1" dirty="0" smtClean="0"/>
              <a:t>Примечания докладчика</a:t>
            </a:r>
            <a:endParaRPr lang="en-CA" b="1" dirty="0" smtClean="0"/>
          </a:p>
          <a:p>
            <a:pPr>
              <a:spcAft>
                <a:spcPts val="600"/>
              </a:spcAft>
            </a:pPr>
            <a:r>
              <a:rPr lang="ru-RU" dirty="0" smtClean="0"/>
              <a:t>Наиболее частыми нежелательными эффектами, отмечающимися при применении лигандов </a:t>
            </a:r>
            <a:r>
              <a:rPr lang="en-CA" dirty="0" smtClean="0"/>
              <a:t>α</a:t>
            </a:r>
            <a:r>
              <a:rPr lang="ru-RU" baseline="-25000" dirty="0" smtClean="0"/>
              <a:t>2</a:t>
            </a:r>
            <a:r>
              <a:rPr lang="en-CA" dirty="0" smtClean="0"/>
              <a:t>δ</a:t>
            </a:r>
            <a:r>
              <a:rPr lang="ru-RU" dirty="0" smtClean="0"/>
              <a:t>-субъединиц кальциевых каналов, таких как габапентин и прегабалин, являются сухость во рту, головокружение, головная боль, увеличение массы тела, периферические отеки, астения и сонливость.</a:t>
            </a:r>
          </a:p>
          <a:p>
            <a:pPr>
              <a:spcAft>
                <a:spcPts val="600"/>
              </a:spcAft>
            </a:pPr>
            <a:endParaRPr lang="en-CA" dirty="0" smtClean="0"/>
          </a:p>
          <a:p>
            <a:pPr>
              <a:spcAft>
                <a:spcPts val="600"/>
              </a:spcAft>
            </a:pPr>
            <a:r>
              <a:rPr lang="ru-RU" b="1" dirty="0" smtClean="0"/>
              <a:t>Литература</a:t>
            </a:r>
            <a:endParaRPr lang="en-CA" b="1" dirty="0"/>
          </a:p>
          <a:p>
            <a:pPr>
              <a:spcAft>
                <a:spcPts val="600"/>
              </a:spcAft>
            </a:pPr>
            <a:r>
              <a:rPr lang="en-US" dirty="0" smtClean="0"/>
              <a:t>Attal N, Finnerup NB. </a:t>
            </a:r>
            <a:r>
              <a:rPr lang="en-CA" dirty="0" smtClean="0"/>
              <a:t>Pharmacological management of neuropathic pain. </a:t>
            </a:r>
            <a:br>
              <a:rPr lang="en-CA" dirty="0" smtClean="0"/>
            </a:br>
            <a:r>
              <a:rPr lang="en-US" i="1" dirty="0" smtClean="0"/>
              <a:t>Pain Clinical Updates </a:t>
            </a:r>
            <a:r>
              <a:rPr lang="en-US" dirty="0" smtClean="0"/>
              <a:t>2010; 18(9):1-8.</a:t>
            </a:r>
          </a:p>
        </p:txBody>
      </p:sp>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dirty="0">
              <a:solidFill>
                <a:srgbClr val="000000"/>
              </a:solidFill>
              <a:latin typeface="Arial" pitchFamily="34" charset="0"/>
              <a:ea typeface="SimSun"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45</a:t>
            </a:fld>
            <a:endParaRPr lang="en-GB" dirty="0">
              <a:solidFill>
                <a:prstClr val="black"/>
              </a:solidFill>
            </a:endParaRPr>
          </a:p>
        </p:txBody>
      </p:sp>
      <p:sp>
        <p:nvSpPr>
          <p:cNvPr id="131076" name="Rectangle 3"/>
          <p:cNvSpPr>
            <a:spLocks noGrp="1" noChangeArrowheads="1"/>
          </p:cNvSpPr>
          <p:nvPr>
            <p:ph type="body" idx="1"/>
          </p:nvPr>
        </p:nvSpPr>
        <p:spPr>
          <a:xfrm>
            <a:off x="685800" y="4415791"/>
            <a:ext cx="5486400" cy="4880609"/>
          </a:xfrm>
        </p:spPr>
        <p:txBody>
          <a:bodyPr/>
          <a:lstStyle/>
          <a:p>
            <a:pPr>
              <a:spcAft>
                <a:spcPts val="600"/>
              </a:spcAft>
            </a:pPr>
            <a:r>
              <a:rPr lang="ru-RU" b="1" dirty="0" smtClean="0"/>
              <a:t>Примечания докладчика</a:t>
            </a:r>
            <a:endParaRPr lang="en-US" b="1" dirty="0" smtClean="0"/>
          </a:p>
          <a:p>
            <a:r>
              <a:rPr lang="ru-RU" dirty="0" smtClean="0"/>
              <a:t>Основной </a:t>
            </a:r>
            <a:r>
              <a:rPr lang="en-US" dirty="0" err="1" smtClean="0"/>
              <a:t>анал</a:t>
            </a:r>
            <a:r>
              <a:rPr lang="ru-RU" dirty="0" err="1" smtClean="0"/>
              <a:t>ь</a:t>
            </a:r>
            <a:r>
              <a:rPr lang="en-US" dirty="0" err="1" smtClean="0"/>
              <a:t>гетический</a:t>
            </a:r>
            <a:r>
              <a:rPr lang="en-US" dirty="0" smtClean="0"/>
              <a:t> эффект </a:t>
            </a:r>
            <a:r>
              <a:rPr lang="en-US" dirty="0" err="1" smtClean="0"/>
              <a:t>антидепрессант</a:t>
            </a:r>
            <a:r>
              <a:rPr lang="ru-RU" dirty="0" smtClean="0"/>
              <a:t>ов, как представляется, возникает при повышении количества </a:t>
            </a:r>
            <a:r>
              <a:rPr lang="en-US" dirty="0" smtClean="0"/>
              <a:t>серотонин</a:t>
            </a:r>
            <a:r>
              <a:rPr lang="ru-RU" dirty="0" smtClean="0"/>
              <a:t>а и </a:t>
            </a:r>
            <a:r>
              <a:rPr lang="en-US" dirty="0" err="1" smtClean="0"/>
              <a:t>норадреналин</a:t>
            </a:r>
            <a:r>
              <a:rPr lang="ru-RU" dirty="0" smtClean="0"/>
              <a:t>а в </a:t>
            </a:r>
            <a:r>
              <a:rPr lang="ru-RU" dirty="0" err="1" smtClean="0"/>
              <a:t>синаптической</a:t>
            </a:r>
            <a:r>
              <a:rPr lang="ru-RU" dirty="0" smtClean="0"/>
              <a:t> щели на спинальном и супраспинальном уровнях, что усиливает ингибиторное влияние нисходящих модулирующих путей</a:t>
            </a:r>
            <a:r>
              <a:rPr lang="en-US" dirty="0" smtClean="0"/>
              <a:t>.</a:t>
            </a:r>
            <a:endParaRPr lang="ru-RU" dirty="0" smtClean="0"/>
          </a:p>
          <a:p>
            <a:r>
              <a:rPr lang="ru-RU" dirty="0" smtClean="0"/>
              <a:t>И</a:t>
            </a:r>
            <a:r>
              <a:rPr lang="en-US" dirty="0" smtClean="0"/>
              <a:t>нтересно отметить, что </a:t>
            </a:r>
            <a:r>
              <a:rPr lang="ru-RU" dirty="0" smtClean="0"/>
              <a:t>в терапевтических </a:t>
            </a:r>
            <a:r>
              <a:rPr lang="en-US" dirty="0" err="1" smtClean="0"/>
              <a:t>концентраци</a:t>
            </a:r>
            <a:r>
              <a:rPr lang="ru-RU" dirty="0" smtClean="0"/>
              <a:t>ях </a:t>
            </a:r>
            <a:r>
              <a:rPr lang="en-US" dirty="0" smtClean="0"/>
              <a:t>антидепрессанты </a:t>
            </a:r>
            <a:r>
              <a:rPr lang="ru-RU" dirty="0" smtClean="0"/>
              <a:t>оказывают очень незначительный </a:t>
            </a:r>
            <a:r>
              <a:rPr lang="en-US" dirty="0" err="1" smtClean="0"/>
              <a:t>анал</a:t>
            </a:r>
            <a:r>
              <a:rPr lang="ru-RU" dirty="0" err="1" smtClean="0"/>
              <a:t>ь</a:t>
            </a:r>
            <a:r>
              <a:rPr lang="en-US" dirty="0" err="1" smtClean="0"/>
              <a:t>гетический</a:t>
            </a:r>
            <a:r>
              <a:rPr lang="en-US" dirty="0" smtClean="0"/>
              <a:t> эффект </a:t>
            </a:r>
            <a:r>
              <a:rPr lang="ru-RU" dirty="0" smtClean="0"/>
              <a:t>на ноцицепцию, что свидетельствует о том, что они могут способствовать «нормализации» функции измененной системы болевого реагирования, а не ингибированию передачи болевых импульсов</a:t>
            </a:r>
            <a:r>
              <a:rPr lang="en-US" dirty="0" smtClean="0"/>
              <a:t>.</a:t>
            </a:r>
            <a:endParaRPr lang="ru-RU" dirty="0" smtClean="0"/>
          </a:p>
          <a:p>
            <a:endParaRPr lang="en-US" dirty="0" smtClean="0"/>
          </a:p>
          <a:p>
            <a:pPr>
              <a:spcAft>
                <a:spcPts val="600"/>
              </a:spcAft>
            </a:pPr>
            <a:r>
              <a:rPr lang="ru-RU" b="1" dirty="0" smtClean="0"/>
              <a:t>Литература</a:t>
            </a:r>
            <a:endParaRPr lang="en-US" b="1" dirty="0" smtClean="0"/>
          </a:p>
          <a:p>
            <a:pPr>
              <a:spcAft>
                <a:spcPts val="600"/>
              </a:spcAft>
            </a:pPr>
            <a:r>
              <a:rPr lang="en-US" dirty="0" smtClean="0"/>
              <a:t>Verdu B </a:t>
            </a:r>
            <a:r>
              <a:rPr lang="en-US" i="1" dirty="0" smtClean="0"/>
              <a:t>et al. </a:t>
            </a:r>
            <a:r>
              <a:rPr lang="en-CA" dirty="0"/>
              <a:t>Antidepressants for the treatment of chronic pain</a:t>
            </a:r>
            <a:r>
              <a:rPr lang="en-CA" dirty="0" smtClean="0"/>
              <a:t>. </a:t>
            </a:r>
            <a:r>
              <a:rPr lang="en-US" i="1" dirty="0" smtClean="0"/>
              <a:t>Drugs</a:t>
            </a:r>
            <a:r>
              <a:rPr lang="en-US" dirty="0" smtClean="0"/>
              <a:t> 2008; 68(18):2611-2632.</a:t>
            </a:r>
          </a:p>
        </p:txBody>
      </p:sp>
      <p:sp>
        <p:nvSpPr>
          <p:cNvPr id="4" name="Slide Image Placeholder 3"/>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dirty="0">
              <a:solidFill>
                <a:srgbClr val="000000"/>
              </a:solidFill>
              <a:latin typeface="Arial" pitchFamily="34" charset="0"/>
              <a:ea typeface="SimSun" pitchFamily="2" charset="-122"/>
            </a:endParaRPr>
          </a:p>
        </p:txBody>
      </p:sp>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a:xfrm>
            <a:off x="685800" y="4415791"/>
            <a:ext cx="5486400" cy="4880609"/>
          </a:xfrm>
        </p:spPr>
        <p:txBody>
          <a:bodyPr/>
          <a:lstStyle/>
          <a:p>
            <a:pPr>
              <a:spcAft>
                <a:spcPts val="600"/>
              </a:spcAft>
            </a:pPr>
            <a:r>
              <a:rPr lang="ru-RU" b="1" dirty="0" smtClean="0"/>
              <a:t>Примечания докладчика</a:t>
            </a:r>
            <a:endParaRPr lang="en-CA" b="1" dirty="0" smtClean="0"/>
          </a:p>
          <a:p>
            <a:r>
              <a:rPr lang="ru-RU" dirty="0" smtClean="0"/>
              <a:t>Наиболее частыми нежелательными эффектами трициклических антидепрессантов являются сухость во рту, запор, задержка мочи, потливость, головокружение, снижение четкости зрения, сердцебиение, ортостатическая гипотензия, сонливость и седация. Другими нежелательными эффектами являются когнитивные расстройства, спутанность сознания, нарушение походки и падения, особенно у пожилых пациентов.</a:t>
            </a:r>
          </a:p>
          <a:p>
            <a:r>
              <a:rPr lang="ru-RU" dirty="0" smtClean="0"/>
              <a:t>Наиболее частыми нежелательными явлениями селективных ингибиторов обратного захвата серотонина являются сухость во рту, запор, диарея, тошнота, снижение аппетита, потливость, головокружение и сонливость. В редких случаях возможно повышение активности печеночных ферментов, концентрации глюкозы в плазме крови и артериального давления.</a:t>
            </a:r>
            <a:endParaRPr lang="en-CA" dirty="0" smtClean="0"/>
          </a:p>
          <a:p>
            <a:pPr>
              <a:spcAft>
                <a:spcPts val="600"/>
              </a:spcAft>
            </a:pPr>
            <a:endParaRPr lang="en-US" dirty="0"/>
          </a:p>
          <a:p>
            <a:pPr>
              <a:spcAft>
                <a:spcPts val="600"/>
              </a:spcAft>
            </a:pPr>
            <a:r>
              <a:rPr lang="ru-RU" b="1" dirty="0" smtClean="0"/>
              <a:t>Литература</a:t>
            </a:r>
            <a:endParaRPr lang="en-CA" b="1" dirty="0"/>
          </a:p>
          <a:p>
            <a:pPr>
              <a:spcAft>
                <a:spcPts val="600"/>
              </a:spcAft>
            </a:pPr>
            <a:r>
              <a:rPr lang="en-US" dirty="0"/>
              <a:t>Attal N, Finnerup NB. </a:t>
            </a:r>
            <a:r>
              <a:rPr lang="en-CA" dirty="0"/>
              <a:t>Pharmacological </a:t>
            </a:r>
            <a:r>
              <a:rPr lang="en-CA" dirty="0" smtClean="0"/>
              <a:t>management of neuropathic pain. </a:t>
            </a:r>
            <a:br>
              <a:rPr lang="en-CA" dirty="0" smtClean="0"/>
            </a:br>
            <a:r>
              <a:rPr lang="en-US" i="1" dirty="0" smtClean="0"/>
              <a:t>Pain </a:t>
            </a:r>
            <a:r>
              <a:rPr lang="en-US" i="1" dirty="0"/>
              <a:t>Clinical Updates </a:t>
            </a:r>
            <a:r>
              <a:rPr lang="en-US" dirty="0"/>
              <a:t>2010; 18(9):1-8</a:t>
            </a:r>
            <a:r>
              <a:rPr lang="en-US" dirty="0" smtClean="0"/>
              <a:t>.</a:t>
            </a:r>
            <a:endParaRPr lang="en-US" dirty="0"/>
          </a:p>
        </p:txBody>
      </p:sp>
      <p:sp>
        <p:nvSpPr>
          <p:cNvPr id="6" name="Slide Number Placeholder 3"/>
          <p:cNvSpPr>
            <a:spLocks noGrp="1"/>
          </p:cNvSpPr>
          <p:nvPr>
            <p:ph type="sldNum" sz="quarter" idx="5"/>
          </p:nvPr>
        </p:nvSpPr>
        <p:spPr>
          <a:xfrm>
            <a:off x="3884613" y="8829967"/>
            <a:ext cx="2971800" cy="464820"/>
          </a:xfrm>
        </p:spPr>
        <p:txBody>
          <a:bodyPr/>
          <a:lstStyle/>
          <a:p>
            <a:fld id="{C3688213-33A5-40D6-90A0-AF4F9B3FAB42}" type="slidenum">
              <a:rPr lang="en-CA" smtClean="0">
                <a:solidFill>
                  <a:prstClr val="black"/>
                </a:solidFill>
              </a:rPr>
              <a:pPr/>
              <a:t>46</a:t>
            </a:fld>
            <a:endParaRPr lang="en-CA"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264858"/>
          </a:xfrm>
        </p:spPr>
        <p:txBody>
          <a:bodyPr/>
          <a:lstStyle/>
          <a:p>
            <a:pPr>
              <a:lnSpc>
                <a:spcPct val="90000"/>
              </a:lnSpc>
              <a:spcAft>
                <a:spcPts val="600"/>
              </a:spcAft>
            </a:pPr>
            <a:r>
              <a:rPr lang="ru-RU" sz="1050" b="1" dirty="0" smtClean="0"/>
              <a:t>Примечания докладчика</a:t>
            </a:r>
            <a:endParaRPr lang="en-CA" sz="1050" b="1" dirty="0" smtClean="0"/>
          </a:p>
          <a:p>
            <a:r>
              <a:rPr lang="ru-RU" sz="1050" dirty="0" smtClean="0"/>
              <a:t>Широкий спектр лекарственных препаратов и вмешательств оценивался в рамках </a:t>
            </a:r>
            <a:r>
              <a:rPr lang="en-CA" sz="1050" dirty="0" smtClean="0"/>
              <a:t>контролируемы</a:t>
            </a:r>
            <a:r>
              <a:rPr lang="ru-RU" sz="1050" dirty="0" smtClean="0"/>
              <a:t>х</a:t>
            </a:r>
            <a:r>
              <a:rPr lang="en-CA" sz="1050" dirty="0" smtClean="0"/>
              <a:t> исследовани</a:t>
            </a:r>
            <a:r>
              <a:rPr lang="ru-RU" sz="1050" dirty="0" smtClean="0"/>
              <a:t>й на предмет </a:t>
            </a:r>
            <a:r>
              <a:rPr lang="en-CA" sz="1050" dirty="0" err="1" smtClean="0"/>
              <a:t>эффективност</a:t>
            </a:r>
            <a:r>
              <a:rPr lang="ru-RU" sz="1050" dirty="0" smtClean="0"/>
              <a:t>и у пациентов с </a:t>
            </a:r>
            <a:r>
              <a:rPr lang="en-CA" sz="1050" dirty="0" err="1" smtClean="0"/>
              <a:t>фибромиалги</a:t>
            </a:r>
            <a:r>
              <a:rPr lang="ru-RU" sz="1050" dirty="0" smtClean="0"/>
              <a:t>ей; в отношении большинства данных вмешательств имеется мета-анализ</a:t>
            </a:r>
            <a:r>
              <a:rPr lang="en-CA" sz="1050" dirty="0" smtClean="0"/>
              <a:t>. </a:t>
            </a:r>
            <a:r>
              <a:rPr lang="ru-RU" sz="1050" dirty="0" smtClean="0"/>
              <a:t>Ряд </a:t>
            </a:r>
            <a:r>
              <a:rPr lang="en-CA" sz="1050" dirty="0" smtClean="0"/>
              <a:t>антидепрессант</a:t>
            </a:r>
            <a:r>
              <a:rPr lang="ru-RU" sz="1050" dirty="0" smtClean="0"/>
              <a:t>ов продемонстрировали </a:t>
            </a:r>
            <a:r>
              <a:rPr lang="en-CA" sz="1050" dirty="0" smtClean="0"/>
              <a:t>эффективн</a:t>
            </a:r>
            <a:r>
              <a:rPr lang="ru-RU" sz="1050" dirty="0" smtClean="0"/>
              <a:t>ость при </a:t>
            </a:r>
            <a:r>
              <a:rPr lang="en-CA" sz="1050" dirty="0" smtClean="0"/>
              <a:t>фибромиалги</a:t>
            </a:r>
            <a:r>
              <a:rPr lang="ru-RU" sz="1050" dirty="0" smtClean="0"/>
              <a:t>и</a:t>
            </a:r>
            <a:r>
              <a:rPr lang="en-CA" sz="1050" dirty="0" smtClean="0"/>
              <a:t>; </a:t>
            </a:r>
            <a:r>
              <a:rPr lang="ru-RU" sz="1050" dirty="0" smtClean="0"/>
              <a:t>они уменьшают выраженность боли</a:t>
            </a:r>
            <a:r>
              <a:rPr lang="en-CA" sz="1050" dirty="0" smtClean="0"/>
              <a:t>, утомляемост</a:t>
            </a:r>
            <a:r>
              <a:rPr lang="ru-RU" sz="1050" dirty="0" smtClean="0"/>
              <a:t>и и </a:t>
            </a:r>
            <a:r>
              <a:rPr lang="en-CA" sz="1050" dirty="0" smtClean="0"/>
              <a:t>депресси</a:t>
            </a:r>
            <a:r>
              <a:rPr lang="ru-RU" sz="1050" dirty="0" smtClean="0"/>
              <a:t>и, улучшают сон и </a:t>
            </a:r>
            <a:r>
              <a:rPr lang="en-CA" sz="1050" dirty="0" smtClean="0"/>
              <a:t>качество жизни. </a:t>
            </a:r>
            <a:r>
              <a:rPr lang="ru-RU" sz="1050" dirty="0" smtClean="0"/>
              <a:t>О</a:t>
            </a:r>
            <a:r>
              <a:rPr lang="en-CA" sz="1050" dirty="0" smtClean="0"/>
              <a:t>днако </a:t>
            </a:r>
            <a:r>
              <a:rPr lang="ru-RU" sz="1050" dirty="0" smtClean="0"/>
              <a:t>не все </a:t>
            </a:r>
            <a:r>
              <a:rPr lang="en-CA" sz="1050" dirty="0" smtClean="0"/>
              <a:t>антидепрессанты </a:t>
            </a:r>
            <a:r>
              <a:rPr lang="ru-RU" sz="1050" dirty="0" smtClean="0"/>
              <a:t>оказывают идентичное влияние на эти симптомы, и общая выраженность данного эффекта невелика</a:t>
            </a:r>
            <a:r>
              <a:rPr lang="en-CA" sz="1050" dirty="0" smtClean="0"/>
              <a:t>. </a:t>
            </a:r>
            <a:r>
              <a:rPr lang="ru-RU" sz="1050" dirty="0" smtClean="0"/>
              <a:t>Тем не менее, даже умеренное уменьшение выраженности боли может приводить к значительному повышению </a:t>
            </a:r>
            <a:r>
              <a:rPr lang="en-CA" sz="1050" dirty="0" smtClean="0"/>
              <a:t>качеств</a:t>
            </a:r>
            <a:r>
              <a:rPr lang="ru-RU" sz="1050" dirty="0" smtClean="0"/>
              <a:t>а </a:t>
            </a:r>
            <a:r>
              <a:rPr lang="en-CA" sz="1050" dirty="0" smtClean="0"/>
              <a:t>жизни</a:t>
            </a:r>
            <a:r>
              <a:rPr lang="ru-RU" sz="1050" dirty="0" smtClean="0"/>
              <a:t> пациентов</a:t>
            </a:r>
            <a:r>
              <a:rPr lang="en-CA" sz="1050" dirty="0" smtClean="0"/>
              <a:t>.</a:t>
            </a:r>
            <a:endParaRPr lang="ru-RU" sz="1050" dirty="0" smtClean="0"/>
          </a:p>
          <a:p>
            <a:r>
              <a:rPr lang="ru-RU" sz="1050" dirty="0" smtClean="0"/>
              <a:t>В рамках </a:t>
            </a:r>
            <a:r>
              <a:rPr lang="en-CA" sz="1050" dirty="0" smtClean="0"/>
              <a:t>мета-анализ</a:t>
            </a:r>
            <a:r>
              <a:rPr lang="ru-RU" sz="1050" dirty="0" smtClean="0"/>
              <a:t>а исследований </a:t>
            </a:r>
            <a:r>
              <a:rPr lang="en-CA" sz="1050" dirty="0" smtClean="0"/>
              <a:t>габапентин</a:t>
            </a:r>
            <a:r>
              <a:rPr lang="ru-RU" sz="1050" dirty="0" smtClean="0"/>
              <a:t>а и </a:t>
            </a:r>
            <a:r>
              <a:rPr lang="en-CA" sz="1050" dirty="0" smtClean="0"/>
              <a:t>прегабалин</a:t>
            </a:r>
            <a:r>
              <a:rPr lang="ru-RU" sz="1050" dirty="0" smtClean="0"/>
              <a:t>а было показано то, что они обеспечивают уменьшение выраженности боли, улучшение сна и </a:t>
            </a:r>
            <a:r>
              <a:rPr lang="en-CA" sz="1050" dirty="0" smtClean="0"/>
              <a:t>качеств</a:t>
            </a:r>
            <a:r>
              <a:rPr lang="ru-RU" sz="1050" dirty="0" smtClean="0"/>
              <a:t>а</a:t>
            </a:r>
            <a:r>
              <a:rPr lang="en-CA" sz="1050" dirty="0" smtClean="0"/>
              <a:t> жизни. </a:t>
            </a:r>
            <a:r>
              <a:rPr lang="ru-RU" sz="1050" dirty="0" smtClean="0"/>
              <a:t>Было показано, что </a:t>
            </a:r>
            <a:r>
              <a:rPr lang="en-CA" sz="1050" dirty="0" smtClean="0"/>
              <a:t>дулоксетин, милнаципран </a:t>
            </a:r>
            <a:r>
              <a:rPr lang="ru-RU" sz="1050" dirty="0" smtClean="0"/>
              <a:t>и </a:t>
            </a:r>
            <a:r>
              <a:rPr lang="en-CA" sz="1050" dirty="0" smtClean="0"/>
              <a:t>прегабалин </a:t>
            </a:r>
            <a:r>
              <a:rPr lang="ru-RU" sz="1050" dirty="0" smtClean="0"/>
              <a:t>превосходят </a:t>
            </a:r>
            <a:r>
              <a:rPr lang="en-CA" sz="1050" dirty="0" smtClean="0"/>
              <a:t>плацебо</a:t>
            </a:r>
            <a:r>
              <a:rPr lang="ru-RU" sz="1050" dirty="0" smtClean="0"/>
              <a:t> (за исключением </a:t>
            </a:r>
            <a:r>
              <a:rPr lang="en-CA" sz="1050" dirty="0" smtClean="0"/>
              <a:t>дулоксетин</a:t>
            </a:r>
            <a:r>
              <a:rPr lang="ru-RU" sz="1050" dirty="0" smtClean="0"/>
              <a:t>а при оценке </a:t>
            </a:r>
            <a:r>
              <a:rPr lang="en-CA" sz="1050" dirty="0" smtClean="0"/>
              <a:t>утомляемост</a:t>
            </a:r>
            <a:r>
              <a:rPr lang="ru-RU" sz="1050" dirty="0" smtClean="0"/>
              <a:t>и; </a:t>
            </a:r>
            <a:r>
              <a:rPr lang="en-CA" sz="1050" dirty="0" smtClean="0"/>
              <a:t>милнаципран</a:t>
            </a:r>
            <a:r>
              <a:rPr lang="ru-RU" sz="1050" dirty="0" smtClean="0"/>
              <a:t>а при </a:t>
            </a:r>
            <a:r>
              <a:rPr lang="en-CA" sz="1050" dirty="0" err="1" smtClean="0"/>
              <a:t>нарушени</a:t>
            </a:r>
            <a:r>
              <a:rPr lang="ru-RU" sz="1050" dirty="0" err="1" smtClean="0"/>
              <a:t>ях</a:t>
            </a:r>
            <a:r>
              <a:rPr lang="en-CA" sz="1050" dirty="0" smtClean="0"/>
              <a:t> </a:t>
            </a:r>
            <a:r>
              <a:rPr lang="en-CA" sz="1050" dirty="0" err="1" smtClean="0"/>
              <a:t>сна</a:t>
            </a:r>
            <a:r>
              <a:rPr lang="ru-RU" sz="1050" dirty="0" smtClean="0"/>
              <a:t> и </a:t>
            </a:r>
            <a:r>
              <a:rPr lang="en-CA" sz="1050" dirty="0" smtClean="0"/>
              <a:t>прегабалин</a:t>
            </a:r>
            <a:r>
              <a:rPr lang="ru-RU" sz="1050" dirty="0" smtClean="0"/>
              <a:t>а при </a:t>
            </a:r>
            <a:r>
              <a:rPr lang="en-CA" sz="1050" dirty="0" err="1" smtClean="0"/>
              <a:t>депрессивно</a:t>
            </a:r>
            <a:r>
              <a:rPr lang="ru-RU" sz="1050" dirty="0" smtClean="0"/>
              <a:t>м </a:t>
            </a:r>
            <a:r>
              <a:rPr lang="en-CA" sz="1050" dirty="0" err="1" smtClean="0"/>
              <a:t>настроени</a:t>
            </a:r>
            <a:r>
              <a:rPr lang="ru-RU" sz="1050" dirty="0" smtClean="0"/>
              <a:t>и)</a:t>
            </a:r>
            <a:r>
              <a:rPr lang="en-CA" sz="1050" dirty="0" smtClean="0"/>
              <a:t>. </a:t>
            </a:r>
            <a:r>
              <a:rPr lang="ru-RU" sz="1050" dirty="0" smtClean="0"/>
              <a:t>Т</a:t>
            </a:r>
            <a:r>
              <a:rPr lang="en-CA" sz="1050" dirty="0" smtClean="0"/>
              <a:t>аким образом, </a:t>
            </a:r>
            <a:r>
              <a:rPr lang="ru-RU" sz="1050" dirty="0" smtClean="0"/>
              <a:t>выбор конкретного препарата определяется имеющимися у пациента симптомами, сопутствующими заболеваниями и предпочтениями</a:t>
            </a:r>
            <a:r>
              <a:rPr lang="en-CA" sz="1050" dirty="0" smtClean="0"/>
              <a:t>.</a:t>
            </a:r>
            <a:endParaRPr lang="ru-RU" sz="1050" dirty="0" smtClean="0"/>
          </a:p>
          <a:p>
            <a:r>
              <a:rPr lang="ru-RU" sz="1050" dirty="0" smtClean="0"/>
              <a:t>Имеются также доказательства более низкой эффективности ряда других лекарственных средств, например </a:t>
            </a:r>
            <a:r>
              <a:rPr lang="en-CA" sz="1050" dirty="0" smtClean="0"/>
              <a:t>трамадол</a:t>
            </a:r>
            <a:r>
              <a:rPr lang="ru-RU" sz="1050" dirty="0" smtClean="0"/>
              <a:t>а, а также доказательства более высокой не</a:t>
            </a:r>
            <a:r>
              <a:rPr lang="en-CA" sz="1050" dirty="0" smtClean="0"/>
              <a:t>эффективн</a:t>
            </a:r>
            <a:r>
              <a:rPr lang="ru-RU" sz="1050" dirty="0" smtClean="0"/>
              <a:t>ости ряда других препаратов</a:t>
            </a:r>
            <a:r>
              <a:rPr lang="en-CA" sz="1050" dirty="0" smtClean="0"/>
              <a:t>.</a:t>
            </a:r>
            <a:endParaRPr lang="ru-RU" sz="1050" dirty="0" smtClean="0"/>
          </a:p>
          <a:p>
            <a:r>
              <a:rPr lang="ru-RU" sz="1050" dirty="0" smtClean="0"/>
              <a:t>Необходимо отметить, что ряд упомянутых лекарственных препаратов в дозах, используемых при фибромиалгии, не оказывают влияния на выраженность сопутствующей </a:t>
            </a:r>
            <a:r>
              <a:rPr lang="en-CA" sz="1050" dirty="0" smtClean="0"/>
              <a:t>депресси</a:t>
            </a:r>
            <a:r>
              <a:rPr lang="ru-RU" sz="1050" dirty="0" smtClean="0"/>
              <a:t>и</a:t>
            </a:r>
            <a:r>
              <a:rPr lang="en-CA" sz="1050" dirty="0" smtClean="0"/>
              <a:t>. </a:t>
            </a:r>
            <a:r>
              <a:rPr lang="ru-RU" sz="1050" dirty="0" smtClean="0"/>
              <a:t>Т</a:t>
            </a:r>
            <a:r>
              <a:rPr lang="en-CA" sz="1050" dirty="0" smtClean="0"/>
              <a:t>аким образом, </a:t>
            </a:r>
            <a:r>
              <a:rPr lang="ru-RU" sz="1050" dirty="0" smtClean="0"/>
              <a:t>может потребоваться назначение самостоятельной анти</a:t>
            </a:r>
            <a:r>
              <a:rPr lang="en-CA" sz="1050" dirty="0" err="1" smtClean="0"/>
              <a:t>депресс</a:t>
            </a:r>
            <a:r>
              <a:rPr lang="ru-RU" sz="1050" dirty="0" smtClean="0"/>
              <a:t>ивной терапии</a:t>
            </a:r>
            <a:r>
              <a:rPr lang="en-CA" sz="1050" dirty="0" smtClean="0"/>
              <a:t>.</a:t>
            </a:r>
            <a:endParaRPr lang="ru-RU" sz="1050" dirty="0" smtClean="0"/>
          </a:p>
          <a:p>
            <a:r>
              <a:rPr lang="ru-RU" sz="1050" dirty="0" smtClean="0"/>
              <a:t>На данном слайде перечислены лекарственные средства, продемонстрировавшие положительное влияние на симптомы </a:t>
            </a:r>
            <a:r>
              <a:rPr lang="en-CA" sz="1050" dirty="0" smtClean="0"/>
              <a:t>фибромиалги</a:t>
            </a:r>
            <a:r>
              <a:rPr lang="ru-RU" sz="1050" dirty="0" smtClean="0"/>
              <a:t>и в рамках </a:t>
            </a:r>
            <a:r>
              <a:rPr lang="en-CA" sz="1050" dirty="0" err="1" smtClean="0"/>
              <a:t>рандомизированн</a:t>
            </a:r>
            <a:r>
              <a:rPr lang="ru-RU" sz="1050" dirty="0" err="1" smtClean="0"/>
              <a:t>ых</a:t>
            </a:r>
            <a:r>
              <a:rPr lang="ru-RU" sz="1050" dirty="0" smtClean="0"/>
              <a:t> </a:t>
            </a:r>
            <a:r>
              <a:rPr lang="en-CA" sz="1050" dirty="0" smtClean="0"/>
              <a:t>контролируемы</a:t>
            </a:r>
            <a:r>
              <a:rPr lang="ru-RU" sz="1050" dirty="0" smtClean="0"/>
              <a:t>х</a:t>
            </a:r>
            <a:r>
              <a:rPr lang="en-CA" sz="1050" dirty="0" smtClean="0"/>
              <a:t> исследовани</a:t>
            </a:r>
            <a:r>
              <a:rPr lang="ru-RU" sz="1050" dirty="0" smtClean="0"/>
              <a:t>й</a:t>
            </a:r>
            <a:r>
              <a:rPr lang="en-CA" sz="1050" dirty="0" smtClean="0"/>
              <a:t>. </a:t>
            </a:r>
            <a:r>
              <a:rPr lang="ru-RU" sz="1050" dirty="0" smtClean="0"/>
              <a:t>Доказательства уровня 1 получены в рамках отдельных </a:t>
            </a:r>
            <a:r>
              <a:rPr lang="en-CA" sz="1050" dirty="0" smtClean="0"/>
              <a:t>рандомизированн</a:t>
            </a:r>
            <a:r>
              <a:rPr lang="ru-RU" sz="1050" dirty="0" smtClean="0"/>
              <a:t>ых </a:t>
            </a:r>
            <a:r>
              <a:rPr lang="en-CA" sz="1050" dirty="0" err="1" smtClean="0"/>
              <a:t>контролируем</a:t>
            </a:r>
            <a:r>
              <a:rPr lang="ru-RU" sz="1050" dirty="0" smtClean="0"/>
              <a:t>ых </a:t>
            </a:r>
            <a:r>
              <a:rPr lang="en-CA" sz="1050" dirty="0" smtClean="0"/>
              <a:t>исследовани</a:t>
            </a:r>
            <a:r>
              <a:rPr lang="ru-RU" sz="1050" dirty="0" smtClean="0"/>
              <a:t>й; доказательства уровня 2 – в рамках систематических </a:t>
            </a:r>
            <a:r>
              <a:rPr lang="en-CA" sz="1050" dirty="0" smtClean="0"/>
              <a:t>обзор</a:t>
            </a:r>
            <a:r>
              <a:rPr lang="ru-RU" sz="1050" dirty="0" smtClean="0"/>
              <a:t>ов когортных </a:t>
            </a:r>
            <a:r>
              <a:rPr lang="en-CA" sz="1050" dirty="0" smtClean="0"/>
              <a:t>исследовани</a:t>
            </a:r>
            <a:r>
              <a:rPr lang="ru-RU" sz="1050" dirty="0" smtClean="0"/>
              <a:t>й или </a:t>
            </a:r>
            <a:r>
              <a:rPr lang="en-CA" sz="1050" dirty="0" smtClean="0"/>
              <a:t>рандомизированн</a:t>
            </a:r>
            <a:r>
              <a:rPr lang="ru-RU" sz="1050" dirty="0" smtClean="0"/>
              <a:t>ых </a:t>
            </a:r>
            <a:r>
              <a:rPr lang="en-CA" sz="1050" dirty="0" smtClean="0"/>
              <a:t>контролируемы</a:t>
            </a:r>
            <a:r>
              <a:rPr lang="ru-RU" sz="1050" dirty="0" smtClean="0"/>
              <a:t>х</a:t>
            </a:r>
            <a:r>
              <a:rPr lang="en-CA" sz="1050" dirty="0" smtClean="0"/>
              <a:t> исследовани</a:t>
            </a:r>
            <a:r>
              <a:rPr lang="ru-RU" sz="1050" dirty="0" smtClean="0"/>
              <a:t>й низкого качества, отдельных </a:t>
            </a:r>
            <a:r>
              <a:rPr lang="en-CA" sz="1050" dirty="0" err="1" smtClean="0"/>
              <a:t>когортн</a:t>
            </a:r>
            <a:r>
              <a:rPr lang="ru-RU" sz="1050" dirty="0" smtClean="0"/>
              <a:t>ых</a:t>
            </a:r>
            <a:r>
              <a:rPr lang="en-CA" sz="1050" dirty="0" smtClean="0"/>
              <a:t> исследовани</a:t>
            </a:r>
            <a:r>
              <a:rPr lang="ru-RU" sz="1050" dirty="0" smtClean="0"/>
              <a:t>й, либо </a:t>
            </a:r>
            <a:r>
              <a:rPr lang="en-CA" sz="1050" dirty="0" smtClean="0"/>
              <a:t>рандомизированн</a:t>
            </a:r>
            <a:r>
              <a:rPr lang="ru-RU" sz="1050" dirty="0" smtClean="0"/>
              <a:t>ых </a:t>
            </a:r>
            <a:r>
              <a:rPr lang="en-CA" sz="1050" dirty="0" smtClean="0"/>
              <a:t>контролируем</a:t>
            </a:r>
            <a:r>
              <a:rPr lang="ru-RU" sz="1050" dirty="0" smtClean="0"/>
              <a:t>ых </a:t>
            </a:r>
            <a:r>
              <a:rPr lang="en-CA" sz="1050" dirty="0" smtClean="0"/>
              <a:t>исследовани</a:t>
            </a:r>
            <a:r>
              <a:rPr lang="ru-RU" sz="1050" dirty="0" smtClean="0"/>
              <a:t>й низкого качества</a:t>
            </a:r>
            <a:r>
              <a:rPr lang="en-CA" sz="1050" dirty="0" smtClean="0"/>
              <a:t>.</a:t>
            </a:r>
          </a:p>
          <a:p>
            <a:pPr>
              <a:lnSpc>
                <a:spcPct val="90000"/>
              </a:lnSpc>
              <a:spcAft>
                <a:spcPts val="600"/>
              </a:spcAft>
            </a:pPr>
            <a:endParaRPr lang="en-CA" sz="1050" dirty="0" smtClean="0"/>
          </a:p>
          <a:p>
            <a:pPr>
              <a:lnSpc>
                <a:spcPct val="90000"/>
              </a:lnSpc>
              <a:spcAft>
                <a:spcPts val="300"/>
              </a:spcAft>
            </a:pPr>
            <a:r>
              <a:rPr lang="ru-RU" sz="1050" b="1" dirty="0" smtClean="0"/>
              <a:t>Литература</a:t>
            </a:r>
            <a:endParaRPr lang="en-CA" sz="1050" b="1" dirty="0" smtClean="0"/>
          </a:p>
          <a:p>
            <a:pPr>
              <a:lnSpc>
                <a:spcPct val="90000"/>
              </a:lnSpc>
              <a:spcAft>
                <a:spcPts val="600"/>
              </a:spcAft>
            </a:pPr>
            <a:r>
              <a:rPr lang="en-CA" sz="1050" dirty="0" smtClean="0"/>
              <a:t>Sommer C</a:t>
            </a:r>
            <a:r>
              <a:rPr lang="en-CA" sz="1050" dirty="0"/>
              <a:t>. Fibromyalgia: </a:t>
            </a:r>
            <a:r>
              <a:rPr lang="en-CA" sz="1050" dirty="0" smtClean="0"/>
              <a:t>a clinical update. </a:t>
            </a:r>
            <a:r>
              <a:rPr lang="en-CA" sz="1050" i="1" dirty="0" smtClean="0"/>
              <a:t>Pain Clinical </a:t>
            </a:r>
            <a:r>
              <a:rPr lang="en-CA" sz="1050" i="1" dirty="0"/>
              <a:t>Updates</a:t>
            </a:r>
            <a:r>
              <a:rPr lang="en-CA" sz="1050" dirty="0"/>
              <a:t> 2010</a:t>
            </a:r>
            <a:r>
              <a:rPr lang="en-CA" sz="1050" dirty="0" smtClean="0"/>
              <a:t>; 18(4</a:t>
            </a:r>
            <a:r>
              <a:rPr lang="en-CA" sz="1050" dirty="0"/>
              <a:t>):1-4. </a:t>
            </a:r>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xmlns="" val="1421624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Задайте участникам вопрос, указанный на слайде, с целью дальнейшего обсуждения</a:t>
            </a:r>
            <a:r>
              <a:rPr lang="en-CA" b="0" baseline="0" dirty="0" smtClean="0"/>
              <a:t>.</a:t>
            </a:r>
            <a:endParaRPr lang="en-CA" b="0" dirty="0" smtClean="0"/>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48</a:t>
            </a:fld>
            <a:endParaRPr lang="en-CA" dirty="0"/>
          </a:p>
        </p:txBody>
      </p:sp>
    </p:spTree>
    <p:extLst>
      <p:ext uri="{BB962C8B-B14F-4D97-AF65-F5344CB8AC3E}">
        <p14:creationId xmlns:p14="http://schemas.microsoft.com/office/powerpoint/2010/main" xmlns="" val="3656772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E0EA892-5D47-4444-8B1B-0BD442EA89E4}" type="slidenum">
              <a:rPr lang="en-US" smtClean="0">
                <a:solidFill>
                  <a:prstClr val="black"/>
                </a:solidFill>
              </a:rPr>
              <a:pPr/>
              <a:t>49</a:t>
            </a:fld>
            <a:endParaRPr lang="en-US" dirty="0" smtClean="0">
              <a:solidFill>
                <a:prstClr val="black"/>
              </a:solidFill>
            </a:endParaRPr>
          </a:p>
        </p:txBody>
      </p:sp>
      <p:sp>
        <p:nvSpPr>
          <p:cNvPr id="82947" name="Rectangle 2"/>
          <p:cNvSpPr>
            <a:spLocks noGrp="1" noRot="1" noChangeAspect="1" noChangeArrowheads="1" noTextEdit="1"/>
          </p:cNvSpPr>
          <p:nvPr>
            <p:ph type="sldImg"/>
          </p:nvPr>
        </p:nvSpPr>
        <p:spPr>
          <a:xfrm>
            <a:off x="1109663" y="698500"/>
            <a:ext cx="4646612" cy="3486150"/>
          </a:xfrm>
          <a:ln/>
        </p:spPr>
      </p:sp>
      <p:sp>
        <p:nvSpPr>
          <p:cNvPr id="82948" name="Rectangle 3"/>
          <p:cNvSpPr>
            <a:spLocks noGrp="1" noChangeArrowheads="1"/>
          </p:cNvSpPr>
          <p:nvPr>
            <p:ph type="body" idx="1"/>
          </p:nvPr>
        </p:nvSpPr>
        <p:spPr>
          <a:xfrm>
            <a:off x="625475" y="4425474"/>
            <a:ext cx="5568950" cy="4172083"/>
          </a:xfrm>
          <a:noFill/>
          <a:ln/>
        </p:spPr>
        <p:txBody>
          <a:bodyPr/>
          <a:lstStyle/>
          <a:p>
            <a:pPr indent="-190500">
              <a:spcAft>
                <a:spcPts val="600"/>
              </a:spcAft>
            </a:pPr>
            <a:r>
              <a:rPr lang="ru-RU" b="1" dirty="0" smtClean="0"/>
              <a:t>Примечания докладчика</a:t>
            </a:r>
            <a:endParaRPr lang="en-CA" b="1" dirty="0" smtClean="0"/>
          </a:p>
          <a:p>
            <a:r>
              <a:rPr lang="ru-RU" dirty="0" smtClean="0"/>
              <a:t>На данном слайде перечислены основные принципы лечения </a:t>
            </a:r>
            <a:r>
              <a:rPr lang="en-CA" dirty="0" smtClean="0"/>
              <a:t>фибромиалги</a:t>
            </a:r>
            <a:r>
              <a:rPr lang="ru-RU" dirty="0" smtClean="0"/>
              <a:t>и</a:t>
            </a:r>
            <a:r>
              <a:rPr lang="en-CA" dirty="0" smtClean="0"/>
              <a:t>. </a:t>
            </a:r>
            <a:r>
              <a:rPr lang="ru-RU" dirty="0" smtClean="0"/>
              <a:t>Лечение начинается с подтверждения диагноза и идентификации наиболее важных симптомов и степени их выраженности</a:t>
            </a:r>
            <a:r>
              <a:rPr lang="en-CA" dirty="0" smtClean="0"/>
              <a:t> (</a:t>
            </a:r>
            <a:r>
              <a:rPr lang="ru-RU" dirty="0" smtClean="0"/>
              <a:t>например</a:t>
            </a:r>
            <a:r>
              <a:rPr lang="en-CA" dirty="0" smtClean="0"/>
              <a:t>, бол</a:t>
            </a:r>
            <a:r>
              <a:rPr lang="ru-RU" dirty="0" smtClean="0"/>
              <a:t>и</a:t>
            </a:r>
            <a:r>
              <a:rPr lang="en-CA" dirty="0" smtClean="0"/>
              <a:t>, нарушени</a:t>
            </a:r>
            <a:r>
              <a:rPr lang="ru-RU" dirty="0" smtClean="0"/>
              <a:t>я</a:t>
            </a:r>
            <a:r>
              <a:rPr lang="en-CA" dirty="0" smtClean="0"/>
              <a:t> сна, утомляемост</a:t>
            </a:r>
            <a:r>
              <a:rPr lang="ru-RU" dirty="0" smtClean="0"/>
              <a:t>и</a:t>
            </a:r>
            <a:r>
              <a:rPr lang="en-CA" dirty="0" smtClean="0"/>
              <a:t>)</a:t>
            </a:r>
            <a:r>
              <a:rPr lang="ru-RU" dirty="0" smtClean="0"/>
              <a:t>, а также функционирования пациента</a:t>
            </a:r>
            <a:r>
              <a:rPr lang="en-CA" dirty="0" smtClean="0"/>
              <a:t>. </a:t>
            </a:r>
            <a:r>
              <a:rPr lang="ru-RU" dirty="0" smtClean="0"/>
              <a:t>Затем пациенты должны быть обследованы на предмет сопутствующих соматических и психических нарушений </a:t>
            </a:r>
            <a:r>
              <a:rPr lang="en-CA" dirty="0" smtClean="0"/>
              <a:t>(</a:t>
            </a:r>
            <a:r>
              <a:rPr lang="ru-RU" dirty="0" smtClean="0"/>
              <a:t>таких как </a:t>
            </a:r>
            <a:r>
              <a:rPr lang="en-CA" dirty="0" err="1" smtClean="0"/>
              <a:t>апноэ</a:t>
            </a:r>
            <a:r>
              <a:rPr lang="en-CA" dirty="0" smtClean="0"/>
              <a:t> во сне, остеоартроз, </a:t>
            </a:r>
            <a:r>
              <a:rPr lang="ru-RU" dirty="0" smtClean="0"/>
              <a:t>депрессивные или </a:t>
            </a:r>
            <a:r>
              <a:rPr lang="en-CA" dirty="0" err="1" smtClean="0"/>
              <a:t>тревожны</a:t>
            </a:r>
            <a:r>
              <a:rPr lang="ru-RU" dirty="0" smtClean="0"/>
              <a:t>е</a:t>
            </a:r>
            <a:r>
              <a:rPr lang="en-CA" dirty="0" smtClean="0"/>
              <a:t> </a:t>
            </a:r>
            <a:r>
              <a:rPr lang="en-CA" dirty="0" err="1" smtClean="0"/>
              <a:t>расстройств</a:t>
            </a:r>
            <a:r>
              <a:rPr lang="ru-RU" dirty="0" smtClean="0"/>
              <a:t>а</a:t>
            </a:r>
            <a:r>
              <a:rPr lang="en-CA" dirty="0" smtClean="0"/>
              <a:t>); </a:t>
            </a:r>
            <a:r>
              <a:rPr lang="ru-RU" dirty="0" smtClean="0"/>
              <a:t>ряд пациентов может нуждаться в направлении к специалисту для проведения полного обследования</a:t>
            </a:r>
            <a:r>
              <a:rPr lang="en-CA" dirty="0" smtClean="0"/>
              <a:t>.</a:t>
            </a:r>
            <a:endParaRPr lang="ru-RU" dirty="0" smtClean="0"/>
          </a:p>
          <a:p>
            <a:r>
              <a:rPr lang="ru-RU" dirty="0" smtClean="0"/>
              <a:t>Важно оценить психосоциальные стрессовые факторы, имеющиеся у пациента, уровень его физического развития и препятствия на пути лечения, а также предоставить основную информацию о </a:t>
            </a:r>
            <a:r>
              <a:rPr lang="en-CA" dirty="0" smtClean="0"/>
              <a:t>фибромиалги</a:t>
            </a:r>
            <a:r>
              <a:rPr lang="ru-RU" dirty="0" smtClean="0"/>
              <a:t>и</a:t>
            </a:r>
            <a:r>
              <a:rPr lang="en-CA" dirty="0" smtClean="0"/>
              <a:t>. </a:t>
            </a:r>
            <a:r>
              <a:rPr lang="ru-RU" dirty="0" smtClean="0"/>
              <a:t>Затем необходимо обсудить с пациентом возможные варианты лечения и начать терапию в соответствии с имеющимися у него проявлениями и рекомендациями, разработанными на базе соответствующих доказательств</a:t>
            </a:r>
            <a:r>
              <a:rPr lang="en-CA" dirty="0" smtClean="0"/>
              <a:t>.</a:t>
            </a:r>
            <a:endParaRPr lang="ru-RU" dirty="0" smtClean="0"/>
          </a:p>
          <a:p>
            <a:pPr indent="-190500">
              <a:spcAft>
                <a:spcPts val="600"/>
              </a:spcAft>
            </a:pPr>
            <a:endParaRPr lang="en-CA" dirty="0" smtClean="0"/>
          </a:p>
          <a:p>
            <a:pPr indent="-190500">
              <a:spcAft>
                <a:spcPts val="600"/>
              </a:spcAft>
            </a:pPr>
            <a:r>
              <a:rPr lang="ru-RU" b="1" dirty="0" smtClean="0"/>
              <a:t>Литература</a:t>
            </a:r>
            <a:endParaRPr lang="en-CA" b="1" dirty="0" smtClean="0"/>
          </a:p>
          <a:p>
            <a:pPr indent="-190500">
              <a:spcAft>
                <a:spcPts val="600"/>
              </a:spcAft>
            </a:pPr>
            <a:r>
              <a:rPr lang="en-CA" dirty="0" smtClean="0"/>
              <a:t>Arnold LM. Biology and therapy of fibromyalgia. New therapies in fibromyalgia. </a:t>
            </a:r>
            <a:br>
              <a:rPr lang="en-CA" dirty="0" smtClean="0"/>
            </a:br>
            <a:r>
              <a:rPr lang="en-CA" i="1" dirty="0" smtClean="0"/>
              <a:t>Arthritis Res Ther </a:t>
            </a:r>
            <a:r>
              <a:rPr lang="en-CA" dirty="0" smtClean="0"/>
              <a:t>2006; 8(4):212.</a:t>
            </a:r>
          </a:p>
          <a:p>
            <a:pPr indent="-190500"/>
            <a:r>
              <a:rPr lang="en-CA" dirty="0" smtClean="0"/>
              <a:t>Goldenberg DL </a:t>
            </a:r>
            <a:r>
              <a:rPr lang="en-CA" i="1" dirty="0" smtClean="0"/>
              <a:t>et al. </a:t>
            </a:r>
            <a:r>
              <a:rPr lang="en-CA" dirty="0" smtClean="0"/>
              <a:t>Management of fibromyalgia syndrome. </a:t>
            </a:r>
            <a:r>
              <a:rPr lang="en-CA" i="1" dirty="0" smtClean="0"/>
              <a:t>JAMA </a:t>
            </a:r>
            <a:r>
              <a:rPr lang="en-CA" dirty="0" smtClean="0"/>
              <a:t>2004; </a:t>
            </a:r>
            <a:br>
              <a:rPr lang="en-CA" dirty="0" smtClean="0"/>
            </a:br>
            <a:r>
              <a:rPr lang="en-CA" dirty="0" smtClean="0"/>
              <a:t>292(19):2388-95.</a:t>
            </a: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idx="1"/>
          </p:nvPr>
        </p:nvSpPr>
        <p:spPr>
          <a:xfrm>
            <a:off x="493489" y="4460057"/>
            <a:ext cx="5921829" cy="5706958"/>
          </a:xfrm>
        </p:spPr>
        <p:txBody>
          <a:bodyPr/>
          <a:lstStyle/>
          <a:p>
            <a:pPr>
              <a:spcAft>
                <a:spcPts val="600"/>
              </a:spcAft>
            </a:pPr>
            <a:r>
              <a:rPr lang="ru-RU" sz="800" b="1" dirty="0" smtClean="0"/>
              <a:t>Примечания докладчика</a:t>
            </a:r>
            <a:endParaRPr lang="en-US" sz="800" b="1" dirty="0"/>
          </a:p>
          <a:p>
            <a:pPr>
              <a:spcAft>
                <a:spcPts val="600"/>
              </a:spcAft>
            </a:pPr>
            <a:r>
              <a:rPr lang="ru-RU" sz="800" dirty="0" smtClean="0"/>
              <a:t>На данном слайде представлено три основных вида боли: центральная сенсибилизация (дисфункциональная боль), нейропатическая и ноцицептивная боль. Также следует отметить, что при многих состояниях может отмечаться одновременно несколько типов болевого синдрома, в результате образующийся феномен носит название смешанного болевого синдрома.</a:t>
            </a:r>
          </a:p>
          <a:p>
            <a:pPr>
              <a:spcAft>
                <a:spcPts val="600"/>
              </a:spcAft>
            </a:pPr>
            <a:r>
              <a:rPr lang="ru-RU" sz="800" b="1" dirty="0" smtClean="0"/>
              <a:t>Ноцицептивная боль </a:t>
            </a:r>
            <a:r>
              <a:rPr lang="ru-RU" sz="800" dirty="0" smtClean="0"/>
              <a:t>является адекватным физиологическим ответом, возникающим при раздражении сенсорных периферических нейронов (ноцицепторов) в результате болевых стимулов. Ноцицептивная боль имеет защитный характер, поскольку индуцирует рефлекторный ответ и изменение поведения, направленные на минимизацию повреждения ткани. </a:t>
            </a:r>
            <a:r>
              <a:rPr lang="ru-RU" sz="800" dirty="0" err="1" smtClean="0"/>
              <a:t>Ноцицептивная</a:t>
            </a:r>
            <a:r>
              <a:rPr lang="ru-RU" sz="800" dirty="0" smtClean="0"/>
              <a:t> боль может являться соматической или висцеральной. Соматическая боль, например при подагре, остеоартрозе и травме, возникает при раздражении </a:t>
            </a:r>
            <a:r>
              <a:rPr lang="ru-RU" sz="800" dirty="0" err="1" smtClean="0"/>
              <a:t>ноцицепторов</a:t>
            </a:r>
            <a:r>
              <a:rPr lang="ru-RU" sz="800" dirty="0" smtClean="0"/>
              <a:t> скелетно-мышечной системы или кожи и часто четко локализована. Висцеральная боль, например при дисменорее или остром панкреатите, обусловлена раздражением ноцицепторов, расположенных в полых органах и гладких мышцах, и часто является отраженной.</a:t>
            </a:r>
          </a:p>
          <a:p>
            <a:pPr>
              <a:spcAft>
                <a:spcPts val="600"/>
              </a:spcAft>
            </a:pPr>
            <a:r>
              <a:rPr lang="ru-RU" sz="800" b="1" dirty="0" smtClean="0"/>
              <a:t>Нейропатическая боль </a:t>
            </a:r>
            <a:r>
              <a:rPr lang="ru-RU" sz="800" dirty="0" smtClean="0"/>
              <a:t>определена Международной ассоциацией по исследованиям боли как «боль, обусловленная поражением или заболеванием соматосенсорной нервной системы». В зависимости от того, где расположена данная область поражения или область нарушения функции нервной системы, нейропатическая боль может иметь периферическую (например, при болезненной диабетической периферической нейропатии или постгерпетической невралгии) или центральную (например, нейропатическая боль при инсульте или повреждении спинного мозга) природу.</a:t>
            </a:r>
          </a:p>
          <a:p>
            <a:pPr>
              <a:spcAft>
                <a:spcPts val="600"/>
              </a:spcAft>
            </a:pPr>
            <a:r>
              <a:rPr lang="ru-RU" sz="800" b="1" dirty="0" smtClean="0"/>
              <a:t>Центральная сенсибилизация/дисфункциональная боль </a:t>
            </a:r>
            <a:r>
              <a:rPr lang="ru-RU" sz="800" dirty="0" smtClean="0"/>
              <a:t>определяется как «гиперчувствительность системы болевого реагирования, в результате которой в норме не вызывающие ее активации стимулы могут индуцировать ответ, характерный для болевых стимулов, который в дальнейшем усиливается, удлиняется и широко распространяется». Некоторыми частыми примерами данного типа боли являются: фибромиалгия, нарушения со стороны височно-нижнечелюстного сустава, хроническая мигрень/головная боль напряжения, интерстициальный цистит, синдром раздраженного кишечника и сложный регионарный болевой синдром.</a:t>
            </a:r>
          </a:p>
          <a:p>
            <a:pPr>
              <a:spcAft>
                <a:spcPts val="600"/>
              </a:spcAft>
            </a:pPr>
            <a:r>
              <a:rPr lang="ru-RU" sz="800" dirty="0" smtClean="0"/>
              <a:t>При реализации патофизиологических механизмов нескольких типов болевого синдрома возникает </a:t>
            </a:r>
            <a:r>
              <a:rPr lang="ru-RU" sz="800" b="1" dirty="0" smtClean="0"/>
              <a:t>смешанная боль</a:t>
            </a:r>
            <a:r>
              <a:rPr lang="ru-RU" sz="800" dirty="0" smtClean="0"/>
              <a:t>. Например, грыжа поясничного межпозвоночного диска с радикулопатией является частым примером сочетания </a:t>
            </a:r>
            <a:r>
              <a:rPr lang="ru-RU" sz="800" dirty="0" err="1" smtClean="0"/>
              <a:t>ноцицептивной</a:t>
            </a:r>
            <a:r>
              <a:rPr lang="ru-RU" sz="800" dirty="0" smtClean="0"/>
              <a:t> и воспалительной боли, ощущаемой в области поясницы при движении, и нейропатической боли, развивающейся в области иннервации пораженного корешка (нижней конечности).</a:t>
            </a:r>
          </a:p>
          <a:p>
            <a:pPr>
              <a:spcAft>
                <a:spcPts val="600"/>
              </a:spcAft>
            </a:pPr>
            <a:endParaRPr lang="ru-RU" sz="800" b="1" dirty="0" smtClean="0"/>
          </a:p>
          <a:p>
            <a:pPr>
              <a:spcAft>
                <a:spcPts val="600"/>
              </a:spcAft>
            </a:pPr>
            <a:r>
              <a:rPr lang="ru-RU" sz="800" b="1" dirty="0" smtClean="0"/>
              <a:t>Литература</a:t>
            </a:r>
            <a:endParaRPr lang="en-US" sz="800" b="1" dirty="0"/>
          </a:p>
          <a:p>
            <a:pPr>
              <a:spcAft>
                <a:spcPts val="600"/>
              </a:spcAft>
            </a:pPr>
            <a:r>
              <a:rPr lang="en-US" sz="800" dirty="0"/>
              <a:t>Freynhagen R, Baron R. The evaluation of neuropathic components in low back pain. </a:t>
            </a:r>
            <a:r>
              <a:rPr lang="en-US" sz="800" i="1" dirty="0"/>
              <a:t>Curr Pain Headache Rep</a:t>
            </a:r>
            <a:r>
              <a:rPr lang="en-US" sz="800" dirty="0"/>
              <a:t> 2009; </a:t>
            </a:r>
            <a:r>
              <a:rPr lang="en-US" sz="800" dirty="0" smtClean="0"/>
              <a:t>13(3</a:t>
            </a:r>
            <a:r>
              <a:rPr lang="en-US" sz="800" dirty="0"/>
              <a:t>):185-90.</a:t>
            </a:r>
          </a:p>
          <a:p>
            <a:pPr>
              <a:spcAft>
                <a:spcPts val="600"/>
              </a:spcAft>
            </a:pPr>
            <a:r>
              <a:rPr lang="en-US" sz="800" dirty="0"/>
              <a:t>Jensen TS </a:t>
            </a:r>
            <a:r>
              <a:rPr lang="en-US" sz="800" i="1" dirty="0"/>
              <a:t>et al. </a:t>
            </a:r>
            <a:r>
              <a:rPr lang="en-CA" sz="800" dirty="0"/>
              <a:t>A new definition of neuropathic pain. </a:t>
            </a:r>
            <a:r>
              <a:rPr lang="en-US" sz="800" i="1" dirty="0"/>
              <a:t>Pain </a:t>
            </a:r>
            <a:r>
              <a:rPr lang="en-US" sz="800" dirty="0"/>
              <a:t>2011; 152(10):2204-5.</a:t>
            </a:r>
          </a:p>
          <a:p>
            <a:pPr>
              <a:spcAft>
                <a:spcPts val="600"/>
              </a:spcAft>
            </a:pPr>
            <a:r>
              <a:rPr lang="en-US" sz="800" dirty="0"/>
              <a:t>Julius D </a:t>
            </a:r>
            <a:r>
              <a:rPr lang="en-US" sz="800" i="1" dirty="0"/>
              <a:t>et al. </a:t>
            </a:r>
            <a:r>
              <a:rPr lang="en-US" sz="800" dirty="0"/>
              <a:t>In: McMahon SB, Koltzenburg M (eds). </a:t>
            </a:r>
            <a:r>
              <a:rPr lang="en-US" sz="800" i="1" dirty="0"/>
              <a:t>Wall and Melzack’s Textbook of Pain. </a:t>
            </a:r>
            <a:r>
              <a:rPr lang="en-US" sz="800" dirty="0"/>
              <a:t>5th ed. Elsevier; London, UK: 2006.</a:t>
            </a:r>
          </a:p>
          <a:p>
            <a:pPr>
              <a:spcAft>
                <a:spcPts val="600"/>
              </a:spcAft>
            </a:pPr>
            <a:r>
              <a:rPr lang="en-US" sz="800" dirty="0"/>
              <a:t>Ross E. </a:t>
            </a:r>
            <a:r>
              <a:rPr lang="en-CA" sz="800" dirty="0"/>
              <a:t>Moving towards rational pharmacological management of pain with an improved classification system of pain. </a:t>
            </a:r>
            <a:r>
              <a:rPr lang="en-CA" sz="800" dirty="0" smtClean="0"/>
              <a:t/>
            </a:r>
            <a:br>
              <a:rPr lang="en-CA" sz="800" dirty="0" smtClean="0"/>
            </a:br>
            <a:r>
              <a:rPr lang="en-US" sz="800" i="1" dirty="0" smtClean="0"/>
              <a:t>Expert </a:t>
            </a:r>
            <a:r>
              <a:rPr lang="en-US" sz="800" i="1" dirty="0"/>
              <a:t>Opin Pharmacother </a:t>
            </a:r>
            <a:r>
              <a:rPr lang="en-US" sz="800" dirty="0"/>
              <a:t>2001; 2(1):1529-30.</a:t>
            </a:r>
          </a:p>
          <a:p>
            <a:pPr>
              <a:spcAft>
                <a:spcPts val="600"/>
              </a:spcAft>
            </a:pPr>
            <a:r>
              <a:rPr lang="en-US" sz="800" dirty="0"/>
              <a:t>Webster LR. </a:t>
            </a:r>
            <a:r>
              <a:rPr lang="en-CA" sz="800" dirty="0"/>
              <a:t>Breakthrough pain in the management of chronic persistent pain syndromes. </a:t>
            </a:r>
            <a:r>
              <a:rPr lang="en-US" sz="800" i="1" dirty="0"/>
              <a:t>Am J Manag Care </a:t>
            </a:r>
            <a:r>
              <a:rPr lang="en-US" sz="800" dirty="0"/>
              <a:t>2008; </a:t>
            </a:r>
            <a:r>
              <a:rPr lang="en-US" sz="800" dirty="0" smtClean="0"/>
              <a:t>14(5 </a:t>
            </a:r>
            <a:r>
              <a:rPr lang="en-US" sz="800" dirty="0"/>
              <a:t>Suppl 1):S116-22.</a:t>
            </a:r>
          </a:p>
          <a:p>
            <a:pPr>
              <a:spcAft>
                <a:spcPts val="600"/>
              </a:spcAft>
            </a:pPr>
            <a:r>
              <a:rPr lang="en-US" sz="800" dirty="0"/>
              <a:t>Woolf CJ. </a:t>
            </a:r>
            <a:r>
              <a:rPr lang="en-CA" sz="800" dirty="0"/>
              <a:t>Central sensitization: implications for the diagnosis and treatment of pain. </a:t>
            </a:r>
            <a:r>
              <a:rPr lang="en-US" sz="800" i="1" dirty="0"/>
              <a:t>Pain</a:t>
            </a:r>
            <a:r>
              <a:rPr lang="en-US" sz="800" dirty="0"/>
              <a:t> 2011; 152(3 Suppl):S2-15</a:t>
            </a:r>
            <a:r>
              <a:rPr lang="en-US" sz="800" dirty="0" smtClean="0"/>
              <a:t>.</a:t>
            </a:r>
            <a:endParaRPr lang="en-US" sz="8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90500">
              <a:spcAft>
                <a:spcPts val="600"/>
              </a:spcAft>
            </a:pPr>
            <a:r>
              <a:rPr lang="ru-RU" b="1" dirty="0" smtClean="0"/>
              <a:t>Примечания докладчика</a:t>
            </a:r>
            <a:endParaRPr lang="en-CA" b="1" dirty="0" smtClean="0"/>
          </a:p>
          <a:p>
            <a:r>
              <a:rPr lang="ru-RU" dirty="0" smtClean="0"/>
              <a:t>На данном слайде представлен обзор принципов лечения </a:t>
            </a:r>
            <a:r>
              <a:rPr lang="en-GB" dirty="0" err="1" smtClean="0"/>
              <a:t>фибромиалги</a:t>
            </a:r>
            <a:r>
              <a:rPr lang="ru-RU" dirty="0" smtClean="0"/>
              <a:t>и</a:t>
            </a:r>
            <a:r>
              <a:rPr lang="en-GB" dirty="0" smtClean="0"/>
              <a:t>.</a:t>
            </a:r>
            <a:endParaRPr lang="ru-RU" dirty="0" smtClean="0"/>
          </a:p>
          <a:p>
            <a:r>
              <a:rPr lang="ru-RU" dirty="0" smtClean="0"/>
              <a:t>По мере продолжения лечения представляется важным оценивать динамику на пути достижения целей терапии, уровень </a:t>
            </a:r>
            <a:r>
              <a:rPr lang="en-CA" dirty="0" smtClean="0"/>
              <a:t>физическ</a:t>
            </a:r>
            <a:r>
              <a:rPr lang="ru-RU" dirty="0" smtClean="0"/>
              <a:t>ой</a:t>
            </a:r>
            <a:r>
              <a:rPr lang="en-CA" dirty="0" smtClean="0"/>
              <a:t> </a:t>
            </a:r>
            <a:r>
              <a:rPr lang="en-CA" dirty="0" err="1" smtClean="0"/>
              <a:t>активност</a:t>
            </a:r>
            <a:r>
              <a:rPr lang="ru-RU" dirty="0" smtClean="0"/>
              <a:t>и</a:t>
            </a:r>
            <a:r>
              <a:rPr lang="en-CA" dirty="0" smtClean="0"/>
              <a:t>, </a:t>
            </a:r>
            <a:r>
              <a:rPr lang="ru-RU" dirty="0" smtClean="0"/>
              <a:t>использование методик самостоятельного лечения</a:t>
            </a:r>
            <a:r>
              <a:rPr lang="en-CA" dirty="0" smtClean="0"/>
              <a:t>, </a:t>
            </a:r>
            <a:r>
              <a:rPr lang="en-CA" dirty="0" err="1" smtClean="0"/>
              <a:t>эффективность</a:t>
            </a:r>
            <a:r>
              <a:rPr lang="en-CA" dirty="0" smtClean="0"/>
              <a:t> </a:t>
            </a:r>
            <a:r>
              <a:rPr lang="ru-RU" dirty="0" smtClean="0"/>
              <a:t>и </a:t>
            </a:r>
            <a:r>
              <a:rPr lang="en-CA" dirty="0" err="1" smtClean="0"/>
              <a:t>нежелательные</a:t>
            </a:r>
            <a:r>
              <a:rPr lang="en-CA" dirty="0" smtClean="0"/>
              <a:t> </a:t>
            </a:r>
            <a:r>
              <a:rPr lang="en-CA" dirty="0" err="1" smtClean="0"/>
              <a:t>эффекты</a:t>
            </a:r>
            <a:r>
              <a:rPr lang="ru-RU" dirty="0" smtClean="0"/>
              <a:t> лекарственной терапии </a:t>
            </a:r>
            <a:r>
              <a:rPr lang="en-CA" dirty="0" smtClean="0"/>
              <a:t>, </a:t>
            </a:r>
            <a:r>
              <a:rPr lang="ru-RU" dirty="0" smtClean="0"/>
              <a:t>а также сопутствующие заболевания, во время всех визитов </a:t>
            </a:r>
            <a:r>
              <a:rPr lang="ru-RU" dirty="0" err="1" smtClean="0"/>
              <a:t>п</a:t>
            </a:r>
            <a:r>
              <a:rPr lang="en-CA" dirty="0" err="1" smtClean="0"/>
              <a:t>оследующе</a:t>
            </a:r>
            <a:r>
              <a:rPr lang="ru-RU" dirty="0" smtClean="0"/>
              <a:t>го наблюдения и вносить соответствующие коррективы в план лечения. При этом предпочтительно концентрироваться на общей динамике, имеющейся у пациента, а не на колебаниях в отдельных временных точках.</a:t>
            </a:r>
          </a:p>
          <a:p>
            <a:endParaRPr lang="en-GB" dirty="0" smtClean="0"/>
          </a:p>
          <a:p>
            <a:pPr indent="-190500">
              <a:spcAft>
                <a:spcPts val="600"/>
              </a:spcAft>
            </a:pPr>
            <a:r>
              <a:rPr lang="ru-RU" b="1" dirty="0" smtClean="0"/>
              <a:t>Литература</a:t>
            </a:r>
            <a:endParaRPr lang="en-GB" b="1" dirty="0" smtClean="0"/>
          </a:p>
          <a:p>
            <a:pPr>
              <a:spcBef>
                <a:spcPct val="0"/>
              </a:spcBef>
              <a:defRPr/>
            </a:pPr>
            <a:r>
              <a:rPr lang="en-US" dirty="0" smtClean="0"/>
              <a:t>Arnold LM </a:t>
            </a:r>
            <a:r>
              <a:rPr lang="en-US" i="1" dirty="0" smtClean="0"/>
              <a:t>et al. </a:t>
            </a:r>
            <a:r>
              <a:rPr lang="en-US" dirty="0" smtClean="0"/>
              <a:t>A framework for fibromyalgia management for primary care providers. </a:t>
            </a:r>
            <a:r>
              <a:rPr lang="en-US" i="1" dirty="0" smtClean="0"/>
              <a:t>Mayo Clin Proc</a:t>
            </a:r>
            <a:r>
              <a:rPr lang="en-US" dirty="0" smtClean="0"/>
              <a:t> 2012; 87(5):488-96. </a:t>
            </a: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xmlns="" val="4217683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ru-RU" b="1" dirty="0" smtClean="0"/>
              <a:t>Примечания докладчика</a:t>
            </a:r>
            <a:endParaRPr lang="en-US" b="1" dirty="0" smtClean="0"/>
          </a:p>
          <a:p>
            <a:pPr lvl="0"/>
            <a:r>
              <a:rPr lang="ru-RU" dirty="0" smtClean="0"/>
              <a:t>Данный слайд может использоваться для резюмирования основных положений презентации</a:t>
            </a:r>
            <a:r>
              <a:rPr lang="en-US" dirty="0" smtClean="0"/>
              <a:t>. </a:t>
            </a:r>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51</a:t>
            </a:fld>
            <a:endParaRPr lang="en-CA" dirty="0"/>
          </a:p>
        </p:txBody>
      </p:sp>
    </p:spTree>
    <p:extLst>
      <p:ext uri="{BB962C8B-B14F-4D97-AF65-F5344CB8AC3E}">
        <p14:creationId xmlns:p14="http://schemas.microsoft.com/office/powerpoint/2010/main" xmlns="" val="174403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432176"/>
            <a:ext cx="5486400" cy="4183380"/>
          </a:xfrm>
        </p:spPr>
        <p:txBody>
          <a:bodyPr>
            <a:normAutofit/>
          </a:bodyPr>
          <a:lstStyle/>
          <a:p>
            <a:r>
              <a:rPr lang="ru-RU" sz="1200" b="1" kern="1200" baseline="0" dirty="0" smtClean="0">
                <a:solidFill>
                  <a:schemeClr val="tx1"/>
                </a:solidFill>
                <a:latin typeface="+mn-lt"/>
                <a:ea typeface="+mn-ea"/>
                <a:cs typeface="+mn-cs"/>
              </a:rPr>
              <a:t>Примечания докладчика</a:t>
            </a:r>
            <a:endParaRPr lang="en-US" sz="1200" b="1" kern="1200" baseline="0" dirty="0" smtClean="0">
              <a:solidFill>
                <a:schemeClr val="tx1"/>
              </a:solidFill>
              <a:latin typeface="+mn-lt"/>
              <a:ea typeface="+mn-ea"/>
              <a:cs typeface="+mn-cs"/>
            </a:endParaRPr>
          </a:p>
          <a:p>
            <a:r>
              <a:rPr lang="ru-RU" dirty="0" smtClean="0"/>
              <a:t>Некупированная боль может приводить к развитию изменений структур нервной системы, вовлеченных в передачу и модулирование болевого синдрома, что, в свою очередь, приводит к развитию хронической боли. Однако точные механизмы развития данных процессов в настоящее время не изучены</a:t>
            </a:r>
            <a:r>
              <a:rPr lang="es-MX" dirty="0" smtClean="0"/>
              <a:t>.</a:t>
            </a:r>
            <a:endParaRPr lang="es-MX" sz="1200" kern="1200" baseline="0" dirty="0" smtClean="0">
              <a:solidFill>
                <a:schemeClr val="tx1"/>
              </a:solidFill>
              <a:latin typeface="+mn-lt"/>
              <a:ea typeface="+mn-ea"/>
              <a:cs typeface="+mn-cs"/>
            </a:endParaRPr>
          </a:p>
          <a:p>
            <a:endParaRPr lang="es-MX" dirty="0"/>
          </a:p>
          <a:p>
            <a:r>
              <a:rPr lang="ru-RU" b="1" dirty="0" smtClean="0"/>
              <a:t>Литература</a:t>
            </a:r>
            <a:endParaRPr lang="es-MX" b="1" dirty="0" smtClean="0"/>
          </a:p>
          <a:p>
            <a:r>
              <a:rPr lang="it-IT" dirty="0"/>
              <a:t>Fornasari D. </a:t>
            </a:r>
            <a:r>
              <a:rPr lang="en-CA" dirty="0"/>
              <a:t>Pain mechanisms in patients with chronic pain</a:t>
            </a:r>
            <a:r>
              <a:rPr lang="en-CA" dirty="0" smtClean="0"/>
              <a:t>. </a:t>
            </a:r>
            <a:r>
              <a:rPr lang="it-IT" i="1" dirty="0" smtClean="0"/>
              <a:t>Clin </a:t>
            </a:r>
            <a:r>
              <a:rPr lang="it-IT" i="1" dirty="0"/>
              <a:t>Drug Investig </a:t>
            </a:r>
            <a:r>
              <a:rPr lang="it-IT" dirty="0"/>
              <a:t>2012; 32(Suppl 1):45-52</a:t>
            </a:r>
            <a:r>
              <a:rPr lang="it-IT" dirty="0" smtClean="0"/>
              <a:t>.</a:t>
            </a:r>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6</a:t>
            </a:fld>
            <a:endParaRPr lang="en-C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idx="1"/>
          </p:nvPr>
        </p:nvSpPr>
        <p:spPr>
          <a:xfrm>
            <a:off x="685800" y="4415789"/>
            <a:ext cx="5486400" cy="5013416"/>
          </a:xfrm>
        </p:spPr>
        <p:txBody>
          <a:bodyPr/>
          <a:lstStyle/>
          <a:p>
            <a:pPr marL="0" lvl="1"/>
            <a:r>
              <a:rPr lang="ru-RU" b="1" dirty="0" smtClean="0"/>
              <a:t>Примечания докладчика</a:t>
            </a:r>
            <a:endParaRPr lang="en-GB" b="1" dirty="0" smtClean="0"/>
          </a:p>
          <a:p>
            <a:r>
              <a:rPr lang="ru-RU" dirty="0" smtClean="0"/>
              <a:t>Согласно одному из определений, центральная сенсибилизация/дисфункциональная боль</a:t>
            </a:r>
            <a:r>
              <a:rPr lang="ru-RU" b="1" dirty="0" smtClean="0"/>
              <a:t> </a:t>
            </a:r>
            <a:r>
              <a:rPr lang="ru-RU" dirty="0" smtClean="0"/>
              <a:t>соответствует «гиперчувствительности системы болевого реагирования, в результате которой в норме не вызывающие ее активации стимулы могут индуцировать ответ, характерный для болевых стимулов, который в дальнейшем усиливается, удлиняется и широко распространяется». Некоторыми частыми примерами данного типа боли являются: фибромиалгия, нарушения со стороны височно-нижнечелюстного сустава, хроническая мигрень/головная боль напряжения, интерстициальный цистит, синдром раздраженного кишечника и сложный регионарный болевой синдром.</a:t>
            </a:r>
          </a:p>
          <a:p>
            <a:r>
              <a:rPr lang="ru-RU" dirty="0" smtClean="0"/>
              <a:t>У пациентов, страдающих данными состояниями, отмечается развитие гиперчувствительности системы болевого реагирования, постощущений и усиление временной суммации стимулов. Кроме того, часто отмечаются сопутствующие симптомы, таким как утомляемость, нарушение сна и/или нарушения настроения. Эти особенности свидетельствуют в пользу существования общих патофизиологических механизмов этого типа боли. </a:t>
            </a:r>
            <a:r>
              <a:rPr lang="en-CA" dirty="0" smtClean="0"/>
              <a:t/>
            </a:r>
            <a:br>
              <a:rPr lang="en-CA" dirty="0" smtClean="0"/>
            </a:br>
            <a:endParaRPr lang="en-GB" dirty="0" smtClean="0"/>
          </a:p>
          <a:p>
            <a:pPr marL="0" lvl="1"/>
            <a:r>
              <a:rPr lang="ru-RU" b="1" dirty="0" smtClean="0"/>
              <a:t>Литература</a:t>
            </a:r>
            <a:endParaRPr lang="en-GB" b="1" dirty="0" smtClean="0"/>
          </a:p>
          <a:p>
            <a:pPr marL="0" lvl="1"/>
            <a:r>
              <a:rPr lang="en-US" dirty="0" smtClean="0"/>
              <a:t>Woolf CJ. </a:t>
            </a:r>
            <a:r>
              <a:rPr lang="en-CA" dirty="0" smtClean="0"/>
              <a:t>Central sensitization: implications for the diagnosis and treatment of pain. </a:t>
            </a:r>
            <a:r>
              <a:rPr lang="en-CA" i="1" dirty="0" smtClean="0"/>
              <a:t>Pain</a:t>
            </a:r>
            <a:r>
              <a:rPr lang="en-CA" dirty="0" smtClean="0"/>
              <a:t> </a:t>
            </a:r>
            <a:r>
              <a:rPr lang="en-US" dirty="0" smtClean="0"/>
              <a:t>2011; 152(3 Suppl):S2-15.</a:t>
            </a:r>
          </a:p>
          <a:p>
            <a:pPr lvl="1"/>
            <a:endParaRPr lang="en-GB"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7</a:t>
            </a:fld>
            <a:endParaRPr lang="en-CA"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5075549"/>
          </a:xfrm>
        </p:spPr>
        <p:txBody>
          <a:bodyPr/>
          <a:lstStyle/>
          <a:p>
            <a:pPr marL="0" lvl="1" defTabSz="901598">
              <a:spcAft>
                <a:spcPts val="592"/>
              </a:spcAft>
              <a:defRPr/>
            </a:pPr>
            <a:r>
              <a:rPr lang="ru-RU" b="1" dirty="0" smtClean="0"/>
              <a:t>Примечания докладчика</a:t>
            </a:r>
            <a:endParaRPr lang="en-GB" b="1" dirty="0" smtClean="0"/>
          </a:p>
          <a:p>
            <a:r>
              <a:rPr lang="ru-RU" dirty="0" smtClean="0"/>
              <a:t>В настоящее время растет число доказательств в пользу того, что центральная сенсибилизация/дисфункциональная боль представляют собой общий патофизиологический механизм клинических признаков центрального синдрома гиперчувствительности, характерного для фибромиалгии, синдрома хронической усталости, синдрома раздраженного кишечника и нарушений со стороны височно-нижнечелюстного сустава. Согласно этим представлениям, симптомы центральной сенсибилизации/дисфункциональной боли не являются самостоятельным нарушением, а различными клиническими проявлениями, имеющими общую этиологию.</a:t>
            </a:r>
          </a:p>
          <a:p>
            <a:r>
              <a:rPr lang="ru-RU" dirty="0" smtClean="0"/>
              <a:t>На данном слайде представлено, каким образом клинические характеристики центральной сенсибилизации/дисфункциональной боли могут быть определены как «боль», «тревога/депрессия», «утомляемость» и «другие симптомы».</a:t>
            </a:r>
            <a:endParaRPr lang="en-CA" dirty="0" smtClean="0"/>
          </a:p>
          <a:p>
            <a:pPr>
              <a:spcAft>
                <a:spcPts val="592"/>
              </a:spcAft>
            </a:pPr>
            <a:endParaRPr lang="en-CA" b="1" dirty="0" smtClean="0"/>
          </a:p>
          <a:p>
            <a:pPr>
              <a:spcAft>
                <a:spcPts val="592"/>
              </a:spcAft>
            </a:pPr>
            <a:r>
              <a:rPr lang="ru-RU" b="1" dirty="0" smtClean="0"/>
              <a:t>Литература</a:t>
            </a:r>
            <a:endParaRPr lang="en-CA" b="1" dirty="0" smtClean="0"/>
          </a:p>
          <a:p>
            <a:pPr defTabSz="901598">
              <a:defRPr/>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 </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xmlns="" val="149033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b="1" dirty="0" smtClean="0"/>
              <a:t>Примечания докладчика</a:t>
            </a:r>
            <a:endParaRPr lang="en-CA" b="1" dirty="0" smtClean="0"/>
          </a:p>
          <a:p>
            <a:r>
              <a:rPr lang="ru-RU" b="0" dirty="0" smtClean="0"/>
              <a:t>Задайте участникам вопрос, указанный на слайде, с целью дальнейшего обсуждения</a:t>
            </a:r>
            <a:r>
              <a:rPr lang="en-CA" b="0" baseline="0" dirty="0" smtClean="0"/>
              <a:t>.</a:t>
            </a:r>
            <a:endParaRPr lang="en-CA" b="0"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9</a:t>
            </a:fld>
            <a:endParaRPr lang="en-CA" dirty="0"/>
          </a:p>
        </p:txBody>
      </p:sp>
    </p:spTree>
    <p:extLst>
      <p:ext uri="{BB962C8B-B14F-4D97-AF65-F5344CB8AC3E}">
        <p14:creationId xmlns:p14="http://schemas.microsoft.com/office/powerpoint/2010/main" xmlns="" val="97073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26076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4005612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614648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27338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205900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4976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891600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2142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29858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819074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09756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4495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33276221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2446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184972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71133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04213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88343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00529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90530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246361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583758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8785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00727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962547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0396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06093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13009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1137641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5584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00444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385027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81885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9449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90304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35936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817616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450028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608082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50572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367678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8390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355091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322912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4108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83587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539502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725307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919984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1175098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421310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680400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682237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75725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324707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479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552571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90573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893806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388259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929089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587792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34560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56682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577322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2017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76625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414875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220344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68326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436578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200076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127761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262811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696099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040266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467435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340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02102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543672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442163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803702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817799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809786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044683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477959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393393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1929104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63189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628781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49022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719719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838384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663898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132716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111216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340156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344675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353359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8934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50177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921506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4847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010229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69726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142781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2719942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032678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699875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624046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9054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395009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678713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031854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782677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41133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899882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778869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154420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295577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352863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939335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9380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724304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2694951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1824934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622017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90256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659901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486041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519239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9681131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179440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6430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948008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930266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3425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978120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742244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8262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878838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293968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555642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225926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6652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xmlns="" val="1684309658"/>
      </p:ext>
    </p:extLst>
  </p:cSld>
  <p:clrMapOvr>
    <a:masterClrMapping/>
  </p:clrMapOvr>
  <p:transition>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15149652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357861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7460965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154785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250469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90942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151067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565260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9912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87618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600200"/>
            <a:ext cx="4038600" cy="4525963"/>
          </a:xfrm>
        </p:spPr>
        <p:txBody>
          <a:bodyPr/>
          <a:lstStyle/>
          <a:p>
            <a:pPr lvl="0"/>
            <a:endParaRPr lang="es-MX"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49B9E3-4D1D-4E80-A248-220B03170602}" type="slidenum">
              <a:rPr lang="en-US"/>
              <a:pPr>
                <a:defRPr/>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1759067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520335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953744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070639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727854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1370570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60558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527114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540622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8864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133178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767642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991422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410094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725417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052510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01326721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235936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86544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665857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70040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370381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253726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9110562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3187767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610692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631836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260163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917875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455994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107490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2938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292799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540074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2565284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815315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486624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21516393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340615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534811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2019029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90764700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130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8853909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809201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637994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426179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0045296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579578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213596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779367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399164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7303991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99200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2569950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15938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737403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5562955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5640100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268086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0615075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647012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5251026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9504207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9652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1807575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5309618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4763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2377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237593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167690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035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81303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401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37728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908977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2753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2266823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296957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38393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01137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183556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3625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42996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7697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966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5009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9067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2736514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163269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28438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646847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699385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2125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69557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77456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08716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36250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050941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3267186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938036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339524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201731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538871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xmlns="" val="1581002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149037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482878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87519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35694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967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2421502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753040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3749987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210701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1812050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689583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258719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43698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37614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42669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3832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40269296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3787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926325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1890119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3065416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1246888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5988952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96272964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046925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3293801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9924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pPr/>
              <a:t>07/12/2013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2912375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3300129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670868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3158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96151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5884405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41089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07/12/2013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367246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07/12/2013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036493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07/12/2013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834140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07/12/2013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835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e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e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e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e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e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e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e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6.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e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7.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pPr/>
              <a:t>07/12/2013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pPr/>
              <a:t>‹#›</a:t>
            </a:fld>
            <a:endParaRPr lang="en-CA" dirty="0"/>
          </a:p>
        </p:txBody>
      </p:sp>
    </p:spTree>
    <p:extLst>
      <p:ext uri="{BB962C8B-B14F-4D97-AF65-F5344CB8AC3E}">
        <p14:creationId xmlns:p14="http://schemas.microsoft.com/office/powerpoint/2010/main" xmlns="" val="171012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83489763"/>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615987446"/>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72445576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17330682"/>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46138262"/>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88560385"/>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41420469"/>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489169771"/>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03032709"/>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81070517"/>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8846583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8" r:id="rId13"/>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864991732"/>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43031366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15703736"/>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48219093"/>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97220688"/>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620930120"/>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788222242"/>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13681640"/>
      </p:ext>
    </p:extLst>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5506912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28107894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31411926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1108187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xmlns="" val="76286161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xmlns="" val="314453214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07/12/2013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413615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6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8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www.fmaware.org/News2eb58.html?p" TargetMode="External"/><Relationship Id="rId2" Type="http://schemas.openxmlformats.org/officeDocument/2006/relationships/notesSlide" Target="../notesSlides/notesSlide26.xml"/><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30.xml"/><Relationship Id="rId4" Type="http://schemas.openxmlformats.org/officeDocument/2006/relationships/hyperlink" Target="http://umm.edu/programs/sleep/patients/sleep-hygien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notesSlide" Target="../notesSlides/notesSlide36.xml"/><Relationship Id="rId1" Type="http://schemas.openxmlformats.org/officeDocument/2006/relationships/slideLayout" Target="../slideLayouts/slideLayout23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73.xml"/><Relationship Id="rId5" Type="http://schemas.openxmlformats.org/officeDocument/2006/relationships/image" Target="../media/image17.pn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85.xml"/><Relationship Id="rId5" Type="http://schemas.openxmlformats.org/officeDocument/2006/relationships/image" Target="../media/image17.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97.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8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9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857356" y="1428736"/>
            <a:ext cx="5929354" cy="3170099"/>
          </a:xfrm>
          <a:prstGeom prst="rect">
            <a:avLst/>
          </a:prstGeom>
          <a:solidFill>
            <a:schemeClr val="bg1"/>
          </a:solidFill>
        </p:spPr>
        <p:txBody>
          <a:bodyPr wrap="square" rtlCol="0">
            <a:spAutoFit/>
          </a:bodyPr>
          <a:lstStyle/>
          <a:p>
            <a:pPr algn="ctr"/>
            <a:r>
              <a:rPr lang="ru-RU" sz="4000" b="1" dirty="0" smtClean="0"/>
              <a:t>ЧТО СЛЕДУЕТ ЗНАТЬ О ЦЕНТРАЛЬНОЙ СЕНСИТИЗАЦИИ/ ДИСФУНКЦИОНАЛЬНОЙ БОЛИ</a:t>
            </a:r>
            <a:endParaRPr lang="ru-RU" sz="4000" b="1" dirty="0"/>
          </a:p>
        </p:txBody>
      </p:sp>
    </p:spTree>
    <p:extLst>
      <p:ext uri="{BB962C8B-B14F-4D97-AF65-F5344CB8AC3E}">
        <p14:creationId xmlns:p14="http://schemas.microsoft.com/office/powerpoint/2010/main" xmlns="" val="99975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400" dirty="0" smtClean="0"/>
              <a:t>Насколько часто встречается центральная сенситизация/</a:t>
            </a:r>
            <a:r>
              <a:rPr lang="ru-RU" sz="3400" dirty="0" err="1" smtClean="0"/>
              <a:t>дисфункциональная</a:t>
            </a:r>
            <a:r>
              <a:rPr lang="ru-RU" sz="3400" dirty="0" smtClean="0"/>
              <a:t> боль</a:t>
            </a:r>
            <a:r>
              <a:rPr lang="en-CA" sz="3400" dirty="0" smtClean="0"/>
              <a:t>?</a:t>
            </a:r>
            <a:endParaRPr lang="en-CA" sz="3400" dirty="0"/>
          </a:p>
        </p:txBody>
      </p:sp>
      <p:sp>
        <p:nvSpPr>
          <p:cNvPr id="7" name="TextBox 6"/>
          <p:cNvSpPr txBox="1"/>
          <p:nvPr/>
        </p:nvSpPr>
        <p:spPr>
          <a:xfrm>
            <a:off x="2285984" y="3933056"/>
            <a:ext cx="6357982" cy="2677656"/>
          </a:xfrm>
          <a:prstGeom prst="rect">
            <a:avLst/>
          </a:prstGeom>
          <a:solidFill>
            <a:srgbClr val="00B050"/>
          </a:solidFill>
          <a:ln>
            <a:solidFill>
              <a:srgbClr val="00B050"/>
            </a:solidFill>
          </a:ln>
        </p:spPr>
        <p:txBody>
          <a:bodyPr wrap="square" rtlCol="0">
            <a:spAutoFit/>
          </a:bodyPr>
          <a:lstStyle/>
          <a:p>
            <a:pPr algn="ctr"/>
            <a:r>
              <a:rPr lang="en-CA" sz="6000" dirty="0" smtClean="0">
                <a:solidFill>
                  <a:prstClr val="white"/>
                </a:solidFill>
              </a:rPr>
              <a:t>17</a:t>
            </a:r>
            <a:r>
              <a:rPr lang="ru-RU" sz="6000" dirty="0" smtClean="0">
                <a:solidFill>
                  <a:prstClr val="white"/>
                </a:solidFill>
              </a:rPr>
              <a:t> % </a:t>
            </a:r>
            <a:r>
              <a:rPr lang="en-CA" sz="6000" dirty="0" smtClean="0">
                <a:solidFill>
                  <a:prstClr val="white"/>
                </a:solidFill>
              </a:rPr>
              <a:t>–</a:t>
            </a:r>
            <a:r>
              <a:rPr lang="ru-RU" sz="6000" dirty="0" smtClean="0">
                <a:solidFill>
                  <a:prstClr val="white"/>
                </a:solidFill>
              </a:rPr>
              <a:t> </a:t>
            </a:r>
            <a:r>
              <a:rPr lang="en-CA" sz="6000" dirty="0" smtClean="0">
                <a:solidFill>
                  <a:prstClr val="white"/>
                </a:solidFill>
              </a:rPr>
              <a:t>35</a:t>
            </a:r>
            <a:r>
              <a:rPr lang="ru-RU" sz="6000" dirty="0" smtClean="0">
                <a:solidFill>
                  <a:prstClr val="white"/>
                </a:solidFill>
              </a:rPr>
              <a:t> </a:t>
            </a:r>
            <a:r>
              <a:rPr lang="en-CA" sz="6000" dirty="0" smtClean="0">
                <a:solidFill>
                  <a:prstClr val="white"/>
                </a:solidFill>
              </a:rPr>
              <a:t>% </a:t>
            </a:r>
            <a:r>
              <a:rPr lang="en-CA" dirty="0" smtClean="0">
                <a:solidFill>
                  <a:prstClr val="white"/>
                </a:solidFill>
              </a:rPr>
              <a:t/>
            </a:r>
            <a:br>
              <a:rPr lang="en-CA" dirty="0" smtClean="0">
                <a:solidFill>
                  <a:prstClr val="white"/>
                </a:solidFill>
              </a:rPr>
            </a:br>
            <a:r>
              <a:rPr lang="ru-RU" sz="2400" dirty="0" smtClean="0">
                <a:solidFill>
                  <a:prstClr val="white"/>
                </a:solidFill>
              </a:rPr>
              <a:t>пациентов с хронической болью </a:t>
            </a:r>
            <a:r>
              <a:rPr lang="en-CA" sz="2800" dirty="0" smtClean="0">
                <a:solidFill>
                  <a:prstClr val="white"/>
                </a:solidFill>
              </a:rPr>
              <a:t/>
            </a:r>
            <a:br>
              <a:rPr lang="en-CA" sz="2800" dirty="0" smtClean="0">
                <a:solidFill>
                  <a:prstClr val="white"/>
                </a:solidFill>
              </a:rPr>
            </a:br>
            <a:r>
              <a:rPr lang="ru-RU" sz="2800" b="1" i="1" dirty="0" smtClean="0">
                <a:solidFill>
                  <a:prstClr val="white"/>
                </a:solidFill>
              </a:rPr>
              <a:t>страдают генерализованной гиперчувствительностью и условной модуляцией </a:t>
            </a:r>
            <a:r>
              <a:rPr lang="ru-RU" sz="2800" b="1" i="1" dirty="0" smtClean="0">
                <a:solidFill>
                  <a:prstClr val="white"/>
                </a:solidFill>
              </a:rPr>
              <a:t>боли</a:t>
            </a:r>
            <a:r>
              <a:rPr lang="en-CA" sz="2800" baseline="30000" dirty="0" smtClean="0">
                <a:solidFill>
                  <a:prstClr val="white"/>
                </a:solidFill>
              </a:rPr>
              <a:t>2</a:t>
            </a:r>
            <a:endParaRPr lang="en-CA" sz="2800" baseline="30000" dirty="0">
              <a:solidFill>
                <a:prstClr val="white"/>
              </a:solidFill>
            </a:endParaRPr>
          </a:p>
        </p:txBody>
      </p:sp>
      <p:sp>
        <p:nvSpPr>
          <p:cNvPr id="9" name="TextBox 8"/>
          <p:cNvSpPr txBox="1"/>
          <p:nvPr/>
        </p:nvSpPr>
        <p:spPr>
          <a:xfrm>
            <a:off x="467544" y="1556792"/>
            <a:ext cx="2913023" cy="2246769"/>
          </a:xfrm>
          <a:prstGeom prst="rect">
            <a:avLst/>
          </a:prstGeom>
          <a:solidFill>
            <a:schemeClr val="accent3"/>
          </a:solidFill>
        </p:spPr>
        <p:txBody>
          <a:bodyPr wrap="square" rtlCol="0">
            <a:spAutoFit/>
          </a:bodyPr>
          <a:lstStyle/>
          <a:p>
            <a:pPr algn="ctr"/>
            <a:r>
              <a:rPr lang="en-CA" sz="6000" baseline="-7000" dirty="0" smtClean="0">
                <a:solidFill>
                  <a:prstClr val="black"/>
                </a:solidFill>
              </a:rPr>
              <a:t>~</a:t>
            </a:r>
            <a:r>
              <a:rPr lang="en-CA" sz="6000" dirty="0" smtClean="0">
                <a:solidFill>
                  <a:prstClr val="black"/>
                </a:solidFill>
              </a:rPr>
              <a:t>40</a:t>
            </a:r>
            <a:r>
              <a:rPr lang="ru-RU" sz="6000" dirty="0" smtClean="0">
                <a:solidFill>
                  <a:prstClr val="black"/>
                </a:solidFill>
              </a:rPr>
              <a:t> </a:t>
            </a:r>
            <a:r>
              <a:rPr lang="en-CA" sz="6000" dirty="0" smtClean="0">
                <a:solidFill>
                  <a:prstClr val="black"/>
                </a:solidFill>
              </a:rPr>
              <a:t>% </a:t>
            </a:r>
            <a:r>
              <a:rPr lang="en-CA" dirty="0" smtClean="0">
                <a:solidFill>
                  <a:prstClr val="black"/>
                </a:solidFill>
              </a:rPr>
              <a:t/>
            </a:r>
            <a:br>
              <a:rPr lang="en-CA" dirty="0" smtClean="0">
                <a:solidFill>
                  <a:prstClr val="black"/>
                </a:solidFill>
              </a:rPr>
            </a:br>
            <a:r>
              <a:rPr lang="ru-RU" sz="2400" dirty="0" smtClean="0">
                <a:solidFill>
                  <a:prstClr val="black"/>
                </a:solidFill>
              </a:rPr>
              <a:t>взрослых страдают</a:t>
            </a:r>
            <a:r>
              <a:rPr lang="en-CA" sz="2400" dirty="0" smtClean="0">
                <a:solidFill>
                  <a:prstClr val="black"/>
                </a:solidFill>
              </a:rPr>
              <a:t> </a:t>
            </a:r>
            <a:br>
              <a:rPr lang="en-CA" sz="2400" dirty="0" smtClean="0">
                <a:solidFill>
                  <a:prstClr val="black"/>
                </a:solidFill>
              </a:rPr>
            </a:br>
            <a:r>
              <a:rPr lang="ru-RU" sz="2800" b="1" i="1" dirty="0" smtClean="0">
                <a:solidFill>
                  <a:prstClr val="black"/>
                </a:solidFill>
              </a:rPr>
              <a:t>хронической болью </a:t>
            </a:r>
            <a:r>
              <a:rPr lang="en-CA" sz="2800" baseline="30000" dirty="0" smtClean="0">
                <a:solidFill>
                  <a:prstClr val="black"/>
                </a:solidFill>
              </a:rPr>
              <a:t>1</a:t>
            </a:r>
            <a:endParaRPr lang="en-CA" sz="2800" baseline="30000" dirty="0">
              <a:solidFill>
                <a:prstClr val="black"/>
              </a:solidFill>
            </a:endParaRPr>
          </a:p>
        </p:txBody>
      </p:sp>
      <p:sp>
        <p:nvSpPr>
          <p:cNvPr id="10" name="Bent-Up Arrow 9"/>
          <p:cNvSpPr/>
          <p:nvPr/>
        </p:nvSpPr>
        <p:spPr>
          <a:xfrm rot="10800000" flipH="1">
            <a:off x="3402500" y="1628800"/>
            <a:ext cx="2897691" cy="230425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10</a:t>
            </a:fld>
            <a:endParaRPr lang="en-CA" dirty="0">
              <a:solidFill>
                <a:prstClr val="black"/>
              </a:solidFill>
            </a:endParaRPr>
          </a:p>
        </p:txBody>
      </p:sp>
      <p:sp>
        <p:nvSpPr>
          <p:cNvPr id="8" name="Rectangle 7"/>
          <p:cNvSpPr/>
          <p:nvPr/>
        </p:nvSpPr>
        <p:spPr>
          <a:xfrm>
            <a:off x="107504" y="6640968"/>
            <a:ext cx="7740352" cy="230832"/>
          </a:xfrm>
          <a:prstGeom prst="rect">
            <a:avLst/>
          </a:prstGeom>
        </p:spPr>
        <p:txBody>
          <a:bodyPr wrap="square">
            <a:spAutoFit/>
          </a:bodyPr>
          <a:lstStyle/>
          <a:p>
            <a:pPr>
              <a:lnSpc>
                <a:spcPct val="90000"/>
              </a:lnSpc>
              <a:defRPr/>
            </a:pPr>
            <a:r>
              <a:rPr lang="en-US" sz="1000" dirty="0" smtClean="0">
                <a:solidFill>
                  <a:srgbClr val="002060"/>
                </a:solidFill>
                <a:ea typeface="MS PGothic" charset="0"/>
                <a:cs typeface="MS PGothic" charset="0"/>
              </a:rPr>
              <a:t>1. Tsang </a:t>
            </a:r>
            <a:r>
              <a:rPr lang="en-US" sz="1000" dirty="0">
                <a:solidFill>
                  <a:srgbClr val="002060"/>
                </a:solidFill>
                <a:ea typeface="MS PGothic" charset="0"/>
                <a:cs typeface="MS PGothic" charset="0"/>
              </a:rPr>
              <a:t>A </a:t>
            </a:r>
            <a:r>
              <a:rPr lang="en-US" sz="1000" i="1" dirty="0">
                <a:solidFill>
                  <a:srgbClr val="002060"/>
                </a:solidFill>
                <a:ea typeface="MS PGothic" charset="0"/>
                <a:cs typeface="MS PGothic" charset="0"/>
              </a:rPr>
              <a:t>et al. J Pain </a:t>
            </a:r>
            <a:r>
              <a:rPr lang="en-US" sz="1000" dirty="0">
                <a:solidFill>
                  <a:srgbClr val="002060"/>
                </a:solidFill>
                <a:ea typeface="MS PGothic" charset="0"/>
                <a:cs typeface="MS PGothic" charset="0"/>
              </a:rPr>
              <a:t>2006; 9(10):</a:t>
            </a:r>
            <a:r>
              <a:rPr lang="en-US" sz="1000" dirty="0" smtClean="0">
                <a:solidFill>
                  <a:srgbClr val="002060"/>
                </a:solidFill>
                <a:ea typeface="MS PGothic" charset="0"/>
                <a:cs typeface="MS PGothic" charset="0"/>
              </a:rPr>
              <a:t>883-91; 2. Schliiessbach J </a:t>
            </a:r>
            <a:r>
              <a:rPr lang="en-US" sz="1000" i="1" dirty="0" smtClean="0">
                <a:solidFill>
                  <a:srgbClr val="002060"/>
                </a:solidFill>
                <a:ea typeface="MS PGothic" charset="0"/>
                <a:cs typeface="MS PGothic" charset="0"/>
              </a:rPr>
              <a:t>et al. </a:t>
            </a:r>
            <a:r>
              <a:rPr lang="en-CA" sz="1000" i="1" dirty="0" smtClean="0">
                <a:solidFill>
                  <a:srgbClr val="002060"/>
                </a:solidFill>
                <a:ea typeface="MS PGothic" charset="0"/>
                <a:cs typeface="MS PGothic" charset="0"/>
              </a:rPr>
              <a:t>Eur </a:t>
            </a:r>
            <a:r>
              <a:rPr lang="en-CA" sz="1000" i="1" dirty="0">
                <a:solidFill>
                  <a:srgbClr val="002060"/>
                </a:solidFill>
                <a:ea typeface="MS PGothic" charset="0"/>
                <a:cs typeface="MS PGothic" charset="0"/>
              </a:rPr>
              <a:t>J </a:t>
            </a:r>
            <a:r>
              <a:rPr lang="en-CA" sz="1000" i="1" dirty="0" smtClean="0">
                <a:solidFill>
                  <a:srgbClr val="002060"/>
                </a:solidFill>
                <a:ea typeface="MS PGothic" charset="0"/>
                <a:cs typeface="MS PGothic" charset="0"/>
              </a:rPr>
              <a:t>Pain</a:t>
            </a:r>
            <a:r>
              <a:rPr lang="en-CA" sz="1000" dirty="0">
                <a:solidFill>
                  <a:srgbClr val="002060"/>
                </a:solidFill>
                <a:ea typeface="MS PGothic" charset="0"/>
                <a:cs typeface="MS PGothic" charset="0"/>
              </a:rPr>
              <a:t> </a:t>
            </a:r>
            <a:r>
              <a:rPr lang="en-CA" sz="1000" dirty="0" smtClean="0">
                <a:solidFill>
                  <a:srgbClr val="002060"/>
                </a:solidFill>
                <a:ea typeface="MS PGothic" charset="0"/>
                <a:cs typeface="MS PGothic" charset="0"/>
              </a:rPr>
              <a:t>2013; [</a:t>
            </a:r>
            <a:r>
              <a:rPr lang="en-CA" sz="1000" dirty="0">
                <a:solidFill>
                  <a:srgbClr val="002060"/>
                </a:solidFill>
                <a:ea typeface="MS PGothic" charset="0"/>
                <a:cs typeface="MS PGothic" charset="0"/>
              </a:rPr>
              <a:t>Epub ahead of print].</a:t>
            </a:r>
            <a:endParaRPr lang="fr-FR" sz="1000" dirty="0">
              <a:solidFill>
                <a:srgbClr val="002060"/>
              </a:solidFill>
              <a:ea typeface="MS PGothic" charset="0"/>
              <a:cs typeface="MS PGothic" charset="0"/>
            </a:endParaRPr>
          </a:p>
        </p:txBody>
      </p:sp>
    </p:spTree>
    <p:extLst>
      <p:ext uri="{BB962C8B-B14F-4D97-AF65-F5344CB8AC3E}">
        <p14:creationId xmlns:p14="http://schemas.microsoft.com/office/powerpoint/2010/main" xmlns="" val="33173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000" dirty="0" smtClean="0"/>
              <a:t>Частые диагнозы, устанавливаемые пациентам, страдающим центральной </a:t>
            </a:r>
            <a:r>
              <a:rPr lang="ru-RU" sz="3000" dirty="0" err="1" smtClean="0"/>
              <a:t>сенситизацией</a:t>
            </a:r>
            <a:r>
              <a:rPr lang="ru-RU" sz="3000" dirty="0" smtClean="0"/>
              <a:t>/</a:t>
            </a:r>
            <a:r>
              <a:rPr lang="ru-RU" sz="3000" dirty="0" err="1" smtClean="0"/>
              <a:t>дисфункциональной</a:t>
            </a:r>
            <a:r>
              <a:rPr lang="ru-RU" sz="3000" dirty="0" smtClean="0"/>
              <a:t> болью</a:t>
            </a:r>
            <a:endParaRPr lang="en-CA" sz="3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699809483"/>
              </p:ext>
            </p:extLst>
          </p:nvPr>
        </p:nvGraphicFramePr>
        <p:xfrm>
          <a:off x="467544" y="1412777"/>
          <a:ext cx="8229600" cy="401648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903B8EED-60FF-4798-B00A-5F8F0039E366}" type="slidenum">
              <a:rPr lang="en-CA" smtClean="0">
                <a:solidFill>
                  <a:prstClr val="black"/>
                </a:solidFill>
              </a:rPr>
              <a:pPr/>
              <a:t>11</a:t>
            </a:fld>
            <a:endParaRPr lang="en-CA" dirty="0">
              <a:solidFill>
                <a:prstClr val="black"/>
              </a:solidFill>
            </a:endParaRPr>
          </a:p>
        </p:txBody>
      </p:sp>
      <p:sp>
        <p:nvSpPr>
          <p:cNvPr id="6" name="Rectangle 5"/>
          <p:cNvSpPr/>
          <p:nvPr/>
        </p:nvSpPr>
        <p:spPr>
          <a:xfrm>
            <a:off x="0" y="5501262"/>
            <a:ext cx="8857710" cy="1354217"/>
          </a:xfrm>
          <a:prstGeom prst="rect">
            <a:avLst/>
          </a:prstGeom>
        </p:spPr>
        <p:txBody>
          <a:bodyPr wrap="square">
            <a:spAutoFit/>
          </a:bodyPr>
          <a:lstStyle/>
          <a:p>
            <a:r>
              <a:rPr lang="ru-RU" sz="1200" b="1" dirty="0" smtClean="0">
                <a:solidFill>
                  <a:srgbClr val="002060"/>
                </a:solidFill>
              </a:rPr>
              <a:t>Примечание</a:t>
            </a:r>
            <a:r>
              <a:rPr lang="en-CA" sz="1200" b="1" dirty="0" smtClean="0">
                <a:solidFill>
                  <a:srgbClr val="002060"/>
                </a:solidFill>
              </a:rPr>
              <a:t>: </a:t>
            </a:r>
            <a:r>
              <a:rPr lang="ru-RU" sz="1200" b="1" dirty="0" smtClean="0">
                <a:solidFill>
                  <a:srgbClr val="002060"/>
                </a:solidFill>
              </a:rPr>
              <a:t>некоторым пациентам было установлено несколько диагнозов</a:t>
            </a:r>
            <a:r>
              <a:rPr lang="en-CA" sz="1200" b="1" dirty="0" smtClean="0">
                <a:solidFill>
                  <a:srgbClr val="002060"/>
                </a:solidFill>
              </a:rPr>
              <a:t>; </a:t>
            </a:r>
            <a:r>
              <a:rPr lang="ru-RU" sz="1200" b="1" dirty="0" smtClean="0">
                <a:solidFill>
                  <a:srgbClr val="002060"/>
                </a:solidFill>
              </a:rPr>
              <a:t>реже диагностировались синдром беспокойных ног</a:t>
            </a:r>
            <a:r>
              <a:rPr lang="en-CA" sz="1200" b="1" dirty="0" smtClean="0">
                <a:solidFill>
                  <a:srgbClr val="002060"/>
                </a:solidFill>
              </a:rPr>
              <a:t> (8</a:t>
            </a:r>
            <a:r>
              <a:rPr lang="ru-RU" sz="1200" b="1" dirty="0" smtClean="0">
                <a:solidFill>
                  <a:srgbClr val="002060"/>
                </a:solidFill>
              </a:rPr>
              <a:t> </a:t>
            </a:r>
            <a:r>
              <a:rPr lang="en-CA" sz="1200" b="1" dirty="0" smtClean="0">
                <a:solidFill>
                  <a:srgbClr val="002060"/>
                </a:solidFill>
              </a:rPr>
              <a:t>%); </a:t>
            </a:r>
            <a:r>
              <a:rPr lang="ru-RU" sz="1200" b="1" dirty="0" smtClean="0">
                <a:solidFill>
                  <a:srgbClr val="002060"/>
                </a:solidFill>
              </a:rPr>
              <a:t>синдром хронической усталости</a:t>
            </a:r>
            <a:r>
              <a:rPr lang="en-CA" sz="1200" b="1" dirty="0" smtClean="0">
                <a:solidFill>
                  <a:srgbClr val="002060"/>
                </a:solidFill>
              </a:rPr>
              <a:t> (4</a:t>
            </a:r>
            <a:r>
              <a:rPr lang="ru-RU" sz="1200" b="1" dirty="0" smtClean="0">
                <a:solidFill>
                  <a:srgbClr val="002060"/>
                </a:solidFill>
              </a:rPr>
              <a:t> </a:t>
            </a:r>
            <a:r>
              <a:rPr lang="en-CA" sz="1200" b="1" dirty="0" smtClean="0">
                <a:solidFill>
                  <a:srgbClr val="002060"/>
                </a:solidFill>
              </a:rPr>
              <a:t>%)</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интерстициальный цистит</a:t>
            </a:r>
            <a:r>
              <a:rPr lang="en-CA" sz="1200" b="1" dirty="0" smtClean="0">
                <a:solidFill>
                  <a:srgbClr val="002060"/>
                </a:solidFill>
              </a:rPr>
              <a:t> (4</a:t>
            </a:r>
            <a:r>
              <a:rPr lang="ru-RU" sz="1200" b="1" dirty="0" smtClean="0">
                <a:solidFill>
                  <a:srgbClr val="002060"/>
                </a:solidFill>
              </a:rPr>
              <a:t> </a:t>
            </a:r>
            <a:r>
              <a:rPr lang="en-CA" sz="1200" b="1" dirty="0" smtClean="0">
                <a:solidFill>
                  <a:srgbClr val="002060"/>
                </a:solidFill>
              </a:rPr>
              <a:t>%), </a:t>
            </a:r>
            <a:r>
              <a:rPr lang="ru-RU" sz="1200" b="1" dirty="0" smtClean="0">
                <a:solidFill>
                  <a:srgbClr val="002060"/>
                </a:solidFill>
              </a:rPr>
              <a:t>комплексный</a:t>
            </a:r>
            <a:r>
              <a:rPr lang="ru-RU" sz="1200" b="1" dirty="0" smtClean="0">
                <a:solidFill>
                  <a:srgbClr val="002060"/>
                </a:solidFill>
              </a:rPr>
              <a:t> </a:t>
            </a:r>
            <a:r>
              <a:rPr lang="ru-RU" sz="1200" b="1" dirty="0" smtClean="0">
                <a:solidFill>
                  <a:srgbClr val="002060"/>
                </a:solidFill>
              </a:rPr>
              <a:t>регионарный болевой синдром</a:t>
            </a:r>
            <a:r>
              <a:rPr lang="en-CA" sz="1200" b="1" dirty="0" smtClean="0">
                <a:solidFill>
                  <a:srgbClr val="002060"/>
                </a:solidFill>
              </a:rPr>
              <a:t> (2</a:t>
            </a:r>
            <a:r>
              <a:rPr lang="ru-RU" sz="1200" b="1" dirty="0" smtClean="0">
                <a:solidFill>
                  <a:srgbClr val="002060"/>
                </a:solidFill>
              </a:rPr>
              <a:t> </a:t>
            </a:r>
            <a:r>
              <a:rPr lang="en-CA" sz="1200" b="1" dirty="0" smtClean="0">
                <a:solidFill>
                  <a:srgbClr val="002060"/>
                </a:solidFill>
              </a:rPr>
              <a:t>%) </a:t>
            </a:r>
            <a:r>
              <a:rPr lang="ru-RU" sz="1200" b="1" dirty="0" smtClean="0">
                <a:solidFill>
                  <a:srgbClr val="002060"/>
                </a:solidFill>
              </a:rPr>
              <a:t>и полисенситивность к химическим веществам</a:t>
            </a:r>
            <a:r>
              <a:rPr lang="en-CA" sz="1200" b="1" dirty="0" smtClean="0">
                <a:solidFill>
                  <a:srgbClr val="002060"/>
                </a:solidFill>
              </a:rPr>
              <a:t> (1</a:t>
            </a:r>
            <a:r>
              <a:rPr lang="ru-RU" sz="1200" b="1" dirty="0" smtClean="0">
                <a:solidFill>
                  <a:srgbClr val="002060"/>
                </a:solidFill>
              </a:rPr>
              <a:t> </a:t>
            </a:r>
            <a:r>
              <a:rPr lang="en-CA" sz="1200" b="1" dirty="0" smtClean="0">
                <a:solidFill>
                  <a:srgbClr val="002060"/>
                </a:solidFill>
              </a:rPr>
              <a:t>%)</a:t>
            </a:r>
          </a:p>
          <a:p>
            <a:r>
              <a:rPr lang="ru-RU" sz="1200" b="1" dirty="0" smtClean="0">
                <a:solidFill>
                  <a:srgbClr val="002060"/>
                </a:solidFill>
              </a:rPr>
              <a:t>ФМС</a:t>
            </a:r>
            <a:r>
              <a:rPr lang="en-CA" sz="1200" b="1" dirty="0" smtClean="0">
                <a:solidFill>
                  <a:srgbClr val="002060"/>
                </a:solidFill>
              </a:rPr>
              <a:t>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фибромиалгический синдром</a:t>
            </a:r>
            <a:r>
              <a:rPr lang="en-CA" sz="1200" b="1" dirty="0" smtClean="0">
                <a:solidFill>
                  <a:srgbClr val="002060"/>
                </a:solidFill>
              </a:rPr>
              <a:t>; </a:t>
            </a:r>
            <a:r>
              <a:rPr lang="ru-RU" sz="1200" b="1" dirty="0" smtClean="0">
                <a:solidFill>
                  <a:srgbClr val="002060"/>
                </a:solidFill>
              </a:rPr>
              <a:t>СРК</a:t>
            </a:r>
            <a:r>
              <a:rPr lang="en-CA" sz="1200" b="1" dirty="0" smtClean="0">
                <a:solidFill>
                  <a:srgbClr val="002060"/>
                </a:solidFill>
              </a:rPr>
              <a:t>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синдром раздраженного кишечника</a:t>
            </a:r>
            <a:r>
              <a:rPr lang="en-CA" sz="1200" b="1" dirty="0" smtClean="0">
                <a:solidFill>
                  <a:srgbClr val="002060"/>
                </a:solidFill>
              </a:rPr>
              <a:t>; </a:t>
            </a:r>
            <a:r>
              <a:rPr lang="ru-RU" sz="1200" b="1" dirty="0" smtClean="0">
                <a:solidFill>
                  <a:srgbClr val="002060"/>
                </a:solidFill>
              </a:rPr>
              <a:t>МФБС</a:t>
            </a:r>
            <a:r>
              <a:rPr lang="en-CA" sz="1200" b="1" dirty="0" smtClean="0">
                <a:solidFill>
                  <a:srgbClr val="002060"/>
                </a:solidFill>
              </a:rPr>
              <a:t>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миофасциальный болевой синдром</a:t>
            </a:r>
            <a:r>
              <a:rPr lang="en-CA" sz="1200" b="1" dirty="0" smtClean="0">
                <a:solidFill>
                  <a:srgbClr val="002060"/>
                </a:solidFill>
              </a:rPr>
              <a:t>; </a:t>
            </a:r>
            <a:r>
              <a:rPr lang="ru-RU" sz="1200" b="1" dirty="0" smtClean="0">
                <a:solidFill>
                  <a:srgbClr val="002060"/>
                </a:solidFill>
              </a:rPr>
              <a:t>ПТСР</a:t>
            </a:r>
            <a:r>
              <a:rPr lang="en-CA" sz="1200" b="1" dirty="0" smtClean="0">
                <a:solidFill>
                  <a:srgbClr val="002060"/>
                </a:solidFill>
              </a:rPr>
              <a:t>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посттравматическое стрессовое расстройство</a:t>
            </a:r>
            <a:r>
              <a:rPr lang="en-CA" sz="1200" b="1" dirty="0" smtClean="0">
                <a:solidFill>
                  <a:srgbClr val="002060"/>
                </a:solidFill>
              </a:rPr>
              <a:t>;</a:t>
            </a:r>
            <a:r>
              <a:rPr lang="ru-RU" sz="1200" b="1" dirty="0" smtClean="0">
                <a:solidFill>
                  <a:srgbClr val="002060"/>
                </a:solidFill>
              </a:rPr>
              <a:t> ГБН</a:t>
            </a:r>
            <a:r>
              <a:rPr lang="en-CA" sz="1200" b="1" dirty="0" smtClean="0">
                <a:solidFill>
                  <a:srgbClr val="002060"/>
                </a:solidFill>
              </a:rPr>
              <a:t>/M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головная боль напряжения/мигрень</a:t>
            </a:r>
            <a:r>
              <a:rPr lang="en-CA" sz="1200" b="1" dirty="0" smtClean="0">
                <a:solidFill>
                  <a:srgbClr val="002060"/>
                </a:solidFill>
              </a:rPr>
              <a:t>; </a:t>
            </a:r>
            <a:r>
              <a:rPr lang="ru-RU" sz="1200" b="1" dirty="0" smtClean="0">
                <a:solidFill>
                  <a:srgbClr val="002060"/>
                </a:solidFill>
              </a:rPr>
              <a:t>БВНС</a:t>
            </a:r>
            <a:r>
              <a:rPr lang="en-CA" sz="1200" b="1" dirty="0" smtClean="0">
                <a:solidFill>
                  <a:srgbClr val="002060"/>
                </a:solidFill>
              </a:rPr>
              <a:t> </a:t>
            </a:r>
            <a:r>
              <a:rPr lang="ru-RU" sz="1200" b="1" dirty="0" smtClean="0">
                <a:solidFill>
                  <a:srgbClr val="002060"/>
                </a:solidFill>
              </a:rPr>
              <a:t>–</a:t>
            </a:r>
            <a:r>
              <a:rPr lang="en-CA" sz="1200" b="1" dirty="0" smtClean="0">
                <a:solidFill>
                  <a:srgbClr val="002060"/>
                </a:solidFill>
              </a:rPr>
              <a:t> </a:t>
            </a:r>
            <a:r>
              <a:rPr lang="ru-RU" sz="1200" b="1" dirty="0" smtClean="0">
                <a:solidFill>
                  <a:srgbClr val="002060"/>
                </a:solidFill>
              </a:rPr>
              <a:t>боль в височно-нижнечелюстном суставе</a:t>
            </a:r>
            <a:endParaRPr lang="en-CA" sz="1200" b="1" dirty="0">
              <a:solidFill>
                <a:srgbClr val="002060"/>
              </a:solidFill>
            </a:endParaRPr>
          </a:p>
          <a:p>
            <a:r>
              <a:rPr lang="en-CA" sz="1000" dirty="0" smtClean="0">
                <a:solidFill>
                  <a:srgbClr val="002060"/>
                </a:solidFill>
              </a:rPr>
              <a:t>Neblett R </a:t>
            </a:r>
            <a:r>
              <a:rPr lang="en-CA" sz="1000" i="1" dirty="0" smtClean="0">
                <a:solidFill>
                  <a:srgbClr val="002060"/>
                </a:solidFill>
              </a:rPr>
              <a:t>et al</a:t>
            </a:r>
            <a:r>
              <a:rPr lang="en-CA" sz="1000" i="1" dirty="0">
                <a:solidFill>
                  <a:srgbClr val="002060"/>
                </a:solidFill>
              </a:rPr>
              <a:t>. J </a:t>
            </a:r>
            <a:r>
              <a:rPr lang="en-CA" sz="1000" i="1" dirty="0" smtClean="0">
                <a:solidFill>
                  <a:srgbClr val="002060"/>
                </a:solidFill>
              </a:rPr>
              <a:t>Pain</a:t>
            </a:r>
            <a:r>
              <a:rPr lang="en-CA" sz="1000" dirty="0" smtClean="0">
                <a:solidFill>
                  <a:srgbClr val="002060"/>
                </a:solidFill>
              </a:rPr>
              <a:t> 2013; 14(5</a:t>
            </a:r>
            <a:r>
              <a:rPr lang="en-CA" sz="1000" dirty="0">
                <a:solidFill>
                  <a:srgbClr val="002060"/>
                </a:solidFill>
              </a:rPr>
              <a:t>):438-45.</a:t>
            </a:r>
          </a:p>
        </p:txBody>
      </p:sp>
    </p:spTree>
    <p:extLst>
      <p:ext uri="{BB962C8B-B14F-4D97-AF65-F5344CB8AC3E}">
        <p14:creationId xmlns:p14="http://schemas.microsoft.com/office/powerpoint/2010/main" xmlns="" val="286538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1988840"/>
            <a:ext cx="8568952" cy="39604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white"/>
                </a:solidFill>
              </a:rPr>
              <a:t>Фибромиалгия – часто встречающийся хронический распространенный болевой синдром</a:t>
            </a:r>
            <a:r>
              <a:rPr lang="en-CA" sz="3600" dirty="0" smtClean="0">
                <a:solidFill>
                  <a:prstClr val="white"/>
                </a:solidFill>
              </a:rPr>
              <a:t>, </a:t>
            </a:r>
            <a:r>
              <a:rPr lang="ru-RU" sz="3600" dirty="0" smtClean="0">
                <a:solidFill>
                  <a:prstClr val="white"/>
                </a:solidFill>
              </a:rPr>
              <a:t>для которого характерно усиление болевых сигналов</a:t>
            </a:r>
            <a:r>
              <a:rPr lang="en-CA" sz="3600" dirty="0" smtClean="0">
                <a:solidFill>
                  <a:prstClr val="white"/>
                </a:solidFill>
              </a:rPr>
              <a:t>, </a:t>
            </a:r>
            <a:r>
              <a:rPr lang="ru-RU" sz="3600" dirty="0" smtClean="0">
                <a:solidFill>
                  <a:prstClr val="white"/>
                </a:solidFill>
              </a:rPr>
              <a:t>аналогичное тому, как если бы </a:t>
            </a:r>
            <a:r>
              <a:rPr lang="ru-RU" sz="3600" dirty="0" smtClean="0"/>
              <a:t>«</a:t>
            </a:r>
            <a:r>
              <a:rPr lang="ru-RU" sz="3600" dirty="0" smtClean="0">
                <a:solidFill>
                  <a:prstClr val="white"/>
                </a:solidFill>
              </a:rPr>
              <a:t>регулятор громкости»</a:t>
            </a:r>
            <a:r>
              <a:rPr lang="en-CA" sz="3600" dirty="0" smtClean="0">
                <a:solidFill>
                  <a:prstClr val="white"/>
                </a:solidFill>
              </a:rPr>
              <a:t> </a:t>
            </a:r>
            <a:r>
              <a:rPr lang="ru-RU" sz="3600" dirty="0" smtClean="0">
                <a:solidFill>
                  <a:prstClr val="white"/>
                </a:solidFill>
              </a:rPr>
              <a:t>был настроен на слишком высокое значение</a:t>
            </a:r>
            <a:r>
              <a:rPr lang="en-CA" sz="3600" dirty="0" smtClean="0">
                <a:solidFill>
                  <a:prstClr val="white"/>
                </a:solidFill>
              </a:rPr>
              <a:t>.</a:t>
            </a:r>
          </a:p>
        </p:txBody>
      </p:sp>
      <p:sp>
        <p:nvSpPr>
          <p:cNvPr id="4" name="Title 3"/>
          <p:cNvSpPr>
            <a:spLocks noGrp="1"/>
          </p:cNvSpPr>
          <p:nvPr>
            <p:ph type="title"/>
          </p:nvPr>
        </p:nvSpPr>
        <p:spPr/>
        <p:txBody>
          <a:bodyPr/>
          <a:lstStyle/>
          <a:p>
            <a:r>
              <a:rPr lang="ru-RU" dirty="0" smtClean="0"/>
              <a:t>Что такое фибромиалгия</a:t>
            </a:r>
            <a:r>
              <a:rPr lang="en-CA" dirty="0" smtClean="0"/>
              <a:t>?</a:t>
            </a:r>
            <a:endParaRPr lang="en-CA" dirty="0"/>
          </a:p>
        </p:txBody>
      </p:sp>
      <p:sp>
        <p:nvSpPr>
          <p:cNvPr id="2049" name="Rectangle 1"/>
          <p:cNvSpPr>
            <a:spLocks noChangeArrowheads="1"/>
          </p:cNvSpPr>
          <p:nvPr/>
        </p:nvSpPr>
        <p:spPr bwMode="auto">
          <a:xfrm>
            <a:off x="0" y="6506289"/>
            <a:ext cx="2832827"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srgbClr val="002060"/>
                </a:solidFill>
                <a:ea typeface="Times New Roman" pitchFamily="18" charset="0"/>
                <a:cs typeface="Arial" pitchFamily="34" charset="0"/>
              </a:rPr>
              <a:t>Clauw DJ </a:t>
            </a:r>
            <a:r>
              <a:rPr lang="en-US" sz="1000" i="1" dirty="0" smtClean="0">
                <a:solidFill>
                  <a:srgbClr val="002060"/>
                </a:solidFill>
                <a:ea typeface="Times New Roman" pitchFamily="18" charset="0"/>
                <a:cs typeface="Arial" pitchFamily="34" charset="0"/>
              </a:rPr>
              <a:t>et al. Mayo Clin Proc</a:t>
            </a:r>
            <a:r>
              <a:rPr lang="en-US" sz="1000" dirty="0" smtClean="0">
                <a:solidFill>
                  <a:srgbClr val="002060"/>
                </a:solidFill>
                <a:ea typeface="Times New Roman" pitchFamily="18" charset="0"/>
                <a:cs typeface="Arial" pitchFamily="34" charset="0"/>
              </a:rPr>
              <a:t> 2011; 86(9):907-11. </a:t>
            </a:r>
            <a:endParaRPr lang="en-US" dirty="0" smtClean="0">
              <a:solidFill>
                <a:srgbClr val="002060"/>
              </a:solidFill>
              <a:cs typeface="Arial" pitchFamily="34" charset="0"/>
            </a:endParaRPr>
          </a:p>
        </p:txBody>
      </p:sp>
    </p:spTree>
    <p:extLst>
      <p:ext uri="{BB962C8B-B14F-4D97-AF65-F5344CB8AC3E}">
        <p14:creationId xmlns:p14="http://schemas.microsoft.com/office/powerpoint/2010/main" xmlns="" val="35349009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900" name="Rectangle 13"/>
          <p:cNvSpPr>
            <a:spLocks noGrp="1" noChangeArrowheads="1"/>
          </p:cNvSpPr>
          <p:nvPr>
            <p:ph type="title"/>
          </p:nvPr>
        </p:nvSpPr>
        <p:spPr>
          <a:xfrm>
            <a:off x="481013" y="168275"/>
            <a:ext cx="8078787" cy="1035050"/>
          </a:xfrm>
          <a:ln/>
        </p:spPr>
        <p:txBody>
          <a:bodyPr>
            <a:normAutofit/>
          </a:bodyPr>
          <a:lstStyle/>
          <a:p>
            <a:r>
              <a:rPr lang="ru-RU" dirty="0" smtClean="0">
                <a:latin typeface="+mn-lt"/>
              </a:rPr>
              <a:t>Эпидемиология фибромиалгии</a:t>
            </a:r>
            <a:endParaRPr lang="en-US" dirty="0">
              <a:latin typeface="+mn-lt"/>
            </a:endParaRPr>
          </a:p>
        </p:txBody>
      </p:sp>
      <p:sp>
        <p:nvSpPr>
          <p:cNvPr id="3024902" name="Rectangle 6"/>
          <p:cNvSpPr>
            <a:spLocks noChangeArrowheads="1"/>
          </p:cNvSpPr>
          <p:nvPr/>
        </p:nvSpPr>
        <p:spPr bwMode="auto">
          <a:xfrm>
            <a:off x="292893" y="1444716"/>
            <a:ext cx="8562975" cy="1006429"/>
          </a:xfrm>
          <a:prstGeom prst="rect">
            <a:avLst/>
          </a:prstGeom>
          <a:noFill/>
          <a:ln w="9525">
            <a:noFill/>
            <a:miter lim="800000"/>
            <a:headEnd/>
            <a:tailEnd/>
          </a:ln>
          <a:effectLst/>
        </p:spPr>
        <p:txBody>
          <a:bodyPr>
            <a:spAutoFit/>
          </a:bodyPr>
          <a:lstStyle/>
          <a:p>
            <a:pPr marL="114300" lvl="1" algn="ctr">
              <a:lnSpc>
                <a:spcPct val="90000"/>
              </a:lnSpc>
            </a:pPr>
            <a:r>
              <a:rPr lang="ru-RU" sz="2200" b="1" dirty="0" smtClean="0">
                <a:solidFill>
                  <a:srgbClr val="002060"/>
                </a:solidFill>
              </a:rPr>
              <a:t>Фибромиалгия – одно из наиболее часто встречающихся вариантов центральной сенситизации</a:t>
            </a:r>
            <a:r>
              <a:rPr lang="en-US" sz="2200" b="1" dirty="0" smtClean="0">
                <a:solidFill>
                  <a:srgbClr val="002060"/>
                </a:solidFill>
              </a:rPr>
              <a:t>/</a:t>
            </a:r>
            <a:r>
              <a:rPr lang="ru-RU" sz="2200" b="1" dirty="0" smtClean="0">
                <a:solidFill>
                  <a:srgbClr val="002060"/>
                </a:solidFill>
              </a:rPr>
              <a:t>дисфункциональных состояний </a:t>
            </a:r>
            <a:r>
              <a:rPr lang="en-US" sz="2200" b="1" baseline="30000" dirty="0" smtClean="0">
                <a:solidFill>
                  <a:srgbClr val="002060"/>
                </a:solidFill>
              </a:rPr>
              <a:t>1</a:t>
            </a:r>
            <a:endParaRPr lang="en-US" sz="2200" b="1" baseline="30000" dirty="0">
              <a:solidFill>
                <a:srgbClr val="002060"/>
              </a:solidFill>
            </a:endParaRPr>
          </a:p>
        </p:txBody>
      </p:sp>
      <p:sp>
        <p:nvSpPr>
          <p:cNvPr id="3024903" name="Text Box 7"/>
          <p:cNvSpPr txBox="1">
            <a:spLocks noChangeArrowheads="1"/>
          </p:cNvSpPr>
          <p:nvPr/>
        </p:nvSpPr>
        <p:spPr bwMode="auto">
          <a:xfrm>
            <a:off x="467544" y="2420888"/>
            <a:ext cx="8388324" cy="541046"/>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marL="111125" indent="-111125">
              <a:lnSpc>
                <a:spcPct val="80000"/>
              </a:lnSpc>
              <a:spcBef>
                <a:spcPct val="20000"/>
              </a:spcBef>
            </a:pPr>
            <a:r>
              <a:rPr lang="ru-RU" b="1" dirty="0" smtClean="0">
                <a:solidFill>
                  <a:prstClr val="white"/>
                </a:solidFill>
              </a:rPr>
              <a:t>Распространенность в США, согласно оценкам, составляет </a:t>
            </a:r>
            <a:r>
              <a:rPr lang="en-US" b="1" dirty="0" smtClean="0">
                <a:solidFill>
                  <a:prstClr val="white"/>
                </a:solidFill>
              </a:rPr>
              <a:t>2</a:t>
            </a:r>
            <a:r>
              <a:rPr lang="ru-RU" b="1" dirty="0" smtClean="0">
                <a:solidFill>
                  <a:prstClr val="white"/>
                </a:solidFill>
              </a:rPr>
              <a:t> % </a:t>
            </a:r>
            <a:r>
              <a:rPr lang="en-US" b="1" dirty="0" smtClean="0">
                <a:solidFill>
                  <a:prstClr val="white"/>
                </a:solidFill>
              </a:rPr>
              <a:t>–</a:t>
            </a:r>
            <a:r>
              <a:rPr lang="ru-RU" b="1" dirty="0" smtClean="0">
                <a:solidFill>
                  <a:prstClr val="white"/>
                </a:solidFill>
              </a:rPr>
              <a:t> </a:t>
            </a:r>
            <a:r>
              <a:rPr lang="en-US" b="1" dirty="0" smtClean="0">
                <a:solidFill>
                  <a:prstClr val="white"/>
                </a:solidFill>
              </a:rPr>
              <a:t>5</a:t>
            </a:r>
            <a:r>
              <a:rPr lang="ru-RU" b="1" dirty="0" smtClean="0">
                <a:solidFill>
                  <a:prstClr val="white"/>
                </a:solidFill>
              </a:rPr>
              <a:t> </a:t>
            </a:r>
            <a:r>
              <a:rPr lang="en-US" b="1" dirty="0" smtClean="0">
                <a:solidFill>
                  <a:prstClr val="white"/>
                </a:solidFill>
              </a:rPr>
              <a:t>% </a:t>
            </a:r>
            <a:r>
              <a:rPr lang="ru-RU" b="1" dirty="0" smtClean="0">
                <a:solidFill>
                  <a:prstClr val="white"/>
                </a:solidFill>
              </a:rPr>
              <a:t>взрослого населения </a:t>
            </a:r>
            <a:r>
              <a:rPr lang="en-US" b="1" baseline="30000" dirty="0" smtClean="0">
                <a:solidFill>
                  <a:prstClr val="white"/>
                </a:solidFill>
              </a:rPr>
              <a:t>1</a:t>
            </a:r>
            <a:endParaRPr lang="en-US" b="1" baseline="30000" dirty="0">
              <a:solidFill>
                <a:prstClr val="white"/>
              </a:solidFill>
            </a:endParaRPr>
          </a:p>
        </p:txBody>
      </p:sp>
      <p:sp>
        <p:nvSpPr>
          <p:cNvPr id="3024904" name="Text Box 8"/>
          <p:cNvSpPr txBox="1">
            <a:spLocks noChangeArrowheads="1"/>
          </p:cNvSpPr>
          <p:nvPr/>
        </p:nvSpPr>
        <p:spPr bwMode="auto">
          <a:xfrm>
            <a:off x="467545" y="4365104"/>
            <a:ext cx="8388323" cy="1508105"/>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a:spcBef>
                <a:spcPct val="20000"/>
              </a:spcBef>
            </a:pPr>
            <a:r>
              <a:rPr lang="ru-RU" sz="2200" b="1" dirty="0" smtClean="0">
                <a:solidFill>
                  <a:prstClr val="white"/>
                </a:solidFill>
              </a:rPr>
              <a:t>Фибромиалгия возникает в любом возрасте, у представителей обоего пола и всех культур, но чаще </a:t>
            </a:r>
            <a:r>
              <a:rPr lang="en-US" sz="2200" b="1" baseline="30000" dirty="0" smtClean="0">
                <a:solidFill>
                  <a:prstClr val="white"/>
                </a:solidFill>
              </a:rPr>
              <a:t>4</a:t>
            </a:r>
            <a:r>
              <a:rPr lang="ru-RU" sz="2200" b="1" dirty="0" smtClean="0">
                <a:solidFill>
                  <a:prstClr val="white"/>
                </a:solidFill>
              </a:rPr>
              <a:t>:</a:t>
            </a:r>
            <a:endParaRPr lang="en-US" sz="2200" b="1" dirty="0">
              <a:solidFill>
                <a:prstClr val="white"/>
              </a:solidFill>
            </a:endParaRPr>
          </a:p>
          <a:p>
            <a:pPr marL="268288" indent="-268288">
              <a:spcBef>
                <a:spcPct val="20000"/>
              </a:spcBef>
              <a:buFontTx/>
              <a:buChar char="•"/>
            </a:pPr>
            <a:r>
              <a:rPr lang="ru-RU" sz="2000" dirty="0" smtClean="0">
                <a:solidFill>
                  <a:prstClr val="white"/>
                </a:solidFill>
              </a:rPr>
              <a:t>У женщин</a:t>
            </a:r>
            <a:endParaRPr lang="en-US" sz="2000" dirty="0">
              <a:solidFill>
                <a:prstClr val="white"/>
              </a:solidFill>
            </a:endParaRPr>
          </a:p>
          <a:p>
            <a:pPr marL="268288" indent="-268288">
              <a:spcBef>
                <a:spcPct val="20000"/>
              </a:spcBef>
              <a:buFontTx/>
              <a:buChar char="•"/>
            </a:pPr>
            <a:r>
              <a:rPr lang="ru-RU" sz="2000" dirty="0" smtClean="0">
                <a:solidFill>
                  <a:prstClr val="white"/>
                </a:solidFill>
              </a:rPr>
              <a:t>У лиц в возрасте </a:t>
            </a:r>
            <a:r>
              <a:rPr lang="en-CA" sz="2000" dirty="0" smtClean="0">
                <a:solidFill>
                  <a:prstClr val="white"/>
                </a:solidFill>
              </a:rPr>
              <a:t>35</a:t>
            </a:r>
            <a:r>
              <a:rPr lang="ru-RU" sz="2000" dirty="0" smtClean="0">
                <a:solidFill>
                  <a:prstClr val="white"/>
                </a:solidFill>
              </a:rPr>
              <a:t>-</a:t>
            </a:r>
            <a:r>
              <a:rPr lang="en-CA" sz="2000" dirty="0" smtClean="0">
                <a:solidFill>
                  <a:prstClr val="white"/>
                </a:solidFill>
              </a:rPr>
              <a:t>60 </a:t>
            </a:r>
            <a:r>
              <a:rPr lang="ru-RU" sz="2000" dirty="0" smtClean="0">
                <a:solidFill>
                  <a:prstClr val="white"/>
                </a:solidFill>
              </a:rPr>
              <a:t>лет</a:t>
            </a:r>
            <a:endParaRPr lang="en-US" sz="2000" dirty="0">
              <a:solidFill>
                <a:prstClr val="white"/>
              </a:solidFill>
            </a:endParaRPr>
          </a:p>
        </p:txBody>
      </p:sp>
      <p:sp>
        <p:nvSpPr>
          <p:cNvPr id="3024906" name="Text Box 10"/>
          <p:cNvSpPr txBox="1">
            <a:spLocks noChangeArrowheads="1"/>
          </p:cNvSpPr>
          <p:nvPr/>
        </p:nvSpPr>
        <p:spPr bwMode="auto">
          <a:xfrm>
            <a:off x="467544" y="2996952"/>
            <a:ext cx="8388324" cy="1169551"/>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marL="111125" indent="-111125">
              <a:spcBef>
                <a:spcPct val="20000"/>
              </a:spcBef>
            </a:pPr>
            <a:r>
              <a:rPr lang="ru-RU" sz="2200" b="1" dirty="0" smtClean="0">
                <a:solidFill>
                  <a:prstClr val="white"/>
                </a:solidFill>
              </a:rPr>
              <a:t>Диагноз фибромиалгии часто не устанавливается </a:t>
            </a:r>
            <a:r>
              <a:rPr lang="en-US" sz="2200" b="1" baseline="30000" dirty="0" smtClean="0">
                <a:solidFill>
                  <a:prstClr val="white"/>
                </a:solidFill>
              </a:rPr>
              <a:t>2</a:t>
            </a:r>
            <a:endParaRPr lang="en-US" sz="2200" b="1" baseline="30000" dirty="0">
              <a:solidFill>
                <a:prstClr val="white"/>
              </a:solidFill>
            </a:endParaRPr>
          </a:p>
          <a:p>
            <a:pPr marL="268288" indent="-268288">
              <a:spcBef>
                <a:spcPct val="20000"/>
              </a:spcBef>
              <a:buFontTx/>
              <a:buChar char="•"/>
            </a:pPr>
            <a:r>
              <a:rPr lang="ru-RU" sz="2000" dirty="0" smtClean="0">
                <a:solidFill>
                  <a:prstClr val="white"/>
                </a:solidFill>
              </a:rPr>
              <a:t>Диагноз установлен только у </a:t>
            </a:r>
            <a:r>
              <a:rPr lang="en-US" sz="2000" dirty="0" smtClean="0">
                <a:solidFill>
                  <a:prstClr val="white"/>
                </a:solidFill>
              </a:rPr>
              <a:t>1 </a:t>
            </a:r>
            <a:r>
              <a:rPr lang="ru-RU" sz="2000" dirty="0" smtClean="0">
                <a:solidFill>
                  <a:prstClr val="white"/>
                </a:solidFill>
              </a:rPr>
              <a:t>из</a:t>
            </a:r>
            <a:r>
              <a:rPr lang="en-US" sz="2000" dirty="0" smtClean="0">
                <a:solidFill>
                  <a:prstClr val="white"/>
                </a:solidFill>
              </a:rPr>
              <a:t> </a:t>
            </a:r>
            <a:r>
              <a:rPr lang="en-US" sz="2000" dirty="0">
                <a:solidFill>
                  <a:prstClr val="white"/>
                </a:solidFill>
              </a:rPr>
              <a:t>5 </a:t>
            </a:r>
            <a:r>
              <a:rPr lang="ru-RU" sz="2000" dirty="0" smtClean="0">
                <a:solidFill>
                  <a:prstClr val="white"/>
                </a:solidFill>
              </a:rPr>
              <a:t>пациентов</a:t>
            </a:r>
            <a:endParaRPr lang="en-US" sz="2000" dirty="0">
              <a:solidFill>
                <a:prstClr val="white"/>
              </a:solidFill>
            </a:endParaRPr>
          </a:p>
          <a:p>
            <a:pPr marL="268288" indent="-268288">
              <a:spcBef>
                <a:spcPct val="20000"/>
              </a:spcBef>
              <a:buFontTx/>
              <a:buChar char="•"/>
            </a:pPr>
            <a:r>
              <a:rPr lang="ru-RU" sz="2000" dirty="0" smtClean="0">
                <a:solidFill>
                  <a:prstClr val="white"/>
                </a:solidFill>
              </a:rPr>
              <a:t>Среднее время постановки диагноза – </a:t>
            </a:r>
            <a:r>
              <a:rPr lang="en-US" sz="2000" dirty="0" smtClean="0">
                <a:solidFill>
                  <a:prstClr val="white"/>
                </a:solidFill>
              </a:rPr>
              <a:t>5 </a:t>
            </a:r>
            <a:r>
              <a:rPr lang="ru-RU" sz="2000" dirty="0" smtClean="0">
                <a:solidFill>
                  <a:prstClr val="white"/>
                </a:solidFill>
              </a:rPr>
              <a:t>лет </a:t>
            </a:r>
            <a:r>
              <a:rPr lang="en-US" sz="2000" baseline="30000" dirty="0" smtClean="0">
                <a:solidFill>
                  <a:prstClr val="white"/>
                </a:solidFill>
              </a:rPr>
              <a:t>3</a:t>
            </a:r>
            <a:endParaRPr lang="en-US" sz="2000" baseline="30000" dirty="0">
              <a:solidFill>
                <a:prstClr val="white"/>
              </a:solidFill>
            </a:endParaRPr>
          </a:p>
        </p:txBody>
      </p:sp>
      <p:sp>
        <p:nvSpPr>
          <p:cNvPr id="3024908" name="Text Box 5"/>
          <p:cNvSpPr txBox="1">
            <a:spLocks noChangeArrowheads="1"/>
          </p:cNvSpPr>
          <p:nvPr/>
        </p:nvSpPr>
        <p:spPr bwMode="auto">
          <a:xfrm>
            <a:off x="467543" y="6181881"/>
            <a:ext cx="7776865" cy="565150"/>
          </a:xfrm>
          <a:prstGeom prst="rect">
            <a:avLst/>
          </a:prstGeom>
          <a:noFill/>
          <a:ln w="9525">
            <a:noFill/>
            <a:miter lim="800000"/>
            <a:headEnd/>
            <a:tailEnd/>
          </a:ln>
        </p:spPr>
        <p:txBody>
          <a:bodyPr lIns="0" tIns="0" rIns="0" bIns="0" anchor="b"/>
          <a:lstStyle/>
          <a:p>
            <a:pPr marL="457200" indent="-457200">
              <a:lnSpc>
                <a:spcPct val="90000"/>
              </a:lnSpc>
              <a:spcBef>
                <a:spcPct val="20000"/>
              </a:spcBef>
              <a:buClr>
                <a:srgbClr val="67CFE1"/>
              </a:buClr>
            </a:pPr>
            <a:endParaRPr lang="en-US" sz="1200" b="1" dirty="0" smtClean="0">
              <a:solidFill>
                <a:srgbClr val="002060"/>
              </a:solidFill>
            </a:endParaRPr>
          </a:p>
          <a:p>
            <a:pPr marL="457200" indent="-457200">
              <a:lnSpc>
                <a:spcPct val="90000"/>
              </a:lnSpc>
              <a:spcBef>
                <a:spcPct val="20000"/>
              </a:spcBef>
              <a:buClr>
                <a:srgbClr val="67CFE1"/>
              </a:buClr>
            </a:pPr>
            <a:r>
              <a:rPr lang="en-US" sz="1000" dirty="0" smtClean="0">
                <a:solidFill>
                  <a:srgbClr val="002060"/>
                </a:solidFill>
              </a:rPr>
              <a:t>1</a:t>
            </a:r>
            <a:r>
              <a:rPr lang="en-US" sz="1000" dirty="0">
                <a:solidFill>
                  <a:srgbClr val="002060"/>
                </a:solidFill>
              </a:rPr>
              <a:t>. Wolfe </a:t>
            </a:r>
            <a:r>
              <a:rPr lang="en-US" sz="1000" dirty="0" smtClean="0">
                <a:solidFill>
                  <a:srgbClr val="002060"/>
                </a:solidFill>
              </a:rPr>
              <a:t>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1995; 38(1):19-28; 2</a:t>
            </a:r>
            <a:r>
              <a:rPr lang="en-US" sz="1000" dirty="0">
                <a:solidFill>
                  <a:srgbClr val="002060"/>
                </a:solidFill>
              </a:rPr>
              <a:t>. Weir </a:t>
            </a:r>
            <a:r>
              <a:rPr lang="en-US" sz="1000" dirty="0" smtClean="0">
                <a:solidFill>
                  <a:srgbClr val="002060"/>
                </a:solidFill>
              </a:rPr>
              <a:t>PT </a:t>
            </a:r>
            <a:r>
              <a:rPr lang="en-US" sz="1000" i="1" dirty="0">
                <a:solidFill>
                  <a:srgbClr val="002060"/>
                </a:solidFill>
              </a:rPr>
              <a:t>et al</a:t>
            </a:r>
            <a:r>
              <a:rPr lang="en-US" sz="1000" dirty="0">
                <a:solidFill>
                  <a:srgbClr val="002060"/>
                </a:solidFill>
              </a:rPr>
              <a:t>. </a:t>
            </a:r>
            <a:r>
              <a:rPr lang="en-US" sz="1000" i="1" dirty="0">
                <a:solidFill>
                  <a:srgbClr val="002060"/>
                </a:solidFill>
              </a:rPr>
              <a:t>J Clin </a:t>
            </a:r>
            <a:r>
              <a:rPr lang="en-US" sz="1000" i="1" dirty="0" smtClean="0">
                <a:solidFill>
                  <a:srgbClr val="002060"/>
                </a:solidFill>
              </a:rPr>
              <a:t>Rheumatol</a:t>
            </a:r>
            <a:r>
              <a:rPr lang="en-US" sz="1000" dirty="0" smtClean="0">
                <a:solidFill>
                  <a:srgbClr val="002060"/>
                </a:solidFill>
              </a:rPr>
              <a:t> </a:t>
            </a:r>
            <a:r>
              <a:rPr lang="en-US" sz="1000" dirty="0">
                <a:solidFill>
                  <a:srgbClr val="002060"/>
                </a:solidFill>
              </a:rPr>
              <a:t>2006</a:t>
            </a:r>
            <a:r>
              <a:rPr lang="en-US" sz="1000" dirty="0" smtClean="0">
                <a:solidFill>
                  <a:srgbClr val="002060"/>
                </a:solidFill>
              </a:rPr>
              <a:t>; 12(3):124-8;</a:t>
            </a:r>
            <a:endParaRPr lang="en-US" sz="1000" dirty="0">
              <a:solidFill>
                <a:srgbClr val="002060"/>
              </a:solidFill>
            </a:endParaRPr>
          </a:p>
          <a:p>
            <a:pPr>
              <a:lnSpc>
                <a:spcPct val="90000"/>
              </a:lnSpc>
              <a:spcBef>
                <a:spcPct val="20000"/>
              </a:spcBef>
              <a:buClr>
                <a:srgbClr val="67CFE1"/>
              </a:buClr>
            </a:pPr>
            <a:r>
              <a:rPr lang="en-US" sz="1000" dirty="0">
                <a:solidFill>
                  <a:srgbClr val="002060"/>
                </a:solidFill>
              </a:rPr>
              <a:t>3. </a:t>
            </a:r>
            <a:r>
              <a:rPr lang="en-US" sz="1000" dirty="0" smtClean="0">
                <a:solidFill>
                  <a:srgbClr val="002060"/>
                </a:solidFill>
              </a:rPr>
              <a:t>National Pain </a:t>
            </a:r>
            <a:r>
              <a:rPr lang="en-US" sz="1000" dirty="0">
                <a:solidFill>
                  <a:srgbClr val="002060"/>
                </a:solidFill>
              </a:rPr>
              <a:t>Foundation. </a:t>
            </a:r>
            <a:r>
              <a:rPr lang="en-US" sz="1000" i="1" dirty="0">
                <a:solidFill>
                  <a:srgbClr val="002060"/>
                </a:solidFill>
              </a:rPr>
              <a:t>Fibromyalgia: </a:t>
            </a:r>
            <a:r>
              <a:rPr lang="en-US" sz="1000" i="1" dirty="0" smtClean="0">
                <a:solidFill>
                  <a:srgbClr val="002060"/>
                </a:solidFill>
              </a:rPr>
              <a:t>Facts and Statistics</a:t>
            </a:r>
            <a:r>
              <a:rPr lang="en-US" sz="1000" dirty="0" smtClean="0">
                <a:solidFill>
                  <a:srgbClr val="002060"/>
                </a:solidFill>
              </a:rPr>
              <a:t>. </a:t>
            </a:r>
            <a:r>
              <a:rPr lang="ru-RU" sz="1000" dirty="0" smtClean="0">
                <a:solidFill>
                  <a:srgbClr val="002060"/>
                </a:solidFill>
              </a:rPr>
              <a:t>Доступно по адресу</a:t>
            </a:r>
            <a:r>
              <a:rPr lang="en-US" sz="1000" dirty="0" smtClean="0">
                <a:solidFill>
                  <a:srgbClr val="002060"/>
                </a:solidFill>
              </a:rPr>
              <a:t>: </a:t>
            </a:r>
            <a:r>
              <a:rPr lang="en-US" sz="1000" u="sng" dirty="0">
                <a:solidFill>
                  <a:srgbClr val="002060"/>
                </a:solidFill>
              </a:rPr>
              <a:t>http://nationalpainfoundation.org/articles/849/facts-and-statistics</a:t>
            </a:r>
            <a:r>
              <a:rPr lang="en-US" sz="1000" dirty="0">
                <a:solidFill>
                  <a:srgbClr val="002060"/>
                </a:solidFill>
              </a:rPr>
              <a:t>. </a:t>
            </a:r>
            <a:r>
              <a:rPr lang="ru-RU" sz="1000" dirty="0" smtClean="0">
                <a:solidFill>
                  <a:srgbClr val="002060"/>
                </a:solidFill>
              </a:rPr>
              <a:t>Доступ осуществлялся</a:t>
            </a:r>
            <a:r>
              <a:rPr lang="en-US" sz="1000" dirty="0" smtClean="0">
                <a:solidFill>
                  <a:srgbClr val="002060"/>
                </a:solidFill>
              </a:rPr>
              <a:t>: 21</a:t>
            </a:r>
            <a:r>
              <a:rPr lang="ru-RU" sz="1000" dirty="0" smtClean="0">
                <a:solidFill>
                  <a:srgbClr val="002060"/>
                </a:solidFill>
              </a:rPr>
              <a:t> июля</a:t>
            </a:r>
            <a:r>
              <a:rPr lang="en-US" sz="1000" dirty="0" smtClean="0">
                <a:solidFill>
                  <a:srgbClr val="002060"/>
                </a:solidFill>
              </a:rPr>
              <a:t> 2009</a:t>
            </a:r>
            <a:r>
              <a:rPr lang="ru-RU" sz="1000" dirty="0" smtClean="0">
                <a:solidFill>
                  <a:srgbClr val="002060"/>
                </a:solidFill>
              </a:rPr>
              <a:t> года</a:t>
            </a:r>
            <a:r>
              <a:rPr lang="en-US" sz="1000" dirty="0" smtClean="0">
                <a:solidFill>
                  <a:srgbClr val="002060"/>
                </a:solidFill>
              </a:rPr>
              <a:t>; 4. </a:t>
            </a:r>
            <a:r>
              <a:rPr lang="en-CA" sz="1000" dirty="0">
                <a:solidFill>
                  <a:srgbClr val="002060"/>
                </a:solidFill>
              </a:rPr>
              <a:t>White </a:t>
            </a:r>
            <a:r>
              <a:rPr lang="en-CA" sz="1000" dirty="0" smtClean="0">
                <a:solidFill>
                  <a:srgbClr val="002060"/>
                </a:solidFill>
              </a:rPr>
              <a:t>KP </a:t>
            </a:r>
            <a:r>
              <a:rPr lang="en-CA" sz="1000" i="1" dirty="0">
                <a:solidFill>
                  <a:srgbClr val="002060"/>
                </a:solidFill>
              </a:rPr>
              <a:t>et al. </a:t>
            </a:r>
            <a:r>
              <a:rPr lang="nb-NO" sz="1000" i="1" dirty="0">
                <a:solidFill>
                  <a:srgbClr val="002060"/>
                </a:solidFill>
              </a:rPr>
              <a:t>J </a:t>
            </a:r>
            <a:r>
              <a:rPr lang="nb-NO" sz="1000" i="1" dirty="0" smtClean="0">
                <a:solidFill>
                  <a:srgbClr val="002060"/>
                </a:solidFill>
              </a:rPr>
              <a:t>Rheumatol</a:t>
            </a:r>
            <a:r>
              <a:rPr lang="nb-NO" sz="1000" dirty="0" smtClean="0">
                <a:solidFill>
                  <a:srgbClr val="002060"/>
                </a:solidFill>
              </a:rPr>
              <a:t> 1999; 26(7</a:t>
            </a:r>
            <a:r>
              <a:rPr lang="nb-NO" sz="1000" dirty="0">
                <a:solidFill>
                  <a:srgbClr val="002060"/>
                </a:solidFill>
              </a:rPr>
              <a:t>):1570-6.</a:t>
            </a:r>
            <a:endParaRPr lang="en-US" sz="1000" dirty="0">
              <a:solidFill>
                <a:srgbClr val="002060"/>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xmlns="" val="40282544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000" dirty="0" smtClean="0"/>
              <a:t>Отрицательное влияние фибромиалгии, согласно оценкам пациентов</a:t>
            </a:r>
            <a:endParaRPr lang="en-US" sz="3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885766570"/>
              </p:ext>
            </p:extLst>
          </p:nvPr>
        </p:nvGraphicFramePr>
        <p:xfrm>
          <a:off x="214282" y="1600200"/>
          <a:ext cx="8929718" cy="48531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66521" y="6480541"/>
            <a:ext cx="3267241" cy="261610"/>
          </a:xfrm>
          <a:prstGeom prst="rect">
            <a:avLst/>
          </a:prstGeom>
        </p:spPr>
        <p:txBody>
          <a:bodyPr wrap="none">
            <a:spAutoFit/>
          </a:bodyPr>
          <a:lstStyle/>
          <a:p>
            <a:pPr eaLnBrk="0" hangingPunct="0"/>
            <a:r>
              <a:rPr lang="en-US" sz="1100" dirty="0" smtClean="0">
                <a:solidFill>
                  <a:srgbClr val="002060"/>
                </a:solidFill>
              </a:rPr>
              <a:t>Clark P </a:t>
            </a:r>
            <a:r>
              <a:rPr lang="en-US" sz="1100" i="1" dirty="0" smtClean="0">
                <a:solidFill>
                  <a:srgbClr val="002060"/>
                </a:solidFill>
              </a:rPr>
              <a:t>et al. BMC </a:t>
            </a:r>
            <a:r>
              <a:rPr lang="en-US" sz="1100" i="1" dirty="0">
                <a:solidFill>
                  <a:srgbClr val="002060"/>
                </a:solidFill>
              </a:rPr>
              <a:t>Musculoskelet </a:t>
            </a:r>
            <a:r>
              <a:rPr lang="en-US" sz="1100" i="1" dirty="0" smtClean="0">
                <a:solidFill>
                  <a:srgbClr val="002060"/>
                </a:solidFill>
              </a:rPr>
              <a:t>Disord</a:t>
            </a:r>
            <a:r>
              <a:rPr lang="en-US" sz="1100" dirty="0" smtClean="0">
                <a:solidFill>
                  <a:srgbClr val="002060"/>
                </a:solidFill>
              </a:rPr>
              <a:t> 2013; 14:188</a:t>
            </a:r>
            <a:r>
              <a:rPr lang="en-US" sz="1100" dirty="0">
                <a:solidFill>
                  <a:srgbClr val="002060"/>
                </a:solidFill>
              </a:rPr>
              <a:t>.</a:t>
            </a:r>
          </a:p>
        </p:txBody>
      </p:sp>
    </p:spTree>
    <p:extLst>
      <p:ext uri="{BB962C8B-B14F-4D97-AF65-F5344CB8AC3E}">
        <p14:creationId xmlns:p14="http://schemas.microsoft.com/office/powerpoint/2010/main" xmlns="" val="101259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Как вы идентифицируете больных фибромиалгией в клинической практике</a:t>
            </a:r>
            <a:r>
              <a:rPr lang="en-CA" sz="4000" dirty="0" smtClean="0"/>
              <a:t>?</a:t>
            </a:r>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15</a:t>
            </a:fld>
            <a:endParaRPr lang="en-CA" dirty="0">
              <a:solidFill>
                <a:schemeClr val="bg1"/>
              </a:solidFill>
            </a:endParaRPr>
          </a:p>
        </p:txBody>
      </p:sp>
    </p:spTree>
    <p:extLst>
      <p:ext uri="{BB962C8B-B14F-4D97-AF65-F5344CB8AC3E}">
        <p14:creationId xmlns:p14="http://schemas.microsoft.com/office/powerpoint/2010/main" xmlns="" val="7871368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1068388" y="4048125"/>
            <a:ext cx="7391400" cy="1905000"/>
          </a:xfrm>
          <a:prstGeom prst="rect">
            <a:avLst/>
          </a:prstGeom>
          <a:noFill/>
          <a:ln w="9525">
            <a:noFill/>
            <a:miter lim="800000"/>
            <a:headEnd/>
            <a:tailEnd/>
          </a:ln>
        </p:spPr>
        <p:txBody>
          <a:bodyPr/>
          <a:lstStyle/>
          <a:p>
            <a:pPr marL="342900" indent="-342900">
              <a:lnSpc>
                <a:spcPct val="70000"/>
              </a:lnSpc>
              <a:spcBef>
                <a:spcPct val="20000"/>
              </a:spcBef>
            </a:pPr>
            <a:endParaRPr lang="ru-RU" sz="2400" b="1" dirty="0">
              <a:solidFill>
                <a:srgbClr val="002060"/>
              </a:solidFill>
              <a:cs typeface="Arial" pitchFamily="34" charset="0"/>
            </a:endParaRPr>
          </a:p>
          <a:p>
            <a:pPr marL="342900" indent="-342900">
              <a:lnSpc>
                <a:spcPct val="70000"/>
              </a:lnSpc>
              <a:spcBef>
                <a:spcPct val="20000"/>
              </a:spcBef>
            </a:pPr>
            <a:endParaRPr lang="ru-RU" sz="2800" b="1" dirty="0">
              <a:solidFill>
                <a:srgbClr val="002060"/>
              </a:solidFill>
              <a:cs typeface="Arial" pitchFamily="34" charset="0"/>
            </a:endParaRPr>
          </a:p>
          <a:p>
            <a:pPr marL="342900" indent="-342900">
              <a:lnSpc>
                <a:spcPct val="70000"/>
              </a:lnSpc>
              <a:spcBef>
                <a:spcPct val="20000"/>
              </a:spcBef>
            </a:pPr>
            <a:endParaRPr lang="ru-RU" sz="2800" b="1" dirty="0">
              <a:solidFill>
                <a:srgbClr val="002060"/>
              </a:solidFill>
              <a:cs typeface="Arial" pitchFamily="34" charset="0"/>
            </a:endParaRPr>
          </a:p>
        </p:txBody>
      </p:sp>
      <p:sp>
        <p:nvSpPr>
          <p:cNvPr id="9" name="Заголовок 4"/>
          <p:cNvSpPr>
            <a:spLocks noGrp="1"/>
          </p:cNvSpPr>
          <p:nvPr>
            <p:ph type="title"/>
          </p:nvPr>
        </p:nvSpPr>
        <p:spPr>
          <a:xfrm>
            <a:off x="228600" y="105569"/>
            <a:ext cx="8686800" cy="1019175"/>
          </a:xfrm>
        </p:spPr>
        <p:txBody>
          <a:bodyPr>
            <a:normAutofit fontScale="90000"/>
          </a:bodyPr>
          <a:lstStyle/>
          <a:p>
            <a:pPr algn="ctr"/>
            <a:r>
              <a:rPr lang="ru-RU" dirty="0" smtClean="0"/>
              <a:t>Как распознать фибромиалгию</a:t>
            </a:r>
            <a:r>
              <a:rPr lang="en-US" dirty="0" smtClean="0"/>
              <a:t>: </a:t>
            </a:r>
            <a:br>
              <a:rPr lang="en-US" dirty="0" smtClean="0"/>
            </a:br>
            <a:r>
              <a:rPr lang="ru-RU" dirty="0" smtClean="0"/>
              <a:t>боль – компонент пазла</a:t>
            </a:r>
            <a:endParaRPr lang="ru-RU" dirty="0"/>
          </a:p>
        </p:txBody>
      </p:sp>
      <p:sp>
        <p:nvSpPr>
          <p:cNvPr id="8"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a:solidFill>
                <a:srgbClr val="002060"/>
              </a:solidFill>
            </a:endParaRPr>
          </a:p>
        </p:txBody>
      </p:sp>
      <p:sp>
        <p:nvSpPr>
          <p:cNvPr id="10"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900" dirty="0">
              <a:solidFill>
                <a:srgbClr val="002060"/>
              </a:solidFill>
            </a:endParaRPr>
          </a:p>
        </p:txBody>
      </p:sp>
      <p:sp>
        <p:nvSpPr>
          <p:cNvPr id="11"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2"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3" name="Puzzle1"/>
          <p:cNvSpPr>
            <a:spLocks noEditPoints="1" noChangeArrowheads="1"/>
          </p:cNvSpPr>
          <p:nvPr/>
        </p:nvSpPr>
        <p:spPr bwMode="auto">
          <a:xfrm>
            <a:off x="48545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smtClean="0">
              <a:solidFill>
                <a:srgbClr val="002060"/>
              </a:solidFill>
            </a:endParaRPr>
          </a:p>
          <a:p>
            <a:pPr algn="ctr"/>
            <a:endParaRPr lang="en-CA" dirty="0">
              <a:solidFill>
                <a:srgbClr val="002060"/>
              </a:solidFill>
            </a:endParaRPr>
          </a:p>
        </p:txBody>
      </p:sp>
      <p:sp>
        <p:nvSpPr>
          <p:cNvPr id="14" name="Puzzle4"/>
          <p:cNvSpPr>
            <a:spLocks noEditPoints="1" noChangeArrowheads="1"/>
          </p:cNvSpPr>
          <p:nvPr/>
        </p:nvSpPr>
        <p:spPr bwMode="auto">
          <a:xfrm>
            <a:off x="5618958" y="30237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5" name="Puzzle3"/>
          <p:cNvSpPr>
            <a:spLocks noEditPoints="1" noChangeArrowheads="1"/>
          </p:cNvSpPr>
          <p:nvPr/>
        </p:nvSpPr>
        <p:spPr bwMode="auto">
          <a:xfrm>
            <a:off x="3336461" y="43094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7" name="Puzzle1"/>
          <p:cNvSpPr>
            <a:spLocks noEditPoints="1" noChangeArrowheads="1"/>
          </p:cNvSpPr>
          <p:nvPr/>
        </p:nvSpPr>
        <p:spPr bwMode="auto">
          <a:xfrm>
            <a:off x="4801058" y="49827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2060"/>
              </a:solidFill>
            </a:endParaRPr>
          </a:p>
        </p:txBody>
      </p:sp>
      <p:sp>
        <p:nvSpPr>
          <p:cNvPr id="18" name="TextBox 17"/>
          <p:cNvSpPr txBox="1"/>
          <p:nvPr/>
        </p:nvSpPr>
        <p:spPr>
          <a:xfrm>
            <a:off x="4211960" y="3767287"/>
            <a:ext cx="830227" cy="461665"/>
          </a:xfrm>
          <a:prstGeom prst="rect">
            <a:avLst/>
          </a:prstGeom>
          <a:noFill/>
        </p:spPr>
        <p:txBody>
          <a:bodyPr wrap="none" rtlCol="0">
            <a:spAutoFit/>
          </a:bodyPr>
          <a:lstStyle/>
          <a:p>
            <a:r>
              <a:rPr lang="ru-RU" sz="2400" b="1" dirty="0" smtClean="0">
                <a:solidFill>
                  <a:prstClr val="white"/>
                </a:solidFill>
              </a:rPr>
              <a:t>Боль</a:t>
            </a:r>
            <a:endParaRPr lang="en-CA" sz="2000" b="1" dirty="0">
              <a:solidFill>
                <a:prstClr val="white"/>
              </a:solidFill>
            </a:endParaRPr>
          </a:p>
        </p:txBody>
      </p:sp>
      <p:sp>
        <p:nvSpPr>
          <p:cNvPr id="19" name="TextBox 18"/>
          <p:cNvSpPr txBox="1"/>
          <p:nvPr/>
        </p:nvSpPr>
        <p:spPr>
          <a:xfrm>
            <a:off x="5703578" y="2576968"/>
            <a:ext cx="2856679" cy="384721"/>
          </a:xfrm>
          <a:prstGeom prst="rect">
            <a:avLst/>
          </a:prstGeom>
          <a:noFill/>
        </p:spPr>
        <p:txBody>
          <a:bodyPr wrap="none" rtlCol="0">
            <a:spAutoFit/>
          </a:bodyPr>
          <a:lstStyle/>
          <a:p>
            <a:r>
              <a:rPr lang="ru-RU" sz="1900" dirty="0" smtClean="0">
                <a:solidFill>
                  <a:srgbClr val="002060"/>
                </a:solidFill>
              </a:rPr>
              <a:t>Онемение/покалывание</a:t>
            </a:r>
            <a:endParaRPr lang="en-CA" sz="1900" dirty="0">
              <a:solidFill>
                <a:srgbClr val="002060"/>
              </a:solidFill>
            </a:endParaRPr>
          </a:p>
        </p:txBody>
      </p:sp>
      <p:sp>
        <p:nvSpPr>
          <p:cNvPr id="20" name="TextBox 19"/>
          <p:cNvSpPr txBox="1"/>
          <p:nvPr/>
        </p:nvSpPr>
        <p:spPr>
          <a:xfrm>
            <a:off x="6207649" y="3740239"/>
            <a:ext cx="1478546" cy="400110"/>
          </a:xfrm>
          <a:prstGeom prst="rect">
            <a:avLst/>
          </a:prstGeom>
          <a:noFill/>
        </p:spPr>
        <p:txBody>
          <a:bodyPr wrap="none" rtlCol="0">
            <a:spAutoFit/>
          </a:bodyPr>
          <a:lstStyle/>
          <a:p>
            <a:pPr algn="ctr"/>
            <a:r>
              <a:rPr lang="ru-RU" sz="2000" dirty="0" smtClean="0">
                <a:solidFill>
                  <a:srgbClr val="002060"/>
                </a:solidFill>
              </a:rPr>
              <a:t>Бессонница</a:t>
            </a:r>
            <a:endParaRPr lang="en-CA" sz="2000" dirty="0">
              <a:solidFill>
                <a:srgbClr val="002060"/>
              </a:solidFill>
            </a:endParaRPr>
          </a:p>
        </p:txBody>
      </p:sp>
      <p:sp>
        <p:nvSpPr>
          <p:cNvPr id="21" name="TextBox 20"/>
          <p:cNvSpPr txBox="1"/>
          <p:nvPr/>
        </p:nvSpPr>
        <p:spPr>
          <a:xfrm>
            <a:off x="6207649" y="5559000"/>
            <a:ext cx="1348318" cy="400110"/>
          </a:xfrm>
          <a:prstGeom prst="rect">
            <a:avLst/>
          </a:prstGeom>
          <a:noFill/>
        </p:spPr>
        <p:txBody>
          <a:bodyPr wrap="none" rtlCol="0">
            <a:spAutoFit/>
          </a:bodyPr>
          <a:lstStyle/>
          <a:p>
            <a:r>
              <a:rPr lang="ru-RU" sz="2000" dirty="0" smtClean="0">
                <a:solidFill>
                  <a:srgbClr val="002060"/>
                </a:solidFill>
              </a:rPr>
              <a:t>Депрессия</a:t>
            </a:r>
            <a:endParaRPr lang="en-CA" sz="2000" dirty="0">
              <a:solidFill>
                <a:srgbClr val="002060"/>
              </a:solidFill>
            </a:endParaRPr>
          </a:p>
        </p:txBody>
      </p:sp>
      <p:sp>
        <p:nvSpPr>
          <p:cNvPr id="22" name="TextBox 21"/>
          <p:cNvSpPr txBox="1"/>
          <p:nvPr/>
        </p:nvSpPr>
        <p:spPr>
          <a:xfrm>
            <a:off x="646871" y="5462518"/>
            <a:ext cx="3281796" cy="338554"/>
          </a:xfrm>
          <a:prstGeom prst="rect">
            <a:avLst/>
          </a:prstGeom>
          <a:noFill/>
        </p:spPr>
        <p:txBody>
          <a:bodyPr wrap="none" rtlCol="0">
            <a:spAutoFit/>
          </a:bodyPr>
          <a:lstStyle/>
          <a:p>
            <a:r>
              <a:rPr lang="ru-RU" sz="1600" dirty="0" smtClean="0">
                <a:solidFill>
                  <a:srgbClr val="002060"/>
                </a:solidFill>
              </a:rPr>
              <a:t>Нарушение памяти/концентрации</a:t>
            </a:r>
            <a:endParaRPr lang="en-CA" sz="1600" dirty="0">
              <a:solidFill>
                <a:srgbClr val="002060"/>
              </a:solidFill>
            </a:endParaRPr>
          </a:p>
        </p:txBody>
      </p:sp>
      <p:sp>
        <p:nvSpPr>
          <p:cNvPr id="23" name="TextBox 22"/>
          <p:cNvSpPr txBox="1"/>
          <p:nvPr/>
        </p:nvSpPr>
        <p:spPr>
          <a:xfrm>
            <a:off x="1412087" y="3752535"/>
            <a:ext cx="1860805" cy="400110"/>
          </a:xfrm>
          <a:prstGeom prst="rect">
            <a:avLst/>
          </a:prstGeom>
          <a:noFill/>
        </p:spPr>
        <p:txBody>
          <a:bodyPr wrap="square" rtlCol="0">
            <a:spAutoFit/>
          </a:bodyPr>
          <a:lstStyle/>
          <a:p>
            <a:pPr algn="ctr"/>
            <a:r>
              <a:rPr lang="ru-RU" sz="2000" dirty="0" smtClean="0">
                <a:solidFill>
                  <a:srgbClr val="002060"/>
                </a:solidFill>
              </a:rPr>
              <a:t>Утомляемость</a:t>
            </a:r>
            <a:endParaRPr lang="en-CA" sz="2000" dirty="0">
              <a:solidFill>
                <a:srgbClr val="002060"/>
              </a:solidFill>
            </a:endParaRPr>
          </a:p>
        </p:txBody>
      </p:sp>
      <p:sp>
        <p:nvSpPr>
          <p:cNvPr id="24" name="TextBox 23"/>
          <p:cNvSpPr txBox="1"/>
          <p:nvPr/>
        </p:nvSpPr>
        <p:spPr>
          <a:xfrm>
            <a:off x="3837604" y="5132352"/>
            <a:ext cx="1576072" cy="400110"/>
          </a:xfrm>
          <a:prstGeom prst="rect">
            <a:avLst/>
          </a:prstGeom>
          <a:noFill/>
        </p:spPr>
        <p:txBody>
          <a:bodyPr wrap="none" rtlCol="0">
            <a:spAutoFit/>
          </a:bodyPr>
          <a:lstStyle/>
          <a:p>
            <a:r>
              <a:rPr lang="ru-RU" sz="2000" dirty="0" smtClean="0">
                <a:solidFill>
                  <a:srgbClr val="002060"/>
                </a:solidFill>
              </a:rPr>
              <a:t>Нервозность</a:t>
            </a:r>
            <a:endParaRPr lang="en-CA" sz="2000" dirty="0">
              <a:solidFill>
                <a:srgbClr val="002060"/>
              </a:solidFill>
            </a:endParaRPr>
          </a:p>
        </p:txBody>
      </p:sp>
      <p:sp>
        <p:nvSpPr>
          <p:cNvPr id="25" name="Rectangle 24"/>
          <p:cNvSpPr/>
          <p:nvPr/>
        </p:nvSpPr>
        <p:spPr>
          <a:xfrm>
            <a:off x="1357290" y="2643182"/>
            <a:ext cx="1869358" cy="646331"/>
          </a:xfrm>
          <a:prstGeom prst="rect">
            <a:avLst/>
          </a:prstGeom>
        </p:spPr>
        <p:txBody>
          <a:bodyPr wrap="none">
            <a:spAutoFit/>
          </a:bodyPr>
          <a:lstStyle/>
          <a:p>
            <a:pPr algn="ctr"/>
            <a:r>
              <a:rPr lang="ru-RU" dirty="0" smtClean="0">
                <a:solidFill>
                  <a:srgbClr val="002060"/>
                </a:solidFill>
              </a:rPr>
              <a:t>Синдром </a:t>
            </a:r>
          </a:p>
          <a:p>
            <a:pPr algn="ctr"/>
            <a:r>
              <a:rPr lang="ru-RU" dirty="0" smtClean="0">
                <a:solidFill>
                  <a:srgbClr val="002060"/>
                </a:solidFill>
              </a:rPr>
              <a:t>беспокойных ног</a:t>
            </a:r>
            <a:endParaRPr lang="en-CA" dirty="0">
              <a:solidFill>
                <a:srgbClr val="002060"/>
              </a:solidFill>
            </a:endParaRPr>
          </a:p>
        </p:txBody>
      </p:sp>
      <p:sp>
        <p:nvSpPr>
          <p:cNvPr id="26" name="Rectangle 25"/>
          <p:cNvSpPr/>
          <p:nvPr/>
        </p:nvSpPr>
        <p:spPr>
          <a:xfrm>
            <a:off x="3714744" y="2011354"/>
            <a:ext cx="1643074" cy="917580"/>
          </a:xfrm>
          <a:prstGeom prst="rect">
            <a:avLst/>
          </a:prstGeom>
        </p:spPr>
        <p:txBody>
          <a:bodyPr wrap="square">
            <a:spAutoFit/>
          </a:bodyPr>
          <a:lstStyle/>
          <a:p>
            <a:pPr algn="ctr"/>
            <a:r>
              <a:rPr lang="ru-RU" dirty="0" smtClean="0">
                <a:solidFill>
                  <a:srgbClr val="002060"/>
                </a:solidFill>
              </a:rPr>
              <a:t>Судорожные стягивания мышц</a:t>
            </a:r>
            <a:endParaRPr lang="en-CA" dirty="0">
              <a:solidFill>
                <a:srgbClr val="002060"/>
              </a:solidFill>
            </a:endParaRPr>
          </a:p>
        </p:txBody>
      </p:sp>
      <p:sp>
        <p:nvSpPr>
          <p:cNvPr id="2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16</a:t>
            </a:fld>
            <a:endParaRPr lang="en-CA" dirty="0">
              <a:solidFill>
                <a:prstClr val="black"/>
              </a:solidFill>
            </a:endParaRPr>
          </a:p>
        </p:txBody>
      </p:sp>
      <p:sp>
        <p:nvSpPr>
          <p:cNvPr id="2" name="Rectangle 1"/>
          <p:cNvSpPr/>
          <p:nvPr/>
        </p:nvSpPr>
        <p:spPr>
          <a:xfrm>
            <a:off x="266521" y="6480541"/>
            <a:ext cx="3005951" cy="261610"/>
          </a:xfrm>
          <a:prstGeom prst="rect">
            <a:avLst/>
          </a:prstGeom>
        </p:spPr>
        <p:txBody>
          <a:bodyPr wrap="none">
            <a:spAutoFit/>
          </a:bodyPr>
          <a:lstStyle/>
          <a:p>
            <a:pPr eaLnBrk="0" hangingPunct="0"/>
            <a:r>
              <a:rPr lang="en-US" sz="1100" dirty="0" smtClean="0">
                <a:solidFill>
                  <a:srgbClr val="002060"/>
                </a:solidFill>
              </a:rPr>
              <a:t>Wolfe F </a:t>
            </a:r>
            <a:r>
              <a:rPr lang="en-US" sz="1100" i="1" dirty="0">
                <a:solidFill>
                  <a:srgbClr val="002060"/>
                </a:solidFill>
              </a:rPr>
              <a:t>et al Arthritis </a:t>
            </a:r>
            <a:r>
              <a:rPr lang="en-US" sz="1100" i="1" dirty="0" smtClean="0">
                <a:solidFill>
                  <a:srgbClr val="002060"/>
                </a:solidFill>
              </a:rPr>
              <a:t>Rheum </a:t>
            </a:r>
            <a:r>
              <a:rPr lang="en-US" sz="1100" dirty="0" smtClean="0">
                <a:solidFill>
                  <a:srgbClr val="002060"/>
                </a:solidFill>
              </a:rPr>
              <a:t>1990; 33(2):160-72.</a:t>
            </a:r>
            <a:endParaRPr lang="en-US" sz="1100" dirty="0">
              <a:solidFill>
                <a:srgbClr val="002060"/>
              </a:solidFill>
            </a:endParaRPr>
          </a:p>
        </p:txBody>
      </p:sp>
      <p:sp>
        <p:nvSpPr>
          <p:cNvPr id="27" name="TextBox 26"/>
          <p:cNvSpPr txBox="1"/>
          <p:nvPr/>
        </p:nvSpPr>
        <p:spPr>
          <a:xfrm>
            <a:off x="3837604" y="5132352"/>
            <a:ext cx="1576072" cy="400110"/>
          </a:xfrm>
          <a:prstGeom prst="rect">
            <a:avLst/>
          </a:prstGeom>
          <a:noFill/>
        </p:spPr>
        <p:txBody>
          <a:bodyPr wrap="none" rtlCol="0">
            <a:spAutoFit/>
          </a:bodyPr>
          <a:lstStyle/>
          <a:p>
            <a:r>
              <a:rPr lang="ru-RU" sz="2000" dirty="0" smtClean="0">
                <a:solidFill>
                  <a:srgbClr val="002060"/>
                </a:solidFill>
              </a:rPr>
              <a:t>Нервозность</a:t>
            </a:r>
            <a:endParaRPr lang="en-CA" sz="2000" dirty="0">
              <a:solidFill>
                <a:srgbClr val="002060"/>
              </a:solidFill>
            </a:endParaRPr>
          </a:p>
        </p:txBody>
      </p:sp>
    </p:spTree>
    <p:extLst>
      <p:ext uri="{BB962C8B-B14F-4D97-AF65-F5344CB8AC3E}">
        <p14:creationId xmlns:p14="http://schemas.microsoft.com/office/powerpoint/2010/main" xmlns="" val="31461608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gray">
          <a:xfrm>
            <a:off x="852488" y="3036888"/>
            <a:ext cx="7775575" cy="2162175"/>
          </a:xfrm>
          <a:prstGeom prst="rect">
            <a:avLst/>
          </a:prstGeom>
          <a:noFill/>
          <a:ln>
            <a:noFill/>
          </a:ln>
          <a:extLst/>
        </p:spPr>
        <p:txBody>
          <a:bodyPr/>
          <a:lstStyle/>
          <a:p>
            <a:endParaRPr lang="en-CA" dirty="0">
              <a:solidFill>
                <a:prstClr val="white"/>
              </a:solidFill>
            </a:endParaRPr>
          </a:p>
        </p:txBody>
      </p:sp>
      <p:sp>
        <p:nvSpPr>
          <p:cNvPr id="16389" name="Rectangle 66"/>
          <p:cNvSpPr>
            <a:spLocks noGrp="1" noChangeArrowheads="1"/>
          </p:cNvSpPr>
          <p:nvPr>
            <p:ph type="title" idx="4294967295"/>
          </p:nvPr>
        </p:nvSpPr>
        <p:spPr/>
        <p:txBody>
          <a:bodyPr/>
          <a:lstStyle/>
          <a:p>
            <a:r>
              <a:rPr lang="ru-RU" dirty="0" smtClean="0">
                <a:ea typeface="Arial Unicode MS" pitchFamily="34" charset="-128"/>
                <a:cs typeface="Arial Unicode MS" pitchFamily="34" charset="-128"/>
              </a:rPr>
              <a:t>Симптомы фибромиалгии</a:t>
            </a:r>
            <a:endParaRPr lang="en-US" dirty="0" smtClean="0">
              <a:ea typeface="Arial Unicode MS" pitchFamily="34" charset="-128"/>
              <a:cs typeface="Arial Unicode MS" pitchFamily="34" charset="-128"/>
            </a:endParaRPr>
          </a:p>
        </p:txBody>
      </p:sp>
      <p:sp>
        <p:nvSpPr>
          <p:cNvPr id="16390" name="Rectangle 67"/>
          <p:cNvSpPr>
            <a:spLocks noGrp="1" noChangeArrowheads="1"/>
          </p:cNvSpPr>
          <p:nvPr>
            <p:ph type="body" idx="4294967295"/>
          </p:nvPr>
        </p:nvSpPr>
        <p:spPr>
          <a:xfrm>
            <a:off x="457200" y="1592263"/>
            <a:ext cx="8397875" cy="1104900"/>
          </a:xfrm>
        </p:spPr>
        <p:txBody>
          <a:bodyPr>
            <a:normAutofit/>
          </a:bodyPr>
          <a:lstStyle/>
          <a:p>
            <a:pPr eaLnBrk="1" hangingPunct="1"/>
            <a:r>
              <a:rPr lang="ru-RU" sz="2800" dirty="0" smtClean="0"/>
              <a:t>Боль</a:t>
            </a:r>
            <a:r>
              <a:rPr lang="en-US" sz="2800" dirty="0" smtClean="0"/>
              <a:t>, </a:t>
            </a:r>
            <a:r>
              <a:rPr lang="ru-RU" sz="2800" dirty="0" smtClean="0"/>
              <a:t>утомляемость и нарушения сна имеются у </a:t>
            </a:r>
            <a:br>
              <a:rPr lang="ru-RU" sz="2800" dirty="0" smtClean="0"/>
            </a:br>
            <a:r>
              <a:rPr lang="en-US" sz="2800" dirty="0" smtClean="0"/>
              <a:t>≥ </a:t>
            </a:r>
            <a:r>
              <a:rPr lang="en-US" sz="2800" b="1" dirty="0" smtClean="0"/>
              <a:t>86</a:t>
            </a:r>
            <a:r>
              <a:rPr lang="ru-RU" sz="2800" b="1" dirty="0" smtClean="0"/>
              <a:t> </a:t>
            </a:r>
            <a:r>
              <a:rPr lang="en-US" sz="2800" b="1" dirty="0" smtClean="0"/>
              <a:t>% </a:t>
            </a:r>
            <a:r>
              <a:rPr lang="ru-RU" sz="2800" b="1" dirty="0" smtClean="0"/>
              <a:t>пациентов</a:t>
            </a:r>
            <a:r>
              <a:rPr lang="en-US" sz="2800" dirty="0" smtClean="0"/>
              <a:t>*</a:t>
            </a:r>
          </a:p>
        </p:txBody>
      </p:sp>
      <p:sp>
        <p:nvSpPr>
          <p:cNvPr id="16401" name="Line 19"/>
          <p:cNvSpPr>
            <a:spLocks noChangeShapeType="1"/>
          </p:cNvSpPr>
          <p:nvPr/>
        </p:nvSpPr>
        <p:spPr bwMode="gray">
          <a:xfrm>
            <a:off x="852488" y="5200650"/>
            <a:ext cx="774858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CA" dirty="0">
              <a:solidFill>
                <a:prstClr val="white"/>
              </a:solidFill>
            </a:endParaRPr>
          </a:p>
        </p:txBody>
      </p:sp>
      <p:sp>
        <p:nvSpPr>
          <p:cNvPr id="16402" name="Line 20"/>
          <p:cNvSpPr>
            <a:spLocks noChangeShapeType="1"/>
          </p:cNvSpPr>
          <p:nvPr/>
        </p:nvSpPr>
        <p:spPr bwMode="gray">
          <a:xfrm>
            <a:off x="871538" y="3032125"/>
            <a:ext cx="0" cy="21590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CA" dirty="0">
              <a:solidFill>
                <a:prstClr val="white"/>
              </a:solidFill>
            </a:endParaRPr>
          </a:p>
        </p:txBody>
      </p:sp>
      <p:sp>
        <p:nvSpPr>
          <p:cNvPr id="16403" name="Rectangle 21"/>
          <p:cNvSpPr>
            <a:spLocks noChangeArrowheads="1"/>
          </p:cNvSpPr>
          <p:nvPr/>
        </p:nvSpPr>
        <p:spPr bwMode="gray">
          <a:xfrm>
            <a:off x="652463" y="5145088"/>
            <a:ext cx="7143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0</a:t>
            </a:r>
          </a:p>
        </p:txBody>
      </p:sp>
      <p:sp>
        <p:nvSpPr>
          <p:cNvPr id="16404" name="Rectangle 22"/>
          <p:cNvSpPr>
            <a:spLocks noChangeArrowheads="1"/>
          </p:cNvSpPr>
          <p:nvPr/>
        </p:nvSpPr>
        <p:spPr bwMode="gray">
          <a:xfrm>
            <a:off x="582613" y="4710113"/>
            <a:ext cx="1412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20</a:t>
            </a:r>
          </a:p>
        </p:txBody>
      </p:sp>
      <p:sp>
        <p:nvSpPr>
          <p:cNvPr id="16405" name="Rectangle 23"/>
          <p:cNvSpPr>
            <a:spLocks noChangeArrowheads="1"/>
          </p:cNvSpPr>
          <p:nvPr/>
        </p:nvSpPr>
        <p:spPr bwMode="gray">
          <a:xfrm>
            <a:off x="582613" y="4278313"/>
            <a:ext cx="1412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40</a:t>
            </a:r>
          </a:p>
        </p:txBody>
      </p:sp>
      <p:sp>
        <p:nvSpPr>
          <p:cNvPr id="16406" name="Rectangle 24"/>
          <p:cNvSpPr>
            <a:spLocks noChangeArrowheads="1"/>
          </p:cNvSpPr>
          <p:nvPr/>
        </p:nvSpPr>
        <p:spPr bwMode="gray">
          <a:xfrm>
            <a:off x="582613" y="3851275"/>
            <a:ext cx="1412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60</a:t>
            </a:r>
          </a:p>
        </p:txBody>
      </p:sp>
      <p:sp>
        <p:nvSpPr>
          <p:cNvPr id="16407" name="Rectangle 25"/>
          <p:cNvSpPr>
            <a:spLocks noChangeArrowheads="1"/>
          </p:cNvSpPr>
          <p:nvPr/>
        </p:nvSpPr>
        <p:spPr bwMode="gray">
          <a:xfrm>
            <a:off x="582613" y="3417888"/>
            <a:ext cx="1412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80</a:t>
            </a:r>
          </a:p>
        </p:txBody>
      </p:sp>
      <p:sp>
        <p:nvSpPr>
          <p:cNvPr id="16408" name="Rectangle 26"/>
          <p:cNvSpPr>
            <a:spLocks noChangeArrowheads="1"/>
          </p:cNvSpPr>
          <p:nvPr/>
        </p:nvSpPr>
        <p:spPr bwMode="gray">
          <a:xfrm>
            <a:off x="514350" y="2986088"/>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n-US" sz="1000" b="1" dirty="0">
                <a:solidFill>
                  <a:prstClr val="black"/>
                </a:solidFill>
              </a:rPr>
              <a:t>100</a:t>
            </a:r>
          </a:p>
        </p:txBody>
      </p:sp>
      <p:sp>
        <p:nvSpPr>
          <p:cNvPr id="302103" name="Rectangle 27"/>
          <p:cNvSpPr>
            <a:spLocks noChangeArrowheads="1"/>
          </p:cNvSpPr>
          <p:nvPr/>
        </p:nvSpPr>
        <p:spPr bwMode="gray">
          <a:xfrm>
            <a:off x="958850" y="3046413"/>
            <a:ext cx="355600" cy="2128837"/>
          </a:xfrm>
          <a:prstGeom prst="rect">
            <a:avLst/>
          </a:prstGeom>
          <a:solidFill>
            <a:schemeClr val="accent2"/>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4" name="Rectangle 28"/>
          <p:cNvSpPr>
            <a:spLocks noChangeArrowheads="1"/>
          </p:cNvSpPr>
          <p:nvPr/>
        </p:nvSpPr>
        <p:spPr bwMode="gray">
          <a:xfrm>
            <a:off x="1601788" y="3130550"/>
            <a:ext cx="365125" cy="2044700"/>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5" name="Rectangle 29"/>
          <p:cNvSpPr>
            <a:spLocks noChangeArrowheads="1"/>
          </p:cNvSpPr>
          <p:nvPr/>
        </p:nvSpPr>
        <p:spPr bwMode="gray">
          <a:xfrm>
            <a:off x="2255838" y="3341688"/>
            <a:ext cx="355600" cy="1833562"/>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6" name="Rectangle 30"/>
          <p:cNvSpPr>
            <a:spLocks noChangeArrowheads="1"/>
          </p:cNvSpPr>
          <p:nvPr/>
        </p:nvSpPr>
        <p:spPr bwMode="gray">
          <a:xfrm>
            <a:off x="2898775" y="3640138"/>
            <a:ext cx="365125" cy="1535112"/>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7" name="Rectangle 31"/>
          <p:cNvSpPr>
            <a:spLocks noChangeArrowheads="1"/>
          </p:cNvSpPr>
          <p:nvPr/>
        </p:nvSpPr>
        <p:spPr bwMode="gray">
          <a:xfrm>
            <a:off x="3552825" y="3903663"/>
            <a:ext cx="354013" cy="1271587"/>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8" name="Rectangle 32"/>
          <p:cNvSpPr>
            <a:spLocks noChangeArrowheads="1"/>
          </p:cNvSpPr>
          <p:nvPr/>
        </p:nvSpPr>
        <p:spPr bwMode="gray">
          <a:xfrm>
            <a:off x="4197350" y="3987800"/>
            <a:ext cx="361950" cy="1187450"/>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09" name="Rectangle 33"/>
          <p:cNvSpPr>
            <a:spLocks noChangeArrowheads="1"/>
          </p:cNvSpPr>
          <p:nvPr/>
        </p:nvSpPr>
        <p:spPr bwMode="gray">
          <a:xfrm>
            <a:off x="4851400" y="4071938"/>
            <a:ext cx="352425" cy="1103312"/>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10" name="Rectangle 34"/>
          <p:cNvSpPr>
            <a:spLocks noChangeArrowheads="1"/>
          </p:cNvSpPr>
          <p:nvPr/>
        </p:nvSpPr>
        <p:spPr bwMode="gray">
          <a:xfrm>
            <a:off x="5494338" y="4198938"/>
            <a:ext cx="354012" cy="976312"/>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11" name="Rectangle 35"/>
          <p:cNvSpPr>
            <a:spLocks noChangeArrowheads="1"/>
          </p:cNvSpPr>
          <p:nvPr/>
        </p:nvSpPr>
        <p:spPr bwMode="gray">
          <a:xfrm>
            <a:off x="6137275" y="4284663"/>
            <a:ext cx="363538" cy="890587"/>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12" name="Rectangle 36"/>
          <p:cNvSpPr>
            <a:spLocks noChangeArrowheads="1"/>
          </p:cNvSpPr>
          <p:nvPr/>
        </p:nvSpPr>
        <p:spPr bwMode="gray">
          <a:xfrm>
            <a:off x="6789738" y="4306888"/>
            <a:ext cx="354012" cy="868362"/>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13" name="Rectangle 37"/>
          <p:cNvSpPr>
            <a:spLocks noChangeArrowheads="1"/>
          </p:cNvSpPr>
          <p:nvPr/>
        </p:nvSpPr>
        <p:spPr bwMode="gray">
          <a:xfrm>
            <a:off x="7432675" y="4498975"/>
            <a:ext cx="365125" cy="676275"/>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302114" name="Rectangle 38"/>
          <p:cNvSpPr>
            <a:spLocks noChangeArrowheads="1"/>
          </p:cNvSpPr>
          <p:nvPr/>
        </p:nvSpPr>
        <p:spPr bwMode="gray">
          <a:xfrm>
            <a:off x="8086725" y="4752975"/>
            <a:ext cx="354013" cy="422275"/>
          </a:xfrm>
          <a:prstGeom prst="rect">
            <a:avLst/>
          </a:prstGeom>
          <a:solidFill>
            <a:schemeClr val="accent1"/>
          </a:solidFill>
          <a:ln w="9525">
            <a:noFill/>
            <a:miter lim="800000"/>
            <a:headEnd/>
            <a:tailEnd/>
          </a:ln>
        </p:spPr>
        <p:txBody>
          <a:bodyPr/>
          <a:lstStyle/>
          <a:p>
            <a:pPr>
              <a:defRPr/>
            </a:pPr>
            <a:endParaRPr lang="en-CA" dirty="0">
              <a:solidFill>
                <a:prstClr val="white"/>
              </a:solidFill>
              <a:ea typeface="MS PGothic" pitchFamily="34" charset="-128"/>
              <a:cs typeface="MS PGothic" pitchFamily="34" charset="-128"/>
            </a:endParaRPr>
          </a:p>
        </p:txBody>
      </p:sp>
      <p:sp>
        <p:nvSpPr>
          <p:cNvPr id="16421" name="Rectangle 39"/>
          <p:cNvSpPr>
            <a:spLocks noChangeArrowheads="1"/>
          </p:cNvSpPr>
          <p:nvPr/>
        </p:nvSpPr>
        <p:spPr bwMode="gray">
          <a:xfrm>
            <a:off x="993166" y="2822575"/>
            <a:ext cx="29014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100%</a:t>
            </a:r>
            <a:endParaRPr lang="en-US" sz="2400" dirty="0">
              <a:solidFill>
                <a:prstClr val="black"/>
              </a:solidFill>
            </a:endParaRPr>
          </a:p>
        </p:txBody>
      </p:sp>
      <p:sp>
        <p:nvSpPr>
          <p:cNvPr id="16422" name="Rectangle 40"/>
          <p:cNvSpPr>
            <a:spLocks noChangeArrowheads="1"/>
          </p:cNvSpPr>
          <p:nvPr/>
        </p:nvSpPr>
        <p:spPr bwMode="gray">
          <a:xfrm>
            <a:off x="1673728" y="2906713"/>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96%</a:t>
            </a:r>
            <a:endParaRPr lang="en-US" sz="2400" dirty="0">
              <a:solidFill>
                <a:prstClr val="black"/>
              </a:solidFill>
            </a:endParaRPr>
          </a:p>
        </p:txBody>
      </p:sp>
      <p:sp>
        <p:nvSpPr>
          <p:cNvPr id="16423" name="Rectangle 41"/>
          <p:cNvSpPr>
            <a:spLocks noChangeArrowheads="1"/>
          </p:cNvSpPr>
          <p:nvPr/>
        </p:nvSpPr>
        <p:spPr bwMode="gray">
          <a:xfrm>
            <a:off x="2323015" y="3117850"/>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86%</a:t>
            </a:r>
            <a:endParaRPr lang="en-US" sz="2400" dirty="0">
              <a:solidFill>
                <a:prstClr val="black"/>
              </a:solidFill>
            </a:endParaRPr>
          </a:p>
        </p:txBody>
      </p:sp>
      <p:sp>
        <p:nvSpPr>
          <p:cNvPr id="16424" name="Rectangle 42"/>
          <p:cNvSpPr>
            <a:spLocks noChangeArrowheads="1"/>
          </p:cNvSpPr>
          <p:nvPr/>
        </p:nvSpPr>
        <p:spPr bwMode="gray">
          <a:xfrm>
            <a:off x="2970715" y="3414713"/>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72%</a:t>
            </a:r>
            <a:endParaRPr lang="en-US" sz="2400" dirty="0">
              <a:solidFill>
                <a:prstClr val="black"/>
              </a:solidFill>
            </a:endParaRPr>
          </a:p>
        </p:txBody>
      </p:sp>
      <p:sp>
        <p:nvSpPr>
          <p:cNvPr id="16425" name="Rectangle 43"/>
          <p:cNvSpPr>
            <a:spLocks noChangeArrowheads="1"/>
          </p:cNvSpPr>
          <p:nvPr/>
        </p:nvSpPr>
        <p:spPr bwMode="gray">
          <a:xfrm>
            <a:off x="3618415" y="3679825"/>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60%</a:t>
            </a:r>
            <a:endParaRPr lang="en-US" sz="2400" dirty="0">
              <a:solidFill>
                <a:prstClr val="black"/>
              </a:solidFill>
            </a:endParaRPr>
          </a:p>
        </p:txBody>
      </p:sp>
      <p:sp>
        <p:nvSpPr>
          <p:cNvPr id="16426" name="Rectangle 44"/>
          <p:cNvSpPr>
            <a:spLocks noChangeArrowheads="1"/>
          </p:cNvSpPr>
          <p:nvPr/>
        </p:nvSpPr>
        <p:spPr bwMode="gray">
          <a:xfrm>
            <a:off x="4266115" y="3763963"/>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56%</a:t>
            </a:r>
            <a:endParaRPr lang="en-US" sz="2400" dirty="0">
              <a:solidFill>
                <a:prstClr val="black"/>
              </a:solidFill>
            </a:endParaRPr>
          </a:p>
        </p:txBody>
      </p:sp>
      <p:sp>
        <p:nvSpPr>
          <p:cNvPr id="16427" name="Rectangle 45"/>
          <p:cNvSpPr>
            <a:spLocks noChangeArrowheads="1"/>
          </p:cNvSpPr>
          <p:nvPr/>
        </p:nvSpPr>
        <p:spPr bwMode="gray">
          <a:xfrm>
            <a:off x="4915403" y="3849688"/>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52%</a:t>
            </a:r>
            <a:endParaRPr lang="en-US" sz="2400" dirty="0">
              <a:solidFill>
                <a:prstClr val="black"/>
              </a:solidFill>
            </a:endParaRPr>
          </a:p>
        </p:txBody>
      </p:sp>
      <p:sp>
        <p:nvSpPr>
          <p:cNvPr id="16428" name="Rectangle 46"/>
          <p:cNvSpPr>
            <a:spLocks noChangeArrowheads="1"/>
          </p:cNvSpPr>
          <p:nvPr/>
        </p:nvSpPr>
        <p:spPr bwMode="gray">
          <a:xfrm>
            <a:off x="5559928" y="3976688"/>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46%</a:t>
            </a:r>
            <a:endParaRPr lang="en-US" sz="2400" dirty="0">
              <a:solidFill>
                <a:prstClr val="black"/>
              </a:solidFill>
            </a:endParaRPr>
          </a:p>
        </p:txBody>
      </p:sp>
      <p:sp>
        <p:nvSpPr>
          <p:cNvPr id="16429" name="Rectangle 47"/>
          <p:cNvSpPr>
            <a:spLocks noChangeArrowheads="1"/>
          </p:cNvSpPr>
          <p:nvPr/>
        </p:nvSpPr>
        <p:spPr bwMode="gray">
          <a:xfrm>
            <a:off x="6207628" y="4062413"/>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42%</a:t>
            </a:r>
            <a:endParaRPr lang="en-US" sz="2400" dirty="0">
              <a:solidFill>
                <a:prstClr val="black"/>
              </a:solidFill>
            </a:endParaRPr>
          </a:p>
        </p:txBody>
      </p:sp>
      <p:sp>
        <p:nvSpPr>
          <p:cNvPr id="16430" name="Rectangle 48"/>
          <p:cNvSpPr>
            <a:spLocks noChangeArrowheads="1"/>
          </p:cNvSpPr>
          <p:nvPr/>
        </p:nvSpPr>
        <p:spPr bwMode="gray">
          <a:xfrm>
            <a:off x="6855328" y="4083050"/>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41%</a:t>
            </a:r>
            <a:endParaRPr lang="en-US" sz="2400" dirty="0">
              <a:solidFill>
                <a:prstClr val="black"/>
              </a:solidFill>
            </a:endParaRPr>
          </a:p>
        </p:txBody>
      </p:sp>
      <p:sp>
        <p:nvSpPr>
          <p:cNvPr id="16431" name="Rectangle 49"/>
          <p:cNvSpPr>
            <a:spLocks noChangeArrowheads="1"/>
          </p:cNvSpPr>
          <p:nvPr/>
        </p:nvSpPr>
        <p:spPr bwMode="gray">
          <a:xfrm>
            <a:off x="7504615" y="4275138"/>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32%</a:t>
            </a:r>
            <a:endParaRPr lang="en-US" sz="2400" dirty="0">
              <a:solidFill>
                <a:prstClr val="black"/>
              </a:solidFill>
            </a:endParaRPr>
          </a:p>
        </p:txBody>
      </p:sp>
      <p:sp>
        <p:nvSpPr>
          <p:cNvPr id="16432" name="Rectangle 50"/>
          <p:cNvSpPr>
            <a:spLocks noChangeArrowheads="1"/>
          </p:cNvSpPr>
          <p:nvPr/>
        </p:nvSpPr>
        <p:spPr bwMode="gray">
          <a:xfrm>
            <a:off x="8153903" y="4527550"/>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dirty="0">
                <a:solidFill>
                  <a:prstClr val="black"/>
                </a:solidFill>
              </a:rPr>
              <a:t>20%</a:t>
            </a:r>
            <a:endParaRPr lang="en-US" sz="2400" dirty="0">
              <a:solidFill>
                <a:prstClr val="black"/>
              </a:solidFill>
            </a:endParaRPr>
          </a:p>
        </p:txBody>
      </p:sp>
      <p:sp>
        <p:nvSpPr>
          <p:cNvPr id="16433" name="Rectangle 51"/>
          <p:cNvSpPr>
            <a:spLocks noChangeArrowheads="1"/>
          </p:cNvSpPr>
          <p:nvPr/>
        </p:nvSpPr>
        <p:spPr bwMode="gray">
          <a:xfrm rot="20100000">
            <a:off x="820184" y="5338733"/>
            <a:ext cx="6540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srgbClr val="C03932"/>
                </a:solidFill>
              </a:rPr>
              <a:t>Мышечная </a:t>
            </a:r>
            <a:br>
              <a:rPr lang="ru-RU" sz="1000" b="1" dirty="0" smtClean="0">
                <a:solidFill>
                  <a:srgbClr val="C03932"/>
                </a:solidFill>
              </a:rPr>
            </a:br>
            <a:r>
              <a:rPr lang="ru-RU" sz="1000" b="1" dirty="0" smtClean="0">
                <a:solidFill>
                  <a:srgbClr val="C03932"/>
                </a:solidFill>
              </a:rPr>
              <a:t>боль</a:t>
            </a:r>
            <a:endParaRPr lang="en-US" sz="2400" dirty="0">
              <a:solidFill>
                <a:srgbClr val="C03932"/>
              </a:solidFill>
            </a:endParaRPr>
          </a:p>
        </p:txBody>
      </p:sp>
      <p:sp>
        <p:nvSpPr>
          <p:cNvPr id="16434" name="Rectangle 52"/>
          <p:cNvSpPr>
            <a:spLocks noChangeArrowheads="1"/>
          </p:cNvSpPr>
          <p:nvPr/>
        </p:nvSpPr>
        <p:spPr bwMode="gray">
          <a:xfrm rot="20100000">
            <a:off x="1384583" y="5463787"/>
            <a:ext cx="80310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ru-RU" sz="1000" b="1" dirty="0" smtClean="0">
                <a:solidFill>
                  <a:prstClr val="black"/>
                </a:solidFill>
              </a:rPr>
              <a:t>Утомляемость</a:t>
            </a:r>
            <a:endParaRPr lang="en-US" sz="2400" dirty="0">
              <a:solidFill>
                <a:prstClr val="black"/>
              </a:solidFill>
            </a:endParaRPr>
          </a:p>
        </p:txBody>
      </p:sp>
      <p:sp>
        <p:nvSpPr>
          <p:cNvPr id="16435" name="Rectangle 53"/>
          <p:cNvSpPr>
            <a:spLocks noChangeArrowheads="1"/>
          </p:cNvSpPr>
          <p:nvPr/>
        </p:nvSpPr>
        <p:spPr bwMode="gray">
          <a:xfrm rot="20100000">
            <a:off x="2249939" y="5400444"/>
            <a:ext cx="65723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ru-RU" sz="1000" b="1" dirty="0" smtClean="0">
                <a:solidFill>
                  <a:prstClr val="black"/>
                </a:solidFill>
              </a:rPr>
              <a:t>Бессонница</a:t>
            </a:r>
            <a:endParaRPr lang="en-US" sz="2400" dirty="0">
              <a:solidFill>
                <a:prstClr val="black"/>
              </a:solidFill>
            </a:endParaRPr>
          </a:p>
        </p:txBody>
      </p:sp>
      <p:sp>
        <p:nvSpPr>
          <p:cNvPr id="16436" name="Rectangle 54"/>
          <p:cNvSpPr>
            <a:spLocks noChangeArrowheads="1"/>
          </p:cNvSpPr>
          <p:nvPr/>
        </p:nvSpPr>
        <p:spPr bwMode="gray">
          <a:xfrm rot="20100000">
            <a:off x="2972185" y="5370201"/>
            <a:ext cx="4648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prstClr val="black"/>
                </a:solidFill>
              </a:rPr>
              <a:t>Боль в </a:t>
            </a:r>
            <a:br>
              <a:rPr lang="ru-RU" sz="1000" b="1" dirty="0" smtClean="0">
                <a:solidFill>
                  <a:prstClr val="black"/>
                </a:solidFill>
              </a:rPr>
            </a:br>
            <a:r>
              <a:rPr lang="ru-RU" sz="1000" b="1" dirty="0" smtClean="0">
                <a:solidFill>
                  <a:prstClr val="black"/>
                </a:solidFill>
              </a:rPr>
              <a:t>суставах</a:t>
            </a:r>
            <a:endParaRPr lang="en-US" sz="2400" dirty="0">
              <a:solidFill>
                <a:prstClr val="black"/>
              </a:solidFill>
            </a:endParaRPr>
          </a:p>
        </p:txBody>
      </p:sp>
      <p:sp>
        <p:nvSpPr>
          <p:cNvPr id="16437" name="Rectangle 55"/>
          <p:cNvSpPr>
            <a:spLocks noChangeArrowheads="1"/>
          </p:cNvSpPr>
          <p:nvPr/>
        </p:nvSpPr>
        <p:spPr bwMode="gray">
          <a:xfrm rot="20100000">
            <a:off x="3310164" y="5313980"/>
            <a:ext cx="87495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ru-RU" sz="1000" b="1" dirty="0" smtClean="0">
                <a:solidFill>
                  <a:prstClr val="black"/>
                </a:solidFill>
              </a:rPr>
              <a:t>Головная </a:t>
            </a:r>
            <a:br>
              <a:rPr lang="ru-RU" sz="1000" b="1" dirty="0" smtClean="0">
                <a:solidFill>
                  <a:prstClr val="black"/>
                </a:solidFill>
              </a:rPr>
            </a:br>
            <a:r>
              <a:rPr lang="ru-RU" sz="1000" b="1" dirty="0" smtClean="0">
                <a:solidFill>
                  <a:prstClr val="black"/>
                </a:solidFill>
              </a:rPr>
              <a:t>боль</a:t>
            </a:r>
            <a:endParaRPr lang="en-US" sz="2400" dirty="0">
              <a:solidFill>
                <a:prstClr val="black"/>
              </a:solidFill>
            </a:endParaRPr>
          </a:p>
        </p:txBody>
      </p:sp>
      <p:sp>
        <p:nvSpPr>
          <p:cNvPr id="16438" name="Rectangle 56"/>
          <p:cNvSpPr>
            <a:spLocks noChangeArrowheads="1"/>
          </p:cNvSpPr>
          <p:nvPr/>
        </p:nvSpPr>
        <p:spPr bwMode="gray">
          <a:xfrm rot="20100000">
            <a:off x="4061554" y="5286507"/>
            <a:ext cx="7790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prstClr val="black"/>
                </a:solidFill>
              </a:rPr>
              <a:t>Синдром </a:t>
            </a:r>
            <a:br>
              <a:rPr lang="ru-RU" sz="1000" b="1" dirty="0" smtClean="0">
                <a:solidFill>
                  <a:prstClr val="black"/>
                </a:solidFill>
              </a:rPr>
            </a:br>
            <a:r>
              <a:rPr lang="ru-RU" sz="1000" b="1" dirty="0" smtClean="0">
                <a:solidFill>
                  <a:prstClr val="black"/>
                </a:solidFill>
              </a:rPr>
              <a:t>беспокойных </a:t>
            </a:r>
            <a:br>
              <a:rPr lang="ru-RU" sz="1000" b="1" dirty="0" smtClean="0">
                <a:solidFill>
                  <a:prstClr val="black"/>
                </a:solidFill>
              </a:rPr>
            </a:br>
            <a:r>
              <a:rPr lang="ru-RU" sz="1000" b="1" dirty="0" smtClean="0">
                <a:solidFill>
                  <a:prstClr val="black"/>
                </a:solidFill>
              </a:rPr>
              <a:t>ног</a:t>
            </a:r>
            <a:endParaRPr lang="en-US" sz="2400" dirty="0">
              <a:solidFill>
                <a:prstClr val="black"/>
              </a:solidFill>
            </a:endParaRPr>
          </a:p>
        </p:txBody>
      </p:sp>
      <p:sp>
        <p:nvSpPr>
          <p:cNvPr id="16439" name="Rectangle 57"/>
          <p:cNvSpPr>
            <a:spLocks noChangeArrowheads="1"/>
          </p:cNvSpPr>
          <p:nvPr/>
        </p:nvSpPr>
        <p:spPr bwMode="gray">
          <a:xfrm rot="20100000">
            <a:off x="4669453" y="5376543"/>
            <a:ext cx="8329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ru-RU" sz="1000" b="1" dirty="0" smtClean="0">
                <a:solidFill>
                  <a:prstClr val="black"/>
                </a:solidFill>
              </a:rPr>
              <a:t>Онемение и покалывание</a:t>
            </a:r>
            <a:endParaRPr lang="en-US" sz="2400" dirty="0">
              <a:solidFill>
                <a:prstClr val="black"/>
              </a:solidFill>
            </a:endParaRPr>
          </a:p>
        </p:txBody>
      </p:sp>
      <p:sp>
        <p:nvSpPr>
          <p:cNvPr id="16440" name="Rectangle 58"/>
          <p:cNvSpPr>
            <a:spLocks noChangeArrowheads="1"/>
          </p:cNvSpPr>
          <p:nvPr/>
        </p:nvSpPr>
        <p:spPr bwMode="gray">
          <a:xfrm rot="20100000">
            <a:off x="5462903" y="5342122"/>
            <a:ext cx="6700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prstClr val="black"/>
                </a:solidFill>
              </a:rPr>
              <a:t>Нарушение </a:t>
            </a:r>
            <a:br>
              <a:rPr lang="ru-RU" sz="1000" b="1" dirty="0" smtClean="0">
                <a:solidFill>
                  <a:prstClr val="black"/>
                </a:solidFill>
              </a:rPr>
            </a:br>
            <a:r>
              <a:rPr lang="ru-RU" sz="1000" b="1" dirty="0" smtClean="0">
                <a:solidFill>
                  <a:prstClr val="black"/>
                </a:solidFill>
              </a:rPr>
              <a:t>памяти</a:t>
            </a:r>
            <a:endParaRPr lang="en-US" sz="2400" dirty="0">
              <a:solidFill>
                <a:prstClr val="black"/>
              </a:solidFill>
            </a:endParaRPr>
          </a:p>
        </p:txBody>
      </p:sp>
      <p:sp>
        <p:nvSpPr>
          <p:cNvPr id="16441" name="Rectangle 59"/>
          <p:cNvSpPr>
            <a:spLocks noChangeArrowheads="1"/>
          </p:cNvSpPr>
          <p:nvPr/>
        </p:nvSpPr>
        <p:spPr bwMode="gray">
          <a:xfrm rot="20100000">
            <a:off x="5673476" y="5445077"/>
            <a:ext cx="10973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ru-RU" sz="1000" b="1" dirty="0" smtClean="0">
                <a:solidFill>
                  <a:prstClr val="black"/>
                </a:solidFill>
              </a:rPr>
              <a:t>Судорожные стягивания мышц</a:t>
            </a:r>
            <a:endParaRPr lang="en-US" sz="2400" dirty="0">
              <a:solidFill>
                <a:prstClr val="black"/>
              </a:solidFill>
            </a:endParaRPr>
          </a:p>
        </p:txBody>
      </p:sp>
      <p:sp>
        <p:nvSpPr>
          <p:cNvPr id="16442" name="Rectangle 60"/>
          <p:cNvSpPr>
            <a:spLocks noChangeArrowheads="1"/>
          </p:cNvSpPr>
          <p:nvPr/>
        </p:nvSpPr>
        <p:spPr bwMode="gray">
          <a:xfrm rot="20100000">
            <a:off x="6510684" y="5377981"/>
            <a:ext cx="11778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ru-RU" sz="1000" b="1" dirty="0" smtClean="0">
                <a:solidFill>
                  <a:prstClr val="black"/>
                </a:solidFill>
              </a:rPr>
              <a:t>Нарушение концентрации</a:t>
            </a:r>
            <a:endParaRPr lang="en-US" sz="2400" dirty="0">
              <a:solidFill>
                <a:prstClr val="black"/>
              </a:solidFill>
            </a:endParaRPr>
          </a:p>
        </p:txBody>
      </p:sp>
      <p:sp>
        <p:nvSpPr>
          <p:cNvPr id="16443" name="Rectangle 61"/>
          <p:cNvSpPr>
            <a:spLocks noChangeArrowheads="1"/>
          </p:cNvSpPr>
          <p:nvPr/>
        </p:nvSpPr>
        <p:spPr bwMode="gray">
          <a:xfrm rot="20100000">
            <a:off x="7500360" y="5428559"/>
            <a:ext cx="70692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prstClr val="black"/>
                </a:solidFill>
              </a:rPr>
              <a:t>Нервозность</a:t>
            </a:r>
            <a:endParaRPr lang="en-US" sz="2400" dirty="0">
              <a:solidFill>
                <a:prstClr val="black"/>
              </a:solidFill>
            </a:endParaRPr>
          </a:p>
        </p:txBody>
      </p:sp>
      <p:sp>
        <p:nvSpPr>
          <p:cNvPr id="16444" name="Rectangle 62"/>
          <p:cNvSpPr>
            <a:spLocks noChangeArrowheads="1"/>
          </p:cNvSpPr>
          <p:nvPr/>
        </p:nvSpPr>
        <p:spPr bwMode="gray">
          <a:xfrm rot="20100000">
            <a:off x="8253040" y="5395268"/>
            <a:ext cx="5834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ru-RU" sz="1000" b="1" dirty="0" smtClean="0">
                <a:solidFill>
                  <a:prstClr val="black"/>
                </a:solidFill>
              </a:rPr>
              <a:t>Большая </a:t>
            </a:r>
            <a:br>
              <a:rPr lang="ru-RU" sz="1000" b="1" dirty="0" smtClean="0">
                <a:solidFill>
                  <a:prstClr val="black"/>
                </a:solidFill>
              </a:rPr>
            </a:br>
            <a:r>
              <a:rPr lang="ru-RU" sz="1000" b="1" dirty="0" smtClean="0">
                <a:solidFill>
                  <a:prstClr val="black"/>
                </a:solidFill>
              </a:rPr>
              <a:t>депрессия</a:t>
            </a:r>
            <a:endParaRPr lang="en-US" sz="2400" dirty="0">
              <a:solidFill>
                <a:prstClr val="black"/>
              </a:solidFill>
            </a:endParaRPr>
          </a:p>
        </p:txBody>
      </p:sp>
      <p:sp>
        <p:nvSpPr>
          <p:cNvPr id="51" name="Rectangle 50"/>
          <p:cNvSpPr/>
          <p:nvPr/>
        </p:nvSpPr>
        <p:spPr>
          <a:xfrm>
            <a:off x="266521" y="6370150"/>
            <a:ext cx="2743059" cy="430887"/>
          </a:xfrm>
          <a:prstGeom prst="rect">
            <a:avLst/>
          </a:prstGeom>
        </p:spPr>
        <p:txBody>
          <a:bodyPr wrap="none">
            <a:spAutoFit/>
          </a:bodyPr>
          <a:lstStyle/>
          <a:p>
            <a:pPr eaLnBrk="0" hangingPunct="0"/>
            <a:r>
              <a:rPr lang="en-US" sz="1000" dirty="0">
                <a:solidFill>
                  <a:prstClr val="black"/>
                </a:solidFill>
              </a:rPr>
              <a:t> </a:t>
            </a:r>
            <a:r>
              <a:rPr lang="en-US" sz="1200" b="1" dirty="0" smtClean="0">
                <a:solidFill>
                  <a:srgbClr val="002060"/>
                </a:solidFill>
              </a:rPr>
              <a:t>*</a:t>
            </a:r>
            <a:r>
              <a:rPr lang="ru-RU" sz="1200" b="1" dirty="0" smtClean="0">
                <a:solidFill>
                  <a:srgbClr val="002060"/>
                </a:solidFill>
              </a:rPr>
              <a:t>Данные США.</a:t>
            </a:r>
            <a:endParaRPr lang="en-US" sz="1200" b="1" dirty="0">
              <a:solidFill>
                <a:srgbClr val="002060"/>
              </a:solidFill>
            </a:endParaRPr>
          </a:p>
          <a:p>
            <a:pPr eaLnBrk="0" hangingPunct="0"/>
            <a:r>
              <a:rPr lang="en-US" sz="1000" dirty="0" smtClean="0">
                <a:solidFill>
                  <a:srgbClr val="002060"/>
                </a:solidFill>
              </a:rPr>
              <a:t>Wolfe F </a:t>
            </a:r>
            <a:r>
              <a:rPr lang="en-US" sz="1000" i="1" dirty="0">
                <a:solidFill>
                  <a:srgbClr val="002060"/>
                </a:solidFill>
              </a:rPr>
              <a:t>et al Arthritis </a:t>
            </a:r>
            <a:r>
              <a:rPr lang="en-US" sz="1000" i="1" dirty="0" smtClean="0">
                <a:solidFill>
                  <a:srgbClr val="002060"/>
                </a:solidFill>
              </a:rPr>
              <a:t>Rheum </a:t>
            </a:r>
            <a:r>
              <a:rPr lang="en-US" sz="1000" dirty="0" smtClean="0">
                <a:solidFill>
                  <a:srgbClr val="002060"/>
                </a:solidFill>
              </a:rPr>
              <a:t>1990; 33(2):160-72.</a:t>
            </a:r>
            <a:endParaRPr lang="en-US" sz="1000" dirty="0">
              <a:solidFill>
                <a:srgbClr val="002060"/>
              </a:solidFill>
            </a:endParaRPr>
          </a:p>
        </p:txBody>
      </p:sp>
      <p:sp>
        <p:nvSpPr>
          <p:cNvPr id="5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xmlns="" val="4788007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6"/>
          <p:cNvSpPr>
            <a:spLocks noChangeArrowheads="1"/>
          </p:cNvSpPr>
          <p:nvPr/>
        </p:nvSpPr>
        <p:spPr bwMode="gray">
          <a:xfrm>
            <a:off x="5484936" y="476354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endParaRPr>
          </a:p>
        </p:txBody>
      </p:sp>
      <p:sp>
        <p:nvSpPr>
          <p:cNvPr id="35" name="AutoShape 26"/>
          <p:cNvSpPr>
            <a:spLocks noChangeArrowheads="1"/>
          </p:cNvSpPr>
          <p:nvPr/>
        </p:nvSpPr>
        <p:spPr bwMode="gray">
          <a:xfrm>
            <a:off x="5484936" y="371703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endParaRPr>
          </a:p>
        </p:txBody>
      </p:sp>
      <p:sp>
        <p:nvSpPr>
          <p:cNvPr id="34" name="AutoShape 26"/>
          <p:cNvSpPr>
            <a:spLocks noChangeArrowheads="1"/>
          </p:cNvSpPr>
          <p:nvPr/>
        </p:nvSpPr>
        <p:spPr bwMode="gray">
          <a:xfrm>
            <a:off x="5450680" y="263691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endParaRPr>
          </a:p>
        </p:txBody>
      </p:sp>
      <p:sp>
        <p:nvSpPr>
          <p:cNvPr id="15365" name="AutoShape 26"/>
          <p:cNvSpPr>
            <a:spLocks noChangeArrowheads="1"/>
          </p:cNvSpPr>
          <p:nvPr/>
        </p:nvSpPr>
        <p:spPr bwMode="gray">
          <a:xfrm>
            <a:off x="5422230" y="1556793"/>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n-US" dirty="0">
              <a:solidFill>
                <a:prstClr val="white"/>
              </a:solidFill>
            </a:endParaRPr>
          </a:p>
        </p:txBody>
      </p:sp>
      <p:sp>
        <p:nvSpPr>
          <p:cNvPr id="15367" name="Rectangle 3"/>
          <p:cNvSpPr>
            <a:spLocks noChangeArrowheads="1"/>
          </p:cNvSpPr>
          <p:nvPr/>
        </p:nvSpPr>
        <p:spPr bwMode="gray">
          <a:xfrm>
            <a:off x="354013" y="2970213"/>
            <a:ext cx="2624137"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r>
              <a:rPr lang="en-US" sz="1300" dirty="0">
                <a:solidFill>
                  <a:srgbClr val="DDDDDD"/>
                </a:solidFill>
              </a:rPr>
              <a:t>Chronic, widespread pain </a:t>
            </a:r>
            <a:br>
              <a:rPr lang="en-US" sz="1300" dirty="0">
                <a:solidFill>
                  <a:srgbClr val="DDDDDD"/>
                </a:solidFill>
              </a:rPr>
            </a:br>
            <a:r>
              <a:rPr lang="en-US" sz="1300" dirty="0">
                <a:solidFill>
                  <a:srgbClr val="DDDDDD"/>
                </a:solidFill>
              </a:rPr>
              <a:t>is the defining feature </a:t>
            </a:r>
            <a:br>
              <a:rPr lang="en-US" sz="1300" dirty="0">
                <a:solidFill>
                  <a:srgbClr val="DDDDDD"/>
                </a:solidFill>
              </a:rPr>
            </a:br>
            <a:r>
              <a:rPr lang="en-US" sz="1300" dirty="0">
                <a:solidFill>
                  <a:srgbClr val="DDDDDD"/>
                </a:solidFill>
              </a:rPr>
              <a:t>of fibromyalgia</a:t>
            </a:r>
          </a:p>
          <a:p>
            <a:pPr marL="112713" indent="-112713">
              <a:lnSpc>
                <a:spcPct val="90000"/>
              </a:lnSpc>
              <a:spcBef>
                <a:spcPct val="50000"/>
              </a:spcBef>
              <a:buClr>
                <a:prstClr val="black"/>
              </a:buClr>
              <a:buFont typeface="Arial" charset="0"/>
              <a:buChar char="•"/>
            </a:pPr>
            <a:r>
              <a:rPr lang="en-US" sz="1300" dirty="0">
                <a:solidFill>
                  <a:srgbClr val="DDDDDD"/>
                </a:solidFill>
              </a:rPr>
              <a:t>Patient descriptors of pain include: aching, exhausting, nagging, and hurting</a:t>
            </a:r>
          </a:p>
          <a:p>
            <a:pPr marL="112713" indent="-112713">
              <a:lnSpc>
                <a:spcPct val="90000"/>
              </a:lnSpc>
              <a:spcBef>
                <a:spcPct val="50000"/>
              </a:spcBef>
              <a:buClr>
                <a:prstClr val="black"/>
              </a:buClr>
              <a:buFont typeface="Arial" charset="0"/>
              <a:buChar char="•"/>
            </a:pPr>
            <a:r>
              <a:rPr lang="en-US" sz="1300" dirty="0">
                <a:solidFill>
                  <a:srgbClr val="DDDDDD"/>
                </a:solidFill>
              </a:rPr>
              <a:t>Presence of tender points</a:t>
            </a:r>
          </a:p>
        </p:txBody>
      </p:sp>
      <p:sp>
        <p:nvSpPr>
          <p:cNvPr id="293892" name="Rectangle 4"/>
          <p:cNvSpPr>
            <a:spLocks noChangeArrowheads="1"/>
          </p:cNvSpPr>
          <p:nvPr/>
        </p:nvSpPr>
        <p:spPr bwMode="gray">
          <a:xfrm>
            <a:off x="541338" y="2552700"/>
            <a:ext cx="2046287" cy="258763"/>
          </a:xfrm>
          <a:prstGeom prst="rect">
            <a:avLst/>
          </a:prstGeom>
          <a:noFill/>
          <a:ln w="9525">
            <a:noFill/>
            <a:miter lim="800000"/>
            <a:headEnd/>
            <a:tailEnd/>
          </a:ln>
        </p:spPr>
        <p:txBody>
          <a:bodyPr wrap="none" lIns="0" tIns="0" rIns="0" bIns="0">
            <a:spAutoFit/>
          </a:bodyPr>
          <a:lstStyle/>
          <a:p>
            <a:pPr algn="r" eaLnBrk="0" hangingPunct="0">
              <a:lnSpc>
                <a:spcPct val="85000"/>
              </a:lnSpc>
              <a:spcBef>
                <a:spcPct val="15000"/>
              </a:spcBef>
              <a:buClr>
                <a:srgbClr val="002060"/>
              </a:buClr>
              <a:defRPr/>
            </a:pPr>
            <a:r>
              <a:rPr lang="en-US" sz="2000" b="1" dirty="0">
                <a:solidFill>
                  <a:srgbClr val="E1FFAF"/>
                </a:solidFill>
                <a:effectLst>
                  <a:outerShdw blurRad="38100" dist="38100" dir="2700000" algn="tl">
                    <a:srgbClr val="000000"/>
                  </a:outerShdw>
                </a:effectLst>
                <a:ea typeface="MS PGothic" pitchFamily="34" charset="-128"/>
                <a:cs typeface="MS PGothic" pitchFamily="34" charset="-128"/>
              </a:rPr>
              <a:t>Widespread Pain</a:t>
            </a:r>
          </a:p>
        </p:txBody>
      </p:sp>
      <p:sp>
        <p:nvSpPr>
          <p:cNvPr id="15369" name="AutoShape 5"/>
          <p:cNvSpPr>
            <a:spLocks noChangeArrowheads="1"/>
          </p:cNvSpPr>
          <p:nvPr/>
        </p:nvSpPr>
        <p:spPr bwMode="gray">
          <a:xfrm rot="5400000">
            <a:off x="2550319" y="3525044"/>
            <a:ext cx="538162" cy="88900"/>
          </a:xfrm>
          <a:prstGeom prst="triangle">
            <a:avLst>
              <a:gd name="adj" fmla="val 5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endParaRPr lang="en-CA" dirty="0">
              <a:solidFill>
                <a:prstClr val="black"/>
              </a:solidFill>
            </a:endParaRPr>
          </a:p>
        </p:txBody>
      </p:sp>
      <p:sp>
        <p:nvSpPr>
          <p:cNvPr id="293895" name="Rectangle 7"/>
          <p:cNvSpPr>
            <a:spLocks noChangeArrowheads="1"/>
          </p:cNvSpPr>
          <p:nvPr/>
        </p:nvSpPr>
        <p:spPr bwMode="gray">
          <a:xfrm>
            <a:off x="5450680" y="3004369"/>
            <a:ext cx="3911600" cy="571695"/>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ru-RU" sz="2000" b="1" dirty="0" smtClean="0">
                <a:solidFill>
                  <a:prstClr val="white"/>
                </a:solidFill>
                <a:effectLst>
                  <a:outerShdw blurRad="38100" dist="38100" dir="2700000" algn="tl">
                    <a:srgbClr val="000000"/>
                  </a:outerShdw>
                </a:effectLst>
                <a:ea typeface="MS PGothic" pitchFamily="34" charset="-128"/>
                <a:cs typeface="MS PGothic" pitchFamily="34" charset="-128"/>
              </a:rPr>
              <a:t>Нарушения сна/</a:t>
            </a:r>
          </a:p>
          <a:p>
            <a:pPr algn="ctr" eaLnBrk="0" hangingPunct="0">
              <a:lnSpc>
                <a:spcPct val="85000"/>
              </a:lnSpc>
              <a:spcBef>
                <a:spcPct val="15000"/>
              </a:spcBef>
              <a:buClr>
                <a:srgbClr val="002060"/>
              </a:buClr>
              <a:defRPr/>
            </a:pPr>
            <a:r>
              <a:rPr lang="ru-RU" sz="2000" b="1" dirty="0" smtClean="0">
                <a:solidFill>
                  <a:prstClr val="white"/>
                </a:solidFill>
                <a:effectLst>
                  <a:outerShdw blurRad="38100" dist="38100" dir="2700000" algn="tl">
                    <a:srgbClr val="000000"/>
                  </a:outerShdw>
                </a:effectLst>
                <a:ea typeface="MS PGothic" pitchFamily="34" charset="-128"/>
                <a:cs typeface="MS PGothic" pitchFamily="34" charset="-128"/>
              </a:rPr>
              <a:t>утомляемость</a:t>
            </a:r>
            <a:endParaRPr lang="en-US"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2" name="AutoShape 8"/>
          <p:cNvSpPr>
            <a:spLocks noChangeArrowheads="1"/>
          </p:cNvSpPr>
          <p:nvPr/>
        </p:nvSpPr>
        <p:spPr bwMode="gray">
          <a:xfrm rot="16200000" flipH="1">
            <a:off x="5340474" y="3077568"/>
            <a:ext cx="538162" cy="88900"/>
          </a:xfrm>
          <a:prstGeom prst="triangle">
            <a:avLst>
              <a:gd name="adj" fmla="val 50000"/>
            </a:avLst>
          </a:prstGeom>
          <a:solidFill>
            <a:schemeClr val="tx1"/>
          </a:solidFill>
          <a:ln>
            <a:solidFill>
              <a:schemeClr val="tx1"/>
            </a:solidFill>
          </a:ln>
          <a:extLst/>
        </p:spPr>
        <p:txBody>
          <a:bodyPr vert="eaVert" wrap="none" anchor="ctr"/>
          <a:lstStyle/>
          <a:p>
            <a:endParaRPr lang="en-CA" dirty="0">
              <a:solidFill>
                <a:prstClr val="white"/>
              </a:solidFill>
            </a:endParaRPr>
          </a:p>
        </p:txBody>
      </p:sp>
      <p:sp>
        <p:nvSpPr>
          <p:cNvPr id="15373" name="Rectangle 9"/>
          <p:cNvSpPr>
            <a:spLocks noChangeArrowheads="1"/>
          </p:cNvSpPr>
          <p:nvPr/>
        </p:nvSpPr>
        <p:spPr bwMode="gray">
          <a:xfrm>
            <a:off x="5781005" y="4881587"/>
            <a:ext cx="284956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293898" name="Rectangle 10"/>
          <p:cNvSpPr>
            <a:spLocks noChangeArrowheads="1"/>
          </p:cNvSpPr>
          <p:nvPr/>
        </p:nvSpPr>
        <p:spPr bwMode="gray">
          <a:xfrm>
            <a:off x="5484936" y="407831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ru-RU" sz="2000" b="1" dirty="0" smtClean="0">
                <a:solidFill>
                  <a:prstClr val="white"/>
                </a:solidFill>
                <a:effectLst>
                  <a:outerShdw blurRad="38100" dist="38100" dir="2700000" algn="tl">
                    <a:srgbClr val="000000"/>
                  </a:outerShdw>
                </a:effectLst>
                <a:ea typeface="MS PGothic" pitchFamily="34" charset="-128"/>
                <a:cs typeface="MS PGothic" pitchFamily="34" charset="-128"/>
              </a:rPr>
              <a:t>Нарушения настроения</a:t>
            </a:r>
            <a:endParaRPr lang="en-US"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5" name="AutoShape 11"/>
          <p:cNvSpPr>
            <a:spLocks noChangeArrowheads="1"/>
          </p:cNvSpPr>
          <p:nvPr/>
        </p:nvSpPr>
        <p:spPr bwMode="gray">
          <a:xfrm rot="16200000" flipH="1">
            <a:off x="5342060" y="5165800"/>
            <a:ext cx="538163" cy="88900"/>
          </a:xfrm>
          <a:prstGeom prst="triangle">
            <a:avLst>
              <a:gd name="adj" fmla="val 50000"/>
            </a:avLst>
          </a:prstGeom>
          <a:solidFill>
            <a:schemeClr val="tx1"/>
          </a:solidFill>
          <a:ln>
            <a:solidFill>
              <a:schemeClr val="tx1"/>
            </a:solidFill>
          </a:ln>
          <a:extLst/>
        </p:spPr>
        <p:txBody>
          <a:bodyPr vert="eaVert" wrap="none" anchor="ctr"/>
          <a:lstStyle/>
          <a:p>
            <a:endParaRPr lang="en-CA" dirty="0">
              <a:solidFill>
                <a:prstClr val="white"/>
              </a:solidFill>
            </a:endParaRPr>
          </a:p>
        </p:txBody>
      </p:sp>
      <p:sp>
        <p:nvSpPr>
          <p:cNvPr id="15376" name="Rectangle 25"/>
          <p:cNvSpPr>
            <a:spLocks noGrp="1" noChangeArrowheads="1"/>
          </p:cNvSpPr>
          <p:nvPr>
            <p:ph type="title" idx="4294967295"/>
          </p:nvPr>
        </p:nvSpPr>
        <p:spPr>
          <a:xfrm>
            <a:off x="228600" y="12700"/>
            <a:ext cx="8686800" cy="1143000"/>
          </a:xfrm>
        </p:spPr>
        <p:txBody>
          <a:bodyPr>
            <a:normAutofit fontScale="90000"/>
          </a:bodyPr>
          <a:lstStyle/>
          <a:p>
            <a:r>
              <a:rPr lang="ru-RU" dirty="0" smtClean="0">
                <a:ea typeface="Arial Unicode MS" pitchFamily="34" charset="-128"/>
                <a:cs typeface="Arial Unicode MS" pitchFamily="34" charset="-128"/>
              </a:rPr>
              <a:t>Основные клинические характеристики фибромиалгии</a:t>
            </a:r>
            <a:endParaRPr lang="en-US" dirty="0" smtClean="0">
              <a:ea typeface="Arial Unicode MS" pitchFamily="34" charset="-128"/>
              <a:cs typeface="Arial Unicode MS" pitchFamily="34" charset="-128"/>
            </a:endParaRPr>
          </a:p>
        </p:txBody>
      </p:sp>
      <p:sp>
        <p:nvSpPr>
          <p:cNvPr id="293901" name="Rectangle 14"/>
          <p:cNvSpPr>
            <a:spLocks noChangeArrowheads="1"/>
          </p:cNvSpPr>
          <p:nvPr/>
        </p:nvSpPr>
        <p:spPr bwMode="gray">
          <a:xfrm>
            <a:off x="5484936" y="506162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ru-RU" sz="2000" b="1" dirty="0" smtClean="0">
                <a:solidFill>
                  <a:prstClr val="white"/>
                </a:solidFill>
                <a:effectLst>
                  <a:outerShdw blurRad="38100" dist="38100" dir="2700000" algn="tl">
                    <a:srgbClr val="000000"/>
                  </a:outerShdw>
                </a:effectLst>
                <a:ea typeface="MS PGothic" pitchFamily="34" charset="-128"/>
                <a:cs typeface="MS PGothic" pitchFamily="34" charset="-128"/>
              </a:rPr>
              <a:t>Утренняя скованность</a:t>
            </a:r>
            <a:endParaRPr lang="en-US"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8"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15379" name="AutoShape 16"/>
          <p:cNvSpPr>
            <a:spLocks noChangeArrowheads="1"/>
          </p:cNvSpPr>
          <p:nvPr/>
        </p:nvSpPr>
        <p:spPr bwMode="gray">
          <a:xfrm rot="16200000" flipH="1">
            <a:off x="5342061" y="4157688"/>
            <a:ext cx="538162" cy="88900"/>
          </a:xfrm>
          <a:prstGeom prst="triangle">
            <a:avLst>
              <a:gd name="adj" fmla="val 50000"/>
            </a:avLst>
          </a:prstGeom>
          <a:solidFill>
            <a:schemeClr val="tx1"/>
          </a:solidFill>
          <a:ln>
            <a:solidFill>
              <a:schemeClr val="tx1"/>
            </a:solidFill>
          </a:ln>
          <a:extLst/>
        </p:spPr>
        <p:txBody>
          <a:bodyPr rot="10800000" wrap="none" anchor="ctr"/>
          <a:lstStyle/>
          <a:p>
            <a:pPr algn="ctr" eaLnBrk="0" hangingPunct="0"/>
            <a:endParaRPr lang="en-US" dirty="0">
              <a:solidFill>
                <a:srgbClr val="88C8A6"/>
              </a:solidFill>
            </a:endParaRPr>
          </a:p>
        </p:txBody>
      </p:sp>
      <p:sp>
        <p:nvSpPr>
          <p:cNvPr id="15380" name="Rectangle 21"/>
          <p:cNvSpPr>
            <a:spLocks noChangeArrowheads="1"/>
          </p:cNvSpPr>
          <p:nvPr/>
        </p:nvSpPr>
        <p:spPr bwMode="gray">
          <a:xfrm>
            <a:off x="5781005" y="2097112"/>
            <a:ext cx="3452812"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293905" name="Rectangle 22"/>
          <p:cNvSpPr>
            <a:spLocks noChangeArrowheads="1"/>
          </p:cNvSpPr>
          <p:nvPr/>
        </p:nvSpPr>
        <p:spPr bwMode="gray">
          <a:xfrm>
            <a:off x="5422230" y="1780121"/>
            <a:ext cx="3911600" cy="569387"/>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ru-RU" sz="2000" b="1" dirty="0" smtClean="0">
                <a:solidFill>
                  <a:prstClr val="white"/>
                </a:solidFill>
                <a:effectLst>
                  <a:outerShdw blurRad="38100" dist="38100" dir="2700000" algn="tl">
                    <a:srgbClr val="000000"/>
                  </a:outerShdw>
                </a:effectLst>
                <a:ea typeface="MS PGothic" pitchFamily="34" charset="-128"/>
              </a:rPr>
              <a:t>Нейрокогнитивные нарушения</a:t>
            </a:r>
            <a:endParaRPr lang="en-US" sz="2000" b="1" dirty="0">
              <a:solidFill>
                <a:prstClr val="white"/>
              </a:solidFill>
              <a:effectLst>
                <a:outerShdw blurRad="38100" dist="38100" dir="2700000" algn="tl">
                  <a:srgbClr val="000000"/>
                </a:outerShdw>
              </a:effectLst>
              <a:ea typeface="MS PGothic" pitchFamily="34" charset="-128"/>
            </a:endParaRPr>
          </a:p>
          <a:p>
            <a:pPr algn="ctr" eaLnBrk="0" hangingPunct="0">
              <a:lnSpc>
                <a:spcPct val="85000"/>
              </a:lnSpc>
              <a:spcBef>
                <a:spcPct val="15000"/>
              </a:spcBef>
              <a:buClr>
                <a:srgbClr val="002060"/>
              </a:buClr>
              <a:defRPr/>
            </a:pPr>
            <a:r>
              <a:rPr lang="en-US" sz="2000" b="1" dirty="0" smtClean="0">
                <a:solidFill>
                  <a:prstClr val="white"/>
                </a:solidFill>
                <a:effectLst>
                  <a:outerShdw blurRad="38100" dist="38100" dir="2700000" algn="tl">
                    <a:srgbClr val="000000"/>
                  </a:outerShdw>
                </a:effectLst>
                <a:ea typeface="MS PGothic" pitchFamily="34" charset="-128"/>
              </a:rPr>
              <a:t>(</a:t>
            </a:r>
            <a:r>
              <a:rPr lang="ru-RU" sz="2000" b="1" dirty="0" smtClean="0">
                <a:solidFill>
                  <a:prstClr val="white"/>
                </a:solidFill>
                <a:effectLst>
                  <a:outerShdw blurRad="38100" dist="38100" dir="2700000" algn="tl">
                    <a:srgbClr val="000000"/>
                  </a:outerShdw>
                </a:effectLst>
                <a:ea typeface="MS PGothic" pitchFamily="34" charset="-128"/>
              </a:rPr>
              <a:t>«</a:t>
            </a:r>
            <a:r>
              <a:rPr lang="ru-RU" sz="2000" b="1" dirty="0" err="1" smtClean="0">
                <a:solidFill>
                  <a:prstClr val="white"/>
                </a:solidFill>
                <a:effectLst>
                  <a:outerShdw blurRad="38100" dist="38100" dir="2700000" algn="tl">
                    <a:srgbClr val="000000"/>
                  </a:outerShdw>
                </a:effectLst>
                <a:ea typeface="MS PGothic" pitchFamily="34" charset="-128"/>
              </a:rPr>
              <a:t>фибромиалгический</a:t>
            </a:r>
            <a:r>
              <a:rPr lang="ru-RU" sz="2000" b="1" dirty="0" smtClean="0">
                <a:solidFill>
                  <a:prstClr val="white"/>
                </a:solidFill>
                <a:effectLst>
                  <a:outerShdw blurRad="38100" dist="38100" dir="2700000" algn="tl">
                    <a:srgbClr val="000000"/>
                  </a:outerShdw>
                </a:effectLst>
                <a:ea typeface="MS PGothic" pitchFamily="34" charset="-128"/>
              </a:rPr>
              <a:t> туман»</a:t>
            </a:r>
            <a:r>
              <a:rPr lang="en-US" sz="2000" b="1" dirty="0" smtClean="0">
                <a:solidFill>
                  <a:prstClr val="white"/>
                </a:solidFill>
                <a:effectLst>
                  <a:outerShdw blurRad="38100" dist="38100" dir="2700000" algn="tl">
                    <a:srgbClr val="000000"/>
                  </a:outerShdw>
                </a:effectLst>
                <a:ea typeface="MS PGothic" pitchFamily="34" charset="-128"/>
              </a:rPr>
              <a:t>)</a:t>
            </a:r>
            <a:endParaRPr lang="en-US" sz="2000" b="1" dirty="0">
              <a:solidFill>
                <a:prstClr val="white"/>
              </a:solidFill>
              <a:effectLst>
                <a:outerShdw blurRad="38100" dist="38100" dir="2700000" algn="tl">
                  <a:srgbClr val="000000"/>
                </a:outerShdw>
              </a:effectLst>
              <a:ea typeface="MS PGothic" pitchFamily="34" charset="-128"/>
            </a:endParaRPr>
          </a:p>
        </p:txBody>
      </p:sp>
      <p:sp>
        <p:nvSpPr>
          <p:cNvPr id="15382" name="AutoShape 23"/>
          <p:cNvSpPr>
            <a:spLocks noChangeArrowheads="1"/>
          </p:cNvSpPr>
          <p:nvPr/>
        </p:nvSpPr>
        <p:spPr bwMode="gray">
          <a:xfrm rot="16200000" flipH="1">
            <a:off x="5340473" y="2069456"/>
            <a:ext cx="538163" cy="88900"/>
          </a:xfrm>
          <a:prstGeom prst="triangle">
            <a:avLst>
              <a:gd name="adj" fmla="val 50000"/>
            </a:avLst>
          </a:prstGeom>
          <a:solidFill>
            <a:schemeClr val="tx1"/>
          </a:solidFill>
          <a:ln w="9525">
            <a:solidFill>
              <a:srgbClr val="000000"/>
            </a:solidFill>
            <a:miter lim="800000"/>
            <a:headEnd/>
            <a:tailEnd/>
          </a:ln>
          <a:extLst/>
        </p:spPr>
        <p:txBody>
          <a:bodyPr vert="eaVert" wrap="none" anchor="ctr"/>
          <a:lstStyle/>
          <a:p>
            <a:endParaRPr lang="en-CA" dirty="0">
              <a:solidFill>
                <a:prstClr val="white"/>
              </a:solidFill>
            </a:endParaRPr>
          </a:p>
        </p:txBody>
      </p:sp>
      <p:sp>
        <p:nvSpPr>
          <p:cNvPr id="15383" name="Text Box 13"/>
          <p:cNvSpPr txBox="1">
            <a:spLocks noChangeArrowheads="1"/>
          </p:cNvSpPr>
          <p:nvPr/>
        </p:nvSpPr>
        <p:spPr bwMode="gray">
          <a:xfrm>
            <a:off x="-52388" y="6242050"/>
            <a:ext cx="842962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a:spAutoFit/>
          </a:bodyPr>
          <a:lstStyle>
            <a:lvl1pPr marL="231775" indent="-231775"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Calibri"/>
              </a:rPr>
              <a:t>	</a:t>
            </a:r>
            <a:r>
              <a:rPr lang="en-US" sz="1000" dirty="0">
                <a:solidFill>
                  <a:srgbClr val="002060"/>
                </a:solidFill>
                <a:latin typeface="Calibri"/>
              </a:rPr>
              <a:t>Carruthers BM </a:t>
            </a:r>
            <a:r>
              <a:rPr lang="en-US" sz="1000" i="1" dirty="0">
                <a:solidFill>
                  <a:srgbClr val="002060"/>
                </a:solidFill>
                <a:latin typeface="Calibri"/>
              </a:rPr>
              <a:t>et al. J Chron Fat Synd</a:t>
            </a:r>
            <a:r>
              <a:rPr lang="en-US" sz="1000" dirty="0">
                <a:solidFill>
                  <a:srgbClr val="002060"/>
                </a:solidFill>
                <a:latin typeface="Calibri"/>
              </a:rPr>
              <a:t> 2003; 11(1):7-115; Harding SM. </a:t>
            </a:r>
            <a:r>
              <a:rPr lang="en-US" sz="1000" i="1" dirty="0">
                <a:solidFill>
                  <a:srgbClr val="002060"/>
                </a:solidFill>
                <a:latin typeface="Calibri"/>
              </a:rPr>
              <a:t>Am J Med Sci </a:t>
            </a:r>
            <a:r>
              <a:rPr lang="en-US" sz="1000" dirty="0">
                <a:solidFill>
                  <a:srgbClr val="002060"/>
                </a:solidFill>
                <a:latin typeface="Calibri"/>
              </a:rPr>
              <a:t>1998; 315(6):367-37; </a:t>
            </a:r>
            <a:r>
              <a:rPr lang="en-US" sz="1000" dirty="0" smtClean="0">
                <a:solidFill>
                  <a:srgbClr val="002060"/>
                </a:solidFill>
                <a:latin typeface="Calibri"/>
              </a:rPr>
              <a:t>Henriksson</a:t>
            </a:r>
            <a:r>
              <a:rPr lang="en-US" sz="1000" dirty="0">
                <a:solidFill>
                  <a:srgbClr val="002060"/>
                </a:solidFill>
                <a:latin typeface="Calibri"/>
              </a:rPr>
              <a:t>. </a:t>
            </a:r>
            <a:r>
              <a:rPr lang="en-US" sz="1000" i="1" dirty="0">
                <a:solidFill>
                  <a:srgbClr val="002060"/>
                </a:solidFill>
                <a:latin typeface="Calibri"/>
              </a:rPr>
              <a:t>J Rehabil Med</a:t>
            </a:r>
            <a:r>
              <a:rPr lang="en-US" sz="1000" dirty="0">
                <a:solidFill>
                  <a:srgbClr val="002060"/>
                </a:solidFill>
                <a:latin typeface="Calibri"/>
              </a:rPr>
              <a:t> 2003; </a:t>
            </a:r>
            <a:r>
              <a:rPr lang="en-US" sz="1000" dirty="0" smtClean="0">
                <a:solidFill>
                  <a:srgbClr val="002060"/>
                </a:solidFill>
                <a:latin typeface="Calibri"/>
              </a:rPr>
              <a:t>41(41 Suppl):</a:t>
            </a:r>
            <a:r>
              <a:rPr lang="en-US" sz="1000" dirty="0">
                <a:solidFill>
                  <a:srgbClr val="002060"/>
                </a:solidFill>
                <a:latin typeface="Calibri"/>
              </a:rPr>
              <a:t>89-94; Leavitt </a:t>
            </a:r>
            <a:r>
              <a:rPr lang="en-US" sz="1000" i="1" dirty="0">
                <a:solidFill>
                  <a:srgbClr val="002060"/>
                </a:solidFill>
                <a:latin typeface="Calibri"/>
              </a:rPr>
              <a:t>et al. Arthritis Rheum</a:t>
            </a:r>
            <a:r>
              <a:rPr lang="en-US" sz="1000" dirty="0">
                <a:solidFill>
                  <a:srgbClr val="002060"/>
                </a:solidFill>
                <a:latin typeface="Calibri"/>
              </a:rPr>
              <a:t> 1986; 29(6):775-81; </a:t>
            </a:r>
            <a:r>
              <a:rPr lang="en-US" sz="1000" dirty="0" smtClean="0">
                <a:solidFill>
                  <a:srgbClr val="002060"/>
                </a:solidFill>
                <a:latin typeface="Calibri"/>
              </a:rPr>
              <a:t>Roizenblatt </a:t>
            </a:r>
            <a:r>
              <a:rPr lang="en-US" sz="1000" dirty="0">
                <a:solidFill>
                  <a:srgbClr val="002060"/>
                </a:solidFill>
                <a:latin typeface="Calibri"/>
              </a:rPr>
              <a:t>S </a:t>
            </a:r>
            <a:r>
              <a:rPr lang="en-US" sz="1000" i="1" dirty="0">
                <a:solidFill>
                  <a:srgbClr val="002060"/>
                </a:solidFill>
                <a:latin typeface="Calibri"/>
              </a:rPr>
              <a:t>et al. Arthritis Rheum</a:t>
            </a:r>
            <a:r>
              <a:rPr lang="en-US" sz="1000" dirty="0">
                <a:solidFill>
                  <a:srgbClr val="002060"/>
                </a:solidFill>
                <a:latin typeface="Calibri"/>
              </a:rPr>
              <a:t> 2001; </a:t>
            </a:r>
            <a:r>
              <a:rPr lang="en-US" sz="1000" dirty="0" smtClean="0">
                <a:solidFill>
                  <a:srgbClr val="002060"/>
                </a:solidFill>
                <a:latin typeface="Calibri"/>
              </a:rPr>
              <a:t>44(1):222-30</a:t>
            </a:r>
            <a:r>
              <a:rPr lang="en-US" sz="1000" dirty="0">
                <a:solidFill>
                  <a:srgbClr val="002060"/>
                </a:solidFill>
                <a:latin typeface="Calibri"/>
              </a:rPr>
              <a:t>; </a:t>
            </a:r>
            <a:r>
              <a:rPr lang="en-US" sz="1000" dirty="0" smtClean="0">
                <a:solidFill>
                  <a:srgbClr val="002060"/>
                </a:solidFill>
                <a:latin typeface="Calibri"/>
              </a:rPr>
              <a:t>Wolfe </a:t>
            </a:r>
            <a:r>
              <a:rPr lang="en-US" sz="1000" dirty="0">
                <a:solidFill>
                  <a:srgbClr val="002060"/>
                </a:solidFill>
                <a:latin typeface="Calibri"/>
              </a:rPr>
              <a:t>F </a:t>
            </a:r>
            <a:r>
              <a:rPr lang="en-US" sz="1000" i="1" dirty="0">
                <a:solidFill>
                  <a:srgbClr val="002060"/>
                </a:solidFill>
                <a:latin typeface="Calibri"/>
              </a:rPr>
              <a:t>et al Arthritis Rheum </a:t>
            </a:r>
            <a:r>
              <a:rPr lang="en-US" sz="1000" dirty="0">
                <a:solidFill>
                  <a:srgbClr val="002060"/>
                </a:solidFill>
                <a:latin typeface="Calibri"/>
              </a:rPr>
              <a:t>1990; 33(2):160-72; Wolfe F </a:t>
            </a:r>
            <a:r>
              <a:rPr lang="en-US" sz="1000" i="1" dirty="0">
                <a:solidFill>
                  <a:srgbClr val="002060"/>
                </a:solidFill>
                <a:latin typeface="Calibri"/>
              </a:rPr>
              <a:t>et al. Arthritis Rheum</a:t>
            </a:r>
            <a:r>
              <a:rPr lang="en-US" sz="1000" dirty="0">
                <a:solidFill>
                  <a:srgbClr val="002060"/>
                </a:solidFill>
                <a:latin typeface="Calibri"/>
              </a:rPr>
              <a:t> 1995; 38(1):19-28. </a:t>
            </a:r>
          </a:p>
          <a:p>
            <a:pPr eaLnBrk="1" hangingPunct="1"/>
            <a:endParaRPr lang="en-US" sz="1000" dirty="0">
              <a:solidFill>
                <a:srgbClr val="002060"/>
              </a:solidFill>
              <a:latin typeface="Calibri"/>
            </a:endParaRPr>
          </a:p>
          <a:p>
            <a:pPr eaLnBrk="1" hangingPunct="1"/>
            <a:endParaRPr lang="en-US" sz="1000" b="1" dirty="0">
              <a:solidFill>
                <a:srgbClr val="002060"/>
              </a:solidFill>
              <a:latin typeface="Calibri"/>
            </a:endParaRPr>
          </a:p>
        </p:txBody>
      </p:sp>
      <p:pic>
        <p:nvPicPr>
          <p:cNvPr id="1538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3509317" y="1485676"/>
            <a:ext cx="1782763" cy="4319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86" name="Oval 27"/>
          <p:cNvSpPr>
            <a:spLocks noChangeArrowheads="1"/>
          </p:cNvSpPr>
          <p:nvPr/>
        </p:nvSpPr>
        <p:spPr bwMode="gray">
          <a:xfrm>
            <a:off x="3797300" y="2362200"/>
            <a:ext cx="152400" cy="152400"/>
          </a:xfrm>
          <a:prstGeom prst="ellipse">
            <a:avLst/>
          </a:prstGeom>
          <a:solidFill>
            <a:schemeClr val="tx1"/>
          </a:solidFill>
          <a:ln>
            <a:noFill/>
          </a:ln>
        </p:spPr>
        <p:txBody>
          <a:bodyPr wrap="none" anchor="ctr"/>
          <a:lstStyle/>
          <a:p>
            <a:endParaRPr lang="en-CA" dirty="0">
              <a:solidFill>
                <a:prstClr val="white"/>
              </a:solidFill>
            </a:endParaRPr>
          </a:p>
        </p:txBody>
      </p:sp>
      <p:sp>
        <p:nvSpPr>
          <p:cNvPr id="15387" name="Oval 28"/>
          <p:cNvSpPr>
            <a:spLocks noChangeArrowheads="1"/>
          </p:cNvSpPr>
          <p:nvPr/>
        </p:nvSpPr>
        <p:spPr bwMode="gray">
          <a:xfrm>
            <a:off x="4178300" y="2362200"/>
            <a:ext cx="152400" cy="152400"/>
          </a:xfrm>
          <a:prstGeom prst="ellipse">
            <a:avLst/>
          </a:prstGeom>
          <a:solidFill>
            <a:schemeClr val="tx1"/>
          </a:solidFill>
          <a:ln>
            <a:noFill/>
          </a:ln>
        </p:spPr>
        <p:txBody>
          <a:bodyPr wrap="none" anchor="ctr"/>
          <a:lstStyle/>
          <a:p>
            <a:endParaRPr lang="en-CA" dirty="0">
              <a:solidFill>
                <a:prstClr val="white"/>
              </a:solidFill>
            </a:endParaRPr>
          </a:p>
        </p:txBody>
      </p:sp>
      <p:sp>
        <p:nvSpPr>
          <p:cNvPr id="15388" name="Text Box 30"/>
          <p:cNvSpPr txBox="1">
            <a:spLocks noChangeArrowheads="1"/>
          </p:cNvSpPr>
          <p:nvPr/>
        </p:nvSpPr>
        <p:spPr bwMode="gray">
          <a:xfrm>
            <a:off x="3895725" y="2120900"/>
            <a:ext cx="2825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endParaRPr lang="en-US" sz="400" dirty="0">
              <a:solidFill>
                <a:prstClr val="white"/>
              </a:solidFill>
            </a:endParaRPr>
          </a:p>
        </p:txBody>
      </p:sp>
      <p:sp>
        <p:nvSpPr>
          <p:cNvPr id="15390" name="AutoShape 35"/>
          <p:cNvSpPr>
            <a:spLocks noChangeArrowheads="1"/>
          </p:cNvSpPr>
          <p:nvPr/>
        </p:nvSpPr>
        <p:spPr bwMode="gray">
          <a:xfrm>
            <a:off x="251521" y="1556792"/>
            <a:ext cx="3257796" cy="4443976"/>
          </a:xfrm>
          <a:prstGeom prst="roundRect">
            <a:avLst>
              <a:gd name="adj" fmla="val 2819"/>
            </a:avLst>
          </a:prstGeom>
          <a:solidFill>
            <a:schemeClr val="accent2"/>
          </a:solidFill>
          <a:ln w="9525">
            <a:solidFill>
              <a:srgbClr val="C00000"/>
            </a:solidFill>
            <a:round/>
            <a:headEnd/>
            <a:tailEnd/>
          </a:ln>
        </p:spPr>
        <p:txBody>
          <a:bodyPr wrap="none" anchor="ctr"/>
          <a:lstStyle/>
          <a:p>
            <a:endParaRPr lang="en-US" dirty="0">
              <a:solidFill>
                <a:prstClr val="black"/>
              </a:solidFill>
            </a:endParaRPr>
          </a:p>
        </p:txBody>
      </p:sp>
      <p:sp>
        <p:nvSpPr>
          <p:cNvPr id="15391" name="Rectangle 3"/>
          <p:cNvSpPr>
            <a:spLocks noChangeArrowheads="1"/>
          </p:cNvSpPr>
          <p:nvPr/>
        </p:nvSpPr>
        <p:spPr bwMode="gray">
          <a:xfrm>
            <a:off x="367504" y="2239194"/>
            <a:ext cx="2990050"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184150" indent="-184150" defTabSz="457200" fontAlgn="base">
              <a:lnSpc>
                <a:spcPct val="90000"/>
              </a:lnSpc>
              <a:spcBef>
                <a:spcPct val="50000"/>
              </a:spcBef>
              <a:spcAft>
                <a:spcPct val="0"/>
              </a:spcAft>
              <a:buClr>
                <a:prstClr val="white"/>
              </a:buClr>
              <a:buFont typeface="Arial" charset="0"/>
              <a:buChar char="•"/>
            </a:pPr>
            <a:r>
              <a:rPr lang="ru-RU" sz="2000" dirty="0" smtClean="0">
                <a:solidFill>
                  <a:prstClr val="white"/>
                </a:solidFill>
                <a:latin typeface="Arial" charset="0"/>
                <a:ea typeface="ＭＳ Ｐゴシック" pitchFamily="-112" charset="-128"/>
              </a:rPr>
              <a:t>Хроническая, </a:t>
            </a:r>
            <a:br>
              <a:rPr lang="ru-RU" sz="2000" dirty="0" smtClean="0">
                <a:solidFill>
                  <a:prstClr val="white"/>
                </a:solidFill>
                <a:latin typeface="Arial" charset="0"/>
                <a:ea typeface="ＭＳ Ｐゴシック" pitchFamily="-112" charset="-128"/>
              </a:rPr>
            </a:br>
            <a:r>
              <a:rPr lang="ru-RU" sz="2000" dirty="0" smtClean="0">
                <a:solidFill>
                  <a:prstClr val="white"/>
                </a:solidFill>
                <a:latin typeface="Arial" charset="0"/>
                <a:ea typeface="ＭＳ Ｐゴシック" pitchFamily="-112" charset="-128"/>
              </a:rPr>
              <a:t>распространенная боль – ключевое проявление фибромиалгии</a:t>
            </a:r>
            <a:endParaRPr lang="en-US" sz="2000" dirty="0">
              <a:solidFill>
                <a:prstClr val="white"/>
              </a:solidFill>
              <a:latin typeface="Arial" charset="0"/>
              <a:ea typeface="ＭＳ Ｐゴシック" pitchFamily="-112" charset="-128"/>
            </a:endParaRPr>
          </a:p>
          <a:p>
            <a:pPr marL="184150" indent="-184150" defTabSz="457200" fontAlgn="base">
              <a:lnSpc>
                <a:spcPct val="90000"/>
              </a:lnSpc>
              <a:spcBef>
                <a:spcPct val="50000"/>
              </a:spcBef>
              <a:spcAft>
                <a:spcPct val="0"/>
              </a:spcAft>
              <a:buClr>
                <a:prstClr val="white"/>
              </a:buClr>
              <a:buFont typeface="Arial" charset="0"/>
              <a:buChar char="•"/>
            </a:pPr>
            <a:r>
              <a:rPr lang="ru-RU" sz="2000" dirty="0" smtClean="0">
                <a:solidFill>
                  <a:prstClr val="white"/>
                </a:solidFill>
                <a:latin typeface="Arial" charset="0"/>
                <a:ea typeface="ＭＳ Ｐゴシック" pitchFamily="-112" charset="-128"/>
              </a:rPr>
              <a:t>Описания боли пациентами</a:t>
            </a:r>
            <a:r>
              <a:rPr lang="en-US" sz="2000" dirty="0" smtClean="0">
                <a:solidFill>
                  <a:prstClr val="white"/>
                </a:solidFill>
                <a:latin typeface="Arial" charset="0"/>
                <a:ea typeface="ＭＳ Ｐゴシック" pitchFamily="-112" charset="-128"/>
              </a:rPr>
              <a:t>:</a:t>
            </a:r>
          </a:p>
          <a:p>
            <a:pPr marL="728663" lvl="1" indent="-184150" defTabSz="457200" fontAlgn="base">
              <a:lnSpc>
                <a:spcPct val="90000"/>
              </a:lnSpc>
              <a:spcBef>
                <a:spcPct val="50000"/>
              </a:spcBef>
              <a:spcAft>
                <a:spcPct val="0"/>
              </a:spcAft>
              <a:buClr>
                <a:prstClr val="white"/>
              </a:buClr>
              <a:buFont typeface="Arial" charset="0"/>
              <a:buChar char="•"/>
            </a:pPr>
            <a:r>
              <a:rPr lang="ru-RU" dirty="0" smtClean="0">
                <a:solidFill>
                  <a:prstClr val="white"/>
                </a:solidFill>
                <a:latin typeface="Arial" charset="0"/>
                <a:ea typeface="ＭＳ Ｐゴシック" pitchFamily="-112" charset="-128"/>
              </a:rPr>
              <a:t>Тупая</a:t>
            </a:r>
            <a:endParaRPr lang="en-US" dirty="0" smtClean="0">
              <a:solidFill>
                <a:prstClr val="white"/>
              </a:solidFill>
              <a:latin typeface="Arial" charset="0"/>
              <a:ea typeface="ＭＳ Ｐゴシック" pitchFamily="-112" charset="-128"/>
            </a:endParaRPr>
          </a:p>
          <a:p>
            <a:pPr marL="728663" lvl="1" indent="-184150" defTabSz="457200" fontAlgn="base">
              <a:lnSpc>
                <a:spcPct val="90000"/>
              </a:lnSpc>
              <a:spcBef>
                <a:spcPct val="50000"/>
              </a:spcBef>
              <a:spcAft>
                <a:spcPct val="0"/>
              </a:spcAft>
              <a:buClr>
                <a:prstClr val="white"/>
              </a:buClr>
              <a:buFont typeface="Arial" charset="0"/>
              <a:buChar char="•"/>
            </a:pPr>
            <a:r>
              <a:rPr lang="ru-RU" dirty="0" smtClean="0">
                <a:solidFill>
                  <a:prstClr val="white"/>
                </a:solidFill>
                <a:latin typeface="Arial" charset="0"/>
                <a:ea typeface="ＭＳ Ｐゴシック" pitchFamily="-112" charset="-128"/>
              </a:rPr>
              <a:t>Изнуряющая</a:t>
            </a:r>
            <a:endParaRPr lang="en-US" dirty="0" smtClean="0">
              <a:solidFill>
                <a:prstClr val="white"/>
              </a:solidFill>
              <a:latin typeface="Arial" charset="0"/>
              <a:ea typeface="ＭＳ Ｐゴシック" pitchFamily="-112" charset="-128"/>
            </a:endParaRPr>
          </a:p>
          <a:p>
            <a:pPr marL="728663" lvl="1" indent="-184150" defTabSz="457200" fontAlgn="base">
              <a:lnSpc>
                <a:spcPct val="90000"/>
              </a:lnSpc>
              <a:spcBef>
                <a:spcPct val="50000"/>
              </a:spcBef>
              <a:spcAft>
                <a:spcPct val="0"/>
              </a:spcAft>
              <a:buClr>
                <a:prstClr val="white"/>
              </a:buClr>
              <a:buFont typeface="Arial" charset="0"/>
              <a:buChar char="•"/>
            </a:pPr>
            <a:r>
              <a:rPr lang="ru-RU" dirty="0" smtClean="0">
                <a:solidFill>
                  <a:prstClr val="white"/>
                </a:solidFill>
                <a:latin typeface="Arial" charset="0"/>
                <a:ea typeface="ＭＳ Ｐゴシック" pitchFamily="-112" charset="-128"/>
              </a:rPr>
              <a:t>Ноющая</a:t>
            </a:r>
            <a:endParaRPr lang="en-US" dirty="0" smtClean="0">
              <a:solidFill>
                <a:prstClr val="white"/>
              </a:solidFill>
              <a:latin typeface="Arial" charset="0"/>
              <a:ea typeface="ＭＳ Ｐゴシック" pitchFamily="-112" charset="-128"/>
            </a:endParaRPr>
          </a:p>
          <a:p>
            <a:pPr marL="728663" lvl="1" indent="-184150" defTabSz="457200" fontAlgn="base">
              <a:lnSpc>
                <a:spcPct val="90000"/>
              </a:lnSpc>
              <a:spcBef>
                <a:spcPct val="50000"/>
              </a:spcBef>
              <a:spcAft>
                <a:spcPct val="0"/>
              </a:spcAft>
              <a:buClr>
                <a:prstClr val="white"/>
              </a:buClr>
              <a:buFont typeface="Arial" charset="0"/>
              <a:buChar char="•"/>
            </a:pPr>
            <a:r>
              <a:rPr lang="ru-RU" dirty="0" smtClean="0">
                <a:solidFill>
                  <a:prstClr val="white"/>
                </a:solidFill>
                <a:latin typeface="Arial" charset="0"/>
                <a:ea typeface="ＭＳ Ｐゴシック" pitchFamily="-112" charset="-128"/>
              </a:rPr>
              <a:t>Мешающая жить</a:t>
            </a:r>
            <a:endParaRPr lang="en-US" dirty="0">
              <a:solidFill>
                <a:prstClr val="white"/>
              </a:solidFill>
              <a:latin typeface="Arial" charset="0"/>
              <a:ea typeface="ＭＳ Ｐゴシック" pitchFamily="-112" charset="-128"/>
            </a:endParaRPr>
          </a:p>
        </p:txBody>
      </p:sp>
      <p:sp>
        <p:nvSpPr>
          <p:cNvPr id="15392" name="Rectangle 4"/>
          <p:cNvSpPr>
            <a:spLocks noChangeArrowheads="1"/>
          </p:cNvSpPr>
          <p:nvPr/>
        </p:nvSpPr>
        <p:spPr bwMode="gray">
          <a:xfrm>
            <a:off x="285720" y="1643050"/>
            <a:ext cx="3178306" cy="316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eaLnBrk="0" hangingPunct="0">
              <a:lnSpc>
                <a:spcPct val="85000"/>
              </a:lnSpc>
              <a:spcBef>
                <a:spcPct val="15000"/>
              </a:spcBef>
              <a:buClr>
                <a:srgbClr val="002060"/>
              </a:buClr>
            </a:pPr>
            <a:r>
              <a:rPr lang="ru-RU" sz="2400" b="1" dirty="0" smtClean="0">
                <a:solidFill>
                  <a:prstClr val="white"/>
                </a:solidFill>
              </a:rPr>
              <a:t>Распространенная боль</a:t>
            </a:r>
            <a:endParaRPr lang="en-US" sz="2400" b="1" dirty="0">
              <a:solidFill>
                <a:prstClr val="white"/>
              </a:solidFill>
            </a:endParaRPr>
          </a:p>
        </p:txBody>
      </p:sp>
      <p:sp>
        <p:nvSpPr>
          <p:cNvPr id="15393" name="AutoShape 5"/>
          <p:cNvSpPr>
            <a:spLocks noChangeArrowheads="1"/>
          </p:cNvSpPr>
          <p:nvPr/>
        </p:nvSpPr>
        <p:spPr bwMode="gray">
          <a:xfrm rot="5400000">
            <a:off x="3106341" y="3517900"/>
            <a:ext cx="538162" cy="88900"/>
          </a:xfrm>
          <a:prstGeom prst="triangle">
            <a:avLst>
              <a:gd name="adj" fmla="val 50000"/>
            </a:avLst>
          </a:prstGeom>
          <a:solidFill>
            <a:schemeClr val="tx1"/>
          </a:solidFill>
          <a:ln>
            <a:solidFill>
              <a:schemeClr val="tx1"/>
            </a:solidFill>
          </a:ln>
          <a:extLst/>
        </p:spPr>
        <p:txBody>
          <a:bodyPr rot="10800000" vert="eaVert" wrap="none" anchor="ctr"/>
          <a:lstStyle/>
          <a:p>
            <a:endParaRPr lang="en-CA" dirty="0">
              <a:solidFill>
                <a:prstClr val="black"/>
              </a:solidFill>
            </a:endParaRPr>
          </a:p>
        </p:txBody>
      </p: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xmlns="" val="11333238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720" y="274638"/>
            <a:ext cx="8643998" cy="1143000"/>
          </a:xfrm>
        </p:spPr>
        <p:txBody>
          <a:bodyPr>
            <a:noAutofit/>
          </a:bodyPr>
          <a:lstStyle/>
          <a:p>
            <a:r>
              <a:rPr lang="ru-RU" sz="3000" dirty="0" smtClean="0"/>
              <a:t>У многих пациентов с фибромиалгией имеются когнитивные жалобы</a:t>
            </a:r>
            <a:r>
              <a:rPr lang="en-CA" sz="3000" dirty="0" smtClean="0"/>
              <a:t>: </a:t>
            </a:r>
            <a:r>
              <a:rPr lang="ru-RU" sz="3000" dirty="0" smtClean="0"/>
              <a:t>«</a:t>
            </a:r>
            <a:r>
              <a:rPr lang="ru-RU" sz="3000" dirty="0" err="1" smtClean="0"/>
              <a:t>фибромиалгический</a:t>
            </a:r>
            <a:r>
              <a:rPr lang="ru-RU" sz="3000" dirty="0" smtClean="0"/>
              <a:t> туман»</a:t>
            </a:r>
            <a:endParaRPr lang="en-CA" sz="3000" dirty="0"/>
          </a:p>
        </p:txBody>
      </p:sp>
      <p:sp>
        <p:nvSpPr>
          <p:cNvPr id="17" name="Content Placeholder 16"/>
          <p:cNvSpPr>
            <a:spLocks noGrp="1"/>
          </p:cNvSpPr>
          <p:nvPr>
            <p:ph sz="half" idx="1"/>
          </p:nvPr>
        </p:nvSpPr>
        <p:spPr>
          <a:xfrm>
            <a:off x="323528" y="1855365"/>
            <a:ext cx="4462786" cy="4525963"/>
          </a:xfrm>
        </p:spPr>
        <p:txBody>
          <a:bodyPr>
            <a:normAutofit/>
          </a:bodyPr>
          <a:lstStyle/>
          <a:p>
            <a:pPr marL="254000" indent="-254000"/>
            <a:r>
              <a:rPr lang="ru-RU" sz="2000" dirty="0" smtClean="0"/>
              <a:t>По сравнению с лицами, не страдающими данным заболеванием</a:t>
            </a:r>
            <a:r>
              <a:rPr lang="en-CA" sz="2000" dirty="0" smtClean="0"/>
              <a:t>, </a:t>
            </a:r>
            <a:r>
              <a:rPr lang="ru-RU" sz="2000" dirty="0" smtClean="0"/>
              <a:t>пациенты с фибромиалгией чаще жалуются на </a:t>
            </a:r>
            <a:r>
              <a:rPr lang="en-CA" sz="2000" baseline="30000" dirty="0" smtClean="0"/>
              <a:t>1</a:t>
            </a:r>
            <a:r>
              <a:rPr lang="ru-RU" sz="2000" dirty="0" smtClean="0"/>
              <a:t>:</a:t>
            </a:r>
            <a:endParaRPr lang="en-CA" sz="2000" dirty="0" smtClean="0"/>
          </a:p>
          <a:p>
            <a:pPr lvl="1"/>
            <a:r>
              <a:rPr lang="ru-RU" sz="2000" dirty="0" smtClean="0"/>
              <a:t>Спутанность мыслей</a:t>
            </a:r>
            <a:endParaRPr lang="en-CA" sz="2000" dirty="0"/>
          </a:p>
          <a:p>
            <a:pPr lvl="1"/>
            <a:r>
              <a:rPr lang="ru-RU" sz="2000" dirty="0" smtClean="0"/>
              <a:t>Ухудшение памяти</a:t>
            </a:r>
            <a:endParaRPr lang="en-CA" sz="2000" dirty="0" smtClean="0"/>
          </a:p>
          <a:p>
            <a:pPr lvl="1"/>
            <a:r>
              <a:rPr lang="ru-RU" sz="2000" dirty="0" smtClean="0"/>
              <a:t>Затруднения речи</a:t>
            </a:r>
            <a:endParaRPr lang="en-CA" sz="2000" dirty="0"/>
          </a:p>
        </p:txBody>
      </p:sp>
      <p:sp>
        <p:nvSpPr>
          <p:cNvPr id="19" name="Content Placeholder 18"/>
          <p:cNvSpPr>
            <a:spLocks noGrp="1"/>
          </p:cNvSpPr>
          <p:nvPr>
            <p:ph sz="half" idx="2"/>
          </p:nvPr>
        </p:nvSpPr>
        <p:spPr>
          <a:xfrm>
            <a:off x="4648200" y="1855365"/>
            <a:ext cx="4038600" cy="4525963"/>
          </a:xfrm>
        </p:spPr>
        <p:txBody>
          <a:bodyPr>
            <a:normAutofit/>
          </a:bodyPr>
          <a:lstStyle/>
          <a:p>
            <a:pPr marL="254000" indent="-254000"/>
            <a:r>
              <a:rPr lang="ru-RU" sz="2000" dirty="0" smtClean="0"/>
              <a:t>У них хуже результаты следующих тестов когнитивной функции, чем у </a:t>
            </a:r>
            <a:r>
              <a:rPr lang="ru-RU" sz="2000" dirty="0" smtClean="0"/>
              <a:t>сопоставимых </a:t>
            </a:r>
            <a:r>
              <a:rPr lang="ru-RU" sz="2000" dirty="0" smtClean="0"/>
              <a:t>по возрасту лиц контрольной группы </a:t>
            </a:r>
            <a:r>
              <a:rPr lang="en-CA" sz="2000" baseline="30000" dirty="0" smtClean="0"/>
              <a:t>2</a:t>
            </a:r>
            <a:r>
              <a:rPr lang="ru-RU" sz="2000" dirty="0" smtClean="0"/>
              <a:t>:</a:t>
            </a:r>
            <a:endParaRPr lang="en-CA" sz="2000" dirty="0" smtClean="0"/>
          </a:p>
          <a:p>
            <a:pPr lvl="1"/>
            <a:r>
              <a:rPr lang="ru-RU" sz="2000" dirty="0" smtClean="0"/>
              <a:t>Рабочая память</a:t>
            </a:r>
            <a:endParaRPr lang="en-CA" sz="2000" dirty="0" smtClean="0"/>
          </a:p>
          <a:p>
            <a:pPr lvl="1"/>
            <a:r>
              <a:rPr lang="ru-RU" sz="2000" dirty="0" smtClean="0"/>
              <a:t>Узнавание</a:t>
            </a:r>
            <a:endParaRPr lang="en-CA" sz="2000" dirty="0" smtClean="0"/>
          </a:p>
          <a:p>
            <a:pPr lvl="1"/>
            <a:r>
              <a:rPr lang="ru-RU" sz="2000" dirty="0" smtClean="0"/>
              <a:t>Свободное припоминание</a:t>
            </a:r>
            <a:endParaRPr lang="en-CA" sz="2000" dirty="0" smtClean="0"/>
          </a:p>
          <a:p>
            <a:pPr lvl="1"/>
            <a:r>
              <a:rPr lang="ru-RU" sz="2000" dirty="0" smtClean="0"/>
              <a:t>Беглость речи</a:t>
            </a:r>
            <a:endParaRPr lang="en-CA" sz="2000" dirty="0" smtClean="0"/>
          </a:p>
          <a:p>
            <a:pPr lvl="1"/>
            <a:r>
              <a:rPr lang="ru-RU" sz="2000" dirty="0" smtClean="0"/>
              <a:t>Вербальные </a:t>
            </a:r>
            <a:r>
              <a:rPr lang="ru-RU" sz="2000" dirty="0" smtClean="0"/>
              <a:t>ассоциации</a:t>
            </a:r>
            <a:endParaRPr lang="en-CA" sz="2000" dirty="0" smtClean="0"/>
          </a:p>
          <a:p>
            <a:pPr lvl="1"/>
            <a:endParaRPr lang="en-CA" sz="200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19</a:t>
            </a:fld>
            <a:endParaRPr lang="en-CA" dirty="0">
              <a:solidFill>
                <a:prstClr val="black"/>
              </a:solidFill>
            </a:endParaRPr>
          </a:p>
        </p:txBody>
      </p:sp>
      <p:sp>
        <p:nvSpPr>
          <p:cNvPr id="8" name="Rectangle 7"/>
          <p:cNvSpPr/>
          <p:nvPr/>
        </p:nvSpPr>
        <p:spPr>
          <a:xfrm>
            <a:off x="323528" y="6381328"/>
            <a:ext cx="8136904" cy="246221"/>
          </a:xfrm>
          <a:prstGeom prst="rect">
            <a:avLst/>
          </a:prstGeom>
        </p:spPr>
        <p:txBody>
          <a:bodyPr wrap="square">
            <a:spAutoFit/>
          </a:bodyPr>
          <a:lstStyle/>
          <a:p>
            <a:r>
              <a:rPr lang="fi-FI" sz="1000" dirty="0" smtClean="0">
                <a:solidFill>
                  <a:srgbClr val="002060"/>
                </a:solidFill>
              </a:rPr>
              <a:t>1. Katz RS </a:t>
            </a:r>
            <a:r>
              <a:rPr lang="fi-FI" sz="1000" i="1" dirty="0" smtClean="0">
                <a:solidFill>
                  <a:srgbClr val="002060"/>
                </a:solidFill>
              </a:rPr>
              <a:t>et al. J Clin Rheumatol</a:t>
            </a:r>
            <a:r>
              <a:rPr lang="fi-FI" sz="1000" dirty="0" smtClean="0">
                <a:solidFill>
                  <a:srgbClr val="002060"/>
                </a:solidFill>
              </a:rPr>
              <a:t> 2004; 10(2):53-8; 2.</a:t>
            </a:r>
            <a:r>
              <a:rPr lang="en-CA" sz="1000" dirty="0" smtClean="0">
                <a:solidFill>
                  <a:srgbClr val="002060"/>
                </a:solidFill>
              </a:rPr>
              <a:t>Park DC </a:t>
            </a:r>
            <a:r>
              <a:rPr lang="en-CA" sz="1000" i="1" dirty="0" smtClean="0">
                <a:solidFill>
                  <a:srgbClr val="002060"/>
                </a:solidFill>
              </a:rPr>
              <a:t>et al. Arthritis Rheum</a:t>
            </a:r>
            <a:r>
              <a:rPr lang="en-CA" sz="1000" dirty="0" smtClean="0">
                <a:solidFill>
                  <a:srgbClr val="002060"/>
                </a:solidFill>
              </a:rPr>
              <a:t> 2001; 44(9):2125-33.</a:t>
            </a:r>
            <a:endParaRPr lang="en-CA" sz="1000" dirty="0">
              <a:solidFill>
                <a:srgbClr val="002060"/>
              </a:solidFill>
            </a:endParaRPr>
          </a:p>
        </p:txBody>
      </p:sp>
    </p:spTree>
    <p:extLst>
      <p:ext uri="{BB962C8B-B14F-4D97-AF65-F5344CB8AC3E}">
        <p14:creationId xmlns:p14="http://schemas.microsoft.com/office/powerpoint/2010/main" xmlns="" val="3914954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Комитет по разработке</a:t>
            </a:r>
            <a:endParaRPr lang="en-CA" dirty="0"/>
          </a:p>
        </p:txBody>
      </p:sp>
      <p:sp>
        <p:nvSpPr>
          <p:cNvPr id="4" name="Rectangle 3"/>
          <p:cNvSpPr/>
          <p:nvPr/>
        </p:nvSpPr>
        <p:spPr>
          <a:xfrm>
            <a:off x="395536" y="1443255"/>
            <a:ext cx="2880320" cy="4785926"/>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ru-RU" sz="1600" dirty="0" smtClean="0">
                <a:solidFill>
                  <a:srgbClr val="0C6FCF">
                    <a:lumMod val="75000"/>
                  </a:srgbClr>
                </a:solidFill>
              </a:rPr>
              <a:t>Ревматолог</a:t>
            </a:r>
            <a:endParaRPr lang="en-CA" sz="1600" dirty="0">
              <a:solidFill>
                <a:srgbClr val="0C6FCF">
                  <a:lumMod val="75000"/>
                </a:srgbClr>
              </a:solidFill>
            </a:endParaRPr>
          </a:p>
          <a:p>
            <a:r>
              <a:rPr lang="ru-RU" sz="1600" dirty="0" smtClean="0">
                <a:solidFill>
                  <a:srgbClr val="0C6FCF">
                    <a:lumMod val="75000"/>
                  </a:srgbClr>
                </a:solidFill>
              </a:rPr>
              <a:t>Морелия</a:t>
            </a:r>
            <a:r>
              <a:rPr lang="en-CA" sz="1600" dirty="0" smtClean="0">
                <a:solidFill>
                  <a:srgbClr val="0C6FCF">
                    <a:lumMod val="75000"/>
                  </a:srgbClr>
                </a:solidFill>
              </a:rPr>
              <a:t>, </a:t>
            </a:r>
            <a:r>
              <a:rPr lang="ru-RU" sz="1600" dirty="0" smtClean="0">
                <a:solidFill>
                  <a:srgbClr val="0C6FCF">
                    <a:lumMod val="75000"/>
                  </a:srgbClr>
                </a:solidFill>
              </a:rPr>
              <a:t>Мексика</a:t>
            </a:r>
            <a:endParaRPr lang="en-CA" sz="1600" dirty="0">
              <a:solidFill>
                <a:srgbClr val="0C6FCF">
                  <a:lumMod val="75000"/>
                </a:srgbClr>
              </a:solidFill>
            </a:endParaRP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ru-RU" sz="1600" dirty="0" smtClean="0">
                <a:solidFill>
                  <a:srgbClr val="0C6FCF">
                    <a:lumMod val="75000"/>
                  </a:srgbClr>
                </a:solidFill>
              </a:rPr>
              <a:t>Невролог</a:t>
            </a:r>
            <a:endParaRPr lang="en-CA" sz="1600" dirty="0">
              <a:solidFill>
                <a:srgbClr val="0C6FCF">
                  <a:lumMod val="75000"/>
                </a:srgbClr>
              </a:solidFill>
            </a:endParaRPr>
          </a:p>
          <a:p>
            <a:r>
              <a:rPr lang="ru-RU" sz="1600" dirty="0" smtClean="0">
                <a:solidFill>
                  <a:srgbClr val="0C6FCF">
                    <a:lumMod val="75000"/>
                  </a:srgbClr>
                </a:solidFill>
              </a:rPr>
              <a:t>Москва</a:t>
            </a:r>
            <a:r>
              <a:rPr lang="en-CA" sz="1600" dirty="0" smtClean="0">
                <a:solidFill>
                  <a:srgbClr val="0C6FCF">
                    <a:lumMod val="75000"/>
                  </a:srgbClr>
                </a:solidFill>
              </a:rPr>
              <a:t>, </a:t>
            </a:r>
            <a:r>
              <a:rPr lang="ru-RU" sz="1600" dirty="0" smtClean="0">
                <a:solidFill>
                  <a:srgbClr val="0C6FCF">
                    <a:lumMod val="75000"/>
                  </a:srgbClr>
                </a:solidFill>
              </a:rPr>
              <a:t>Россия</a:t>
            </a:r>
            <a:endParaRPr lang="en-CA" sz="1600" dirty="0">
              <a:solidFill>
                <a:srgbClr val="0C6FCF">
                  <a:lumMod val="75000"/>
                </a:srgbClr>
              </a:solidFill>
            </a:endParaRPr>
          </a:p>
          <a:p>
            <a:r>
              <a:rPr lang="en-CA" sz="1600" dirty="0">
                <a:solidFill>
                  <a:prstClr val="white"/>
                </a:solidFill>
              </a:rPr>
              <a:t> </a:t>
            </a:r>
          </a:p>
          <a:p>
            <a:r>
              <a:rPr lang="en-CA" sz="1600" b="1" dirty="0">
                <a:solidFill>
                  <a:prstClr val="black"/>
                </a:solidFill>
              </a:rPr>
              <a:t>Smail Daoudi, MD</a:t>
            </a:r>
          </a:p>
          <a:p>
            <a:r>
              <a:rPr lang="ru-RU" sz="1600" dirty="0" smtClean="0">
                <a:solidFill>
                  <a:srgbClr val="0C6FCF">
                    <a:lumMod val="75000"/>
                  </a:srgbClr>
                </a:solidFill>
              </a:rPr>
              <a:t>Невролог</a:t>
            </a:r>
            <a:endParaRPr lang="en-CA" sz="1600" dirty="0">
              <a:solidFill>
                <a:srgbClr val="0C6FCF">
                  <a:lumMod val="75000"/>
                </a:srgbClr>
              </a:solidFill>
            </a:endParaRPr>
          </a:p>
          <a:p>
            <a:r>
              <a:rPr lang="ru-RU" sz="1600" dirty="0" smtClean="0">
                <a:solidFill>
                  <a:srgbClr val="0C6FCF">
                    <a:lumMod val="75000"/>
                  </a:srgbClr>
                </a:solidFill>
              </a:rPr>
              <a:t>Тизи-Узу</a:t>
            </a:r>
            <a:r>
              <a:rPr lang="fr-CA" sz="1600" dirty="0" smtClean="0">
                <a:solidFill>
                  <a:srgbClr val="0C6FCF">
                    <a:lumMod val="75000"/>
                  </a:srgbClr>
                </a:solidFill>
              </a:rPr>
              <a:t>, </a:t>
            </a:r>
            <a:r>
              <a:rPr lang="ru-RU" sz="1600" dirty="0" smtClean="0">
                <a:solidFill>
                  <a:srgbClr val="0C6FCF">
                    <a:lumMod val="75000"/>
                  </a:srgbClr>
                </a:solidFill>
              </a:rPr>
              <a:t>Алжир</a:t>
            </a:r>
            <a:endParaRPr lang="fr-CA" sz="1600" dirty="0" smtClean="0">
              <a:solidFill>
                <a:srgbClr val="0C6FCF">
                  <a:lumMod val="75000"/>
                </a:srgbClr>
              </a:solidFill>
            </a:endParaRP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ru-RU" sz="1600" dirty="0" smtClean="0">
                <a:solidFill>
                  <a:srgbClr val="0C6FCF">
                    <a:lumMod val="75000"/>
                  </a:srgbClr>
                </a:solidFill>
              </a:rPr>
              <a:t>Анестезиолог</a:t>
            </a:r>
            <a:endParaRPr lang="en-CA" sz="1600" dirty="0">
              <a:solidFill>
                <a:srgbClr val="0C6FCF">
                  <a:lumMod val="75000"/>
                </a:srgbClr>
              </a:solidFill>
            </a:endParaRPr>
          </a:p>
          <a:p>
            <a:r>
              <a:rPr lang="ru-RU" sz="1600" dirty="0" smtClean="0">
                <a:solidFill>
                  <a:srgbClr val="0C6FCF">
                    <a:lumMod val="75000"/>
                  </a:srgbClr>
                </a:solidFill>
              </a:rPr>
              <a:t>Сан-Луис</a:t>
            </a:r>
            <a:r>
              <a:rPr lang="en-CA" sz="1600" dirty="0" smtClean="0">
                <a:solidFill>
                  <a:srgbClr val="0C6FCF">
                    <a:lumMod val="75000"/>
                  </a:srgbClr>
                </a:solidFill>
              </a:rPr>
              <a:t>, </a:t>
            </a:r>
            <a:r>
              <a:rPr lang="ru-RU" sz="1600" dirty="0" smtClean="0">
                <a:solidFill>
                  <a:srgbClr val="0C6FCF">
                    <a:lumMod val="75000"/>
                  </a:srgbClr>
                </a:solidFill>
              </a:rPr>
              <a:t>Бразилия</a:t>
            </a:r>
            <a:endParaRPr lang="en-CA" sz="1600" dirty="0" smtClean="0">
              <a:solidFill>
                <a:srgbClr val="0C6FCF">
                  <a:lumMod val="75000"/>
                </a:srgbClr>
              </a:solidFill>
            </a:endParaRPr>
          </a:p>
          <a:p>
            <a:endParaRPr lang="en-CA" sz="1600" dirty="0">
              <a:solidFill>
                <a:srgbClr val="0C6FCF">
                  <a:lumMod val="75000"/>
                </a:srgbClr>
              </a:solidFill>
            </a:endParaRPr>
          </a:p>
          <a:p>
            <a:r>
              <a:rPr lang="en-CA" sz="1600" b="1" dirty="0">
                <a:solidFill>
                  <a:prstClr val="black"/>
                </a:solidFill>
              </a:rPr>
              <a:t>Yuzhou Guan, MD</a:t>
            </a:r>
          </a:p>
          <a:p>
            <a:r>
              <a:rPr lang="ru-RU" sz="1600" dirty="0" smtClean="0">
                <a:solidFill>
                  <a:srgbClr val="0C6FCF">
                    <a:lumMod val="75000"/>
                  </a:srgbClr>
                </a:solidFill>
              </a:rPr>
              <a:t>Невролог</a:t>
            </a:r>
            <a:endParaRPr lang="en-CA" sz="1600" dirty="0">
              <a:solidFill>
                <a:srgbClr val="0C6FCF">
                  <a:lumMod val="75000"/>
                </a:srgbClr>
              </a:solidFill>
            </a:endParaRPr>
          </a:p>
          <a:p>
            <a:r>
              <a:rPr lang="ru-RU" sz="1600" dirty="0" smtClean="0">
                <a:solidFill>
                  <a:srgbClr val="0C6FCF">
                    <a:lumMod val="75000"/>
                  </a:srgbClr>
                </a:solidFill>
              </a:rPr>
              <a:t>Пекин</a:t>
            </a:r>
            <a:r>
              <a:rPr lang="en-CA" sz="1600" dirty="0" smtClean="0">
                <a:solidFill>
                  <a:srgbClr val="0C6FCF">
                    <a:lumMod val="75000"/>
                  </a:srgbClr>
                </a:solidFill>
              </a:rPr>
              <a:t>, </a:t>
            </a:r>
            <a:r>
              <a:rPr lang="ru-RU" sz="1600" dirty="0" smtClean="0">
                <a:solidFill>
                  <a:srgbClr val="0C6FCF">
                    <a:lumMod val="75000"/>
                  </a:srgbClr>
                </a:solidFill>
              </a:rPr>
              <a:t>Китай</a:t>
            </a:r>
            <a:r>
              <a:rPr lang="fr-CA" sz="1700" dirty="0">
                <a:solidFill>
                  <a:prstClr val="white"/>
                </a:solidFill>
              </a:rPr>
              <a:t> </a:t>
            </a:r>
            <a:endParaRPr lang="en-CA" sz="1700" dirty="0">
              <a:solidFill>
                <a:prstClr val="white"/>
              </a:solidFill>
            </a:endParaRPr>
          </a:p>
        </p:txBody>
      </p:sp>
      <p:sp>
        <p:nvSpPr>
          <p:cNvPr id="5" name="Rectangle 4"/>
          <p:cNvSpPr/>
          <p:nvPr/>
        </p:nvSpPr>
        <p:spPr>
          <a:xfrm>
            <a:off x="3275856" y="1443255"/>
            <a:ext cx="2805577" cy="4785926"/>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ru-RU" sz="1600" dirty="0" smtClean="0">
                <a:solidFill>
                  <a:srgbClr val="0C6FCF">
                    <a:lumMod val="75000"/>
                  </a:srgbClr>
                </a:solidFill>
              </a:rPr>
              <a:t>Специалист по лечению боли</a:t>
            </a:r>
            <a:endParaRPr lang="en-CA" sz="1600" dirty="0">
              <a:solidFill>
                <a:srgbClr val="0C6FCF">
                  <a:lumMod val="75000"/>
                </a:srgbClr>
              </a:solidFill>
            </a:endParaRPr>
          </a:p>
          <a:p>
            <a:r>
              <a:rPr lang="ru-RU" sz="1600" dirty="0" smtClean="0">
                <a:solidFill>
                  <a:srgbClr val="0C6FCF">
                    <a:lumMod val="75000"/>
                  </a:srgbClr>
                </a:solidFill>
              </a:rPr>
              <a:t>Бангкок</a:t>
            </a:r>
            <a:r>
              <a:rPr lang="en-CA" sz="1600" dirty="0" smtClean="0">
                <a:solidFill>
                  <a:srgbClr val="0C6FCF">
                    <a:lumMod val="75000"/>
                  </a:srgbClr>
                </a:solidFill>
              </a:rPr>
              <a:t>, </a:t>
            </a:r>
            <a:r>
              <a:rPr lang="ru-RU" sz="1600" dirty="0" smtClean="0">
                <a:solidFill>
                  <a:srgbClr val="0C6FCF">
                    <a:lumMod val="75000"/>
                  </a:srgbClr>
                </a:solidFill>
              </a:rPr>
              <a:t>Таиланд</a:t>
            </a:r>
            <a:endParaRPr lang="en-CA" sz="1600" dirty="0">
              <a:solidFill>
                <a:srgbClr val="0C6FCF">
                  <a:lumMod val="75000"/>
                </a:srgbClr>
              </a:solidFill>
            </a:endParaRPr>
          </a:p>
          <a:p>
            <a:r>
              <a:rPr lang="en-CA" sz="1600" dirty="0">
                <a:solidFill>
                  <a:prstClr val="white"/>
                </a:solidFill>
              </a:rPr>
              <a:t> </a:t>
            </a:r>
          </a:p>
          <a:p>
            <a:r>
              <a:rPr lang="en-CA" sz="1600" b="1" dirty="0">
                <a:solidFill>
                  <a:prstClr val="black"/>
                </a:solidFill>
              </a:rPr>
              <a:t>Germán Ochoa, MD</a:t>
            </a:r>
          </a:p>
          <a:p>
            <a:r>
              <a:rPr lang="ru-RU" sz="1600" dirty="0" smtClean="0">
                <a:solidFill>
                  <a:srgbClr val="0C6FCF">
                    <a:lumMod val="75000"/>
                  </a:srgbClr>
                </a:solidFill>
              </a:rPr>
              <a:t>Ортопед</a:t>
            </a:r>
            <a:endParaRPr lang="en-CA" sz="1600" dirty="0">
              <a:solidFill>
                <a:srgbClr val="0C6FCF">
                  <a:lumMod val="75000"/>
                </a:srgbClr>
              </a:solidFill>
            </a:endParaRPr>
          </a:p>
          <a:p>
            <a:r>
              <a:rPr lang="ru-RU" sz="1600" dirty="0" smtClean="0">
                <a:solidFill>
                  <a:srgbClr val="0C6FCF">
                    <a:lumMod val="75000"/>
                  </a:srgbClr>
                </a:solidFill>
              </a:rPr>
              <a:t>Богота</a:t>
            </a:r>
            <a:r>
              <a:rPr lang="en-CA" sz="1600" dirty="0" smtClean="0">
                <a:solidFill>
                  <a:srgbClr val="0C6FCF">
                    <a:lumMod val="75000"/>
                  </a:srgbClr>
                </a:solidFill>
              </a:rPr>
              <a:t>, </a:t>
            </a:r>
            <a:r>
              <a:rPr lang="ru-RU" sz="1600" dirty="0" smtClean="0">
                <a:solidFill>
                  <a:srgbClr val="0C6FCF">
                    <a:lumMod val="75000"/>
                  </a:srgbClr>
                </a:solidFill>
              </a:rPr>
              <a:t>Колумбия</a:t>
            </a:r>
            <a:endParaRPr lang="en-CA" sz="1600" dirty="0" smtClean="0">
              <a:solidFill>
                <a:srgbClr val="0C6FCF">
                  <a:lumMod val="75000"/>
                </a:srgbClr>
              </a:solidFill>
            </a:endParaRP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ru-RU" sz="1600" dirty="0" smtClean="0">
                <a:solidFill>
                  <a:srgbClr val="0C6FCF">
                    <a:lumMod val="75000"/>
                  </a:srgbClr>
                </a:solidFill>
              </a:rPr>
              <a:t>Консультант-анестезиолог</a:t>
            </a:r>
            <a:endParaRPr lang="en-CA" sz="1600" dirty="0">
              <a:solidFill>
                <a:srgbClr val="0C6FCF">
                  <a:lumMod val="75000"/>
                </a:srgbClr>
              </a:solidFill>
            </a:endParaRPr>
          </a:p>
          <a:p>
            <a:r>
              <a:rPr lang="ru-RU" sz="1600" dirty="0" smtClean="0">
                <a:solidFill>
                  <a:srgbClr val="0C6FCF">
                    <a:lumMod val="75000"/>
                  </a:srgbClr>
                </a:solidFill>
              </a:rPr>
              <a:t>Кейптаун</a:t>
            </a:r>
            <a:r>
              <a:rPr lang="en-CA" sz="1600" dirty="0" smtClean="0">
                <a:solidFill>
                  <a:srgbClr val="0C6FCF">
                    <a:lumMod val="75000"/>
                  </a:srgbClr>
                </a:solidFill>
              </a:rPr>
              <a:t>, </a:t>
            </a:r>
            <a:r>
              <a:rPr lang="ru-RU" sz="1600" dirty="0" smtClean="0">
                <a:solidFill>
                  <a:srgbClr val="0C6FCF">
                    <a:lumMod val="75000"/>
                  </a:srgbClr>
                </a:solidFill>
              </a:rPr>
              <a:t>Южно-Африканская Республика</a:t>
            </a:r>
            <a:endParaRPr lang="en-CA" sz="1600" dirty="0" smtClean="0">
              <a:solidFill>
                <a:srgbClr val="0C6FCF">
                  <a:lumMod val="75000"/>
                </a:srgbClr>
              </a:solidFill>
            </a:endParaRPr>
          </a:p>
          <a:p>
            <a:endParaRPr lang="en-CA" sz="1600" dirty="0">
              <a:solidFill>
                <a:srgbClr val="0C6FCF">
                  <a:lumMod val="75000"/>
                </a:srgbClr>
              </a:solidFill>
            </a:endParaRPr>
          </a:p>
          <a:p>
            <a:r>
              <a:rPr lang="en-CA" sz="1600" b="1" dirty="0">
                <a:solidFill>
                  <a:prstClr val="black"/>
                </a:solidFill>
              </a:rPr>
              <a:t>Raymond L. Rosales, MD, PhD</a:t>
            </a:r>
          </a:p>
          <a:p>
            <a:r>
              <a:rPr lang="ru-RU" sz="1600" dirty="0" smtClean="0">
                <a:solidFill>
                  <a:srgbClr val="0C6FCF">
                    <a:lumMod val="75000"/>
                  </a:srgbClr>
                </a:solidFill>
              </a:rPr>
              <a:t>Невролог</a:t>
            </a:r>
            <a:endParaRPr lang="en-CA" sz="1600" dirty="0">
              <a:solidFill>
                <a:srgbClr val="0C6FCF">
                  <a:lumMod val="75000"/>
                </a:srgbClr>
              </a:solidFill>
            </a:endParaRPr>
          </a:p>
          <a:p>
            <a:r>
              <a:rPr lang="ru-RU" sz="1600" dirty="0" smtClean="0">
                <a:solidFill>
                  <a:srgbClr val="0C6FCF">
                    <a:lumMod val="75000"/>
                  </a:srgbClr>
                </a:solidFill>
              </a:rPr>
              <a:t>Манила</a:t>
            </a:r>
            <a:r>
              <a:rPr lang="en-CA" sz="1600" dirty="0" smtClean="0">
                <a:solidFill>
                  <a:srgbClr val="0C6FCF">
                    <a:lumMod val="75000"/>
                  </a:srgbClr>
                </a:solidFill>
              </a:rPr>
              <a:t>, </a:t>
            </a:r>
            <a:r>
              <a:rPr lang="ru-RU" sz="1600" dirty="0" smtClean="0">
                <a:solidFill>
                  <a:srgbClr val="0C6FCF">
                    <a:lumMod val="75000"/>
                  </a:srgbClr>
                </a:solidFill>
              </a:rPr>
              <a:t>Филиппины</a:t>
            </a:r>
            <a:endParaRPr lang="en-CA" sz="1600" dirty="0">
              <a:solidFill>
                <a:srgbClr val="0C6FCF">
                  <a:lumMod val="75000"/>
                </a:srgbClr>
              </a:solidFill>
            </a:endParaRPr>
          </a:p>
          <a:p>
            <a:endParaRPr lang="en-CA" sz="1700" dirty="0">
              <a:solidFill>
                <a:prstClr val="white"/>
              </a:solidFill>
            </a:endParaRPr>
          </a:p>
          <a:p>
            <a:endParaRPr lang="en-CA" sz="1600" dirty="0">
              <a:solidFill>
                <a:srgbClr val="0C6FCF">
                  <a:lumMod val="75000"/>
                </a:srgbClr>
              </a:solidFill>
            </a:endParaRPr>
          </a:p>
          <a:p>
            <a:r>
              <a:rPr lang="en-CA" sz="1600" dirty="0">
                <a:solidFill>
                  <a:prstClr val="white"/>
                </a:solidFill>
              </a:rPr>
              <a:t> </a:t>
            </a:r>
          </a:p>
        </p:txBody>
      </p:sp>
      <p:sp>
        <p:nvSpPr>
          <p:cNvPr id="6" name="Rectangle 5"/>
          <p:cNvSpPr/>
          <p:nvPr/>
        </p:nvSpPr>
        <p:spPr>
          <a:xfrm>
            <a:off x="6009425" y="1447611"/>
            <a:ext cx="2955063" cy="5047536"/>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ru-RU" sz="1600" dirty="0" smtClean="0">
                <a:solidFill>
                  <a:srgbClr val="0C6FCF">
                    <a:lumMod val="75000"/>
                  </a:srgbClr>
                </a:solidFill>
              </a:rPr>
              <a:t>Хирург-ортопед</a:t>
            </a:r>
            <a:endParaRPr lang="en-CA" sz="1600" dirty="0">
              <a:solidFill>
                <a:srgbClr val="0C6FCF">
                  <a:lumMod val="75000"/>
                </a:srgbClr>
              </a:solidFill>
            </a:endParaRPr>
          </a:p>
          <a:p>
            <a:r>
              <a:rPr lang="ru-RU" sz="1600" dirty="0" smtClean="0">
                <a:solidFill>
                  <a:srgbClr val="0C6FCF">
                    <a:lumMod val="75000"/>
                  </a:srgbClr>
                </a:solidFill>
              </a:rPr>
              <a:t>Себу Сити</a:t>
            </a:r>
            <a:r>
              <a:rPr lang="en-CA" sz="1600" dirty="0" smtClean="0">
                <a:solidFill>
                  <a:srgbClr val="0C6FCF">
                    <a:lumMod val="75000"/>
                  </a:srgbClr>
                </a:solidFill>
              </a:rPr>
              <a:t>, </a:t>
            </a:r>
            <a:r>
              <a:rPr lang="ru-RU" sz="1600" dirty="0" smtClean="0">
                <a:solidFill>
                  <a:srgbClr val="0C6FCF">
                    <a:lumMod val="75000"/>
                  </a:srgbClr>
                </a:solidFill>
              </a:rPr>
              <a:t>Филиппины</a:t>
            </a:r>
            <a:endParaRPr lang="en-CA" sz="1600" dirty="0">
              <a:solidFill>
                <a:srgbClr val="0C6FCF">
                  <a:lumMod val="75000"/>
                </a:srgbClr>
              </a:solidFill>
            </a:endParaRPr>
          </a:p>
          <a:p>
            <a:r>
              <a:rPr lang="en-CA" sz="1600" dirty="0">
                <a:solidFill>
                  <a:prstClr val="white"/>
                </a:solidFill>
              </a:rPr>
              <a:t> </a:t>
            </a:r>
          </a:p>
          <a:p>
            <a:r>
              <a:rPr lang="en-CA" sz="1600" b="1" dirty="0">
                <a:solidFill>
                  <a:prstClr val="black"/>
                </a:solidFill>
              </a:rPr>
              <a:t>Ammar Salti, MD</a:t>
            </a:r>
          </a:p>
          <a:p>
            <a:r>
              <a:rPr lang="ru-RU" sz="1600" dirty="0" smtClean="0">
                <a:solidFill>
                  <a:srgbClr val="0C6FCF">
                    <a:lumMod val="75000"/>
                  </a:srgbClr>
                </a:solidFill>
              </a:rPr>
              <a:t>Консультант-анестезиолог</a:t>
            </a:r>
            <a:endParaRPr lang="en-CA" sz="1600" dirty="0" smtClean="0">
              <a:solidFill>
                <a:srgbClr val="0C6FCF">
                  <a:lumMod val="75000"/>
                </a:srgbClr>
              </a:solidFill>
            </a:endParaRPr>
          </a:p>
          <a:p>
            <a:r>
              <a:rPr lang="ru-RU" sz="1600" dirty="0" smtClean="0">
                <a:solidFill>
                  <a:srgbClr val="0C6FCF">
                    <a:lumMod val="75000"/>
                  </a:srgbClr>
                </a:solidFill>
              </a:rPr>
              <a:t>Абу Даби</a:t>
            </a:r>
            <a:r>
              <a:rPr lang="en-CA" sz="1600" dirty="0" smtClean="0">
                <a:solidFill>
                  <a:srgbClr val="0C6FCF">
                    <a:lumMod val="75000"/>
                  </a:srgbClr>
                </a:solidFill>
              </a:rPr>
              <a:t>, </a:t>
            </a:r>
            <a:r>
              <a:rPr lang="ru-RU" sz="1600" dirty="0" smtClean="0">
                <a:solidFill>
                  <a:srgbClr val="0C6FCF">
                    <a:lumMod val="75000"/>
                  </a:srgbClr>
                </a:solidFill>
              </a:rPr>
              <a:t>Объединенные Арабские Эмираты</a:t>
            </a:r>
            <a:endParaRPr lang="en-CA" sz="1600" dirty="0" smtClean="0">
              <a:solidFill>
                <a:srgbClr val="0C6FCF">
                  <a:lumMod val="75000"/>
                </a:srgbClr>
              </a:solidFill>
            </a:endParaRPr>
          </a:p>
          <a:p>
            <a:endParaRPr lang="en-CA" sz="1600" dirty="0">
              <a:solidFill>
                <a:prstClr val="white"/>
              </a:solidFill>
            </a:endParaRPr>
          </a:p>
          <a:p>
            <a:r>
              <a:rPr lang="en-CA" sz="1600" b="1" dirty="0">
                <a:solidFill>
                  <a:prstClr val="black"/>
                </a:solidFill>
              </a:rPr>
              <a:t>Xinping Tian, MD</a:t>
            </a:r>
          </a:p>
          <a:p>
            <a:r>
              <a:rPr lang="ru-RU" sz="1600" dirty="0" smtClean="0">
                <a:solidFill>
                  <a:srgbClr val="0C6FCF">
                    <a:lumMod val="75000"/>
                  </a:srgbClr>
                </a:solidFill>
              </a:rPr>
              <a:t>Ревматолог</a:t>
            </a:r>
            <a:endParaRPr lang="en-CA" sz="1600" dirty="0">
              <a:solidFill>
                <a:srgbClr val="0C6FCF">
                  <a:lumMod val="75000"/>
                </a:srgbClr>
              </a:solidFill>
            </a:endParaRPr>
          </a:p>
          <a:p>
            <a:r>
              <a:rPr lang="ru-RU" sz="1600" dirty="0" smtClean="0">
                <a:solidFill>
                  <a:srgbClr val="0C6FCF">
                    <a:lumMod val="75000"/>
                  </a:srgbClr>
                </a:solidFill>
              </a:rPr>
              <a:t>Пекин</a:t>
            </a:r>
            <a:r>
              <a:rPr lang="en-CA" sz="1600" dirty="0" smtClean="0">
                <a:solidFill>
                  <a:srgbClr val="0C6FCF">
                    <a:lumMod val="75000"/>
                  </a:srgbClr>
                </a:solidFill>
              </a:rPr>
              <a:t>, </a:t>
            </a:r>
            <a:r>
              <a:rPr lang="ru-RU" sz="1600" dirty="0" smtClean="0">
                <a:solidFill>
                  <a:srgbClr val="0C6FCF">
                    <a:lumMod val="75000"/>
                  </a:srgbClr>
                </a:solidFill>
              </a:rPr>
              <a:t>Китай</a:t>
            </a:r>
            <a:endParaRPr lang="en-CA" sz="1600" dirty="0" smtClean="0">
              <a:solidFill>
                <a:srgbClr val="0C6FCF">
                  <a:lumMod val="75000"/>
                </a:srgbClr>
              </a:solidFill>
            </a:endParaRPr>
          </a:p>
          <a:p>
            <a:r>
              <a:rPr lang="en-CA" sz="1600" dirty="0" smtClean="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ru-RU" sz="1600" dirty="0" smtClean="0">
                <a:solidFill>
                  <a:srgbClr val="0C6FCF">
                    <a:lumMod val="75000"/>
                  </a:srgbClr>
                </a:solidFill>
              </a:rPr>
              <a:t>Невролог</a:t>
            </a:r>
            <a:r>
              <a:rPr lang="en-CA" sz="1600" dirty="0" smtClean="0">
                <a:solidFill>
                  <a:srgbClr val="0C6FCF">
                    <a:lumMod val="75000"/>
                  </a:srgbClr>
                </a:solidFill>
              </a:rPr>
              <a:t>, </a:t>
            </a:r>
            <a:r>
              <a:rPr lang="ru-RU" sz="1600" dirty="0" smtClean="0">
                <a:solidFill>
                  <a:srgbClr val="0C6FCF">
                    <a:lumMod val="75000"/>
                  </a:srgbClr>
                </a:solidFill>
              </a:rPr>
              <a:t>специалист в области лечения боли и нейронаук</a:t>
            </a:r>
            <a:endParaRPr lang="en-CA" sz="1600" dirty="0" smtClean="0">
              <a:solidFill>
                <a:srgbClr val="0C6FCF">
                  <a:lumMod val="75000"/>
                </a:srgbClr>
              </a:solidFill>
            </a:endParaRPr>
          </a:p>
          <a:p>
            <a:r>
              <a:rPr lang="ru-RU" sz="1600" dirty="0" smtClean="0">
                <a:solidFill>
                  <a:srgbClr val="0C6FCF">
                    <a:lumMod val="75000"/>
                  </a:srgbClr>
                </a:solidFill>
              </a:rPr>
              <a:t>Анкара</a:t>
            </a:r>
            <a:r>
              <a:rPr lang="en-CA" sz="1600" dirty="0" smtClean="0">
                <a:solidFill>
                  <a:srgbClr val="0C6FCF">
                    <a:lumMod val="75000"/>
                  </a:srgbClr>
                </a:solidFill>
              </a:rPr>
              <a:t>, </a:t>
            </a:r>
            <a:r>
              <a:rPr lang="ru-RU" sz="1600" dirty="0" smtClean="0">
                <a:solidFill>
                  <a:srgbClr val="0C6FCF">
                    <a:lumMod val="75000"/>
                  </a:srgbClr>
                </a:solidFill>
              </a:rPr>
              <a:t>Турция</a:t>
            </a:r>
            <a:endParaRPr lang="en-CA" sz="1600" dirty="0">
              <a:solidFill>
                <a:srgbClr val="0C6FCF">
                  <a:lumMod val="75000"/>
                </a:srgbClr>
              </a:solidFill>
            </a:endParaRP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
        <p:nvSpPr>
          <p:cNvPr id="3" name="TextBox 2"/>
          <p:cNvSpPr txBox="1"/>
          <p:nvPr/>
        </p:nvSpPr>
        <p:spPr>
          <a:xfrm>
            <a:off x="2624941" y="6365609"/>
            <a:ext cx="5982472" cy="369332"/>
          </a:xfrm>
          <a:prstGeom prst="rect">
            <a:avLst/>
          </a:prstGeom>
          <a:noFill/>
        </p:spPr>
        <p:txBody>
          <a:bodyPr wrap="none" rtlCol="0">
            <a:spAutoFit/>
          </a:bodyPr>
          <a:lstStyle/>
          <a:p>
            <a:r>
              <a:rPr lang="ru-RU" i="1" dirty="0" smtClean="0">
                <a:solidFill>
                  <a:srgbClr val="002060"/>
                </a:solidFill>
              </a:rPr>
              <a:t>Данная программа </a:t>
            </a:r>
            <a:r>
              <a:rPr lang="ru-RU" i="1" dirty="0" smtClean="0">
                <a:solidFill>
                  <a:srgbClr val="002060"/>
                </a:solidFill>
              </a:rPr>
              <a:t>поддерживается</a:t>
            </a:r>
            <a:r>
              <a:rPr lang="ru-RU" i="1" dirty="0" smtClean="0">
                <a:solidFill>
                  <a:srgbClr val="002060"/>
                </a:solidFill>
              </a:rPr>
              <a:t> </a:t>
            </a:r>
            <a:r>
              <a:rPr lang="ru-RU" i="1" dirty="0" smtClean="0">
                <a:solidFill>
                  <a:srgbClr val="002060"/>
                </a:solidFill>
              </a:rPr>
              <a:t>компанией</a:t>
            </a:r>
            <a:r>
              <a:rPr lang="en-CA" i="1" dirty="0" smtClean="0">
                <a:solidFill>
                  <a:srgbClr val="002060"/>
                </a:solidFill>
              </a:rPr>
              <a:t> Pfizer Inc.</a:t>
            </a:r>
            <a:endParaRPr lang="en-CA"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xmlns="" val="59665397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pPr>
              <a:defRPr/>
            </a:pPr>
            <a:r>
              <a:rPr lang="ru-RU" dirty="0" smtClean="0"/>
              <a:t>Нарушения сна и фибромиалгия</a:t>
            </a:r>
            <a:endParaRPr lang="en-US" dirty="0"/>
          </a:p>
        </p:txBody>
      </p:sp>
      <p:sp>
        <p:nvSpPr>
          <p:cNvPr id="10" name="Content Placeholder 9"/>
          <p:cNvSpPr>
            <a:spLocks noGrp="1"/>
          </p:cNvSpPr>
          <p:nvPr>
            <p:ph sz="half" idx="2"/>
          </p:nvPr>
        </p:nvSpPr>
        <p:spPr>
          <a:xfrm>
            <a:off x="539552" y="5085185"/>
            <a:ext cx="8352928" cy="1152128"/>
          </a:xfrm>
        </p:spPr>
        <p:txBody>
          <a:bodyPr>
            <a:normAutofit fontScale="92500"/>
          </a:bodyPr>
          <a:lstStyle/>
          <a:p>
            <a:pPr marL="285750" indent="-285750"/>
            <a:r>
              <a:rPr lang="ru-RU" dirty="0" smtClean="0"/>
              <a:t>Больные фибромиалгией могут предъявлять следующие жалобы</a:t>
            </a:r>
            <a:r>
              <a:rPr lang="en-CA" dirty="0" smtClean="0"/>
              <a:t>:</a:t>
            </a:r>
          </a:p>
          <a:p>
            <a:pPr marL="685800" lvl="1"/>
            <a:r>
              <a:rPr lang="ru-RU" dirty="0" smtClean="0"/>
              <a:t>Сон, не приносящий отдыха</a:t>
            </a:r>
            <a:endParaRPr lang="en-CA" dirty="0"/>
          </a:p>
          <a:p>
            <a:pPr marL="685800" lvl="1"/>
            <a:r>
              <a:rPr lang="ru-RU" dirty="0" smtClean="0"/>
              <a:t>Бессонница</a:t>
            </a:r>
            <a:endParaRPr lang="en-CA" dirty="0"/>
          </a:p>
          <a:p>
            <a:endParaRPr lang="en-CA" dirty="0"/>
          </a:p>
        </p:txBody>
      </p:sp>
      <p:sp>
        <p:nvSpPr>
          <p:cNvPr id="28680" name="Text Box 8"/>
          <p:cNvSpPr txBox="1">
            <a:spLocks noChangeArrowheads="1"/>
          </p:cNvSpPr>
          <p:nvPr/>
        </p:nvSpPr>
        <p:spPr bwMode="gray">
          <a:xfrm>
            <a:off x="179512" y="6545263"/>
            <a:ext cx="748883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100" dirty="0">
                <a:solidFill>
                  <a:srgbClr val="002060"/>
                </a:solidFill>
                <a:latin typeface="Calibri"/>
              </a:rPr>
              <a:t>Bradley </a:t>
            </a:r>
            <a:r>
              <a:rPr lang="en-CA" sz="1100" dirty="0" smtClean="0">
                <a:solidFill>
                  <a:srgbClr val="002060"/>
                </a:solidFill>
                <a:latin typeface="Calibri"/>
              </a:rPr>
              <a:t>LA. </a:t>
            </a:r>
            <a:r>
              <a:rPr lang="en-CA" sz="1100" i="1" dirty="0" smtClean="0">
                <a:solidFill>
                  <a:srgbClr val="002060"/>
                </a:solidFill>
                <a:latin typeface="Calibri"/>
              </a:rPr>
              <a:t>Am </a:t>
            </a:r>
            <a:r>
              <a:rPr lang="en-CA" sz="1100" i="1" dirty="0">
                <a:solidFill>
                  <a:srgbClr val="002060"/>
                </a:solidFill>
                <a:latin typeface="Calibri"/>
              </a:rPr>
              <a:t>J </a:t>
            </a:r>
            <a:r>
              <a:rPr lang="en-CA" sz="1100" i="1" dirty="0" smtClean="0">
                <a:solidFill>
                  <a:srgbClr val="002060"/>
                </a:solidFill>
                <a:latin typeface="Calibri"/>
              </a:rPr>
              <a:t>Med</a:t>
            </a:r>
            <a:r>
              <a:rPr lang="en-CA" sz="1100" dirty="0" smtClean="0">
                <a:solidFill>
                  <a:srgbClr val="002060"/>
                </a:solidFill>
                <a:latin typeface="Calibri"/>
              </a:rPr>
              <a:t> 2009; 122(12 </a:t>
            </a:r>
            <a:r>
              <a:rPr lang="en-CA" sz="1100" dirty="0">
                <a:solidFill>
                  <a:srgbClr val="002060"/>
                </a:solidFill>
                <a:latin typeface="Calibri"/>
              </a:rPr>
              <a:t>Suppl):</a:t>
            </a:r>
            <a:r>
              <a:rPr lang="en-CA" sz="1100" dirty="0" smtClean="0">
                <a:solidFill>
                  <a:srgbClr val="002060"/>
                </a:solidFill>
                <a:latin typeface="Calibri"/>
              </a:rPr>
              <a:t>S22-30</a:t>
            </a:r>
            <a:r>
              <a:rPr lang="fr-FR" sz="1100" dirty="0" smtClean="0">
                <a:solidFill>
                  <a:srgbClr val="002060"/>
                </a:solidFill>
                <a:latin typeface="Calibri"/>
              </a:rPr>
              <a:t>.</a:t>
            </a:r>
            <a:endParaRPr lang="en-US" sz="1100" dirty="0">
              <a:solidFill>
                <a:srgbClr val="002060"/>
              </a:solidFill>
              <a:latin typeface="Calibri"/>
            </a:endParaRPr>
          </a:p>
        </p:txBody>
      </p:sp>
      <p:grpSp>
        <p:nvGrpSpPr>
          <p:cNvPr id="3" name="Group 2"/>
          <p:cNvGrpSpPr/>
          <p:nvPr/>
        </p:nvGrpSpPr>
        <p:grpSpPr>
          <a:xfrm>
            <a:off x="539552" y="1630352"/>
            <a:ext cx="8136905" cy="2995084"/>
            <a:chOff x="1115616" y="4284400"/>
            <a:chExt cx="6984777" cy="1696645"/>
          </a:xfrm>
        </p:grpSpPr>
        <p:grpSp>
          <p:nvGrpSpPr>
            <p:cNvPr id="2" name="Group 12"/>
            <p:cNvGrpSpPr/>
            <p:nvPr/>
          </p:nvGrpSpPr>
          <p:grpSpPr>
            <a:xfrm>
              <a:off x="3244845" y="4284400"/>
              <a:ext cx="2644954" cy="1696644"/>
              <a:chOff x="2060267" y="1801101"/>
              <a:chExt cx="4883751" cy="3623798"/>
            </a:xfrm>
          </p:grpSpPr>
          <p:sp>
            <p:nvSpPr>
              <p:cNvPr id="24" name="Curved Left Arrow 23"/>
              <p:cNvSpPr/>
              <p:nvPr/>
            </p:nvSpPr>
            <p:spPr>
              <a:xfrm>
                <a:off x="5547386" y="2328555"/>
                <a:ext cx="1396632"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002060"/>
                  </a:solidFill>
                </a:endParaRPr>
              </a:p>
            </p:txBody>
          </p:sp>
          <p:sp>
            <p:nvSpPr>
              <p:cNvPr id="25" name="Curved Left Arrow 15"/>
              <p:cNvSpPr/>
              <p:nvPr/>
            </p:nvSpPr>
            <p:spPr>
              <a:xfrm flipH="1" flipV="1">
                <a:off x="2060267" y="2187433"/>
                <a:ext cx="1318599"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002060"/>
                  </a:solidFill>
                </a:endParaRPr>
              </a:p>
            </p:txBody>
          </p:sp>
          <p:sp>
            <p:nvSpPr>
              <p:cNvPr id="26" name="TextBox 11"/>
              <p:cNvSpPr txBox="1"/>
              <p:nvPr/>
            </p:nvSpPr>
            <p:spPr>
              <a:xfrm>
                <a:off x="2894727" y="1801101"/>
                <a:ext cx="3041284" cy="1005438"/>
              </a:xfrm>
              <a:prstGeom prst="rect">
                <a:avLst/>
              </a:prstGeom>
              <a:noFill/>
            </p:spPr>
            <p:txBody>
              <a:bodyPr wrap="none" rtlCol="0">
                <a:spAutoFit/>
              </a:bodyPr>
              <a:lstStyle/>
              <a:p>
                <a:pPr algn="ctr"/>
                <a:r>
                  <a:rPr lang="ru-RU" sz="2400" b="1" dirty="0" smtClean="0">
                    <a:solidFill>
                      <a:srgbClr val="002060"/>
                    </a:solidFill>
                  </a:rPr>
                  <a:t>Депривация </a:t>
                </a:r>
                <a:br>
                  <a:rPr lang="ru-RU" sz="2400" b="1" dirty="0" smtClean="0">
                    <a:solidFill>
                      <a:srgbClr val="002060"/>
                    </a:solidFill>
                  </a:rPr>
                </a:br>
                <a:r>
                  <a:rPr lang="ru-RU" sz="2400" b="1" dirty="0" smtClean="0">
                    <a:solidFill>
                      <a:srgbClr val="002060"/>
                    </a:solidFill>
                  </a:rPr>
                  <a:t>сна</a:t>
                </a:r>
                <a:endParaRPr lang="en-CA" sz="2400" b="1" dirty="0">
                  <a:solidFill>
                    <a:srgbClr val="002060"/>
                  </a:solidFill>
                </a:endParaRPr>
              </a:p>
            </p:txBody>
          </p:sp>
          <p:sp>
            <p:nvSpPr>
              <p:cNvPr id="27" name="TextBox 18"/>
              <p:cNvSpPr txBox="1"/>
              <p:nvPr/>
            </p:nvSpPr>
            <p:spPr>
              <a:xfrm>
                <a:off x="3855505" y="4848554"/>
                <a:ext cx="1315908" cy="558576"/>
              </a:xfrm>
              <a:prstGeom prst="rect">
                <a:avLst/>
              </a:prstGeom>
              <a:noFill/>
            </p:spPr>
            <p:txBody>
              <a:bodyPr wrap="none" rtlCol="0">
                <a:spAutoFit/>
              </a:bodyPr>
              <a:lstStyle/>
              <a:p>
                <a:pPr algn="ctr"/>
                <a:r>
                  <a:rPr lang="ru-RU" sz="2400" b="1" dirty="0" smtClean="0">
                    <a:solidFill>
                      <a:srgbClr val="002060"/>
                    </a:solidFill>
                  </a:rPr>
                  <a:t>Боль</a:t>
                </a:r>
                <a:endParaRPr lang="en-CA" sz="2400" b="1" dirty="0">
                  <a:solidFill>
                    <a:srgbClr val="002060"/>
                  </a:solidFill>
                </a:endParaRPr>
              </a:p>
            </p:txBody>
          </p:sp>
        </p:grpSp>
        <p:sp>
          <p:nvSpPr>
            <p:cNvPr id="16" name="Rounded Rectangle 15"/>
            <p:cNvSpPr/>
            <p:nvPr/>
          </p:nvSpPr>
          <p:spPr>
            <a:xfrm>
              <a:off x="1115616" y="4570382"/>
              <a:ext cx="2112378"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white"/>
                  </a:solidFill>
                </a:rPr>
                <a:t>Нарушение сна может способствовать усилению боли</a:t>
              </a:r>
              <a:endParaRPr lang="en-CA" sz="2400" dirty="0">
                <a:solidFill>
                  <a:prstClr val="white"/>
                </a:solidFill>
              </a:endParaRPr>
            </a:p>
          </p:txBody>
        </p:sp>
        <p:sp>
          <p:nvSpPr>
            <p:cNvPr id="30" name="Rounded Rectangle 29"/>
            <p:cNvSpPr/>
            <p:nvPr/>
          </p:nvSpPr>
          <p:spPr>
            <a:xfrm>
              <a:off x="5987525" y="4570381"/>
              <a:ext cx="2112868"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white"/>
                  </a:solidFill>
                </a:rPr>
                <a:t>Усиление боли может способствовать развитию нарушений сна</a:t>
              </a:r>
              <a:endParaRPr lang="en-CA" sz="2400" dirty="0">
                <a:solidFill>
                  <a:prstClr val="white"/>
                </a:solidFill>
              </a:endParaRPr>
            </a:p>
          </p:txBody>
        </p:sp>
      </p:grpSp>
      <p:sp>
        <p:nvSpPr>
          <p:cNvPr id="5" name="Rectangle 4"/>
          <p:cNvSpPr/>
          <p:nvPr/>
        </p:nvSpPr>
        <p:spPr>
          <a:xfrm>
            <a:off x="3851919" y="5467871"/>
            <a:ext cx="4572000" cy="769441"/>
          </a:xfrm>
          <a:prstGeom prst="rect">
            <a:avLst/>
          </a:prstGeom>
        </p:spPr>
        <p:txBody>
          <a:bodyPr>
            <a:spAutoFit/>
          </a:bodyPr>
          <a:lstStyle/>
          <a:p>
            <a:pPr marL="685800" lvl="1" indent="-285750">
              <a:spcBef>
                <a:spcPct val="20000"/>
              </a:spcBef>
              <a:buFont typeface="Arial" pitchFamily="34" charset="0"/>
              <a:buChar char="–"/>
            </a:pPr>
            <a:r>
              <a:rPr lang="ru-RU" sz="2000" dirty="0" smtClean="0">
                <a:solidFill>
                  <a:srgbClr val="002060"/>
                </a:solidFill>
              </a:rPr>
              <a:t>Ранние пробуждения </a:t>
            </a:r>
            <a:r>
              <a:rPr lang="ru-RU" sz="2000" dirty="0" smtClean="0">
                <a:solidFill>
                  <a:srgbClr val="002060"/>
                </a:solidFill>
              </a:rPr>
              <a:t>по утрам</a:t>
            </a:r>
            <a:endParaRPr lang="en-CA" sz="2000" dirty="0">
              <a:solidFill>
                <a:srgbClr val="002060"/>
              </a:solidFill>
            </a:endParaRPr>
          </a:p>
          <a:p>
            <a:pPr marL="685800" lvl="1" indent="-285750">
              <a:spcBef>
                <a:spcPct val="20000"/>
              </a:spcBef>
              <a:buFont typeface="Arial" pitchFamily="34" charset="0"/>
              <a:buChar char="–"/>
            </a:pPr>
            <a:r>
              <a:rPr lang="ru-RU" sz="2000" dirty="0" smtClean="0">
                <a:solidFill>
                  <a:srgbClr val="002060"/>
                </a:solidFill>
              </a:rPr>
              <a:t>Низкое качество сна</a:t>
            </a:r>
            <a:endParaRPr lang="en-CA" sz="2000" dirty="0">
              <a:solidFill>
                <a:srgbClr val="002060"/>
              </a:solidFill>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xmlns="" val="1646709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normAutofit fontScale="90000"/>
          </a:bodyPr>
          <a:lstStyle/>
          <a:p>
            <a:r>
              <a:rPr lang="ru-RU" dirty="0" smtClean="0">
                <a:ea typeface="Arial Unicode MS" pitchFamily="34" charset="-128"/>
                <a:cs typeface="Arial Unicode MS" pitchFamily="34" charset="-128"/>
              </a:rPr>
              <a:t>Нарушения настроения при фибромиалгии</a:t>
            </a:r>
            <a:endParaRPr lang="en-US" dirty="0" smtClean="0">
              <a:ea typeface="Arial Unicode MS" pitchFamily="34" charset="-128"/>
              <a:cs typeface="Arial Unicode MS" pitchFamily="34" charset="-128"/>
            </a:endParaRPr>
          </a:p>
        </p:txBody>
      </p:sp>
      <p:sp>
        <p:nvSpPr>
          <p:cNvPr id="6" name="Rectangle 12"/>
          <p:cNvSpPr txBox="1">
            <a:spLocks noChangeArrowheads="1"/>
          </p:cNvSpPr>
          <p:nvPr/>
        </p:nvSpPr>
        <p:spPr>
          <a:xfrm>
            <a:off x="460375" y="1636713"/>
            <a:ext cx="8072065"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ct val="30000"/>
              </a:spcAft>
            </a:pPr>
            <a:endParaRPr lang="en-US" sz="2400" dirty="0" smtClean="0"/>
          </a:p>
        </p:txBody>
      </p:sp>
      <p:graphicFrame>
        <p:nvGraphicFramePr>
          <p:cNvPr id="3" name="Diagram 2"/>
          <p:cNvGraphicFramePr/>
          <p:nvPr>
            <p:extLst>
              <p:ext uri="{D42A27DB-BD31-4B8C-83A1-F6EECF244321}">
                <p14:modId xmlns:p14="http://schemas.microsoft.com/office/powerpoint/2010/main" xmlns="" val="3286024782"/>
              </p:ext>
            </p:extLst>
          </p:nvPr>
        </p:nvGraphicFramePr>
        <p:xfrm>
          <a:off x="479262" y="1636713"/>
          <a:ext cx="83412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21</a:t>
            </a:fld>
            <a:endParaRPr lang="en-CA" dirty="0">
              <a:solidFill>
                <a:prstClr val="black"/>
              </a:solidFill>
            </a:endParaRPr>
          </a:p>
        </p:txBody>
      </p:sp>
      <p:sp>
        <p:nvSpPr>
          <p:cNvPr id="4" name="Rectangle 3"/>
          <p:cNvSpPr/>
          <p:nvPr/>
        </p:nvSpPr>
        <p:spPr>
          <a:xfrm>
            <a:off x="395536" y="5402932"/>
            <a:ext cx="8305037" cy="769441"/>
          </a:xfrm>
          <a:prstGeom prst="rect">
            <a:avLst/>
          </a:prstGeom>
          <a:solidFill>
            <a:schemeClr val="accent1"/>
          </a:solidFill>
        </p:spPr>
        <p:txBody>
          <a:bodyPr wrap="square">
            <a:spAutoFit/>
          </a:bodyPr>
          <a:lstStyle/>
          <a:p>
            <a:pPr lvl="1" indent="-457200" algn="ctr">
              <a:spcAft>
                <a:spcPct val="30000"/>
              </a:spcAft>
            </a:pPr>
            <a:r>
              <a:rPr lang="ru-RU" sz="2200" dirty="0" smtClean="0">
                <a:solidFill>
                  <a:prstClr val="white"/>
                </a:solidFill>
              </a:rPr>
              <a:t>Во многих случаях депрессия или тревога могут быть обусловлены хронической болью</a:t>
            </a:r>
            <a:r>
              <a:rPr lang="en-US" sz="2200" dirty="0" smtClean="0">
                <a:solidFill>
                  <a:prstClr val="white"/>
                </a:solidFill>
              </a:rPr>
              <a:t>.</a:t>
            </a:r>
            <a:endParaRPr lang="en-US" sz="2200" dirty="0">
              <a:solidFill>
                <a:prstClr val="white"/>
              </a:solidFill>
            </a:endParaRPr>
          </a:p>
        </p:txBody>
      </p:sp>
      <p:sp>
        <p:nvSpPr>
          <p:cNvPr id="9" name="Rectangle 5"/>
          <p:cNvSpPr>
            <a:spLocks noChangeArrowheads="1"/>
          </p:cNvSpPr>
          <p:nvPr/>
        </p:nvSpPr>
        <p:spPr bwMode="gray">
          <a:xfrm>
            <a:off x="323528" y="6187982"/>
            <a:ext cx="61926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000" dirty="0" smtClean="0">
                <a:solidFill>
                  <a:srgbClr val="002060"/>
                </a:solidFill>
              </a:rPr>
              <a:t>Arnold LM </a:t>
            </a:r>
            <a:r>
              <a:rPr lang="en-US" sz="1000" i="1" dirty="0">
                <a:solidFill>
                  <a:srgbClr val="002060"/>
                </a:solidFill>
              </a:rPr>
              <a:t>et al. Arthritis </a:t>
            </a:r>
            <a:r>
              <a:rPr lang="en-US" sz="1000" i="1" dirty="0" smtClean="0">
                <a:solidFill>
                  <a:srgbClr val="002060"/>
                </a:solidFill>
              </a:rPr>
              <a:t>Rheum </a:t>
            </a:r>
            <a:r>
              <a:rPr lang="en-US" sz="1000" dirty="0">
                <a:solidFill>
                  <a:srgbClr val="002060"/>
                </a:solidFill>
              </a:rPr>
              <a:t>2004</a:t>
            </a:r>
            <a:r>
              <a:rPr lang="en-US" sz="1000" dirty="0" smtClean="0">
                <a:solidFill>
                  <a:srgbClr val="002060"/>
                </a:solidFill>
              </a:rPr>
              <a:t>; 50(3):944-52</a:t>
            </a:r>
            <a:r>
              <a:rPr lang="en-US" sz="1000" dirty="0">
                <a:solidFill>
                  <a:srgbClr val="002060"/>
                </a:solidFill>
              </a:rPr>
              <a:t>; Boissevain </a:t>
            </a:r>
            <a:r>
              <a:rPr lang="en-US" sz="1000" dirty="0" smtClean="0">
                <a:solidFill>
                  <a:srgbClr val="002060"/>
                </a:solidFill>
              </a:rPr>
              <a:t>MD, McCain GA</a:t>
            </a:r>
            <a:r>
              <a:rPr lang="en-US" sz="1000" i="1" dirty="0" smtClean="0">
                <a:solidFill>
                  <a:srgbClr val="002060"/>
                </a:solidFill>
              </a:rPr>
              <a:t>. Pain</a:t>
            </a:r>
            <a:r>
              <a:rPr lang="en-US" sz="1000" dirty="0" smtClean="0">
                <a:solidFill>
                  <a:srgbClr val="002060"/>
                </a:solidFill>
              </a:rPr>
              <a:t> 1991; 45(3):227-38; Boissevain MD, McCain GA</a:t>
            </a:r>
            <a:r>
              <a:rPr lang="en-US" sz="1000" i="1" dirty="0" smtClean="0">
                <a:solidFill>
                  <a:srgbClr val="002060"/>
                </a:solidFill>
              </a:rPr>
              <a:t>. Pain 1</a:t>
            </a:r>
            <a:r>
              <a:rPr lang="en-US" sz="1000" dirty="0" smtClean="0">
                <a:solidFill>
                  <a:srgbClr val="002060"/>
                </a:solidFill>
              </a:rPr>
              <a:t>991; 45(3):239-48; Fishbain DA </a:t>
            </a:r>
            <a:r>
              <a:rPr lang="en-US" sz="1000" i="1" dirty="0">
                <a:solidFill>
                  <a:srgbClr val="002060"/>
                </a:solidFill>
              </a:rPr>
              <a:t>et al. Clin J </a:t>
            </a:r>
            <a:r>
              <a:rPr lang="en-US" sz="1000" i="1" dirty="0" smtClean="0">
                <a:solidFill>
                  <a:srgbClr val="002060"/>
                </a:solidFill>
              </a:rPr>
              <a:t>Pain</a:t>
            </a:r>
            <a:r>
              <a:rPr lang="en-US" sz="1000" dirty="0" smtClean="0">
                <a:solidFill>
                  <a:srgbClr val="002060"/>
                </a:solidFill>
              </a:rPr>
              <a:t> </a:t>
            </a:r>
            <a:r>
              <a:rPr lang="en-US" sz="1000" dirty="0">
                <a:solidFill>
                  <a:srgbClr val="002060"/>
                </a:solidFill>
              </a:rPr>
              <a:t>1997</a:t>
            </a:r>
            <a:r>
              <a:rPr lang="en-US" sz="1000" dirty="0" smtClean="0">
                <a:solidFill>
                  <a:srgbClr val="002060"/>
                </a:solidFill>
              </a:rPr>
              <a:t>; 13(2):116-37; </a:t>
            </a:r>
            <a:br>
              <a:rPr lang="en-US" sz="1000" dirty="0" smtClean="0">
                <a:solidFill>
                  <a:srgbClr val="002060"/>
                </a:solidFill>
              </a:rPr>
            </a:br>
            <a:r>
              <a:rPr lang="en-US" sz="1000" dirty="0" smtClean="0">
                <a:solidFill>
                  <a:srgbClr val="002060"/>
                </a:solidFill>
              </a:rPr>
              <a:t>Giesecke T </a:t>
            </a:r>
            <a:r>
              <a:rPr lang="en-US" sz="1000" i="1" dirty="0" smtClean="0">
                <a:solidFill>
                  <a:srgbClr val="002060"/>
                </a:solidFill>
              </a:rPr>
              <a:t>et </a:t>
            </a:r>
            <a:r>
              <a:rPr lang="en-US" sz="1000" i="1" dirty="0">
                <a:solidFill>
                  <a:srgbClr val="002060"/>
                </a:solidFill>
              </a:rPr>
              <a:t>al. Arthritis </a:t>
            </a:r>
            <a:r>
              <a:rPr lang="en-US" sz="1000" i="1" dirty="0" smtClean="0">
                <a:solidFill>
                  <a:srgbClr val="002060"/>
                </a:solidFill>
              </a:rPr>
              <a:t>Rheum </a:t>
            </a:r>
            <a:r>
              <a:rPr lang="en-US" sz="1000" dirty="0" smtClean="0">
                <a:solidFill>
                  <a:srgbClr val="002060"/>
                </a:solidFill>
              </a:rPr>
              <a:t>2003; 48(10):2916-22; </a:t>
            </a:r>
            <a:r>
              <a:rPr lang="en-US" sz="1000" dirty="0">
                <a:solidFill>
                  <a:srgbClr val="002060"/>
                </a:solidFill>
              </a:rPr>
              <a:t>Katon </a:t>
            </a:r>
            <a:r>
              <a:rPr lang="en-US" sz="1000" dirty="0" smtClean="0">
                <a:solidFill>
                  <a:srgbClr val="002060"/>
                </a:solidFill>
              </a:rPr>
              <a:t>W </a:t>
            </a:r>
            <a:r>
              <a:rPr lang="en-US" sz="1000" i="1" dirty="0" smtClean="0">
                <a:solidFill>
                  <a:srgbClr val="002060"/>
                </a:solidFill>
              </a:rPr>
              <a:t>et </a:t>
            </a:r>
            <a:r>
              <a:rPr lang="en-US" sz="1000" i="1" dirty="0">
                <a:solidFill>
                  <a:srgbClr val="002060"/>
                </a:solidFill>
              </a:rPr>
              <a:t>al. Ann Intern </a:t>
            </a:r>
            <a:r>
              <a:rPr lang="en-US" sz="1000" i="1" dirty="0" smtClean="0">
                <a:solidFill>
                  <a:srgbClr val="002060"/>
                </a:solidFill>
              </a:rPr>
              <a:t>Med</a:t>
            </a:r>
            <a:r>
              <a:rPr lang="en-US" sz="1000" dirty="0" smtClean="0">
                <a:solidFill>
                  <a:srgbClr val="002060"/>
                </a:solidFill>
              </a:rPr>
              <a:t> </a:t>
            </a:r>
            <a:r>
              <a:rPr lang="en-US" sz="1000" dirty="0">
                <a:solidFill>
                  <a:srgbClr val="002060"/>
                </a:solidFill>
              </a:rPr>
              <a:t>2001</a:t>
            </a:r>
            <a:r>
              <a:rPr lang="en-US" sz="1000" dirty="0" smtClean="0">
                <a:solidFill>
                  <a:srgbClr val="002060"/>
                </a:solidFill>
              </a:rPr>
              <a:t>; 134(9 Pt 2):917-25. </a:t>
            </a:r>
            <a:endParaRPr lang="en-US" sz="1000" dirty="0">
              <a:solidFill>
                <a:srgbClr val="002060"/>
              </a:solidFill>
            </a:endParaRPr>
          </a:p>
        </p:txBody>
      </p:sp>
    </p:spTree>
    <p:extLst>
      <p:ext uri="{BB962C8B-B14F-4D97-AF65-F5344CB8AC3E}">
        <p14:creationId xmlns:p14="http://schemas.microsoft.com/office/powerpoint/2010/main" xmlns="" val="126197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8"/>
          <p:cNvSpPr txBox="1">
            <a:spLocks noChangeArrowheads="1"/>
          </p:cNvSpPr>
          <p:nvPr/>
        </p:nvSpPr>
        <p:spPr bwMode="gray">
          <a:xfrm>
            <a:off x="251520" y="6394450"/>
            <a:ext cx="33123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spcBef>
                <a:spcPct val="20000"/>
              </a:spcBef>
              <a:buClr>
                <a:srgbClr val="67CFE1"/>
              </a:buClr>
            </a:pPr>
            <a:r>
              <a:rPr lang="en-GB" sz="1000" dirty="0">
                <a:solidFill>
                  <a:srgbClr val="002060"/>
                </a:solidFill>
                <a:latin typeface="Calibri"/>
                <a:cs typeface="Arial" charset="0"/>
              </a:rPr>
              <a:t/>
            </a:r>
            <a:br>
              <a:rPr lang="en-GB" sz="1000" dirty="0">
                <a:solidFill>
                  <a:srgbClr val="002060"/>
                </a:solidFill>
                <a:latin typeface="Calibri"/>
                <a:cs typeface="Arial" charset="0"/>
              </a:rPr>
            </a:br>
            <a:r>
              <a:rPr lang="ru-RU" sz="1000" dirty="0" smtClean="0">
                <a:solidFill>
                  <a:srgbClr val="002060"/>
                </a:solidFill>
                <a:latin typeface="Calibri"/>
                <a:cs typeface="Arial" charset="0"/>
              </a:rPr>
              <a:t>С изменениями из:</a:t>
            </a:r>
            <a:r>
              <a:rPr lang="en-GB" sz="1000" dirty="0" smtClean="0">
                <a:solidFill>
                  <a:srgbClr val="002060"/>
                </a:solidFill>
                <a:latin typeface="Calibri"/>
                <a:cs typeface="Arial" charset="0"/>
              </a:rPr>
              <a:t> Argoff CE. </a:t>
            </a:r>
            <a:r>
              <a:rPr lang="en-GB" sz="1000" i="1" dirty="0">
                <a:solidFill>
                  <a:srgbClr val="002060"/>
                </a:solidFill>
                <a:latin typeface="Calibri"/>
                <a:cs typeface="Arial" charset="0"/>
              </a:rPr>
              <a:t>Clin J </a:t>
            </a:r>
            <a:r>
              <a:rPr lang="en-GB" sz="1000" i="1" dirty="0" smtClean="0">
                <a:solidFill>
                  <a:srgbClr val="002060"/>
                </a:solidFill>
                <a:latin typeface="Calibri"/>
                <a:cs typeface="Arial" charset="0"/>
              </a:rPr>
              <a:t>Pain </a:t>
            </a:r>
            <a:r>
              <a:rPr lang="en-GB" sz="1000" dirty="0">
                <a:solidFill>
                  <a:srgbClr val="002060"/>
                </a:solidFill>
                <a:latin typeface="Calibri"/>
                <a:cs typeface="Arial" charset="0"/>
              </a:rPr>
              <a:t>2007</a:t>
            </a:r>
            <a:r>
              <a:rPr lang="en-GB" sz="1000" dirty="0" smtClean="0">
                <a:solidFill>
                  <a:srgbClr val="002060"/>
                </a:solidFill>
                <a:latin typeface="Calibri"/>
                <a:cs typeface="Arial" charset="0"/>
              </a:rPr>
              <a:t>; 23(1):15-22</a:t>
            </a:r>
            <a:r>
              <a:rPr lang="en-GB" sz="1000" dirty="0">
                <a:solidFill>
                  <a:srgbClr val="002060"/>
                </a:solidFill>
                <a:latin typeface="Calibri"/>
                <a:cs typeface="Arial" charset="0"/>
              </a:rPr>
              <a:t>.</a:t>
            </a:r>
          </a:p>
        </p:txBody>
      </p:sp>
      <p:sp>
        <p:nvSpPr>
          <p:cNvPr id="21510" name="Rectangle 9"/>
          <p:cNvSpPr>
            <a:spLocks noGrp="1" noChangeArrowheads="1"/>
          </p:cNvSpPr>
          <p:nvPr>
            <p:ph type="title" idx="4294967295"/>
          </p:nvPr>
        </p:nvSpPr>
        <p:spPr>
          <a:xfrm>
            <a:off x="84138" y="79375"/>
            <a:ext cx="8950325" cy="1081088"/>
          </a:xfrm>
        </p:spPr>
        <p:txBody>
          <a:bodyPr>
            <a:noAutofit/>
          </a:bodyPr>
          <a:lstStyle/>
          <a:p>
            <a:r>
              <a:rPr lang="ru-RU" sz="3200" dirty="0" smtClean="0">
                <a:ea typeface="Arial Unicode MS" pitchFamily="34" charset="-128"/>
                <a:cs typeface="Arial Unicode MS" pitchFamily="34" charset="-128"/>
              </a:rPr>
              <a:t>Парадигма боли</a:t>
            </a:r>
            <a:r>
              <a:rPr lang="en-US" sz="3200" dirty="0" smtClean="0">
                <a:ea typeface="Arial Unicode MS" pitchFamily="34" charset="-128"/>
                <a:cs typeface="Arial Unicode MS" pitchFamily="34" charset="-128"/>
              </a:rPr>
              <a:t>: </a:t>
            </a:r>
            <a:r>
              <a:rPr lang="ru-RU" sz="3200" dirty="0" smtClean="0">
                <a:ea typeface="Arial Unicode MS" pitchFamily="34" charset="-128"/>
                <a:cs typeface="Arial Unicode MS" pitchFamily="34" charset="-128"/>
              </a:rPr>
              <a:t>зависимость между болью, нарушениями сна и психологическими нарушениями</a:t>
            </a:r>
            <a:endParaRPr lang="en-US" sz="3200" dirty="0" smtClean="0">
              <a:ea typeface="Arial Unicode MS" pitchFamily="34" charset="-128"/>
              <a:cs typeface="Arial Unicode MS" pitchFamily="34" charset="-128"/>
            </a:endParaRPr>
          </a:p>
        </p:txBody>
      </p:sp>
      <p:grpSp>
        <p:nvGrpSpPr>
          <p:cNvPr id="2" name="Group 5"/>
          <p:cNvGrpSpPr/>
          <p:nvPr/>
        </p:nvGrpSpPr>
        <p:grpSpPr>
          <a:xfrm>
            <a:off x="2949575" y="2152020"/>
            <a:ext cx="3394075" cy="3003550"/>
            <a:chOff x="2949575" y="2231331"/>
            <a:chExt cx="3394075" cy="3003550"/>
          </a:xfrm>
        </p:grpSpPr>
        <p:sp>
          <p:nvSpPr>
            <p:cNvPr id="21513" name="Freeform 12"/>
            <p:cNvSpPr>
              <a:spLocks/>
            </p:cNvSpPr>
            <p:nvPr/>
          </p:nvSpPr>
          <p:spPr bwMode="gray">
            <a:xfrm>
              <a:off x="2949575" y="3917256"/>
              <a:ext cx="1730375" cy="1317625"/>
            </a:xfrm>
            <a:custGeom>
              <a:avLst/>
              <a:gdLst>
                <a:gd name="T0" fmla="*/ 2147483647 w 1090"/>
                <a:gd name="T1" fmla="*/ 2147483647 h 830"/>
                <a:gd name="T2" fmla="*/ 2147483647 w 1090"/>
                <a:gd name="T3" fmla="*/ 0 h 830"/>
                <a:gd name="T4" fmla="*/ 2147483647 w 1090"/>
                <a:gd name="T5" fmla="*/ 2147483647 h 830"/>
                <a:gd name="T6" fmla="*/ 2147483647 w 1090"/>
                <a:gd name="T7" fmla="*/ 2147483647 h 830"/>
                <a:gd name="T8" fmla="*/ 2147483647 w 1090"/>
                <a:gd name="T9" fmla="*/ 2147483647 h 830"/>
                <a:gd name="T10" fmla="*/ 2147483647 w 1090"/>
                <a:gd name="T11" fmla="*/ 2147483647 h 830"/>
                <a:gd name="T12" fmla="*/ 2147483647 w 1090"/>
                <a:gd name="T13" fmla="*/ 2147483647 h 830"/>
                <a:gd name="T14" fmla="*/ 2147483647 w 1090"/>
                <a:gd name="T15" fmla="*/ 2147483647 h 830"/>
                <a:gd name="T16" fmla="*/ 2147483647 w 1090"/>
                <a:gd name="T17" fmla="*/ 2147483647 h 830"/>
                <a:gd name="T18" fmla="*/ 2147483647 w 1090"/>
                <a:gd name="T19" fmla="*/ 2147483647 h 830"/>
                <a:gd name="T20" fmla="*/ 2147483647 w 1090"/>
                <a:gd name="T21" fmla="*/ 2147483647 h 830"/>
                <a:gd name="T22" fmla="*/ 2147483647 w 1090"/>
                <a:gd name="T23" fmla="*/ 2147483647 h 830"/>
                <a:gd name="T24" fmla="*/ 2147483647 w 1090"/>
                <a:gd name="T25" fmla="*/ 2147483647 h 830"/>
                <a:gd name="T26" fmla="*/ 2147483647 w 1090"/>
                <a:gd name="T27" fmla="*/ 2147483647 h 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0"/>
                <a:gd name="T43" fmla="*/ 0 h 830"/>
                <a:gd name="T44" fmla="*/ 1090 w 1090"/>
                <a:gd name="T45" fmla="*/ 830 h 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0" h="830">
                  <a:moveTo>
                    <a:pt x="139" y="62"/>
                  </a:moveTo>
                  <a:lnTo>
                    <a:pt x="461" y="0"/>
                  </a:lnTo>
                  <a:lnTo>
                    <a:pt x="519" y="317"/>
                  </a:lnTo>
                  <a:lnTo>
                    <a:pt x="379" y="221"/>
                  </a:lnTo>
                  <a:cubicBezTo>
                    <a:pt x="346" y="312"/>
                    <a:pt x="341" y="342"/>
                    <a:pt x="326" y="405"/>
                  </a:cubicBezTo>
                  <a:cubicBezTo>
                    <a:pt x="308" y="468"/>
                    <a:pt x="376" y="504"/>
                    <a:pt x="437" y="513"/>
                  </a:cubicBezTo>
                  <a:cubicBezTo>
                    <a:pt x="500" y="519"/>
                    <a:pt x="497" y="515"/>
                    <a:pt x="591" y="518"/>
                  </a:cubicBezTo>
                  <a:cubicBezTo>
                    <a:pt x="701" y="518"/>
                    <a:pt x="861" y="528"/>
                    <a:pt x="883" y="528"/>
                  </a:cubicBezTo>
                  <a:lnTo>
                    <a:pt x="1090" y="710"/>
                  </a:lnTo>
                  <a:lnTo>
                    <a:pt x="864" y="830"/>
                  </a:lnTo>
                  <a:lnTo>
                    <a:pt x="874" y="725"/>
                  </a:lnTo>
                  <a:cubicBezTo>
                    <a:pt x="874" y="725"/>
                    <a:pt x="545" y="722"/>
                    <a:pt x="216" y="720"/>
                  </a:cubicBezTo>
                  <a:cubicBezTo>
                    <a:pt x="102" y="710"/>
                    <a:pt x="0" y="581"/>
                    <a:pt x="39" y="422"/>
                  </a:cubicBezTo>
                  <a:cubicBezTo>
                    <a:pt x="78" y="263"/>
                    <a:pt x="118" y="137"/>
                    <a:pt x="139" y="62"/>
                  </a:cubicBezTo>
                  <a:close/>
                </a:path>
              </a:pathLst>
            </a:custGeom>
            <a:gradFill rotWithShape="1">
              <a:gsLst>
                <a:gs pos="0">
                  <a:srgbClr val="990033"/>
                </a:gs>
                <a:gs pos="100000">
                  <a:schemeClr val="tx2"/>
                </a:gs>
              </a:gsLst>
              <a:lin ang="5400000" scaled="1"/>
            </a:gradFill>
            <a:ln w="19050">
              <a:solidFill>
                <a:schemeClr val="bg1"/>
              </a:solidFill>
              <a:round/>
              <a:headEnd/>
              <a:tailEnd/>
            </a:ln>
            <a:effectLst>
              <a:outerShdw dist="89803" dir="2700000" algn="ctr" rotWithShape="0">
                <a:srgbClr val="4D4D4D">
                  <a:alpha val="74997"/>
                </a:srgbClr>
              </a:outerShdw>
            </a:effectLst>
          </p:spPr>
          <p:txBody>
            <a:bodyPr/>
            <a:lstStyle/>
            <a:p>
              <a:endParaRPr lang="en-CA" dirty="0">
                <a:solidFill>
                  <a:prstClr val="white"/>
                </a:solidFill>
              </a:endParaRPr>
            </a:p>
          </p:txBody>
        </p:sp>
        <p:sp>
          <p:nvSpPr>
            <p:cNvPr id="21514" name="Freeform 13"/>
            <p:cNvSpPr>
              <a:spLocks/>
            </p:cNvSpPr>
            <p:nvPr/>
          </p:nvSpPr>
          <p:spPr bwMode="gray">
            <a:xfrm>
              <a:off x="4452938" y="3707706"/>
              <a:ext cx="1890712" cy="1390650"/>
            </a:xfrm>
            <a:custGeom>
              <a:avLst/>
              <a:gdLst>
                <a:gd name="T0" fmla="*/ 2147483647 w 1191"/>
                <a:gd name="T1" fmla="*/ 2147483647 h 876"/>
                <a:gd name="T2" fmla="*/ 2147483647 w 1191"/>
                <a:gd name="T3" fmla="*/ 0 h 876"/>
                <a:gd name="T4" fmla="*/ 2147483647 w 1191"/>
                <a:gd name="T5" fmla="*/ 2147483647 h 876"/>
                <a:gd name="T6" fmla="*/ 2147483647 w 1191"/>
                <a:gd name="T7" fmla="*/ 2147483647 h 876"/>
                <a:gd name="T8" fmla="*/ 2147483647 w 1191"/>
                <a:gd name="T9" fmla="*/ 2147483647 h 876"/>
                <a:gd name="T10" fmla="*/ 2147483647 w 1191"/>
                <a:gd name="T11" fmla="*/ 2147483647 h 876"/>
                <a:gd name="T12" fmla="*/ 2147483647 w 1191"/>
                <a:gd name="T13" fmla="*/ 2147483647 h 876"/>
                <a:gd name="T14" fmla="*/ 0 w 1191"/>
                <a:gd name="T15" fmla="*/ 2147483647 h 876"/>
                <a:gd name="T16" fmla="*/ 2147483647 w 1191"/>
                <a:gd name="T17" fmla="*/ 2147483647 h 876"/>
                <a:gd name="T18" fmla="*/ 2147483647 w 1191"/>
                <a:gd name="T19" fmla="*/ 2147483647 h 876"/>
                <a:gd name="T20" fmla="*/ 2147483647 w 1191"/>
                <a:gd name="T21" fmla="*/ 2147483647 h 876"/>
                <a:gd name="T22" fmla="*/ 2147483647 w 1191"/>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1"/>
                <a:gd name="T37" fmla="*/ 0 h 876"/>
                <a:gd name="T38" fmla="*/ 1191 w 1191"/>
                <a:gd name="T39" fmla="*/ 876 h 8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1" h="876">
                  <a:moveTo>
                    <a:pt x="693" y="321"/>
                  </a:moveTo>
                  <a:lnTo>
                    <a:pt x="858" y="0"/>
                  </a:lnTo>
                  <a:lnTo>
                    <a:pt x="1155" y="135"/>
                  </a:lnTo>
                  <a:lnTo>
                    <a:pt x="948" y="213"/>
                  </a:lnTo>
                  <a:cubicBezTo>
                    <a:pt x="948" y="213"/>
                    <a:pt x="993" y="333"/>
                    <a:pt x="1038" y="453"/>
                  </a:cubicBezTo>
                  <a:cubicBezTo>
                    <a:pt x="1191" y="876"/>
                    <a:pt x="828" y="855"/>
                    <a:pt x="828" y="855"/>
                  </a:cubicBezTo>
                  <a:cubicBezTo>
                    <a:pt x="828" y="855"/>
                    <a:pt x="216" y="855"/>
                    <a:pt x="216" y="855"/>
                  </a:cubicBezTo>
                  <a:lnTo>
                    <a:pt x="0" y="669"/>
                  </a:lnTo>
                  <a:lnTo>
                    <a:pt x="273" y="540"/>
                  </a:lnTo>
                  <a:lnTo>
                    <a:pt x="240" y="642"/>
                  </a:lnTo>
                  <a:cubicBezTo>
                    <a:pt x="240" y="642"/>
                    <a:pt x="418" y="633"/>
                    <a:pt x="597" y="624"/>
                  </a:cubicBezTo>
                  <a:cubicBezTo>
                    <a:pt x="888" y="615"/>
                    <a:pt x="693" y="321"/>
                    <a:pt x="693" y="321"/>
                  </a:cubicBezTo>
                  <a:close/>
                </a:path>
              </a:pathLst>
            </a:custGeom>
            <a:gradFill rotWithShape="1">
              <a:gsLst>
                <a:gs pos="0">
                  <a:srgbClr val="990033"/>
                </a:gs>
                <a:gs pos="100000">
                  <a:srgbClr val="FF9900"/>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n-CA" dirty="0">
                <a:solidFill>
                  <a:prstClr val="white"/>
                </a:solidFill>
              </a:endParaRPr>
            </a:p>
          </p:txBody>
        </p:sp>
        <p:sp>
          <p:nvSpPr>
            <p:cNvPr id="21515" name="Freeform 14"/>
            <p:cNvSpPr>
              <a:spLocks/>
            </p:cNvSpPr>
            <p:nvPr/>
          </p:nvSpPr>
          <p:spPr bwMode="gray">
            <a:xfrm>
              <a:off x="3076575" y="2231331"/>
              <a:ext cx="2695575" cy="1862137"/>
            </a:xfrm>
            <a:custGeom>
              <a:avLst/>
              <a:gdLst>
                <a:gd name="T0" fmla="*/ 2147483647 w 1698"/>
                <a:gd name="T1" fmla="*/ 2147483647 h 1173"/>
                <a:gd name="T2" fmla="*/ 2147483647 w 1698"/>
                <a:gd name="T3" fmla="*/ 2147483647 h 1173"/>
                <a:gd name="T4" fmla="*/ 0 w 1698"/>
                <a:gd name="T5" fmla="*/ 2147483647 h 1173"/>
                <a:gd name="T6" fmla="*/ 2147483647 w 1698"/>
                <a:gd name="T7" fmla="*/ 2147483647 h 1173"/>
                <a:gd name="T8" fmla="*/ 2147483647 w 1698"/>
                <a:gd name="T9" fmla="*/ 2147483647 h 1173"/>
                <a:gd name="T10" fmla="*/ 2147483647 w 1698"/>
                <a:gd name="T11" fmla="*/ 2147483647 h 1173"/>
                <a:gd name="T12" fmla="*/ 2147483647 w 1698"/>
                <a:gd name="T13" fmla="*/ 2147483647 h 1173"/>
                <a:gd name="T14" fmla="*/ 2147483647 w 1698"/>
                <a:gd name="T15" fmla="*/ 2147483647 h 1173"/>
                <a:gd name="T16" fmla="*/ 2147483647 w 1698"/>
                <a:gd name="T17" fmla="*/ 2147483647 h 1173"/>
                <a:gd name="T18" fmla="*/ 2147483647 w 1698"/>
                <a:gd name="T19" fmla="*/ 2147483647 h 1173"/>
                <a:gd name="T20" fmla="*/ 2147483647 w 1698"/>
                <a:gd name="T21" fmla="*/ 2147483647 h 1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
                <a:gd name="T34" fmla="*/ 0 h 1173"/>
                <a:gd name="T35" fmla="*/ 1698 w 1698"/>
                <a:gd name="T36" fmla="*/ 1173 h 1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 h="1173">
                  <a:moveTo>
                    <a:pt x="417" y="996"/>
                  </a:moveTo>
                  <a:lnTo>
                    <a:pt x="105" y="1047"/>
                  </a:lnTo>
                  <a:lnTo>
                    <a:pt x="0" y="729"/>
                  </a:lnTo>
                  <a:cubicBezTo>
                    <a:pt x="0" y="729"/>
                    <a:pt x="91" y="786"/>
                    <a:pt x="183" y="843"/>
                  </a:cubicBezTo>
                  <a:cubicBezTo>
                    <a:pt x="483" y="0"/>
                    <a:pt x="945" y="27"/>
                    <a:pt x="945" y="27"/>
                  </a:cubicBezTo>
                  <a:cubicBezTo>
                    <a:pt x="1440" y="27"/>
                    <a:pt x="1698" y="861"/>
                    <a:pt x="1698" y="861"/>
                  </a:cubicBezTo>
                  <a:lnTo>
                    <a:pt x="1533" y="1173"/>
                  </a:lnTo>
                  <a:lnTo>
                    <a:pt x="1296" y="993"/>
                  </a:lnTo>
                  <a:lnTo>
                    <a:pt x="1440" y="945"/>
                  </a:lnTo>
                  <a:cubicBezTo>
                    <a:pt x="1440" y="945"/>
                    <a:pt x="1218" y="375"/>
                    <a:pt x="948" y="369"/>
                  </a:cubicBezTo>
                  <a:cubicBezTo>
                    <a:pt x="681" y="369"/>
                    <a:pt x="417" y="996"/>
                    <a:pt x="417" y="996"/>
                  </a:cubicBezTo>
                  <a:close/>
                </a:path>
              </a:pathLst>
            </a:custGeom>
            <a:gradFill rotWithShape="1">
              <a:gsLst>
                <a:gs pos="0">
                  <a:srgbClr val="660033"/>
                </a:gs>
                <a:gs pos="100000">
                  <a:srgbClr val="990033"/>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n-CA" dirty="0">
                <a:solidFill>
                  <a:prstClr val="white"/>
                </a:solidFill>
              </a:endParaRPr>
            </a:p>
          </p:txBody>
        </p:sp>
        <p:sp>
          <p:nvSpPr>
            <p:cNvPr id="21516" name="Freeform 15"/>
            <p:cNvSpPr>
              <a:spLocks/>
            </p:cNvSpPr>
            <p:nvPr/>
          </p:nvSpPr>
          <p:spPr bwMode="gray">
            <a:xfrm rot="10800000">
              <a:off x="4381500" y="3190181"/>
              <a:ext cx="357188" cy="45720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CA" dirty="0">
                <a:solidFill>
                  <a:prstClr val="white"/>
                </a:solidFill>
              </a:endParaRPr>
            </a:p>
          </p:txBody>
        </p:sp>
        <p:sp>
          <p:nvSpPr>
            <p:cNvPr id="21517" name="Freeform 16"/>
            <p:cNvSpPr>
              <a:spLocks/>
            </p:cNvSpPr>
            <p:nvPr/>
          </p:nvSpPr>
          <p:spPr bwMode="gray">
            <a:xfrm rot="-2700000">
              <a:off x="4970463" y="4225231"/>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dirty="0">
                <a:solidFill>
                  <a:prstClr val="white"/>
                </a:solidFill>
              </a:endParaRPr>
            </a:p>
          </p:txBody>
        </p:sp>
        <p:sp>
          <p:nvSpPr>
            <p:cNvPr id="21518" name="Freeform 18"/>
            <p:cNvSpPr>
              <a:spLocks/>
            </p:cNvSpPr>
            <p:nvPr/>
          </p:nvSpPr>
          <p:spPr bwMode="gray">
            <a:xfrm rot="2700000">
              <a:off x="3946525" y="4255393"/>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vert="eaVert"/>
            <a:lstStyle/>
            <a:p>
              <a:endParaRPr lang="en-CA" dirty="0">
                <a:solidFill>
                  <a:prstClr val="white"/>
                </a:solidFill>
              </a:endParaRPr>
            </a:p>
          </p:txBody>
        </p:sp>
        <p:sp>
          <p:nvSpPr>
            <p:cNvPr id="21519" name="Text Box 19"/>
            <p:cNvSpPr txBox="1">
              <a:spLocks noChangeArrowheads="1"/>
            </p:cNvSpPr>
            <p:nvPr/>
          </p:nvSpPr>
          <p:spPr bwMode="gray">
            <a:xfrm>
              <a:off x="3838405" y="3664843"/>
              <a:ext cx="1462195" cy="641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ru-RU" sz="1400" b="1" dirty="0" smtClean="0">
                  <a:solidFill>
                    <a:prstClr val="black"/>
                  </a:solidFill>
                </a:rPr>
                <a:t>Нарушение </a:t>
              </a:r>
              <a:br>
                <a:rPr lang="ru-RU" sz="1400" b="1" dirty="0" smtClean="0">
                  <a:solidFill>
                    <a:prstClr val="black"/>
                  </a:solidFill>
                </a:rPr>
              </a:br>
              <a:r>
                <a:rPr lang="ru-RU" sz="1400" b="1" dirty="0" smtClean="0">
                  <a:solidFill>
                    <a:prstClr val="black"/>
                  </a:solidFill>
                </a:rPr>
                <a:t>функции и </a:t>
              </a:r>
              <a:br>
                <a:rPr lang="ru-RU" sz="1400" b="1" dirty="0" smtClean="0">
                  <a:solidFill>
                    <a:prstClr val="black"/>
                  </a:solidFill>
                </a:rPr>
              </a:br>
              <a:r>
                <a:rPr lang="ru-RU" sz="1400" b="1" dirty="0" smtClean="0">
                  <a:solidFill>
                    <a:prstClr val="black"/>
                  </a:solidFill>
                </a:rPr>
                <a:t>утомляемость</a:t>
              </a:r>
              <a:endParaRPr lang="en-US" sz="1400" b="1" dirty="0">
                <a:solidFill>
                  <a:prstClr val="black"/>
                </a:solidFill>
              </a:endParaRPr>
            </a:p>
          </p:txBody>
        </p:sp>
        <p:sp>
          <p:nvSpPr>
            <p:cNvPr id="21523" name="Text Box 24"/>
            <p:cNvSpPr txBox="1">
              <a:spLocks noChangeArrowheads="1"/>
            </p:cNvSpPr>
            <p:nvPr/>
          </p:nvSpPr>
          <p:spPr bwMode="gray">
            <a:xfrm>
              <a:off x="3917950" y="4793556"/>
              <a:ext cx="643446" cy="27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ru-RU" sz="1400" b="1" dirty="0" smtClean="0">
                  <a:solidFill>
                    <a:srgbClr val="F78B30">
                      <a:lumMod val="50000"/>
                    </a:srgbClr>
                  </a:solidFill>
                </a:rPr>
                <a:t>Боль</a:t>
              </a:r>
              <a:endParaRPr lang="en-US" sz="1400" b="1" dirty="0">
                <a:solidFill>
                  <a:srgbClr val="F78B30">
                    <a:lumMod val="50000"/>
                  </a:srgbClr>
                </a:solidFill>
              </a:endParaRPr>
            </a:p>
          </p:txBody>
        </p:sp>
        <p:sp>
          <p:nvSpPr>
            <p:cNvPr id="21524" name="Text Box 25"/>
            <p:cNvSpPr txBox="1">
              <a:spLocks noChangeArrowheads="1"/>
            </p:cNvSpPr>
            <p:nvPr/>
          </p:nvSpPr>
          <p:spPr bwMode="gray">
            <a:xfrm>
              <a:off x="4662488" y="4793556"/>
              <a:ext cx="931730" cy="27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ru-RU" sz="1400" b="1" dirty="0" smtClean="0">
                  <a:solidFill>
                    <a:srgbClr val="17375D"/>
                  </a:solidFill>
                </a:rPr>
                <a:t>Связано</a:t>
              </a:r>
              <a:endParaRPr lang="en-US" sz="1400" b="1" dirty="0">
                <a:solidFill>
                  <a:srgbClr val="17375D"/>
                </a:solidFill>
              </a:endParaRPr>
            </a:p>
          </p:txBody>
        </p:sp>
      </p:grpSp>
      <p:sp>
        <p:nvSpPr>
          <p:cNvPr id="24" name="Rounded Rectangle 23"/>
          <p:cNvSpPr/>
          <p:nvPr/>
        </p:nvSpPr>
        <p:spPr>
          <a:xfrm>
            <a:off x="2095744" y="5527171"/>
            <a:ext cx="5285887" cy="9736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prstClr val="white"/>
                </a:solidFill>
              </a:rPr>
              <a:t>Стратегия лечения фибромиалгии заключается в </a:t>
            </a:r>
            <a:r>
              <a:rPr lang="ru-RU" sz="2000" b="1" dirty="0" smtClean="0">
                <a:solidFill>
                  <a:prstClr val="white"/>
                </a:solidFill>
              </a:rPr>
              <a:t>улучшении общего функционирования пациента</a:t>
            </a:r>
            <a:endParaRPr lang="en-CA" sz="2000" b="1" dirty="0">
              <a:solidFill>
                <a:prstClr val="white"/>
              </a:solidFill>
            </a:endParaRPr>
          </a:p>
        </p:txBody>
      </p:sp>
      <p:sp>
        <p:nvSpPr>
          <p:cNvPr id="4" name="TextBox 3"/>
          <p:cNvSpPr txBox="1"/>
          <p:nvPr/>
        </p:nvSpPr>
        <p:spPr>
          <a:xfrm>
            <a:off x="4137499" y="1628800"/>
            <a:ext cx="1141659" cy="523220"/>
          </a:xfrm>
          <a:prstGeom prst="rect">
            <a:avLst/>
          </a:prstGeom>
          <a:noFill/>
        </p:spPr>
        <p:txBody>
          <a:bodyPr wrap="none" rtlCol="0">
            <a:spAutoFit/>
          </a:bodyPr>
          <a:lstStyle/>
          <a:p>
            <a:r>
              <a:rPr lang="ru-RU" sz="2800" b="1" dirty="0" smtClean="0">
                <a:solidFill>
                  <a:srgbClr val="C03932">
                    <a:lumMod val="75000"/>
                  </a:srgbClr>
                </a:solidFill>
                <a:latin typeface="Century Gothic" pitchFamily="34" charset="0"/>
              </a:rPr>
              <a:t>БОЛЬ</a:t>
            </a:r>
            <a:endParaRPr lang="en-CA" sz="2800" b="1" dirty="0">
              <a:solidFill>
                <a:srgbClr val="C03932">
                  <a:lumMod val="75000"/>
                </a:srgbClr>
              </a:solidFill>
              <a:latin typeface="Century Gothic" pitchFamily="34" charset="0"/>
            </a:endParaRPr>
          </a:p>
        </p:txBody>
      </p:sp>
      <p:sp>
        <p:nvSpPr>
          <p:cNvPr id="26" name="TextBox 25"/>
          <p:cNvSpPr txBox="1"/>
          <p:nvPr/>
        </p:nvSpPr>
        <p:spPr>
          <a:xfrm>
            <a:off x="6357950" y="3493705"/>
            <a:ext cx="2500330" cy="1815882"/>
          </a:xfrm>
          <a:prstGeom prst="rect">
            <a:avLst/>
          </a:prstGeom>
          <a:noFill/>
        </p:spPr>
        <p:txBody>
          <a:bodyPr wrap="square" rtlCol="0">
            <a:spAutoFit/>
          </a:bodyPr>
          <a:lstStyle/>
          <a:p>
            <a:pPr algn="ctr"/>
            <a:r>
              <a:rPr lang="ru-RU" sz="2000" b="1" dirty="0" smtClean="0">
                <a:solidFill>
                  <a:srgbClr val="FFC000"/>
                </a:solidFill>
                <a:latin typeface="Century Gothic" pitchFamily="34" charset="0"/>
              </a:rPr>
              <a:t>Психологические симптомы</a:t>
            </a:r>
            <a:endParaRPr lang="en-CA" sz="2000" b="1" dirty="0" smtClean="0">
              <a:solidFill>
                <a:srgbClr val="FFC000"/>
              </a:solidFill>
              <a:latin typeface="Century Gothic" pitchFamily="34" charset="0"/>
            </a:endParaRPr>
          </a:p>
          <a:p>
            <a:pPr algn="ctr"/>
            <a:r>
              <a:rPr lang="ru-RU" b="1" dirty="0" smtClean="0">
                <a:solidFill>
                  <a:prstClr val="black"/>
                </a:solidFill>
              </a:rPr>
              <a:t>Характеризуются сильной ассоциацией с фибромиалгией</a:t>
            </a:r>
            <a:endParaRPr lang="en-US" b="1" dirty="0">
              <a:solidFill>
                <a:prstClr val="black"/>
              </a:solidFill>
            </a:endParaRPr>
          </a:p>
          <a:p>
            <a:pPr algn="ctr"/>
            <a:endParaRPr lang="en-CA" b="1" dirty="0">
              <a:solidFill>
                <a:srgbClr val="FFC000"/>
              </a:solidFill>
              <a:latin typeface="Century Gothic" pitchFamily="34" charset="0"/>
            </a:endParaRPr>
          </a:p>
        </p:txBody>
      </p:sp>
      <p:sp>
        <p:nvSpPr>
          <p:cNvPr id="28" name="TextBox 27"/>
          <p:cNvSpPr txBox="1"/>
          <p:nvPr/>
        </p:nvSpPr>
        <p:spPr>
          <a:xfrm>
            <a:off x="251520" y="3493705"/>
            <a:ext cx="2520280" cy="2062103"/>
          </a:xfrm>
          <a:prstGeom prst="rect">
            <a:avLst/>
          </a:prstGeom>
          <a:noFill/>
        </p:spPr>
        <p:txBody>
          <a:bodyPr wrap="square" rtlCol="0">
            <a:spAutoFit/>
          </a:bodyPr>
          <a:lstStyle/>
          <a:p>
            <a:pPr algn="ctr"/>
            <a:r>
              <a:rPr lang="ru-RU" sz="2000" b="1" dirty="0" smtClean="0">
                <a:solidFill>
                  <a:srgbClr val="002060"/>
                </a:solidFill>
                <a:latin typeface="Century Gothic" pitchFamily="34" charset="0"/>
              </a:rPr>
              <a:t>Нарушения сна</a:t>
            </a:r>
            <a:endParaRPr lang="en-CA" sz="2000" b="1" dirty="0" smtClean="0">
              <a:solidFill>
                <a:srgbClr val="002060"/>
              </a:solidFill>
              <a:latin typeface="Century Gothic" pitchFamily="34" charset="0"/>
            </a:endParaRPr>
          </a:p>
          <a:p>
            <a:pPr algn="ctr"/>
            <a:r>
              <a:rPr lang="ru-RU" b="1" dirty="0" smtClean="0">
                <a:solidFill>
                  <a:prstClr val="black"/>
                </a:solidFill>
              </a:rPr>
              <a:t>Могут быть обусловлены фибромиалгией и/или способствовать ее развитию</a:t>
            </a:r>
            <a:endParaRPr lang="en-US" b="1" dirty="0">
              <a:solidFill>
                <a:prstClr val="black"/>
              </a:solidFill>
            </a:endParaRPr>
          </a:p>
          <a:p>
            <a:pPr algn="ctr"/>
            <a:endParaRPr lang="en-CA" b="1" dirty="0">
              <a:solidFill>
                <a:srgbClr val="002060"/>
              </a:solidFill>
              <a:latin typeface="Century Gothic" pitchFamily="34" charset="0"/>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xmlns="" val="17554573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idx="4294967295"/>
          </p:nvPr>
        </p:nvSpPr>
        <p:spPr/>
        <p:txBody>
          <a:bodyPr>
            <a:normAutofit/>
          </a:bodyPr>
          <a:lstStyle/>
          <a:p>
            <a:r>
              <a:rPr lang="ru-RU" dirty="0" smtClean="0">
                <a:ea typeface="Arial Unicode MS" pitchFamily="34" charset="-128"/>
                <a:cs typeface="Arial Unicode MS" pitchFamily="34" charset="-128"/>
              </a:rPr>
              <a:t>Диагностика фибромиалгии</a:t>
            </a:r>
            <a:endParaRPr lang="en-US" dirty="0" smtClean="0">
              <a:ea typeface="Arial Unicode MS" pitchFamily="34" charset="-128"/>
              <a:cs typeface="Arial Unicode MS" pitchFamily="34" charset="-128"/>
            </a:endParaRPr>
          </a:p>
        </p:txBody>
      </p:sp>
      <p:sp>
        <p:nvSpPr>
          <p:cNvPr id="55299" name="Rectangle 10"/>
          <p:cNvSpPr>
            <a:spLocks noGrp="1" noChangeArrowheads="1"/>
          </p:cNvSpPr>
          <p:nvPr>
            <p:ph type="body" idx="4294967295"/>
          </p:nvPr>
        </p:nvSpPr>
        <p:spPr>
          <a:xfrm>
            <a:off x="328167" y="2636912"/>
            <a:ext cx="5179937" cy="3528392"/>
          </a:xfrm>
          <a:solidFill>
            <a:schemeClr val="accent3"/>
          </a:solidFill>
        </p:spPr>
        <p:txBody>
          <a:bodyPr>
            <a:normAutofit fontScale="70000" lnSpcReduction="20000"/>
          </a:bodyPr>
          <a:lstStyle/>
          <a:p>
            <a:pPr marL="0" indent="0" algn="ctr">
              <a:lnSpc>
                <a:spcPct val="120000"/>
              </a:lnSpc>
              <a:spcBef>
                <a:spcPts val="0"/>
              </a:spcBef>
              <a:buNone/>
            </a:pPr>
            <a:r>
              <a:rPr lang="ru-RU" sz="2800" b="1" dirty="0" smtClean="0"/>
              <a:t>Обзор принципов диагностики</a:t>
            </a:r>
            <a:endParaRPr lang="en-US" sz="2800" b="1" dirty="0" smtClean="0"/>
          </a:p>
          <a:p>
            <a:pPr marL="255588" indent="-255588">
              <a:lnSpc>
                <a:spcPct val="120000"/>
              </a:lnSpc>
              <a:spcBef>
                <a:spcPts val="0"/>
              </a:spcBef>
            </a:pPr>
            <a:r>
              <a:rPr lang="ru-RU" sz="2800" dirty="0" smtClean="0"/>
              <a:t>Наличие в анамнезе фибромиалгии или родственных состояний</a:t>
            </a:r>
            <a:endParaRPr lang="en-US" sz="2800" dirty="0" smtClean="0"/>
          </a:p>
          <a:p>
            <a:pPr marL="536575" lvl="1" indent="-261938">
              <a:lnSpc>
                <a:spcPct val="120000"/>
              </a:lnSpc>
              <a:spcBef>
                <a:spcPts val="0"/>
              </a:spcBef>
              <a:buFont typeface="Wingdings" pitchFamily="2" charset="2"/>
              <a:buChar char="§"/>
            </a:pPr>
            <a:r>
              <a:rPr lang="ru-RU" sz="2600" dirty="0" smtClean="0"/>
              <a:t>Личный и семейный анамнез</a:t>
            </a:r>
            <a:endParaRPr lang="en-US" sz="2600" dirty="0" smtClean="0"/>
          </a:p>
          <a:p>
            <a:pPr marL="255588" indent="-255588">
              <a:lnSpc>
                <a:spcPct val="120000"/>
              </a:lnSpc>
              <a:spcBef>
                <a:spcPts val="0"/>
              </a:spcBef>
            </a:pPr>
            <a:r>
              <a:rPr lang="ru-RU" sz="2800" dirty="0" smtClean="0"/>
              <a:t>Объективное обследование</a:t>
            </a:r>
            <a:endParaRPr lang="en-US" sz="2800" dirty="0" smtClean="0"/>
          </a:p>
          <a:p>
            <a:pPr marL="536575" lvl="1" indent="-261938">
              <a:lnSpc>
                <a:spcPct val="120000"/>
              </a:lnSpc>
              <a:spcBef>
                <a:spcPts val="0"/>
              </a:spcBef>
              <a:buFont typeface="Wingdings" pitchFamily="2" charset="2"/>
              <a:buChar char="§"/>
            </a:pPr>
            <a:r>
              <a:rPr lang="ru-RU" sz="2600" dirty="0" smtClean="0"/>
              <a:t>Наиболее важно выявить другие возможные состояния</a:t>
            </a:r>
            <a:endParaRPr lang="en-US" sz="2600" dirty="0"/>
          </a:p>
          <a:p>
            <a:pPr marL="255588" indent="-255588">
              <a:lnSpc>
                <a:spcPct val="120000"/>
              </a:lnSpc>
              <a:spcBef>
                <a:spcPts val="0"/>
              </a:spcBef>
            </a:pPr>
            <a:r>
              <a:rPr lang="ru-RU" sz="2800" dirty="0" smtClean="0"/>
              <a:t>Дифференциальная диагностика</a:t>
            </a:r>
            <a:endParaRPr lang="en-US" sz="2800" dirty="0" smtClean="0"/>
          </a:p>
          <a:p>
            <a:pPr marL="536575" lvl="1" indent="-261938">
              <a:lnSpc>
                <a:spcPct val="120000"/>
              </a:lnSpc>
              <a:spcBef>
                <a:spcPts val="0"/>
              </a:spcBef>
              <a:buFont typeface="Wingdings" pitchFamily="2" charset="2"/>
              <a:buChar char="§"/>
            </a:pPr>
            <a:r>
              <a:rPr lang="ru-RU" sz="2600" dirty="0" smtClean="0"/>
              <a:t>Клинические и лабораторные исследования с целью идентификации других возможных состояний</a:t>
            </a:r>
            <a:endParaRPr lang="en-US" sz="2600" dirty="0"/>
          </a:p>
          <a:p>
            <a:pPr lvl="2">
              <a:lnSpc>
                <a:spcPct val="120000"/>
              </a:lnSpc>
              <a:spcBef>
                <a:spcPts val="0"/>
              </a:spcBef>
            </a:pPr>
            <a:endParaRPr lang="en-US" dirty="0" smtClean="0"/>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23</a:t>
            </a:fld>
            <a:endParaRPr lang="en-CA" dirty="0">
              <a:solidFill>
                <a:prstClr val="black"/>
              </a:solidFill>
            </a:endParaRPr>
          </a:p>
        </p:txBody>
      </p:sp>
      <p:sp>
        <p:nvSpPr>
          <p:cNvPr id="2" name="Rectangle 1"/>
          <p:cNvSpPr/>
          <p:nvPr/>
        </p:nvSpPr>
        <p:spPr>
          <a:xfrm>
            <a:off x="328166" y="1628800"/>
            <a:ext cx="863632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buFont typeface="Arial" pitchFamily="34" charset="0"/>
              <a:buChar char="•"/>
            </a:pPr>
            <a:r>
              <a:rPr lang="ru-RU" sz="2000" dirty="0" smtClean="0">
                <a:solidFill>
                  <a:prstClr val="white"/>
                </a:solidFill>
              </a:rPr>
              <a:t>В среднем, для постановки диагноза фибромиалгии требуется </a:t>
            </a:r>
            <a:r>
              <a:rPr lang="en-CA" sz="2000" b="1" dirty="0" smtClean="0">
                <a:solidFill>
                  <a:prstClr val="white"/>
                </a:solidFill>
              </a:rPr>
              <a:t>&gt;2 </a:t>
            </a:r>
            <a:r>
              <a:rPr lang="ru-RU" sz="2000" b="1" dirty="0" smtClean="0">
                <a:solidFill>
                  <a:prstClr val="white"/>
                </a:solidFill>
              </a:rPr>
              <a:t>лет</a:t>
            </a:r>
            <a:r>
              <a:rPr lang="en-CA" sz="2000" dirty="0" smtClean="0">
                <a:solidFill>
                  <a:prstClr val="white"/>
                </a:solidFill>
              </a:rPr>
              <a:t> </a:t>
            </a:r>
          </a:p>
          <a:p>
            <a:pPr marL="342900" lvl="1" indent="-342900">
              <a:buFont typeface="Arial" pitchFamily="34" charset="0"/>
              <a:buChar char="•"/>
            </a:pPr>
            <a:r>
              <a:rPr lang="ru-RU" sz="2000" dirty="0" smtClean="0">
                <a:solidFill>
                  <a:prstClr val="white"/>
                </a:solidFill>
              </a:rPr>
              <a:t>Согласно оценкам, у </a:t>
            </a:r>
            <a:r>
              <a:rPr lang="en-CA" sz="2000" b="1" dirty="0" smtClean="0">
                <a:solidFill>
                  <a:prstClr val="white"/>
                </a:solidFill>
              </a:rPr>
              <a:t>75</a:t>
            </a:r>
            <a:r>
              <a:rPr lang="ru-RU" sz="2000" b="1" dirty="0" smtClean="0">
                <a:solidFill>
                  <a:prstClr val="white"/>
                </a:solidFill>
              </a:rPr>
              <a:t> </a:t>
            </a:r>
            <a:r>
              <a:rPr lang="en-CA" sz="2000" b="1" dirty="0" smtClean="0">
                <a:solidFill>
                  <a:prstClr val="white"/>
                </a:solidFill>
              </a:rPr>
              <a:t>% </a:t>
            </a:r>
            <a:r>
              <a:rPr lang="ru-RU" sz="2000" dirty="0" smtClean="0">
                <a:solidFill>
                  <a:prstClr val="white"/>
                </a:solidFill>
              </a:rPr>
              <a:t>пациентов фибромиалгия остается недиагностированной</a:t>
            </a:r>
            <a:endParaRPr lang="en-CA" sz="2000" dirty="0">
              <a:solidFill>
                <a:prstClr val="white"/>
              </a:solidFill>
            </a:endParaRPr>
          </a:p>
        </p:txBody>
      </p:sp>
      <p:sp>
        <p:nvSpPr>
          <p:cNvPr id="8" name="Rectangle 10"/>
          <p:cNvSpPr txBox="1">
            <a:spLocks noChangeArrowheads="1"/>
          </p:cNvSpPr>
          <p:nvPr/>
        </p:nvSpPr>
        <p:spPr>
          <a:xfrm>
            <a:off x="5364088" y="2637304"/>
            <a:ext cx="3600400" cy="3528392"/>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2000" b="1" dirty="0" smtClean="0">
                <a:solidFill>
                  <a:prstClr val="white"/>
                </a:solidFill>
              </a:rPr>
              <a:t>Последствия несвоевременной диагностики</a:t>
            </a:r>
            <a:endParaRPr lang="en-US" sz="2000" b="1" dirty="0" smtClean="0">
              <a:solidFill>
                <a:prstClr val="white"/>
              </a:solidFill>
            </a:endParaRPr>
          </a:p>
          <a:p>
            <a:pPr>
              <a:spcBef>
                <a:spcPts val="0"/>
              </a:spcBef>
              <a:spcAft>
                <a:spcPts val="300"/>
              </a:spcAft>
            </a:pPr>
            <a:r>
              <a:rPr lang="ru-RU" sz="2000" dirty="0" smtClean="0">
                <a:solidFill>
                  <a:prstClr val="white"/>
                </a:solidFill>
              </a:rPr>
              <a:t>Наличие недиагностированной фибромиалгии связано с увеличением затрат и использования медицинских ресурсов</a:t>
            </a:r>
            <a:endParaRPr lang="en-US" sz="2000" baseline="30000" dirty="0">
              <a:solidFill>
                <a:prstClr val="white"/>
              </a:solidFill>
            </a:endParaRPr>
          </a:p>
        </p:txBody>
      </p:sp>
      <p:sp>
        <p:nvSpPr>
          <p:cNvPr id="9" name="Text Box 4"/>
          <p:cNvSpPr txBox="1">
            <a:spLocks noChangeArrowheads="1"/>
          </p:cNvSpPr>
          <p:nvPr/>
        </p:nvSpPr>
        <p:spPr bwMode="gray">
          <a:xfrm>
            <a:off x="302840" y="6381328"/>
            <a:ext cx="822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000" dirty="0">
                <a:solidFill>
                  <a:srgbClr val="002060"/>
                </a:solidFill>
                <a:latin typeface="Calibri"/>
                <a:ea typeface="+mn-ea"/>
              </a:rPr>
              <a:t>Annemans </a:t>
            </a:r>
            <a:r>
              <a:rPr lang="en-CA" sz="1000" dirty="0" smtClean="0">
                <a:solidFill>
                  <a:srgbClr val="002060"/>
                </a:solidFill>
                <a:latin typeface="Calibri"/>
                <a:ea typeface="+mn-ea"/>
              </a:rPr>
              <a:t>L </a:t>
            </a:r>
            <a:r>
              <a:rPr lang="en-CA" sz="1000" i="1" dirty="0" smtClean="0">
                <a:solidFill>
                  <a:srgbClr val="002060"/>
                </a:solidFill>
                <a:latin typeface="Calibri"/>
                <a:ea typeface="+mn-ea"/>
              </a:rPr>
              <a:t>et </a:t>
            </a:r>
            <a:r>
              <a:rPr lang="en-CA" sz="1000" i="1" dirty="0">
                <a:solidFill>
                  <a:srgbClr val="002060"/>
                </a:solidFill>
                <a:latin typeface="Calibri"/>
                <a:ea typeface="+mn-ea"/>
              </a:rPr>
              <a:t>al. </a:t>
            </a:r>
            <a:r>
              <a:rPr lang="en-CA" sz="1000" i="1" dirty="0" smtClean="0">
                <a:solidFill>
                  <a:srgbClr val="002060"/>
                </a:solidFill>
                <a:latin typeface="Calibri"/>
                <a:ea typeface="+mn-ea"/>
              </a:rPr>
              <a:t>Arthritis Rheum </a:t>
            </a:r>
            <a:r>
              <a:rPr lang="en-CA" sz="1000" dirty="0">
                <a:solidFill>
                  <a:srgbClr val="002060"/>
                </a:solidFill>
                <a:latin typeface="Calibri"/>
                <a:ea typeface="+mn-ea"/>
              </a:rPr>
              <a:t>58(3):895-902; </a:t>
            </a:r>
            <a:r>
              <a:rPr lang="en-CA" sz="1000" dirty="0" smtClean="0">
                <a:solidFill>
                  <a:srgbClr val="002060"/>
                </a:solidFill>
                <a:latin typeface="Calibri"/>
                <a:ea typeface="+mn-ea"/>
              </a:rPr>
              <a:t>Choy E </a:t>
            </a:r>
            <a:r>
              <a:rPr lang="en-CA" sz="1000" i="1" dirty="0" smtClean="0">
                <a:solidFill>
                  <a:srgbClr val="002060"/>
                </a:solidFill>
                <a:latin typeface="Calibri"/>
                <a:ea typeface="+mn-ea"/>
              </a:rPr>
              <a:t>et al. BMC Health Serv Res</a:t>
            </a:r>
            <a:r>
              <a:rPr lang="en-CA" sz="1000" dirty="0" smtClean="0">
                <a:solidFill>
                  <a:srgbClr val="002060"/>
                </a:solidFill>
                <a:latin typeface="Calibri"/>
                <a:ea typeface="+mn-ea"/>
              </a:rPr>
              <a:t> 2010; 10:102; </a:t>
            </a:r>
            <a:r>
              <a:rPr lang="en-US" sz="1000" dirty="0" smtClean="0">
                <a:solidFill>
                  <a:srgbClr val="002060"/>
                </a:solidFill>
                <a:latin typeface="Calibri"/>
                <a:ea typeface="+mn-ea"/>
              </a:rPr>
              <a:t>Clauw DJ </a:t>
            </a:r>
            <a:r>
              <a:rPr lang="en-US" sz="1000" i="1" dirty="0" smtClean="0">
                <a:solidFill>
                  <a:srgbClr val="002060"/>
                </a:solidFill>
                <a:latin typeface="Calibri"/>
                <a:ea typeface="+mn-ea"/>
              </a:rPr>
              <a:t>et al. Mayo Clin Proc. </a:t>
            </a:r>
            <a:r>
              <a:rPr lang="en-US" sz="1000" dirty="0" smtClean="0">
                <a:solidFill>
                  <a:srgbClr val="002060"/>
                </a:solidFill>
                <a:latin typeface="Calibri"/>
                <a:ea typeface="+mn-ea"/>
              </a:rPr>
              <a:t>2011; 86(9):907-11; </a:t>
            </a:r>
            <a:br>
              <a:rPr lang="en-US" sz="1000" dirty="0" smtClean="0">
                <a:solidFill>
                  <a:srgbClr val="002060"/>
                </a:solidFill>
                <a:latin typeface="Calibri"/>
                <a:ea typeface="+mn-ea"/>
              </a:rPr>
            </a:br>
            <a:r>
              <a:rPr lang="en-US" sz="1000" dirty="0" smtClean="0">
                <a:solidFill>
                  <a:srgbClr val="002060"/>
                </a:solidFill>
                <a:latin typeface="Calibri"/>
              </a:rPr>
              <a:t>Mease P. </a:t>
            </a:r>
            <a:r>
              <a:rPr lang="en-US" sz="1000" i="1" dirty="0" smtClean="0">
                <a:solidFill>
                  <a:srgbClr val="002060"/>
                </a:solidFill>
                <a:latin typeface="Calibri"/>
              </a:rPr>
              <a:t>J Rheumatol</a:t>
            </a:r>
            <a:r>
              <a:rPr lang="en-US" sz="1000" dirty="0" smtClean="0">
                <a:solidFill>
                  <a:srgbClr val="002060"/>
                </a:solidFill>
                <a:latin typeface="Calibri"/>
              </a:rPr>
              <a:t> </a:t>
            </a:r>
            <a:r>
              <a:rPr lang="en-US" sz="1000" dirty="0" smtClean="0">
                <a:solidFill>
                  <a:srgbClr val="002060"/>
                </a:solidFill>
                <a:latin typeface="Calibri"/>
                <a:cs typeface="Arial" charset="0"/>
              </a:rPr>
              <a:t>2005; 32(Suppl 75):6-21; </a:t>
            </a:r>
            <a:r>
              <a:rPr lang="en-US" sz="1000" dirty="0" smtClean="0">
                <a:solidFill>
                  <a:srgbClr val="002060"/>
                </a:solidFill>
                <a:latin typeface="Calibri"/>
              </a:rPr>
              <a:t>Wolfe F </a:t>
            </a:r>
            <a:r>
              <a:rPr lang="en-US" sz="1000" i="1" dirty="0" smtClean="0">
                <a:solidFill>
                  <a:srgbClr val="002060"/>
                </a:solidFill>
                <a:latin typeface="Calibri"/>
              </a:rPr>
              <a:t>et al. Arthritis Rheum 1</a:t>
            </a:r>
            <a:r>
              <a:rPr lang="en-US" sz="1000" dirty="0" smtClean="0">
                <a:solidFill>
                  <a:srgbClr val="002060"/>
                </a:solidFill>
                <a:latin typeface="Calibri"/>
              </a:rPr>
              <a:t>990; 33(2):160-72.</a:t>
            </a:r>
            <a:endParaRPr lang="en-US" sz="1000" dirty="0">
              <a:solidFill>
                <a:srgbClr val="002060"/>
              </a:solidFill>
              <a:latin typeface="Calibri"/>
            </a:endParaRPr>
          </a:p>
        </p:txBody>
      </p:sp>
    </p:spTree>
    <p:extLst>
      <p:ext uri="{BB962C8B-B14F-4D97-AF65-F5344CB8AC3E}">
        <p14:creationId xmlns:p14="http://schemas.microsoft.com/office/powerpoint/2010/main" xmlns="" val="2279059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32"/>
          <p:cNvSpPr>
            <a:spLocks noGrp="1" noChangeArrowheads="1"/>
          </p:cNvSpPr>
          <p:nvPr>
            <p:ph type="title" idx="4294967295"/>
          </p:nvPr>
        </p:nvSpPr>
        <p:spPr>
          <a:xfrm>
            <a:off x="481013" y="92075"/>
            <a:ext cx="8078787" cy="1081088"/>
          </a:xfrm>
        </p:spPr>
        <p:txBody>
          <a:bodyPr lIns="0" tIns="0" rIns="0" bIns="0">
            <a:normAutofit/>
          </a:bodyPr>
          <a:lstStyle/>
          <a:p>
            <a:r>
              <a:rPr lang="ru-RU" sz="3200" dirty="0" smtClean="0"/>
              <a:t>У пациентов с фибромиалгией имеет место генерализованное болевое расстройство</a:t>
            </a:r>
            <a:endParaRPr lang="en-US" sz="3200" dirty="0"/>
          </a:p>
        </p:txBody>
      </p:sp>
      <p:sp>
        <p:nvSpPr>
          <p:cNvPr id="3025923" name="Rectangle 34"/>
          <p:cNvSpPr>
            <a:spLocks noGrp="1" noChangeArrowheads="1"/>
          </p:cNvSpPr>
          <p:nvPr>
            <p:ph type="body" sz="half" idx="4294967295"/>
          </p:nvPr>
        </p:nvSpPr>
        <p:spPr>
          <a:xfrm>
            <a:off x="298449" y="1479550"/>
            <a:ext cx="4594225" cy="4089400"/>
          </a:xfrm>
        </p:spPr>
        <p:txBody>
          <a:bodyPr>
            <a:normAutofit fontScale="92500" lnSpcReduction="10000"/>
          </a:bodyPr>
          <a:lstStyle/>
          <a:p>
            <a:pPr marL="282575" indent="-282575">
              <a:lnSpc>
                <a:spcPct val="105000"/>
              </a:lnSpc>
              <a:tabLst/>
            </a:pPr>
            <a:r>
              <a:rPr lang="ru-RU" dirty="0" smtClean="0"/>
              <a:t>Распределение болевых зон</a:t>
            </a:r>
            <a:endParaRPr lang="en-US" dirty="0" smtClean="0"/>
          </a:p>
          <a:p>
            <a:pPr marL="682625" lvl="1" indent="-282575">
              <a:lnSpc>
                <a:spcPct val="105000"/>
              </a:lnSpc>
            </a:pPr>
            <a:r>
              <a:rPr lang="ru-RU" dirty="0" smtClean="0"/>
              <a:t>Пациент закрашивал все области тела, где он испытывал боль </a:t>
            </a:r>
            <a:r>
              <a:rPr lang="en-US" baseline="30000" dirty="0" smtClean="0"/>
              <a:t>1</a:t>
            </a:r>
            <a:endParaRPr lang="en-US" baseline="30000" dirty="0"/>
          </a:p>
          <a:p>
            <a:pPr marL="282575" indent="-282575">
              <a:lnSpc>
                <a:spcPct val="105000"/>
              </a:lnSpc>
              <a:tabLst/>
            </a:pPr>
            <a:r>
              <a:rPr lang="ru-RU" dirty="0" smtClean="0"/>
              <a:t>Как показано, болевой синдром при фибромиалгии является распространенным </a:t>
            </a:r>
            <a:r>
              <a:rPr lang="en-US" baseline="30000" dirty="0" smtClean="0"/>
              <a:t>2</a:t>
            </a:r>
            <a:endParaRPr lang="en-US" baseline="30000" dirty="0"/>
          </a:p>
        </p:txBody>
      </p:sp>
      <p:pic>
        <p:nvPicPr>
          <p:cNvPr id="3025925" name="Picture 5" descr="body(silhouette) Converted"/>
          <p:cNvPicPr>
            <a:picLocks noChangeAspect="1" noChangeArrowheads="1"/>
          </p:cNvPicPr>
          <p:nvPr/>
        </p:nvPicPr>
        <p:blipFill>
          <a:blip r:embed="rId3" cstate="print"/>
          <a:srcRect/>
          <a:stretch>
            <a:fillRect/>
          </a:stretch>
        </p:blipFill>
        <p:spPr bwMode="auto">
          <a:xfrm>
            <a:off x="5186363" y="1457325"/>
            <a:ext cx="3313112" cy="4522788"/>
          </a:xfrm>
          <a:prstGeom prst="rect">
            <a:avLst/>
          </a:prstGeom>
          <a:noFill/>
          <a:ln w="9525">
            <a:noFill/>
            <a:miter lim="800000"/>
            <a:headEnd/>
            <a:tailEnd/>
          </a:ln>
        </p:spPr>
      </p:pic>
      <p:sp>
        <p:nvSpPr>
          <p:cNvPr id="2530310" name="Freeform 6"/>
          <p:cNvSpPr>
            <a:spLocks/>
          </p:cNvSpPr>
          <p:nvPr/>
        </p:nvSpPr>
        <p:spPr bwMode="auto">
          <a:xfrm>
            <a:off x="5705475" y="1725613"/>
            <a:ext cx="141288" cy="177800"/>
          </a:xfrm>
          <a:custGeom>
            <a:avLst/>
            <a:gdLst>
              <a:gd name="T0" fmla="*/ 2147483647 w 89"/>
              <a:gd name="T1" fmla="*/ 0 h 112"/>
              <a:gd name="T2" fmla="*/ 0 w 89"/>
              <a:gd name="T3" fmla="*/ 2147483647 h 112"/>
              <a:gd name="T4" fmla="*/ 2147483647 w 89"/>
              <a:gd name="T5" fmla="*/ 2147483647 h 112"/>
              <a:gd name="T6" fmla="*/ 2147483647 w 89"/>
              <a:gd name="T7" fmla="*/ 2147483647 h 112"/>
              <a:gd name="T8" fmla="*/ 2147483647 w 89"/>
              <a:gd name="T9" fmla="*/ 0 h 112"/>
              <a:gd name="T10" fmla="*/ 0 60000 65536"/>
              <a:gd name="T11" fmla="*/ 0 60000 65536"/>
              <a:gd name="T12" fmla="*/ 0 60000 65536"/>
              <a:gd name="T13" fmla="*/ 0 60000 65536"/>
              <a:gd name="T14" fmla="*/ 0 60000 65536"/>
              <a:gd name="T15" fmla="*/ 0 w 89"/>
              <a:gd name="T16" fmla="*/ 0 h 112"/>
              <a:gd name="T17" fmla="*/ 89 w 89"/>
              <a:gd name="T18" fmla="*/ 112 h 112"/>
            </a:gdLst>
            <a:ahLst/>
            <a:cxnLst>
              <a:cxn ang="T10">
                <a:pos x="T0" y="T1"/>
              </a:cxn>
              <a:cxn ang="T11">
                <a:pos x="T2" y="T3"/>
              </a:cxn>
              <a:cxn ang="T12">
                <a:pos x="T4" y="T5"/>
              </a:cxn>
              <a:cxn ang="T13">
                <a:pos x="T6" y="T7"/>
              </a:cxn>
              <a:cxn ang="T14">
                <a:pos x="T8" y="T9"/>
              </a:cxn>
            </a:cxnLst>
            <a:rect l="T15" t="T16" r="T17" b="T18"/>
            <a:pathLst>
              <a:path w="89" h="112">
                <a:moveTo>
                  <a:pt x="37" y="0"/>
                </a:moveTo>
                <a:cubicBezTo>
                  <a:pt x="30" y="14"/>
                  <a:pt x="0" y="77"/>
                  <a:pt x="0" y="81"/>
                </a:cubicBezTo>
                <a:cubicBezTo>
                  <a:pt x="0" y="94"/>
                  <a:pt x="31" y="20"/>
                  <a:pt x="37" y="23"/>
                </a:cubicBezTo>
                <a:cubicBezTo>
                  <a:pt x="43" y="26"/>
                  <a:pt x="27" y="112"/>
                  <a:pt x="37" y="99"/>
                </a:cubicBezTo>
                <a:cubicBezTo>
                  <a:pt x="46" y="86"/>
                  <a:pt x="78" y="21"/>
                  <a:pt x="89" y="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1" name="Freeform 7"/>
          <p:cNvSpPr>
            <a:spLocks/>
          </p:cNvSpPr>
          <p:nvPr/>
        </p:nvSpPr>
        <p:spPr bwMode="auto">
          <a:xfrm>
            <a:off x="5992813" y="1697038"/>
            <a:ext cx="149225" cy="179387"/>
          </a:xfrm>
          <a:custGeom>
            <a:avLst/>
            <a:gdLst>
              <a:gd name="T0" fmla="*/ 2147483647 w 94"/>
              <a:gd name="T1" fmla="*/ 0 h 113"/>
              <a:gd name="T2" fmla="*/ 2147483647 w 94"/>
              <a:gd name="T3" fmla="*/ 2147483647 h 113"/>
              <a:gd name="T4" fmla="*/ 2147483647 w 94"/>
              <a:gd name="T5" fmla="*/ 2147483647 h 113"/>
              <a:gd name="T6" fmla="*/ 2147483647 w 94"/>
              <a:gd name="T7" fmla="*/ 2147483647 h 113"/>
              <a:gd name="T8" fmla="*/ 0 60000 65536"/>
              <a:gd name="T9" fmla="*/ 0 60000 65536"/>
              <a:gd name="T10" fmla="*/ 0 60000 65536"/>
              <a:gd name="T11" fmla="*/ 0 60000 65536"/>
              <a:gd name="T12" fmla="*/ 0 w 94"/>
              <a:gd name="T13" fmla="*/ 0 h 113"/>
              <a:gd name="T14" fmla="*/ 94 w 94"/>
              <a:gd name="T15" fmla="*/ 113 h 113"/>
            </a:gdLst>
            <a:ahLst/>
            <a:cxnLst>
              <a:cxn ang="T8">
                <a:pos x="T0" y="T1"/>
              </a:cxn>
              <a:cxn ang="T9">
                <a:pos x="T2" y="T3"/>
              </a:cxn>
              <a:cxn ang="T10">
                <a:pos x="T4" y="T5"/>
              </a:cxn>
              <a:cxn ang="T11">
                <a:pos x="T6" y="T7"/>
              </a:cxn>
            </a:cxnLst>
            <a:rect l="T12" t="T13" r="T14" b="T15"/>
            <a:pathLst>
              <a:path w="94" h="113">
                <a:moveTo>
                  <a:pt x="94" y="0"/>
                </a:moveTo>
                <a:cubicBezTo>
                  <a:pt x="91" y="9"/>
                  <a:pt x="90" y="49"/>
                  <a:pt x="76" y="57"/>
                </a:cubicBezTo>
                <a:cubicBezTo>
                  <a:pt x="62" y="65"/>
                  <a:pt x="15" y="36"/>
                  <a:pt x="12" y="45"/>
                </a:cubicBezTo>
                <a:cubicBezTo>
                  <a:pt x="0" y="70"/>
                  <a:pt x="50" y="99"/>
                  <a:pt x="60" y="11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2" name="Freeform 8"/>
          <p:cNvSpPr>
            <a:spLocks/>
          </p:cNvSpPr>
          <p:nvPr/>
        </p:nvSpPr>
        <p:spPr bwMode="auto">
          <a:xfrm>
            <a:off x="5522913" y="1978025"/>
            <a:ext cx="566737" cy="700088"/>
          </a:xfrm>
          <a:custGeom>
            <a:avLst/>
            <a:gdLst>
              <a:gd name="T0" fmla="*/ 2147483647 w 357"/>
              <a:gd name="T1" fmla="*/ 0 h 441"/>
              <a:gd name="T2" fmla="*/ 2147483647 w 357"/>
              <a:gd name="T3" fmla="*/ 2147483647 h 441"/>
              <a:gd name="T4" fmla="*/ 2147483647 w 357"/>
              <a:gd name="T5" fmla="*/ 2147483647 h 441"/>
              <a:gd name="T6" fmla="*/ 2147483647 w 357"/>
              <a:gd name="T7" fmla="*/ 2147483647 h 441"/>
              <a:gd name="T8" fmla="*/ 2147483647 w 357"/>
              <a:gd name="T9" fmla="*/ 2147483647 h 441"/>
              <a:gd name="T10" fmla="*/ 2147483647 w 357"/>
              <a:gd name="T11" fmla="*/ 2147483647 h 441"/>
              <a:gd name="T12" fmla="*/ 2147483647 w 357"/>
              <a:gd name="T13" fmla="*/ 2147483647 h 441"/>
              <a:gd name="T14" fmla="*/ 2147483647 w 357"/>
              <a:gd name="T15" fmla="*/ 2147483647 h 441"/>
              <a:gd name="T16" fmla="*/ 0 w 357"/>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41"/>
              <a:gd name="T29" fmla="*/ 357 w 357"/>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41">
                <a:moveTo>
                  <a:pt x="196" y="0"/>
                </a:moveTo>
                <a:lnTo>
                  <a:pt x="156" y="92"/>
                </a:lnTo>
                <a:lnTo>
                  <a:pt x="212" y="28"/>
                </a:lnTo>
                <a:lnTo>
                  <a:pt x="273" y="21"/>
                </a:lnTo>
                <a:lnTo>
                  <a:pt x="171" y="105"/>
                </a:lnTo>
                <a:lnTo>
                  <a:pt x="357" y="9"/>
                </a:lnTo>
                <a:lnTo>
                  <a:pt x="213" y="129"/>
                </a:lnTo>
                <a:lnTo>
                  <a:pt x="318" y="99"/>
                </a:lnTo>
                <a:lnTo>
                  <a:pt x="0" y="441"/>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3" name="Freeform 9"/>
          <p:cNvSpPr>
            <a:spLocks/>
          </p:cNvSpPr>
          <p:nvPr/>
        </p:nvSpPr>
        <p:spPr bwMode="auto">
          <a:xfrm>
            <a:off x="5213350" y="2297113"/>
            <a:ext cx="346075" cy="317500"/>
          </a:xfrm>
          <a:custGeom>
            <a:avLst/>
            <a:gdLst>
              <a:gd name="T0" fmla="*/ 2147483647 w 218"/>
              <a:gd name="T1" fmla="*/ 2147483647 h 200"/>
              <a:gd name="T2" fmla="*/ 2147483647 w 218"/>
              <a:gd name="T3" fmla="*/ 2147483647 h 200"/>
              <a:gd name="T4" fmla="*/ 2147483647 w 218"/>
              <a:gd name="T5" fmla="*/ 2147483647 h 200"/>
              <a:gd name="T6" fmla="*/ 2147483647 w 218"/>
              <a:gd name="T7" fmla="*/ 2147483647 h 200"/>
              <a:gd name="T8" fmla="*/ 2147483647 w 218"/>
              <a:gd name="T9" fmla="*/ 2147483647 h 200"/>
              <a:gd name="T10" fmla="*/ 2147483647 w 218"/>
              <a:gd name="T11" fmla="*/ 2147483647 h 200"/>
              <a:gd name="T12" fmla="*/ 2147483647 w 218"/>
              <a:gd name="T13" fmla="*/ 2147483647 h 200"/>
              <a:gd name="T14" fmla="*/ 2147483647 w 218"/>
              <a:gd name="T15" fmla="*/ 2147483647 h 200"/>
              <a:gd name="T16" fmla="*/ 2147483647 w 218"/>
              <a:gd name="T17" fmla="*/ 2147483647 h 200"/>
              <a:gd name="T18" fmla="*/ 2147483647 w 218"/>
              <a:gd name="T19" fmla="*/ 2147483647 h 200"/>
              <a:gd name="T20" fmla="*/ 2147483647 w 218"/>
              <a:gd name="T21" fmla="*/ 2147483647 h 200"/>
              <a:gd name="T22" fmla="*/ 2147483647 w 218"/>
              <a:gd name="T23" fmla="*/ 2147483647 h 200"/>
              <a:gd name="T24" fmla="*/ 2147483647 w 218"/>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200"/>
              <a:gd name="T41" fmla="*/ 218 w 218"/>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200">
                <a:moveTo>
                  <a:pt x="21" y="89"/>
                </a:moveTo>
                <a:cubicBezTo>
                  <a:pt x="29" y="78"/>
                  <a:pt x="49" y="37"/>
                  <a:pt x="71" y="23"/>
                </a:cubicBezTo>
                <a:cubicBezTo>
                  <a:pt x="93" y="9"/>
                  <a:pt x="153" y="0"/>
                  <a:pt x="153" y="5"/>
                </a:cubicBezTo>
                <a:cubicBezTo>
                  <a:pt x="153" y="10"/>
                  <a:pt x="94" y="35"/>
                  <a:pt x="71" y="55"/>
                </a:cubicBezTo>
                <a:cubicBezTo>
                  <a:pt x="48" y="75"/>
                  <a:pt x="14" y="121"/>
                  <a:pt x="15" y="125"/>
                </a:cubicBezTo>
                <a:cubicBezTo>
                  <a:pt x="16" y="134"/>
                  <a:pt x="56" y="91"/>
                  <a:pt x="79" y="79"/>
                </a:cubicBezTo>
                <a:cubicBezTo>
                  <a:pt x="106" y="63"/>
                  <a:pt x="181" y="21"/>
                  <a:pt x="179" y="27"/>
                </a:cubicBezTo>
                <a:cubicBezTo>
                  <a:pt x="177" y="33"/>
                  <a:pt x="93" y="91"/>
                  <a:pt x="67" y="115"/>
                </a:cubicBezTo>
                <a:cubicBezTo>
                  <a:pt x="41" y="139"/>
                  <a:pt x="0" y="182"/>
                  <a:pt x="23" y="171"/>
                </a:cubicBezTo>
                <a:cubicBezTo>
                  <a:pt x="46" y="160"/>
                  <a:pt x="188" y="56"/>
                  <a:pt x="203" y="51"/>
                </a:cubicBezTo>
                <a:cubicBezTo>
                  <a:pt x="218" y="46"/>
                  <a:pt x="144" y="115"/>
                  <a:pt x="115" y="139"/>
                </a:cubicBezTo>
                <a:cubicBezTo>
                  <a:pt x="86" y="163"/>
                  <a:pt x="24" y="190"/>
                  <a:pt x="27" y="195"/>
                </a:cubicBezTo>
                <a:cubicBezTo>
                  <a:pt x="30" y="200"/>
                  <a:pt x="113" y="173"/>
                  <a:pt x="135" y="1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4" name="Freeform 10"/>
          <p:cNvSpPr>
            <a:spLocks/>
          </p:cNvSpPr>
          <p:nvPr/>
        </p:nvSpPr>
        <p:spPr bwMode="auto">
          <a:xfrm>
            <a:off x="6059488" y="2497138"/>
            <a:ext cx="303212" cy="157162"/>
          </a:xfrm>
          <a:custGeom>
            <a:avLst/>
            <a:gdLst>
              <a:gd name="T0" fmla="*/ 2147483647 w 191"/>
              <a:gd name="T1" fmla="*/ 0 h 99"/>
              <a:gd name="T2" fmla="*/ 2147483647 w 191"/>
              <a:gd name="T3" fmla="*/ 2147483647 h 99"/>
              <a:gd name="T4" fmla="*/ 2147483647 w 191"/>
              <a:gd name="T5" fmla="*/ 2147483647 h 99"/>
              <a:gd name="T6" fmla="*/ 2147483647 w 191"/>
              <a:gd name="T7" fmla="*/ 2147483647 h 99"/>
              <a:gd name="T8" fmla="*/ 2147483647 w 191"/>
              <a:gd name="T9" fmla="*/ 2147483647 h 99"/>
              <a:gd name="T10" fmla="*/ 2147483647 w 191"/>
              <a:gd name="T11" fmla="*/ 2147483647 h 99"/>
              <a:gd name="T12" fmla="*/ 2147483647 w 191"/>
              <a:gd name="T13" fmla="*/ 2147483647 h 99"/>
              <a:gd name="T14" fmla="*/ 2147483647 w 191"/>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99"/>
              <a:gd name="T26" fmla="*/ 191 w 19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99">
                <a:moveTo>
                  <a:pt x="109" y="0"/>
                </a:moveTo>
                <a:lnTo>
                  <a:pt x="19" y="48"/>
                </a:lnTo>
                <a:cubicBezTo>
                  <a:pt x="4" y="60"/>
                  <a:pt x="0" y="78"/>
                  <a:pt x="19" y="72"/>
                </a:cubicBezTo>
                <a:cubicBezTo>
                  <a:pt x="38" y="66"/>
                  <a:pt x="127" y="9"/>
                  <a:pt x="136" y="9"/>
                </a:cubicBezTo>
                <a:lnTo>
                  <a:pt x="76" y="69"/>
                </a:lnTo>
                <a:cubicBezTo>
                  <a:pt x="84" y="72"/>
                  <a:pt x="177" y="29"/>
                  <a:pt x="184" y="30"/>
                </a:cubicBezTo>
                <a:cubicBezTo>
                  <a:pt x="191" y="31"/>
                  <a:pt x="124" y="64"/>
                  <a:pt x="118" y="75"/>
                </a:cubicBezTo>
                <a:lnTo>
                  <a:pt x="148" y="9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5" name="Freeform 11"/>
          <p:cNvSpPr>
            <a:spLocks/>
          </p:cNvSpPr>
          <p:nvPr/>
        </p:nvSpPr>
        <p:spPr bwMode="auto">
          <a:xfrm>
            <a:off x="5522913" y="3114675"/>
            <a:ext cx="508000" cy="422275"/>
          </a:xfrm>
          <a:custGeom>
            <a:avLst/>
            <a:gdLst>
              <a:gd name="T0" fmla="*/ 0 w 320"/>
              <a:gd name="T1" fmla="*/ 2147483647 h 266"/>
              <a:gd name="T2" fmla="*/ 2147483647 w 320"/>
              <a:gd name="T3" fmla="*/ 0 h 266"/>
              <a:gd name="T4" fmla="*/ 2147483647 w 320"/>
              <a:gd name="T5" fmla="*/ 2147483647 h 266"/>
              <a:gd name="T6" fmla="*/ 2147483647 w 320"/>
              <a:gd name="T7" fmla="*/ 2147483647 h 266"/>
              <a:gd name="T8" fmla="*/ 2147483647 w 320"/>
              <a:gd name="T9" fmla="*/ 2147483647 h 266"/>
              <a:gd name="T10" fmla="*/ 2147483647 w 320"/>
              <a:gd name="T11" fmla="*/ 2147483647 h 266"/>
              <a:gd name="T12" fmla="*/ 2147483647 w 320"/>
              <a:gd name="T13" fmla="*/ 2147483647 h 266"/>
              <a:gd name="T14" fmla="*/ 2147483647 w 320"/>
              <a:gd name="T15" fmla="*/ 2147483647 h 266"/>
              <a:gd name="T16" fmla="*/ 2147483647 w 320"/>
              <a:gd name="T17" fmla="*/ 2147483647 h 266"/>
              <a:gd name="T18" fmla="*/ 2147483647 w 320"/>
              <a:gd name="T19" fmla="*/ 2147483647 h 266"/>
              <a:gd name="T20" fmla="*/ 2147483647 w 320"/>
              <a:gd name="T21" fmla="*/ 2147483647 h 266"/>
              <a:gd name="T22" fmla="*/ 2147483647 w 320"/>
              <a:gd name="T23" fmla="*/ 2147483647 h 266"/>
              <a:gd name="T24" fmla="*/ 2147483647 w 320"/>
              <a:gd name="T25" fmla="*/ 2147483647 h 266"/>
              <a:gd name="T26" fmla="*/ 2147483647 w 320"/>
              <a:gd name="T27" fmla="*/ 2147483647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266"/>
              <a:gd name="T44" fmla="*/ 320 w 320"/>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266">
                <a:moveTo>
                  <a:pt x="0" y="68"/>
                </a:moveTo>
                <a:lnTo>
                  <a:pt x="60" y="0"/>
                </a:lnTo>
                <a:lnTo>
                  <a:pt x="12" y="144"/>
                </a:lnTo>
                <a:lnTo>
                  <a:pt x="100" y="16"/>
                </a:lnTo>
                <a:lnTo>
                  <a:pt x="9" y="227"/>
                </a:lnTo>
                <a:cubicBezTo>
                  <a:pt x="17" y="230"/>
                  <a:pt x="138" y="37"/>
                  <a:pt x="148" y="34"/>
                </a:cubicBezTo>
                <a:cubicBezTo>
                  <a:pt x="158" y="32"/>
                  <a:pt x="61" y="205"/>
                  <a:pt x="69" y="208"/>
                </a:cubicBezTo>
                <a:lnTo>
                  <a:pt x="195" y="51"/>
                </a:lnTo>
                <a:cubicBezTo>
                  <a:pt x="202" y="58"/>
                  <a:pt x="98" y="257"/>
                  <a:pt x="117" y="249"/>
                </a:cubicBezTo>
                <a:cubicBezTo>
                  <a:pt x="136" y="241"/>
                  <a:pt x="296" y="5"/>
                  <a:pt x="308" y="3"/>
                </a:cubicBezTo>
                <a:cubicBezTo>
                  <a:pt x="320" y="0"/>
                  <a:pt x="197" y="197"/>
                  <a:pt x="188" y="232"/>
                </a:cubicBezTo>
                <a:cubicBezTo>
                  <a:pt x="179" y="266"/>
                  <a:pt x="302" y="64"/>
                  <a:pt x="312" y="60"/>
                </a:cubicBezTo>
                <a:lnTo>
                  <a:pt x="248" y="208"/>
                </a:lnTo>
                <a:lnTo>
                  <a:pt x="244" y="212"/>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6" name="Freeform 12"/>
          <p:cNvSpPr>
            <a:spLocks/>
          </p:cNvSpPr>
          <p:nvPr/>
        </p:nvSpPr>
        <p:spPr bwMode="auto">
          <a:xfrm>
            <a:off x="6208713" y="3178175"/>
            <a:ext cx="107950" cy="165100"/>
          </a:xfrm>
          <a:custGeom>
            <a:avLst/>
            <a:gdLst>
              <a:gd name="T0" fmla="*/ 2147483647 w 68"/>
              <a:gd name="T1" fmla="*/ 2147483647 h 104"/>
              <a:gd name="T2" fmla="*/ 0 w 68"/>
              <a:gd name="T3" fmla="*/ 2147483647 h 104"/>
              <a:gd name="T4" fmla="*/ 2147483647 w 68"/>
              <a:gd name="T5" fmla="*/ 2147483647 h 104"/>
              <a:gd name="T6" fmla="*/ 2147483647 w 68"/>
              <a:gd name="T7" fmla="*/ 0 h 104"/>
              <a:gd name="T8" fmla="*/ 2147483647 w 68"/>
              <a:gd name="T9" fmla="*/ 2147483647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36" y="104"/>
                </a:moveTo>
                <a:lnTo>
                  <a:pt x="0" y="56"/>
                </a:lnTo>
                <a:lnTo>
                  <a:pt x="52" y="68"/>
                </a:lnTo>
                <a:lnTo>
                  <a:pt x="4" y="0"/>
                </a:lnTo>
                <a:lnTo>
                  <a:pt x="68" y="1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7" name="Freeform 13"/>
          <p:cNvSpPr>
            <a:spLocks/>
          </p:cNvSpPr>
          <p:nvPr/>
        </p:nvSpPr>
        <p:spPr bwMode="auto">
          <a:xfrm>
            <a:off x="5457825" y="3659188"/>
            <a:ext cx="185738" cy="295275"/>
          </a:xfrm>
          <a:custGeom>
            <a:avLst/>
            <a:gdLst>
              <a:gd name="T0" fmla="*/ 2147483647 w 117"/>
              <a:gd name="T1" fmla="*/ 0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0 60000 65536"/>
              <a:gd name="T13" fmla="*/ 0 60000 65536"/>
              <a:gd name="T14" fmla="*/ 0 60000 65536"/>
              <a:gd name="T15" fmla="*/ 0 60000 65536"/>
              <a:gd name="T16" fmla="*/ 0 60000 65536"/>
              <a:gd name="T17" fmla="*/ 0 60000 65536"/>
              <a:gd name="T18" fmla="*/ 0 w 117"/>
              <a:gd name="T19" fmla="*/ 0 h 186"/>
              <a:gd name="T20" fmla="*/ 117 w 11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17" h="186">
                <a:moveTo>
                  <a:pt x="74" y="0"/>
                </a:moveTo>
                <a:cubicBezTo>
                  <a:pt x="63" y="11"/>
                  <a:pt x="0" y="66"/>
                  <a:pt x="5" y="69"/>
                </a:cubicBezTo>
                <a:cubicBezTo>
                  <a:pt x="9" y="72"/>
                  <a:pt x="98" y="17"/>
                  <a:pt x="104" y="18"/>
                </a:cubicBezTo>
                <a:lnTo>
                  <a:pt x="30" y="102"/>
                </a:lnTo>
                <a:cubicBezTo>
                  <a:pt x="32" y="107"/>
                  <a:pt x="117" y="34"/>
                  <a:pt x="115" y="48"/>
                </a:cubicBezTo>
                <a:cubicBezTo>
                  <a:pt x="113" y="62"/>
                  <a:pt x="39" y="157"/>
                  <a:pt x="19" y="18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8" name="Freeform 14"/>
          <p:cNvSpPr>
            <a:spLocks/>
          </p:cNvSpPr>
          <p:nvPr/>
        </p:nvSpPr>
        <p:spPr bwMode="auto">
          <a:xfrm>
            <a:off x="5484813" y="4067175"/>
            <a:ext cx="361950" cy="1282700"/>
          </a:xfrm>
          <a:custGeom>
            <a:avLst/>
            <a:gdLst>
              <a:gd name="T0" fmla="*/ 2147483647 w 160"/>
              <a:gd name="T1" fmla="*/ 0 h 808"/>
              <a:gd name="T2" fmla="*/ 0 w 160"/>
              <a:gd name="T3" fmla="*/ 2147483647 h 808"/>
              <a:gd name="T4" fmla="*/ 2147483647 w 160"/>
              <a:gd name="T5" fmla="*/ 2147483647 h 808"/>
              <a:gd name="T6" fmla="*/ 2147483647 w 160"/>
              <a:gd name="T7" fmla="*/ 2147483647 h 808"/>
              <a:gd name="T8" fmla="*/ 2147483647 w 160"/>
              <a:gd name="T9" fmla="*/ 2147483647 h 808"/>
              <a:gd name="T10" fmla="*/ 2147483647 w 160"/>
              <a:gd name="T11" fmla="*/ 2147483647 h 808"/>
              <a:gd name="T12" fmla="*/ 2147483647 w 160"/>
              <a:gd name="T13" fmla="*/ 2147483647 h 808"/>
              <a:gd name="T14" fmla="*/ 2147483647 w 160"/>
              <a:gd name="T15" fmla="*/ 2147483647 h 808"/>
              <a:gd name="T16" fmla="*/ 2147483647 w 160"/>
              <a:gd name="T17" fmla="*/ 2147483647 h 808"/>
              <a:gd name="T18" fmla="*/ 2147483647 w 160"/>
              <a:gd name="T19" fmla="*/ 2147483647 h 808"/>
              <a:gd name="T20" fmla="*/ 2147483647 w 160"/>
              <a:gd name="T21" fmla="*/ 2147483647 h 808"/>
              <a:gd name="T22" fmla="*/ 2147483647 w 160"/>
              <a:gd name="T23" fmla="*/ 2147483647 h 808"/>
              <a:gd name="T24" fmla="*/ 2147483647 w 160"/>
              <a:gd name="T25" fmla="*/ 2147483647 h 808"/>
              <a:gd name="T26" fmla="*/ 2147483647 w 160"/>
              <a:gd name="T27" fmla="*/ 2147483647 h 808"/>
              <a:gd name="T28" fmla="*/ 2147483647 w 160"/>
              <a:gd name="T29" fmla="*/ 2147483647 h 808"/>
              <a:gd name="T30" fmla="*/ 2147483647 w 160"/>
              <a:gd name="T31" fmla="*/ 2147483647 h 808"/>
              <a:gd name="T32" fmla="*/ 2147483647 w 160"/>
              <a:gd name="T33" fmla="*/ 2147483647 h 808"/>
              <a:gd name="T34" fmla="*/ 2147483647 w 160"/>
              <a:gd name="T35" fmla="*/ 2147483647 h 808"/>
              <a:gd name="T36" fmla="*/ 2147483647 w 160"/>
              <a:gd name="T37" fmla="*/ 2147483647 h 808"/>
              <a:gd name="T38" fmla="*/ 2147483647 w 160"/>
              <a:gd name="T39" fmla="*/ 2147483647 h 808"/>
              <a:gd name="T40" fmla="*/ 2147483647 w 160"/>
              <a:gd name="T41" fmla="*/ 2147483647 h 808"/>
              <a:gd name="T42" fmla="*/ 2147483647 w 160"/>
              <a:gd name="T43" fmla="*/ 2147483647 h 808"/>
              <a:gd name="T44" fmla="*/ 2147483647 w 160"/>
              <a:gd name="T45" fmla="*/ 2147483647 h 808"/>
              <a:gd name="T46" fmla="*/ 2147483647 w 160"/>
              <a:gd name="T47" fmla="*/ 2147483647 h 808"/>
              <a:gd name="T48" fmla="*/ 2147483647 w 160"/>
              <a:gd name="T49" fmla="*/ 2147483647 h 8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808"/>
              <a:gd name="T77" fmla="*/ 160 w 160"/>
              <a:gd name="T78" fmla="*/ 808 h 8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808">
                <a:moveTo>
                  <a:pt x="54" y="0"/>
                </a:moveTo>
                <a:lnTo>
                  <a:pt x="0" y="102"/>
                </a:lnTo>
                <a:cubicBezTo>
                  <a:pt x="5" y="110"/>
                  <a:pt x="80" y="39"/>
                  <a:pt x="84" y="48"/>
                </a:cubicBezTo>
                <a:cubicBezTo>
                  <a:pt x="81" y="72"/>
                  <a:pt x="24" y="137"/>
                  <a:pt x="24" y="156"/>
                </a:cubicBezTo>
                <a:cubicBezTo>
                  <a:pt x="23" y="174"/>
                  <a:pt x="100" y="93"/>
                  <a:pt x="102" y="108"/>
                </a:cubicBezTo>
                <a:cubicBezTo>
                  <a:pt x="105" y="122"/>
                  <a:pt x="31" y="208"/>
                  <a:pt x="36" y="234"/>
                </a:cubicBezTo>
                <a:lnTo>
                  <a:pt x="114" y="204"/>
                </a:lnTo>
                <a:cubicBezTo>
                  <a:pt x="118" y="219"/>
                  <a:pt x="56" y="308"/>
                  <a:pt x="60" y="324"/>
                </a:cubicBezTo>
                <a:cubicBezTo>
                  <a:pt x="62" y="354"/>
                  <a:pt x="126" y="281"/>
                  <a:pt x="138" y="300"/>
                </a:cubicBezTo>
                <a:cubicBezTo>
                  <a:pt x="151" y="318"/>
                  <a:pt x="78" y="340"/>
                  <a:pt x="78" y="396"/>
                </a:cubicBezTo>
                <a:cubicBezTo>
                  <a:pt x="79" y="412"/>
                  <a:pt x="148" y="385"/>
                  <a:pt x="144" y="396"/>
                </a:cubicBezTo>
                <a:cubicBezTo>
                  <a:pt x="146" y="420"/>
                  <a:pt x="51" y="449"/>
                  <a:pt x="54" y="462"/>
                </a:cubicBezTo>
                <a:cubicBezTo>
                  <a:pt x="49" y="473"/>
                  <a:pt x="152" y="446"/>
                  <a:pt x="156" y="456"/>
                </a:cubicBezTo>
                <a:cubicBezTo>
                  <a:pt x="160" y="466"/>
                  <a:pt x="82" y="510"/>
                  <a:pt x="78" y="522"/>
                </a:cubicBezTo>
                <a:lnTo>
                  <a:pt x="132" y="528"/>
                </a:lnTo>
                <a:lnTo>
                  <a:pt x="66" y="600"/>
                </a:lnTo>
                <a:lnTo>
                  <a:pt x="138" y="582"/>
                </a:lnTo>
                <a:lnTo>
                  <a:pt x="72" y="648"/>
                </a:lnTo>
                <a:lnTo>
                  <a:pt x="114" y="660"/>
                </a:lnTo>
                <a:lnTo>
                  <a:pt x="76" y="704"/>
                </a:lnTo>
                <a:lnTo>
                  <a:pt x="116" y="712"/>
                </a:lnTo>
                <a:lnTo>
                  <a:pt x="84" y="744"/>
                </a:lnTo>
                <a:lnTo>
                  <a:pt x="112" y="756"/>
                </a:lnTo>
                <a:lnTo>
                  <a:pt x="108" y="788"/>
                </a:lnTo>
                <a:lnTo>
                  <a:pt x="124" y="808"/>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9" name="Freeform 15"/>
          <p:cNvSpPr>
            <a:spLocks/>
          </p:cNvSpPr>
          <p:nvPr/>
        </p:nvSpPr>
        <p:spPr bwMode="auto">
          <a:xfrm>
            <a:off x="6108700" y="3484563"/>
            <a:ext cx="307975" cy="387350"/>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2147483647 w 194"/>
              <a:gd name="T11" fmla="*/ 2147483647 h 244"/>
              <a:gd name="T12" fmla="*/ 2147483647 w 194"/>
              <a:gd name="T13" fmla="*/ 2147483647 h 244"/>
              <a:gd name="T14" fmla="*/ 2147483647 w 194"/>
              <a:gd name="T15" fmla="*/ 2147483647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35" y="127"/>
                </a:moveTo>
                <a:cubicBezTo>
                  <a:pt x="48" y="109"/>
                  <a:pt x="100" y="38"/>
                  <a:pt x="111" y="19"/>
                </a:cubicBezTo>
                <a:cubicBezTo>
                  <a:pt x="122" y="0"/>
                  <a:pt x="120" y="4"/>
                  <a:pt x="103" y="15"/>
                </a:cubicBezTo>
                <a:cubicBezTo>
                  <a:pt x="86" y="26"/>
                  <a:pt x="22" y="68"/>
                  <a:pt x="11" y="87"/>
                </a:cubicBezTo>
                <a:cubicBezTo>
                  <a:pt x="0" y="106"/>
                  <a:pt x="15" y="131"/>
                  <a:pt x="35" y="127"/>
                </a:cubicBezTo>
                <a:cubicBezTo>
                  <a:pt x="55" y="123"/>
                  <a:pt x="122" y="64"/>
                  <a:pt x="131" y="63"/>
                </a:cubicBezTo>
                <a:cubicBezTo>
                  <a:pt x="140" y="62"/>
                  <a:pt x="100" y="98"/>
                  <a:pt x="87" y="119"/>
                </a:cubicBezTo>
                <a:cubicBezTo>
                  <a:pt x="74" y="140"/>
                  <a:pt x="37" y="191"/>
                  <a:pt x="51" y="190"/>
                </a:cubicBezTo>
                <a:cubicBezTo>
                  <a:pt x="56" y="193"/>
                  <a:pt x="167" y="111"/>
                  <a:pt x="174" y="112"/>
                </a:cubicBezTo>
                <a:lnTo>
                  <a:pt x="93" y="196"/>
                </a:lnTo>
                <a:cubicBezTo>
                  <a:pt x="95" y="201"/>
                  <a:pt x="186" y="136"/>
                  <a:pt x="186" y="142"/>
                </a:cubicBezTo>
                <a:cubicBezTo>
                  <a:pt x="194" y="144"/>
                  <a:pt x="112" y="212"/>
                  <a:pt x="95" y="235"/>
                </a:cubicBezTo>
                <a:cubicBezTo>
                  <a:pt x="95" y="244"/>
                  <a:pt x="165" y="206"/>
                  <a:pt x="183" y="19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0" name="Freeform 16"/>
          <p:cNvSpPr>
            <a:spLocks/>
          </p:cNvSpPr>
          <p:nvPr/>
        </p:nvSpPr>
        <p:spPr bwMode="auto">
          <a:xfrm>
            <a:off x="5999163" y="4049713"/>
            <a:ext cx="347662" cy="1285875"/>
          </a:xfrm>
          <a:custGeom>
            <a:avLst/>
            <a:gdLst>
              <a:gd name="T0" fmla="*/ 2147483647 w 164"/>
              <a:gd name="T1" fmla="*/ 0 h 810"/>
              <a:gd name="T2" fmla="*/ 2147483647 w 164"/>
              <a:gd name="T3" fmla="*/ 2147483647 h 810"/>
              <a:gd name="T4" fmla="*/ 2147483647 w 164"/>
              <a:gd name="T5" fmla="*/ 2147483647 h 810"/>
              <a:gd name="T6" fmla="*/ 2147483647 w 164"/>
              <a:gd name="T7" fmla="*/ 2147483647 h 810"/>
              <a:gd name="T8" fmla="*/ 2147483647 w 164"/>
              <a:gd name="T9" fmla="*/ 2147483647 h 810"/>
              <a:gd name="T10" fmla="*/ 2147483647 w 164"/>
              <a:gd name="T11" fmla="*/ 2147483647 h 810"/>
              <a:gd name="T12" fmla="*/ 2147483647 w 164"/>
              <a:gd name="T13" fmla="*/ 2147483647 h 810"/>
              <a:gd name="T14" fmla="*/ 2147483647 w 164"/>
              <a:gd name="T15" fmla="*/ 2147483647 h 810"/>
              <a:gd name="T16" fmla="*/ 2147483647 w 164"/>
              <a:gd name="T17" fmla="*/ 2147483647 h 810"/>
              <a:gd name="T18" fmla="*/ 2147483647 w 164"/>
              <a:gd name="T19" fmla="*/ 2147483647 h 810"/>
              <a:gd name="T20" fmla="*/ 2147483647 w 164"/>
              <a:gd name="T21" fmla="*/ 2147483647 h 810"/>
              <a:gd name="T22" fmla="*/ 2147483647 w 164"/>
              <a:gd name="T23" fmla="*/ 2147483647 h 810"/>
              <a:gd name="T24" fmla="*/ 2147483647 w 164"/>
              <a:gd name="T25" fmla="*/ 2147483647 h 810"/>
              <a:gd name="T26" fmla="*/ 2147483647 w 164"/>
              <a:gd name="T27" fmla="*/ 2147483647 h 810"/>
              <a:gd name="T28" fmla="*/ 2147483647 w 164"/>
              <a:gd name="T29" fmla="*/ 2147483647 h 810"/>
              <a:gd name="T30" fmla="*/ 2147483647 w 164"/>
              <a:gd name="T31" fmla="*/ 2147483647 h 810"/>
              <a:gd name="T32" fmla="*/ 2147483647 w 164"/>
              <a:gd name="T33" fmla="*/ 2147483647 h 810"/>
              <a:gd name="T34" fmla="*/ 2147483647 w 164"/>
              <a:gd name="T35" fmla="*/ 2147483647 h 810"/>
              <a:gd name="T36" fmla="*/ 2147483647 w 164"/>
              <a:gd name="T37" fmla="*/ 2147483647 h 810"/>
              <a:gd name="T38" fmla="*/ 2147483647 w 164"/>
              <a:gd name="T39" fmla="*/ 2147483647 h 810"/>
              <a:gd name="T40" fmla="*/ 2147483647 w 164"/>
              <a:gd name="T41" fmla="*/ 2147483647 h 810"/>
              <a:gd name="T42" fmla="*/ 2147483647 w 164"/>
              <a:gd name="T43" fmla="*/ 2147483647 h 810"/>
              <a:gd name="T44" fmla="*/ 0 w 164"/>
              <a:gd name="T45" fmla="*/ 2147483647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810"/>
              <a:gd name="T71" fmla="*/ 164 w 164"/>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810">
                <a:moveTo>
                  <a:pt x="120" y="0"/>
                </a:moveTo>
                <a:cubicBezTo>
                  <a:pt x="126" y="11"/>
                  <a:pt x="164" y="53"/>
                  <a:pt x="157" y="67"/>
                </a:cubicBezTo>
                <a:cubicBezTo>
                  <a:pt x="150" y="81"/>
                  <a:pt x="78" y="80"/>
                  <a:pt x="77" y="87"/>
                </a:cubicBezTo>
                <a:cubicBezTo>
                  <a:pt x="72" y="96"/>
                  <a:pt x="136" y="99"/>
                  <a:pt x="149" y="111"/>
                </a:cubicBezTo>
                <a:cubicBezTo>
                  <a:pt x="149" y="122"/>
                  <a:pt x="77" y="141"/>
                  <a:pt x="77" y="151"/>
                </a:cubicBezTo>
                <a:cubicBezTo>
                  <a:pt x="65" y="168"/>
                  <a:pt x="149" y="141"/>
                  <a:pt x="149" y="171"/>
                </a:cubicBezTo>
                <a:cubicBezTo>
                  <a:pt x="148" y="181"/>
                  <a:pt x="74" y="199"/>
                  <a:pt x="73" y="211"/>
                </a:cubicBezTo>
                <a:cubicBezTo>
                  <a:pt x="72" y="223"/>
                  <a:pt x="143" y="230"/>
                  <a:pt x="141" y="243"/>
                </a:cubicBezTo>
                <a:cubicBezTo>
                  <a:pt x="139" y="256"/>
                  <a:pt x="62" y="277"/>
                  <a:pt x="61" y="287"/>
                </a:cubicBezTo>
                <a:cubicBezTo>
                  <a:pt x="60" y="297"/>
                  <a:pt x="134" y="293"/>
                  <a:pt x="133" y="303"/>
                </a:cubicBezTo>
                <a:cubicBezTo>
                  <a:pt x="143" y="318"/>
                  <a:pt x="58" y="329"/>
                  <a:pt x="57" y="347"/>
                </a:cubicBezTo>
                <a:cubicBezTo>
                  <a:pt x="56" y="359"/>
                  <a:pt x="134" y="366"/>
                  <a:pt x="129" y="375"/>
                </a:cubicBezTo>
                <a:cubicBezTo>
                  <a:pt x="134" y="391"/>
                  <a:pt x="40" y="377"/>
                  <a:pt x="29" y="399"/>
                </a:cubicBezTo>
                <a:cubicBezTo>
                  <a:pt x="30" y="410"/>
                  <a:pt x="130" y="429"/>
                  <a:pt x="133" y="439"/>
                </a:cubicBezTo>
                <a:cubicBezTo>
                  <a:pt x="136" y="449"/>
                  <a:pt x="52" y="450"/>
                  <a:pt x="49" y="459"/>
                </a:cubicBezTo>
                <a:cubicBezTo>
                  <a:pt x="46" y="468"/>
                  <a:pt x="117" y="486"/>
                  <a:pt x="117" y="495"/>
                </a:cubicBezTo>
                <a:cubicBezTo>
                  <a:pt x="126" y="510"/>
                  <a:pt x="62" y="476"/>
                  <a:pt x="49" y="511"/>
                </a:cubicBezTo>
                <a:cubicBezTo>
                  <a:pt x="48" y="523"/>
                  <a:pt x="117" y="554"/>
                  <a:pt x="113" y="567"/>
                </a:cubicBezTo>
                <a:cubicBezTo>
                  <a:pt x="109" y="580"/>
                  <a:pt x="26" y="578"/>
                  <a:pt x="25" y="591"/>
                </a:cubicBezTo>
                <a:cubicBezTo>
                  <a:pt x="24" y="604"/>
                  <a:pt x="110" y="636"/>
                  <a:pt x="109" y="647"/>
                </a:cubicBezTo>
                <a:cubicBezTo>
                  <a:pt x="108" y="658"/>
                  <a:pt x="32" y="649"/>
                  <a:pt x="21" y="659"/>
                </a:cubicBezTo>
                <a:cubicBezTo>
                  <a:pt x="10" y="669"/>
                  <a:pt x="44" y="680"/>
                  <a:pt x="41" y="705"/>
                </a:cubicBezTo>
                <a:cubicBezTo>
                  <a:pt x="31" y="755"/>
                  <a:pt x="9" y="788"/>
                  <a:pt x="0" y="81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1" name="Freeform 17"/>
          <p:cNvSpPr>
            <a:spLocks/>
          </p:cNvSpPr>
          <p:nvPr/>
        </p:nvSpPr>
        <p:spPr bwMode="auto">
          <a:xfrm>
            <a:off x="5659438" y="5449888"/>
            <a:ext cx="222250" cy="455612"/>
          </a:xfrm>
          <a:custGeom>
            <a:avLst/>
            <a:gdLst>
              <a:gd name="T0" fmla="*/ 2147483647 w 140"/>
              <a:gd name="T1" fmla="*/ 0 h 287"/>
              <a:gd name="T2" fmla="*/ 2147483647 w 140"/>
              <a:gd name="T3" fmla="*/ 2147483647 h 287"/>
              <a:gd name="T4" fmla="*/ 2147483647 w 140"/>
              <a:gd name="T5" fmla="*/ 2147483647 h 287"/>
              <a:gd name="T6" fmla="*/ 2147483647 w 140"/>
              <a:gd name="T7" fmla="*/ 2147483647 h 287"/>
              <a:gd name="T8" fmla="*/ 2147483647 w 140"/>
              <a:gd name="T9" fmla="*/ 2147483647 h 287"/>
              <a:gd name="T10" fmla="*/ 2147483647 w 140"/>
              <a:gd name="T11" fmla="*/ 2147483647 h 287"/>
              <a:gd name="T12" fmla="*/ 2147483647 w 140"/>
              <a:gd name="T13" fmla="*/ 2147483647 h 287"/>
              <a:gd name="T14" fmla="*/ 2147483647 w 140"/>
              <a:gd name="T15" fmla="*/ 2147483647 h 287"/>
              <a:gd name="T16" fmla="*/ 2147483647 w 140"/>
              <a:gd name="T17" fmla="*/ 2147483647 h 287"/>
              <a:gd name="T18" fmla="*/ 2147483647 w 140"/>
              <a:gd name="T19" fmla="*/ 2147483647 h 287"/>
              <a:gd name="T20" fmla="*/ 2147483647 w 140"/>
              <a:gd name="T21" fmla="*/ 2147483647 h 287"/>
              <a:gd name="T22" fmla="*/ 2147483647 w 140"/>
              <a:gd name="T23" fmla="*/ 2147483647 h 287"/>
              <a:gd name="T24" fmla="*/ 2147483647 w 140"/>
              <a:gd name="T25" fmla="*/ 2147483647 h 287"/>
              <a:gd name="T26" fmla="*/ 2147483647 w 140"/>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287"/>
              <a:gd name="T44" fmla="*/ 140 w 140"/>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287">
                <a:moveTo>
                  <a:pt x="135" y="0"/>
                </a:moveTo>
                <a:cubicBezTo>
                  <a:pt x="131" y="3"/>
                  <a:pt x="135" y="18"/>
                  <a:pt x="118" y="33"/>
                </a:cubicBezTo>
                <a:cubicBezTo>
                  <a:pt x="104" y="43"/>
                  <a:pt x="58" y="46"/>
                  <a:pt x="50" y="57"/>
                </a:cubicBezTo>
                <a:cubicBezTo>
                  <a:pt x="42" y="72"/>
                  <a:pt x="72" y="83"/>
                  <a:pt x="71" y="99"/>
                </a:cubicBezTo>
                <a:cubicBezTo>
                  <a:pt x="71" y="115"/>
                  <a:pt x="20" y="147"/>
                  <a:pt x="30" y="145"/>
                </a:cubicBezTo>
                <a:cubicBezTo>
                  <a:pt x="33" y="147"/>
                  <a:pt x="69" y="135"/>
                  <a:pt x="86" y="125"/>
                </a:cubicBezTo>
                <a:cubicBezTo>
                  <a:pt x="103" y="115"/>
                  <a:pt x="140" y="76"/>
                  <a:pt x="131" y="87"/>
                </a:cubicBezTo>
                <a:cubicBezTo>
                  <a:pt x="132" y="97"/>
                  <a:pt x="46" y="161"/>
                  <a:pt x="34" y="193"/>
                </a:cubicBezTo>
                <a:cubicBezTo>
                  <a:pt x="34" y="204"/>
                  <a:pt x="132" y="145"/>
                  <a:pt x="130" y="153"/>
                </a:cubicBezTo>
                <a:cubicBezTo>
                  <a:pt x="128" y="161"/>
                  <a:pt x="31" y="228"/>
                  <a:pt x="22" y="241"/>
                </a:cubicBezTo>
                <a:cubicBezTo>
                  <a:pt x="13" y="254"/>
                  <a:pt x="90" y="221"/>
                  <a:pt x="78" y="233"/>
                </a:cubicBezTo>
                <a:cubicBezTo>
                  <a:pt x="66" y="245"/>
                  <a:pt x="117" y="219"/>
                  <a:pt x="124" y="222"/>
                </a:cubicBezTo>
                <a:cubicBezTo>
                  <a:pt x="131" y="225"/>
                  <a:pt x="24" y="262"/>
                  <a:pt x="18" y="277"/>
                </a:cubicBezTo>
                <a:cubicBezTo>
                  <a:pt x="0" y="287"/>
                  <a:pt x="122" y="267"/>
                  <a:pt x="122" y="26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2" name="Freeform 18"/>
          <p:cNvSpPr>
            <a:spLocks/>
          </p:cNvSpPr>
          <p:nvPr/>
        </p:nvSpPr>
        <p:spPr bwMode="auto">
          <a:xfrm>
            <a:off x="7573963" y="1533525"/>
            <a:ext cx="406400" cy="349250"/>
          </a:xfrm>
          <a:custGeom>
            <a:avLst/>
            <a:gdLst>
              <a:gd name="T0" fmla="*/ 0 w 256"/>
              <a:gd name="T1" fmla="*/ 2147483647 h 220"/>
              <a:gd name="T2" fmla="*/ 2147483647 w 256"/>
              <a:gd name="T3" fmla="*/ 0 h 220"/>
              <a:gd name="T4" fmla="*/ 2147483647 w 256"/>
              <a:gd name="T5" fmla="*/ 2147483647 h 220"/>
              <a:gd name="T6" fmla="*/ 2147483647 w 256"/>
              <a:gd name="T7" fmla="*/ 2147483647 h 220"/>
              <a:gd name="T8" fmla="*/ 2147483647 w 256"/>
              <a:gd name="T9" fmla="*/ 2147483647 h 220"/>
              <a:gd name="T10" fmla="*/ 0 w 256"/>
              <a:gd name="T11" fmla="*/ 2147483647 h 220"/>
              <a:gd name="T12" fmla="*/ 2147483647 w 256"/>
              <a:gd name="T13" fmla="*/ 2147483647 h 220"/>
              <a:gd name="T14" fmla="*/ 2147483647 w 256"/>
              <a:gd name="T15" fmla="*/ 2147483647 h 220"/>
              <a:gd name="T16" fmla="*/ 2147483647 w 256"/>
              <a:gd name="T17" fmla="*/ 2147483647 h 220"/>
              <a:gd name="T18" fmla="*/ 2147483647 w 256"/>
              <a:gd name="T19" fmla="*/ 2147483647 h 220"/>
              <a:gd name="T20" fmla="*/ 2147483647 w 256"/>
              <a:gd name="T21" fmla="*/ 2147483647 h 220"/>
              <a:gd name="T22" fmla="*/ 2147483647 w 256"/>
              <a:gd name="T23" fmla="*/ 2147483647 h 220"/>
              <a:gd name="T24" fmla="*/ 2147483647 w 256"/>
              <a:gd name="T25" fmla="*/ 2147483647 h 220"/>
              <a:gd name="T26" fmla="*/ 2147483647 w 256"/>
              <a:gd name="T27" fmla="*/ 2147483647 h 220"/>
              <a:gd name="T28" fmla="*/ 2147483647 w 256"/>
              <a:gd name="T29" fmla="*/ 2147483647 h 220"/>
              <a:gd name="T30" fmla="*/ 2147483647 w 25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20"/>
              <a:gd name="T50" fmla="*/ 256 w 25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20">
                <a:moveTo>
                  <a:pt x="0" y="24"/>
                </a:moveTo>
                <a:lnTo>
                  <a:pt x="116" y="0"/>
                </a:lnTo>
                <a:lnTo>
                  <a:pt x="112" y="4"/>
                </a:lnTo>
                <a:lnTo>
                  <a:pt x="4" y="64"/>
                </a:lnTo>
                <a:lnTo>
                  <a:pt x="132" y="32"/>
                </a:lnTo>
                <a:lnTo>
                  <a:pt x="0" y="97"/>
                </a:lnTo>
                <a:cubicBezTo>
                  <a:pt x="2" y="101"/>
                  <a:pt x="139" y="53"/>
                  <a:pt x="146" y="56"/>
                </a:cubicBezTo>
                <a:cubicBezTo>
                  <a:pt x="151" y="58"/>
                  <a:pt x="36" y="106"/>
                  <a:pt x="39" y="110"/>
                </a:cubicBezTo>
                <a:lnTo>
                  <a:pt x="165" y="82"/>
                </a:lnTo>
                <a:cubicBezTo>
                  <a:pt x="166" y="89"/>
                  <a:pt x="37" y="146"/>
                  <a:pt x="50" y="149"/>
                </a:cubicBezTo>
                <a:cubicBezTo>
                  <a:pt x="63" y="152"/>
                  <a:pt x="235" y="98"/>
                  <a:pt x="243" y="102"/>
                </a:cubicBezTo>
                <a:cubicBezTo>
                  <a:pt x="250" y="105"/>
                  <a:pt x="112" y="154"/>
                  <a:pt x="94" y="167"/>
                </a:cubicBezTo>
                <a:cubicBezTo>
                  <a:pt x="77" y="181"/>
                  <a:pt x="240" y="142"/>
                  <a:pt x="248" y="144"/>
                </a:cubicBezTo>
                <a:lnTo>
                  <a:pt x="108" y="196"/>
                </a:lnTo>
                <a:lnTo>
                  <a:pt x="256" y="172"/>
                </a:lnTo>
                <a:lnTo>
                  <a:pt x="120" y="220"/>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3" name="Freeform 19"/>
          <p:cNvSpPr>
            <a:spLocks/>
          </p:cNvSpPr>
          <p:nvPr/>
        </p:nvSpPr>
        <p:spPr bwMode="auto">
          <a:xfrm>
            <a:off x="7389813" y="2860675"/>
            <a:ext cx="798512" cy="531813"/>
          </a:xfrm>
          <a:custGeom>
            <a:avLst/>
            <a:gdLst>
              <a:gd name="T0" fmla="*/ 2147483647 w 503"/>
              <a:gd name="T1" fmla="*/ 0 h 335"/>
              <a:gd name="T2" fmla="*/ 0 w 503"/>
              <a:gd name="T3" fmla="*/ 2147483647 h 335"/>
              <a:gd name="T4" fmla="*/ 2147483647 w 503"/>
              <a:gd name="T5" fmla="*/ 2147483647 h 335"/>
              <a:gd name="T6" fmla="*/ 2147483647 w 503"/>
              <a:gd name="T7" fmla="*/ 2147483647 h 335"/>
              <a:gd name="T8" fmla="*/ 2147483647 w 503"/>
              <a:gd name="T9" fmla="*/ 2147483647 h 335"/>
              <a:gd name="T10" fmla="*/ 2147483647 w 503"/>
              <a:gd name="T11" fmla="*/ 2147483647 h 335"/>
              <a:gd name="T12" fmla="*/ 2147483647 w 503"/>
              <a:gd name="T13" fmla="*/ 2147483647 h 335"/>
              <a:gd name="T14" fmla="*/ 2147483647 w 503"/>
              <a:gd name="T15" fmla="*/ 2147483647 h 335"/>
              <a:gd name="T16" fmla="*/ 2147483647 w 503"/>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35"/>
              <a:gd name="T29" fmla="*/ 503 w 503"/>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35">
                <a:moveTo>
                  <a:pt x="230" y="0"/>
                </a:moveTo>
                <a:lnTo>
                  <a:pt x="0" y="156"/>
                </a:lnTo>
                <a:cubicBezTo>
                  <a:pt x="9" y="164"/>
                  <a:pt x="274" y="41"/>
                  <a:pt x="285" y="49"/>
                </a:cubicBezTo>
                <a:cubicBezTo>
                  <a:pt x="301" y="53"/>
                  <a:pt x="57" y="195"/>
                  <a:pt x="67" y="203"/>
                </a:cubicBezTo>
                <a:lnTo>
                  <a:pt x="345" y="97"/>
                </a:lnTo>
                <a:cubicBezTo>
                  <a:pt x="353" y="110"/>
                  <a:pt x="93" y="278"/>
                  <a:pt x="116" y="278"/>
                </a:cubicBezTo>
                <a:cubicBezTo>
                  <a:pt x="150" y="280"/>
                  <a:pt x="466" y="96"/>
                  <a:pt x="484" y="100"/>
                </a:cubicBezTo>
                <a:cubicBezTo>
                  <a:pt x="503" y="103"/>
                  <a:pt x="267" y="266"/>
                  <a:pt x="233" y="301"/>
                </a:cubicBezTo>
                <a:cubicBezTo>
                  <a:pt x="200" y="335"/>
                  <a:pt x="317" y="313"/>
                  <a:pt x="338" y="31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4" name="Freeform 20"/>
          <p:cNvSpPr>
            <a:spLocks/>
          </p:cNvSpPr>
          <p:nvPr/>
        </p:nvSpPr>
        <p:spPr bwMode="auto">
          <a:xfrm>
            <a:off x="7054850" y="3217863"/>
            <a:ext cx="228600" cy="817562"/>
          </a:xfrm>
          <a:custGeom>
            <a:avLst/>
            <a:gdLst>
              <a:gd name="T0" fmla="*/ 2147483647 w 144"/>
              <a:gd name="T1" fmla="*/ 2147483647 h 515"/>
              <a:gd name="T2" fmla="*/ 2147483647 w 144"/>
              <a:gd name="T3" fmla="*/ 2147483647 h 515"/>
              <a:gd name="T4" fmla="*/ 2147483647 w 144"/>
              <a:gd name="T5" fmla="*/ 2147483647 h 515"/>
              <a:gd name="T6" fmla="*/ 2147483647 w 144"/>
              <a:gd name="T7" fmla="*/ 2147483647 h 515"/>
              <a:gd name="T8" fmla="*/ 2147483647 w 144"/>
              <a:gd name="T9" fmla="*/ 2147483647 h 515"/>
              <a:gd name="T10" fmla="*/ 2147483647 w 144"/>
              <a:gd name="T11" fmla="*/ 2147483647 h 515"/>
              <a:gd name="T12" fmla="*/ 2147483647 w 144"/>
              <a:gd name="T13" fmla="*/ 2147483647 h 515"/>
              <a:gd name="T14" fmla="*/ 2147483647 w 144"/>
              <a:gd name="T15" fmla="*/ 2147483647 h 515"/>
              <a:gd name="T16" fmla="*/ 2147483647 w 144"/>
              <a:gd name="T17" fmla="*/ 2147483647 h 515"/>
              <a:gd name="T18" fmla="*/ 2147483647 w 144"/>
              <a:gd name="T19" fmla="*/ 2147483647 h 515"/>
              <a:gd name="T20" fmla="*/ 2147483647 w 144"/>
              <a:gd name="T21" fmla="*/ 2147483647 h 515"/>
              <a:gd name="T22" fmla="*/ 2147483647 w 144"/>
              <a:gd name="T23" fmla="*/ 2147483647 h 515"/>
              <a:gd name="T24" fmla="*/ 2147483647 w 144"/>
              <a:gd name="T25" fmla="*/ 2147483647 h 515"/>
              <a:gd name="T26" fmla="*/ 2147483647 w 144"/>
              <a:gd name="T27" fmla="*/ 2147483647 h 515"/>
              <a:gd name="T28" fmla="*/ 2147483647 w 144"/>
              <a:gd name="T29" fmla="*/ 2147483647 h 515"/>
              <a:gd name="T30" fmla="*/ 2147483647 w 144"/>
              <a:gd name="T31" fmla="*/ 2147483647 h 515"/>
              <a:gd name="T32" fmla="*/ 2147483647 w 144"/>
              <a:gd name="T33" fmla="*/ 2147483647 h 515"/>
              <a:gd name="T34" fmla="*/ 2147483647 w 144"/>
              <a:gd name="T35" fmla="*/ 2147483647 h 515"/>
              <a:gd name="T36" fmla="*/ 2147483647 w 144"/>
              <a:gd name="T37" fmla="*/ 2147483647 h 515"/>
              <a:gd name="T38" fmla="*/ 2147483647 w 144"/>
              <a:gd name="T39" fmla="*/ 2147483647 h 515"/>
              <a:gd name="T40" fmla="*/ 2147483647 w 144"/>
              <a:gd name="T41" fmla="*/ 2147483647 h 515"/>
              <a:gd name="T42" fmla="*/ 2147483647 w 144"/>
              <a:gd name="T43" fmla="*/ 2147483647 h 515"/>
              <a:gd name="T44" fmla="*/ 2147483647 w 144"/>
              <a:gd name="T45" fmla="*/ 2147483647 h 515"/>
              <a:gd name="T46" fmla="*/ 2147483647 w 144"/>
              <a:gd name="T47" fmla="*/ 2147483647 h 515"/>
              <a:gd name="T48" fmla="*/ 2147483647 w 144"/>
              <a:gd name="T49" fmla="*/ 2147483647 h 515"/>
              <a:gd name="T50" fmla="*/ 2147483647 w 144"/>
              <a:gd name="T51" fmla="*/ 2147483647 h 515"/>
              <a:gd name="T52" fmla="*/ 2147483647 w 144"/>
              <a:gd name="T53" fmla="*/ 2147483647 h 515"/>
              <a:gd name="T54" fmla="*/ 2147483647 w 144"/>
              <a:gd name="T55" fmla="*/ 2147483647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515"/>
              <a:gd name="T86" fmla="*/ 144 w 144"/>
              <a:gd name="T87" fmla="*/ 515 h 5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515">
                <a:moveTo>
                  <a:pt x="111" y="235"/>
                </a:moveTo>
                <a:cubicBezTo>
                  <a:pt x="114" y="214"/>
                  <a:pt x="132" y="147"/>
                  <a:pt x="131" y="111"/>
                </a:cubicBezTo>
                <a:cubicBezTo>
                  <a:pt x="130" y="75"/>
                  <a:pt x="108" y="19"/>
                  <a:pt x="103" y="19"/>
                </a:cubicBezTo>
                <a:cubicBezTo>
                  <a:pt x="98" y="19"/>
                  <a:pt x="106" y="76"/>
                  <a:pt x="103" y="111"/>
                </a:cubicBezTo>
                <a:cubicBezTo>
                  <a:pt x="100" y="146"/>
                  <a:pt x="91" y="229"/>
                  <a:pt x="87" y="227"/>
                </a:cubicBezTo>
                <a:cubicBezTo>
                  <a:pt x="83" y="225"/>
                  <a:pt x="82" y="132"/>
                  <a:pt x="79" y="99"/>
                </a:cubicBezTo>
                <a:cubicBezTo>
                  <a:pt x="76" y="66"/>
                  <a:pt x="74" y="9"/>
                  <a:pt x="71" y="31"/>
                </a:cubicBezTo>
                <a:cubicBezTo>
                  <a:pt x="68" y="53"/>
                  <a:pt x="65" y="236"/>
                  <a:pt x="59" y="231"/>
                </a:cubicBezTo>
                <a:cubicBezTo>
                  <a:pt x="53" y="226"/>
                  <a:pt x="39" y="6"/>
                  <a:pt x="35" y="3"/>
                </a:cubicBezTo>
                <a:cubicBezTo>
                  <a:pt x="31" y="0"/>
                  <a:pt x="40" y="206"/>
                  <a:pt x="35" y="211"/>
                </a:cubicBezTo>
                <a:cubicBezTo>
                  <a:pt x="30" y="216"/>
                  <a:pt x="10" y="33"/>
                  <a:pt x="7" y="35"/>
                </a:cubicBezTo>
                <a:cubicBezTo>
                  <a:pt x="4" y="37"/>
                  <a:pt x="0" y="186"/>
                  <a:pt x="15" y="223"/>
                </a:cubicBezTo>
                <a:cubicBezTo>
                  <a:pt x="30" y="260"/>
                  <a:pt x="97" y="250"/>
                  <a:pt x="99" y="259"/>
                </a:cubicBezTo>
                <a:cubicBezTo>
                  <a:pt x="101" y="268"/>
                  <a:pt x="28" y="269"/>
                  <a:pt x="27" y="275"/>
                </a:cubicBezTo>
                <a:cubicBezTo>
                  <a:pt x="26" y="281"/>
                  <a:pt x="91" y="288"/>
                  <a:pt x="91" y="295"/>
                </a:cubicBezTo>
                <a:cubicBezTo>
                  <a:pt x="91" y="302"/>
                  <a:pt x="26" y="310"/>
                  <a:pt x="27" y="315"/>
                </a:cubicBezTo>
                <a:cubicBezTo>
                  <a:pt x="28" y="320"/>
                  <a:pt x="98" y="321"/>
                  <a:pt x="99" y="327"/>
                </a:cubicBezTo>
                <a:cubicBezTo>
                  <a:pt x="100" y="333"/>
                  <a:pt x="31" y="345"/>
                  <a:pt x="31" y="351"/>
                </a:cubicBezTo>
                <a:cubicBezTo>
                  <a:pt x="31" y="357"/>
                  <a:pt x="100" y="355"/>
                  <a:pt x="99" y="363"/>
                </a:cubicBezTo>
                <a:cubicBezTo>
                  <a:pt x="98" y="371"/>
                  <a:pt x="24" y="394"/>
                  <a:pt x="23" y="399"/>
                </a:cubicBezTo>
                <a:cubicBezTo>
                  <a:pt x="22" y="404"/>
                  <a:pt x="94" y="386"/>
                  <a:pt x="91" y="395"/>
                </a:cubicBezTo>
                <a:cubicBezTo>
                  <a:pt x="88" y="404"/>
                  <a:pt x="5" y="449"/>
                  <a:pt x="7" y="455"/>
                </a:cubicBezTo>
                <a:cubicBezTo>
                  <a:pt x="13" y="459"/>
                  <a:pt x="95" y="421"/>
                  <a:pt x="103" y="431"/>
                </a:cubicBezTo>
                <a:lnTo>
                  <a:pt x="23" y="483"/>
                </a:lnTo>
                <a:cubicBezTo>
                  <a:pt x="26" y="484"/>
                  <a:pt x="117" y="436"/>
                  <a:pt x="119" y="439"/>
                </a:cubicBezTo>
                <a:cubicBezTo>
                  <a:pt x="124" y="443"/>
                  <a:pt x="58" y="481"/>
                  <a:pt x="35" y="503"/>
                </a:cubicBezTo>
                <a:cubicBezTo>
                  <a:pt x="36" y="508"/>
                  <a:pt x="110" y="465"/>
                  <a:pt x="127" y="467"/>
                </a:cubicBezTo>
                <a:cubicBezTo>
                  <a:pt x="144" y="469"/>
                  <a:pt x="133" y="505"/>
                  <a:pt x="135" y="515"/>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5" name="Freeform 21"/>
          <p:cNvSpPr>
            <a:spLocks/>
          </p:cNvSpPr>
          <p:nvPr/>
        </p:nvSpPr>
        <p:spPr bwMode="auto">
          <a:xfrm>
            <a:off x="8274050" y="3832225"/>
            <a:ext cx="173038" cy="247650"/>
          </a:xfrm>
          <a:custGeom>
            <a:avLst/>
            <a:gdLst>
              <a:gd name="T0" fmla="*/ 2147483647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56"/>
              <a:gd name="T26" fmla="*/ 109 w 10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56">
                <a:moveTo>
                  <a:pt x="63" y="0"/>
                </a:moveTo>
                <a:cubicBezTo>
                  <a:pt x="52" y="20"/>
                  <a:pt x="0" y="117"/>
                  <a:pt x="3" y="120"/>
                </a:cubicBezTo>
                <a:cubicBezTo>
                  <a:pt x="9" y="124"/>
                  <a:pt x="74" y="18"/>
                  <a:pt x="79" y="20"/>
                </a:cubicBezTo>
                <a:lnTo>
                  <a:pt x="55" y="100"/>
                </a:lnTo>
                <a:cubicBezTo>
                  <a:pt x="59" y="102"/>
                  <a:pt x="97" y="33"/>
                  <a:pt x="103" y="32"/>
                </a:cubicBezTo>
                <a:cubicBezTo>
                  <a:pt x="109" y="31"/>
                  <a:pt x="105" y="58"/>
                  <a:pt x="91" y="92"/>
                </a:cubicBezTo>
                <a:cubicBezTo>
                  <a:pt x="83" y="112"/>
                  <a:pt x="52" y="148"/>
                  <a:pt x="55" y="152"/>
                </a:cubicBezTo>
                <a:cubicBezTo>
                  <a:pt x="58" y="156"/>
                  <a:pt x="96" y="123"/>
                  <a:pt x="107" y="11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025942" name="Text Box 22"/>
          <p:cNvSpPr txBox="1">
            <a:spLocks noChangeArrowheads="1"/>
          </p:cNvSpPr>
          <p:nvPr/>
        </p:nvSpPr>
        <p:spPr bwMode="auto">
          <a:xfrm>
            <a:off x="7072330" y="5932488"/>
            <a:ext cx="1643074" cy="369332"/>
          </a:xfrm>
          <a:prstGeom prst="rect">
            <a:avLst/>
          </a:prstGeom>
          <a:noFill/>
          <a:ln w="9525">
            <a:noFill/>
            <a:miter lim="800000"/>
            <a:headEnd/>
            <a:tailEnd/>
          </a:ln>
        </p:spPr>
        <p:txBody>
          <a:bodyPr wrap="square">
            <a:spAutoFit/>
          </a:bodyPr>
          <a:lstStyle/>
          <a:p>
            <a:pPr algn="ctr">
              <a:spcBef>
                <a:spcPct val="50000"/>
              </a:spcBef>
            </a:pPr>
            <a:r>
              <a:rPr lang="ru-RU" b="1" dirty="0" smtClean="0">
                <a:solidFill>
                  <a:srgbClr val="002060"/>
                </a:solidFill>
              </a:rPr>
              <a:t>Вид спереди</a:t>
            </a:r>
            <a:endParaRPr lang="en-US" b="1" dirty="0">
              <a:solidFill>
                <a:srgbClr val="002060"/>
              </a:solidFill>
            </a:endParaRPr>
          </a:p>
        </p:txBody>
      </p:sp>
      <p:sp>
        <p:nvSpPr>
          <p:cNvPr id="3025943" name="Text Box 23"/>
          <p:cNvSpPr txBox="1">
            <a:spLocks noChangeArrowheads="1"/>
          </p:cNvSpPr>
          <p:nvPr/>
        </p:nvSpPr>
        <p:spPr bwMode="auto">
          <a:xfrm>
            <a:off x="5286380" y="5932488"/>
            <a:ext cx="1285884" cy="369332"/>
          </a:xfrm>
          <a:prstGeom prst="rect">
            <a:avLst/>
          </a:prstGeom>
          <a:noFill/>
          <a:ln w="9525">
            <a:noFill/>
            <a:miter lim="800000"/>
            <a:headEnd/>
            <a:tailEnd/>
          </a:ln>
        </p:spPr>
        <p:txBody>
          <a:bodyPr wrap="square">
            <a:spAutoFit/>
          </a:bodyPr>
          <a:lstStyle/>
          <a:p>
            <a:pPr algn="ctr">
              <a:spcBef>
                <a:spcPct val="50000"/>
              </a:spcBef>
            </a:pPr>
            <a:r>
              <a:rPr lang="ru-RU" b="1" dirty="0" smtClean="0">
                <a:solidFill>
                  <a:srgbClr val="002060"/>
                </a:solidFill>
              </a:rPr>
              <a:t>Вид сзади</a:t>
            </a:r>
            <a:endParaRPr lang="en-US" b="1" dirty="0">
              <a:solidFill>
                <a:srgbClr val="002060"/>
              </a:solidFill>
            </a:endParaRPr>
          </a:p>
        </p:txBody>
      </p:sp>
      <p:sp>
        <p:nvSpPr>
          <p:cNvPr id="2530328" name="Freeform 24"/>
          <p:cNvSpPr>
            <a:spLocks/>
          </p:cNvSpPr>
          <p:nvPr/>
        </p:nvSpPr>
        <p:spPr bwMode="auto">
          <a:xfrm>
            <a:off x="6002338" y="5437188"/>
            <a:ext cx="165100" cy="473075"/>
          </a:xfrm>
          <a:custGeom>
            <a:avLst/>
            <a:gdLst>
              <a:gd name="T0" fmla="*/ 2147483647 w 179"/>
              <a:gd name="T1" fmla="*/ 0 h 298"/>
              <a:gd name="T2" fmla="*/ 2147483647 w 179"/>
              <a:gd name="T3" fmla="*/ 2147483647 h 298"/>
              <a:gd name="T4" fmla="*/ 2147483647 w 179"/>
              <a:gd name="T5" fmla="*/ 2147483647 h 298"/>
              <a:gd name="T6" fmla="*/ 2147483647 w 179"/>
              <a:gd name="T7" fmla="*/ 2147483647 h 298"/>
              <a:gd name="T8" fmla="*/ 2147483647 w 179"/>
              <a:gd name="T9" fmla="*/ 2147483647 h 298"/>
              <a:gd name="T10" fmla="*/ 2147483647 w 179"/>
              <a:gd name="T11" fmla="*/ 2147483647 h 298"/>
              <a:gd name="T12" fmla="*/ 2147483647 w 179"/>
              <a:gd name="T13" fmla="*/ 2147483647 h 298"/>
              <a:gd name="T14" fmla="*/ 2147483647 w 179"/>
              <a:gd name="T15" fmla="*/ 2147483647 h 298"/>
              <a:gd name="T16" fmla="*/ 2147483647 w 17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98"/>
              <a:gd name="T29" fmla="*/ 179 w 17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98">
                <a:moveTo>
                  <a:pt x="178" y="0"/>
                </a:moveTo>
                <a:cubicBezTo>
                  <a:pt x="171" y="3"/>
                  <a:pt x="157" y="9"/>
                  <a:pt x="157" y="9"/>
                </a:cubicBezTo>
                <a:cubicBezTo>
                  <a:pt x="132" y="23"/>
                  <a:pt x="38" y="72"/>
                  <a:pt x="25" y="87"/>
                </a:cubicBezTo>
                <a:cubicBezTo>
                  <a:pt x="12" y="102"/>
                  <a:pt x="80" y="83"/>
                  <a:pt x="79" y="99"/>
                </a:cubicBezTo>
                <a:cubicBezTo>
                  <a:pt x="78" y="115"/>
                  <a:pt x="0" y="188"/>
                  <a:pt x="16" y="186"/>
                </a:cubicBezTo>
                <a:cubicBezTo>
                  <a:pt x="32" y="184"/>
                  <a:pt x="165" y="72"/>
                  <a:pt x="172" y="87"/>
                </a:cubicBezTo>
                <a:cubicBezTo>
                  <a:pt x="179" y="102"/>
                  <a:pt x="57" y="254"/>
                  <a:pt x="55" y="276"/>
                </a:cubicBezTo>
                <a:cubicBezTo>
                  <a:pt x="53" y="298"/>
                  <a:pt x="149" y="219"/>
                  <a:pt x="160" y="222"/>
                </a:cubicBezTo>
                <a:cubicBezTo>
                  <a:pt x="171" y="225"/>
                  <a:pt x="129" y="282"/>
                  <a:pt x="121" y="29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9" name="Freeform 25"/>
          <p:cNvSpPr>
            <a:spLocks/>
          </p:cNvSpPr>
          <p:nvPr/>
        </p:nvSpPr>
        <p:spPr bwMode="auto">
          <a:xfrm>
            <a:off x="6442075" y="3262313"/>
            <a:ext cx="239713" cy="798512"/>
          </a:xfrm>
          <a:custGeom>
            <a:avLst/>
            <a:gdLst>
              <a:gd name="T0" fmla="*/ 2147483647 w 151"/>
              <a:gd name="T1" fmla="*/ 2147483647 h 503"/>
              <a:gd name="T2" fmla="*/ 2147483647 w 151"/>
              <a:gd name="T3" fmla="*/ 2147483647 h 503"/>
              <a:gd name="T4" fmla="*/ 2147483647 w 151"/>
              <a:gd name="T5" fmla="*/ 2147483647 h 503"/>
              <a:gd name="T6" fmla="*/ 2147483647 w 151"/>
              <a:gd name="T7" fmla="*/ 2147483647 h 503"/>
              <a:gd name="T8" fmla="*/ 2147483647 w 151"/>
              <a:gd name="T9" fmla="*/ 2147483647 h 503"/>
              <a:gd name="T10" fmla="*/ 2147483647 w 151"/>
              <a:gd name="T11" fmla="*/ 2147483647 h 503"/>
              <a:gd name="T12" fmla="*/ 2147483647 w 151"/>
              <a:gd name="T13" fmla="*/ 2147483647 h 503"/>
              <a:gd name="T14" fmla="*/ 2147483647 w 151"/>
              <a:gd name="T15" fmla="*/ 2147483647 h 503"/>
              <a:gd name="T16" fmla="*/ 2147483647 w 151"/>
              <a:gd name="T17" fmla="*/ 2147483647 h 503"/>
              <a:gd name="T18" fmla="*/ 2147483647 w 151"/>
              <a:gd name="T19" fmla="*/ 2147483647 h 503"/>
              <a:gd name="T20" fmla="*/ 2147483647 w 151"/>
              <a:gd name="T21" fmla="*/ 2147483647 h 503"/>
              <a:gd name="T22" fmla="*/ 2147483647 w 151"/>
              <a:gd name="T23" fmla="*/ 2147483647 h 503"/>
              <a:gd name="T24" fmla="*/ 2147483647 w 151"/>
              <a:gd name="T25" fmla="*/ 2147483647 h 503"/>
              <a:gd name="T26" fmla="*/ 2147483647 w 151"/>
              <a:gd name="T27" fmla="*/ 2147483647 h 503"/>
              <a:gd name="T28" fmla="*/ 2147483647 w 151"/>
              <a:gd name="T29" fmla="*/ 2147483647 h 503"/>
              <a:gd name="T30" fmla="*/ 2147483647 w 151"/>
              <a:gd name="T31" fmla="*/ 2147483647 h 503"/>
              <a:gd name="T32" fmla="*/ 2147483647 w 151"/>
              <a:gd name="T33" fmla="*/ 2147483647 h 503"/>
              <a:gd name="T34" fmla="*/ 2147483647 w 151"/>
              <a:gd name="T35" fmla="*/ 2147483647 h 503"/>
              <a:gd name="T36" fmla="*/ 2147483647 w 151"/>
              <a:gd name="T37" fmla="*/ 2147483647 h 503"/>
              <a:gd name="T38" fmla="*/ 2147483647 w 151"/>
              <a:gd name="T39" fmla="*/ 2147483647 h 503"/>
              <a:gd name="T40" fmla="*/ 2147483647 w 151"/>
              <a:gd name="T41" fmla="*/ 2147483647 h 503"/>
              <a:gd name="T42" fmla="*/ 2147483647 w 151"/>
              <a:gd name="T43" fmla="*/ 2147483647 h 503"/>
              <a:gd name="T44" fmla="*/ 2147483647 w 151"/>
              <a:gd name="T45" fmla="*/ 2147483647 h 503"/>
              <a:gd name="T46" fmla="*/ 2147483647 w 151"/>
              <a:gd name="T47" fmla="*/ 2147483647 h 503"/>
              <a:gd name="T48" fmla="*/ 2147483647 w 151"/>
              <a:gd name="T49" fmla="*/ 2147483647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503"/>
              <a:gd name="T77" fmla="*/ 151 w 151"/>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503">
                <a:moveTo>
                  <a:pt x="49" y="215"/>
                </a:moveTo>
                <a:cubicBezTo>
                  <a:pt x="42" y="182"/>
                  <a:pt x="1" y="20"/>
                  <a:pt x="5" y="19"/>
                </a:cubicBezTo>
                <a:cubicBezTo>
                  <a:pt x="9" y="18"/>
                  <a:pt x="66" y="210"/>
                  <a:pt x="72" y="207"/>
                </a:cubicBezTo>
                <a:cubicBezTo>
                  <a:pt x="78" y="204"/>
                  <a:pt x="37" y="2"/>
                  <a:pt x="41" y="3"/>
                </a:cubicBezTo>
                <a:cubicBezTo>
                  <a:pt x="45" y="4"/>
                  <a:pt x="91" y="211"/>
                  <a:pt x="98" y="211"/>
                </a:cubicBezTo>
                <a:cubicBezTo>
                  <a:pt x="105" y="211"/>
                  <a:pt x="81" y="6"/>
                  <a:pt x="85" y="3"/>
                </a:cubicBezTo>
                <a:cubicBezTo>
                  <a:pt x="89" y="0"/>
                  <a:pt x="114" y="190"/>
                  <a:pt x="121" y="191"/>
                </a:cubicBezTo>
                <a:cubicBezTo>
                  <a:pt x="128" y="192"/>
                  <a:pt x="126" y="9"/>
                  <a:pt x="129" y="11"/>
                </a:cubicBezTo>
                <a:cubicBezTo>
                  <a:pt x="132" y="13"/>
                  <a:pt x="151" y="165"/>
                  <a:pt x="140" y="203"/>
                </a:cubicBezTo>
                <a:cubicBezTo>
                  <a:pt x="129" y="241"/>
                  <a:pt x="62" y="230"/>
                  <a:pt x="60" y="239"/>
                </a:cubicBezTo>
                <a:cubicBezTo>
                  <a:pt x="59" y="248"/>
                  <a:pt x="128" y="249"/>
                  <a:pt x="128" y="255"/>
                </a:cubicBezTo>
                <a:cubicBezTo>
                  <a:pt x="129" y="261"/>
                  <a:pt x="68" y="268"/>
                  <a:pt x="68" y="275"/>
                </a:cubicBezTo>
                <a:cubicBezTo>
                  <a:pt x="68" y="282"/>
                  <a:pt x="129" y="290"/>
                  <a:pt x="128" y="295"/>
                </a:cubicBezTo>
                <a:cubicBezTo>
                  <a:pt x="128" y="300"/>
                  <a:pt x="61" y="301"/>
                  <a:pt x="60" y="307"/>
                </a:cubicBezTo>
                <a:cubicBezTo>
                  <a:pt x="60" y="313"/>
                  <a:pt x="125" y="325"/>
                  <a:pt x="125" y="331"/>
                </a:cubicBezTo>
                <a:cubicBezTo>
                  <a:pt x="125" y="337"/>
                  <a:pt x="60" y="335"/>
                  <a:pt x="60" y="343"/>
                </a:cubicBezTo>
                <a:cubicBezTo>
                  <a:pt x="61" y="351"/>
                  <a:pt x="131" y="374"/>
                  <a:pt x="132" y="379"/>
                </a:cubicBezTo>
                <a:cubicBezTo>
                  <a:pt x="133" y="384"/>
                  <a:pt x="69" y="368"/>
                  <a:pt x="68" y="375"/>
                </a:cubicBezTo>
                <a:cubicBezTo>
                  <a:pt x="67" y="382"/>
                  <a:pt x="133" y="416"/>
                  <a:pt x="129" y="419"/>
                </a:cubicBezTo>
                <a:cubicBezTo>
                  <a:pt x="124" y="423"/>
                  <a:pt x="45" y="388"/>
                  <a:pt x="45" y="395"/>
                </a:cubicBezTo>
                <a:lnTo>
                  <a:pt x="132" y="463"/>
                </a:lnTo>
                <a:cubicBezTo>
                  <a:pt x="131" y="467"/>
                  <a:pt x="47" y="413"/>
                  <a:pt x="42" y="419"/>
                </a:cubicBezTo>
                <a:cubicBezTo>
                  <a:pt x="37" y="423"/>
                  <a:pt x="109" y="495"/>
                  <a:pt x="105" y="499"/>
                </a:cubicBezTo>
                <a:cubicBezTo>
                  <a:pt x="101" y="503"/>
                  <a:pt x="34" y="446"/>
                  <a:pt x="17" y="443"/>
                </a:cubicBezTo>
                <a:cubicBezTo>
                  <a:pt x="0" y="440"/>
                  <a:pt x="7" y="475"/>
                  <a:pt x="5" y="48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0" name="Freeform 26"/>
          <p:cNvSpPr>
            <a:spLocks/>
          </p:cNvSpPr>
          <p:nvPr/>
        </p:nvSpPr>
        <p:spPr bwMode="auto">
          <a:xfrm>
            <a:off x="7446963" y="1990725"/>
            <a:ext cx="596900" cy="323850"/>
          </a:xfrm>
          <a:custGeom>
            <a:avLst/>
            <a:gdLst>
              <a:gd name="T0" fmla="*/ 2147483647 w 376"/>
              <a:gd name="T1" fmla="*/ 0 h 204"/>
              <a:gd name="T2" fmla="*/ 2147483647 w 376"/>
              <a:gd name="T3" fmla="*/ 2147483647 h 204"/>
              <a:gd name="T4" fmla="*/ 2147483647 w 376"/>
              <a:gd name="T5" fmla="*/ 2147483647 h 204"/>
              <a:gd name="T6" fmla="*/ 2147483647 w 376"/>
              <a:gd name="T7" fmla="*/ 2147483647 h 204"/>
              <a:gd name="T8" fmla="*/ 2147483647 w 376"/>
              <a:gd name="T9" fmla="*/ 2147483647 h 204"/>
              <a:gd name="T10" fmla="*/ 2147483647 w 376"/>
              <a:gd name="T11" fmla="*/ 2147483647 h 204"/>
              <a:gd name="T12" fmla="*/ 2147483647 w 376"/>
              <a:gd name="T13" fmla="*/ 2147483647 h 204"/>
              <a:gd name="T14" fmla="*/ 2147483647 w 376"/>
              <a:gd name="T15" fmla="*/ 2147483647 h 204"/>
              <a:gd name="T16" fmla="*/ 2147483647 w 376"/>
              <a:gd name="T17" fmla="*/ 2147483647 h 204"/>
              <a:gd name="T18" fmla="*/ 2147483647 w 376"/>
              <a:gd name="T19" fmla="*/ 2147483647 h 204"/>
              <a:gd name="T20" fmla="*/ 2147483647 w 376"/>
              <a:gd name="T21" fmla="*/ 2147483647 h 204"/>
              <a:gd name="T22" fmla="*/ 2147483647 w 376"/>
              <a:gd name="T23" fmla="*/ 2147483647 h 204"/>
              <a:gd name="T24" fmla="*/ 2147483647 w 376"/>
              <a:gd name="T25" fmla="*/ 2147483647 h 204"/>
              <a:gd name="T26" fmla="*/ 2147483647 w 376"/>
              <a:gd name="T27" fmla="*/ 2147483647 h 204"/>
              <a:gd name="T28" fmla="*/ 2147483647 w 376"/>
              <a:gd name="T29" fmla="*/ 2147483647 h 204"/>
              <a:gd name="T30" fmla="*/ 2147483647 w 376"/>
              <a:gd name="T31" fmla="*/ 2147483647 h 204"/>
              <a:gd name="T32" fmla="*/ 2147483647 w 376"/>
              <a:gd name="T33" fmla="*/ 2147483647 h 204"/>
              <a:gd name="T34" fmla="*/ 2147483647 w 376"/>
              <a:gd name="T35" fmla="*/ 2147483647 h 204"/>
              <a:gd name="T36" fmla="*/ 2147483647 w 376"/>
              <a:gd name="T37" fmla="*/ 2147483647 h 204"/>
              <a:gd name="T38" fmla="*/ 2147483647 w 376"/>
              <a:gd name="T39" fmla="*/ 2147483647 h 204"/>
              <a:gd name="T40" fmla="*/ 2147483647 w 376"/>
              <a:gd name="T41" fmla="*/ 2147483647 h 204"/>
              <a:gd name="T42" fmla="*/ 0 w 376"/>
              <a:gd name="T43" fmla="*/ 2147483647 h 204"/>
              <a:gd name="T44" fmla="*/ 0 w 376"/>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204"/>
              <a:gd name="T71" fmla="*/ 376 w 376"/>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204">
                <a:moveTo>
                  <a:pt x="135" y="0"/>
                </a:moveTo>
                <a:lnTo>
                  <a:pt x="98" y="90"/>
                </a:lnTo>
                <a:lnTo>
                  <a:pt x="150" y="27"/>
                </a:lnTo>
                <a:lnTo>
                  <a:pt x="207" y="21"/>
                </a:lnTo>
                <a:lnTo>
                  <a:pt x="112" y="103"/>
                </a:lnTo>
                <a:lnTo>
                  <a:pt x="285" y="9"/>
                </a:lnTo>
                <a:lnTo>
                  <a:pt x="264" y="60"/>
                </a:lnTo>
                <a:lnTo>
                  <a:pt x="180" y="76"/>
                </a:lnTo>
                <a:lnTo>
                  <a:pt x="249" y="97"/>
                </a:lnTo>
                <a:lnTo>
                  <a:pt x="288" y="72"/>
                </a:lnTo>
                <a:lnTo>
                  <a:pt x="376" y="140"/>
                </a:lnTo>
                <a:lnTo>
                  <a:pt x="276" y="120"/>
                </a:lnTo>
                <a:lnTo>
                  <a:pt x="296" y="168"/>
                </a:lnTo>
                <a:lnTo>
                  <a:pt x="232" y="136"/>
                </a:lnTo>
                <a:lnTo>
                  <a:pt x="256" y="172"/>
                </a:lnTo>
                <a:lnTo>
                  <a:pt x="200" y="152"/>
                </a:lnTo>
                <a:lnTo>
                  <a:pt x="208" y="200"/>
                </a:lnTo>
                <a:lnTo>
                  <a:pt x="152" y="160"/>
                </a:lnTo>
                <a:lnTo>
                  <a:pt x="124" y="204"/>
                </a:lnTo>
                <a:lnTo>
                  <a:pt x="100" y="132"/>
                </a:lnTo>
                <a:lnTo>
                  <a:pt x="64" y="120"/>
                </a:lnTo>
                <a:lnTo>
                  <a:pt x="0" y="144"/>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1" name="Freeform 27"/>
          <p:cNvSpPr>
            <a:spLocks/>
          </p:cNvSpPr>
          <p:nvPr/>
        </p:nvSpPr>
        <p:spPr bwMode="auto">
          <a:xfrm>
            <a:off x="5211763" y="3825875"/>
            <a:ext cx="193675" cy="242888"/>
          </a:xfrm>
          <a:custGeom>
            <a:avLst/>
            <a:gdLst>
              <a:gd name="T0" fmla="*/ 2147483647 w 122"/>
              <a:gd name="T1" fmla="*/ 0 h 153"/>
              <a:gd name="T2" fmla="*/ 2147483647 w 122"/>
              <a:gd name="T3" fmla="*/ 2147483647 h 153"/>
              <a:gd name="T4" fmla="*/ 2147483647 w 122"/>
              <a:gd name="T5" fmla="*/ 2147483647 h 153"/>
              <a:gd name="T6" fmla="*/ 2147483647 w 122"/>
              <a:gd name="T7" fmla="*/ 2147483647 h 153"/>
              <a:gd name="T8" fmla="*/ 2147483647 w 122"/>
              <a:gd name="T9" fmla="*/ 2147483647 h 153"/>
              <a:gd name="T10" fmla="*/ 2147483647 w 122"/>
              <a:gd name="T11" fmla="*/ 2147483647 h 153"/>
              <a:gd name="T12" fmla="*/ 2147483647 w 122"/>
              <a:gd name="T13" fmla="*/ 2147483647 h 153"/>
              <a:gd name="T14" fmla="*/ 0 w 122"/>
              <a:gd name="T15" fmla="*/ 2147483647 h 153"/>
              <a:gd name="T16" fmla="*/ 2147483647 w 122"/>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53"/>
              <a:gd name="T29" fmla="*/ 122 w 12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53">
                <a:moveTo>
                  <a:pt x="67" y="0"/>
                </a:moveTo>
                <a:cubicBezTo>
                  <a:pt x="77" y="20"/>
                  <a:pt x="122" y="117"/>
                  <a:pt x="119" y="120"/>
                </a:cubicBezTo>
                <a:cubicBezTo>
                  <a:pt x="114" y="124"/>
                  <a:pt x="58" y="18"/>
                  <a:pt x="53" y="20"/>
                </a:cubicBezTo>
                <a:lnTo>
                  <a:pt x="74" y="100"/>
                </a:lnTo>
                <a:cubicBezTo>
                  <a:pt x="68" y="106"/>
                  <a:pt x="21" y="57"/>
                  <a:pt x="16" y="56"/>
                </a:cubicBezTo>
                <a:cubicBezTo>
                  <a:pt x="11" y="55"/>
                  <a:pt x="33" y="76"/>
                  <a:pt x="43" y="92"/>
                </a:cubicBezTo>
                <a:cubicBezTo>
                  <a:pt x="53" y="108"/>
                  <a:pt x="81" y="153"/>
                  <a:pt x="74" y="152"/>
                </a:cubicBezTo>
                <a:cubicBezTo>
                  <a:pt x="67" y="151"/>
                  <a:pt x="15" y="98"/>
                  <a:pt x="0" y="84"/>
                </a:cubicBezTo>
                <a:cubicBezTo>
                  <a:pt x="0" y="84"/>
                  <a:pt x="67" y="0"/>
                  <a:pt x="67" y="0"/>
                </a:cubicBezTo>
                <a:close/>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2" name="Freeform 28"/>
          <p:cNvSpPr>
            <a:spLocks/>
          </p:cNvSpPr>
          <p:nvPr/>
        </p:nvSpPr>
        <p:spPr bwMode="auto">
          <a:xfrm>
            <a:off x="7840663" y="3908425"/>
            <a:ext cx="433387" cy="987425"/>
          </a:xfrm>
          <a:custGeom>
            <a:avLst/>
            <a:gdLst>
              <a:gd name="T0" fmla="*/ 2147483647 w 273"/>
              <a:gd name="T1" fmla="*/ 0 h 622"/>
              <a:gd name="T2" fmla="*/ 2147483647 w 273"/>
              <a:gd name="T3" fmla="*/ 2147483647 h 622"/>
              <a:gd name="T4" fmla="*/ 2147483647 w 273"/>
              <a:gd name="T5" fmla="*/ 2147483647 h 622"/>
              <a:gd name="T6" fmla="*/ 2147483647 w 273"/>
              <a:gd name="T7" fmla="*/ 2147483647 h 622"/>
              <a:gd name="T8" fmla="*/ 2147483647 w 273"/>
              <a:gd name="T9" fmla="*/ 2147483647 h 622"/>
              <a:gd name="T10" fmla="*/ 2147483647 w 273"/>
              <a:gd name="T11" fmla="*/ 2147483647 h 622"/>
              <a:gd name="T12" fmla="*/ 2147483647 w 273"/>
              <a:gd name="T13" fmla="*/ 2147483647 h 622"/>
              <a:gd name="T14" fmla="*/ 2147483647 w 273"/>
              <a:gd name="T15" fmla="*/ 2147483647 h 622"/>
              <a:gd name="T16" fmla="*/ 2147483647 w 273"/>
              <a:gd name="T17" fmla="*/ 2147483647 h 622"/>
              <a:gd name="T18" fmla="*/ 2147483647 w 273"/>
              <a:gd name="T19" fmla="*/ 2147483647 h 622"/>
              <a:gd name="T20" fmla="*/ 2147483647 w 273"/>
              <a:gd name="T21" fmla="*/ 2147483647 h 622"/>
              <a:gd name="T22" fmla="*/ 2147483647 w 273"/>
              <a:gd name="T23" fmla="*/ 2147483647 h 622"/>
              <a:gd name="T24" fmla="*/ 2147483647 w 273"/>
              <a:gd name="T25" fmla="*/ 2147483647 h 622"/>
              <a:gd name="T26" fmla="*/ 2147483647 w 273"/>
              <a:gd name="T27" fmla="*/ 2147483647 h 622"/>
              <a:gd name="T28" fmla="*/ 2147483647 w 273"/>
              <a:gd name="T29" fmla="*/ 2147483647 h 622"/>
              <a:gd name="T30" fmla="*/ 2147483647 w 273"/>
              <a:gd name="T31" fmla="*/ 2147483647 h 622"/>
              <a:gd name="T32" fmla="*/ 2147483647 w 273"/>
              <a:gd name="T33" fmla="*/ 2147483647 h 622"/>
              <a:gd name="T34" fmla="*/ 2147483647 w 273"/>
              <a:gd name="T35" fmla="*/ 2147483647 h 622"/>
              <a:gd name="T36" fmla="*/ 2147483647 w 273"/>
              <a:gd name="T37" fmla="*/ 2147483647 h 622"/>
              <a:gd name="T38" fmla="*/ 2147483647 w 273"/>
              <a:gd name="T39" fmla="*/ 2147483647 h 622"/>
              <a:gd name="T40" fmla="*/ 2147483647 w 273"/>
              <a:gd name="T41" fmla="*/ 2147483647 h 622"/>
              <a:gd name="T42" fmla="*/ 2147483647 w 273"/>
              <a:gd name="T43" fmla="*/ 2147483647 h 622"/>
              <a:gd name="T44" fmla="*/ 2147483647 w 273"/>
              <a:gd name="T45" fmla="*/ 2147483647 h 622"/>
              <a:gd name="T46" fmla="*/ 2147483647 w 273"/>
              <a:gd name="T47" fmla="*/ 2147483647 h 622"/>
              <a:gd name="T48" fmla="*/ 2147483647 w 273"/>
              <a:gd name="T49" fmla="*/ 2147483647 h 622"/>
              <a:gd name="T50" fmla="*/ 2147483647 w 273"/>
              <a:gd name="T51" fmla="*/ 2147483647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22"/>
              <a:gd name="T80" fmla="*/ 273 w 273"/>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22">
                <a:moveTo>
                  <a:pt x="16" y="0"/>
                </a:moveTo>
                <a:cubicBezTo>
                  <a:pt x="55" y="2"/>
                  <a:pt x="242" y="6"/>
                  <a:pt x="252" y="12"/>
                </a:cubicBezTo>
                <a:cubicBezTo>
                  <a:pt x="262" y="18"/>
                  <a:pt x="74" y="29"/>
                  <a:pt x="76" y="36"/>
                </a:cubicBezTo>
                <a:cubicBezTo>
                  <a:pt x="69" y="44"/>
                  <a:pt x="255" y="39"/>
                  <a:pt x="264" y="56"/>
                </a:cubicBezTo>
                <a:cubicBezTo>
                  <a:pt x="254" y="64"/>
                  <a:pt x="15" y="76"/>
                  <a:pt x="16" y="84"/>
                </a:cubicBezTo>
                <a:cubicBezTo>
                  <a:pt x="0" y="100"/>
                  <a:pt x="250" y="86"/>
                  <a:pt x="268" y="104"/>
                </a:cubicBezTo>
                <a:cubicBezTo>
                  <a:pt x="273" y="111"/>
                  <a:pt x="50" y="119"/>
                  <a:pt x="48" y="128"/>
                </a:cubicBezTo>
                <a:cubicBezTo>
                  <a:pt x="46" y="137"/>
                  <a:pt x="263" y="148"/>
                  <a:pt x="256" y="156"/>
                </a:cubicBezTo>
                <a:cubicBezTo>
                  <a:pt x="249" y="164"/>
                  <a:pt x="10" y="168"/>
                  <a:pt x="8" y="176"/>
                </a:cubicBezTo>
                <a:cubicBezTo>
                  <a:pt x="6" y="184"/>
                  <a:pt x="243" y="197"/>
                  <a:pt x="244" y="204"/>
                </a:cubicBezTo>
                <a:cubicBezTo>
                  <a:pt x="245" y="211"/>
                  <a:pt x="20" y="213"/>
                  <a:pt x="16" y="220"/>
                </a:cubicBezTo>
                <a:cubicBezTo>
                  <a:pt x="29" y="234"/>
                  <a:pt x="190" y="227"/>
                  <a:pt x="220" y="248"/>
                </a:cubicBezTo>
                <a:cubicBezTo>
                  <a:pt x="219" y="256"/>
                  <a:pt x="7" y="260"/>
                  <a:pt x="8" y="268"/>
                </a:cubicBezTo>
                <a:cubicBezTo>
                  <a:pt x="9" y="276"/>
                  <a:pt x="219" y="288"/>
                  <a:pt x="224" y="296"/>
                </a:cubicBezTo>
                <a:cubicBezTo>
                  <a:pt x="229" y="304"/>
                  <a:pt x="39" y="308"/>
                  <a:pt x="36" y="316"/>
                </a:cubicBezTo>
                <a:cubicBezTo>
                  <a:pt x="42" y="331"/>
                  <a:pt x="176" y="329"/>
                  <a:pt x="204" y="344"/>
                </a:cubicBezTo>
                <a:cubicBezTo>
                  <a:pt x="203" y="353"/>
                  <a:pt x="33" y="360"/>
                  <a:pt x="32" y="368"/>
                </a:cubicBezTo>
                <a:cubicBezTo>
                  <a:pt x="31" y="376"/>
                  <a:pt x="193" y="383"/>
                  <a:pt x="196" y="392"/>
                </a:cubicBezTo>
                <a:cubicBezTo>
                  <a:pt x="199" y="401"/>
                  <a:pt x="55" y="413"/>
                  <a:pt x="52" y="420"/>
                </a:cubicBezTo>
                <a:cubicBezTo>
                  <a:pt x="64" y="434"/>
                  <a:pt x="159" y="419"/>
                  <a:pt x="180" y="436"/>
                </a:cubicBezTo>
                <a:cubicBezTo>
                  <a:pt x="178" y="443"/>
                  <a:pt x="43" y="455"/>
                  <a:pt x="40" y="464"/>
                </a:cubicBezTo>
                <a:cubicBezTo>
                  <a:pt x="37" y="473"/>
                  <a:pt x="165" y="479"/>
                  <a:pt x="164" y="488"/>
                </a:cubicBezTo>
                <a:cubicBezTo>
                  <a:pt x="163" y="497"/>
                  <a:pt x="30" y="511"/>
                  <a:pt x="32" y="520"/>
                </a:cubicBezTo>
                <a:cubicBezTo>
                  <a:pt x="34" y="529"/>
                  <a:pt x="175" y="531"/>
                  <a:pt x="176" y="540"/>
                </a:cubicBezTo>
                <a:cubicBezTo>
                  <a:pt x="177" y="549"/>
                  <a:pt x="41" y="567"/>
                  <a:pt x="40" y="576"/>
                </a:cubicBezTo>
                <a:cubicBezTo>
                  <a:pt x="27" y="622"/>
                  <a:pt x="141" y="589"/>
                  <a:pt x="168" y="592"/>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3" name="Freeform 29"/>
          <p:cNvSpPr>
            <a:spLocks/>
          </p:cNvSpPr>
          <p:nvPr/>
        </p:nvSpPr>
        <p:spPr bwMode="auto">
          <a:xfrm>
            <a:off x="7218363" y="3924300"/>
            <a:ext cx="609600" cy="1041400"/>
          </a:xfrm>
          <a:custGeom>
            <a:avLst/>
            <a:gdLst>
              <a:gd name="T0" fmla="*/ 2147483647 w 284"/>
              <a:gd name="T1" fmla="*/ 2147483647 h 656"/>
              <a:gd name="T2" fmla="*/ 2147483647 w 284"/>
              <a:gd name="T3" fmla="*/ 2147483647 h 656"/>
              <a:gd name="T4" fmla="*/ 2147483647 w 284"/>
              <a:gd name="T5" fmla="*/ 2147483647 h 656"/>
              <a:gd name="T6" fmla="*/ 2147483647 w 284"/>
              <a:gd name="T7" fmla="*/ 2147483647 h 656"/>
              <a:gd name="T8" fmla="*/ 2147483647 w 284"/>
              <a:gd name="T9" fmla="*/ 2147483647 h 656"/>
              <a:gd name="T10" fmla="*/ 2147483647 w 284"/>
              <a:gd name="T11" fmla="*/ 2147483647 h 656"/>
              <a:gd name="T12" fmla="*/ 2147483647 w 284"/>
              <a:gd name="T13" fmla="*/ 2147483647 h 656"/>
              <a:gd name="T14" fmla="*/ 2147483647 w 284"/>
              <a:gd name="T15" fmla="*/ 2147483647 h 656"/>
              <a:gd name="T16" fmla="*/ 2147483647 w 284"/>
              <a:gd name="T17" fmla="*/ 2147483647 h 656"/>
              <a:gd name="T18" fmla="*/ 2147483647 w 284"/>
              <a:gd name="T19" fmla="*/ 2147483647 h 656"/>
              <a:gd name="T20" fmla="*/ 2147483647 w 284"/>
              <a:gd name="T21" fmla="*/ 2147483647 h 656"/>
              <a:gd name="T22" fmla="*/ 2147483647 w 284"/>
              <a:gd name="T23" fmla="*/ 2147483647 h 656"/>
              <a:gd name="T24" fmla="*/ 2147483647 w 284"/>
              <a:gd name="T25" fmla="*/ 2147483647 h 656"/>
              <a:gd name="T26" fmla="*/ 2147483647 w 284"/>
              <a:gd name="T27" fmla="*/ 2147483647 h 656"/>
              <a:gd name="T28" fmla="*/ 2147483647 w 284"/>
              <a:gd name="T29" fmla="*/ 2147483647 h 656"/>
              <a:gd name="T30" fmla="*/ 2147483647 w 284"/>
              <a:gd name="T31" fmla="*/ 2147483647 h 656"/>
              <a:gd name="T32" fmla="*/ 2147483647 w 284"/>
              <a:gd name="T33" fmla="*/ 2147483647 h 656"/>
              <a:gd name="T34" fmla="*/ 2147483647 w 284"/>
              <a:gd name="T35" fmla="*/ 2147483647 h 656"/>
              <a:gd name="T36" fmla="*/ 2147483647 w 284"/>
              <a:gd name="T37" fmla="*/ 2147483647 h 656"/>
              <a:gd name="T38" fmla="*/ 2147483647 w 284"/>
              <a:gd name="T39" fmla="*/ 2147483647 h 656"/>
              <a:gd name="T40" fmla="*/ 2147483647 w 284"/>
              <a:gd name="T41" fmla="*/ 2147483647 h 656"/>
              <a:gd name="T42" fmla="*/ 2147483647 w 284"/>
              <a:gd name="T43" fmla="*/ 2147483647 h 656"/>
              <a:gd name="T44" fmla="*/ 2147483647 w 284"/>
              <a:gd name="T45" fmla="*/ 2147483647 h 656"/>
              <a:gd name="T46" fmla="*/ 2147483647 w 284"/>
              <a:gd name="T47" fmla="*/ 2147483647 h 656"/>
              <a:gd name="T48" fmla="*/ 2147483647 w 284"/>
              <a:gd name="T49" fmla="*/ 2147483647 h 656"/>
              <a:gd name="T50" fmla="*/ 2147483647 w 284"/>
              <a:gd name="T51" fmla="*/ 2147483647 h 656"/>
              <a:gd name="T52" fmla="*/ 2147483647 w 284"/>
              <a:gd name="T53" fmla="*/ 2147483647 h 656"/>
              <a:gd name="T54" fmla="*/ 2147483647 w 284"/>
              <a:gd name="T55" fmla="*/ 2147483647 h 656"/>
              <a:gd name="T56" fmla="*/ 2147483647 w 284"/>
              <a:gd name="T57" fmla="*/ 2147483647 h 656"/>
              <a:gd name="T58" fmla="*/ 2147483647 w 284"/>
              <a:gd name="T59" fmla="*/ 2147483647 h 656"/>
              <a:gd name="T60" fmla="*/ 2147483647 w 284"/>
              <a:gd name="T61" fmla="*/ 2147483647 h 656"/>
              <a:gd name="T62" fmla="*/ 2147483647 w 284"/>
              <a:gd name="T63" fmla="*/ 2147483647 h 656"/>
              <a:gd name="T64" fmla="*/ 2147483647 w 284"/>
              <a:gd name="T65" fmla="*/ 2147483647 h 656"/>
              <a:gd name="T66" fmla="*/ 2147483647 w 284"/>
              <a:gd name="T67" fmla="*/ 2147483647 h 656"/>
              <a:gd name="T68" fmla="*/ 2147483647 w 284"/>
              <a:gd name="T69" fmla="*/ 2147483647 h 656"/>
              <a:gd name="T70" fmla="*/ 2147483647 w 284"/>
              <a:gd name="T71" fmla="*/ 2147483647 h 656"/>
              <a:gd name="T72" fmla="*/ 2147483647 w 284"/>
              <a:gd name="T73" fmla="*/ 2147483647 h 656"/>
              <a:gd name="T74" fmla="*/ 2147483647 w 284"/>
              <a:gd name="T75" fmla="*/ 2147483647 h 656"/>
              <a:gd name="T76" fmla="*/ 2147483647 w 284"/>
              <a:gd name="T77" fmla="*/ 2147483647 h 656"/>
              <a:gd name="T78" fmla="*/ 2147483647 w 284"/>
              <a:gd name="T79" fmla="*/ 2147483647 h 656"/>
              <a:gd name="T80" fmla="*/ 2147483647 w 284"/>
              <a:gd name="T81" fmla="*/ 2147483647 h 656"/>
              <a:gd name="T82" fmla="*/ 2147483647 w 284"/>
              <a:gd name="T83" fmla="*/ 2147483647 h 656"/>
              <a:gd name="T84" fmla="*/ 2147483647 w 284"/>
              <a:gd name="T85" fmla="*/ 2147483647 h 656"/>
              <a:gd name="T86" fmla="*/ 2147483647 w 284"/>
              <a:gd name="T87" fmla="*/ 2147483647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656"/>
              <a:gd name="T134" fmla="*/ 284 w 284"/>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656">
                <a:moveTo>
                  <a:pt x="240" y="38"/>
                </a:moveTo>
                <a:cubicBezTo>
                  <a:pt x="216" y="32"/>
                  <a:pt x="127" y="0"/>
                  <a:pt x="93" y="2"/>
                </a:cubicBezTo>
                <a:cubicBezTo>
                  <a:pt x="59" y="4"/>
                  <a:pt x="30" y="42"/>
                  <a:pt x="37" y="50"/>
                </a:cubicBezTo>
                <a:cubicBezTo>
                  <a:pt x="44" y="58"/>
                  <a:pt x="112" y="46"/>
                  <a:pt x="137" y="50"/>
                </a:cubicBezTo>
                <a:cubicBezTo>
                  <a:pt x="162" y="54"/>
                  <a:pt x="207" y="67"/>
                  <a:pt x="189" y="74"/>
                </a:cubicBezTo>
                <a:cubicBezTo>
                  <a:pt x="195" y="82"/>
                  <a:pt x="34" y="77"/>
                  <a:pt x="27" y="94"/>
                </a:cubicBezTo>
                <a:cubicBezTo>
                  <a:pt x="19" y="99"/>
                  <a:pt x="102" y="106"/>
                  <a:pt x="141" y="106"/>
                </a:cubicBezTo>
                <a:cubicBezTo>
                  <a:pt x="180" y="106"/>
                  <a:pt x="281" y="88"/>
                  <a:pt x="261" y="94"/>
                </a:cubicBezTo>
                <a:cubicBezTo>
                  <a:pt x="275" y="110"/>
                  <a:pt x="31" y="130"/>
                  <a:pt x="23" y="142"/>
                </a:cubicBezTo>
                <a:cubicBezTo>
                  <a:pt x="21" y="149"/>
                  <a:pt x="217" y="130"/>
                  <a:pt x="249" y="134"/>
                </a:cubicBezTo>
                <a:cubicBezTo>
                  <a:pt x="281" y="138"/>
                  <a:pt x="247" y="161"/>
                  <a:pt x="213" y="166"/>
                </a:cubicBezTo>
                <a:cubicBezTo>
                  <a:pt x="179" y="171"/>
                  <a:pt x="75" y="157"/>
                  <a:pt x="45" y="162"/>
                </a:cubicBezTo>
                <a:cubicBezTo>
                  <a:pt x="15" y="167"/>
                  <a:pt x="0" y="190"/>
                  <a:pt x="34" y="194"/>
                </a:cubicBezTo>
                <a:cubicBezTo>
                  <a:pt x="68" y="198"/>
                  <a:pt x="214" y="183"/>
                  <a:pt x="249" y="186"/>
                </a:cubicBezTo>
                <a:cubicBezTo>
                  <a:pt x="284" y="189"/>
                  <a:pt x="276" y="210"/>
                  <a:pt x="247" y="214"/>
                </a:cubicBezTo>
                <a:cubicBezTo>
                  <a:pt x="218" y="218"/>
                  <a:pt x="107" y="205"/>
                  <a:pt x="73" y="210"/>
                </a:cubicBezTo>
                <a:cubicBezTo>
                  <a:pt x="39" y="215"/>
                  <a:pt x="17" y="239"/>
                  <a:pt x="44" y="242"/>
                </a:cubicBezTo>
                <a:cubicBezTo>
                  <a:pt x="71" y="245"/>
                  <a:pt x="226" y="223"/>
                  <a:pt x="233" y="226"/>
                </a:cubicBezTo>
                <a:cubicBezTo>
                  <a:pt x="240" y="229"/>
                  <a:pt x="85" y="255"/>
                  <a:pt x="89" y="258"/>
                </a:cubicBezTo>
                <a:cubicBezTo>
                  <a:pt x="78" y="272"/>
                  <a:pt x="230" y="244"/>
                  <a:pt x="257" y="246"/>
                </a:cubicBezTo>
                <a:cubicBezTo>
                  <a:pt x="252" y="251"/>
                  <a:pt x="56" y="283"/>
                  <a:pt x="57" y="286"/>
                </a:cubicBezTo>
                <a:cubicBezTo>
                  <a:pt x="58" y="289"/>
                  <a:pt x="260" y="259"/>
                  <a:pt x="261" y="262"/>
                </a:cubicBezTo>
                <a:cubicBezTo>
                  <a:pt x="262" y="265"/>
                  <a:pt x="65" y="302"/>
                  <a:pt x="65" y="306"/>
                </a:cubicBezTo>
                <a:cubicBezTo>
                  <a:pt x="65" y="310"/>
                  <a:pt x="258" y="282"/>
                  <a:pt x="261" y="286"/>
                </a:cubicBezTo>
                <a:cubicBezTo>
                  <a:pt x="282" y="291"/>
                  <a:pt x="111" y="314"/>
                  <a:pt x="81" y="330"/>
                </a:cubicBezTo>
                <a:cubicBezTo>
                  <a:pt x="80" y="337"/>
                  <a:pt x="258" y="322"/>
                  <a:pt x="257" y="326"/>
                </a:cubicBezTo>
                <a:cubicBezTo>
                  <a:pt x="256" y="330"/>
                  <a:pt x="76" y="349"/>
                  <a:pt x="77" y="354"/>
                </a:cubicBezTo>
                <a:cubicBezTo>
                  <a:pt x="78" y="359"/>
                  <a:pt x="258" y="349"/>
                  <a:pt x="261" y="354"/>
                </a:cubicBezTo>
                <a:cubicBezTo>
                  <a:pt x="264" y="359"/>
                  <a:pt x="95" y="381"/>
                  <a:pt x="93" y="386"/>
                </a:cubicBezTo>
                <a:cubicBezTo>
                  <a:pt x="91" y="391"/>
                  <a:pt x="251" y="380"/>
                  <a:pt x="249" y="386"/>
                </a:cubicBezTo>
                <a:cubicBezTo>
                  <a:pt x="247" y="392"/>
                  <a:pt x="88" y="410"/>
                  <a:pt x="81" y="422"/>
                </a:cubicBezTo>
                <a:cubicBezTo>
                  <a:pt x="74" y="434"/>
                  <a:pt x="206" y="449"/>
                  <a:pt x="209" y="458"/>
                </a:cubicBezTo>
                <a:cubicBezTo>
                  <a:pt x="199" y="472"/>
                  <a:pt x="117" y="457"/>
                  <a:pt x="99" y="474"/>
                </a:cubicBezTo>
                <a:cubicBezTo>
                  <a:pt x="108" y="476"/>
                  <a:pt x="260" y="466"/>
                  <a:pt x="261" y="470"/>
                </a:cubicBezTo>
                <a:cubicBezTo>
                  <a:pt x="262" y="474"/>
                  <a:pt x="104" y="493"/>
                  <a:pt x="105" y="498"/>
                </a:cubicBezTo>
                <a:cubicBezTo>
                  <a:pt x="106" y="503"/>
                  <a:pt x="272" y="493"/>
                  <a:pt x="269" y="498"/>
                </a:cubicBezTo>
                <a:cubicBezTo>
                  <a:pt x="266" y="503"/>
                  <a:pt x="88" y="520"/>
                  <a:pt x="85" y="526"/>
                </a:cubicBezTo>
                <a:cubicBezTo>
                  <a:pt x="82" y="532"/>
                  <a:pt x="249" y="530"/>
                  <a:pt x="253" y="534"/>
                </a:cubicBezTo>
                <a:cubicBezTo>
                  <a:pt x="257" y="538"/>
                  <a:pt x="106" y="545"/>
                  <a:pt x="109" y="550"/>
                </a:cubicBezTo>
                <a:cubicBezTo>
                  <a:pt x="112" y="555"/>
                  <a:pt x="271" y="557"/>
                  <a:pt x="269" y="562"/>
                </a:cubicBezTo>
                <a:cubicBezTo>
                  <a:pt x="267" y="567"/>
                  <a:pt x="100" y="573"/>
                  <a:pt x="97" y="578"/>
                </a:cubicBezTo>
                <a:cubicBezTo>
                  <a:pt x="94" y="583"/>
                  <a:pt x="247" y="589"/>
                  <a:pt x="253" y="594"/>
                </a:cubicBezTo>
                <a:cubicBezTo>
                  <a:pt x="259" y="599"/>
                  <a:pt x="133" y="605"/>
                  <a:pt x="133" y="610"/>
                </a:cubicBezTo>
                <a:cubicBezTo>
                  <a:pt x="144" y="656"/>
                  <a:pt x="228" y="623"/>
                  <a:pt x="253" y="62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4" name="Freeform 30"/>
          <p:cNvSpPr>
            <a:spLocks/>
          </p:cNvSpPr>
          <p:nvPr/>
        </p:nvSpPr>
        <p:spPr bwMode="auto">
          <a:xfrm>
            <a:off x="8107363" y="2265363"/>
            <a:ext cx="368300" cy="582612"/>
          </a:xfrm>
          <a:custGeom>
            <a:avLst/>
            <a:gdLst>
              <a:gd name="T0" fmla="*/ 2147483647 w 232"/>
              <a:gd name="T1" fmla="*/ 2147483647 h 367"/>
              <a:gd name="T2" fmla="*/ 2147483647 w 232"/>
              <a:gd name="T3" fmla="*/ 2147483647 h 367"/>
              <a:gd name="T4" fmla="*/ 2147483647 w 232"/>
              <a:gd name="T5" fmla="*/ 2147483647 h 367"/>
              <a:gd name="T6" fmla="*/ 2147483647 w 232"/>
              <a:gd name="T7" fmla="*/ 2147483647 h 367"/>
              <a:gd name="T8" fmla="*/ 2147483647 w 232"/>
              <a:gd name="T9" fmla="*/ 2147483647 h 367"/>
              <a:gd name="T10" fmla="*/ 2147483647 w 232"/>
              <a:gd name="T11" fmla="*/ 2147483647 h 367"/>
              <a:gd name="T12" fmla="*/ 2147483647 w 232"/>
              <a:gd name="T13" fmla="*/ 2147483647 h 367"/>
              <a:gd name="T14" fmla="*/ 2147483647 w 232"/>
              <a:gd name="T15" fmla="*/ 2147483647 h 367"/>
              <a:gd name="T16" fmla="*/ 2147483647 w 232"/>
              <a:gd name="T17" fmla="*/ 2147483647 h 367"/>
              <a:gd name="T18" fmla="*/ 2147483647 w 232"/>
              <a:gd name="T19" fmla="*/ 2147483647 h 367"/>
              <a:gd name="T20" fmla="*/ 2147483647 w 232"/>
              <a:gd name="T21" fmla="*/ 2147483647 h 367"/>
              <a:gd name="T22" fmla="*/ 2147483647 w 232"/>
              <a:gd name="T23" fmla="*/ 2147483647 h 367"/>
              <a:gd name="T24" fmla="*/ 2147483647 w 232"/>
              <a:gd name="T25" fmla="*/ 2147483647 h 367"/>
              <a:gd name="T26" fmla="*/ 2147483647 w 232"/>
              <a:gd name="T27" fmla="*/ 2147483647 h 367"/>
              <a:gd name="T28" fmla="*/ 2147483647 w 232"/>
              <a:gd name="T29" fmla="*/ 2147483647 h 367"/>
              <a:gd name="T30" fmla="*/ 2147483647 w 232"/>
              <a:gd name="T31" fmla="*/ 214748364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367"/>
              <a:gd name="T50" fmla="*/ 232 w 232"/>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367">
                <a:moveTo>
                  <a:pt x="194" y="117"/>
                </a:moveTo>
                <a:cubicBezTo>
                  <a:pt x="189" y="105"/>
                  <a:pt x="181" y="60"/>
                  <a:pt x="165" y="42"/>
                </a:cubicBezTo>
                <a:cubicBezTo>
                  <a:pt x="149" y="23"/>
                  <a:pt x="97" y="0"/>
                  <a:pt x="96" y="5"/>
                </a:cubicBezTo>
                <a:cubicBezTo>
                  <a:pt x="94" y="10"/>
                  <a:pt x="141" y="48"/>
                  <a:pt x="157" y="73"/>
                </a:cubicBezTo>
                <a:cubicBezTo>
                  <a:pt x="173" y="98"/>
                  <a:pt x="191" y="150"/>
                  <a:pt x="190" y="153"/>
                </a:cubicBezTo>
                <a:cubicBezTo>
                  <a:pt x="186" y="162"/>
                  <a:pt x="161" y="111"/>
                  <a:pt x="144" y="94"/>
                </a:cubicBezTo>
                <a:cubicBezTo>
                  <a:pt x="124" y="72"/>
                  <a:pt x="66" y="14"/>
                  <a:pt x="67" y="21"/>
                </a:cubicBezTo>
                <a:cubicBezTo>
                  <a:pt x="67" y="27"/>
                  <a:pt x="128" y="103"/>
                  <a:pt x="146" y="132"/>
                </a:cubicBezTo>
                <a:cubicBezTo>
                  <a:pt x="163" y="161"/>
                  <a:pt x="189" y="212"/>
                  <a:pt x="171" y="196"/>
                </a:cubicBezTo>
                <a:cubicBezTo>
                  <a:pt x="153" y="180"/>
                  <a:pt x="52" y="47"/>
                  <a:pt x="39" y="38"/>
                </a:cubicBezTo>
                <a:cubicBezTo>
                  <a:pt x="27" y="30"/>
                  <a:pt x="77" y="114"/>
                  <a:pt x="96" y="144"/>
                </a:cubicBezTo>
                <a:cubicBezTo>
                  <a:pt x="116" y="174"/>
                  <a:pt x="175" y="229"/>
                  <a:pt x="161" y="218"/>
                </a:cubicBezTo>
                <a:cubicBezTo>
                  <a:pt x="147" y="207"/>
                  <a:pt x="0" y="61"/>
                  <a:pt x="8" y="75"/>
                </a:cubicBezTo>
                <a:cubicBezTo>
                  <a:pt x="16" y="89"/>
                  <a:pt x="204" y="284"/>
                  <a:pt x="208" y="299"/>
                </a:cubicBezTo>
                <a:cubicBezTo>
                  <a:pt x="212" y="314"/>
                  <a:pt x="28" y="152"/>
                  <a:pt x="32" y="163"/>
                </a:cubicBezTo>
                <a:cubicBezTo>
                  <a:pt x="36" y="174"/>
                  <a:pt x="190" y="325"/>
                  <a:pt x="232" y="3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025953" name="Text Box 4"/>
          <p:cNvSpPr txBox="1">
            <a:spLocks noChangeArrowheads="1"/>
          </p:cNvSpPr>
          <p:nvPr/>
        </p:nvSpPr>
        <p:spPr bwMode="auto">
          <a:xfrm>
            <a:off x="4643439" y="6170613"/>
            <a:ext cx="4318000" cy="242887"/>
          </a:xfrm>
          <a:prstGeom prst="rect">
            <a:avLst/>
          </a:prstGeom>
          <a:noFill/>
          <a:ln w="9525">
            <a:noFill/>
            <a:miter lim="800000"/>
            <a:headEnd/>
            <a:tailEnd/>
          </a:ln>
        </p:spPr>
        <p:txBody>
          <a:bodyPr lIns="0" tIns="0" rIns="0" bIns="0" anchor="b"/>
          <a:lstStyle/>
          <a:p>
            <a:pPr marL="119063" algn="ctr">
              <a:lnSpc>
                <a:spcPct val="110000"/>
              </a:lnSpc>
              <a:spcBef>
                <a:spcPct val="25000"/>
              </a:spcBef>
              <a:buClr>
                <a:srgbClr val="67CFE1"/>
              </a:buClr>
            </a:pPr>
            <a:r>
              <a:rPr lang="ru-RU" sz="1000" dirty="0" smtClean="0">
                <a:solidFill>
                  <a:srgbClr val="002060"/>
                </a:solidFill>
              </a:rPr>
              <a:t>С изменениями из рисунка, любезно предоставленного </a:t>
            </a:r>
            <a:r>
              <a:rPr lang="en-US" sz="1000" dirty="0" smtClean="0">
                <a:solidFill>
                  <a:srgbClr val="002060"/>
                </a:solidFill>
              </a:rPr>
              <a:t>L </a:t>
            </a:r>
            <a:r>
              <a:rPr lang="en-US" sz="1000" dirty="0">
                <a:solidFill>
                  <a:srgbClr val="002060"/>
                </a:solidFill>
              </a:rPr>
              <a:t>Bateman.</a:t>
            </a:r>
          </a:p>
        </p:txBody>
      </p:sp>
      <p:sp>
        <p:nvSpPr>
          <p:cNvPr id="3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24</a:t>
            </a:fld>
            <a:endParaRPr lang="en-CA" dirty="0">
              <a:solidFill>
                <a:prstClr val="black"/>
              </a:solidFill>
            </a:endParaRPr>
          </a:p>
        </p:txBody>
      </p:sp>
      <p:sp>
        <p:nvSpPr>
          <p:cNvPr id="33" name="Text Box 4"/>
          <p:cNvSpPr txBox="1">
            <a:spLocks noChangeArrowheads="1"/>
          </p:cNvSpPr>
          <p:nvPr/>
        </p:nvSpPr>
        <p:spPr bwMode="auto">
          <a:xfrm>
            <a:off x="395535" y="623728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n-US" sz="1000" dirty="0" smtClean="0">
                <a:solidFill>
                  <a:srgbClr val="002060"/>
                </a:solidFill>
              </a:rPr>
              <a:t>1. Silverman SL, Martin </a:t>
            </a:r>
            <a:r>
              <a:rPr lang="en-US" sz="1000" dirty="0">
                <a:solidFill>
                  <a:srgbClr val="002060"/>
                </a:solidFill>
              </a:rPr>
              <a:t>SA. In: Wallace DJ, Clauws </a:t>
            </a:r>
            <a:r>
              <a:rPr lang="en-US" sz="1000" dirty="0" smtClean="0">
                <a:solidFill>
                  <a:srgbClr val="002060"/>
                </a:solidFill>
              </a:rPr>
              <a:t>DJ (eds.). </a:t>
            </a:r>
            <a:r>
              <a:rPr lang="en-US" sz="1000" i="1" dirty="0">
                <a:solidFill>
                  <a:srgbClr val="002060"/>
                </a:solidFill>
              </a:rPr>
              <a:t>Fibromyalgia &amp; Other Central Pain Syndromes</a:t>
            </a:r>
            <a:r>
              <a:rPr lang="en-US" sz="1000" dirty="0">
                <a:solidFill>
                  <a:srgbClr val="002060"/>
                </a:solidFill>
              </a:rPr>
              <a:t>. </a:t>
            </a:r>
            <a:r>
              <a:rPr lang="en-US" sz="1000" dirty="0" smtClean="0">
                <a:solidFill>
                  <a:srgbClr val="002060"/>
                </a:solidFill>
              </a:rPr>
              <a:t>Lippincott</a:t>
            </a:r>
            <a:r>
              <a:rPr lang="en-US" sz="1000" dirty="0">
                <a:solidFill>
                  <a:srgbClr val="002060"/>
                </a:solidFill>
              </a:rPr>
              <a:t>, Williams &amp; Wilkins; Philadelphia, </a:t>
            </a:r>
            <a:r>
              <a:rPr lang="en-US" sz="1000" dirty="0" smtClean="0">
                <a:solidFill>
                  <a:srgbClr val="002060"/>
                </a:solidFill>
              </a:rPr>
              <a:t>PA: 2005; 2. 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p14="http://schemas.microsoft.com/office/powerpoint/2010/main" xmlns="" val="3583435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30310"/>
                                        </p:tgtEl>
                                        <p:attrNameLst>
                                          <p:attrName>style.visibility</p:attrName>
                                        </p:attrNameLst>
                                      </p:cBhvr>
                                      <p:to>
                                        <p:strVal val="visible"/>
                                      </p:to>
                                    </p:set>
                                    <p:animEffect transition="in" filter="wipe(up)">
                                      <p:cBhvr>
                                        <p:cTn id="7" dur="200"/>
                                        <p:tgtEl>
                                          <p:spTgt spid="2530310"/>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2530311"/>
                                        </p:tgtEl>
                                        <p:attrNameLst>
                                          <p:attrName>style.visibility</p:attrName>
                                        </p:attrNameLst>
                                      </p:cBhvr>
                                      <p:to>
                                        <p:strVal val="visible"/>
                                      </p:to>
                                    </p:set>
                                    <p:animEffect transition="in" filter="wipe(up)">
                                      <p:cBhvr>
                                        <p:cTn id="11" dur="100"/>
                                        <p:tgtEl>
                                          <p:spTgt spid="2530311"/>
                                        </p:tgtEl>
                                      </p:cBhvr>
                                    </p:animEffect>
                                  </p:childTnLst>
                                </p:cTn>
                              </p:par>
                            </p:childTnLst>
                          </p:cTn>
                        </p:par>
                        <p:par>
                          <p:cTn id="12" fill="hold">
                            <p:stCondLst>
                              <p:cond delay="300"/>
                            </p:stCondLst>
                            <p:childTnLst>
                              <p:par>
                                <p:cTn id="13" presetID="22" presetClass="entr" presetSubtype="1" fill="hold" grpId="0" nodeType="afterEffect">
                                  <p:stCondLst>
                                    <p:cond delay="0"/>
                                  </p:stCondLst>
                                  <p:childTnLst>
                                    <p:set>
                                      <p:cBhvr>
                                        <p:cTn id="14" dur="1" fill="hold">
                                          <p:stCondLst>
                                            <p:cond delay="0"/>
                                          </p:stCondLst>
                                        </p:cTn>
                                        <p:tgtEl>
                                          <p:spTgt spid="2530322"/>
                                        </p:tgtEl>
                                        <p:attrNameLst>
                                          <p:attrName>style.visibility</p:attrName>
                                        </p:attrNameLst>
                                      </p:cBhvr>
                                      <p:to>
                                        <p:strVal val="visible"/>
                                      </p:to>
                                    </p:set>
                                    <p:animEffect transition="in" filter="wipe(up)">
                                      <p:cBhvr>
                                        <p:cTn id="15" dur="200"/>
                                        <p:tgtEl>
                                          <p:spTgt spid="253032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530330"/>
                                        </p:tgtEl>
                                        <p:attrNameLst>
                                          <p:attrName>style.visibility</p:attrName>
                                        </p:attrNameLst>
                                      </p:cBhvr>
                                      <p:to>
                                        <p:strVal val="visible"/>
                                      </p:to>
                                    </p:set>
                                    <p:animEffect transition="in" filter="wipe(up)">
                                      <p:cBhvr>
                                        <p:cTn id="19" dur="200"/>
                                        <p:tgtEl>
                                          <p:spTgt spid="2530330"/>
                                        </p:tgtEl>
                                      </p:cBhvr>
                                    </p:animEffect>
                                  </p:childTnLst>
                                </p:cTn>
                              </p:par>
                            </p:childTnLst>
                          </p:cTn>
                        </p:par>
                        <p:par>
                          <p:cTn id="20" fill="hold">
                            <p:stCondLst>
                              <p:cond delay="700"/>
                            </p:stCondLst>
                            <p:childTnLst>
                              <p:par>
                                <p:cTn id="21" presetID="22" presetClass="entr" presetSubtype="1" fill="hold" grpId="0" nodeType="afterEffect">
                                  <p:stCondLst>
                                    <p:cond delay="0"/>
                                  </p:stCondLst>
                                  <p:childTnLst>
                                    <p:set>
                                      <p:cBhvr>
                                        <p:cTn id="22" dur="1" fill="hold">
                                          <p:stCondLst>
                                            <p:cond delay="0"/>
                                          </p:stCondLst>
                                        </p:cTn>
                                        <p:tgtEl>
                                          <p:spTgt spid="2530312"/>
                                        </p:tgtEl>
                                        <p:attrNameLst>
                                          <p:attrName>style.visibility</p:attrName>
                                        </p:attrNameLst>
                                      </p:cBhvr>
                                      <p:to>
                                        <p:strVal val="visible"/>
                                      </p:to>
                                    </p:set>
                                    <p:animEffect transition="in" filter="wipe(up)">
                                      <p:cBhvr>
                                        <p:cTn id="23" dur="200"/>
                                        <p:tgtEl>
                                          <p:spTgt spid="2530312"/>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2530313"/>
                                        </p:tgtEl>
                                        <p:attrNameLst>
                                          <p:attrName>style.visibility</p:attrName>
                                        </p:attrNameLst>
                                      </p:cBhvr>
                                      <p:to>
                                        <p:strVal val="visible"/>
                                      </p:to>
                                    </p:set>
                                    <p:animEffect transition="in" filter="wipe(up)">
                                      <p:cBhvr>
                                        <p:cTn id="27" dur="200"/>
                                        <p:tgtEl>
                                          <p:spTgt spid="2530313"/>
                                        </p:tgtEl>
                                      </p:cBhvr>
                                    </p:animEffect>
                                  </p:childTnLst>
                                </p:cTn>
                              </p:par>
                            </p:childTnLst>
                          </p:cTn>
                        </p:par>
                        <p:par>
                          <p:cTn id="28" fill="hold">
                            <p:stCondLst>
                              <p:cond delay="1100"/>
                            </p:stCondLst>
                            <p:childTnLst>
                              <p:par>
                                <p:cTn id="29" presetID="22" presetClass="entr" presetSubtype="8" fill="hold" grpId="0" nodeType="afterEffect">
                                  <p:stCondLst>
                                    <p:cond delay="0"/>
                                  </p:stCondLst>
                                  <p:childTnLst>
                                    <p:set>
                                      <p:cBhvr>
                                        <p:cTn id="30" dur="1" fill="hold">
                                          <p:stCondLst>
                                            <p:cond delay="0"/>
                                          </p:stCondLst>
                                        </p:cTn>
                                        <p:tgtEl>
                                          <p:spTgt spid="2530334"/>
                                        </p:tgtEl>
                                        <p:attrNameLst>
                                          <p:attrName>style.visibility</p:attrName>
                                        </p:attrNameLst>
                                      </p:cBhvr>
                                      <p:to>
                                        <p:strVal val="visible"/>
                                      </p:to>
                                    </p:set>
                                    <p:animEffect transition="in" filter="wipe(left)">
                                      <p:cBhvr>
                                        <p:cTn id="31" dur="200"/>
                                        <p:tgtEl>
                                          <p:spTgt spid="2530334"/>
                                        </p:tgtEl>
                                      </p:cBhvr>
                                    </p:animEffect>
                                  </p:childTnLst>
                                </p:cTn>
                              </p:par>
                            </p:childTnLst>
                          </p:cTn>
                        </p:par>
                        <p:par>
                          <p:cTn id="32" fill="hold">
                            <p:stCondLst>
                              <p:cond delay="1300"/>
                            </p:stCondLst>
                            <p:childTnLst>
                              <p:par>
                                <p:cTn id="33" presetID="22" presetClass="entr" presetSubtype="1" fill="hold" grpId="0" nodeType="afterEffect">
                                  <p:stCondLst>
                                    <p:cond delay="0"/>
                                  </p:stCondLst>
                                  <p:childTnLst>
                                    <p:set>
                                      <p:cBhvr>
                                        <p:cTn id="34" dur="1" fill="hold">
                                          <p:stCondLst>
                                            <p:cond delay="0"/>
                                          </p:stCondLst>
                                        </p:cTn>
                                        <p:tgtEl>
                                          <p:spTgt spid="2530314"/>
                                        </p:tgtEl>
                                        <p:attrNameLst>
                                          <p:attrName>style.visibility</p:attrName>
                                        </p:attrNameLst>
                                      </p:cBhvr>
                                      <p:to>
                                        <p:strVal val="visible"/>
                                      </p:to>
                                    </p:set>
                                    <p:animEffect transition="in" filter="wipe(up)">
                                      <p:cBhvr>
                                        <p:cTn id="35" dur="200"/>
                                        <p:tgtEl>
                                          <p:spTgt spid="2530314"/>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530323"/>
                                        </p:tgtEl>
                                        <p:attrNameLst>
                                          <p:attrName>style.visibility</p:attrName>
                                        </p:attrNameLst>
                                      </p:cBhvr>
                                      <p:to>
                                        <p:strVal val="visible"/>
                                      </p:to>
                                    </p:set>
                                    <p:animEffect transition="in" filter="wipe(up)">
                                      <p:cBhvr>
                                        <p:cTn id="39" dur="200"/>
                                        <p:tgtEl>
                                          <p:spTgt spid="2530323"/>
                                        </p:tgtEl>
                                      </p:cBhvr>
                                    </p:animEffect>
                                  </p:childTnLst>
                                </p:cTn>
                              </p:par>
                            </p:childTnLst>
                          </p:cTn>
                        </p:par>
                        <p:par>
                          <p:cTn id="40" fill="hold">
                            <p:stCondLst>
                              <p:cond delay="1700"/>
                            </p:stCondLst>
                            <p:childTnLst>
                              <p:par>
                                <p:cTn id="41" presetID="22" presetClass="entr" presetSubtype="1" fill="hold" grpId="0" nodeType="afterEffect">
                                  <p:stCondLst>
                                    <p:cond delay="0"/>
                                  </p:stCondLst>
                                  <p:childTnLst>
                                    <p:set>
                                      <p:cBhvr>
                                        <p:cTn id="42" dur="1" fill="hold">
                                          <p:stCondLst>
                                            <p:cond delay="0"/>
                                          </p:stCondLst>
                                        </p:cTn>
                                        <p:tgtEl>
                                          <p:spTgt spid="2530315"/>
                                        </p:tgtEl>
                                        <p:attrNameLst>
                                          <p:attrName>style.visibility</p:attrName>
                                        </p:attrNameLst>
                                      </p:cBhvr>
                                      <p:to>
                                        <p:strVal val="visible"/>
                                      </p:to>
                                    </p:set>
                                    <p:animEffect transition="in" filter="wipe(up)">
                                      <p:cBhvr>
                                        <p:cTn id="43" dur="200"/>
                                        <p:tgtEl>
                                          <p:spTgt spid="2530315"/>
                                        </p:tgtEl>
                                      </p:cBhvr>
                                    </p:animEffect>
                                  </p:childTnLst>
                                </p:cTn>
                              </p:par>
                            </p:childTnLst>
                          </p:cTn>
                        </p:par>
                        <p:par>
                          <p:cTn id="44" fill="hold">
                            <p:stCondLst>
                              <p:cond delay="1900"/>
                            </p:stCondLst>
                            <p:childTnLst>
                              <p:par>
                                <p:cTn id="45" presetID="22" presetClass="entr" presetSubtype="1" fill="hold" grpId="0" nodeType="afterEffect">
                                  <p:stCondLst>
                                    <p:cond delay="0"/>
                                  </p:stCondLst>
                                  <p:childTnLst>
                                    <p:set>
                                      <p:cBhvr>
                                        <p:cTn id="46" dur="1" fill="hold">
                                          <p:stCondLst>
                                            <p:cond delay="0"/>
                                          </p:stCondLst>
                                        </p:cTn>
                                        <p:tgtEl>
                                          <p:spTgt spid="2530316"/>
                                        </p:tgtEl>
                                        <p:attrNameLst>
                                          <p:attrName>style.visibility</p:attrName>
                                        </p:attrNameLst>
                                      </p:cBhvr>
                                      <p:to>
                                        <p:strVal val="visible"/>
                                      </p:to>
                                    </p:set>
                                    <p:animEffect transition="in" filter="wipe(up)">
                                      <p:cBhvr>
                                        <p:cTn id="47" dur="200"/>
                                        <p:tgtEl>
                                          <p:spTgt spid="2530316"/>
                                        </p:tgtEl>
                                      </p:cBhvr>
                                    </p:animEffect>
                                  </p:childTnLst>
                                </p:cTn>
                              </p:par>
                            </p:childTnLst>
                          </p:cTn>
                        </p:par>
                        <p:par>
                          <p:cTn id="48" fill="hold">
                            <p:stCondLst>
                              <p:cond delay="2100"/>
                            </p:stCondLst>
                            <p:childTnLst>
                              <p:par>
                                <p:cTn id="49" presetID="22" presetClass="entr" presetSubtype="1" fill="hold" grpId="0" nodeType="afterEffect">
                                  <p:stCondLst>
                                    <p:cond delay="0"/>
                                  </p:stCondLst>
                                  <p:childTnLst>
                                    <p:set>
                                      <p:cBhvr>
                                        <p:cTn id="50" dur="1" fill="hold">
                                          <p:stCondLst>
                                            <p:cond delay="0"/>
                                          </p:stCondLst>
                                        </p:cTn>
                                        <p:tgtEl>
                                          <p:spTgt spid="2530319"/>
                                        </p:tgtEl>
                                        <p:attrNameLst>
                                          <p:attrName>style.visibility</p:attrName>
                                        </p:attrNameLst>
                                      </p:cBhvr>
                                      <p:to>
                                        <p:strVal val="visible"/>
                                      </p:to>
                                    </p:set>
                                    <p:animEffect transition="in" filter="wipe(up)">
                                      <p:cBhvr>
                                        <p:cTn id="51" dur="200"/>
                                        <p:tgtEl>
                                          <p:spTgt spid="2530319"/>
                                        </p:tgtEl>
                                      </p:cBhvr>
                                    </p:animEffect>
                                  </p:childTnLst>
                                </p:cTn>
                              </p:par>
                            </p:childTnLst>
                          </p:cTn>
                        </p:par>
                        <p:par>
                          <p:cTn id="52" fill="hold">
                            <p:stCondLst>
                              <p:cond delay="2300"/>
                            </p:stCondLst>
                            <p:childTnLst>
                              <p:par>
                                <p:cTn id="53" presetID="22" presetClass="entr" presetSubtype="1" fill="hold" grpId="0" nodeType="afterEffect">
                                  <p:stCondLst>
                                    <p:cond delay="0"/>
                                  </p:stCondLst>
                                  <p:childTnLst>
                                    <p:set>
                                      <p:cBhvr>
                                        <p:cTn id="54" dur="1" fill="hold">
                                          <p:stCondLst>
                                            <p:cond delay="0"/>
                                          </p:stCondLst>
                                        </p:cTn>
                                        <p:tgtEl>
                                          <p:spTgt spid="2530317"/>
                                        </p:tgtEl>
                                        <p:attrNameLst>
                                          <p:attrName>style.visibility</p:attrName>
                                        </p:attrNameLst>
                                      </p:cBhvr>
                                      <p:to>
                                        <p:strVal val="visible"/>
                                      </p:to>
                                    </p:set>
                                    <p:animEffect transition="in" filter="wipe(up)">
                                      <p:cBhvr>
                                        <p:cTn id="55" dur="200"/>
                                        <p:tgtEl>
                                          <p:spTgt spid="2530317"/>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2530318"/>
                                        </p:tgtEl>
                                        <p:attrNameLst>
                                          <p:attrName>style.visibility</p:attrName>
                                        </p:attrNameLst>
                                      </p:cBhvr>
                                      <p:to>
                                        <p:strVal val="visible"/>
                                      </p:to>
                                    </p:set>
                                    <p:animEffect transition="in" filter="wipe(up)">
                                      <p:cBhvr>
                                        <p:cTn id="59" dur="200"/>
                                        <p:tgtEl>
                                          <p:spTgt spid="2530318"/>
                                        </p:tgtEl>
                                      </p:cBhvr>
                                    </p:animEffect>
                                  </p:childTnLst>
                                </p:cTn>
                              </p:par>
                            </p:childTnLst>
                          </p:cTn>
                        </p:par>
                        <p:par>
                          <p:cTn id="60" fill="hold">
                            <p:stCondLst>
                              <p:cond delay="2700"/>
                            </p:stCondLst>
                            <p:childTnLst>
                              <p:par>
                                <p:cTn id="61" presetID="22" presetClass="entr" presetSubtype="1" fill="hold" grpId="0" nodeType="afterEffect">
                                  <p:stCondLst>
                                    <p:cond delay="0"/>
                                  </p:stCondLst>
                                  <p:childTnLst>
                                    <p:set>
                                      <p:cBhvr>
                                        <p:cTn id="62" dur="1" fill="hold">
                                          <p:stCondLst>
                                            <p:cond delay="0"/>
                                          </p:stCondLst>
                                        </p:cTn>
                                        <p:tgtEl>
                                          <p:spTgt spid="2530320"/>
                                        </p:tgtEl>
                                        <p:attrNameLst>
                                          <p:attrName>style.visibility</p:attrName>
                                        </p:attrNameLst>
                                      </p:cBhvr>
                                      <p:to>
                                        <p:strVal val="visible"/>
                                      </p:to>
                                    </p:set>
                                    <p:animEffect transition="in" filter="wipe(up)">
                                      <p:cBhvr>
                                        <p:cTn id="63" dur="200"/>
                                        <p:tgtEl>
                                          <p:spTgt spid="2530320"/>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2530321"/>
                                        </p:tgtEl>
                                        <p:attrNameLst>
                                          <p:attrName>style.visibility</p:attrName>
                                        </p:attrNameLst>
                                      </p:cBhvr>
                                      <p:to>
                                        <p:strVal val="visible"/>
                                      </p:to>
                                    </p:set>
                                    <p:animEffect transition="in" filter="wipe(up)">
                                      <p:cBhvr>
                                        <p:cTn id="67" dur="200"/>
                                        <p:tgtEl>
                                          <p:spTgt spid="2530321"/>
                                        </p:tgtEl>
                                      </p:cBhvr>
                                    </p:animEffect>
                                  </p:childTnLst>
                                </p:cTn>
                              </p:par>
                            </p:childTnLst>
                          </p:cTn>
                        </p:par>
                        <p:par>
                          <p:cTn id="68" fill="hold">
                            <p:stCondLst>
                              <p:cond delay="3100"/>
                            </p:stCondLst>
                            <p:childTnLst>
                              <p:par>
                                <p:cTn id="69" presetID="22" presetClass="entr" presetSubtype="1" fill="hold" grpId="0" nodeType="afterEffect">
                                  <p:stCondLst>
                                    <p:cond delay="0"/>
                                  </p:stCondLst>
                                  <p:childTnLst>
                                    <p:set>
                                      <p:cBhvr>
                                        <p:cTn id="70" dur="1" fill="hold">
                                          <p:stCondLst>
                                            <p:cond delay="0"/>
                                          </p:stCondLst>
                                        </p:cTn>
                                        <p:tgtEl>
                                          <p:spTgt spid="2530328"/>
                                        </p:tgtEl>
                                        <p:attrNameLst>
                                          <p:attrName>style.visibility</p:attrName>
                                        </p:attrNameLst>
                                      </p:cBhvr>
                                      <p:to>
                                        <p:strVal val="visible"/>
                                      </p:to>
                                    </p:set>
                                    <p:animEffect transition="in" filter="wipe(up)">
                                      <p:cBhvr>
                                        <p:cTn id="71" dur="200"/>
                                        <p:tgtEl>
                                          <p:spTgt spid="2530328"/>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2530333"/>
                                        </p:tgtEl>
                                        <p:attrNameLst>
                                          <p:attrName>style.visibility</p:attrName>
                                        </p:attrNameLst>
                                      </p:cBhvr>
                                      <p:to>
                                        <p:strVal val="visible"/>
                                      </p:to>
                                    </p:set>
                                    <p:animEffect transition="in" filter="wipe(up)">
                                      <p:cBhvr>
                                        <p:cTn id="75" dur="200"/>
                                        <p:tgtEl>
                                          <p:spTgt spid="2530333"/>
                                        </p:tgtEl>
                                      </p:cBhvr>
                                    </p:animEffect>
                                  </p:childTnLst>
                                </p:cTn>
                              </p:par>
                            </p:childTnLst>
                          </p:cTn>
                        </p:par>
                        <p:par>
                          <p:cTn id="76" fill="hold">
                            <p:stCondLst>
                              <p:cond delay="3500"/>
                            </p:stCondLst>
                            <p:childTnLst>
                              <p:par>
                                <p:cTn id="77" presetID="22" presetClass="entr" presetSubtype="1" fill="hold" grpId="0" nodeType="afterEffect">
                                  <p:stCondLst>
                                    <p:cond delay="0"/>
                                  </p:stCondLst>
                                  <p:childTnLst>
                                    <p:set>
                                      <p:cBhvr>
                                        <p:cTn id="78" dur="1" fill="hold">
                                          <p:stCondLst>
                                            <p:cond delay="0"/>
                                          </p:stCondLst>
                                        </p:cTn>
                                        <p:tgtEl>
                                          <p:spTgt spid="2530332"/>
                                        </p:tgtEl>
                                        <p:attrNameLst>
                                          <p:attrName>style.visibility</p:attrName>
                                        </p:attrNameLst>
                                      </p:cBhvr>
                                      <p:to>
                                        <p:strVal val="visible"/>
                                      </p:to>
                                    </p:set>
                                    <p:animEffect transition="in" filter="wipe(up)">
                                      <p:cBhvr>
                                        <p:cTn id="79" dur="200"/>
                                        <p:tgtEl>
                                          <p:spTgt spid="2530332"/>
                                        </p:tgtEl>
                                      </p:cBhvr>
                                    </p:animEffect>
                                  </p:childTnLst>
                                </p:cTn>
                              </p:par>
                            </p:childTnLst>
                          </p:cTn>
                        </p:par>
                        <p:par>
                          <p:cTn id="80" fill="hold">
                            <p:stCondLst>
                              <p:cond delay="3700"/>
                            </p:stCondLst>
                            <p:childTnLst>
                              <p:par>
                                <p:cTn id="81" presetID="22" presetClass="entr" presetSubtype="1" fill="hold" grpId="0" nodeType="afterEffect">
                                  <p:stCondLst>
                                    <p:cond delay="0"/>
                                  </p:stCondLst>
                                  <p:childTnLst>
                                    <p:set>
                                      <p:cBhvr>
                                        <p:cTn id="82" dur="1" fill="hold">
                                          <p:stCondLst>
                                            <p:cond delay="0"/>
                                          </p:stCondLst>
                                        </p:cTn>
                                        <p:tgtEl>
                                          <p:spTgt spid="2530324"/>
                                        </p:tgtEl>
                                        <p:attrNameLst>
                                          <p:attrName>style.visibility</p:attrName>
                                        </p:attrNameLst>
                                      </p:cBhvr>
                                      <p:to>
                                        <p:strVal val="visible"/>
                                      </p:to>
                                    </p:set>
                                    <p:animEffect transition="in" filter="wipe(up)">
                                      <p:cBhvr>
                                        <p:cTn id="83" dur="200"/>
                                        <p:tgtEl>
                                          <p:spTgt spid="2530324"/>
                                        </p:tgtEl>
                                      </p:cBhvr>
                                    </p:animEffect>
                                  </p:childTnLst>
                                </p:cTn>
                              </p:par>
                            </p:childTnLst>
                          </p:cTn>
                        </p:par>
                        <p:par>
                          <p:cTn id="84" fill="hold">
                            <p:stCondLst>
                              <p:cond delay="3900"/>
                            </p:stCondLst>
                            <p:childTnLst>
                              <p:par>
                                <p:cTn id="85" presetID="22" presetClass="entr" presetSubtype="1" fill="hold" grpId="0" nodeType="afterEffect">
                                  <p:stCondLst>
                                    <p:cond delay="0"/>
                                  </p:stCondLst>
                                  <p:childTnLst>
                                    <p:set>
                                      <p:cBhvr>
                                        <p:cTn id="86" dur="1" fill="hold">
                                          <p:stCondLst>
                                            <p:cond delay="0"/>
                                          </p:stCondLst>
                                        </p:cTn>
                                        <p:tgtEl>
                                          <p:spTgt spid="2530329"/>
                                        </p:tgtEl>
                                        <p:attrNameLst>
                                          <p:attrName>style.visibility</p:attrName>
                                        </p:attrNameLst>
                                      </p:cBhvr>
                                      <p:to>
                                        <p:strVal val="visible"/>
                                      </p:to>
                                    </p:set>
                                    <p:animEffect transition="in" filter="wipe(up)">
                                      <p:cBhvr>
                                        <p:cTn id="87" dur="200"/>
                                        <p:tgtEl>
                                          <p:spTgt spid="2530329"/>
                                        </p:tgtEl>
                                      </p:cBhvr>
                                    </p:animEffect>
                                  </p:childTnLst>
                                </p:cTn>
                              </p:par>
                            </p:childTnLst>
                          </p:cTn>
                        </p:par>
                        <p:par>
                          <p:cTn id="88" fill="hold">
                            <p:stCondLst>
                              <p:cond delay="4100"/>
                            </p:stCondLst>
                            <p:childTnLst>
                              <p:par>
                                <p:cTn id="89" presetID="22" presetClass="entr" presetSubtype="1" fill="hold" grpId="0" nodeType="afterEffect">
                                  <p:stCondLst>
                                    <p:cond delay="0"/>
                                  </p:stCondLst>
                                  <p:childTnLst>
                                    <p:set>
                                      <p:cBhvr>
                                        <p:cTn id="90" dur="1" fill="hold">
                                          <p:stCondLst>
                                            <p:cond delay="0"/>
                                          </p:stCondLst>
                                        </p:cTn>
                                        <p:tgtEl>
                                          <p:spTgt spid="2530325"/>
                                        </p:tgtEl>
                                        <p:attrNameLst>
                                          <p:attrName>style.visibility</p:attrName>
                                        </p:attrNameLst>
                                      </p:cBhvr>
                                      <p:to>
                                        <p:strVal val="visible"/>
                                      </p:to>
                                    </p:set>
                                    <p:animEffect transition="in" filter="wipe(up)">
                                      <p:cBhvr>
                                        <p:cTn id="91" dur="200"/>
                                        <p:tgtEl>
                                          <p:spTgt spid="2530325"/>
                                        </p:tgtEl>
                                      </p:cBhvr>
                                    </p:animEffect>
                                  </p:childTnLst>
                                </p:cTn>
                              </p:par>
                            </p:childTnLst>
                          </p:cTn>
                        </p:par>
                        <p:par>
                          <p:cTn id="92" fill="hold">
                            <p:stCondLst>
                              <p:cond delay="4300"/>
                            </p:stCondLst>
                            <p:childTnLst>
                              <p:par>
                                <p:cTn id="93" presetID="22" presetClass="entr" presetSubtype="1" fill="hold" grpId="0" nodeType="afterEffect">
                                  <p:stCondLst>
                                    <p:cond delay="0"/>
                                  </p:stCondLst>
                                  <p:childTnLst>
                                    <p:set>
                                      <p:cBhvr>
                                        <p:cTn id="94" dur="1" fill="hold">
                                          <p:stCondLst>
                                            <p:cond delay="0"/>
                                          </p:stCondLst>
                                        </p:cTn>
                                        <p:tgtEl>
                                          <p:spTgt spid="2530331"/>
                                        </p:tgtEl>
                                        <p:attrNameLst>
                                          <p:attrName>style.visibility</p:attrName>
                                        </p:attrNameLst>
                                      </p:cBhvr>
                                      <p:to>
                                        <p:strVal val="visible"/>
                                      </p:to>
                                    </p:set>
                                    <p:animEffect transition="in" filter="wipe(up)">
                                      <p:cBhvr>
                                        <p:cTn id="95" dur="200"/>
                                        <p:tgtEl>
                                          <p:spTgt spid="253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310" grpId="0" animBg="1"/>
      <p:bldP spid="2530311" grpId="0" animBg="1"/>
      <p:bldP spid="2530312" grpId="0" animBg="1"/>
      <p:bldP spid="2530313" grpId="0" animBg="1"/>
      <p:bldP spid="2530314" grpId="0" animBg="1"/>
      <p:bldP spid="2530315" grpId="0" animBg="1"/>
      <p:bldP spid="2530316" grpId="0" animBg="1"/>
      <p:bldP spid="2530317" grpId="0" animBg="1"/>
      <p:bldP spid="2530318" grpId="0" animBg="1"/>
      <p:bldP spid="2530319" grpId="0" animBg="1"/>
      <p:bldP spid="2530320" grpId="0" animBg="1"/>
      <p:bldP spid="2530321" grpId="0" animBg="1"/>
      <p:bldP spid="2530322" grpId="0" animBg="1"/>
      <p:bldP spid="2530323" grpId="0" animBg="1"/>
      <p:bldP spid="2530324" grpId="0" animBg="1"/>
      <p:bldP spid="2530325" grpId="0" animBg="1"/>
      <p:bldP spid="2530328" grpId="0" animBg="1"/>
      <p:bldP spid="2530329" grpId="0" animBg="1"/>
      <p:bldP spid="2530330" grpId="0" animBg="1"/>
      <p:bldP spid="2530331" grpId="0" animBg="1"/>
      <p:bldP spid="2530332" grpId="0" animBg="1"/>
      <p:bldP spid="2530333" grpId="0" animBg="1"/>
      <p:bldP spid="25303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714348" y="1500174"/>
            <a:ext cx="4073676" cy="4114800"/>
          </a:xfrm>
        </p:spPr>
        <p:txBody>
          <a:bodyPr>
            <a:normAutofit fontScale="92500" lnSpcReduction="10000"/>
          </a:bodyPr>
          <a:lstStyle/>
          <a:p>
            <a:pPr eaLnBrk="1" hangingPunct="1"/>
            <a:r>
              <a:rPr lang="ru-RU" sz="2800" dirty="0" smtClean="0"/>
              <a:t>Критерии </a:t>
            </a:r>
            <a:r>
              <a:rPr lang="en-US" sz="2800" dirty="0" smtClean="0"/>
              <a:t>ACR:</a:t>
            </a:r>
          </a:p>
          <a:p>
            <a:pPr lvl="1" eaLnBrk="1" hangingPunct="1"/>
            <a:r>
              <a:rPr lang="ru-RU" sz="2400" dirty="0" smtClean="0"/>
              <a:t>Наличие в анамнезе хронической распространенной боли, сохраняющейся в течение </a:t>
            </a:r>
            <a:r>
              <a:rPr lang="en-US" sz="2400" dirty="0" smtClean="0"/>
              <a:t/>
            </a:r>
            <a:br>
              <a:rPr lang="en-US" sz="2400" dirty="0" smtClean="0"/>
            </a:br>
            <a:r>
              <a:rPr lang="en-US" sz="2400" dirty="0" smtClean="0">
                <a:cs typeface="Arial" charset="0"/>
              </a:rPr>
              <a:t>≥3 </a:t>
            </a:r>
            <a:r>
              <a:rPr lang="ru-RU" sz="2400" dirty="0" smtClean="0">
                <a:cs typeface="Arial" charset="0"/>
              </a:rPr>
              <a:t>месяцев</a:t>
            </a:r>
            <a:endParaRPr lang="en-US" sz="2400" dirty="0" smtClean="0">
              <a:cs typeface="Arial" charset="0"/>
            </a:endParaRPr>
          </a:p>
          <a:p>
            <a:pPr lvl="1" eaLnBrk="1" hangingPunct="1"/>
            <a:r>
              <a:rPr lang="ru-RU" sz="2400" dirty="0" smtClean="0"/>
              <a:t>У пациентов должно отмечаться </a:t>
            </a:r>
            <a:r>
              <a:rPr lang="en-US" sz="2400" dirty="0" smtClean="0">
                <a:cs typeface="Arial" charset="0"/>
              </a:rPr>
              <a:t>≥</a:t>
            </a:r>
            <a:r>
              <a:rPr lang="en-US" sz="2400" dirty="0" smtClean="0"/>
              <a:t>11 </a:t>
            </a:r>
            <a:r>
              <a:rPr lang="ru-RU" sz="2400" dirty="0" smtClean="0"/>
              <a:t>из</a:t>
            </a:r>
            <a:r>
              <a:rPr lang="en-US" sz="2400" dirty="0" smtClean="0"/>
              <a:t> 18 </a:t>
            </a:r>
            <a:r>
              <a:rPr lang="ru-RU" sz="2400" dirty="0" smtClean="0"/>
              <a:t>болезненных точек</a:t>
            </a:r>
            <a:endParaRPr lang="en-US" sz="2400" dirty="0" smtClean="0"/>
          </a:p>
          <a:p>
            <a:pPr lvl="0"/>
            <a:r>
              <a:rPr lang="ru-RU" sz="2600" dirty="0" smtClean="0"/>
              <a:t>Критерии </a:t>
            </a:r>
            <a:r>
              <a:rPr lang="en-CA" sz="2600" dirty="0" smtClean="0"/>
              <a:t>ACR </a:t>
            </a:r>
            <a:r>
              <a:rPr lang="ru-RU" sz="2600" dirty="0" smtClean="0"/>
              <a:t>являются чувствительными </a:t>
            </a:r>
            <a:r>
              <a:rPr lang="en-CA" sz="2600" dirty="0" smtClean="0"/>
              <a:t>(88</a:t>
            </a:r>
            <a:r>
              <a:rPr lang="ru-RU" sz="2600" dirty="0" smtClean="0"/>
              <a:t>,</a:t>
            </a:r>
            <a:r>
              <a:rPr lang="en-CA" sz="2600" dirty="0" smtClean="0"/>
              <a:t>4</a:t>
            </a:r>
            <a:r>
              <a:rPr lang="ru-RU" sz="2600" dirty="0" smtClean="0"/>
              <a:t> </a:t>
            </a:r>
            <a:r>
              <a:rPr lang="en-CA" sz="2600" dirty="0" smtClean="0"/>
              <a:t>%) </a:t>
            </a:r>
            <a:r>
              <a:rPr lang="ru-RU" sz="2600" dirty="0" smtClean="0"/>
              <a:t>и специфичными</a:t>
            </a:r>
            <a:r>
              <a:rPr lang="en-CA" sz="2600" dirty="0" smtClean="0"/>
              <a:t> </a:t>
            </a:r>
            <a:r>
              <a:rPr lang="en-CA" sz="2600" dirty="0"/>
              <a:t>(</a:t>
            </a:r>
            <a:r>
              <a:rPr lang="en-CA" sz="2600" dirty="0" smtClean="0"/>
              <a:t>81</a:t>
            </a:r>
            <a:r>
              <a:rPr lang="ru-RU" sz="2600" dirty="0" smtClean="0"/>
              <a:t>,</a:t>
            </a:r>
            <a:r>
              <a:rPr lang="en-CA" sz="2600" dirty="0" smtClean="0"/>
              <a:t>1</a:t>
            </a:r>
            <a:r>
              <a:rPr lang="ru-RU" sz="2600" dirty="0" smtClean="0"/>
              <a:t> </a:t>
            </a:r>
            <a:r>
              <a:rPr lang="en-CA" sz="2600" dirty="0" smtClean="0"/>
              <a:t>%)</a:t>
            </a:r>
            <a:endParaRPr lang="en-CA" sz="2600" dirty="0"/>
          </a:p>
          <a:p>
            <a:pPr lvl="1" eaLnBrk="1" hangingPunct="1"/>
            <a:endParaRPr lang="en-US" sz="2400" dirty="0" smtClean="0"/>
          </a:p>
        </p:txBody>
      </p:sp>
      <p:sp>
        <p:nvSpPr>
          <p:cNvPr id="17411" name="Rectangle 3"/>
          <p:cNvSpPr>
            <a:spLocks noGrp="1" noChangeArrowheads="1"/>
          </p:cNvSpPr>
          <p:nvPr>
            <p:ph type="title"/>
          </p:nvPr>
        </p:nvSpPr>
        <p:spPr>
          <a:xfrm>
            <a:off x="683568" y="197768"/>
            <a:ext cx="7772400" cy="1143000"/>
          </a:xfrm>
          <a:noFill/>
        </p:spPr>
        <p:txBody>
          <a:bodyPr anchor="b">
            <a:noAutofit/>
          </a:bodyPr>
          <a:lstStyle/>
          <a:p>
            <a:pPr eaLnBrk="1" hangingPunct="1"/>
            <a:r>
              <a:rPr lang="ru-RU" sz="4000" dirty="0" smtClean="0"/>
              <a:t>Диагностические критерии фибромиалгии </a:t>
            </a:r>
            <a:r>
              <a:rPr lang="en-US" sz="4000" dirty="0" smtClean="0"/>
              <a:t>ACR (1990)</a:t>
            </a:r>
          </a:p>
        </p:txBody>
      </p:sp>
      <p:pic>
        <p:nvPicPr>
          <p:cNvPr id="17412" name="Picture 4"/>
          <p:cNvPicPr>
            <a:picLocks noChangeAspect="1" noChangeArrowheads="1"/>
          </p:cNvPicPr>
          <p:nvPr/>
        </p:nvPicPr>
        <p:blipFill>
          <a:blip r:embed="rId3" cstate="print"/>
          <a:srcRect/>
          <a:stretch>
            <a:fillRect/>
          </a:stretch>
        </p:blipFill>
        <p:spPr bwMode="auto">
          <a:xfrm>
            <a:off x="4716016" y="1584920"/>
            <a:ext cx="4130675" cy="4724400"/>
          </a:xfrm>
          <a:prstGeom prst="rect">
            <a:avLst/>
          </a:prstGeom>
          <a:noFill/>
          <a:ln w="9525">
            <a:noFill/>
            <a:miter lim="800000"/>
            <a:headEnd/>
            <a:tailEnd/>
          </a:ln>
        </p:spPr>
      </p:pic>
      <p:sp>
        <p:nvSpPr>
          <p:cNvPr id="8"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25</a:t>
            </a:fld>
            <a:endParaRPr lang="en-CA" dirty="0">
              <a:solidFill>
                <a:prstClr val="black"/>
              </a:solidFill>
            </a:endParaRPr>
          </a:p>
        </p:txBody>
      </p:sp>
      <p:sp>
        <p:nvSpPr>
          <p:cNvPr id="9" name="Text Box 4"/>
          <p:cNvSpPr txBox="1">
            <a:spLocks noChangeArrowheads="1"/>
          </p:cNvSpPr>
          <p:nvPr/>
        </p:nvSpPr>
        <p:spPr bwMode="auto">
          <a:xfrm>
            <a:off x="371532" y="623728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n-US" sz="1200" b="1" dirty="0" smtClean="0">
                <a:solidFill>
                  <a:srgbClr val="002060"/>
                </a:solidFill>
              </a:rPr>
              <a:t>ACR – </a:t>
            </a:r>
            <a:r>
              <a:rPr lang="ru-RU" sz="1200" b="1" dirty="0" smtClean="0">
                <a:solidFill>
                  <a:srgbClr val="002060"/>
                </a:solidFill>
              </a:rPr>
              <a:t>Американская коллегия ревматологов</a:t>
            </a:r>
            <a:endParaRPr lang="en-US" sz="1200" b="1" dirty="0" smtClean="0">
              <a:solidFill>
                <a:srgbClr val="002060"/>
              </a:solidFill>
            </a:endParaRPr>
          </a:p>
          <a:p>
            <a:pPr>
              <a:spcBef>
                <a:spcPct val="25000"/>
              </a:spcBef>
              <a:buClr>
                <a:srgbClr val="67CFE1"/>
              </a:buClr>
            </a:pPr>
            <a:r>
              <a:rPr lang="en-US" sz="1000" dirty="0" smtClean="0">
                <a:solidFill>
                  <a:srgbClr val="002060"/>
                </a:solidFill>
              </a:rPr>
              <a:t>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p14="http://schemas.microsoft.com/office/powerpoint/2010/main" xmlns="" val="27358042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4"/>
          <p:cNvSpPr>
            <a:spLocks noGrp="1"/>
          </p:cNvSpPr>
          <p:nvPr>
            <p:ph type="title"/>
          </p:nvPr>
        </p:nvSpPr>
        <p:spPr/>
        <p:txBody>
          <a:bodyPr>
            <a:noAutofit/>
          </a:bodyPr>
          <a:lstStyle/>
          <a:p>
            <a:r>
              <a:rPr lang="ru-RU" sz="3600" dirty="0" smtClean="0">
                <a:latin typeface="+mn-lt"/>
              </a:rPr>
              <a:t>Мануальная оценка болезненных точек</a:t>
            </a:r>
            <a:endParaRPr sz="3600" dirty="0" smtClean="0">
              <a:latin typeface="+mn-lt"/>
            </a:endParaRPr>
          </a:p>
        </p:txBody>
      </p:sp>
      <p:sp>
        <p:nvSpPr>
          <p:cNvPr id="108546" name="Rectangle 7"/>
          <p:cNvSpPr>
            <a:spLocks noGrp="1" noChangeArrowheads="1"/>
          </p:cNvSpPr>
          <p:nvPr>
            <p:ph idx="1"/>
          </p:nvPr>
        </p:nvSpPr>
        <p:spPr>
          <a:xfrm>
            <a:off x="457200" y="1600200"/>
            <a:ext cx="8229600" cy="4686320"/>
          </a:xfrm>
        </p:spPr>
        <p:txBody>
          <a:bodyPr>
            <a:noAutofit/>
          </a:bodyPr>
          <a:lstStyle/>
          <a:p>
            <a:pPr>
              <a:spcBef>
                <a:spcPts val="0"/>
              </a:spcBef>
              <a:spcAft>
                <a:spcPts val="300"/>
              </a:spcAft>
            </a:pPr>
            <a:r>
              <a:rPr lang="ru-RU" sz="2400" dirty="0" smtClean="0"/>
              <a:t>Пальпация с приблизительным усилием </a:t>
            </a:r>
            <a:r>
              <a:rPr lang="en-US" sz="2400" dirty="0" smtClean="0"/>
              <a:t>4 </a:t>
            </a:r>
            <a:r>
              <a:rPr lang="ru-RU" sz="2400" dirty="0" smtClean="0"/>
              <a:t>кг</a:t>
            </a:r>
            <a:endParaRPr lang="en-US" sz="2400" dirty="0" smtClean="0"/>
          </a:p>
          <a:p>
            <a:pPr lvl="1">
              <a:spcBef>
                <a:spcPts val="0"/>
              </a:spcBef>
              <a:spcAft>
                <a:spcPts val="600"/>
              </a:spcAft>
            </a:pPr>
            <a:r>
              <a:rPr lang="ru-RU" sz="2000" b="1" dirty="0" smtClean="0"/>
              <a:t>Усилие, необходимое для побеления ногтевого ложа большого пальца специалиста, проводящего обследование</a:t>
            </a:r>
            <a:endParaRPr lang="en-US" sz="2000" b="1" dirty="0" smtClean="0"/>
          </a:p>
          <a:p>
            <a:pPr lvl="1">
              <a:spcBef>
                <a:spcPts val="0"/>
              </a:spcBef>
              <a:spcAft>
                <a:spcPts val="600"/>
              </a:spcAft>
            </a:pPr>
            <a:r>
              <a:rPr lang="ru-RU" sz="2000" dirty="0" smtClean="0"/>
              <a:t>Для констатации положительного результата пациент должен указать, что пальпация была болезненной</a:t>
            </a:r>
            <a:endParaRPr lang="en-US" sz="2000" dirty="0"/>
          </a:p>
          <a:p>
            <a:pPr>
              <a:spcBef>
                <a:spcPts val="0"/>
              </a:spcBef>
              <a:spcAft>
                <a:spcPts val="600"/>
              </a:spcAft>
            </a:pPr>
            <a:r>
              <a:rPr lang="ru-RU" sz="2400" dirty="0" smtClean="0"/>
              <a:t>Точность применительно к фибромиалгии</a:t>
            </a:r>
            <a:r>
              <a:rPr lang="en-CA" sz="2400" dirty="0" smtClean="0"/>
              <a:t>:</a:t>
            </a:r>
            <a:endParaRPr lang="en-US" sz="2400" dirty="0" smtClean="0"/>
          </a:p>
          <a:p>
            <a:pPr lvl="1">
              <a:spcBef>
                <a:spcPts val="0"/>
              </a:spcBef>
              <a:spcAft>
                <a:spcPts val="600"/>
              </a:spcAft>
            </a:pPr>
            <a:r>
              <a:rPr lang="ru-RU" sz="2000" dirty="0" smtClean="0"/>
              <a:t>Чувствительность</a:t>
            </a:r>
            <a:r>
              <a:rPr lang="en-US" sz="2000" dirty="0" smtClean="0"/>
              <a:t>: </a:t>
            </a:r>
            <a:r>
              <a:rPr lang="en-US" sz="2000" b="1" dirty="0" smtClean="0"/>
              <a:t>88</a:t>
            </a:r>
            <a:r>
              <a:rPr lang="ru-RU" sz="2000" b="1" dirty="0" smtClean="0"/>
              <a:t>,</a:t>
            </a:r>
            <a:r>
              <a:rPr lang="en-US" sz="2000" b="1" dirty="0" smtClean="0"/>
              <a:t>4</a:t>
            </a:r>
            <a:r>
              <a:rPr lang="ru-RU" sz="2000" b="1" dirty="0" smtClean="0"/>
              <a:t> </a:t>
            </a:r>
            <a:r>
              <a:rPr lang="en-US" sz="2000" b="1" dirty="0" smtClean="0"/>
              <a:t>% </a:t>
            </a:r>
          </a:p>
          <a:p>
            <a:pPr lvl="1">
              <a:spcBef>
                <a:spcPts val="0"/>
              </a:spcBef>
              <a:spcAft>
                <a:spcPts val="600"/>
              </a:spcAft>
            </a:pPr>
            <a:r>
              <a:rPr lang="ru-RU" sz="2000" dirty="0" smtClean="0"/>
              <a:t>Специфичность</a:t>
            </a:r>
            <a:r>
              <a:rPr lang="en-US" sz="2000" dirty="0" smtClean="0"/>
              <a:t>: </a:t>
            </a:r>
            <a:r>
              <a:rPr lang="en-US" sz="2000" b="1" dirty="0" smtClean="0"/>
              <a:t>81</a:t>
            </a:r>
            <a:r>
              <a:rPr lang="ru-RU" sz="2000" b="1" dirty="0" smtClean="0"/>
              <a:t>,</a:t>
            </a:r>
            <a:r>
              <a:rPr lang="en-US" sz="2000" b="1" dirty="0" smtClean="0"/>
              <a:t>1</a:t>
            </a:r>
            <a:r>
              <a:rPr lang="ru-RU" sz="2000" b="1" dirty="0" smtClean="0"/>
              <a:t> </a:t>
            </a:r>
            <a:r>
              <a:rPr lang="en-US" sz="2000" b="1" dirty="0" smtClean="0"/>
              <a:t>% </a:t>
            </a:r>
          </a:p>
          <a:p>
            <a:pPr>
              <a:spcBef>
                <a:spcPts val="0"/>
              </a:spcBef>
              <a:spcAft>
                <a:spcPts val="600"/>
              </a:spcAft>
            </a:pPr>
            <a:r>
              <a:rPr lang="ru-RU" sz="2400" b="1" dirty="0" smtClean="0"/>
              <a:t>Недостатки</a:t>
            </a:r>
            <a:r>
              <a:rPr lang="en-US" sz="2400" dirty="0" smtClean="0"/>
              <a:t> </a:t>
            </a:r>
            <a:r>
              <a:rPr lang="ru-RU" sz="2400" dirty="0" smtClean="0"/>
              <a:t>оценки болезненных точек</a:t>
            </a:r>
            <a:r>
              <a:rPr lang="en-US" sz="2400" dirty="0" smtClean="0"/>
              <a:t>:</a:t>
            </a:r>
            <a:endParaRPr lang="en-US" sz="2400" dirty="0"/>
          </a:p>
          <a:p>
            <a:pPr lvl="1" eaLnBrk="1" hangingPunct="1">
              <a:spcBef>
                <a:spcPts val="0"/>
              </a:spcBef>
            </a:pPr>
            <a:r>
              <a:rPr lang="ru-RU" sz="2000" b="0" dirty="0" smtClean="0"/>
              <a:t>Субъективна</a:t>
            </a:r>
            <a:endParaRPr lang="en-US" sz="2000" b="0" dirty="0" smtClean="0"/>
          </a:p>
          <a:p>
            <a:pPr lvl="1" eaLnBrk="1" hangingPunct="1">
              <a:spcBef>
                <a:spcPts val="0"/>
              </a:spcBef>
            </a:pPr>
            <a:r>
              <a:rPr lang="ru-RU" sz="2000" b="0" dirty="0" smtClean="0"/>
              <a:t>Может не являться необходимой для диагностических исследований</a:t>
            </a:r>
            <a:endParaRPr lang="en-US" sz="2000" b="0" dirty="0" smtClean="0"/>
          </a:p>
          <a:p>
            <a:pPr lvl="1" eaLnBrk="1" hangingPunct="1">
              <a:spcBef>
                <a:spcPts val="0"/>
              </a:spcBef>
            </a:pPr>
            <a:r>
              <a:rPr lang="ru-RU" sz="2000" b="0" dirty="0" smtClean="0"/>
              <a:t>Что, если имеется меньше </a:t>
            </a:r>
            <a:r>
              <a:rPr lang="en-US" sz="2000" b="0" dirty="0" smtClean="0"/>
              <a:t>11 </a:t>
            </a:r>
            <a:r>
              <a:rPr lang="ru-RU" sz="2000" b="0" dirty="0" smtClean="0"/>
              <a:t>из</a:t>
            </a:r>
            <a:r>
              <a:rPr lang="en-US" sz="2000" b="0" dirty="0" smtClean="0"/>
              <a:t> 18 </a:t>
            </a:r>
            <a:r>
              <a:rPr lang="ru-RU" sz="2000" b="0" dirty="0" smtClean="0"/>
              <a:t>болезненных точек</a:t>
            </a:r>
            <a:r>
              <a:rPr lang="en-US" sz="2000" b="0" dirty="0" smtClean="0"/>
              <a:t>?</a:t>
            </a:r>
          </a:p>
        </p:txBody>
      </p:sp>
      <p:sp>
        <p:nvSpPr>
          <p:cNvPr id="5" name="TextBox 4"/>
          <p:cNvSpPr txBox="1"/>
          <p:nvPr/>
        </p:nvSpPr>
        <p:spPr>
          <a:xfrm>
            <a:off x="107504" y="6381328"/>
            <a:ext cx="8856984" cy="430887"/>
          </a:xfrm>
          <a:prstGeom prst="rect">
            <a:avLst/>
          </a:prstGeom>
          <a:noFill/>
        </p:spPr>
        <p:txBody>
          <a:bodyPr wrap="square" rtlCol="0">
            <a:spAutoFit/>
          </a:bodyPr>
          <a:lstStyle/>
          <a:p>
            <a:r>
              <a:rPr lang="en-CA" sz="1100" dirty="0" smtClean="0">
                <a:solidFill>
                  <a:srgbClr val="002060"/>
                </a:solidFill>
                <a:cs typeface="Arial" pitchFamily="34" charset="0"/>
              </a:rPr>
              <a:t>National Fibromyalgia Association. </a:t>
            </a:r>
            <a:r>
              <a:rPr lang="en-CA" sz="1100" i="1" dirty="0" smtClean="0">
                <a:solidFill>
                  <a:srgbClr val="002060"/>
                </a:solidFill>
                <a:cs typeface="Arial" pitchFamily="34" charset="0"/>
              </a:rPr>
              <a:t>The Manual Tender Point Survey</a:t>
            </a:r>
            <a:r>
              <a:rPr lang="en-CA" sz="1100" dirty="0" smtClean="0">
                <a:solidFill>
                  <a:srgbClr val="002060"/>
                </a:solidFill>
                <a:cs typeface="Arial" pitchFamily="34" charset="0"/>
              </a:rPr>
              <a:t>. </a:t>
            </a:r>
            <a:r>
              <a:rPr lang="ru-RU" sz="1100" dirty="0" smtClean="0">
                <a:solidFill>
                  <a:srgbClr val="002060"/>
                </a:solidFill>
                <a:cs typeface="Arial" pitchFamily="34" charset="0"/>
              </a:rPr>
              <a:t>Доступно по адресу:</a:t>
            </a:r>
            <a:r>
              <a:rPr lang="en-CA" sz="1100" dirty="0" smtClean="0">
                <a:solidFill>
                  <a:srgbClr val="002060"/>
                </a:solidFill>
                <a:cs typeface="Arial" pitchFamily="34" charset="0"/>
              </a:rPr>
              <a:t> </a:t>
            </a:r>
            <a:r>
              <a:rPr lang="en-CA" sz="1100" dirty="0">
                <a:solidFill>
                  <a:srgbClr val="002060"/>
                </a:solidFill>
                <a:cs typeface="Arial" pitchFamily="34" charset="0"/>
                <a:hlinkClick r:id="rId3"/>
              </a:rPr>
              <a:t>http://</a:t>
            </a:r>
            <a:r>
              <a:rPr lang="en-CA" sz="1100" dirty="0" smtClean="0">
                <a:solidFill>
                  <a:srgbClr val="002060"/>
                </a:solidFill>
                <a:cs typeface="Arial" pitchFamily="34" charset="0"/>
                <a:hlinkClick r:id="rId3"/>
              </a:rPr>
              <a:t>www.fmaware.org/News2eb58.html?p</a:t>
            </a:r>
            <a:r>
              <a:rPr lang="en-CA" sz="1100" dirty="0" smtClean="0">
                <a:solidFill>
                  <a:srgbClr val="002060"/>
                </a:solidFill>
                <a:cs typeface="Arial" pitchFamily="34" charset="0"/>
              </a:rPr>
              <a:t>. </a:t>
            </a:r>
            <a:br>
              <a:rPr lang="en-CA" sz="1100" dirty="0" smtClean="0">
                <a:solidFill>
                  <a:srgbClr val="002060"/>
                </a:solidFill>
                <a:cs typeface="Arial" pitchFamily="34" charset="0"/>
              </a:rPr>
            </a:br>
            <a:r>
              <a:rPr lang="ru-RU" sz="1100" dirty="0" smtClean="0">
                <a:solidFill>
                  <a:srgbClr val="002060"/>
                </a:solidFill>
                <a:cs typeface="Arial" pitchFamily="34" charset="0"/>
              </a:rPr>
              <a:t>Доступ осуществлялся: </a:t>
            </a:r>
            <a:r>
              <a:rPr lang="en-CA" sz="1100" dirty="0" smtClean="0">
                <a:solidFill>
                  <a:srgbClr val="002060"/>
                </a:solidFill>
                <a:cs typeface="Arial" pitchFamily="34" charset="0"/>
              </a:rPr>
              <a:t>13</a:t>
            </a:r>
            <a:r>
              <a:rPr lang="ru-RU" sz="1100" dirty="0" smtClean="0">
                <a:solidFill>
                  <a:srgbClr val="002060"/>
                </a:solidFill>
                <a:cs typeface="Arial" pitchFamily="34" charset="0"/>
              </a:rPr>
              <a:t> августа</a:t>
            </a:r>
            <a:r>
              <a:rPr lang="en-CA" sz="1100" dirty="0" smtClean="0">
                <a:solidFill>
                  <a:srgbClr val="002060"/>
                </a:solidFill>
                <a:cs typeface="Arial" pitchFamily="34" charset="0"/>
              </a:rPr>
              <a:t> 2013</a:t>
            </a:r>
            <a:r>
              <a:rPr lang="ru-RU" sz="1100" dirty="0" smtClean="0">
                <a:solidFill>
                  <a:srgbClr val="002060"/>
                </a:solidFill>
                <a:cs typeface="Arial" pitchFamily="34" charset="0"/>
              </a:rPr>
              <a:t> года</a:t>
            </a:r>
            <a:r>
              <a:rPr lang="en-CA" sz="1100" dirty="0" smtClean="0">
                <a:solidFill>
                  <a:srgbClr val="002060"/>
                </a:solidFill>
                <a:cs typeface="Arial" pitchFamily="34" charset="0"/>
              </a:rPr>
              <a:t>; </a:t>
            </a:r>
            <a:r>
              <a:rPr lang="en-CA" sz="1100" dirty="0">
                <a:solidFill>
                  <a:srgbClr val="002060"/>
                </a:solidFill>
                <a:cs typeface="Arial" pitchFamily="34" charset="0"/>
              </a:rPr>
              <a:t>Wilke WS. </a:t>
            </a:r>
            <a:r>
              <a:rPr lang="en-CA" sz="1100" i="1" dirty="0">
                <a:solidFill>
                  <a:srgbClr val="002060"/>
                </a:solidFill>
                <a:cs typeface="Arial" pitchFamily="34" charset="0"/>
              </a:rPr>
              <a:t>Cleve Clin J </a:t>
            </a:r>
            <a:r>
              <a:rPr lang="en-CA" sz="1100" i="1" dirty="0" smtClean="0">
                <a:solidFill>
                  <a:srgbClr val="002060"/>
                </a:solidFill>
                <a:cs typeface="Arial" pitchFamily="34" charset="0"/>
              </a:rPr>
              <a:t>Med</a:t>
            </a:r>
            <a:r>
              <a:rPr lang="en-CA" sz="1100" dirty="0" smtClean="0">
                <a:solidFill>
                  <a:srgbClr val="002060"/>
                </a:solidFill>
                <a:cs typeface="Arial" pitchFamily="34" charset="0"/>
              </a:rPr>
              <a:t> </a:t>
            </a:r>
            <a:r>
              <a:rPr lang="en-CA" sz="1100" dirty="0">
                <a:solidFill>
                  <a:srgbClr val="002060"/>
                </a:solidFill>
                <a:cs typeface="Arial" pitchFamily="34" charset="0"/>
              </a:rPr>
              <a:t>2009</a:t>
            </a:r>
            <a:r>
              <a:rPr lang="en-CA" sz="1100" dirty="0" smtClean="0">
                <a:solidFill>
                  <a:srgbClr val="002060"/>
                </a:solidFill>
                <a:cs typeface="Arial" pitchFamily="34" charset="0"/>
              </a:rPr>
              <a:t>; 76(6):345-52; </a:t>
            </a:r>
            <a:r>
              <a:rPr lang="en-US" sz="1100" dirty="0">
                <a:solidFill>
                  <a:srgbClr val="002060"/>
                </a:solidFill>
              </a:rPr>
              <a:t>Wolfe F </a:t>
            </a:r>
            <a:r>
              <a:rPr lang="en-US" sz="1100" i="1" dirty="0">
                <a:solidFill>
                  <a:srgbClr val="002060"/>
                </a:solidFill>
              </a:rPr>
              <a:t>et al. Arthritis Rheum</a:t>
            </a:r>
            <a:r>
              <a:rPr lang="en-US" sz="1100" dirty="0">
                <a:solidFill>
                  <a:srgbClr val="002060"/>
                </a:solidFill>
              </a:rPr>
              <a:t> 1990</a:t>
            </a:r>
            <a:r>
              <a:rPr lang="en-US" sz="1100" dirty="0" smtClean="0">
                <a:solidFill>
                  <a:srgbClr val="002060"/>
                </a:solidFill>
              </a:rPr>
              <a:t>; 33(2):160-72.</a:t>
            </a:r>
            <a:endParaRPr lang="en-CA" sz="1100" dirty="0">
              <a:solidFill>
                <a:srgbClr val="002060"/>
              </a:solidFill>
              <a:cs typeface="Arial" pitchFamily="34" charset="0"/>
            </a:endParaRPr>
          </a:p>
        </p:txBody>
      </p:sp>
    </p:spTree>
    <p:extLst>
      <p:ext uri="{BB962C8B-B14F-4D97-AF65-F5344CB8AC3E}">
        <p14:creationId xmlns:p14="http://schemas.microsoft.com/office/powerpoint/2010/main" xmlns="" val="400516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p:cNvSpPr>
          <p:nvPr>
            <p:ph type="title"/>
          </p:nvPr>
        </p:nvSpPr>
        <p:spPr/>
        <p:txBody>
          <a:bodyPr>
            <a:noAutofit/>
          </a:bodyPr>
          <a:lstStyle/>
          <a:p>
            <a:pPr>
              <a:defRPr/>
            </a:pPr>
            <a:r>
              <a:rPr lang="ru-RU" sz="3600" dirty="0" smtClean="0"/>
              <a:t>Предложенные </a:t>
            </a:r>
            <a:r>
              <a:rPr lang="en-CA" sz="3600" dirty="0" smtClean="0"/>
              <a:t>ACR </a:t>
            </a:r>
            <a:r>
              <a:rPr lang="ru-RU" sz="3600" dirty="0" smtClean="0"/>
              <a:t>диагностические критерии фибромиалгии</a:t>
            </a:r>
            <a:r>
              <a:rPr lang="en-CA" sz="3600" dirty="0" smtClean="0"/>
              <a:t> (2010)</a:t>
            </a:r>
            <a:endParaRPr lang="en-US" sz="3600" dirty="0" smtClean="0"/>
          </a:p>
        </p:txBody>
      </p:sp>
      <p:sp>
        <p:nvSpPr>
          <p:cNvPr id="96260" name="Text Box 4"/>
          <p:cNvSpPr txBox="1">
            <a:spLocks noChangeArrowheads="1"/>
          </p:cNvSpPr>
          <p:nvPr/>
        </p:nvSpPr>
        <p:spPr bwMode="gray">
          <a:xfrm>
            <a:off x="395535" y="6341258"/>
            <a:ext cx="5221039"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200" b="1" dirty="0" smtClean="0">
                <a:solidFill>
                  <a:srgbClr val="002060"/>
                </a:solidFill>
                <a:latin typeface="Calibri"/>
              </a:rPr>
              <a:t>ACR – </a:t>
            </a:r>
            <a:r>
              <a:rPr lang="ru-RU" sz="1200" b="1" dirty="0" smtClean="0">
                <a:solidFill>
                  <a:srgbClr val="002060"/>
                </a:solidFill>
                <a:latin typeface="Calibri"/>
              </a:rPr>
              <a:t>Американская коллегия ревматологов</a:t>
            </a:r>
            <a:endParaRPr lang="en-US" sz="1200" b="1" dirty="0">
              <a:solidFill>
                <a:srgbClr val="002060"/>
              </a:solidFill>
              <a:latin typeface="Calibri"/>
            </a:endParaRPr>
          </a:p>
          <a:p>
            <a:pPr eaLnBrk="1" hangingPunct="1"/>
            <a:r>
              <a:rPr lang="en-US" sz="1100" dirty="0" smtClean="0">
                <a:solidFill>
                  <a:srgbClr val="002060"/>
                </a:solidFill>
                <a:latin typeface="Calibri"/>
              </a:rPr>
              <a:t>Wolfe F </a:t>
            </a:r>
            <a:r>
              <a:rPr lang="en-US" sz="1100" i="1" dirty="0" smtClean="0">
                <a:solidFill>
                  <a:srgbClr val="002060"/>
                </a:solidFill>
                <a:latin typeface="Calibri"/>
              </a:rPr>
              <a:t>et </a:t>
            </a:r>
            <a:r>
              <a:rPr lang="en-US" sz="1100" i="1" dirty="0">
                <a:solidFill>
                  <a:srgbClr val="002060"/>
                </a:solidFill>
                <a:latin typeface="Calibri"/>
              </a:rPr>
              <a:t>al. Arthritis Care Res (Hoboken</a:t>
            </a:r>
            <a:r>
              <a:rPr lang="en-US" sz="1100" i="1" dirty="0" smtClean="0">
                <a:solidFill>
                  <a:srgbClr val="002060"/>
                </a:solidFill>
                <a:latin typeface="Calibri"/>
              </a:rPr>
              <a:t>) </a:t>
            </a:r>
            <a:r>
              <a:rPr lang="en-US" sz="1100" dirty="0">
                <a:solidFill>
                  <a:srgbClr val="002060"/>
                </a:solidFill>
                <a:latin typeface="Calibri"/>
              </a:rPr>
              <a:t>2010</a:t>
            </a:r>
            <a:r>
              <a:rPr lang="en-US" sz="1100" dirty="0" smtClean="0">
                <a:solidFill>
                  <a:srgbClr val="002060"/>
                </a:solidFill>
                <a:latin typeface="Calibri"/>
              </a:rPr>
              <a:t>; 62(5):600-10</a:t>
            </a:r>
            <a:r>
              <a:rPr lang="en-US" sz="1100" dirty="0">
                <a:solidFill>
                  <a:srgbClr val="002060"/>
                </a:solidFill>
                <a:latin typeface="Calibri"/>
              </a:rPr>
              <a:t>.</a:t>
            </a:r>
          </a:p>
        </p:txBody>
      </p:sp>
      <p:sp>
        <p:nvSpPr>
          <p:cNvPr id="5" name="Content Placeholder 4"/>
          <p:cNvSpPr>
            <a:spLocks noGrp="1"/>
          </p:cNvSpPr>
          <p:nvPr>
            <p:ph idx="1"/>
          </p:nvPr>
        </p:nvSpPr>
        <p:spPr/>
        <p:txBody>
          <a:bodyPr>
            <a:normAutofit fontScale="92500" lnSpcReduction="20000"/>
          </a:bodyPr>
          <a:lstStyle/>
          <a:p>
            <a:r>
              <a:rPr lang="ru-RU" dirty="0" smtClean="0"/>
              <a:t>Можно констатировать наличие фибромиалгии, если:</a:t>
            </a:r>
            <a:endParaRPr lang="en-CA" dirty="0"/>
          </a:p>
          <a:p>
            <a:pPr lvl="1"/>
            <a:r>
              <a:rPr lang="ru-RU" dirty="0" smtClean="0"/>
              <a:t>У пациента отмечаются </a:t>
            </a:r>
            <a:br>
              <a:rPr lang="ru-RU" dirty="0" smtClean="0"/>
            </a:br>
            <a:r>
              <a:rPr lang="ru-RU" dirty="0" smtClean="0"/>
              <a:t>распространенная боль </a:t>
            </a:r>
            <a:br>
              <a:rPr lang="ru-RU" dirty="0" smtClean="0"/>
            </a:br>
            <a:r>
              <a:rPr lang="ru-RU" dirty="0" smtClean="0"/>
              <a:t>и ассоциированные с ней </a:t>
            </a:r>
            <a:br>
              <a:rPr lang="ru-RU" dirty="0" smtClean="0"/>
            </a:br>
            <a:r>
              <a:rPr lang="ru-RU" dirty="0" smtClean="0"/>
              <a:t>симптомы</a:t>
            </a:r>
            <a:endParaRPr lang="en-CA" dirty="0"/>
          </a:p>
          <a:p>
            <a:pPr lvl="1"/>
            <a:r>
              <a:rPr lang="ru-RU" dirty="0" smtClean="0"/>
              <a:t>Симптомы остаются </a:t>
            </a:r>
            <a:br>
              <a:rPr lang="ru-RU" dirty="0" smtClean="0"/>
            </a:br>
            <a:r>
              <a:rPr lang="ru-RU" dirty="0" smtClean="0"/>
              <a:t>неизменными на </a:t>
            </a:r>
            <a:br>
              <a:rPr lang="ru-RU" dirty="0" smtClean="0"/>
            </a:br>
            <a:r>
              <a:rPr lang="ru-RU" dirty="0" smtClean="0"/>
              <a:t>протяжении </a:t>
            </a:r>
            <a:r>
              <a:rPr lang="en-CA" dirty="0" smtClean="0"/>
              <a:t>≥</a:t>
            </a:r>
            <a:r>
              <a:rPr lang="en-CA" dirty="0"/>
              <a:t>3 </a:t>
            </a:r>
            <a:r>
              <a:rPr lang="ru-RU" dirty="0" smtClean="0"/>
              <a:t>месяцев</a:t>
            </a:r>
            <a:endParaRPr lang="en-CA" dirty="0"/>
          </a:p>
          <a:p>
            <a:pPr lvl="1"/>
            <a:r>
              <a:rPr lang="ru-RU" dirty="0" smtClean="0"/>
              <a:t>Отсутствуют другие </a:t>
            </a:r>
            <a:br>
              <a:rPr lang="ru-RU" dirty="0" smtClean="0"/>
            </a:br>
            <a:r>
              <a:rPr lang="ru-RU" dirty="0" smtClean="0"/>
              <a:t>состояния, </a:t>
            </a:r>
            <a:br>
              <a:rPr lang="ru-RU" dirty="0" smtClean="0"/>
            </a:br>
            <a:r>
              <a:rPr lang="ru-RU" dirty="0" smtClean="0"/>
              <a:t>объясняющие болевой синдром</a:t>
            </a:r>
            <a:endParaRPr lang="en-CA" dirty="0"/>
          </a:p>
          <a:p>
            <a:endParaRPr lang="en-CA" dirty="0"/>
          </a:p>
        </p:txBody>
      </p:sp>
      <p:sp>
        <p:nvSpPr>
          <p:cNvPr id="8" name="Rectangle 7"/>
          <p:cNvSpPr/>
          <p:nvPr/>
        </p:nvSpPr>
        <p:spPr>
          <a:xfrm>
            <a:off x="6047656" y="2325996"/>
            <a:ext cx="3096344" cy="3323987"/>
          </a:xfrm>
          <a:prstGeom prst="rect">
            <a:avLst/>
          </a:prstGeom>
          <a:solidFill>
            <a:schemeClr val="tx1">
              <a:lumMod val="50000"/>
            </a:schemeClr>
          </a:solidFill>
        </p:spPr>
        <p:txBody>
          <a:bodyPr wrap="square">
            <a:spAutoFit/>
          </a:bodyPr>
          <a:lstStyle/>
          <a:p>
            <a:r>
              <a:rPr lang="ru-RU" sz="2800" dirty="0" smtClean="0">
                <a:solidFill>
                  <a:prstClr val="white"/>
                </a:solidFill>
              </a:rPr>
              <a:t>Ассоциированные симптомы</a:t>
            </a:r>
            <a:r>
              <a:rPr lang="en-CA" sz="2800" dirty="0" smtClean="0">
                <a:solidFill>
                  <a:prstClr val="white"/>
                </a:solidFill>
              </a:rPr>
              <a:t>: </a:t>
            </a:r>
            <a:endParaRPr lang="en-CA" sz="2800" dirty="0">
              <a:solidFill>
                <a:prstClr val="white"/>
              </a:solidFill>
            </a:endParaRPr>
          </a:p>
          <a:p>
            <a:pPr marL="342900" indent="-342900">
              <a:buFont typeface="Arial" pitchFamily="34" charset="0"/>
              <a:buChar char="•"/>
            </a:pPr>
            <a:r>
              <a:rPr lang="ru-RU" sz="2200" dirty="0" smtClean="0">
                <a:solidFill>
                  <a:prstClr val="white"/>
                </a:solidFill>
              </a:rPr>
              <a:t>Сон, не приносящий отдыха</a:t>
            </a:r>
            <a:endParaRPr lang="en-CA" sz="2200" dirty="0">
              <a:solidFill>
                <a:prstClr val="white"/>
              </a:solidFill>
            </a:endParaRPr>
          </a:p>
          <a:p>
            <a:pPr marL="342900" indent="-342900">
              <a:buFont typeface="Arial" pitchFamily="34" charset="0"/>
              <a:buChar char="•"/>
            </a:pPr>
            <a:r>
              <a:rPr lang="ru-RU" sz="2200" dirty="0" smtClean="0">
                <a:solidFill>
                  <a:prstClr val="white"/>
                </a:solidFill>
              </a:rPr>
              <a:t>Когнитивные нарушения</a:t>
            </a:r>
            <a:endParaRPr lang="en-CA" sz="2200" dirty="0">
              <a:solidFill>
                <a:prstClr val="white"/>
              </a:solidFill>
            </a:endParaRPr>
          </a:p>
          <a:p>
            <a:pPr marL="342900" indent="-342900">
              <a:buFont typeface="Arial" pitchFamily="34" charset="0"/>
              <a:buChar char="•"/>
            </a:pPr>
            <a:r>
              <a:rPr lang="ru-RU" sz="2200" dirty="0" smtClean="0">
                <a:solidFill>
                  <a:prstClr val="white"/>
                </a:solidFill>
              </a:rPr>
              <a:t>Утомляемость</a:t>
            </a:r>
            <a:endParaRPr lang="en-CA" sz="2200" dirty="0">
              <a:solidFill>
                <a:prstClr val="white"/>
              </a:solidFill>
            </a:endParaRPr>
          </a:p>
          <a:p>
            <a:pPr marL="342900" indent="-342900">
              <a:buFont typeface="Arial" pitchFamily="34" charset="0"/>
              <a:buChar char="•"/>
            </a:pPr>
            <a:r>
              <a:rPr lang="ru-RU" sz="2200" dirty="0" smtClean="0">
                <a:solidFill>
                  <a:prstClr val="white"/>
                </a:solidFill>
              </a:rPr>
              <a:t>Другие соматические симптомы</a:t>
            </a:r>
            <a:endParaRPr lang="en-CA" sz="2200" dirty="0">
              <a:solidFill>
                <a:prstClr val="white"/>
              </a:solidFill>
            </a:endParaRPr>
          </a:p>
        </p:txBody>
      </p:sp>
      <p:sp>
        <p:nvSpPr>
          <p:cNvPr id="11" name="Right Arrow 10"/>
          <p:cNvSpPr/>
          <p:nvPr/>
        </p:nvSpPr>
        <p:spPr>
          <a:xfrm>
            <a:off x="5143504" y="3071810"/>
            <a:ext cx="653772" cy="214314"/>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xmlns="" val="33643792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500" dirty="0" smtClean="0"/>
              <a:t>FiRST: </a:t>
            </a:r>
            <a:r>
              <a:rPr lang="ru-RU" sz="3500" dirty="0" smtClean="0"/>
              <a:t>быстрый скрининговый инструмент на наличие фибромиалгии</a:t>
            </a:r>
            <a:endParaRPr lang="en-CA" sz="3500" dirty="0"/>
          </a:p>
        </p:txBody>
      </p:sp>
      <p:sp>
        <p:nvSpPr>
          <p:cNvPr id="3" name="Content Placeholder 2"/>
          <p:cNvSpPr>
            <a:spLocks noGrp="1"/>
          </p:cNvSpPr>
          <p:nvPr>
            <p:ph idx="1"/>
          </p:nvPr>
        </p:nvSpPr>
        <p:spPr>
          <a:xfrm>
            <a:off x="251520" y="1556792"/>
            <a:ext cx="3466728" cy="4901342"/>
          </a:xfrm>
          <a:solidFill>
            <a:schemeClr val="accent1"/>
          </a:solidFill>
          <a:ln>
            <a:solidFill>
              <a:schemeClr val="tx1"/>
            </a:solidFill>
          </a:ln>
        </p:spPr>
        <p:txBody>
          <a:bodyPr>
            <a:normAutofit/>
          </a:bodyPr>
          <a:lstStyle/>
          <a:p>
            <a:endParaRPr lang="en-CA" sz="2000" dirty="0" smtClean="0">
              <a:solidFill>
                <a:schemeClr val="tx1"/>
              </a:solidFill>
            </a:endParaRPr>
          </a:p>
          <a:p>
            <a:endParaRPr lang="en-CA" sz="2000" dirty="0">
              <a:solidFill>
                <a:schemeClr val="tx1"/>
              </a:solidFill>
            </a:endParaRPr>
          </a:p>
          <a:p>
            <a:pPr marL="266700" indent="-254000"/>
            <a:r>
              <a:rPr lang="ru-RU" sz="2000" dirty="0" smtClean="0">
                <a:solidFill>
                  <a:schemeClr val="tx1"/>
                </a:solidFill>
              </a:rPr>
              <a:t>Опросник </a:t>
            </a:r>
            <a:r>
              <a:rPr lang="ru-RU" sz="2000" dirty="0" smtClean="0">
                <a:solidFill>
                  <a:schemeClr val="tx1"/>
                </a:solidFill>
              </a:rPr>
              <a:t>для заполнения пациентом, состоящий из </a:t>
            </a:r>
            <a:r>
              <a:rPr lang="en-CA" sz="2000" dirty="0" smtClean="0">
                <a:solidFill>
                  <a:schemeClr val="tx1"/>
                </a:solidFill>
              </a:rPr>
              <a:t>6</a:t>
            </a:r>
            <a:r>
              <a:rPr lang="ru-RU" sz="2000" dirty="0" smtClean="0">
                <a:solidFill>
                  <a:schemeClr val="tx1"/>
                </a:solidFill>
              </a:rPr>
              <a:t> пунктов</a:t>
            </a:r>
            <a:endParaRPr lang="en-CA" sz="2000" dirty="0" smtClean="0">
              <a:solidFill>
                <a:schemeClr val="tx1"/>
              </a:solidFill>
            </a:endParaRPr>
          </a:p>
          <a:p>
            <a:pPr marL="266700" indent="-254000"/>
            <a:r>
              <a:rPr lang="ru-RU" sz="2000" dirty="0" smtClean="0">
                <a:solidFill>
                  <a:schemeClr val="tx1"/>
                </a:solidFill>
              </a:rPr>
              <a:t>Индекс </a:t>
            </a:r>
            <a:r>
              <a:rPr lang="en-CA" sz="2000" dirty="0" smtClean="0">
                <a:solidFill>
                  <a:schemeClr val="tx1"/>
                </a:solidFill>
              </a:rPr>
              <a:t>≥5 </a:t>
            </a:r>
            <a:r>
              <a:rPr lang="ru-RU" sz="2000" dirty="0" smtClean="0">
                <a:solidFill>
                  <a:schemeClr val="tx1"/>
                </a:solidFill>
              </a:rPr>
              <a:t>свидетельствует о фибромиалгии</a:t>
            </a:r>
            <a:endParaRPr lang="en-CA" sz="2000" dirty="0" smtClean="0">
              <a:solidFill>
                <a:schemeClr val="tx1"/>
              </a:solidFill>
            </a:endParaRPr>
          </a:p>
          <a:p>
            <a:pPr marL="266700" indent="-254000"/>
            <a:r>
              <a:rPr lang="ru-RU" sz="2000" dirty="0" smtClean="0">
                <a:solidFill>
                  <a:schemeClr val="tx1"/>
                </a:solidFill>
              </a:rPr>
              <a:t>Чувствительность</a:t>
            </a:r>
            <a:r>
              <a:rPr lang="en-CA" sz="2000" dirty="0" smtClean="0">
                <a:solidFill>
                  <a:schemeClr val="tx1"/>
                </a:solidFill>
              </a:rPr>
              <a:t>: 90</a:t>
            </a:r>
            <a:r>
              <a:rPr lang="ru-RU" sz="2000" dirty="0" smtClean="0">
                <a:solidFill>
                  <a:schemeClr val="tx1"/>
                </a:solidFill>
              </a:rPr>
              <a:t>,</a:t>
            </a:r>
            <a:r>
              <a:rPr lang="en-CA" sz="2000" dirty="0" smtClean="0">
                <a:solidFill>
                  <a:schemeClr val="tx1"/>
                </a:solidFill>
              </a:rPr>
              <a:t>5</a:t>
            </a:r>
            <a:r>
              <a:rPr lang="ru-RU" sz="2000" dirty="0" smtClean="0">
                <a:solidFill>
                  <a:schemeClr val="tx1"/>
                </a:solidFill>
              </a:rPr>
              <a:t> </a:t>
            </a:r>
            <a:r>
              <a:rPr lang="en-CA" sz="2000" dirty="0" smtClean="0">
                <a:solidFill>
                  <a:schemeClr val="tx1"/>
                </a:solidFill>
              </a:rPr>
              <a:t>%</a:t>
            </a:r>
          </a:p>
          <a:p>
            <a:pPr marL="266700" indent="-254000"/>
            <a:r>
              <a:rPr lang="ru-RU" sz="2000" dirty="0" smtClean="0">
                <a:solidFill>
                  <a:schemeClr val="tx1"/>
                </a:solidFill>
              </a:rPr>
              <a:t>Специфичность</a:t>
            </a:r>
            <a:r>
              <a:rPr lang="en-CA" sz="2000" dirty="0" smtClean="0">
                <a:solidFill>
                  <a:schemeClr val="tx1"/>
                </a:solidFill>
              </a:rPr>
              <a:t>: 85</a:t>
            </a:r>
            <a:r>
              <a:rPr lang="ru-RU" sz="2000" dirty="0" smtClean="0">
                <a:solidFill>
                  <a:schemeClr val="tx1"/>
                </a:solidFill>
              </a:rPr>
              <a:t>,</a:t>
            </a:r>
            <a:r>
              <a:rPr lang="en-CA" sz="2000" dirty="0" smtClean="0">
                <a:solidFill>
                  <a:schemeClr val="tx1"/>
                </a:solidFill>
              </a:rPr>
              <a:t>7</a:t>
            </a:r>
            <a:r>
              <a:rPr lang="ru-RU" sz="2000" dirty="0" smtClean="0">
                <a:solidFill>
                  <a:schemeClr val="tx1"/>
                </a:solidFill>
              </a:rPr>
              <a:t> </a:t>
            </a:r>
            <a:r>
              <a:rPr lang="en-CA" sz="2000" dirty="0" smtClean="0">
                <a:solidFill>
                  <a:schemeClr val="tx1"/>
                </a:solidFill>
              </a:rPr>
              <a:t>%</a:t>
            </a:r>
            <a:endParaRPr lang="en-CA" sz="2000" dirty="0">
              <a:solidFill>
                <a:schemeClr val="tx1"/>
              </a:solidFill>
            </a:endParaRPr>
          </a:p>
        </p:txBody>
      </p:sp>
      <p:sp>
        <p:nvSpPr>
          <p:cNvPr id="4" name="Rectangle 3"/>
          <p:cNvSpPr/>
          <p:nvPr/>
        </p:nvSpPr>
        <p:spPr>
          <a:xfrm>
            <a:off x="3779912" y="1556792"/>
            <a:ext cx="5256584" cy="5055230"/>
          </a:xfrm>
          <a:prstGeom prst="rect">
            <a:avLst/>
          </a:prstGeom>
          <a:solidFill>
            <a:schemeClr val="tx1"/>
          </a:solidFill>
          <a:ln>
            <a:solidFill>
              <a:schemeClr val="tx1"/>
            </a:solidFill>
          </a:ln>
        </p:spPr>
        <p:txBody>
          <a:bodyPr wrap="square">
            <a:spAutoFit/>
          </a:bodyPr>
          <a:lstStyle/>
          <a:p>
            <a:pPr algn="ctr"/>
            <a:r>
              <a:rPr lang="ru-RU" sz="2000" b="1" u="sng" dirty="0" smtClean="0">
                <a:solidFill>
                  <a:prstClr val="black"/>
                </a:solidFill>
              </a:rPr>
              <a:t>Пункты</a:t>
            </a:r>
            <a:endParaRPr lang="en-CA" sz="2000" b="1" u="sng" dirty="0" smtClean="0">
              <a:solidFill>
                <a:prstClr val="black"/>
              </a:solidFill>
            </a:endParaRPr>
          </a:p>
          <a:p>
            <a:pPr marL="279400" indent="-279400">
              <a:spcAft>
                <a:spcPts val="300"/>
              </a:spcAft>
              <a:buFont typeface="+mj-lt"/>
              <a:buAutoNum type="arabicPeriod"/>
            </a:pPr>
            <a:r>
              <a:rPr lang="ru-RU" dirty="0" smtClean="0">
                <a:solidFill>
                  <a:prstClr val="black"/>
                </a:solidFill>
              </a:rPr>
              <a:t>Я испытываю боль во всем теле</a:t>
            </a:r>
            <a:r>
              <a:rPr lang="en-CA" dirty="0" smtClean="0">
                <a:solidFill>
                  <a:prstClr val="black"/>
                </a:solidFill>
              </a:rPr>
              <a:t>.</a:t>
            </a:r>
          </a:p>
          <a:p>
            <a:pPr marL="279400" indent="-279400">
              <a:spcAft>
                <a:spcPts val="300"/>
              </a:spcAft>
              <a:buFont typeface="+mj-lt"/>
              <a:buAutoNum type="arabicPeriod"/>
            </a:pPr>
            <a:r>
              <a:rPr lang="ru-RU" dirty="0" smtClean="0">
                <a:solidFill>
                  <a:prstClr val="black"/>
                </a:solidFill>
              </a:rPr>
              <a:t>Боль сопровождается непрерывной и очень неприятной общей слабостью</a:t>
            </a:r>
            <a:r>
              <a:rPr lang="en-CA" dirty="0" smtClean="0">
                <a:solidFill>
                  <a:prstClr val="black"/>
                </a:solidFill>
              </a:rPr>
              <a:t>.</a:t>
            </a:r>
          </a:p>
          <a:p>
            <a:pPr marL="279400" indent="-279400">
              <a:spcAft>
                <a:spcPts val="300"/>
              </a:spcAft>
              <a:buFont typeface="+mj-lt"/>
              <a:buAutoNum type="arabicPeriod"/>
            </a:pPr>
            <a:r>
              <a:rPr lang="ru-RU" dirty="0" smtClean="0">
                <a:solidFill>
                  <a:prstClr val="black"/>
                </a:solidFill>
              </a:rPr>
              <a:t>Боль жгучая, как электрический удар или судорожные стягивания мышц</a:t>
            </a:r>
            <a:r>
              <a:rPr lang="en-CA" dirty="0" smtClean="0">
                <a:solidFill>
                  <a:prstClr val="black"/>
                </a:solidFill>
              </a:rPr>
              <a:t>.</a:t>
            </a:r>
          </a:p>
          <a:p>
            <a:pPr marL="279400" indent="-279400">
              <a:spcAft>
                <a:spcPts val="300"/>
              </a:spcAft>
              <a:buFont typeface="+mj-lt"/>
              <a:buAutoNum type="arabicPeriod"/>
            </a:pPr>
            <a:r>
              <a:rPr lang="ru-RU" dirty="0" smtClean="0">
                <a:solidFill>
                  <a:prstClr val="black"/>
                </a:solidFill>
              </a:rPr>
              <a:t>Боль сопровождается другими необычными ощущениями</a:t>
            </a:r>
            <a:r>
              <a:rPr lang="en-CA" dirty="0" smtClean="0">
                <a:solidFill>
                  <a:prstClr val="black"/>
                </a:solidFill>
              </a:rPr>
              <a:t>, </a:t>
            </a:r>
            <a:r>
              <a:rPr lang="ru-RU" dirty="0" smtClean="0">
                <a:solidFill>
                  <a:prstClr val="black"/>
                </a:solidFill>
              </a:rPr>
              <a:t>например покалыванием</a:t>
            </a:r>
            <a:r>
              <a:rPr lang="en-CA" dirty="0" smtClean="0">
                <a:solidFill>
                  <a:prstClr val="black"/>
                </a:solidFill>
              </a:rPr>
              <a:t>, </a:t>
            </a:r>
            <a:r>
              <a:rPr lang="ru-RU" dirty="0" smtClean="0">
                <a:solidFill>
                  <a:prstClr val="black"/>
                </a:solidFill>
              </a:rPr>
              <a:t>пощипыванием или онемением</a:t>
            </a:r>
            <a:r>
              <a:rPr lang="en-CA" dirty="0" smtClean="0">
                <a:solidFill>
                  <a:prstClr val="black"/>
                </a:solidFill>
              </a:rPr>
              <a:t>.</a:t>
            </a:r>
          </a:p>
          <a:p>
            <a:pPr marL="279400" indent="-279400">
              <a:spcAft>
                <a:spcPts val="300"/>
              </a:spcAft>
              <a:buFont typeface="+mj-lt"/>
              <a:buAutoNum type="arabicPeriod"/>
            </a:pPr>
            <a:r>
              <a:rPr lang="ru-RU" dirty="0" smtClean="0">
                <a:solidFill>
                  <a:prstClr val="black"/>
                </a:solidFill>
              </a:rPr>
              <a:t>Боль сопровождается другими нарушениями, в частности пищеварения, со стороны мочевыделительной системы, головной болью или синдромом беспокойных ног</a:t>
            </a:r>
            <a:r>
              <a:rPr lang="en-CA" dirty="0" smtClean="0">
                <a:solidFill>
                  <a:prstClr val="black"/>
                </a:solidFill>
              </a:rPr>
              <a:t>.</a:t>
            </a:r>
          </a:p>
          <a:p>
            <a:pPr marL="279400" indent="-279400">
              <a:buFont typeface="+mj-lt"/>
              <a:buAutoNum type="arabicPeriod"/>
            </a:pPr>
            <a:r>
              <a:rPr lang="ru-RU" dirty="0" smtClean="0">
                <a:solidFill>
                  <a:prstClr val="black"/>
                </a:solidFill>
              </a:rPr>
              <a:t>Боль оказывает значительное отрицательное влияние на мою жизнь, в частности на сон, способность к концентрации</a:t>
            </a:r>
            <a:r>
              <a:rPr lang="en-CA" dirty="0" smtClean="0">
                <a:solidFill>
                  <a:prstClr val="black"/>
                </a:solidFill>
              </a:rPr>
              <a:t>, </a:t>
            </a:r>
            <a:r>
              <a:rPr lang="ru-RU" dirty="0" smtClean="0">
                <a:solidFill>
                  <a:prstClr val="black"/>
                </a:solidFill>
              </a:rPr>
              <a:t>затормаживает меня</a:t>
            </a:r>
            <a:r>
              <a:rPr lang="en-CA" sz="2000" dirty="0" smtClean="0">
                <a:solidFill>
                  <a:prstClr val="black"/>
                </a:solidFill>
              </a:rPr>
              <a:t>.</a:t>
            </a:r>
            <a:endParaRPr lang="en-CA" sz="2000" dirty="0">
              <a:solidFill>
                <a:prstClr val="black"/>
              </a:solidFill>
            </a:endParaRPr>
          </a:p>
        </p:txBody>
      </p:sp>
      <p:sp>
        <p:nvSpPr>
          <p:cNvPr id="6" name="Rectangle 5"/>
          <p:cNvSpPr/>
          <p:nvPr/>
        </p:nvSpPr>
        <p:spPr>
          <a:xfrm>
            <a:off x="251520" y="6536377"/>
            <a:ext cx="2412840" cy="261610"/>
          </a:xfrm>
          <a:prstGeom prst="rect">
            <a:avLst/>
          </a:prstGeom>
        </p:spPr>
        <p:txBody>
          <a:bodyPr wrap="none">
            <a:spAutoFit/>
          </a:bodyPr>
          <a:lstStyle/>
          <a:p>
            <a:r>
              <a:rPr lang="en-CA" sz="1100" dirty="0" smtClean="0">
                <a:solidFill>
                  <a:srgbClr val="002060"/>
                </a:solidFill>
              </a:rPr>
              <a:t>Perrot S </a:t>
            </a:r>
            <a:r>
              <a:rPr lang="en-CA" sz="1100" i="1" dirty="0" smtClean="0">
                <a:solidFill>
                  <a:srgbClr val="002060"/>
                </a:solidFill>
              </a:rPr>
              <a:t>et al. Pain</a:t>
            </a:r>
            <a:r>
              <a:rPr lang="en-CA" sz="1100" dirty="0" smtClean="0">
                <a:solidFill>
                  <a:srgbClr val="002060"/>
                </a:solidFill>
              </a:rPr>
              <a:t> 2010; 150(2</a:t>
            </a:r>
            <a:r>
              <a:rPr lang="en-CA" sz="1100" dirty="0">
                <a:solidFill>
                  <a:srgbClr val="002060"/>
                </a:solidFill>
              </a:rPr>
              <a:t>):</a:t>
            </a:r>
            <a:r>
              <a:rPr lang="en-CA" sz="1100" dirty="0" smtClean="0">
                <a:solidFill>
                  <a:srgbClr val="002060"/>
                </a:solidFill>
              </a:rPr>
              <a:t>250-6.</a:t>
            </a:r>
            <a:endParaRPr lang="en-CA" sz="1100" dirty="0">
              <a:solidFill>
                <a:srgbClr val="002060"/>
              </a:solidFill>
            </a:endParaRPr>
          </a:p>
        </p:txBody>
      </p:sp>
      <p:sp>
        <p:nvSpPr>
          <p:cNvPr id="7"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xmlns="" val="59374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Что вы говорите пациентам, если полагаете, что они страдают фибромиалгией</a:t>
            </a:r>
            <a:r>
              <a:rPr lang="en-CA" sz="4000" dirty="0" smtClean="0"/>
              <a:t>?</a:t>
            </a:r>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29</a:t>
            </a:fld>
            <a:endParaRPr lang="en-CA" dirty="0">
              <a:solidFill>
                <a:schemeClr val="bg1"/>
              </a:solidFill>
            </a:endParaRPr>
          </a:p>
        </p:txBody>
      </p:sp>
    </p:spTree>
    <p:extLst>
      <p:ext uri="{BB962C8B-B14F-4D97-AF65-F5344CB8AC3E}">
        <p14:creationId xmlns:p14="http://schemas.microsoft.com/office/powerpoint/2010/main" xmlns="" val="942158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Цели обучения</a:t>
            </a:r>
            <a:endParaRPr lang="en-CA" dirty="0"/>
          </a:p>
        </p:txBody>
      </p:sp>
      <p:sp>
        <p:nvSpPr>
          <p:cNvPr id="3" name="Content Placeholder 2"/>
          <p:cNvSpPr>
            <a:spLocks noGrp="1"/>
          </p:cNvSpPr>
          <p:nvPr>
            <p:ph idx="1"/>
          </p:nvPr>
        </p:nvSpPr>
        <p:spPr>
          <a:xfrm>
            <a:off x="251520" y="1600200"/>
            <a:ext cx="8640960" cy="4525963"/>
          </a:xfrm>
        </p:spPr>
        <p:txBody>
          <a:bodyPr>
            <a:normAutofit fontScale="70000" lnSpcReduction="20000"/>
          </a:bodyPr>
          <a:lstStyle/>
          <a:p>
            <a:pPr lvl="0"/>
            <a:r>
              <a:rPr lang="ru-RU" dirty="0" smtClean="0"/>
              <a:t>После завершения данного </a:t>
            </a:r>
            <a:r>
              <a:rPr lang="ru-RU" dirty="0" smtClean="0"/>
              <a:t>курса</a:t>
            </a:r>
            <a:r>
              <a:rPr lang="ru-RU" dirty="0" smtClean="0"/>
              <a:t> </a:t>
            </a:r>
            <a:r>
              <a:rPr lang="ru-RU" dirty="0" smtClean="0"/>
              <a:t>участники смогут</a:t>
            </a:r>
            <a:r>
              <a:rPr lang="en-US" dirty="0" smtClean="0"/>
              <a:t>:</a:t>
            </a:r>
          </a:p>
          <a:p>
            <a:pPr lvl="1">
              <a:spcAft>
                <a:spcPts val="1200"/>
              </a:spcAft>
            </a:pPr>
            <a:r>
              <a:rPr lang="ru-RU" dirty="0" smtClean="0"/>
              <a:t>Обсуждать распространенность различных синдромов центральной сенситизации/</a:t>
            </a:r>
            <a:r>
              <a:rPr lang="ru-RU" dirty="0" err="1" smtClean="0"/>
              <a:t>дисфункциональной</a:t>
            </a:r>
            <a:r>
              <a:rPr lang="ru-RU" dirty="0" smtClean="0"/>
              <a:t> боли</a:t>
            </a:r>
            <a:r>
              <a:rPr lang="en-CA" dirty="0" smtClean="0"/>
              <a:t>, </a:t>
            </a:r>
            <a:r>
              <a:rPr lang="ru-RU" dirty="0" smtClean="0"/>
              <a:t>уделяя особое внимание фибромиалгии</a:t>
            </a:r>
            <a:endParaRPr lang="en-CA" dirty="0"/>
          </a:p>
          <a:p>
            <a:pPr lvl="1">
              <a:spcAft>
                <a:spcPts val="1200"/>
              </a:spcAft>
            </a:pPr>
            <a:r>
              <a:rPr lang="ru-RU" dirty="0" smtClean="0"/>
              <a:t>Понимать отрицательное влияние синдромов центральной сенситизации/</a:t>
            </a:r>
            <a:r>
              <a:rPr lang="ru-RU" dirty="0" err="1" smtClean="0"/>
              <a:t>дисфункциональной</a:t>
            </a:r>
            <a:r>
              <a:rPr lang="ru-RU" dirty="0" smtClean="0"/>
              <a:t> боли</a:t>
            </a:r>
            <a:r>
              <a:rPr lang="en-CA" dirty="0" smtClean="0"/>
              <a:t>, </a:t>
            </a:r>
            <a:r>
              <a:rPr lang="ru-RU" dirty="0" smtClean="0"/>
              <a:t>таких как фибромиалгия, на </a:t>
            </a:r>
            <a:r>
              <a:rPr lang="ru-RU" dirty="0" smtClean="0"/>
              <a:t>качество </a:t>
            </a:r>
            <a:r>
              <a:rPr lang="ru-RU" dirty="0" err="1" smtClean="0"/>
              <a:t>жизнипациентов</a:t>
            </a:r>
            <a:endParaRPr lang="en-CA" dirty="0"/>
          </a:p>
          <a:p>
            <a:pPr lvl="1">
              <a:spcAft>
                <a:spcPts val="1200"/>
              </a:spcAft>
            </a:pPr>
            <a:r>
              <a:rPr lang="ru-RU" dirty="0" smtClean="0"/>
              <a:t>Объяснять патофизиологические механизмы центральной сенситизации/</a:t>
            </a:r>
            <a:r>
              <a:rPr lang="ru-RU" dirty="0" err="1" smtClean="0"/>
              <a:t>дисфункциональной</a:t>
            </a:r>
            <a:r>
              <a:rPr lang="ru-RU" dirty="0" smtClean="0"/>
              <a:t> боли</a:t>
            </a:r>
            <a:endParaRPr lang="en-CA" dirty="0" smtClean="0"/>
          </a:p>
          <a:p>
            <a:pPr lvl="1">
              <a:spcAft>
                <a:spcPts val="1200"/>
              </a:spcAft>
            </a:pPr>
            <a:r>
              <a:rPr lang="ru-RU" dirty="0" smtClean="0"/>
              <a:t>Распознавать основные клинические проявления фибромиалгии</a:t>
            </a:r>
            <a:endParaRPr lang="en-CA" dirty="0"/>
          </a:p>
          <a:p>
            <a:pPr lvl="1">
              <a:spcAft>
                <a:spcPts val="1200"/>
              </a:spcAft>
            </a:pPr>
            <a:r>
              <a:rPr lang="ru-RU" dirty="0" smtClean="0"/>
              <a:t>Производить выбор адекватных лекарственных и нелекарственных стратегий лечения фибромиалгии</a:t>
            </a:r>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xmlns="" val="50684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idx="4294967295"/>
          </p:nvPr>
        </p:nvSpPr>
        <p:spPr/>
        <p:txBody>
          <a:bodyPr>
            <a:normAutofit fontScale="90000"/>
          </a:bodyPr>
          <a:lstStyle/>
          <a:p>
            <a:r>
              <a:rPr lang="ru-RU" dirty="0" smtClean="0">
                <a:ea typeface="Arial Unicode MS" pitchFamily="34" charset="-128"/>
                <a:cs typeface="Arial Unicode MS" pitchFamily="34" charset="-128"/>
              </a:rPr>
              <a:t>Советы по информированию о диагнозе фибромиалгии</a:t>
            </a:r>
            <a:endParaRPr lang="en-US" dirty="0" smtClean="0">
              <a:ea typeface="Arial Unicode MS" pitchFamily="34" charset="-128"/>
              <a:cs typeface="Arial Unicode MS" pitchFamily="34" charset="-128"/>
            </a:endParaRPr>
          </a:p>
        </p:txBody>
      </p:sp>
      <p:sp>
        <p:nvSpPr>
          <p:cNvPr id="67587" name="Rectangle 7"/>
          <p:cNvSpPr>
            <a:spLocks noGrp="1" noChangeArrowheads="1"/>
          </p:cNvSpPr>
          <p:nvPr>
            <p:ph type="body" idx="4294967295"/>
          </p:nvPr>
        </p:nvSpPr>
        <p:spPr>
          <a:xfrm>
            <a:off x="465138" y="1639888"/>
            <a:ext cx="8397875" cy="4748212"/>
          </a:xfrm>
        </p:spPr>
        <p:txBody>
          <a:bodyPr>
            <a:normAutofit/>
          </a:bodyPr>
          <a:lstStyle/>
          <a:p>
            <a:pPr eaLnBrk="1" hangingPunct="1">
              <a:spcBef>
                <a:spcPct val="40000"/>
              </a:spcBef>
            </a:pPr>
            <a:r>
              <a:rPr lang="ru-RU" sz="2800" dirty="0" smtClean="0"/>
              <a:t>Предоставьте</a:t>
            </a:r>
            <a:r>
              <a:rPr lang="en-US" sz="2800" dirty="0" smtClean="0"/>
              <a:t> </a:t>
            </a:r>
            <a:r>
              <a:rPr lang="ru-RU" sz="2800" b="1" dirty="0" smtClean="0"/>
              <a:t>точную информацию</a:t>
            </a:r>
            <a:r>
              <a:rPr lang="en-US" sz="2800" dirty="0" smtClean="0"/>
              <a:t> </a:t>
            </a:r>
            <a:r>
              <a:rPr lang="ru-RU" sz="2800" dirty="0" smtClean="0"/>
              <a:t>о диагнозе</a:t>
            </a:r>
            <a:endParaRPr lang="en-US" sz="2800" dirty="0" smtClean="0"/>
          </a:p>
          <a:p>
            <a:pPr eaLnBrk="1" hangingPunct="1">
              <a:spcBef>
                <a:spcPct val="40000"/>
              </a:spcBef>
            </a:pPr>
            <a:r>
              <a:rPr lang="ru-RU" sz="2800" dirty="0" smtClean="0"/>
              <a:t>Будьте</a:t>
            </a:r>
            <a:r>
              <a:rPr lang="en-US" sz="2800" dirty="0" smtClean="0"/>
              <a:t> </a:t>
            </a:r>
            <a:r>
              <a:rPr lang="ru-RU" sz="2800" b="1" dirty="0" smtClean="0"/>
              <a:t>позитивны</a:t>
            </a:r>
            <a:endParaRPr lang="en-US" sz="2800" dirty="0" smtClean="0"/>
          </a:p>
          <a:p>
            <a:pPr eaLnBrk="1" hangingPunct="1">
              <a:spcBef>
                <a:spcPct val="40000"/>
              </a:spcBef>
            </a:pPr>
            <a:r>
              <a:rPr lang="ru-RU" sz="2800" dirty="0" smtClean="0"/>
              <a:t>Укажите на эффективность самостоятельных мер,</a:t>
            </a:r>
            <a:r>
              <a:rPr lang="en-US" sz="2800" dirty="0" smtClean="0"/>
              <a:t> </a:t>
            </a:r>
            <a:r>
              <a:rPr lang="ru-RU" sz="2800" dirty="0" smtClean="0"/>
              <a:t>но</a:t>
            </a:r>
            <a:r>
              <a:rPr lang="en-US" sz="2800" dirty="0" smtClean="0"/>
              <a:t>...</a:t>
            </a:r>
          </a:p>
          <a:p>
            <a:pPr lvl="1">
              <a:spcBef>
                <a:spcPct val="40000"/>
              </a:spcBef>
            </a:pPr>
            <a:r>
              <a:rPr lang="ru-RU" sz="2400" dirty="0" smtClean="0"/>
              <a:t>Дайте реалистичные ожидания</a:t>
            </a:r>
            <a:endParaRPr lang="en-US" sz="2400" dirty="0" smtClean="0"/>
          </a:p>
          <a:p>
            <a:pPr lvl="1">
              <a:spcBef>
                <a:spcPct val="40000"/>
              </a:spcBef>
            </a:pPr>
            <a:r>
              <a:rPr lang="ru-RU" sz="2400" dirty="0" smtClean="0"/>
              <a:t>Подчеркните, что заболевание неизлечимо, но обычно можно достичь контроля его симптомов</a:t>
            </a:r>
            <a:endParaRPr lang="en-US" sz="2400" dirty="0" smtClean="0"/>
          </a:p>
        </p:txBody>
      </p:sp>
      <p:sp>
        <p:nvSpPr>
          <p:cNvPr id="4" name="TextBox 3"/>
          <p:cNvSpPr txBox="1"/>
          <p:nvPr/>
        </p:nvSpPr>
        <p:spPr>
          <a:xfrm>
            <a:off x="539552" y="6454157"/>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xmlns="" val="37717736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9"/>
          <p:cNvSpPr>
            <a:spLocks noGrp="1" noChangeArrowheads="1"/>
          </p:cNvSpPr>
          <p:nvPr>
            <p:ph type="title" idx="4294967295"/>
          </p:nvPr>
        </p:nvSpPr>
        <p:spPr/>
        <p:txBody>
          <a:bodyPr>
            <a:normAutofit fontScale="90000"/>
          </a:bodyPr>
          <a:lstStyle/>
          <a:p>
            <a:r>
              <a:rPr lang="ru-RU" sz="3500" dirty="0" smtClean="0">
                <a:ea typeface="Arial Unicode MS" pitchFamily="34" charset="-128"/>
                <a:cs typeface="Arial Unicode MS" pitchFamily="34" charset="-128"/>
              </a:rPr>
              <a:t>Постановка диагноза фибромиалгии</a:t>
            </a:r>
            <a:r>
              <a:rPr lang="en-US" sz="3500" dirty="0" smtClean="0">
                <a:ea typeface="Arial Unicode MS" pitchFamily="34" charset="-128"/>
                <a:cs typeface="Arial Unicode MS" pitchFamily="34" charset="-128"/>
              </a:rPr>
              <a:t/>
            </a:r>
            <a:br>
              <a:rPr lang="en-US" sz="3500" dirty="0" smtClean="0">
                <a:ea typeface="Arial Unicode MS" pitchFamily="34" charset="-128"/>
                <a:cs typeface="Arial Unicode MS" pitchFamily="34" charset="-128"/>
              </a:rPr>
            </a:br>
            <a:r>
              <a:rPr lang="ru-RU" sz="3500" dirty="0" smtClean="0">
                <a:ea typeface="Arial Unicode MS" pitchFamily="34" charset="-128"/>
                <a:cs typeface="Arial Unicode MS" pitchFamily="34" charset="-128"/>
              </a:rPr>
              <a:t>может повысить удовлетворенность пациента</a:t>
            </a:r>
            <a:endParaRPr lang="en-US" sz="3500" dirty="0" smtClean="0">
              <a:ea typeface="Arial Unicode MS" pitchFamily="34" charset="-128"/>
              <a:cs typeface="Arial Unicode MS" pitchFamily="34" charset="-128"/>
            </a:endParaRPr>
          </a:p>
        </p:txBody>
      </p:sp>
      <p:sp>
        <p:nvSpPr>
          <p:cNvPr id="64549" name="Text Box 6"/>
          <p:cNvSpPr txBox="1">
            <a:spLocks noChangeArrowheads="1"/>
          </p:cNvSpPr>
          <p:nvPr/>
        </p:nvSpPr>
        <p:spPr bwMode="gray">
          <a:xfrm>
            <a:off x="154509" y="6267818"/>
            <a:ext cx="809625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endParaRPr lang="en-GB" sz="1000" dirty="0">
              <a:solidFill>
                <a:srgbClr val="002060"/>
              </a:solidFill>
              <a:latin typeface="Calibri"/>
              <a:cs typeface="Arial" charset="0"/>
            </a:endParaRPr>
          </a:p>
          <a:p>
            <a:pPr>
              <a:buClr>
                <a:srgbClr val="67CFE1"/>
              </a:buClr>
            </a:pPr>
            <a:r>
              <a:rPr lang="en-GB" sz="1200" b="1" dirty="0" smtClean="0">
                <a:solidFill>
                  <a:srgbClr val="002060"/>
                </a:solidFill>
                <a:latin typeface="Calibri"/>
                <a:cs typeface="Arial" charset="0"/>
              </a:rPr>
              <a:t>*</a:t>
            </a:r>
            <a:r>
              <a:rPr lang="ru-RU" sz="1200" b="1" dirty="0" smtClean="0">
                <a:solidFill>
                  <a:srgbClr val="002060"/>
                </a:solidFill>
                <a:latin typeface="Calibri"/>
                <a:cs typeface="Arial" charset="0"/>
              </a:rPr>
              <a:t>Различие достоверно по сравнению с исходным уровнем</a:t>
            </a:r>
            <a:r>
              <a:rPr lang="en-GB" sz="1200" b="1" dirty="0" smtClean="0">
                <a:solidFill>
                  <a:srgbClr val="002060"/>
                </a:solidFill>
                <a:latin typeface="Calibri"/>
                <a:cs typeface="Arial" charset="0"/>
              </a:rPr>
              <a:t> (</a:t>
            </a:r>
            <a:r>
              <a:rPr lang="ru-RU" sz="1200" b="1" dirty="0" smtClean="0">
                <a:solidFill>
                  <a:srgbClr val="002060"/>
                </a:solidFill>
                <a:latin typeface="Calibri"/>
                <a:cs typeface="Arial" charset="0"/>
              </a:rPr>
              <a:t>доверительный интервал:</a:t>
            </a:r>
            <a:r>
              <a:rPr lang="en-GB" sz="1200" b="1" dirty="0" smtClean="0">
                <a:solidFill>
                  <a:srgbClr val="002060"/>
                </a:solidFill>
                <a:latin typeface="Calibri"/>
                <a:cs typeface="Arial" charset="0"/>
              </a:rPr>
              <a:t> -1</a:t>
            </a:r>
            <a:r>
              <a:rPr lang="ru-RU" sz="1200" b="1" dirty="0" smtClean="0">
                <a:solidFill>
                  <a:srgbClr val="002060"/>
                </a:solidFill>
                <a:latin typeface="Calibri"/>
                <a:cs typeface="Arial" charset="0"/>
              </a:rPr>
              <a:t>,</a:t>
            </a:r>
            <a:r>
              <a:rPr lang="en-GB" sz="1200" b="1" dirty="0" smtClean="0">
                <a:solidFill>
                  <a:srgbClr val="002060"/>
                </a:solidFill>
                <a:latin typeface="Calibri"/>
                <a:cs typeface="Arial" charset="0"/>
              </a:rPr>
              <a:t>2 </a:t>
            </a:r>
            <a:r>
              <a:rPr lang="ru-RU" sz="1200" b="1" dirty="0" smtClean="0">
                <a:solidFill>
                  <a:srgbClr val="002060"/>
                </a:solidFill>
                <a:latin typeface="Calibri"/>
                <a:cs typeface="Arial" charset="0"/>
              </a:rPr>
              <a:t>– </a:t>
            </a:r>
            <a:r>
              <a:rPr lang="en-GB" sz="1200" b="1" dirty="0" smtClean="0">
                <a:solidFill>
                  <a:srgbClr val="002060"/>
                </a:solidFill>
                <a:latin typeface="Calibri"/>
                <a:cs typeface="Arial" charset="0"/>
              </a:rPr>
              <a:t>-0</a:t>
            </a:r>
            <a:r>
              <a:rPr lang="ru-RU" sz="1200" b="1" dirty="0" smtClean="0">
                <a:solidFill>
                  <a:srgbClr val="002060"/>
                </a:solidFill>
                <a:latin typeface="Calibri"/>
                <a:cs typeface="Arial" charset="0"/>
              </a:rPr>
              <a:t>,</a:t>
            </a:r>
            <a:r>
              <a:rPr lang="en-GB" sz="1200" b="1" dirty="0" smtClean="0">
                <a:solidFill>
                  <a:srgbClr val="002060"/>
                </a:solidFill>
                <a:latin typeface="Calibri"/>
                <a:cs typeface="Arial" charset="0"/>
              </a:rPr>
              <a:t>4)</a:t>
            </a:r>
          </a:p>
          <a:p>
            <a:pPr>
              <a:buClr>
                <a:srgbClr val="67CFE1"/>
              </a:buClr>
            </a:pPr>
            <a:r>
              <a:rPr lang="en-GB" sz="1100" dirty="0" smtClean="0">
                <a:solidFill>
                  <a:srgbClr val="002060"/>
                </a:solidFill>
                <a:latin typeface="Calibri"/>
                <a:cs typeface="Arial" charset="0"/>
              </a:rPr>
              <a:t>White KP </a:t>
            </a:r>
            <a:r>
              <a:rPr lang="en-GB" sz="1100" i="1" dirty="0" smtClean="0">
                <a:solidFill>
                  <a:srgbClr val="002060"/>
                </a:solidFill>
                <a:latin typeface="Calibri"/>
                <a:cs typeface="Arial" charset="0"/>
              </a:rPr>
              <a:t>et </a:t>
            </a:r>
            <a:r>
              <a:rPr lang="en-GB" sz="1100" i="1" dirty="0">
                <a:solidFill>
                  <a:srgbClr val="002060"/>
                </a:solidFill>
                <a:latin typeface="Calibri"/>
                <a:cs typeface="Arial" charset="0"/>
              </a:rPr>
              <a:t>al. </a:t>
            </a:r>
            <a:r>
              <a:rPr lang="en-US" sz="1100" i="1" dirty="0">
                <a:solidFill>
                  <a:srgbClr val="002060"/>
                </a:solidFill>
                <a:latin typeface="Calibri"/>
                <a:cs typeface="Arial" charset="0"/>
              </a:rPr>
              <a:t>Arthritis </a:t>
            </a:r>
            <a:r>
              <a:rPr lang="en-US" sz="1100" i="1" dirty="0" smtClean="0">
                <a:solidFill>
                  <a:srgbClr val="002060"/>
                </a:solidFill>
                <a:latin typeface="Calibri"/>
                <a:cs typeface="Arial" charset="0"/>
              </a:rPr>
              <a:t>Rheum</a:t>
            </a:r>
            <a:r>
              <a:rPr lang="en-US" sz="1100" dirty="0" smtClean="0">
                <a:solidFill>
                  <a:srgbClr val="002060"/>
                </a:solidFill>
                <a:latin typeface="Calibri"/>
                <a:cs typeface="Arial" charset="0"/>
              </a:rPr>
              <a:t> 2002; 47(3):260-5</a:t>
            </a:r>
            <a:r>
              <a:rPr lang="en-US" sz="1100" dirty="0">
                <a:solidFill>
                  <a:srgbClr val="002060"/>
                </a:solidFill>
                <a:latin typeface="Calibri"/>
                <a:cs typeface="Arial" charset="0"/>
              </a:rPr>
              <a:t>.</a:t>
            </a:r>
          </a:p>
        </p:txBody>
      </p:sp>
      <p:sp>
        <p:nvSpPr>
          <p:cNvPr id="3" name="Down Arrow 2"/>
          <p:cNvSpPr/>
          <p:nvPr/>
        </p:nvSpPr>
        <p:spPr>
          <a:xfrm>
            <a:off x="806978" y="2348880"/>
            <a:ext cx="678868" cy="338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rPr>
              <a:t>УЛУЧШЕНИЕ</a:t>
            </a:r>
            <a:endParaRPr lang="en-CA" b="1" dirty="0">
              <a:solidFill>
                <a:prstClr val="white"/>
              </a:solidFill>
            </a:endParaRPr>
          </a:p>
        </p:txBody>
      </p:sp>
      <p:graphicFrame>
        <p:nvGraphicFramePr>
          <p:cNvPr id="7" name="Content Placeholder 7"/>
          <p:cNvGraphicFramePr>
            <a:graphicFrameLocks/>
          </p:cNvGraphicFramePr>
          <p:nvPr>
            <p:extLst>
              <p:ext uri="{D42A27DB-BD31-4B8C-83A1-F6EECF244321}">
                <p14:modId xmlns:p14="http://schemas.microsoft.com/office/powerpoint/2010/main" xmlns="" val="3555945208"/>
              </p:ext>
            </p:extLst>
          </p:nvPr>
        </p:nvGraphicFramePr>
        <p:xfrm>
          <a:off x="1547664" y="1788021"/>
          <a:ext cx="640871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xmlns="" val="22367537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Какие нелекарственные методы могли бы вы использовать с целью лечения фибромиалгии, учитывая </a:t>
            </a:r>
            <a:r>
              <a:rPr lang="ru-RU" sz="3600" dirty="0" err="1" smtClean="0"/>
              <a:t>биопсихосоциальную</a:t>
            </a:r>
            <a:r>
              <a:rPr lang="ru-RU" sz="3600" dirty="0" smtClean="0"/>
              <a:t> </a:t>
            </a:r>
            <a:r>
              <a:rPr lang="ru-RU" sz="3600" dirty="0" smtClean="0"/>
              <a:t>концепцию</a:t>
            </a:r>
            <a:r>
              <a:rPr lang="en-CA" sz="3600" dirty="0" smtClean="0"/>
              <a:t>? </a:t>
            </a:r>
            <a:endParaRPr lang="en-CA" sz="3600" dirty="0"/>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32</a:t>
            </a:fld>
            <a:endParaRPr lang="en-CA" dirty="0">
              <a:solidFill>
                <a:schemeClr val="bg1"/>
              </a:solidFill>
            </a:endParaRPr>
          </a:p>
        </p:txBody>
      </p:sp>
    </p:spTree>
    <p:extLst>
      <p:ext uri="{BB962C8B-B14F-4D97-AF65-F5344CB8AC3E}">
        <p14:creationId xmlns:p14="http://schemas.microsoft.com/office/powerpoint/2010/main" xmlns="" val="6842571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ru-RU" dirty="0">
              <a:solidFill>
                <a:prstClr val="white"/>
              </a:solidFill>
            </a:endParaRPr>
          </a:p>
        </p:txBody>
      </p:sp>
      <p:sp>
        <p:nvSpPr>
          <p:cNvPr id="43026" name="Rectangle 18"/>
          <p:cNvSpPr>
            <a:spLocks noGrp="1" noChangeArrowheads="1"/>
          </p:cNvSpPr>
          <p:nvPr>
            <p:ph type="title" idx="4294967295"/>
          </p:nvPr>
        </p:nvSpPr>
        <p:spPr/>
        <p:txBody>
          <a:bodyPr>
            <a:normAutofit/>
          </a:bodyPr>
          <a:lstStyle/>
          <a:p>
            <a:r>
              <a:rPr lang="ru-RU" sz="2800" dirty="0" smtClean="0"/>
              <a:t>Мультимодальное лечение фибромиалгии, основанное на биопсихосоциальном подходе</a:t>
            </a:r>
            <a:endParaRPr lang="it-IT" sz="2800" dirty="0" smtClean="0"/>
          </a:p>
        </p:txBody>
      </p:sp>
      <p:sp>
        <p:nvSpPr>
          <p:cNvPr id="3"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4"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900" dirty="0">
              <a:solidFill>
                <a:prstClr val="black"/>
              </a:solidFill>
            </a:endParaRPr>
          </a:p>
        </p:txBody>
      </p:sp>
      <p:sp>
        <p:nvSpPr>
          <p:cNvPr id="5"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6"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3" name="Puzzle1"/>
          <p:cNvSpPr>
            <a:spLocks noEditPoints="1" noChangeArrowheads="1"/>
          </p:cNvSpPr>
          <p:nvPr/>
        </p:nvSpPr>
        <p:spPr bwMode="auto">
          <a:xfrm>
            <a:off x="48545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dirty="0" smtClean="0">
              <a:solidFill>
                <a:prstClr val="white"/>
              </a:solidFill>
            </a:endParaRPr>
          </a:p>
          <a:p>
            <a:pPr algn="ctr"/>
            <a:endParaRPr lang="en-CA" dirty="0">
              <a:solidFill>
                <a:prstClr val="white"/>
              </a:solidFill>
            </a:endParaRPr>
          </a:p>
        </p:txBody>
      </p:sp>
      <p:sp>
        <p:nvSpPr>
          <p:cNvPr id="24" name="Puzzle4"/>
          <p:cNvSpPr>
            <a:spLocks noEditPoints="1" noChangeArrowheads="1"/>
          </p:cNvSpPr>
          <p:nvPr/>
        </p:nvSpPr>
        <p:spPr bwMode="auto">
          <a:xfrm>
            <a:off x="5618958" y="30237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5" name="Puzzle3"/>
          <p:cNvSpPr>
            <a:spLocks noEditPoints="1" noChangeArrowheads="1"/>
          </p:cNvSpPr>
          <p:nvPr/>
        </p:nvSpPr>
        <p:spPr bwMode="auto">
          <a:xfrm>
            <a:off x="3336461" y="43094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27" name="Puzzle1"/>
          <p:cNvSpPr>
            <a:spLocks noEditPoints="1" noChangeArrowheads="1"/>
          </p:cNvSpPr>
          <p:nvPr/>
        </p:nvSpPr>
        <p:spPr bwMode="auto">
          <a:xfrm>
            <a:off x="4801058" y="49827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dirty="0">
              <a:solidFill>
                <a:prstClr val="white"/>
              </a:solidFill>
            </a:endParaRPr>
          </a:p>
        </p:txBody>
      </p:sp>
      <p:sp>
        <p:nvSpPr>
          <p:cNvPr id="8" name="TextBox 7"/>
          <p:cNvSpPr txBox="1"/>
          <p:nvPr/>
        </p:nvSpPr>
        <p:spPr>
          <a:xfrm>
            <a:off x="3493180" y="3620690"/>
            <a:ext cx="2267095" cy="707886"/>
          </a:xfrm>
          <a:prstGeom prst="rect">
            <a:avLst/>
          </a:prstGeom>
          <a:noFill/>
        </p:spPr>
        <p:txBody>
          <a:bodyPr wrap="none" rtlCol="0">
            <a:spAutoFit/>
          </a:bodyPr>
          <a:lstStyle/>
          <a:p>
            <a:pPr algn="ctr"/>
            <a:r>
              <a:rPr lang="ru-RU" sz="2000" dirty="0" smtClean="0">
                <a:solidFill>
                  <a:prstClr val="white"/>
                </a:solidFill>
              </a:rPr>
              <a:t>Мультимодальное </a:t>
            </a:r>
            <a:br>
              <a:rPr lang="ru-RU" sz="2000" dirty="0" smtClean="0">
                <a:solidFill>
                  <a:prstClr val="white"/>
                </a:solidFill>
              </a:rPr>
            </a:br>
            <a:r>
              <a:rPr lang="ru-RU" sz="2000" dirty="0" smtClean="0">
                <a:solidFill>
                  <a:prstClr val="white"/>
                </a:solidFill>
              </a:rPr>
              <a:t>лечение боли</a:t>
            </a:r>
            <a:endParaRPr lang="en-CA" sz="2000" dirty="0">
              <a:solidFill>
                <a:prstClr val="white"/>
              </a:solidFill>
            </a:endParaRPr>
          </a:p>
        </p:txBody>
      </p:sp>
      <p:sp>
        <p:nvSpPr>
          <p:cNvPr id="31" name="TextBox 30"/>
          <p:cNvSpPr txBox="1"/>
          <p:nvPr/>
        </p:nvSpPr>
        <p:spPr>
          <a:xfrm>
            <a:off x="6129305" y="2653168"/>
            <a:ext cx="1458797" cy="400110"/>
          </a:xfrm>
          <a:prstGeom prst="rect">
            <a:avLst/>
          </a:prstGeom>
          <a:noFill/>
        </p:spPr>
        <p:txBody>
          <a:bodyPr wrap="none" rtlCol="0">
            <a:spAutoFit/>
          </a:bodyPr>
          <a:lstStyle/>
          <a:p>
            <a:r>
              <a:rPr lang="ru-RU" sz="2000" dirty="0" smtClean="0">
                <a:solidFill>
                  <a:prstClr val="black"/>
                </a:solidFill>
              </a:rPr>
              <a:t>Гигиена сна</a:t>
            </a:r>
            <a:endParaRPr lang="en-CA" sz="2000" dirty="0">
              <a:solidFill>
                <a:prstClr val="black"/>
              </a:solidFill>
            </a:endParaRPr>
          </a:p>
        </p:txBody>
      </p:sp>
      <p:sp>
        <p:nvSpPr>
          <p:cNvPr id="32" name="TextBox 31"/>
          <p:cNvSpPr txBox="1"/>
          <p:nvPr/>
        </p:nvSpPr>
        <p:spPr>
          <a:xfrm>
            <a:off x="5796136" y="3645024"/>
            <a:ext cx="1982786" cy="646331"/>
          </a:xfrm>
          <a:prstGeom prst="rect">
            <a:avLst/>
          </a:prstGeom>
          <a:noFill/>
        </p:spPr>
        <p:txBody>
          <a:bodyPr wrap="none" rtlCol="0">
            <a:spAutoFit/>
          </a:bodyPr>
          <a:lstStyle/>
          <a:p>
            <a:pPr algn="ctr"/>
            <a:r>
              <a:rPr lang="ru-RU" dirty="0" smtClean="0">
                <a:solidFill>
                  <a:prstClr val="white"/>
                </a:solidFill>
              </a:rPr>
              <a:t>Самостоятельные </a:t>
            </a:r>
            <a:br>
              <a:rPr lang="ru-RU" dirty="0" smtClean="0">
                <a:solidFill>
                  <a:prstClr val="white"/>
                </a:solidFill>
              </a:rPr>
            </a:br>
            <a:r>
              <a:rPr lang="ru-RU" dirty="0" smtClean="0">
                <a:solidFill>
                  <a:prstClr val="white"/>
                </a:solidFill>
              </a:rPr>
              <a:t>методы</a:t>
            </a:r>
            <a:endParaRPr lang="en-CA" dirty="0">
              <a:solidFill>
                <a:prstClr val="white"/>
              </a:solidFill>
            </a:endParaRPr>
          </a:p>
        </p:txBody>
      </p:sp>
      <p:sp>
        <p:nvSpPr>
          <p:cNvPr id="33" name="TextBox 32"/>
          <p:cNvSpPr txBox="1"/>
          <p:nvPr/>
        </p:nvSpPr>
        <p:spPr>
          <a:xfrm>
            <a:off x="5634464" y="5559000"/>
            <a:ext cx="2322495" cy="369332"/>
          </a:xfrm>
          <a:prstGeom prst="rect">
            <a:avLst/>
          </a:prstGeom>
          <a:noFill/>
        </p:spPr>
        <p:txBody>
          <a:bodyPr wrap="none" rtlCol="0">
            <a:spAutoFit/>
          </a:bodyPr>
          <a:lstStyle/>
          <a:p>
            <a:r>
              <a:rPr lang="ru-RU" dirty="0" smtClean="0">
                <a:solidFill>
                  <a:prstClr val="white"/>
                </a:solidFill>
              </a:rPr>
              <a:t>Коррекция ожиданий</a:t>
            </a:r>
            <a:endParaRPr lang="en-CA" dirty="0">
              <a:solidFill>
                <a:prstClr val="white"/>
              </a:solidFill>
            </a:endParaRPr>
          </a:p>
        </p:txBody>
      </p:sp>
      <p:sp>
        <p:nvSpPr>
          <p:cNvPr id="34" name="TextBox 33"/>
          <p:cNvSpPr txBox="1"/>
          <p:nvPr/>
        </p:nvSpPr>
        <p:spPr>
          <a:xfrm>
            <a:off x="1356994" y="5516236"/>
            <a:ext cx="2042162" cy="369332"/>
          </a:xfrm>
          <a:prstGeom prst="rect">
            <a:avLst/>
          </a:prstGeom>
          <a:noFill/>
        </p:spPr>
        <p:txBody>
          <a:bodyPr wrap="none" rtlCol="0">
            <a:spAutoFit/>
          </a:bodyPr>
          <a:lstStyle/>
          <a:p>
            <a:r>
              <a:rPr lang="ru-RU" dirty="0" smtClean="0">
                <a:solidFill>
                  <a:prstClr val="black"/>
                </a:solidFill>
              </a:rPr>
              <a:t>Групповые методы</a:t>
            </a:r>
            <a:endParaRPr lang="en-CA" dirty="0">
              <a:solidFill>
                <a:prstClr val="black"/>
              </a:solidFill>
            </a:endParaRPr>
          </a:p>
        </p:txBody>
      </p:sp>
      <p:sp>
        <p:nvSpPr>
          <p:cNvPr id="35" name="TextBox 34"/>
          <p:cNvSpPr txBox="1"/>
          <p:nvPr/>
        </p:nvSpPr>
        <p:spPr>
          <a:xfrm>
            <a:off x="1255193" y="3717032"/>
            <a:ext cx="2081268" cy="400110"/>
          </a:xfrm>
          <a:prstGeom prst="rect">
            <a:avLst/>
          </a:prstGeom>
          <a:noFill/>
        </p:spPr>
        <p:txBody>
          <a:bodyPr wrap="square" rtlCol="0">
            <a:spAutoFit/>
          </a:bodyPr>
          <a:lstStyle/>
          <a:p>
            <a:pPr algn="ctr"/>
            <a:r>
              <a:rPr lang="ru-RU" sz="2000" dirty="0" smtClean="0">
                <a:solidFill>
                  <a:prstClr val="white"/>
                </a:solidFill>
              </a:rPr>
              <a:t>Фармакотерапия</a:t>
            </a:r>
            <a:endParaRPr lang="en-CA" sz="2000" dirty="0">
              <a:solidFill>
                <a:prstClr val="white"/>
              </a:solidFill>
            </a:endParaRPr>
          </a:p>
        </p:txBody>
      </p:sp>
      <p:sp>
        <p:nvSpPr>
          <p:cNvPr id="36" name="TextBox 35"/>
          <p:cNvSpPr txBox="1"/>
          <p:nvPr/>
        </p:nvSpPr>
        <p:spPr>
          <a:xfrm>
            <a:off x="3310658" y="4943222"/>
            <a:ext cx="2485478" cy="584775"/>
          </a:xfrm>
          <a:prstGeom prst="rect">
            <a:avLst/>
          </a:prstGeom>
          <a:noFill/>
        </p:spPr>
        <p:txBody>
          <a:bodyPr wrap="square" rtlCol="0">
            <a:spAutoFit/>
          </a:bodyPr>
          <a:lstStyle/>
          <a:p>
            <a:pPr algn="ctr"/>
            <a:r>
              <a:rPr lang="ru-RU" sz="1600" dirty="0" smtClean="0">
                <a:solidFill>
                  <a:prstClr val="white"/>
                </a:solidFill>
              </a:rPr>
              <a:t>Лечение сопутствующих заболеваний</a:t>
            </a:r>
            <a:endParaRPr lang="en-CA" sz="1600" dirty="0">
              <a:solidFill>
                <a:prstClr val="white"/>
              </a:solidFill>
            </a:endParaRPr>
          </a:p>
        </p:txBody>
      </p:sp>
      <p:sp>
        <p:nvSpPr>
          <p:cNvPr id="10" name="Rectangle 9"/>
          <p:cNvSpPr/>
          <p:nvPr/>
        </p:nvSpPr>
        <p:spPr>
          <a:xfrm>
            <a:off x="1675083" y="2683946"/>
            <a:ext cx="1497526" cy="369332"/>
          </a:xfrm>
          <a:prstGeom prst="rect">
            <a:avLst/>
          </a:prstGeom>
        </p:spPr>
        <p:txBody>
          <a:bodyPr wrap="none">
            <a:spAutoFit/>
          </a:bodyPr>
          <a:lstStyle/>
          <a:p>
            <a:pPr algn="ctr"/>
            <a:r>
              <a:rPr lang="ru-RU" dirty="0" smtClean="0">
                <a:solidFill>
                  <a:prstClr val="white"/>
                </a:solidFill>
              </a:rPr>
              <a:t>Образование</a:t>
            </a:r>
            <a:endParaRPr lang="en-CA" dirty="0">
              <a:solidFill>
                <a:prstClr val="white"/>
              </a:solidFill>
            </a:endParaRPr>
          </a:p>
        </p:txBody>
      </p:sp>
      <p:sp>
        <p:nvSpPr>
          <p:cNvPr id="28"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33</a:t>
            </a:fld>
            <a:endParaRPr lang="tr-TR">
              <a:solidFill>
                <a:prstClr val="black"/>
              </a:solidFill>
            </a:endParaRPr>
          </a:p>
        </p:txBody>
      </p:sp>
      <p:sp>
        <p:nvSpPr>
          <p:cNvPr id="37" name="TextBox 36"/>
          <p:cNvSpPr txBox="1"/>
          <p:nvPr/>
        </p:nvSpPr>
        <p:spPr>
          <a:xfrm>
            <a:off x="3489081" y="2052137"/>
            <a:ext cx="2242985" cy="584775"/>
          </a:xfrm>
          <a:prstGeom prst="rect">
            <a:avLst/>
          </a:prstGeom>
          <a:noFill/>
        </p:spPr>
        <p:txBody>
          <a:bodyPr wrap="none" rtlCol="0">
            <a:spAutoFit/>
          </a:bodyPr>
          <a:lstStyle/>
          <a:p>
            <a:pPr algn="ctr"/>
            <a:r>
              <a:rPr lang="ru-RU" sz="1600" dirty="0" smtClean="0">
                <a:solidFill>
                  <a:prstClr val="white"/>
                </a:solidFill>
              </a:rPr>
              <a:t>Когнитивно-</a:t>
            </a:r>
            <a:br>
              <a:rPr lang="ru-RU" sz="1600" dirty="0" smtClean="0">
                <a:solidFill>
                  <a:prstClr val="white"/>
                </a:solidFill>
              </a:rPr>
            </a:br>
            <a:r>
              <a:rPr lang="ru-RU" sz="1600" dirty="0" smtClean="0">
                <a:solidFill>
                  <a:prstClr val="white"/>
                </a:solidFill>
              </a:rPr>
              <a:t>поведенческая терапия</a:t>
            </a:r>
            <a:endParaRPr lang="en-CA" sz="1600" dirty="0">
              <a:solidFill>
                <a:prstClr val="white"/>
              </a:solidFill>
            </a:endParaRPr>
          </a:p>
        </p:txBody>
      </p:sp>
      <p:sp>
        <p:nvSpPr>
          <p:cNvPr id="29" name="TextBox 28"/>
          <p:cNvSpPr txBox="1"/>
          <p:nvPr/>
        </p:nvSpPr>
        <p:spPr>
          <a:xfrm>
            <a:off x="239490" y="6536479"/>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Tree>
    <p:extLst>
      <p:ext uri="{BB962C8B-B14F-4D97-AF65-F5344CB8AC3E}">
        <p14:creationId xmlns:p14="http://schemas.microsoft.com/office/powerpoint/2010/main" xmlns="" val="1045121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3" grpId="0" animBg="1"/>
      <p:bldP spid="24" grpId="0" animBg="1"/>
      <p:bldP spid="25" grpId="0" animBg="1"/>
      <p:bldP spid="26" grpId="0" animBg="1"/>
      <p:bldP spid="27" grpId="0" animBg="1"/>
      <p:bldP spid="31" grpId="0"/>
      <p:bldP spid="32" grpId="0"/>
      <p:bldP spid="33" grpId="0"/>
      <p:bldP spid="34" grpId="0"/>
      <p:bldP spid="35" grpId="0"/>
      <p:bldP spid="36" grpId="0"/>
      <p:bldP spid="10"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Нелекарственная терапия фибромиалгии</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75253473"/>
              </p:ext>
            </p:extLst>
          </p:nvPr>
        </p:nvGraphicFramePr>
        <p:xfrm>
          <a:off x="539552" y="171134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39552" y="48691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prstClr val="white"/>
                </a:solidFill>
              </a:rPr>
              <a:t>Поиск поддержки со стороны других медицинских работников: медицинских сестер, социальных работников</a:t>
            </a:r>
            <a:r>
              <a:rPr lang="en-CA" sz="2000" dirty="0" smtClean="0">
                <a:solidFill>
                  <a:prstClr val="white"/>
                </a:solidFill>
              </a:rPr>
              <a:t>, </a:t>
            </a:r>
            <a:r>
              <a:rPr lang="ru-RU" sz="2000" dirty="0" err="1" smtClean="0">
                <a:solidFill>
                  <a:prstClr val="white"/>
                </a:solidFill>
              </a:rPr>
              <a:t>эрготерапевтов</a:t>
            </a:r>
            <a:r>
              <a:rPr lang="en-CA" sz="2000" dirty="0" smtClean="0">
                <a:solidFill>
                  <a:prstClr val="white"/>
                </a:solidFill>
              </a:rPr>
              <a:t>, </a:t>
            </a:r>
            <a:r>
              <a:rPr lang="ru-RU" sz="2000" dirty="0" smtClean="0">
                <a:solidFill>
                  <a:prstClr val="white"/>
                </a:solidFill>
              </a:rPr>
              <a:t>специалистов в области лечебной физкультуры</a:t>
            </a:r>
            <a:r>
              <a:rPr lang="en-CA" sz="2000" dirty="0" smtClean="0">
                <a:solidFill>
                  <a:prstClr val="white"/>
                </a:solidFill>
              </a:rPr>
              <a:t>, </a:t>
            </a:r>
            <a:r>
              <a:rPr lang="ru-RU" sz="2000" dirty="0" smtClean="0">
                <a:solidFill>
                  <a:prstClr val="white"/>
                </a:solidFill>
              </a:rPr>
              <a:t>психологов</a:t>
            </a:r>
            <a:r>
              <a:rPr lang="en-CA" sz="2000" dirty="0" smtClean="0">
                <a:solidFill>
                  <a:prstClr val="white"/>
                </a:solidFill>
              </a:rPr>
              <a:t>, </a:t>
            </a:r>
            <a:r>
              <a:rPr lang="ru-RU" sz="2000" dirty="0" smtClean="0">
                <a:solidFill>
                  <a:prstClr val="white"/>
                </a:solidFill>
              </a:rPr>
              <a:t>психиатров и т. </a:t>
            </a:r>
            <a:r>
              <a:rPr lang="ru-RU" sz="2000" dirty="0" err="1" smtClean="0">
                <a:solidFill>
                  <a:prstClr val="white"/>
                </a:solidFill>
              </a:rPr>
              <a:t>д</a:t>
            </a:r>
            <a:r>
              <a:rPr lang="en-CA" sz="2000" dirty="0" smtClean="0">
                <a:solidFill>
                  <a:prstClr val="white"/>
                </a:solidFill>
              </a:rPr>
              <a:t>.</a:t>
            </a:r>
            <a:endParaRPr lang="en-CA" sz="2000" dirty="0">
              <a:solidFill>
                <a:prstClr val="white"/>
              </a:solidFill>
            </a:endParaRPr>
          </a:p>
        </p:txBody>
      </p:sp>
      <p:sp>
        <p:nvSpPr>
          <p:cNvPr id="8" name="TextBox 7"/>
          <p:cNvSpPr txBox="1"/>
          <p:nvPr/>
        </p:nvSpPr>
        <p:spPr>
          <a:xfrm>
            <a:off x="239490" y="6536479"/>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34</a:t>
            </a:fld>
            <a:endParaRPr lang="tr-TR" dirty="0">
              <a:solidFill>
                <a:prstClr val="black"/>
              </a:solidFill>
            </a:endParaRPr>
          </a:p>
        </p:txBody>
      </p:sp>
    </p:spTree>
    <p:extLst>
      <p:ext uri="{BB962C8B-B14F-4D97-AF65-F5344CB8AC3E}">
        <p14:creationId xmlns:p14="http://schemas.microsoft.com/office/powerpoint/2010/main" xmlns="" val="258569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Cowan\AppData\Local\Microsoft\Windows\Temporary Internet Files\Content.IE5\JKA15BDF\MP90040890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3582" y="2852936"/>
            <a:ext cx="3885659" cy="2601570"/>
          </a:xfrm>
          <a:prstGeom prst="rect">
            <a:avLst/>
          </a:prstGeom>
          <a:noFill/>
          <a:extLst>
            <a:ext uri="{909E8E84-426E-40DD-AFC4-6F175D3DCCD1}">
              <a14:hiddenFill xmlns:a14="http://schemas.microsoft.com/office/drawing/2010/main" xmlns="">
                <a:solidFill>
                  <a:srgbClr val="FFFFFF"/>
                </a:solidFill>
              </a14:hiddenFill>
            </a:ext>
          </a:extLst>
        </p:spPr>
      </p:pic>
      <p:sp>
        <p:nvSpPr>
          <p:cNvPr id="385026" name="Title 1"/>
          <p:cNvSpPr>
            <a:spLocks noGrp="1"/>
          </p:cNvSpPr>
          <p:nvPr>
            <p:ph type="title" idx="4294967295"/>
          </p:nvPr>
        </p:nvSpPr>
        <p:spPr/>
        <p:txBody>
          <a:bodyPr>
            <a:noAutofit/>
          </a:bodyPr>
          <a:lstStyle/>
          <a:p>
            <a:pPr>
              <a:defRPr/>
            </a:pPr>
            <a:r>
              <a:rPr lang="ru-RU" sz="3000" dirty="0" smtClean="0"/>
              <a:t>Нелекарственные вмешательства, направленные на улучшение сна при фибромиалгии</a:t>
            </a:r>
            <a:endParaRPr lang="en-US" sz="3000" dirty="0"/>
          </a:p>
        </p:txBody>
      </p:sp>
      <p:sp>
        <p:nvSpPr>
          <p:cNvPr id="61443" name="Content Placeholder 2"/>
          <p:cNvSpPr>
            <a:spLocks noGrp="1"/>
          </p:cNvSpPr>
          <p:nvPr>
            <p:ph idx="4294967295"/>
          </p:nvPr>
        </p:nvSpPr>
        <p:spPr>
          <a:xfrm>
            <a:off x="361950" y="1616075"/>
            <a:ext cx="8397875" cy="4167188"/>
          </a:xfrm>
        </p:spPr>
        <p:txBody>
          <a:bodyPr>
            <a:normAutofit fontScale="62500" lnSpcReduction="20000"/>
          </a:bodyPr>
          <a:lstStyle/>
          <a:p>
            <a:pPr marL="444500" indent="-444500" eaLnBrk="1" hangingPunct="1">
              <a:lnSpc>
                <a:spcPct val="120000"/>
              </a:lnSpc>
              <a:spcBef>
                <a:spcPct val="50000"/>
              </a:spcBef>
              <a:buSzTx/>
              <a:buFont typeface="Arial" charset="0"/>
              <a:buAutoNum type="arabicPeriod"/>
            </a:pPr>
            <a:r>
              <a:rPr lang="ru-RU" sz="3000" dirty="0" smtClean="0"/>
              <a:t>Избегать стимуляторов</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Ложиться и вставать в одно и то же время</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Избегать сна днем</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Регулярная физическая активность,</a:t>
            </a:r>
            <a:br>
              <a:rPr lang="ru-RU" sz="3000" dirty="0" smtClean="0"/>
            </a:br>
            <a:r>
              <a:rPr lang="ru-RU" sz="3000" dirty="0" smtClean="0"/>
              <a:t>особенно после обеда</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Ложиться в постель только для сна и </a:t>
            </a:r>
            <a:br>
              <a:rPr lang="ru-RU" sz="3000" dirty="0" smtClean="0"/>
            </a:br>
            <a:r>
              <a:rPr lang="ru-RU" sz="3000" dirty="0" smtClean="0"/>
              <a:t>занятий сексом</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Расслабиться перед тем, как лечь </a:t>
            </a:r>
            <a:br>
              <a:rPr lang="ru-RU" sz="3000" dirty="0" smtClean="0"/>
            </a:br>
            <a:r>
              <a:rPr lang="ru-RU" sz="3000" dirty="0" smtClean="0"/>
              <a:t>в постель</a:t>
            </a:r>
            <a:endParaRPr lang="en-US" sz="3000" dirty="0" smtClean="0"/>
          </a:p>
          <a:p>
            <a:pPr marL="444500" indent="-444500" eaLnBrk="1" hangingPunct="1">
              <a:lnSpc>
                <a:spcPct val="120000"/>
              </a:lnSpc>
              <a:spcBef>
                <a:spcPct val="50000"/>
              </a:spcBef>
              <a:buSzTx/>
              <a:buFont typeface="Arial" charset="0"/>
              <a:buAutoNum type="arabicPeriod"/>
            </a:pPr>
            <a:r>
              <a:rPr lang="ru-RU" sz="3000" dirty="0" smtClean="0"/>
              <a:t>Печатная информация о сне</a:t>
            </a:r>
            <a:br>
              <a:rPr lang="ru-RU" sz="3000" dirty="0" smtClean="0"/>
            </a:br>
            <a:r>
              <a:rPr lang="ru-RU" sz="3000" dirty="0" smtClean="0"/>
              <a:t>для пациентов</a:t>
            </a:r>
            <a:endParaRPr lang="en-US" sz="3000" dirty="0" smtClean="0"/>
          </a:p>
        </p:txBody>
      </p:sp>
      <p:sp>
        <p:nvSpPr>
          <p:cNvPr id="61444" name="WordArt 5"/>
          <p:cNvSpPr>
            <a:spLocks noChangeArrowheads="1" noChangeShapeType="1" noTextEdit="1"/>
          </p:cNvSpPr>
          <p:nvPr/>
        </p:nvSpPr>
        <p:spPr bwMode="gray">
          <a:xfrm>
            <a:off x="4246563" y="1111250"/>
            <a:ext cx="4476750" cy="874713"/>
          </a:xfrm>
          <a:prstGeom prst="rect">
            <a:avLst/>
          </a:prstGeom>
        </p:spPr>
        <p:txBody>
          <a:bodyPr wrap="none" fromWordArt="1">
            <a:prstTxWarp prst="textCascadeUp">
              <a:avLst>
                <a:gd name="adj" fmla="val 44444"/>
              </a:avLst>
            </a:prstTxWarp>
            <a:scene3d>
              <a:camera prst="legacyPerspectiveFront">
                <a:rot lat="20519959" lon="1080000" rev="0"/>
              </a:camera>
              <a:lightRig rig="legacyHarsh2" dir="b"/>
            </a:scene3d>
            <a:sp3d extrusionH="430200" prstMaterial="legacyMatte">
              <a:extrusionClr>
                <a:srgbClr val="FF6600"/>
              </a:extrusionClr>
            </a:sp3d>
          </a:bodyPr>
          <a:lstStyle/>
          <a:p>
            <a:pPr algn="ctr"/>
            <a:endParaRPr lang="en-CA" sz="3600" kern="10" dirty="0">
              <a:ln w="9525">
                <a:round/>
                <a:headEnd/>
                <a:tailEnd/>
              </a:ln>
              <a:gradFill rotWithShape="1">
                <a:gsLst>
                  <a:gs pos="0">
                    <a:srgbClr val="FFE701"/>
                  </a:gs>
                  <a:gs pos="100000">
                    <a:srgbClr val="FE3E02"/>
                  </a:gs>
                </a:gsLst>
                <a:lin ang="5400000" scaled="1"/>
              </a:gradFill>
              <a:latin typeface="Impact"/>
            </a:endParaRPr>
          </a:p>
        </p:txBody>
      </p:sp>
      <p:sp>
        <p:nvSpPr>
          <p:cNvPr id="61445" name="Rectangle 5"/>
          <p:cNvSpPr>
            <a:spLocks noChangeArrowheads="1"/>
          </p:cNvSpPr>
          <p:nvPr/>
        </p:nvSpPr>
        <p:spPr bwMode="gray">
          <a:xfrm>
            <a:off x="323528" y="6381328"/>
            <a:ext cx="6177297"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spcBef>
                <a:spcPct val="50000"/>
              </a:spcBef>
              <a:buSzPct val="80000"/>
              <a:buFont typeface="Arial" charset="0"/>
              <a:buNone/>
            </a:pPr>
            <a:r>
              <a:rPr lang="en-CA" sz="1100" dirty="0" smtClean="0">
                <a:solidFill>
                  <a:srgbClr val="002060"/>
                </a:solidFill>
              </a:rPr>
              <a:t>University of Maryland Medical Center. </a:t>
            </a:r>
            <a:r>
              <a:rPr lang="en-CA" sz="1100" i="1" dirty="0" smtClean="0">
                <a:solidFill>
                  <a:srgbClr val="002060"/>
                </a:solidFill>
              </a:rPr>
              <a:t>Sleep Hygiene</a:t>
            </a:r>
            <a:r>
              <a:rPr lang="en-CA" sz="1100" dirty="0" smtClean="0">
                <a:solidFill>
                  <a:srgbClr val="002060"/>
                </a:solidFill>
              </a:rPr>
              <a:t>. </a:t>
            </a:r>
            <a:r>
              <a:rPr lang="ru-RU" sz="1100" dirty="0" smtClean="0">
                <a:solidFill>
                  <a:srgbClr val="002060"/>
                </a:solidFill>
              </a:rPr>
              <a:t>Доступно по адресу</a:t>
            </a:r>
            <a:r>
              <a:rPr lang="en-CA" sz="1100" dirty="0" smtClean="0">
                <a:solidFill>
                  <a:srgbClr val="002060"/>
                </a:solidFill>
              </a:rPr>
              <a:t>: </a:t>
            </a:r>
            <a:r>
              <a:rPr lang="en-CA" sz="1100" dirty="0">
                <a:solidFill>
                  <a:srgbClr val="002060"/>
                </a:solidFill>
                <a:hlinkClick r:id="rId4"/>
              </a:rPr>
              <a:t>http://</a:t>
            </a:r>
            <a:r>
              <a:rPr lang="en-CA" sz="1100" dirty="0" smtClean="0">
                <a:solidFill>
                  <a:srgbClr val="002060"/>
                </a:solidFill>
                <a:hlinkClick r:id="rId4"/>
              </a:rPr>
              <a:t>umm.edu/programs/sleep/patients/sleep-hygiene</a:t>
            </a:r>
            <a:r>
              <a:rPr lang="en-CA" sz="1100" dirty="0" smtClean="0">
                <a:solidFill>
                  <a:srgbClr val="002060"/>
                </a:solidFill>
              </a:rPr>
              <a:t>. </a:t>
            </a:r>
            <a:r>
              <a:rPr lang="ru-RU" sz="1100" dirty="0" smtClean="0">
                <a:solidFill>
                  <a:srgbClr val="002060"/>
                </a:solidFill>
              </a:rPr>
              <a:t>Доступ осуществлялся</a:t>
            </a:r>
            <a:r>
              <a:rPr lang="en-CA" sz="1100" dirty="0" smtClean="0">
                <a:solidFill>
                  <a:srgbClr val="002060"/>
                </a:solidFill>
              </a:rPr>
              <a:t>: 21</a:t>
            </a:r>
            <a:r>
              <a:rPr lang="ru-RU" sz="1100" dirty="0" smtClean="0">
                <a:solidFill>
                  <a:srgbClr val="002060"/>
                </a:solidFill>
              </a:rPr>
              <a:t> августа </a:t>
            </a:r>
            <a:r>
              <a:rPr lang="en-CA" sz="1100" dirty="0" smtClean="0">
                <a:solidFill>
                  <a:srgbClr val="002060"/>
                </a:solidFill>
              </a:rPr>
              <a:t>2013</a:t>
            </a:r>
            <a:r>
              <a:rPr lang="ru-RU" sz="1100" dirty="0" smtClean="0">
                <a:solidFill>
                  <a:srgbClr val="002060"/>
                </a:solidFill>
              </a:rPr>
              <a:t> года</a:t>
            </a:r>
            <a:r>
              <a:rPr lang="en-CA" sz="1100" dirty="0" smtClean="0">
                <a:solidFill>
                  <a:srgbClr val="002060"/>
                </a:solidFill>
              </a:rPr>
              <a:t>.</a:t>
            </a:r>
            <a:endParaRPr lang="en-US" sz="1100" dirty="0">
              <a:solidFill>
                <a:srgbClr val="002060"/>
              </a:solidFill>
            </a:endParaRPr>
          </a:p>
        </p:txBody>
      </p:sp>
      <p:sp>
        <p:nvSpPr>
          <p:cNvPr id="7"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35</a:t>
            </a:fld>
            <a:endParaRPr lang="tr-TR" dirty="0">
              <a:solidFill>
                <a:prstClr val="black"/>
              </a:solidFill>
            </a:endParaRPr>
          </a:p>
        </p:txBody>
      </p:sp>
    </p:spTree>
    <p:extLst>
      <p:ext uri="{BB962C8B-B14F-4D97-AF65-F5344CB8AC3E}">
        <p14:creationId xmlns:p14="http://schemas.microsoft.com/office/powerpoint/2010/main" xmlns="" val="18269662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Прямоугольник 4"/>
          <p:cNvSpPr>
            <a:spLocks noChangeArrowheads="1"/>
          </p:cNvSpPr>
          <p:nvPr/>
        </p:nvSpPr>
        <p:spPr bwMode="auto">
          <a:xfrm>
            <a:off x="381000" y="6402814"/>
            <a:ext cx="8120090" cy="507831"/>
          </a:xfrm>
          <a:prstGeom prst="rect">
            <a:avLst/>
          </a:prstGeom>
          <a:noFill/>
          <a:ln w="9525">
            <a:noFill/>
            <a:miter lim="800000"/>
            <a:headEnd/>
            <a:tailEnd/>
          </a:ln>
        </p:spPr>
        <p:txBody>
          <a:bodyPr wrap="square" lIns="0" tIns="0" rIns="0" bIns="0" anchor="b">
            <a:spAutoFit/>
          </a:bodyPr>
          <a:lstStyle/>
          <a:p>
            <a:r>
              <a:rPr lang="en-US" sz="1100" dirty="0" smtClean="0">
                <a:solidFill>
                  <a:srgbClr val="002060"/>
                </a:solidFill>
              </a:rPr>
              <a:t>Busch AJ </a:t>
            </a:r>
            <a:r>
              <a:rPr lang="en-US" sz="1100" i="1" dirty="0" smtClean="0">
                <a:solidFill>
                  <a:srgbClr val="002060"/>
                </a:solidFill>
              </a:rPr>
              <a:t>et al. </a:t>
            </a:r>
            <a:r>
              <a:rPr lang="en-CA" sz="1100" i="1" dirty="0">
                <a:solidFill>
                  <a:srgbClr val="002060"/>
                </a:solidFill>
              </a:rPr>
              <a:t>Curr Pain Headache </a:t>
            </a:r>
            <a:r>
              <a:rPr lang="en-CA" sz="1100" i="1" dirty="0" smtClean="0">
                <a:solidFill>
                  <a:srgbClr val="002060"/>
                </a:solidFill>
              </a:rPr>
              <a:t>Rep</a:t>
            </a:r>
            <a:r>
              <a:rPr lang="en-CA" sz="1100" dirty="0" smtClean="0">
                <a:solidFill>
                  <a:srgbClr val="002060"/>
                </a:solidFill>
              </a:rPr>
              <a:t> 2011; 15(5):358-67; </a:t>
            </a:r>
            <a:r>
              <a:rPr lang="en-US" sz="1100" dirty="0" smtClean="0">
                <a:solidFill>
                  <a:srgbClr val="002060"/>
                </a:solidFill>
              </a:rPr>
              <a:t>McGovern MK. </a:t>
            </a:r>
            <a:r>
              <a:rPr lang="en-US" sz="1100" i="1" dirty="0" smtClean="0">
                <a:solidFill>
                  <a:srgbClr val="002060"/>
                </a:solidFill>
              </a:rPr>
              <a:t>The </a:t>
            </a:r>
            <a:r>
              <a:rPr lang="en-US" sz="1100" i="1" dirty="0">
                <a:solidFill>
                  <a:srgbClr val="002060"/>
                </a:solidFill>
              </a:rPr>
              <a:t>Effects of Exercise on the </a:t>
            </a:r>
            <a:r>
              <a:rPr lang="en-US" sz="1100" i="1" dirty="0" smtClean="0">
                <a:solidFill>
                  <a:srgbClr val="002060"/>
                </a:solidFill>
              </a:rPr>
              <a:t>Brain. </a:t>
            </a:r>
            <a:br>
              <a:rPr lang="en-US" sz="1100" i="1" dirty="0" smtClean="0">
                <a:solidFill>
                  <a:srgbClr val="002060"/>
                </a:solidFill>
              </a:rPr>
            </a:br>
            <a:r>
              <a:rPr lang="ru-RU" sz="1100" dirty="0" smtClean="0">
                <a:solidFill>
                  <a:srgbClr val="002060"/>
                </a:solidFill>
              </a:rPr>
              <a:t>Доступно по адресу</a:t>
            </a:r>
            <a:r>
              <a:rPr lang="en-US" sz="1100" dirty="0" smtClean="0">
                <a:solidFill>
                  <a:srgbClr val="002060"/>
                </a:solidFill>
              </a:rPr>
              <a:t>: </a:t>
            </a:r>
            <a:r>
              <a:rPr lang="en-US" sz="1100" dirty="0" smtClean="0">
                <a:solidFill>
                  <a:srgbClr val="002060"/>
                </a:solidFill>
                <a:hlinkClick r:id="rId3"/>
              </a:rPr>
              <a:t>http</a:t>
            </a:r>
            <a:r>
              <a:rPr lang="en-US" sz="1100" dirty="0">
                <a:solidFill>
                  <a:srgbClr val="002060"/>
                </a:solidFill>
                <a:hlinkClick r:id="rId3"/>
              </a:rPr>
              <a:t>://</a:t>
            </a:r>
            <a:r>
              <a:rPr lang="en-US" sz="1100" dirty="0" smtClean="0">
                <a:solidFill>
                  <a:srgbClr val="002060"/>
                </a:solidFill>
                <a:hlinkClick r:id="rId3"/>
              </a:rPr>
              <a:t>serendip.brynmawr.edu/bb/neuro/neuro05/web2/mmcgovern.html</a:t>
            </a:r>
            <a:r>
              <a:rPr lang="en-US" sz="1100" dirty="0" smtClean="0">
                <a:solidFill>
                  <a:srgbClr val="002060"/>
                </a:solidFill>
              </a:rPr>
              <a:t>. </a:t>
            </a:r>
            <a:r>
              <a:rPr lang="ru-RU" sz="1100" dirty="0" smtClean="0">
                <a:solidFill>
                  <a:srgbClr val="002060"/>
                </a:solidFill>
              </a:rPr>
              <a:t>Доступ осуществлялся</a:t>
            </a:r>
            <a:r>
              <a:rPr lang="en-US" sz="1100" dirty="0" smtClean="0">
                <a:solidFill>
                  <a:srgbClr val="002060"/>
                </a:solidFill>
              </a:rPr>
              <a:t>: 25</a:t>
            </a:r>
            <a:r>
              <a:rPr lang="ru-RU" sz="1100" dirty="0" smtClean="0">
                <a:solidFill>
                  <a:srgbClr val="002060"/>
                </a:solidFill>
              </a:rPr>
              <a:t> июля</a:t>
            </a:r>
            <a:r>
              <a:rPr lang="en-US" sz="1100" dirty="0" smtClean="0">
                <a:solidFill>
                  <a:srgbClr val="002060"/>
                </a:solidFill>
              </a:rPr>
              <a:t> 2013</a:t>
            </a:r>
            <a:r>
              <a:rPr lang="ru-RU" sz="1100" dirty="0" smtClean="0">
                <a:solidFill>
                  <a:srgbClr val="002060"/>
                </a:solidFill>
              </a:rPr>
              <a:t> года</a:t>
            </a:r>
            <a:r>
              <a:rPr lang="en-US" sz="1100" dirty="0" smtClean="0">
                <a:solidFill>
                  <a:srgbClr val="002060"/>
                </a:solidFill>
              </a:rPr>
              <a:t>.</a:t>
            </a:r>
            <a:endParaRPr lang="en-US" sz="1100" dirty="0">
              <a:solidFill>
                <a:srgbClr val="002060"/>
              </a:solidFill>
            </a:endParaRPr>
          </a:p>
        </p:txBody>
      </p:sp>
      <p:sp>
        <p:nvSpPr>
          <p:cNvPr id="35851" name="Rectangle 11"/>
          <p:cNvSpPr>
            <a:spLocks noGrp="1" noChangeArrowheads="1"/>
          </p:cNvSpPr>
          <p:nvPr>
            <p:ph type="title"/>
          </p:nvPr>
        </p:nvSpPr>
        <p:spPr/>
        <p:txBody>
          <a:bodyPr>
            <a:normAutofit fontScale="90000"/>
          </a:bodyPr>
          <a:lstStyle/>
          <a:p>
            <a:r>
              <a:rPr lang="ru-RU" dirty="0" smtClean="0"/>
              <a:t>Физическая активность и фибромиалгия</a:t>
            </a:r>
            <a:endParaRPr lang="it-IT" dirty="0" smtClean="0"/>
          </a:p>
        </p:txBody>
      </p:sp>
      <p:sp>
        <p:nvSpPr>
          <p:cNvPr id="7" name="Slide Number Placeholder 3"/>
          <p:cNvSpPr>
            <a:spLocks noGrp="1"/>
          </p:cNvSpPr>
          <p:nvPr>
            <p:ph type="sldNum" sz="quarter" idx="12"/>
          </p:nvPr>
        </p:nvSpPr>
        <p:spPr/>
        <p:txBody>
          <a:bodyPr/>
          <a:lstStyle/>
          <a:p>
            <a:fld id="{8B260F65-6FD8-4EE7-8D04-454F72D71555}" type="slidenum">
              <a:rPr lang="tr-TR" smtClean="0">
                <a:solidFill>
                  <a:prstClr val="white">
                    <a:tint val="75000"/>
                  </a:prstClr>
                </a:solidFill>
              </a:rPr>
              <a:pPr/>
              <a:t>36</a:t>
            </a:fld>
            <a:endParaRPr lang="tr-TR" dirty="0">
              <a:solidFill>
                <a:prstClr val="white">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995198578"/>
              </p:ext>
            </p:extLst>
          </p:nvPr>
        </p:nvGraphicFramePr>
        <p:xfrm>
          <a:off x="179512" y="2132856"/>
          <a:ext cx="8546400" cy="3556000"/>
        </p:xfrm>
        <a:graphic>
          <a:graphicData uri="http://schemas.openxmlformats.org/drawingml/2006/table">
            <a:tbl>
              <a:tblPr firstRow="1" bandRow="1">
                <a:tableStyleId>{5C22544A-7EE6-4342-B048-85BDC9FD1C3A}</a:tableStyleId>
              </a:tblPr>
              <a:tblGrid>
                <a:gridCol w="4140000"/>
                <a:gridCol w="266400"/>
                <a:gridCol w="4140000"/>
              </a:tblGrid>
              <a:tr h="370840">
                <a:tc>
                  <a:txBody>
                    <a:bodyPr/>
                    <a:lstStyle/>
                    <a:p>
                      <a:pPr algn="ctr"/>
                      <a:r>
                        <a:rPr lang="ru-RU" sz="1800" dirty="0" smtClean="0"/>
                        <a:t>Польза</a:t>
                      </a:r>
                      <a:endParaRPr lang="en-CA" sz="1800" dirty="0"/>
                    </a:p>
                  </a:txBody>
                  <a:tcPr>
                    <a:lnR w="12700" cmpd="sng">
                      <a:noFill/>
                    </a:lnR>
                  </a:tcPr>
                </a:tc>
                <a:tc>
                  <a:txBody>
                    <a:bodyPr/>
                    <a:lstStyle/>
                    <a:p>
                      <a:pPr algn="ctr"/>
                      <a:endParaRPr lang="en-CA"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1800" dirty="0" smtClean="0"/>
                        <a:t>Рекомендации</a:t>
                      </a:r>
                      <a:endParaRPr lang="en-CA" sz="1800" dirty="0"/>
                    </a:p>
                  </a:txBody>
                  <a:tcPr>
                    <a:lnL w="12700" cmpd="sng">
                      <a:noFill/>
                    </a:lnL>
                  </a:tcPr>
                </a:tc>
              </a:tr>
              <a:tr h="370840">
                <a:tc>
                  <a:txBody>
                    <a:bodyPr/>
                    <a:lstStyle/>
                    <a:p>
                      <a:pPr marL="254000" indent="-254000">
                        <a:spcAft>
                          <a:spcPts val="1200"/>
                        </a:spcAft>
                        <a:buFont typeface="Arial" pitchFamily="34" charset="0"/>
                        <a:buChar char="•"/>
                      </a:pPr>
                      <a:r>
                        <a:rPr lang="ru-RU" sz="1800" dirty="0" smtClean="0"/>
                        <a:t>Стимулирует высвобождение эндорфинов и энкефалинов в течение </a:t>
                      </a:r>
                      <a:r>
                        <a:rPr lang="en-US" sz="1800" dirty="0" smtClean="0"/>
                        <a:t>30 </a:t>
                      </a:r>
                      <a:r>
                        <a:rPr lang="ru-RU" sz="1800" dirty="0" smtClean="0"/>
                        <a:t>минут</a:t>
                      </a:r>
                      <a:endParaRPr lang="en-US" sz="1800" dirty="0" smtClean="0"/>
                    </a:p>
                    <a:p>
                      <a:pPr marL="254000" indent="-254000">
                        <a:buFont typeface="Arial" pitchFamily="34" charset="0"/>
                        <a:buChar char="•"/>
                      </a:pPr>
                      <a:r>
                        <a:rPr lang="ru-RU" sz="1800" dirty="0" smtClean="0"/>
                        <a:t>Они связываются с опиоидными рецепторами, уменьшая выраженность боли путем подавления активности как восходящих, так и нисходящих </a:t>
                      </a:r>
                      <a:r>
                        <a:rPr lang="ru-RU" sz="1800" dirty="0" smtClean="0"/>
                        <a:t>влияний</a:t>
                      </a:r>
                      <a:endParaRPr lang="it-IT" sz="1800" dirty="0" smtClean="0"/>
                    </a:p>
                    <a:p>
                      <a:endParaRPr lang="en-CA" sz="1800" dirty="0"/>
                    </a:p>
                  </a:txBody>
                  <a:tcPr/>
                </a:tc>
                <a:tc>
                  <a:txBody>
                    <a:bodyPr/>
                    <a:lstStyle/>
                    <a:p>
                      <a:endParaRPr lang="en-CA" sz="1800" dirty="0"/>
                    </a:p>
                  </a:txBody>
                  <a:tcPr>
                    <a:lnT w="38100" cmpd="sng">
                      <a:noFill/>
                    </a:lnT>
                    <a:noFill/>
                  </a:tcPr>
                </a:tc>
                <a:tc>
                  <a:txBody>
                    <a:bodyPr/>
                    <a:lstStyle/>
                    <a:p>
                      <a:r>
                        <a:rPr lang="ru-RU" sz="1800" b="1" dirty="0" smtClean="0"/>
                        <a:t>Виды упражнений</a:t>
                      </a:r>
                      <a:endParaRPr lang="en-CA" sz="1800" b="1" dirty="0" smtClean="0"/>
                    </a:p>
                    <a:p>
                      <a:pPr marL="260350" lvl="1" indent="-196850">
                        <a:buFont typeface="Arial" pitchFamily="34" charset="0"/>
                        <a:buChar char="•"/>
                      </a:pPr>
                      <a:r>
                        <a:rPr lang="ru-RU" sz="1800" dirty="0" smtClean="0"/>
                        <a:t>Следует пытаться включить различные типы в один сеанс </a:t>
                      </a:r>
                      <a:r>
                        <a:rPr lang="en-CA" sz="1800" dirty="0" smtClean="0"/>
                        <a:t>(</a:t>
                      </a:r>
                      <a:r>
                        <a:rPr lang="ru-RU" sz="1800" dirty="0" smtClean="0"/>
                        <a:t>аэробика</a:t>
                      </a:r>
                      <a:r>
                        <a:rPr lang="en-CA" sz="1800" dirty="0" smtClean="0"/>
                        <a:t>, </a:t>
                      </a:r>
                      <a:r>
                        <a:rPr lang="ru-RU" sz="1800" dirty="0" smtClean="0"/>
                        <a:t>на выносливость</a:t>
                      </a:r>
                      <a:r>
                        <a:rPr lang="en-CA" sz="1800" dirty="0" smtClean="0"/>
                        <a:t>, </a:t>
                      </a:r>
                      <a:r>
                        <a:rPr lang="ru-RU" sz="1800" dirty="0" smtClean="0"/>
                        <a:t>растяжение</a:t>
                      </a:r>
                      <a:r>
                        <a:rPr lang="en-CA" sz="1800" dirty="0" smtClean="0"/>
                        <a:t>)</a:t>
                      </a:r>
                    </a:p>
                    <a:p>
                      <a:pPr marL="260350" lvl="1" indent="-196850" algn="l" defTabSz="914400" rtl="0" eaLnBrk="1" latinLnBrk="0" hangingPunct="1">
                        <a:spcAft>
                          <a:spcPts val="600"/>
                        </a:spcAft>
                        <a:buFont typeface="Arial" pitchFamily="34" charset="0"/>
                        <a:buChar char="•"/>
                      </a:pPr>
                      <a:r>
                        <a:rPr lang="ru-RU" sz="1800" kern="1200" dirty="0" smtClean="0">
                          <a:solidFill>
                            <a:schemeClr val="dk1"/>
                          </a:solidFill>
                          <a:latin typeface="+mn-lt"/>
                          <a:ea typeface="+mn-ea"/>
                          <a:cs typeface="+mn-cs"/>
                        </a:rPr>
                        <a:t>При выборе следует учитывать предпочтения пациента и доступность</a:t>
                      </a:r>
                      <a:endParaRPr lang="en-CA" sz="1800" kern="1200" dirty="0" smtClean="0">
                        <a:solidFill>
                          <a:schemeClr val="dk1"/>
                        </a:solidFill>
                        <a:latin typeface="+mn-lt"/>
                        <a:ea typeface="+mn-ea"/>
                        <a:cs typeface="+mn-cs"/>
                      </a:endParaRPr>
                    </a:p>
                    <a:p>
                      <a:pPr marL="0" lvl="1" indent="0" algn="l" defTabSz="914400" rtl="0" eaLnBrk="1" latinLnBrk="0" hangingPunct="1">
                        <a:buFont typeface="Arial" pitchFamily="34" charset="0"/>
                        <a:buNone/>
                      </a:pPr>
                      <a:r>
                        <a:rPr lang="ru-RU" sz="1800" b="1" kern="1200" dirty="0" smtClean="0">
                          <a:solidFill>
                            <a:schemeClr val="dk1"/>
                          </a:solidFill>
                          <a:latin typeface="+mn-lt"/>
                          <a:ea typeface="+mn-ea"/>
                          <a:cs typeface="+mn-cs"/>
                        </a:rPr>
                        <a:t>Интенсивность</a:t>
                      </a:r>
                      <a:endParaRPr lang="en-CA" sz="1800" b="1" kern="1200" dirty="0" smtClean="0">
                        <a:solidFill>
                          <a:schemeClr val="dk1"/>
                        </a:solidFill>
                        <a:latin typeface="+mn-lt"/>
                        <a:ea typeface="+mn-ea"/>
                        <a:cs typeface="+mn-cs"/>
                      </a:endParaRPr>
                    </a:p>
                    <a:p>
                      <a:pPr marL="260350" lvl="1" indent="-196850" algn="l" defTabSz="914400" rtl="0" eaLnBrk="1" latinLnBrk="0" hangingPunct="1">
                        <a:buFont typeface="Arial" pitchFamily="34" charset="0"/>
                        <a:buChar char="•"/>
                      </a:pPr>
                      <a:r>
                        <a:rPr lang="ru-RU" sz="1800" kern="1200" dirty="0" smtClean="0">
                          <a:solidFill>
                            <a:schemeClr val="dk1"/>
                          </a:solidFill>
                          <a:latin typeface="+mn-lt"/>
                          <a:ea typeface="+mn-ea"/>
                          <a:cs typeface="+mn-cs"/>
                        </a:rPr>
                        <a:t>Начинать с малой, повышать </a:t>
                      </a:r>
                      <a:r>
                        <a:rPr lang="ru-RU" sz="1800" kern="1200" dirty="0" smtClean="0">
                          <a:solidFill>
                            <a:schemeClr val="dk1"/>
                          </a:solidFill>
                          <a:latin typeface="+mn-lt"/>
                          <a:ea typeface="+mn-ea"/>
                          <a:cs typeface="+mn-cs"/>
                        </a:rPr>
                        <a:t>медленно</a:t>
                      </a:r>
                      <a:r>
                        <a:rPr lang="ru-RU" sz="1800" kern="1200" baseline="0" dirty="0" smtClean="0">
                          <a:solidFill>
                            <a:schemeClr val="dk1"/>
                          </a:solidFill>
                          <a:latin typeface="+mn-lt"/>
                          <a:ea typeface="+mn-ea"/>
                          <a:cs typeface="+mn-cs"/>
                        </a:rPr>
                        <a:t> </a:t>
                      </a:r>
                      <a:r>
                        <a:rPr lang="ru-RU" sz="1800" kern="1200" dirty="0" smtClean="0">
                          <a:solidFill>
                            <a:schemeClr val="dk1"/>
                          </a:solidFill>
                          <a:latin typeface="+mn-lt"/>
                          <a:ea typeface="+mn-ea"/>
                          <a:cs typeface="+mn-cs"/>
                        </a:rPr>
                        <a:t>до </a:t>
                      </a:r>
                      <a:r>
                        <a:rPr lang="ru-RU" sz="1800" kern="1200" dirty="0" smtClean="0">
                          <a:solidFill>
                            <a:schemeClr val="dk1"/>
                          </a:solidFill>
                          <a:latin typeface="+mn-lt"/>
                          <a:ea typeface="+mn-ea"/>
                          <a:cs typeface="+mn-cs"/>
                        </a:rPr>
                        <a:t>умеренного уровня</a:t>
                      </a:r>
                      <a:endParaRPr lang="en-CA" sz="18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28604540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ru-RU" dirty="0" smtClean="0"/>
              <a:t>Когнитивно-поведенческая терапия при фибромиалгии</a:t>
            </a:r>
            <a:endParaRPr lang="en-CA" dirty="0"/>
          </a:p>
        </p:txBody>
      </p:sp>
      <p:sp>
        <p:nvSpPr>
          <p:cNvPr id="7" name="Text Placeholder 6"/>
          <p:cNvSpPr>
            <a:spLocks noGrp="1"/>
          </p:cNvSpPr>
          <p:nvPr>
            <p:ph type="body" idx="1"/>
          </p:nvPr>
        </p:nvSpPr>
        <p:spPr>
          <a:xfrm>
            <a:off x="2555776" y="1412776"/>
            <a:ext cx="4040188" cy="639762"/>
          </a:xfrm>
        </p:spPr>
        <p:txBody>
          <a:bodyPr>
            <a:normAutofit/>
          </a:bodyPr>
          <a:lstStyle/>
          <a:p>
            <a:pPr algn="ctr"/>
            <a:r>
              <a:rPr lang="ru-RU" sz="2800" dirty="0" smtClean="0"/>
              <a:t>Методика</a:t>
            </a:r>
            <a:endParaRPr lang="en-CA" sz="28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xmlns="" val="1199977331"/>
              </p:ext>
            </p:extLst>
          </p:nvPr>
        </p:nvGraphicFramePr>
        <p:xfrm>
          <a:off x="457200" y="2174875"/>
          <a:ext cx="843528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95536" y="6432429"/>
            <a:ext cx="3193503" cy="261610"/>
          </a:xfrm>
          <a:prstGeom prst="rect">
            <a:avLst/>
          </a:prstGeom>
        </p:spPr>
        <p:txBody>
          <a:bodyPr wrap="none">
            <a:spAutoFit/>
          </a:bodyPr>
          <a:lstStyle/>
          <a:p>
            <a:r>
              <a:rPr lang="fi-FI" sz="1100" dirty="0" smtClean="0">
                <a:solidFill>
                  <a:srgbClr val="002060"/>
                </a:solidFill>
              </a:rPr>
              <a:t>Thieme K, Turk DC. </a:t>
            </a:r>
            <a:r>
              <a:rPr lang="fi-FI" sz="1100" i="1" dirty="0" smtClean="0">
                <a:solidFill>
                  <a:srgbClr val="002060"/>
                </a:solidFill>
              </a:rPr>
              <a:t>Reumatismo</a:t>
            </a:r>
            <a:r>
              <a:rPr lang="fi-FI" sz="1100" dirty="0" smtClean="0">
                <a:solidFill>
                  <a:srgbClr val="002060"/>
                </a:solidFill>
              </a:rPr>
              <a:t> </a:t>
            </a:r>
            <a:r>
              <a:rPr lang="fi-FI" sz="1100" dirty="0">
                <a:solidFill>
                  <a:srgbClr val="002060"/>
                </a:solidFill>
              </a:rPr>
              <a:t>2012; </a:t>
            </a:r>
            <a:r>
              <a:rPr lang="fi-FI" sz="1100" dirty="0" smtClean="0">
                <a:solidFill>
                  <a:srgbClr val="002060"/>
                </a:solidFill>
              </a:rPr>
              <a:t>64(4):275-85.</a:t>
            </a:r>
            <a:endParaRPr lang="en-CA" sz="1100" dirty="0">
              <a:solidFill>
                <a:srgbClr val="002060"/>
              </a:solidFill>
            </a:endParaRPr>
          </a:p>
        </p:txBody>
      </p:sp>
      <p:sp>
        <p:nvSpPr>
          <p:cNvPr id="13"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37</a:t>
            </a:fld>
            <a:endParaRPr lang="tr-TR" dirty="0">
              <a:solidFill>
                <a:prstClr val="black"/>
              </a:solidFill>
            </a:endParaRPr>
          </a:p>
        </p:txBody>
      </p:sp>
    </p:spTree>
    <p:extLst>
      <p:ext uri="{BB962C8B-B14F-4D97-AF65-F5344CB8AC3E}">
        <p14:creationId xmlns:p14="http://schemas.microsoft.com/office/powerpoint/2010/main" xmlns="" val="409523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Является ли фибромиалгия «болезнью головы»</a:t>
            </a:r>
            <a:r>
              <a:rPr lang="en-CA" sz="3600" dirty="0" smtClean="0"/>
              <a:t>?</a:t>
            </a:r>
          </a:p>
          <a:p>
            <a:pPr algn="ctr"/>
            <a:r>
              <a:rPr lang="ru-RU" sz="3600" dirty="0" smtClean="0"/>
              <a:t>Каковы патофизиологические механизмы болевого синдрома, испытываемого пациентами</a:t>
            </a:r>
            <a:r>
              <a:rPr lang="en-CA" sz="3600" dirty="0" smtClean="0"/>
              <a:t>? </a:t>
            </a:r>
            <a:endParaRPr lang="en-CA" sz="3600" dirty="0"/>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38</a:t>
            </a:fld>
            <a:endParaRPr lang="en-CA" dirty="0">
              <a:solidFill>
                <a:schemeClr val="bg1"/>
              </a:solidFill>
            </a:endParaRPr>
          </a:p>
        </p:txBody>
      </p:sp>
    </p:spTree>
    <p:extLst>
      <p:ext uri="{BB962C8B-B14F-4D97-AF65-F5344CB8AC3E}">
        <p14:creationId xmlns:p14="http://schemas.microsoft.com/office/powerpoint/2010/main" xmlns="" val="33531823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C9359B0C-C17A-405B-91AB-93F50C4CD168}" type="slidenum">
              <a:rPr lang="en-US">
                <a:solidFill>
                  <a:srgbClr val="002060">
                    <a:lumMod val="90000"/>
                    <a:lumOff val="10000"/>
                  </a:srgbClr>
                </a:solidFill>
              </a:rPr>
              <a:pPr/>
              <a:t>39</a:t>
            </a:fld>
            <a:endParaRPr lang="en-US" dirty="0">
              <a:solidFill>
                <a:srgbClr val="002060">
                  <a:lumMod val="90000"/>
                  <a:lumOff val="10000"/>
                </a:srgbClr>
              </a:solidFill>
            </a:endParaRPr>
          </a:p>
        </p:txBody>
      </p:sp>
      <p:sp>
        <p:nvSpPr>
          <p:cNvPr id="3098626" name="AutoShape 2"/>
          <p:cNvSpPr>
            <a:spLocks noChangeArrowheads="1"/>
          </p:cNvSpPr>
          <p:nvPr/>
        </p:nvSpPr>
        <p:spPr bwMode="auto">
          <a:xfrm>
            <a:off x="1260475" y="5729883"/>
            <a:ext cx="6199188" cy="685800"/>
          </a:xfrm>
          <a:prstGeom prst="rightArrow">
            <a:avLst>
              <a:gd name="adj1" fmla="val 50926"/>
              <a:gd name="adj2" fmla="val 82651"/>
            </a:avLst>
          </a:prstGeom>
          <a:gradFill rotWithShape="1">
            <a:gsLst>
              <a:gs pos="0">
                <a:srgbClr val="6600CC"/>
              </a:gs>
              <a:gs pos="100000">
                <a:srgbClr val="6600CC">
                  <a:gamma/>
                  <a:shade val="36078"/>
                  <a:invGamma/>
                </a:srgbClr>
              </a:gs>
            </a:gsLst>
            <a:lin ang="0" scaled="1"/>
          </a:gradFill>
          <a:ln w="9525">
            <a:solidFill>
              <a:schemeClr val="tx1"/>
            </a:solidFill>
            <a:miter lim="800000"/>
            <a:headEnd/>
            <a:tailEnd/>
          </a:ln>
          <a:effectLst/>
        </p:spPr>
        <p:txBody>
          <a:bodyPr wrap="none" anchor="ctr"/>
          <a:lstStyle/>
          <a:p>
            <a:endParaRPr lang="es-MX" dirty="0">
              <a:solidFill>
                <a:srgbClr val="002060">
                  <a:lumMod val="90000"/>
                  <a:lumOff val="10000"/>
                </a:srgbClr>
              </a:solidFill>
            </a:endParaRPr>
          </a:p>
        </p:txBody>
      </p:sp>
      <p:sp>
        <p:nvSpPr>
          <p:cNvPr id="3098627" name="Rectangle 39"/>
          <p:cNvSpPr>
            <a:spLocks noGrp="1" noChangeArrowheads="1"/>
          </p:cNvSpPr>
          <p:nvPr>
            <p:ph type="title" idx="4294967295"/>
          </p:nvPr>
        </p:nvSpPr>
        <p:spPr>
          <a:xfrm>
            <a:off x="481013" y="92075"/>
            <a:ext cx="8078787" cy="1081088"/>
          </a:xfrm>
        </p:spPr>
        <p:txBody>
          <a:bodyPr lIns="0" tIns="0" rIns="0" bIns="0">
            <a:normAutofit fontScale="90000"/>
          </a:bodyPr>
          <a:lstStyle/>
          <a:p>
            <a:r>
              <a:rPr lang="ru-RU" dirty="0" smtClean="0"/>
              <a:t>Фибромиалгия</a:t>
            </a:r>
            <a:r>
              <a:rPr lang="en-US" dirty="0" smtClean="0"/>
              <a:t>: </a:t>
            </a:r>
            <a:br>
              <a:rPr lang="en-US" dirty="0" smtClean="0"/>
            </a:br>
            <a:r>
              <a:rPr lang="ru-RU" dirty="0" smtClean="0"/>
              <a:t>усиленный болевой ответ</a:t>
            </a:r>
            <a:endParaRPr lang="en-US" dirty="0"/>
          </a:p>
        </p:txBody>
      </p:sp>
      <p:grpSp>
        <p:nvGrpSpPr>
          <p:cNvPr id="3" name="Group 4"/>
          <p:cNvGrpSpPr>
            <a:grpSpLocks/>
          </p:cNvGrpSpPr>
          <p:nvPr/>
        </p:nvGrpSpPr>
        <p:grpSpPr bwMode="auto">
          <a:xfrm>
            <a:off x="2274888" y="1862733"/>
            <a:ext cx="5387975" cy="3806825"/>
            <a:chOff x="1433" y="1292"/>
            <a:chExt cx="3394" cy="2398"/>
          </a:xfrm>
        </p:grpSpPr>
        <p:sp>
          <p:nvSpPr>
            <p:cNvPr id="3098629" name="Freeform 5"/>
            <p:cNvSpPr>
              <a:spLocks/>
            </p:cNvSpPr>
            <p:nvPr/>
          </p:nvSpPr>
          <p:spPr bwMode="invGray">
            <a:xfrm>
              <a:off x="2431" y="1292"/>
              <a:ext cx="2396" cy="2382"/>
            </a:xfrm>
            <a:custGeom>
              <a:avLst/>
              <a:gdLst>
                <a:gd name="T0" fmla="*/ 1242 w 2396"/>
                <a:gd name="T1" fmla="*/ 2 h 2382"/>
                <a:gd name="T2" fmla="*/ 2396 w 2396"/>
                <a:gd name="T3" fmla="*/ 0 h 2382"/>
                <a:gd name="T4" fmla="*/ 2002 w 2396"/>
                <a:gd name="T5" fmla="*/ 100 h 2382"/>
                <a:gd name="T6" fmla="*/ 1714 w 2396"/>
                <a:gd name="T7" fmla="*/ 272 h 2382"/>
                <a:gd name="T8" fmla="*/ 1501 w 2396"/>
                <a:gd name="T9" fmla="*/ 566 h 2382"/>
                <a:gd name="T10" fmla="*/ 1326 w 2396"/>
                <a:gd name="T11" fmla="*/ 1009 h 2382"/>
                <a:gd name="T12" fmla="*/ 1189 w 2396"/>
                <a:gd name="T13" fmla="*/ 1400 h 2382"/>
                <a:gd name="T14" fmla="*/ 1029 w 2396"/>
                <a:gd name="T15" fmla="*/ 1756 h 2382"/>
                <a:gd name="T16" fmla="*/ 914 w 2396"/>
                <a:gd name="T17" fmla="*/ 1965 h 2382"/>
                <a:gd name="T18" fmla="*/ 762 w 2396"/>
                <a:gd name="T19" fmla="*/ 2164 h 2382"/>
                <a:gd name="T20" fmla="*/ 480 w 2396"/>
                <a:gd name="T21" fmla="*/ 2329 h 2382"/>
                <a:gd name="T22" fmla="*/ 290 w 2396"/>
                <a:gd name="T23" fmla="*/ 2382 h 2382"/>
                <a:gd name="T24" fmla="*/ 0 w 2396"/>
                <a:gd name="T25" fmla="*/ 2382 h 2382"/>
                <a:gd name="T26" fmla="*/ 0 w 2396"/>
                <a:gd name="T27" fmla="*/ 1409 h 2382"/>
                <a:gd name="T28" fmla="*/ 122 w 2396"/>
                <a:gd name="T29" fmla="*/ 1079 h 2382"/>
                <a:gd name="T30" fmla="*/ 229 w 2396"/>
                <a:gd name="T31" fmla="*/ 783 h 2382"/>
                <a:gd name="T32" fmla="*/ 358 w 2396"/>
                <a:gd name="T33" fmla="*/ 515 h 2382"/>
                <a:gd name="T34" fmla="*/ 495 w 2396"/>
                <a:gd name="T35" fmla="*/ 350 h 2382"/>
                <a:gd name="T36" fmla="*/ 587 w 2396"/>
                <a:gd name="T37" fmla="*/ 254 h 2382"/>
                <a:gd name="T38" fmla="*/ 800 w 2396"/>
                <a:gd name="T39" fmla="*/ 97 h 2382"/>
                <a:gd name="T40" fmla="*/ 960 w 2396"/>
                <a:gd name="T41" fmla="*/ 54 h 2382"/>
                <a:gd name="T42" fmla="*/ 1242 w 2396"/>
                <a:gd name="T43" fmla="*/ 2 h 23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6"/>
                <a:gd name="T67" fmla="*/ 0 h 2382"/>
                <a:gd name="T68" fmla="*/ 2396 w 2396"/>
                <a:gd name="T69" fmla="*/ 2382 h 23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6" h="2382">
                  <a:moveTo>
                    <a:pt x="1242" y="2"/>
                  </a:moveTo>
                  <a:lnTo>
                    <a:pt x="2396" y="0"/>
                  </a:lnTo>
                  <a:lnTo>
                    <a:pt x="2002" y="100"/>
                  </a:lnTo>
                  <a:lnTo>
                    <a:pt x="1714" y="272"/>
                  </a:lnTo>
                  <a:lnTo>
                    <a:pt x="1501" y="566"/>
                  </a:lnTo>
                  <a:lnTo>
                    <a:pt x="1326" y="1009"/>
                  </a:lnTo>
                  <a:lnTo>
                    <a:pt x="1189" y="1400"/>
                  </a:lnTo>
                  <a:lnTo>
                    <a:pt x="1029" y="1756"/>
                  </a:lnTo>
                  <a:lnTo>
                    <a:pt x="914" y="1965"/>
                  </a:lnTo>
                  <a:lnTo>
                    <a:pt x="762" y="2164"/>
                  </a:lnTo>
                  <a:lnTo>
                    <a:pt x="480" y="2329"/>
                  </a:lnTo>
                  <a:lnTo>
                    <a:pt x="290" y="2382"/>
                  </a:lnTo>
                  <a:lnTo>
                    <a:pt x="0" y="2382"/>
                  </a:lnTo>
                  <a:lnTo>
                    <a:pt x="0" y="1409"/>
                  </a:lnTo>
                  <a:lnTo>
                    <a:pt x="122" y="1079"/>
                  </a:lnTo>
                  <a:lnTo>
                    <a:pt x="229" y="783"/>
                  </a:lnTo>
                  <a:lnTo>
                    <a:pt x="358" y="515"/>
                  </a:lnTo>
                  <a:lnTo>
                    <a:pt x="495" y="350"/>
                  </a:lnTo>
                  <a:lnTo>
                    <a:pt x="587" y="254"/>
                  </a:lnTo>
                  <a:lnTo>
                    <a:pt x="800" y="97"/>
                  </a:lnTo>
                  <a:lnTo>
                    <a:pt x="960" y="54"/>
                  </a:lnTo>
                  <a:lnTo>
                    <a:pt x="1242" y="2"/>
                  </a:lnTo>
                  <a:close/>
                </a:path>
              </a:pathLst>
            </a:custGeom>
            <a:gradFill rotWithShape="1">
              <a:gsLst>
                <a:gs pos="0">
                  <a:srgbClr val="6F9DC3"/>
                </a:gs>
                <a:gs pos="100000">
                  <a:srgbClr val="33495A"/>
                </a:gs>
              </a:gsLst>
              <a:lin ang="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sp>
          <p:nvSpPr>
            <p:cNvPr id="3098630" name="Freeform 6"/>
            <p:cNvSpPr>
              <a:spLocks/>
            </p:cNvSpPr>
            <p:nvPr/>
          </p:nvSpPr>
          <p:spPr bwMode="invGray">
            <a:xfrm>
              <a:off x="1433" y="2730"/>
              <a:ext cx="998" cy="960"/>
            </a:xfrm>
            <a:custGeom>
              <a:avLst/>
              <a:gdLst>
                <a:gd name="T0" fmla="*/ 387 w 1123"/>
                <a:gd name="T1" fmla="*/ 0 h 960"/>
                <a:gd name="T2" fmla="*/ 387 w 1123"/>
                <a:gd name="T3" fmla="*/ 960 h 960"/>
                <a:gd name="T4" fmla="*/ 0 w 1123"/>
                <a:gd name="T5" fmla="*/ 960 h 960"/>
                <a:gd name="T6" fmla="*/ 100 w 1123"/>
                <a:gd name="T7" fmla="*/ 926 h 960"/>
                <a:gd name="T8" fmla="*/ 174 w 1123"/>
                <a:gd name="T9" fmla="*/ 840 h 960"/>
                <a:gd name="T10" fmla="*/ 251 w 1123"/>
                <a:gd name="T11" fmla="*/ 669 h 960"/>
                <a:gd name="T12" fmla="*/ 302 w 1123"/>
                <a:gd name="T13" fmla="*/ 463 h 960"/>
                <a:gd name="T14" fmla="*/ 387 w 1123"/>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960"/>
                <a:gd name="T26" fmla="*/ 1123 w 1123"/>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960">
                  <a:moveTo>
                    <a:pt x="1123" y="0"/>
                  </a:moveTo>
                  <a:lnTo>
                    <a:pt x="1123" y="960"/>
                  </a:lnTo>
                  <a:lnTo>
                    <a:pt x="0" y="960"/>
                  </a:lnTo>
                  <a:lnTo>
                    <a:pt x="292" y="926"/>
                  </a:lnTo>
                  <a:lnTo>
                    <a:pt x="506" y="840"/>
                  </a:lnTo>
                  <a:lnTo>
                    <a:pt x="729" y="669"/>
                  </a:lnTo>
                  <a:lnTo>
                    <a:pt x="875" y="463"/>
                  </a:lnTo>
                  <a:lnTo>
                    <a:pt x="1123" y="0"/>
                  </a:lnTo>
                  <a:close/>
                </a:path>
              </a:pathLst>
            </a:custGeom>
            <a:gradFill rotWithShape="1">
              <a:gsLst>
                <a:gs pos="0">
                  <a:srgbClr val="6666FF"/>
                </a:gs>
                <a:gs pos="100000">
                  <a:srgbClr val="2F2F76"/>
                </a:gs>
              </a:gsLst>
              <a:lin ang="540000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grpSp>
      <p:sp>
        <p:nvSpPr>
          <p:cNvPr id="2370567" name="AutoShape 7"/>
          <p:cNvSpPr>
            <a:spLocks noChangeArrowheads="1"/>
          </p:cNvSpPr>
          <p:nvPr/>
        </p:nvSpPr>
        <p:spPr bwMode="invGray">
          <a:xfrm>
            <a:off x="4381500" y="2491383"/>
            <a:ext cx="1577975" cy="1171575"/>
          </a:xfrm>
          <a:prstGeom prst="leftArrow">
            <a:avLst>
              <a:gd name="adj1" fmla="val 50000"/>
              <a:gd name="adj2" fmla="val 37106"/>
            </a:avLst>
          </a:prstGeom>
          <a:gradFill rotWithShape="0">
            <a:gsLst>
              <a:gs pos="0">
                <a:srgbClr val="E89F26"/>
              </a:gs>
              <a:gs pos="100000">
                <a:srgbClr val="E89F26">
                  <a:gamma/>
                  <a:shade val="46275"/>
                  <a:invGamma/>
                </a:srgbClr>
              </a:gs>
            </a:gsLst>
            <a:lin ang="0" scaled="1"/>
          </a:gradFill>
          <a:ln w="12700">
            <a:noFill/>
            <a:miter lim="800000"/>
            <a:headEnd type="none" w="sm" len="sm"/>
            <a:tailEnd type="none" w="sm" len="sm"/>
          </a:ln>
          <a:effectLst/>
        </p:spPr>
        <p:txBody>
          <a:bodyPr wrap="none" lIns="89383" tIns="44691" rIns="89383" bIns="44691" anchor="ctr"/>
          <a:lstStyle/>
          <a:p>
            <a:pPr algn="ctr" defTabSz="893763">
              <a:lnSpc>
                <a:spcPct val="90000"/>
              </a:lnSpc>
            </a:pPr>
            <a:r>
              <a:rPr lang="ru-RU" sz="1400" b="1" dirty="0" smtClean="0">
                <a:solidFill>
                  <a:prstClr val="white"/>
                </a:solidFill>
                <a:ea typeface="ＭＳ Ｐゴシック" charset="-128"/>
              </a:rPr>
              <a:t>Усиление </a:t>
            </a:r>
            <a:br>
              <a:rPr lang="ru-RU" sz="1400" b="1" dirty="0" smtClean="0">
                <a:solidFill>
                  <a:prstClr val="white"/>
                </a:solidFill>
                <a:ea typeface="ＭＳ Ｐゴシック" charset="-128"/>
              </a:rPr>
            </a:br>
            <a:r>
              <a:rPr lang="ru-RU" sz="1400" b="1" dirty="0" smtClean="0">
                <a:solidFill>
                  <a:prstClr val="white"/>
                </a:solidFill>
                <a:ea typeface="ＭＳ Ｐゴシック" charset="-128"/>
              </a:rPr>
              <a:t>болевого </a:t>
            </a:r>
            <a:br>
              <a:rPr lang="ru-RU" sz="1400" b="1" dirty="0" smtClean="0">
                <a:solidFill>
                  <a:prstClr val="white"/>
                </a:solidFill>
                <a:ea typeface="ＭＳ Ｐゴシック" charset="-128"/>
              </a:rPr>
            </a:br>
            <a:r>
              <a:rPr lang="ru-RU" sz="1400" b="1" dirty="0" smtClean="0">
                <a:solidFill>
                  <a:prstClr val="white"/>
                </a:solidFill>
                <a:ea typeface="ＭＳ Ｐゴシック" charset="-128"/>
              </a:rPr>
              <a:t>ответа</a:t>
            </a:r>
            <a:endParaRPr lang="en-US" sz="1400" b="1" dirty="0">
              <a:solidFill>
                <a:prstClr val="white"/>
              </a:solidFill>
              <a:ea typeface="ＭＳ Ｐゴシック" charset="-128"/>
            </a:endParaRPr>
          </a:p>
        </p:txBody>
      </p:sp>
      <p:sp>
        <p:nvSpPr>
          <p:cNvPr id="3098632" name="Text Box 9"/>
          <p:cNvSpPr txBox="1">
            <a:spLocks noChangeArrowheads="1"/>
          </p:cNvSpPr>
          <p:nvPr/>
        </p:nvSpPr>
        <p:spPr bwMode="invGray">
          <a:xfrm rot="-5400000">
            <a:off x="-1249362" y="3622804"/>
            <a:ext cx="3770312" cy="361296"/>
          </a:xfrm>
          <a:prstGeom prst="rect">
            <a:avLst/>
          </a:prstGeom>
          <a:noFill/>
          <a:ln w="12700">
            <a:noFill/>
            <a:miter lim="800000"/>
            <a:headEnd type="none" w="sm" len="sm"/>
            <a:tailEnd type="none" w="sm" len="sm"/>
          </a:ln>
        </p:spPr>
        <p:txBody>
          <a:bodyPr lIns="83484" tIns="41741" rIns="83484" bIns="41741">
            <a:spAutoFit/>
          </a:bodyPr>
          <a:lstStyle/>
          <a:p>
            <a:pPr algn="ctr" defTabSz="893763"/>
            <a:r>
              <a:rPr lang="ru-RU" b="1" dirty="0" smtClean="0">
                <a:solidFill>
                  <a:srgbClr val="002060">
                    <a:lumMod val="90000"/>
                    <a:lumOff val="10000"/>
                  </a:srgbClr>
                </a:solidFill>
              </a:rPr>
              <a:t>Субъективная интенсивность боли</a:t>
            </a:r>
            <a:endParaRPr lang="en-US" b="1" dirty="0">
              <a:solidFill>
                <a:srgbClr val="002060">
                  <a:lumMod val="90000"/>
                  <a:lumOff val="10000"/>
                </a:srgbClr>
              </a:solidFill>
            </a:endParaRPr>
          </a:p>
        </p:txBody>
      </p:sp>
      <p:sp>
        <p:nvSpPr>
          <p:cNvPr id="2370570" name="Text Box 10"/>
          <p:cNvSpPr txBox="1">
            <a:spLocks noChangeArrowheads="1"/>
          </p:cNvSpPr>
          <p:nvPr/>
        </p:nvSpPr>
        <p:spPr bwMode="invGray">
          <a:xfrm>
            <a:off x="3046413" y="5874346"/>
            <a:ext cx="2531361" cy="361296"/>
          </a:xfrm>
          <a:prstGeom prst="rect">
            <a:avLst/>
          </a:prstGeom>
          <a:noFill/>
          <a:ln w="12700">
            <a:noFill/>
            <a:miter lim="800000"/>
            <a:headEnd type="none" w="sm" len="sm"/>
            <a:tailEnd type="none" w="sm" len="sm"/>
          </a:ln>
          <a:effectLst>
            <a:outerShdw dist="17961" dir="2700000" algn="ctr" rotWithShape="0">
              <a:srgbClr val="000000"/>
            </a:outerShdw>
          </a:effectLst>
        </p:spPr>
        <p:txBody>
          <a:bodyPr wrap="none" lIns="83484" tIns="41741" rIns="83484" bIns="41741">
            <a:spAutoFit/>
          </a:bodyPr>
          <a:lstStyle/>
          <a:p>
            <a:pPr defTabSz="893763"/>
            <a:r>
              <a:rPr lang="ru-RU" b="1" dirty="0" smtClean="0">
                <a:solidFill>
                  <a:prstClr val="white"/>
                </a:solidFill>
                <a:ea typeface="ＭＳ Ｐゴシック" charset="-128"/>
              </a:rPr>
              <a:t>Интенсивность стимула</a:t>
            </a:r>
            <a:endParaRPr lang="en-US" b="1" dirty="0">
              <a:solidFill>
                <a:prstClr val="white"/>
              </a:solidFill>
              <a:ea typeface="ＭＳ Ｐゴシック" charset="-128"/>
            </a:endParaRPr>
          </a:p>
        </p:txBody>
      </p:sp>
      <p:sp>
        <p:nvSpPr>
          <p:cNvPr id="3098634" name="Text Box 11"/>
          <p:cNvSpPr txBox="1">
            <a:spLocks noChangeArrowheads="1"/>
          </p:cNvSpPr>
          <p:nvPr/>
        </p:nvSpPr>
        <p:spPr bwMode="invGray">
          <a:xfrm>
            <a:off x="7169150" y="2196108"/>
            <a:ext cx="1503363" cy="915294"/>
          </a:xfrm>
          <a:prstGeom prst="rect">
            <a:avLst/>
          </a:prstGeom>
          <a:gradFill rotWithShape="1">
            <a:gsLst>
              <a:gs pos="0">
                <a:schemeClr val="hlink">
                  <a:gamma/>
                  <a:shade val="46275"/>
                  <a:invGamma/>
                </a:schemeClr>
              </a:gs>
              <a:gs pos="100000">
                <a:schemeClr val="hlink"/>
              </a:gs>
            </a:gsLst>
            <a:lin ang="18900000" scaled="1"/>
          </a:gradFill>
          <a:ln w="12700">
            <a:solidFill>
              <a:schemeClr val="tx1"/>
            </a:solidFill>
            <a:miter lim="800000"/>
            <a:headEnd type="none" w="sm" len="sm"/>
            <a:tailEnd type="none" w="sm" len="sm"/>
          </a:ln>
        </p:spPr>
        <p:txBody>
          <a:bodyPr lIns="83484" tIns="41741" rIns="83484" bIns="41741">
            <a:spAutoFit/>
          </a:bodyPr>
          <a:lstStyle/>
          <a:p>
            <a:pPr defTabSz="893763"/>
            <a:r>
              <a:rPr lang="ru-RU" b="1" dirty="0" smtClean="0">
                <a:solidFill>
                  <a:prstClr val="white"/>
                </a:solidFill>
              </a:rPr>
              <a:t>Нормальный болевой ответ</a:t>
            </a:r>
            <a:endParaRPr lang="en-US" b="1" dirty="0">
              <a:solidFill>
                <a:prstClr val="white"/>
              </a:solidFill>
            </a:endParaRPr>
          </a:p>
        </p:txBody>
      </p:sp>
      <p:sp>
        <p:nvSpPr>
          <p:cNvPr id="3098636" name="Line 16"/>
          <p:cNvSpPr>
            <a:spLocks noChangeShapeType="1"/>
          </p:cNvSpPr>
          <p:nvPr/>
        </p:nvSpPr>
        <p:spPr bwMode="invGray">
          <a:xfrm>
            <a:off x="1192213" y="18865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7" name="Line 17"/>
          <p:cNvSpPr>
            <a:spLocks noChangeShapeType="1"/>
          </p:cNvSpPr>
          <p:nvPr/>
        </p:nvSpPr>
        <p:spPr bwMode="invGray">
          <a:xfrm>
            <a:off x="1193800" y="26787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8" name="Line 18"/>
          <p:cNvSpPr>
            <a:spLocks noChangeShapeType="1"/>
          </p:cNvSpPr>
          <p:nvPr/>
        </p:nvSpPr>
        <p:spPr bwMode="invGray">
          <a:xfrm>
            <a:off x="1193800" y="33835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9" name="Line 19"/>
          <p:cNvSpPr>
            <a:spLocks noChangeShapeType="1"/>
          </p:cNvSpPr>
          <p:nvPr/>
        </p:nvSpPr>
        <p:spPr bwMode="invGray">
          <a:xfrm>
            <a:off x="1193800" y="41265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40" name="Line 20"/>
          <p:cNvSpPr>
            <a:spLocks noChangeShapeType="1"/>
          </p:cNvSpPr>
          <p:nvPr/>
        </p:nvSpPr>
        <p:spPr bwMode="invGray">
          <a:xfrm>
            <a:off x="1193800" y="48313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41" name="Freeform 21"/>
          <p:cNvSpPr>
            <a:spLocks/>
          </p:cNvSpPr>
          <p:nvPr/>
        </p:nvSpPr>
        <p:spPr bwMode="invGray">
          <a:xfrm>
            <a:off x="3854450" y="1913533"/>
            <a:ext cx="3806825" cy="3736975"/>
          </a:xfrm>
          <a:custGeom>
            <a:avLst/>
            <a:gdLst>
              <a:gd name="T0" fmla="*/ 0 w 2398"/>
              <a:gd name="T1" fmla="*/ 2147483647 h 2354"/>
              <a:gd name="T2" fmla="*/ 2147483647 w 2398"/>
              <a:gd name="T3" fmla="*/ 2147483647 h 2354"/>
              <a:gd name="T4" fmla="*/ 2147483647 w 2398"/>
              <a:gd name="T5" fmla="*/ 2147483647 h 2354"/>
              <a:gd name="T6" fmla="*/ 2147483647 w 2398"/>
              <a:gd name="T7" fmla="*/ 2147483647 h 2354"/>
              <a:gd name="T8" fmla="*/ 2147483647 w 2398"/>
              <a:gd name="T9" fmla="*/ 2147483647 h 2354"/>
              <a:gd name="T10" fmla="*/ 2147483647 w 2398"/>
              <a:gd name="T11" fmla="*/ 2147483647 h 2354"/>
              <a:gd name="T12" fmla="*/ 2147483647 w 2398"/>
              <a:gd name="T13" fmla="*/ 2147483647 h 2354"/>
              <a:gd name="T14" fmla="*/ 2147483647 w 2398"/>
              <a:gd name="T15" fmla="*/ 2147483647 h 2354"/>
              <a:gd name="T16" fmla="*/ 2147483647 w 2398"/>
              <a:gd name="T17" fmla="*/ 2147483647 h 2354"/>
              <a:gd name="T18" fmla="*/ 2147483647 w 2398"/>
              <a:gd name="T19" fmla="*/ 0 h 2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8"/>
              <a:gd name="T31" fmla="*/ 0 h 2354"/>
              <a:gd name="T32" fmla="*/ 2398 w 2398"/>
              <a:gd name="T33" fmla="*/ 2354 h 2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8" h="2354">
                <a:moveTo>
                  <a:pt x="0" y="2354"/>
                </a:moveTo>
                <a:cubicBezTo>
                  <a:pt x="53" y="2350"/>
                  <a:pt x="230" y="2349"/>
                  <a:pt x="320" y="2335"/>
                </a:cubicBezTo>
                <a:cubicBezTo>
                  <a:pt x="410" y="2321"/>
                  <a:pt x="466" y="2311"/>
                  <a:pt x="539" y="2272"/>
                </a:cubicBezTo>
                <a:cubicBezTo>
                  <a:pt x="612" y="2233"/>
                  <a:pt x="679" y="2193"/>
                  <a:pt x="758" y="2103"/>
                </a:cubicBezTo>
                <a:cubicBezTo>
                  <a:pt x="837" y="2013"/>
                  <a:pt x="921" y="1924"/>
                  <a:pt x="1015" y="1734"/>
                </a:cubicBezTo>
                <a:cubicBezTo>
                  <a:pt x="1109" y="1544"/>
                  <a:pt x="1240" y="1164"/>
                  <a:pt x="1321" y="964"/>
                </a:cubicBezTo>
                <a:cubicBezTo>
                  <a:pt x="1402" y="764"/>
                  <a:pt x="1430" y="657"/>
                  <a:pt x="1503" y="532"/>
                </a:cubicBezTo>
                <a:cubicBezTo>
                  <a:pt x="1576" y="407"/>
                  <a:pt x="1659" y="295"/>
                  <a:pt x="1760" y="212"/>
                </a:cubicBezTo>
                <a:cubicBezTo>
                  <a:pt x="1861" y="129"/>
                  <a:pt x="2004" y="72"/>
                  <a:pt x="2110" y="37"/>
                </a:cubicBezTo>
                <a:cubicBezTo>
                  <a:pt x="2216" y="2"/>
                  <a:pt x="2307" y="1"/>
                  <a:pt x="2398" y="0"/>
                </a:cubicBezTo>
              </a:path>
            </a:pathLst>
          </a:custGeom>
          <a:noFill/>
          <a:ln w="57150">
            <a:solidFill>
              <a:schemeClr val="hlink"/>
            </a:solidFill>
            <a:round/>
            <a:headEnd/>
            <a:tailEnd/>
          </a:ln>
        </p:spPr>
        <p:txBody>
          <a:bodyPr/>
          <a:lstStyle/>
          <a:p>
            <a:pPr algn="ctr"/>
            <a:endParaRPr lang="es-MX" b="1" dirty="0">
              <a:solidFill>
                <a:srgbClr val="002060">
                  <a:lumMod val="90000"/>
                  <a:lumOff val="10000"/>
                </a:srgbClr>
              </a:solidFill>
            </a:endParaRPr>
          </a:p>
        </p:txBody>
      </p:sp>
      <p:sp>
        <p:nvSpPr>
          <p:cNvPr id="3098642" name="Text Box 15"/>
          <p:cNvSpPr txBox="1">
            <a:spLocks noChangeArrowheads="1"/>
          </p:cNvSpPr>
          <p:nvPr/>
        </p:nvSpPr>
        <p:spPr bwMode="invGray">
          <a:xfrm>
            <a:off x="1320800" y="3032721"/>
            <a:ext cx="3035300" cy="738664"/>
          </a:xfrm>
          <a:prstGeom prst="rect">
            <a:avLst/>
          </a:prstGeom>
          <a:noFill/>
          <a:ln w="25400">
            <a:noFill/>
            <a:miter lim="800000"/>
            <a:headEnd type="none" w="sm" len="sm"/>
            <a:tailEnd type="none" w="sm" len="sm"/>
          </a:ln>
        </p:spPr>
        <p:txBody>
          <a:bodyPr>
            <a:spAutoFit/>
          </a:bodyPr>
          <a:lstStyle/>
          <a:p>
            <a:pPr>
              <a:spcBef>
                <a:spcPct val="20000"/>
              </a:spcBef>
            </a:pPr>
            <a:r>
              <a:rPr lang="en-US" sz="1400" dirty="0" smtClean="0">
                <a:solidFill>
                  <a:srgbClr val="002060">
                    <a:lumMod val="90000"/>
                    <a:lumOff val="10000"/>
                  </a:srgbClr>
                </a:solidFill>
              </a:rPr>
              <a:t>(</a:t>
            </a:r>
            <a:r>
              <a:rPr lang="ru-RU" sz="1400" dirty="0" smtClean="0">
                <a:solidFill>
                  <a:srgbClr val="002060">
                    <a:lumMod val="90000"/>
                    <a:lumOff val="10000"/>
                  </a:srgbClr>
                </a:solidFill>
              </a:rPr>
              <a:t>когда укол иглой вызывает интенсивное ощущение повреждения</a:t>
            </a:r>
            <a:r>
              <a:rPr lang="en-US" sz="1400" dirty="0" smtClean="0">
                <a:solidFill>
                  <a:srgbClr val="002060">
                    <a:lumMod val="90000"/>
                    <a:lumOff val="10000"/>
                  </a:srgbClr>
                </a:solidFill>
              </a:rPr>
              <a:t>)</a:t>
            </a:r>
            <a:endParaRPr lang="en-US" sz="1400" dirty="0">
              <a:solidFill>
                <a:srgbClr val="002060">
                  <a:lumMod val="90000"/>
                  <a:lumOff val="10000"/>
                </a:srgbClr>
              </a:solidFill>
            </a:endParaRPr>
          </a:p>
        </p:txBody>
      </p:sp>
      <p:sp>
        <p:nvSpPr>
          <p:cNvPr id="3098643" name="Text Box 24"/>
          <p:cNvSpPr txBox="1">
            <a:spLocks noChangeArrowheads="1"/>
          </p:cNvSpPr>
          <p:nvPr/>
        </p:nvSpPr>
        <p:spPr bwMode="invGray">
          <a:xfrm>
            <a:off x="1320800" y="2708871"/>
            <a:ext cx="1529792"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ru-RU" b="1" dirty="0" smtClean="0">
                <a:solidFill>
                  <a:srgbClr val="002060">
                    <a:lumMod val="90000"/>
                    <a:lumOff val="10000"/>
                  </a:srgbClr>
                </a:solidFill>
              </a:rPr>
              <a:t>Гипералгезия</a:t>
            </a:r>
            <a:endParaRPr lang="en-US" b="1" dirty="0">
              <a:solidFill>
                <a:srgbClr val="002060">
                  <a:lumMod val="90000"/>
                  <a:lumOff val="10000"/>
                </a:srgbClr>
              </a:solidFill>
            </a:endParaRPr>
          </a:p>
        </p:txBody>
      </p:sp>
      <p:sp>
        <p:nvSpPr>
          <p:cNvPr id="3098645" name="Line 26"/>
          <p:cNvSpPr>
            <a:spLocks noChangeShapeType="1"/>
          </p:cNvSpPr>
          <p:nvPr/>
        </p:nvSpPr>
        <p:spPr bwMode="invGray">
          <a:xfrm>
            <a:off x="6624638" y="2521546"/>
            <a:ext cx="488950" cy="0"/>
          </a:xfrm>
          <a:prstGeom prst="line">
            <a:avLst/>
          </a:prstGeom>
          <a:noFill/>
          <a:ln w="28575">
            <a:solidFill>
              <a:schemeClr val="hlink"/>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3098646" name="Rectangle 30"/>
          <p:cNvSpPr>
            <a:spLocks noChangeArrowheads="1"/>
          </p:cNvSpPr>
          <p:nvPr/>
        </p:nvSpPr>
        <p:spPr bwMode="invGray">
          <a:xfrm>
            <a:off x="749696" y="1700808"/>
            <a:ext cx="418704" cy="369332"/>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10</a:t>
            </a:r>
          </a:p>
        </p:txBody>
      </p:sp>
      <p:sp>
        <p:nvSpPr>
          <p:cNvPr id="3098647" name="Rectangle 31"/>
          <p:cNvSpPr>
            <a:spLocks noChangeArrowheads="1"/>
          </p:cNvSpPr>
          <p:nvPr/>
        </p:nvSpPr>
        <p:spPr bwMode="invGray">
          <a:xfrm>
            <a:off x="857250" y="2491383"/>
            <a:ext cx="311150" cy="366713"/>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8</a:t>
            </a:r>
          </a:p>
        </p:txBody>
      </p:sp>
      <p:sp>
        <p:nvSpPr>
          <p:cNvPr id="3098648" name="Rectangle 32"/>
          <p:cNvSpPr>
            <a:spLocks noChangeArrowheads="1"/>
          </p:cNvSpPr>
          <p:nvPr/>
        </p:nvSpPr>
        <p:spPr bwMode="invGray">
          <a:xfrm>
            <a:off x="857250" y="3188296"/>
            <a:ext cx="311150" cy="366712"/>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6</a:t>
            </a:r>
          </a:p>
        </p:txBody>
      </p:sp>
      <p:sp>
        <p:nvSpPr>
          <p:cNvPr id="3098649" name="Rectangle 33"/>
          <p:cNvSpPr>
            <a:spLocks noChangeArrowheads="1"/>
          </p:cNvSpPr>
          <p:nvPr/>
        </p:nvSpPr>
        <p:spPr bwMode="invGray">
          <a:xfrm>
            <a:off x="857250" y="3943946"/>
            <a:ext cx="311150" cy="366712"/>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4</a:t>
            </a:r>
          </a:p>
        </p:txBody>
      </p:sp>
      <p:sp>
        <p:nvSpPr>
          <p:cNvPr id="3098650" name="Rectangle 34"/>
          <p:cNvSpPr>
            <a:spLocks noChangeArrowheads="1"/>
          </p:cNvSpPr>
          <p:nvPr/>
        </p:nvSpPr>
        <p:spPr bwMode="invGray">
          <a:xfrm>
            <a:off x="857250" y="4639271"/>
            <a:ext cx="311150" cy="366712"/>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2</a:t>
            </a:r>
          </a:p>
        </p:txBody>
      </p:sp>
      <p:sp>
        <p:nvSpPr>
          <p:cNvPr id="3098651" name="Rectangle 35"/>
          <p:cNvSpPr>
            <a:spLocks noChangeArrowheads="1"/>
          </p:cNvSpPr>
          <p:nvPr/>
        </p:nvSpPr>
        <p:spPr bwMode="invGray">
          <a:xfrm>
            <a:off x="857250" y="5499696"/>
            <a:ext cx="311150" cy="366712"/>
          </a:xfrm>
          <a:prstGeom prst="rect">
            <a:avLst/>
          </a:prstGeom>
          <a:noFill/>
          <a:ln w="9525">
            <a:noFill/>
            <a:miter lim="800000"/>
            <a:headEnd/>
            <a:tailEnd/>
          </a:ln>
        </p:spPr>
        <p:txBody>
          <a:bodyPr wrap="none">
            <a:spAutoFit/>
          </a:bodyPr>
          <a:lstStyle/>
          <a:p>
            <a:pPr algn="r"/>
            <a:r>
              <a:rPr lang="en-US" b="1" dirty="0">
                <a:solidFill>
                  <a:srgbClr val="002060">
                    <a:lumMod val="90000"/>
                    <a:lumOff val="10000"/>
                  </a:srgbClr>
                </a:solidFill>
              </a:rPr>
              <a:t>0</a:t>
            </a:r>
          </a:p>
        </p:txBody>
      </p:sp>
      <p:sp>
        <p:nvSpPr>
          <p:cNvPr id="3098652" name="Line 36"/>
          <p:cNvSpPr>
            <a:spLocks noChangeShapeType="1"/>
          </p:cNvSpPr>
          <p:nvPr/>
        </p:nvSpPr>
        <p:spPr bwMode="invGray">
          <a:xfrm>
            <a:off x="1192213" y="56838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53" name="Rectangle 37"/>
          <p:cNvSpPr>
            <a:spLocks noChangeArrowheads="1"/>
          </p:cNvSpPr>
          <p:nvPr/>
        </p:nvSpPr>
        <p:spPr bwMode="invGray">
          <a:xfrm>
            <a:off x="455146" y="6515100"/>
            <a:ext cx="7047379" cy="236538"/>
          </a:xfrm>
          <a:prstGeom prst="rect">
            <a:avLst/>
          </a:prstGeom>
          <a:noFill/>
          <a:ln w="9525" algn="ctr">
            <a:noFill/>
            <a:miter lim="800000"/>
            <a:headEnd/>
            <a:tailEnd/>
          </a:ln>
        </p:spPr>
        <p:txBody>
          <a:bodyPr lIns="0" tIns="0" rIns="0" bIns="0" anchor="b"/>
          <a:lstStyle/>
          <a:p>
            <a:pPr marL="58738">
              <a:lnSpc>
                <a:spcPct val="95000"/>
              </a:lnSpc>
            </a:pPr>
            <a:r>
              <a:rPr lang="ru-RU" sz="1100" dirty="0" smtClean="0">
                <a:solidFill>
                  <a:srgbClr val="002060">
                    <a:lumMod val="90000"/>
                    <a:lumOff val="10000"/>
                  </a:srgbClr>
                </a:solidFill>
              </a:rPr>
              <a:t>С изменениями из:</a:t>
            </a:r>
            <a:r>
              <a:rPr lang="en-US" sz="1100" dirty="0" smtClean="0">
                <a:solidFill>
                  <a:srgbClr val="002060">
                    <a:lumMod val="90000"/>
                    <a:lumOff val="10000"/>
                  </a:srgbClr>
                </a:solidFill>
              </a:rPr>
              <a:t> </a:t>
            </a:r>
            <a:r>
              <a:rPr lang="en-US" sz="1100" dirty="0">
                <a:solidFill>
                  <a:srgbClr val="002060">
                    <a:lumMod val="90000"/>
                    <a:lumOff val="10000"/>
                  </a:srgbClr>
                </a:solidFill>
              </a:rPr>
              <a:t>Gottschalk </a:t>
            </a:r>
            <a:r>
              <a:rPr lang="en-US" sz="1100" dirty="0" smtClean="0">
                <a:solidFill>
                  <a:srgbClr val="002060">
                    <a:lumMod val="90000"/>
                    <a:lumOff val="10000"/>
                  </a:srgbClr>
                </a:solidFill>
              </a:rPr>
              <a:t>A, Smith </a:t>
            </a:r>
            <a:r>
              <a:rPr lang="en-US" sz="1100" dirty="0">
                <a:solidFill>
                  <a:srgbClr val="002060">
                    <a:lumMod val="90000"/>
                    <a:lumOff val="10000"/>
                  </a:srgbClr>
                </a:solidFill>
              </a:rPr>
              <a:t>DS. </a:t>
            </a:r>
            <a:r>
              <a:rPr lang="en-US" sz="1100" i="1" dirty="0">
                <a:solidFill>
                  <a:srgbClr val="002060">
                    <a:lumMod val="90000"/>
                    <a:lumOff val="10000"/>
                  </a:srgbClr>
                </a:solidFill>
              </a:rPr>
              <a:t>Am Fam </a:t>
            </a:r>
            <a:r>
              <a:rPr lang="en-US" sz="1100" i="1" dirty="0" smtClean="0">
                <a:solidFill>
                  <a:srgbClr val="002060">
                    <a:lumMod val="90000"/>
                    <a:lumOff val="10000"/>
                  </a:srgbClr>
                </a:solidFill>
              </a:rPr>
              <a:t>Physician</a:t>
            </a:r>
            <a:r>
              <a:rPr lang="en-US" sz="1100" dirty="0" smtClean="0">
                <a:solidFill>
                  <a:srgbClr val="002060">
                    <a:lumMod val="90000"/>
                    <a:lumOff val="10000"/>
                  </a:srgbClr>
                </a:solidFill>
              </a:rPr>
              <a:t> </a:t>
            </a:r>
            <a:r>
              <a:rPr lang="en-US" sz="1100" dirty="0">
                <a:solidFill>
                  <a:srgbClr val="002060">
                    <a:lumMod val="90000"/>
                    <a:lumOff val="10000"/>
                  </a:srgbClr>
                </a:solidFill>
              </a:rPr>
              <a:t>2001</a:t>
            </a:r>
            <a:r>
              <a:rPr lang="en-US" sz="1100" dirty="0" smtClean="0">
                <a:solidFill>
                  <a:srgbClr val="002060">
                    <a:lumMod val="90000"/>
                    <a:lumOff val="10000"/>
                  </a:srgbClr>
                </a:solidFill>
              </a:rPr>
              <a:t>; 63(10):1979-86</a:t>
            </a:r>
            <a:r>
              <a:rPr lang="en-US" sz="1100" dirty="0">
                <a:solidFill>
                  <a:srgbClr val="002060">
                    <a:lumMod val="90000"/>
                    <a:lumOff val="10000"/>
                  </a:srgbClr>
                </a:solidFill>
              </a:rPr>
              <a:t>.</a:t>
            </a:r>
          </a:p>
        </p:txBody>
      </p:sp>
      <p:sp>
        <p:nvSpPr>
          <p:cNvPr id="3098654" name="Freeform 40"/>
          <p:cNvSpPr>
            <a:spLocks/>
          </p:cNvSpPr>
          <p:nvPr/>
        </p:nvSpPr>
        <p:spPr bwMode="auto">
          <a:xfrm>
            <a:off x="1271588" y="1878608"/>
            <a:ext cx="6183312" cy="3806825"/>
          </a:xfrm>
          <a:custGeom>
            <a:avLst/>
            <a:gdLst>
              <a:gd name="T0" fmla="*/ 0 w 3907"/>
              <a:gd name="T1" fmla="*/ 0 h 2398"/>
              <a:gd name="T2" fmla="*/ 0 w 3907"/>
              <a:gd name="T3" fmla="*/ 2147483647 h 2398"/>
              <a:gd name="T4" fmla="*/ 2147483647 w 3907"/>
              <a:gd name="T5" fmla="*/ 2147483647 h 2398"/>
              <a:gd name="T6" fmla="*/ 0 60000 65536"/>
              <a:gd name="T7" fmla="*/ 0 60000 65536"/>
              <a:gd name="T8" fmla="*/ 0 60000 65536"/>
              <a:gd name="T9" fmla="*/ 0 w 3907"/>
              <a:gd name="T10" fmla="*/ 0 h 2398"/>
              <a:gd name="T11" fmla="*/ 3907 w 3907"/>
              <a:gd name="T12" fmla="*/ 2398 h 2398"/>
            </a:gdLst>
            <a:ahLst/>
            <a:cxnLst>
              <a:cxn ang="T6">
                <a:pos x="T0" y="T1"/>
              </a:cxn>
              <a:cxn ang="T7">
                <a:pos x="T2" y="T3"/>
              </a:cxn>
              <a:cxn ang="T8">
                <a:pos x="T4" y="T5"/>
              </a:cxn>
            </a:cxnLst>
            <a:rect l="T9" t="T10" r="T11" b="T12"/>
            <a:pathLst>
              <a:path w="3907" h="2398">
                <a:moveTo>
                  <a:pt x="0" y="0"/>
                </a:moveTo>
                <a:lnTo>
                  <a:pt x="0" y="2398"/>
                </a:lnTo>
                <a:lnTo>
                  <a:pt x="3907" y="2398"/>
                </a:lnTo>
              </a:path>
            </a:pathLst>
          </a:custGeom>
          <a:noFill/>
          <a:ln w="19050">
            <a:solidFill>
              <a:schemeClr val="bg1"/>
            </a:solidFill>
            <a:round/>
            <a:headEnd/>
            <a:tailEnd/>
          </a:ln>
        </p:spPr>
        <p:txBody>
          <a:bodyPr/>
          <a:lstStyle/>
          <a:p>
            <a:endParaRPr lang="es-MX" dirty="0">
              <a:solidFill>
                <a:srgbClr val="002060">
                  <a:lumMod val="90000"/>
                  <a:lumOff val="10000"/>
                </a:srgbClr>
              </a:solidFill>
            </a:endParaRPr>
          </a:p>
        </p:txBody>
      </p:sp>
      <p:sp>
        <p:nvSpPr>
          <p:cNvPr id="3098655" name="Text Box 28"/>
          <p:cNvSpPr txBox="1">
            <a:spLocks noChangeArrowheads="1"/>
          </p:cNvSpPr>
          <p:nvPr/>
        </p:nvSpPr>
        <p:spPr bwMode="invGray">
          <a:xfrm>
            <a:off x="1358900" y="3970933"/>
            <a:ext cx="1314477"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ru-RU" b="1" dirty="0" smtClean="0">
                <a:solidFill>
                  <a:srgbClr val="002060">
                    <a:lumMod val="90000"/>
                    <a:lumOff val="10000"/>
                  </a:srgbClr>
                </a:solidFill>
              </a:rPr>
              <a:t>Аллодиния</a:t>
            </a:r>
            <a:endParaRPr lang="en-US" b="1" dirty="0">
              <a:solidFill>
                <a:srgbClr val="002060">
                  <a:lumMod val="90000"/>
                  <a:lumOff val="10000"/>
                </a:srgbClr>
              </a:solidFill>
            </a:endParaRPr>
          </a:p>
        </p:txBody>
      </p:sp>
      <p:sp>
        <p:nvSpPr>
          <p:cNvPr id="3098656" name="Text Box 15"/>
          <p:cNvSpPr txBox="1">
            <a:spLocks noChangeArrowheads="1"/>
          </p:cNvSpPr>
          <p:nvPr/>
        </p:nvSpPr>
        <p:spPr bwMode="invGray">
          <a:xfrm>
            <a:off x="1339850" y="4283671"/>
            <a:ext cx="2311400" cy="304800"/>
          </a:xfrm>
          <a:prstGeom prst="rect">
            <a:avLst/>
          </a:prstGeom>
          <a:noFill/>
          <a:ln w="25400">
            <a:noFill/>
            <a:miter lim="800000"/>
            <a:headEnd type="none" w="sm" len="sm"/>
            <a:tailEnd type="none" w="sm" len="sm"/>
          </a:ln>
        </p:spPr>
        <p:txBody>
          <a:bodyPr>
            <a:spAutoFit/>
          </a:bodyPr>
          <a:lstStyle/>
          <a:p>
            <a:pPr>
              <a:spcBef>
                <a:spcPct val="50000"/>
              </a:spcBef>
            </a:pPr>
            <a:r>
              <a:rPr lang="en-US" sz="1400" dirty="0" smtClean="0">
                <a:solidFill>
                  <a:srgbClr val="002060">
                    <a:lumMod val="90000"/>
                    <a:lumOff val="10000"/>
                  </a:srgbClr>
                </a:solidFill>
              </a:rPr>
              <a:t>(</a:t>
            </a:r>
            <a:r>
              <a:rPr lang="ru-RU" sz="1400" dirty="0" smtClean="0">
                <a:solidFill>
                  <a:srgbClr val="002060">
                    <a:lumMod val="90000"/>
                    <a:lumOff val="10000"/>
                  </a:srgbClr>
                </a:solidFill>
              </a:rPr>
              <a:t>объятия вызывают боль</a:t>
            </a:r>
            <a:r>
              <a:rPr lang="en-US" sz="1400" dirty="0" smtClean="0">
                <a:solidFill>
                  <a:srgbClr val="002060">
                    <a:lumMod val="90000"/>
                    <a:lumOff val="10000"/>
                  </a:srgbClr>
                </a:solidFill>
              </a:rPr>
              <a:t>)</a:t>
            </a:r>
            <a:endParaRPr lang="en-US" sz="1400" dirty="0">
              <a:solidFill>
                <a:srgbClr val="002060">
                  <a:lumMod val="90000"/>
                  <a:lumOff val="10000"/>
                </a:srgbClr>
              </a:solidFill>
            </a:endParaRPr>
          </a:p>
        </p:txBody>
      </p:sp>
      <p:sp>
        <p:nvSpPr>
          <p:cNvPr id="3098657" name="Text Box 11"/>
          <p:cNvSpPr txBox="1">
            <a:spLocks noChangeArrowheads="1"/>
          </p:cNvSpPr>
          <p:nvPr/>
        </p:nvSpPr>
        <p:spPr bwMode="invGray">
          <a:xfrm>
            <a:off x="2274888" y="1743671"/>
            <a:ext cx="2335213" cy="638295"/>
          </a:xfrm>
          <a:prstGeom prst="rect">
            <a:avLst/>
          </a:prstGeom>
          <a:gradFill rotWithShape="1">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p:spPr>
        <p:txBody>
          <a:bodyPr wrap="square" lIns="83484" tIns="41741" rIns="83484" bIns="41741">
            <a:spAutoFit/>
          </a:bodyPr>
          <a:lstStyle/>
          <a:p>
            <a:pPr algn="ctr" defTabSz="893763"/>
            <a:r>
              <a:rPr lang="ru-RU" b="1" dirty="0" smtClean="0">
                <a:solidFill>
                  <a:prstClr val="white"/>
                </a:solidFill>
              </a:rPr>
              <a:t>Боль при фибромиалгии</a:t>
            </a:r>
            <a:endParaRPr lang="en-US" b="1" dirty="0">
              <a:solidFill>
                <a:prstClr val="white"/>
              </a:solidFill>
            </a:endParaRPr>
          </a:p>
        </p:txBody>
      </p:sp>
      <p:sp>
        <p:nvSpPr>
          <p:cNvPr id="3098658" name="Line 26"/>
          <p:cNvSpPr>
            <a:spLocks noChangeShapeType="1"/>
          </p:cNvSpPr>
          <p:nvPr/>
        </p:nvSpPr>
        <p:spPr bwMode="invGray">
          <a:xfrm>
            <a:off x="4673600" y="1934171"/>
            <a:ext cx="488950" cy="0"/>
          </a:xfrm>
          <a:prstGeom prst="line">
            <a:avLst/>
          </a:prstGeom>
          <a:noFill/>
          <a:ln w="28575">
            <a:solidFill>
              <a:srgbClr val="FF0000"/>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2370582" name="Freeform 22"/>
          <p:cNvSpPr>
            <a:spLocks/>
          </p:cNvSpPr>
          <p:nvPr/>
        </p:nvSpPr>
        <p:spPr bwMode="invGray">
          <a:xfrm>
            <a:off x="2000250" y="1902421"/>
            <a:ext cx="3876675" cy="3768725"/>
          </a:xfrm>
          <a:custGeom>
            <a:avLst/>
            <a:gdLst>
              <a:gd name="T0" fmla="*/ 0 w 2442"/>
              <a:gd name="T1" fmla="*/ 2147483647 h 2374"/>
              <a:gd name="T2" fmla="*/ 2147483647 w 2442"/>
              <a:gd name="T3" fmla="*/ 2147483647 h 2374"/>
              <a:gd name="T4" fmla="*/ 2147483647 w 2442"/>
              <a:gd name="T5" fmla="*/ 2147483647 h 2374"/>
              <a:gd name="T6" fmla="*/ 2147483647 w 2442"/>
              <a:gd name="T7" fmla="*/ 2147483647 h 2374"/>
              <a:gd name="T8" fmla="*/ 2147483647 w 2442"/>
              <a:gd name="T9" fmla="*/ 2147483647 h 2374"/>
              <a:gd name="T10" fmla="*/ 2147483647 w 2442"/>
              <a:gd name="T11" fmla="*/ 2147483647 h 2374"/>
              <a:gd name="T12" fmla="*/ 2147483647 w 2442"/>
              <a:gd name="T13" fmla="*/ 2147483647 h 2374"/>
              <a:gd name="T14" fmla="*/ 2147483647 w 2442"/>
              <a:gd name="T15" fmla="*/ 2147483647 h 2374"/>
              <a:gd name="T16" fmla="*/ 2147483647 w 2442"/>
              <a:gd name="T17" fmla="*/ 2147483647 h 2374"/>
              <a:gd name="T18" fmla="*/ 2147483647 w 2442"/>
              <a:gd name="T19" fmla="*/ 2147483647 h 2374"/>
              <a:gd name="T20" fmla="*/ 2147483647 w 2442"/>
              <a:gd name="T21" fmla="*/ 0 h 2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2"/>
              <a:gd name="T34" fmla="*/ 0 h 2374"/>
              <a:gd name="T35" fmla="*/ 2442 w 2442"/>
              <a:gd name="T36" fmla="*/ 2374 h 2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2" h="2374">
                <a:moveTo>
                  <a:pt x="0" y="2354"/>
                </a:moveTo>
                <a:cubicBezTo>
                  <a:pt x="110" y="2364"/>
                  <a:pt x="221" y="2374"/>
                  <a:pt x="326" y="2354"/>
                </a:cubicBezTo>
                <a:cubicBezTo>
                  <a:pt x="431" y="2334"/>
                  <a:pt x="552" y="2281"/>
                  <a:pt x="632" y="2235"/>
                </a:cubicBezTo>
                <a:cubicBezTo>
                  <a:pt x="712" y="2189"/>
                  <a:pt x="746" y="2154"/>
                  <a:pt x="808" y="2079"/>
                </a:cubicBezTo>
                <a:cubicBezTo>
                  <a:pt x="870" y="2004"/>
                  <a:pt x="917" y="1967"/>
                  <a:pt x="1002" y="1785"/>
                </a:cubicBezTo>
                <a:cubicBezTo>
                  <a:pt x="1087" y="1603"/>
                  <a:pt x="1243" y="1185"/>
                  <a:pt x="1321" y="989"/>
                </a:cubicBezTo>
                <a:cubicBezTo>
                  <a:pt x="1399" y="793"/>
                  <a:pt x="1407" y="726"/>
                  <a:pt x="1471" y="608"/>
                </a:cubicBezTo>
                <a:cubicBezTo>
                  <a:pt x="1535" y="490"/>
                  <a:pt x="1617" y="369"/>
                  <a:pt x="1703" y="282"/>
                </a:cubicBezTo>
                <a:cubicBezTo>
                  <a:pt x="1789" y="195"/>
                  <a:pt x="1897" y="132"/>
                  <a:pt x="1985" y="88"/>
                </a:cubicBezTo>
                <a:cubicBezTo>
                  <a:pt x="2073" y="44"/>
                  <a:pt x="2153" y="34"/>
                  <a:pt x="2229" y="19"/>
                </a:cubicBezTo>
                <a:cubicBezTo>
                  <a:pt x="2305" y="4"/>
                  <a:pt x="2373" y="2"/>
                  <a:pt x="2442" y="0"/>
                </a:cubicBezTo>
              </a:path>
            </a:pathLst>
          </a:custGeom>
          <a:noFill/>
          <a:ln w="101600">
            <a:solidFill>
              <a:srgbClr val="FF0000"/>
            </a:solidFill>
            <a:round/>
            <a:headEnd/>
            <a:tailEnd/>
          </a:ln>
        </p:spPr>
        <p:txBody>
          <a:bodyPr/>
          <a:lstStyle/>
          <a:p>
            <a:pPr algn="ctr"/>
            <a:endParaRPr lang="es-MX" b="1" dirty="0">
              <a:solidFill>
                <a:srgbClr val="002060">
                  <a:lumMod val="90000"/>
                  <a:lumOff val="10000"/>
                </a:srgbClr>
              </a:solidFill>
            </a:endParaRPr>
          </a:p>
        </p:txBody>
      </p:sp>
      <p:sp>
        <p:nvSpPr>
          <p:cNvPr id="3098659" name="Line 25"/>
          <p:cNvSpPr>
            <a:spLocks noChangeShapeType="1"/>
          </p:cNvSpPr>
          <p:nvPr/>
        </p:nvSpPr>
        <p:spPr bwMode="invGray">
          <a:xfrm>
            <a:off x="2579688" y="4177308"/>
            <a:ext cx="1250950"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2370572" name="Line 12"/>
          <p:cNvSpPr>
            <a:spLocks noChangeShapeType="1"/>
          </p:cNvSpPr>
          <p:nvPr/>
        </p:nvSpPr>
        <p:spPr bwMode="invGray">
          <a:xfrm flipV="1">
            <a:off x="4335463" y="2856508"/>
            <a:ext cx="0" cy="2773363"/>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2" name="Line 12"/>
          <p:cNvSpPr>
            <a:spLocks noChangeShapeType="1"/>
          </p:cNvSpPr>
          <p:nvPr/>
        </p:nvSpPr>
        <p:spPr bwMode="invGray">
          <a:xfrm flipV="1">
            <a:off x="3849688" y="4190008"/>
            <a:ext cx="9525" cy="1470025"/>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3098644" name="Line 25"/>
          <p:cNvSpPr>
            <a:spLocks noChangeShapeType="1"/>
          </p:cNvSpPr>
          <p:nvPr/>
        </p:nvSpPr>
        <p:spPr bwMode="invGray">
          <a:xfrm>
            <a:off x="2908300" y="2900958"/>
            <a:ext cx="1420813"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Tree>
    <p:extLst>
      <p:ext uri="{BB962C8B-B14F-4D97-AF65-F5344CB8AC3E}">
        <p14:creationId xmlns:p14="http://schemas.microsoft.com/office/powerpoint/2010/main" xmlns="" val="1029166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70567"/>
                                        </p:tgtEl>
                                        <p:attrNameLst>
                                          <p:attrName>style.visibility</p:attrName>
                                        </p:attrNameLst>
                                      </p:cBhvr>
                                      <p:to>
                                        <p:strVal val="visible"/>
                                      </p:to>
                                    </p:set>
                                    <p:animEffect transition="in" filter="wipe(right)">
                                      <p:cBhvr>
                                        <p:cTn id="7" dur="500"/>
                                        <p:tgtEl>
                                          <p:spTgt spid="2370567"/>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370582"/>
                                        </p:tgtEl>
                                        <p:attrNameLst>
                                          <p:attrName>style.visibility</p:attrName>
                                        </p:attrNameLst>
                                      </p:cBhvr>
                                      <p:to>
                                        <p:strVal val="visible"/>
                                      </p:to>
                                    </p:set>
                                    <p:anim calcmode="lin" valueType="num">
                                      <p:cBhvr>
                                        <p:cTn id="11" dur="500" fill="hold"/>
                                        <p:tgtEl>
                                          <p:spTgt spid="2370582"/>
                                        </p:tgtEl>
                                        <p:attrNameLst>
                                          <p:attrName>ppt_x</p:attrName>
                                        </p:attrNameLst>
                                      </p:cBhvr>
                                      <p:tavLst>
                                        <p:tav tm="0">
                                          <p:val>
                                            <p:strVal val="#ppt_x+#ppt_w/2"/>
                                          </p:val>
                                        </p:tav>
                                        <p:tav tm="100000">
                                          <p:val>
                                            <p:strVal val="#ppt_x"/>
                                          </p:val>
                                        </p:tav>
                                      </p:tavLst>
                                    </p:anim>
                                    <p:anim calcmode="lin" valueType="num">
                                      <p:cBhvr>
                                        <p:cTn id="12" dur="500" fill="hold"/>
                                        <p:tgtEl>
                                          <p:spTgt spid="2370582"/>
                                        </p:tgtEl>
                                        <p:attrNameLst>
                                          <p:attrName>ppt_y</p:attrName>
                                        </p:attrNameLst>
                                      </p:cBhvr>
                                      <p:tavLst>
                                        <p:tav tm="0">
                                          <p:val>
                                            <p:strVal val="#ppt_y"/>
                                          </p:val>
                                        </p:tav>
                                        <p:tav tm="100000">
                                          <p:val>
                                            <p:strVal val="#ppt_y"/>
                                          </p:val>
                                        </p:tav>
                                      </p:tavLst>
                                    </p:anim>
                                    <p:anim calcmode="lin" valueType="num">
                                      <p:cBhvr>
                                        <p:cTn id="13" dur="500" fill="hold"/>
                                        <p:tgtEl>
                                          <p:spTgt spid="2370582"/>
                                        </p:tgtEl>
                                        <p:attrNameLst>
                                          <p:attrName>ppt_w</p:attrName>
                                        </p:attrNameLst>
                                      </p:cBhvr>
                                      <p:tavLst>
                                        <p:tav tm="0">
                                          <p:val>
                                            <p:fltVal val="0"/>
                                          </p:val>
                                        </p:tav>
                                        <p:tav tm="100000">
                                          <p:val>
                                            <p:strVal val="#ppt_w"/>
                                          </p:val>
                                        </p:tav>
                                      </p:tavLst>
                                    </p:anim>
                                    <p:anim calcmode="lin" valueType="num">
                                      <p:cBhvr>
                                        <p:cTn id="14" dur="500" fill="hold"/>
                                        <p:tgtEl>
                                          <p:spTgt spid="237058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098657"/>
                                        </p:tgtEl>
                                        <p:attrNameLst>
                                          <p:attrName>style.visibility</p:attrName>
                                        </p:attrNameLst>
                                      </p:cBhvr>
                                      <p:to>
                                        <p:strVal val="visible"/>
                                      </p:to>
                                    </p:set>
                                    <p:anim calcmode="lin" valueType="num">
                                      <p:cBhvr>
                                        <p:cTn id="18" dur="1000" fill="hold"/>
                                        <p:tgtEl>
                                          <p:spTgt spid="3098657"/>
                                        </p:tgtEl>
                                        <p:attrNameLst>
                                          <p:attrName>ppt_w</p:attrName>
                                        </p:attrNameLst>
                                      </p:cBhvr>
                                      <p:tavLst>
                                        <p:tav tm="0">
                                          <p:val>
                                            <p:strVal val="#ppt_w*0.70"/>
                                          </p:val>
                                        </p:tav>
                                        <p:tav tm="100000">
                                          <p:val>
                                            <p:strVal val="#ppt_w"/>
                                          </p:val>
                                        </p:tav>
                                      </p:tavLst>
                                    </p:anim>
                                    <p:anim calcmode="lin" valueType="num">
                                      <p:cBhvr>
                                        <p:cTn id="19" dur="1000" fill="hold"/>
                                        <p:tgtEl>
                                          <p:spTgt spid="3098657"/>
                                        </p:tgtEl>
                                        <p:attrNameLst>
                                          <p:attrName>ppt_h</p:attrName>
                                        </p:attrNameLst>
                                      </p:cBhvr>
                                      <p:tavLst>
                                        <p:tav tm="0">
                                          <p:val>
                                            <p:strVal val="#ppt_h"/>
                                          </p:val>
                                        </p:tav>
                                        <p:tav tm="100000">
                                          <p:val>
                                            <p:strVal val="#ppt_h"/>
                                          </p:val>
                                        </p:tav>
                                      </p:tavLst>
                                    </p:anim>
                                    <p:animEffect transition="in" filter="fade">
                                      <p:cBhvr>
                                        <p:cTn id="20" dur="1000"/>
                                        <p:tgtEl>
                                          <p:spTgt spid="3098657"/>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000"/>
                                        <p:tgtEl>
                                          <p:spTgt spid="3"/>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3098658"/>
                                        </p:tgtEl>
                                        <p:attrNameLst>
                                          <p:attrName>style.visibility</p:attrName>
                                        </p:attrNameLst>
                                      </p:cBhvr>
                                      <p:to>
                                        <p:strVal val="visible"/>
                                      </p:to>
                                    </p:set>
                                    <p:anim calcmode="lin" valueType="num">
                                      <p:cBhvr additive="base">
                                        <p:cTn id="27" dur="500" fill="hold"/>
                                        <p:tgtEl>
                                          <p:spTgt spid="3098658"/>
                                        </p:tgtEl>
                                        <p:attrNameLst>
                                          <p:attrName>ppt_x</p:attrName>
                                        </p:attrNameLst>
                                      </p:cBhvr>
                                      <p:tavLst>
                                        <p:tav tm="0">
                                          <p:val>
                                            <p:strVal val="0-#ppt_w/2"/>
                                          </p:val>
                                        </p:tav>
                                        <p:tav tm="100000">
                                          <p:val>
                                            <p:strVal val="#ppt_x"/>
                                          </p:val>
                                        </p:tav>
                                      </p:tavLst>
                                    </p:anim>
                                    <p:anim calcmode="lin" valueType="num">
                                      <p:cBhvr additive="base">
                                        <p:cTn id="28" dur="500" fill="hold"/>
                                        <p:tgtEl>
                                          <p:spTgt spid="3098658"/>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2370572"/>
                                        </p:tgtEl>
                                        <p:attrNameLst>
                                          <p:attrName>style.visibility</p:attrName>
                                        </p:attrNameLst>
                                      </p:cBhvr>
                                      <p:to>
                                        <p:strVal val="visible"/>
                                      </p:to>
                                    </p:set>
                                    <p:animEffect transition="in" filter="wipe(down)">
                                      <p:cBhvr>
                                        <p:cTn id="32" dur="500"/>
                                        <p:tgtEl>
                                          <p:spTgt spid="2370572"/>
                                        </p:tgtEl>
                                      </p:cBhvr>
                                    </p:animEffec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0"/>
                                          </p:stCondLst>
                                        </p:cTn>
                                        <p:tgtEl>
                                          <p:spTgt spid="3098644"/>
                                        </p:tgtEl>
                                        <p:attrNameLst>
                                          <p:attrName>style.visibility</p:attrName>
                                        </p:attrNameLst>
                                      </p:cBhvr>
                                      <p:to>
                                        <p:strVal val="visible"/>
                                      </p:to>
                                    </p:set>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3098643"/>
                                        </p:tgtEl>
                                        <p:attrNameLst>
                                          <p:attrName>style.visibility</p:attrName>
                                        </p:attrNameLst>
                                      </p:cBhvr>
                                      <p:to>
                                        <p:strVal val="visible"/>
                                      </p:to>
                                    </p:set>
                                    <p:animEffect transition="in" filter="fade">
                                      <p:cBhvr>
                                        <p:cTn id="39" dur="500"/>
                                        <p:tgtEl>
                                          <p:spTgt spid="3098643"/>
                                        </p:tgtEl>
                                      </p:cBhvr>
                                    </p:animEffect>
                                    <p:anim calcmode="lin" valueType="num">
                                      <p:cBhvr>
                                        <p:cTn id="40" dur="500" fill="hold"/>
                                        <p:tgtEl>
                                          <p:spTgt spid="3098643"/>
                                        </p:tgtEl>
                                        <p:attrNameLst>
                                          <p:attrName>ppt_x</p:attrName>
                                        </p:attrNameLst>
                                      </p:cBhvr>
                                      <p:tavLst>
                                        <p:tav tm="0">
                                          <p:val>
                                            <p:strVal val="#ppt_x"/>
                                          </p:val>
                                        </p:tav>
                                        <p:tav tm="100000">
                                          <p:val>
                                            <p:strVal val="#ppt_x"/>
                                          </p:val>
                                        </p:tav>
                                      </p:tavLst>
                                    </p:anim>
                                    <p:anim calcmode="lin" valueType="num">
                                      <p:cBhvr>
                                        <p:cTn id="41" dur="500" fill="hold"/>
                                        <p:tgtEl>
                                          <p:spTgt spid="3098643"/>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3098642"/>
                                        </p:tgtEl>
                                        <p:attrNameLst>
                                          <p:attrName>style.visibility</p:attrName>
                                        </p:attrNameLst>
                                      </p:cBhvr>
                                      <p:to>
                                        <p:strVal val="visible"/>
                                      </p:to>
                                    </p:set>
                                    <p:animEffect transition="in" filter="fade">
                                      <p:cBhvr>
                                        <p:cTn id="45" dur="500"/>
                                        <p:tgtEl>
                                          <p:spTgt spid="3098642"/>
                                        </p:tgtEl>
                                      </p:cBhvr>
                                    </p:animEffect>
                                    <p:anim calcmode="lin" valueType="num">
                                      <p:cBhvr>
                                        <p:cTn id="46" dur="500" fill="hold"/>
                                        <p:tgtEl>
                                          <p:spTgt spid="3098642"/>
                                        </p:tgtEl>
                                        <p:attrNameLst>
                                          <p:attrName>ppt_x</p:attrName>
                                        </p:attrNameLst>
                                      </p:cBhvr>
                                      <p:tavLst>
                                        <p:tav tm="0">
                                          <p:val>
                                            <p:strVal val="#ppt_x"/>
                                          </p:val>
                                        </p:tav>
                                        <p:tav tm="100000">
                                          <p:val>
                                            <p:strVal val="#ppt_x"/>
                                          </p:val>
                                        </p:tav>
                                      </p:tavLst>
                                    </p:anim>
                                    <p:anim calcmode="lin" valueType="num">
                                      <p:cBhvr>
                                        <p:cTn id="47" dur="500" fill="hold"/>
                                        <p:tgtEl>
                                          <p:spTgt spid="3098642"/>
                                        </p:tgtEl>
                                        <p:attrNameLst>
                                          <p:attrName>ppt_y</p:attrName>
                                        </p:attrNameLst>
                                      </p:cBhvr>
                                      <p:tavLst>
                                        <p:tav tm="0">
                                          <p:val>
                                            <p:strVal val="#ppt_y-.1"/>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0"/>
                                          </p:stCondLst>
                                        </p:cTn>
                                        <p:tgtEl>
                                          <p:spTgt spid="3098659"/>
                                        </p:tgtEl>
                                        <p:attrNameLst>
                                          <p:attrName>style.visibility</p:attrName>
                                        </p:attrNameLst>
                                      </p:cBhvr>
                                      <p:to>
                                        <p:strVal val="visible"/>
                                      </p:to>
                                    </p:set>
                                  </p:childTnLst>
                                </p:cTn>
                              </p:par>
                            </p:childTnLst>
                          </p:cTn>
                        </p:par>
                        <p:par>
                          <p:cTn id="54" fill="hold">
                            <p:stCondLst>
                              <p:cond delay="5500"/>
                            </p:stCondLst>
                            <p:childTnLst>
                              <p:par>
                                <p:cTn id="55" presetID="47" presetClass="entr" presetSubtype="0" fill="hold" grpId="0" nodeType="afterEffect">
                                  <p:stCondLst>
                                    <p:cond delay="0"/>
                                  </p:stCondLst>
                                  <p:childTnLst>
                                    <p:set>
                                      <p:cBhvr>
                                        <p:cTn id="56" dur="1" fill="hold">
                                          <p:stCondLst>
                                            <p:cond delay="0"/>
                                          </p:stCondLst>
                                        </p:cTn>
                                        <p:tgtEl>
                                          <p:spTgt spid="3098655"/>
                                        </p:tgtEl>
                                        <p:attrNameLst>
                                          <p:attrName>style.visibility</p:attrName>
                                        </p:attrNameLst>
                                      </p:cBhvr>
                                      <p:to>
                                        <p:strVal val="visible"/>
                                      </p:to>
                                    </p:set>
                                    <p:animEffect transition="in" filter="fade">
                                      <p:cBhvr>
                                        <p:cTn id="57" dur="500"/>
                                        <p:tgtEl>
                                          <p:spTgt spid="3098655"/>
                                        </p:tgtEl>
                                      </p:cBhvr>
                                    </p:animEffect>
                                    <p:anim calcmode="lin" valueType="num">
                                      <p:cBhvr>
                                        <p:cTn id="58" dur="500" fill="hold"/>
                                        <p:tgtEl>
                                          <p:spTgt spid="3098655"/>
                                        </p:tgtEl>
                                        <p:attrNameLst>
                                          <p:attrName>ppt_x</p:attrName>
                                        </p:attrNameLst>
                                      </p:cBhvr>
                                      <p:tavLst>
                                        <p:tav tm="0">
                                          <p:val>
                                            <p:strVal val="#ppt_x"/>
                                          </p:val>
                                        </p:tav>
                                        <p:tav tm="100000">
                                          <p:val>
                                            <p:strVal val="#ppt_x"/>
                                          </p:val>
                                        </p:tav>
                                      </p:tavLst>
                                    </p:anim>
                                    <p:anim calcmode="lin" valueType="num">
                                      <p:cBhvr>
                                        <p:cTn id="59" dur="500" fill="hold"/>
                                        <p:tgtEl>
                                          <p:spTgt spid="309865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7" presetClass="entr" presetSubtype="0" fill="hold" grpId="0" nodeType="afterEffect">
                                  <p:stCondLst>
                                    <p:cond delay="0"/>
                                  </p:stCondLst>
                                  <p:childTnLst>
                                    <p:set>
                                      <p:cBhvr>
                                        <p:cTn id="62" dur="1" fill="hold">
                                          <p:stCondLst>
                                            <p:cond delay="0"/>
                                          </p:stCondLst>
                                        </p:cTn>
                                        <p:tgtEl>
                                          <p:spTgt spid="3098656"/>
                                        </p:tgtEl>
                                        <p:attrNameLst>
                                          <p:attrName>style.visibility</p:attrName>
                                        </p:attrNameLst>
                                      </p:cBhvr>
                                      <p:to>
                                        <p:strVal val="visible"/>
                                      </p:to>
                                    </p:set>
                                    <p:animEffect transition="in" filter="fade">
                                      <p:cBhvr>
                                        <p:cTn id="63" dur="500"/>
                                        <p:tgtEl>
                                          <p:spTgt spid="3098656"/>
                                        </p:tgtEl>
                                      </p:cBhvr>
                                    </p:animEffect>
                                    <p:anim calcmode="lin" valueType="num">
                                      <p:cBhvr>
                                        <p:cTn id="64" dur="500" fill="hold"/>
                                        <p:tgtEl>
                                          <p:spTgt spid="3098656"/>
                                        </p:tgtEl>
                                        <p:attrNameLst>
                                          <p:attrName>ppt_x</p:attrName>
                                        </p:attrNameLst>
                                      </p:cBhvr>
                                      <p:tavLst>
                                        <p:tav tm="0">
                                          <p:val>
                                            <p:strVal val="#ppt_x"/>
                                          </p:val>
                                        </p:tav>
                                        <p:tav tm="100000">
                                          <p:val>
                                            <p:strVal val="#ppt_x"/>
                                          </p:val>
                                        </p:tav>
                                      </p:tavLst>
                                    </p:anim>
                                    <p:anim calcmode="lin" valueType="num">
                                      <p:cBhvr>
                                        <p:cTn id="65" dur="500" fill="hold"/>
                                        <p:tgtEl>
                                          <p:spTgt spid="3098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7" grpId="0" animBg="1" autoUpdateAnimBg="0"/>
      <p:bldP spid="3098642" grpId="0"/>
      <p:bldP spid="3098643" grpId="0"/>
      <p:bldP spid="3098655" grpId="0"/>
      <p:bldP spid="3098656" grpId="0"/>
      <p:bldP spid="3098657" grpId="0" animBg="1"/>
      <p:bldP spid="3098658" grpId="0" animBg="1"/>
      <p:bldP spid="2370582" grpId="0" animBg="1"/>
      <p:bldP spid="3098659" grpId="0" animBg="1"/>
      <p:bldP spid="2370572" grpId="0" animBg="1"/>
      <p:bldP spid="2" grpId="0" animBg="1"/>
      <p:bldP spid="30986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Содержание</a:t>
            </a:r>
            <a:endParaRPr lang="en-CA" dirty="0"/>
          </a:p>
        </p:txBody>
      </p:sp>
      <p:sp>
        <p:nvSpPr>
          <p:cNvPr id="3" name="Content Placeholder 2"/>
          <p:cNvSpPr>
            <a:spLocks noGrp="1"/>
          </p:cNvSpPr>
          <p:nvPr>
            <p:ph idx="1"/>
          </p:nvPr>
        </p:nvSpPr>
        <p:spPr/>
        <p:txBody>
          <a:bodyPr>
            <a:normAutofit fontScale="85000" lnSpcReduction="10000"/>
          </a:bodyPr>
          <a:lstStyle/>
          <a:p>
            <a:r>
              <a:rPr lang="ru-RU" dirty="0" smtClean="0"/>
              <a:t>Что такое центральная сенситизация/</a:t>
            </a:r>
            <a:r>
              <a:rPr lang="ru-RU" dirty="0" err="1" smtClean="0"/>
              <a:t>дисфункциональная</a:t>
            </a:r>
            <a:r>
              <a:rPr lang="ru-RU" dirty="0" smtClean="0"/>
              <a:t> боль</a:t>
            </a:r>
            <a:r>
              <a:rPr lang="en-CA" dirty="0" smtClean="0"/>
              <a:t>?</a:t>
            </a:r>
          </a:p>
          <a:p>
            <a:r>
              <a:rPr lang="ru-RU" dirty="0" smtClean="0"/>
              <a:t>Насколько </a:t>
            </a:r>
            <a:r>
              <a:rPr lang="ru-RU" dirty="0" smtClean="0"/>
              <a:t>распространена </a:t>
            </a:r>
            <a:r>
              <a:rPr lang="ru-RU" dirty="0" smtClean="0"/>
              <a:t>центральная сенситизация/дисфункциональная боль</a:t>
            </a:r>
            <a:r>
              <a:rPr lang="en-CA" dirty="0" smtClean="0"/>
              <a:t>?</a:t>
            </a:r>
          </a:p>
          <a:p>
            <a:r>
              <a:rPr lang="ru-RU" dirty="0" smtClean="0"/>
              <a:t>Каковы клинические характеристики синдромов центральной сенситизации/</a:t>
            </a:r>
            <a:r>
              <a:rPr lang="ru-RU" dirty="0" err="1" smtClean="0"/>
              <a:t>дисфункциональной</a:t>
            </a:r>
            <a:r>
              <a:rPr lang="ru-RU" dirty="0" smtClean="0"/>
              <a:t> боли, таких как фибромиалгия</a:t>
            </a:r>
            <a:r>
              <a:rPr lang="en-CA" dirty="0" smtClean="0"/>
              <a:t>?</a:t>
            </a:r>
            <a:endParaRPr lang="en-CA" dirty="0"/>
          </a:p>
          <a:p>
            <a:r>
              <a:rPr lang="ru-RU" dirty="0" smtClean="0"/>
              <a:t>Как следует лечить синдромы центральной сенситизации/</a:t>
            </a:r>
            <a:r>
              <a:rPr lang="ru-RU" dirty="0" err="1" smtClean="0"/>
              <a:t>дисфункциональной</a:t>
            </a:r>
            <a:r>
              <a:rPr lang="ru-RU" dirty="0" smtClean="0"/>
              <a:t> боли, таких как фибромиалгия, в соответствии с представлениями об их патофизиологии</a:t>
            </a:r>
            <a:r>
              <a:rPr lang="en-CA" dirty="0" smtClean="0"/>
              <a:t>?</a:t>
            </a:r>
            <a:endParaRPr lang="en-CA" dirty="0"/>
          </a:p>
        </p:txBody>
      </p:sp>
      <p:sp>
        <p:nvSpPr>
          <p:cNvPr id="4"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schemeClr val="bg1"/>
                </a:solidFill>
              </a:rPr>
              <a:pPr/>
              <a:t>4</a:t>
            </a:fld>
            <a:endParaRPr lang="en-CA" dirty="0">
              <a:solidFill>
                <a:schemeClr val="bg1"/>
              </a:solidFill>
            </a:endParaRPr>
          </a:p>
        </p:txBody>
      </p:sp>
    </p:spTree>
    <p:extLst>
      <p:ext uri="{BB962C8B-B14F-4D97-AF65-F5344CB8AC3E}">
        <p14:creationId xmlns:p14="http://schemas.microsoft.com/office/powerpoint/2010/main" xmlns="" val="2683935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428860" y="5301208"/>
            <a:ext cx="3214709" cy="307777"/>
          </a:xfrm>
          <a:prstGeom prst="rect">
            <a:avLst/>
          </a:prstGeom>
          <a:noFill/>
          <a:ln w="9525">
            <a:noFill/>
            <a:miter lim="800000"/>
            <a:headEnd/>
            <a:tailEnd/>
          </a:ln>
          <a:effectLst/>
        </p:spPr>
        <p:txBody>
          <a:bodyPr wrap="square">
            <a:spAutoFit/>
          </a:bodyPr>
          <a:lstStyle/>
          <a:p>
            <a:pPr>
              <a:defRPr/>
            </a:pPr>
            <a:r>
              <a:rPr lang="ru-RU" sz="1400" b="1" dirty="0" smtClean="0">
                <a:solidFill>
                  <a:srgbClr val="FFFFFF"/>
                </a:solidFill>
              </a:rPr>
              <a:t>Ноцицептивное афферентное волокно</a:t>
            </a:r>
            <a:endParaRPr lang="en-GB"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a:noAutofit/>
          </a:bodyPr>
          <a:lstStyle/>
          <a:p>
            <a:r>
              <a:rPr lang="ru-RU" sz="4000" dirty="0" smtClean="0">
                <a:ea typeface="Arial Unicode MS" pitchFamily="34" charset="-128"/>
                <a:cs typeface="Arial Unicode MS" pitchFamily="34" charset="-128"/>
              </a:rPr>
              <a:t>Патофизиологические изменения при фибромиалгии</a:t>
            </a:r>
            <a:endParaRPr lang="en-GB" sz="4000" dirty="0" smtClean="0"/>
          </a:p>
        </p:txBody>
      </p:sp>
      <p:sp>
        <p:nvSpPr>
          <p:cNvPr id="2178074" name="Text Box 26"/>
          <p:cNvSpPr txBox="1">
            <a:spLocks noChangeArrowheads="1"/>
          </p:cNvSpPr>
          <p:nvPr/>
        </p:nvSpPr>
        <p:spPr bwMode="auto">
          <a:xfrm>
            <a:off x="7232650" y="4229100"/>
            <a:ext cx="1675908" cy="369332"/>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Усиление боли</a:t>
            </a:r>
            <a:endParaRPr lang="en-GB" b="1" dirty="0">
              <a:solidFill>
                <a:srgbClr val="FF99CC"/>
              </a:solidFill>
            </a:endParaRPr>
          </a:p>
        </p:txBody>
      </p:sp>
      <p:sp>
        <p:nvSpPr>
          <p:cNvPr id="2178077" name="Text Box 29"/>
          <p:cNvSpPr txBox="1">
            <a:spLocks noChangeArrowheads="1"/>
          </p:cNvSpPr>
          <p:nvPr/>
        </p:nvSpPr>
        <p:spPr bwMode="auto">
          <a:xfrm>
            <a:off x="6319838" y="5730875"/>
            <a:ext cx="1271502" cy="307777"/>
          </a:xfrm>
          <a:prstGeom prst="rect">
            <a:avLst/>
          </a:prstGeom>
          <a:noFill/>
          <a:ln w="9525">
            <a:noFill/>
            <a:miter lim="800000"/>
            <a:headEnd/>
            <a:tailEnd/>
          </a:ln>
          <a:effectLst/>
        </p:spPr>
        <p:txBody>
          <a:bodyPr wrap="none">
            <a:spAutoFit/>
          </a:bodyPr>
          <a:lstStyle/>
          <a:p>
            <a:pPr eaLnBrk="0" hangingPunct="0">
              <a:defRPr/>
            </a:pPr>
            <a:r>
              <a:rPr lang="ru-RU" sz="1400" b="1" dirty="0" smtClean="0">
                <a:solidFill>
                  <a:srgbClr val="FFFFFF"/>
                </a:solidFill>
              </a:rPr>
              <a:t>Спинной мозг</a:t>
            </a:r>
            <a:endParaRPr lang="en-GB"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33" name="TextBox 32"/>
          <p:cNvSpPr txBox="1"/>
          <p:nvPr/>
        </p:nvSpPr>
        <p:spPr>
          <a:xfrm>
            <a:off x="500035" y="1754783"/>
            <a:ext cx="5711838" cy="1077218"/>
          </a:xfrm>
          <a:prstGeom prst="rect">
            <a:avLst/>
          </a:prstGeom>
          <a:noFill/>
        </p:spPr>
        <p:txBody>
          <a:bodyPr wrap="square" rtlCol="0">
            <a:spAutoFit/>
          </a:bodyPr>
          <a:lstStyle/>
          <a:p>
            <a:pPr algn="ctr"/>
            <a:r>
              <a:rPr lang="ru-RU" sz="1600" b="1" dirty="0" smtClean="0">
                <a:solidFill>
                  <a:prstClr val="white"/>
                </a:solidFill>
              </a:rPr>
              <a:t>При функциональной МРТ у пациентов с фибромиалгией было показано значительное повышение регионарного мозгового кровотока после болезненной стимуляции по сравнению с контролем</a:t>
            </a:r>
            <a:endParaRPr lang="en-CA" sz="1600" b="1" dirty="0">
              <a:solidFill>
                <a:prstClr val="white"/>
              </a:solidFill>
            </a:endParaRPr>
          </a:p>
        </p:txBody>
      </p:sp>
      <p:sp>
        <p:nvSpPr>
          <p:cNvPr id="34" name="TextBox 33"/>
          <p:cNvSpPr txBox="1"/>
          <p:nvPr/>
        </p:nvSpPr>
        <p:spPr>
          <a:xfrm>
            <a:off x="6215074" y="1571612"/>
            <a:ext cx="1643162" cy="307777"/>
          </a:xfrm>
          <a:prstGeom prst="rect">
            <a:avLst/>
          </a:prstGeom>
          <a:noFill/>
        </p:spPr>
        <p:txBody>
          <a:bodyPr wrap="square" rtlCol="0">
            <a:spAutoFit/>
          </a:bodyPr>
          <a:lstStyle/>
          <a:p>
            <a:r>
              <a:rPr lang="ru-RU" sz="1400" b="1" dirty="0" smtClean="0">
                <a:solidFill>
                  <a:prstClr val="white"/>
                </a:solidFill>
              </a:rPr>
              <a:t>Головной мозг</a:t>
            </a:r>
            <a:endParaRPr lang="en-US"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3" name="Freeform 42"/>
          <p:cNvSpPr/>
          <p:nvPr/>
        </p:nvSpPr>
        <p:spPr>
          <a:xfrm>
            <a:off x="7380312" y="220486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40</a:t>
            </a:fld>
            <a:endParaRPr lang="en-CA" dirty="0">
              <a:solidFill>
                <a:prstClr val="black"/>
              </a:solidFill>
            </a:endParaRPr>
          </a:p>
        </p:txBody>
      </p:sp>
      <p:sp>
        <p:nvSpPr>
          <p:cNvPr id="49" name="TextBox 48"/>
          <p:cNvSpPr txBox="1"/>
          <p:nvPr/>
        </p:nvSpPr>
        <p:spPr>
          <a:xfrm>
            <a:off x="1131285" y="3713123"/>
            <a:ext cx="2494810" cy="1077218"/>
          </a:xfrm>
          <a:prstGeom prst="rect">
            <a:avLst/>
          </a:prstGeom>
          <a:noFill/>
        </p:spPr>
        <p:txBody>
          <a:bodyPr wrap="square" rtlCol="0">
            <a:spAutoFit/>
          </a:bodyPr>
          <a:lstStyle/>
          <a:p>
            <a:pPr algn="ctr"/>
            <a:r>
              <a:rPr lang="ru-RU" sz="1600" b="1" dirty="0" smtClean="0">
                <a:solidFill>
                  <a:prstClr val="white"/>
                </a:solidFill>
              </a:rPr>
              <a:t>Повышение концентрации нейромедиатора боли – субстанции Р</a:t>
            </a:r>
            <a:r>
              <a:rPr lang="en-CA" sz="1600" b="1" dirty="0" smtClean="0">
                <a:solidFill>
                  <a:prstClr val="white"/>
                </a:solidFill>
              </a:rPr>
              <a:t> (</a:t>
            </a:r>
            <a:r>
              <a:rPr lang="ru-RU" sz="1600" b="1" dirty="0" smtClean="0">
                <a:solidFill>
                  <a:prstClr val="white"/>
                </a:solidFill>
              </a:rPr>
              <a:t>в </a:t>
            </a:r>
            <a:r>
              <a:rPr lang="en-CA" sz="1600" b="1" dirty="0" smtClean="0">
                <a:solidFill>
                  <a:prstClr val="white"/>
                </a:solidFill>
              </a:rPr>
              <a:t>&gt;3</a:t>
            </a:r>
            <a:r>
              <a:rPr lang="ru-RU" sz="1600" b="1" dirty="0" smtClean="0">
                <a:solidFill>
                  <a:prstClr val="white"/>
                </a:solidFill>
              </a:rPr>
              <a:t> раза</a:t>
            </a:r>
            <a:r>
              <a:rPr lang="en-CA" sz="1600" b="1" dirty="0" smtClean="0">
                <a:solidFill>
                  <a:prstClr val="white"/>
                </a:solidFill>
              </a:rPr>
              <a:t>)</a:t>
            </a:r>
            <a:endParaRPr lang="en-US" sz="1600" b="1" dirty="0">
              <a:solidFill>
                <a:prstClr val="white"/>
              </a:solidFill>
            </a:endParaRPr>
          </a:p>
        </p:txBody>
      </p:sp>
      <p:cxnSp>
        <p:nvCxnSpPr>
          <p:cNvPr id="5" name="Straight Arrow Connector 4"/>
          <p:cNvCxnSpPr/>
          <p:nvPr/>
        </p:nvCxnSpPr>
        <p:spPr>
          <a:xfrm flipH="1">
            <a:off x="1979712" y="4682753"/>
            <a:ext cx="216024" cy="357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3"/>
          </p:cNvCxnSpPr>
          <p:nvPr/>
        </p:nvCxnSpPr>
        <p:spPr>
          <a:xfrm flipV="1">
            <a:off x="6211873" y="2216456"/>
            <a:ext cx="499883" cy="76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39562" y="3593728"/>
            <a:ext cx="3116860" cy="584775"/>
          </a:xfrm>
          <a:prstGeom prst="rect">
            <a:avLst/>
          </a:prstGeom>
        </p:spPr>
        <p:txBody>
          <a:bodyPr wrap="square">
            <a:spAutoFit/>
          </a:bodyPr>
          <a:lstStyle/>
          <a:p>
            <a:pPr>
              <a:spcAft>
                <a:spcPct val="20000"/>
              </a:spcAft>
            </a:pPr>
            <a:r>
              <a:rPr lang="ru-RU" sz="1600" b="1" dirty="0" smtClean="0">
                <a:solidFill>
                  <a:prstClr val="white"/>
                </a:solidFill>
              </a:rPr>
              <a:t>Дефицит эндогенных систем ингибирования боли</a:t>
            </a:r>
            <a:endParaRPr lang="en-US" sz="1600" b="1" dirty="0">
              <a:solidFill>
                <a:prstClr val="white"/>
              </a:solidFill>
            </a:endParaRPr>
          </a:p>
        </p:txBody>
      </p:sp>
      <p:cxnSp>
        <p:nvCxnSpPr>
          <p:cNvPr id="44" name="Straight Arrow Connector 43"/>
          <p:cNvCxnSpPr/>
          <p:nvPr/>
        </p:nvCxnSpPr>
        <p:spPr>
          <a:xfrm>
            <a:off x="6205538" y="3916893"/>
            <a:ext cx="5062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4"/>
          <p:cNvSpPr txBox="1">
            <a:spLocks noChangeArrowheads="1"/>
          </p:cNvSpPr>
          <p:nvPr/>
        </p:nvSpPr>
        <p:spPr bwMode="gray">
          <a:xfrm>
            <a:off x="190500" y="6079779"/>
            <a:ext cx="8413948"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r>
              <a:rPr lang="ru-RU" sz="1200" b="1" dirty="0" smtClean="0">
                <a:solidFill>
                  <a:srgbClr val="002060"/>
                </a:solidFill>
                <a:latin typeface="Calibri"/>
              </a:rPr>
              <a:t>МРТ</a:t>
            </a:r>
            <a:r>
              <a:rPr lang="en-US" sz="1200" b="1" dirty="0" smtClean="0">
                <a:solidFill>
                  <a:srgbClr val="002060"/>
                </a:solidFill>
                <a:latin typeface="Calibri"/>
              </a:rPr>
              <a:t> </a:t>
            </a:r>
            <a:r>
              <a:rPr lang="ru-RU" sz="1200" b="1" dirty="0" smtClean="0">
                <a:solidFill>
                  <a:srgbClr val="002060"/>
                </a:solidFill>
                <a:latin typeface="Calibri"/>
              </a:rPr>
              <a:t>–</a:t>
            </a:r>
            <a:r>
              <a:rPr lang="en-US" sz="1200" b="1" dirty="0" smtClean="0">
                <a:solidFill>
                  <a:srgbClr val="002060"/>
                </a:solidFill>
                <a:latin typeface="Calibri"/>
              </a:rPr>
              <a:t> </a:t>
            </a:r>
            <a:r>
              <a:rPr lang="ru-RU" sz="1200" b="1" dirty="0" smtClean="0">
                <a:solidFill>
                  <a:srgbClr val="002060"/>
                </a:solidFill>
                <a:latin typeface="Calibri"/>
              </a:rPr>
              <a:t>магнитно-резонансная томография.</a:t>
            </a:r>
            <a:endParaRPr lang="en-US" sz="1200" b="1" dirty="0" smtClean="0">
              <a:solidFill>
                <a:srgbClr val="002060"/>
              </a:solidFill>
              <a:latin typeface="Calibri"/>
            </a:endParaRPr>
          </a:p>
          <a:p>
            <a:pPr eaLnBrk="1" hangingPunct="1"/>
            <a:r>
              <a:rPr lang="en-CA" sz="1100" dirty="0" smtClean="0">
                <a:solidFill>
                  <a:srgbClr val="002060"/>
                </a:solidFill>
                <a:latin typeface="Calibri"/>
              </a:rPr>
              <a:t>Feraco P </a:t>
            </a:r>
            <a:r>
              <a:rPr lang="en-CA" sz="1100" i="1" dirty="0" smtClean="0">
                <a:solidFill>
                  <a:srgbClr val="002060"/>
                </a:solidFill>
                <a:latin typeface="Calibri"/>
              </a:rPr>
              <a:t>et al. AJNR </a:t>
            </a:r>
            <a:r>
              <a:rPr lang="en-CA" sz="1100" i="1" dirty="0">
                <a:solidFill>
                  <a:srgbClr val="002060"/>
                </a:solidFill>
                <a:latin typeface="Calibri"/>
              </a:rPr>
              <a:t>Am J </a:t>
            </a:r>
            <a:r>
              <a:rPr lang="en-CA" sz="1100" i="1" dirty="0" smtClean="0">
                <a:solidFill>
                  <a:srgbClr val="002060"/>
                </a:solidFill>
                <a:latin typeface="Calibri"/>
              </a:rPr>
              <a:t>Neuroradiol</a:t>
            </a:r>
            <a:r>
              <a:rPr lang="en-CA" sz="1100" dirty="0" smtClean="0">
                <a:solidFill>
                  <a:srgbClr val="002060"/>
                </a:solidFill>
                <a:latin typeface="Calibri"/>
              </a:rPr>
              <a:t> 2011; 32(9</a:t>
            </a:r>
            <a:r>
              <a:rPr lang="en-CA" sz="1100" dirty="0">
                <a:solidFill>
                  <a:srgbClr val="002060"/>
                </a:solidFill>
                <a:latin typeface="Calibri"/>
              </a:rPr>
              <a:t>):</a:t>
            </a:r>
            <a:r>
              <a:rPr lang="en-CA" sz="1100" dirty="0" smtClean="0">
                <a:solidFill>
                  <a:srgbClr val="002060"/>
                </a:solidFill>
                <a:latin typeface="Calibri"/>
              </a:rPr>
              <a:t>1585-90; </a:t>
            </a:r>
            <a:r>
              <a:rPr lang="en-US" sz="1100" dirty="0" smtClean="0">
                <a:solidFill>
                  <a:srgbClr val="002060"/>
                </a:solidFill>
                <a:latin typeface="Calibri"/>
              </a:rPr>
              <a:t>Gracely RH </a:t>
            </a:r>
            <a:r>
              <a:rPr lang="en-US" sz="1100" i="1" dirty="0" smtClean="0">
                <a:solidFill>
                  <a:srgbClr val="002060"/>
                </a:solidFill>
                <a:latin typeface="Calibri"/>
              </a:rPr>
              <a:t>et al. Arthritis Rheum</a:t>
            </a:r>
            <a:r>
              <a:rPr lang="en-US" sz="1100" dirty="0" smtClean="0">
                <a:solidFill>
                  <a:srgbClr val="002060"/>
                </a:solidFill>
                <a:latin typeface="Calibri"/>
              </a:rPr>
              <a:t> 2002; 46(5):1333-43; </a:t>
            </a:r>
            <a:br>
              <a:rPr lang="en-US" sz="1100" dirty="0" smtClean="0">
                <a:solidFill>
                  <a:srgbClr val="002060"/>
                </a:solidFill>
                <a:latin typeface="Calibri"/>
              </a:rPr>
            </a:br>
            <a:r>
              <a:rPr lang="en-US" sz="1100" dirty="0" smtClean="0">
                <a:solidFill>
                  <a:srgbClr val="002060"/>
                </a:solidFill>
                <a:latin typeface="Calibri"/>
              </a:rPr>
              <a:t>Julien N</a:t>
            </a:r>
            <a:r>
              <a:rPr lang="en-US" sz="1100" i="1" dirty="0" smtClean="0">
                <a:solidFill>
                  <a:srgbClr val="002060"/>
                </a:solidFill>
                <a:latin typeface="Calibri"/>
              </a:rPr>
              <a:t> et al. Pain</a:t>
            </a:r>
            <a:r>
              <a:rPr lang="en-US" sz="1100" dirty="0" smtClean="0">
                <a:solidFill>
                  <a:srgbClr val="002060"/>
                </a:solidFill>
                <a:latin typeface="Calibri"/>
              </a:rPr>
              <a:t> 2005; 114(1-2):295-302; Napadow V </a:t>
            </a:r>
            <a:r>
              <a:rPr lang="en-US" sz="1100" i="1" dirty="0" smtClean="0">
                <a:solidFill>
                  <a:srgbClr val="002060"/>
                </a:solidFill>
                <a:latin typeface="Calibri"/>
              </a:rPr>
              <a:t>et al. </a:t>
            </a:r>
            <a:r>
              <a:rPr lang="de-DE" sz="1100" i="1" dirty="0" smtClean="0">
                <a:solidFill>
                  <a:srgbClr val="002060"/>
                </a:solidFill>
                <a:latin typeface="Calibri"/>
              </a:rPr>
              <a:t>Arthritis Rheum</a:t>
            </a:r>
            <a:r>
              <a:rPr lang="de-DE" sz="1100" dirty="0" smtClean="0">
                <a:solidFill>
                  <a:srgbClr val="002060"/>
                </a:solidFill>
                <a:latin typeface="Calibri"/>
              </a:rPr>
              <a:t> 2010; 62(8</a:t>
            </a:r>
            <a:r>
              <a:rPr lang="de-DE" sz="1100" dirty="0">
                <a:solidFill>
                  <a:srgbClr val="002060"/>
                </a:solidFill>
                <a:latin typeface="Calibri"/>
              </a:rPr>
              <a:t>):</a:t>
            </a:r>
            <a:r>
              <a:rPr lang="de-DE" sz="1100" dirty="0" smtClean="0">
                <a:solidFill>
                  <a:srgbClr val="002060"/>
                </a:solidFill>
                <a:latin typeface="Calibri"/>
              </a:rPr>
              <a:t>2545-55; </a:t>
            </a:r>
            <a:r>
              <a:rPr lang="en-US" sz="1100" dirty="0" smtClean="0">
                <a:solidFill>
                  <a:srgbClr val="002060"/>
                </a:solidFill>
                <a:latin typeface="Calibri"/>
              </a:rPr>
              <a:t>Robinson ME </a:t>
            </a:r>
            <a:r>
              <a:rPr lang="en-US" sz="1100" i="1" dirty="0" smtClean="0">
                <a:solidFill>
                  <a:srgbClr val="002060"/>
                </a:solidFill>
                <a:latin typeface="Calibri"/>
              </a:rPr>
              <a:t>et al. </a:t>
            </a:r>
            <a:r>
              <a:rPr lang="fi-FI" sz="1100" i="1" dirty="0" smtClean="0">
                <a:solidFill>
                  <a:srgbClr val="002060"/>
                </a:solidFill>
                <a:latin typeface="Calibri"/>
              </a:rPr>
              <a:t>J Pain</a:t>
            </a:r>
            <a:r>
              <a:rPr lang="fi-FI" sz="1100" dirty="0" smtClean="0">
                <a:solidFill>
                  <a:srgbClr val="002060"/>
                </a:solidFill>
                <a:latin typeface="Calibri"/>
              </a:rPr>
              <a:t> 2011; 12(4</a:t>
            </a:r>
            <a:r>
              <a:rPr lang="fi-FI" sz="1100" dirty="0">
                <a:solidFill>
                  <a:srgbClr val="002060"/>
                </a:solidFill>
                <a:latin typeface="Calibri"/>
              </a:rPr>
              <a:t>):</a:t>
            </a:r>
            <a:r>
              <a:rPr lang="fi-FI" sz="1100" dirty="0" smtClean="0">
                <a:solidFill>
                  <a:srgbClr val="002060"/>
                </a:solidFill>
                <a:latin typeface="Calibri"/>
              </a:rPr>
              <a:t>436-43; </a:t>
            </a:r>
            <a:r>
              <a:rPr lang="en-US" sz="1100" dirty="0" smtClean="0">
                <a:solidFill>
                  <a:srgbClr val="002060"/>
                </a:solidFill>
                <a:latin typeface="Calibri"/>
              </a:rPr>
              <a:t>Russell IJ </a:t>
            </a:r>
            <a:r>
              <a:rPr lang="en-US" sz="1100" i="1" dirty="0" smtClean="0">
                <a:solidFill>
                  <a:srgbClr val="002060"/>
                </a:solidFill>
                <a:latin typeface="Calibri"/>
              </a:rPr>
              <a:t>et al. Arthritis Rheum </a:t>
            </a:r>
            <a:r>
              <a:rPr lang="en-US" sz="1100" dirty="0" smtClean="0">
                <a:solidFill>
                  <a:srgbClr val="002060"/>
                </a:solidFill>
                <a:latin typeface="Calibri"/>
              </a:rPr>
              <a:t>1994; 37(11):1593-1601; </a:t>
            </a:r>
            <a:r>
              <a:rPr lang="en-PH" sz="1100" dirty="0">
                <a:solidFill>
                  <a:srgbClr val="002060"/>
                </a:solidFill>
                <a:latin typeface="Calibri"/>
                <a:ea typeface="+mn-ea"/>
              </a:rPr>
              <a:t>Üçeyler N </a:t>
            </a:r>
            <a:r>
              <a:rPr lang="en-PH" sz="1100" i="1" dirty="0">
                <a:solidFill>
                  <a:srgbClr val="002060"/>
                </a:solidFill>
                <a:latin typeface="Calibri"/>
                <a:ea typeface="+mn-ea"/>
              </a:rPr>
              <a:t>et al. Brain</a:t>
            </a:r>
            <a:r>
              <a:rPr lang="en-PH" sz="1100" dirty="0">
                <a:solidFill>
                  <a:srgbClr val="002060"/>
                </a:solidFill>
                <a:latin typeface="Calibri"/>
                <a:ea typeface="+mn-ea"/>
              </a:rPr>
              <a:t> </a:t>
            </a:r>
            <a:r>
              <a:rPr lang="en-PH" sz="1100" dirty="0" smtClean="0">
                <a:solidFill>
                  <a:srgbClr val="002060"/>
                </a:solidFill>
                <a:latin typeface="Calibri"/>
                <a:ea typeface="+mn-ea"/>
              </a:rPr>
              <a:t>2013; 136(Pt </a:t>
            </a:r>
            <a:r>
              <a:rPr lang="en-PH" sz="1100" dirty="0">
                <a:solidFill>
                  <a:srgbClr val="002060"/>
                </a:solidFill>
                <a:latin typeface="Calibri"/>
                <a:ea typeface="+mn-ea"/>
              </a:rPr>
              <a:t>6):</a:t>
            </a:r>
            <a:r>
              <a:rPr lang="en-PH" sz="1100" dirty="0" smtClean="0">
                <a:solidFill>
                  <a:srgbClr val="002060"/>
                </a:solidFill>
                <a:latin typeface="Calibri"/>
                <a:ea typeface="+mn-ea"/>
              </a:rPr>
              <a:t>1857-6; </a:t>
            </a:r>
            <a:r>
              <a:rPr lang="en-US" sz="1100" dirty="0" smtClean="0">
                <a:solidFill>
                  <a:srgbClr val="002060"/>
                </a:solidFill>
                <a:latin typeface="Calibri"/>
              </a:rPr>
              <a:t>Vaerøy H et al. </a:t>
            </a:r>
            <a:r>
              <a:rPr lang="en-US" sz="1100" i="1" dirty="0" smtClean="0">
                <a:solidFill>
                  <a:srgbClr val="002060"/>
                </a:solidFill>
                <a:latin typeface="Calibri"/>
              </a:rPr>
              <a:t>Pain</a:t>
            </a:r>
            <a:r>
              <a:rPr lang="en-US" sz="1100" dirty="0" smtClean="0">
                <a:solidFill>
                  <a:srgbClr val="002060"/>
                </a:solidFill>
                <a:latin typeface="Calibri"/>
              </a:rPr>
              <a:t> 1988; 32(1):21-6.</a:t>
            </a:r>
          </a:p>
        </p:txBody>
      </p:sp>
      <p:sp>
        <p:nvSpPr>
          <p:cNvPr id="36" name="TextBox 35"/>
          <p:cNvSpPr txBox="1"/>
          <p:nvPr/>
        </p:nvSpPr>
        <p:spPr>
          <a:xfrm>
            <a:off x="1928794" y="5572140"/>
            <a:ext cx="4733718" cy="369332"/>
          </a:xfrm>
          <a:prstGeom prst="rect">
            <a:avLst/>
          </a:prstGeom>
          <a:noFill/>
        </p:spPr>
        <p:txBody>
          <a:bodyPr wrap="square" rtlCol="0">
            <a:spAutoFit/>
          </a:bodyPr>
          <a:lstStyle/>
          <a:p>
            <a:pPr algn="ctr"/>
            <a:r>
              <a:rPr lang="ru-RU" b="1" dirty="0" smtClean="0">
                <a:solidFill>
                  <a:prstClr val="white"/>
                </a:solidFill>
              </a:rPr>
              <a:t>Нарушение функции тонких волокон</a:t>
            </a:r>
            <a:endParaRPr lang="en-US" b="1" dirty="0">
              <a:solidFill>
                <a:prstClr val="white"/>
              </a:solidFill>
            </a:endParaRPr>
          </a:p>
        </p:txBody>
      </p:sp>
      <p:cxnSp>
        <p:nvCxnSpPr>
          <p:cNvPr id="37" name="Straight Arrow Connector 36"/>
          <p:cNvCxnSpPr>
            <a:stCxn id="36" idx="0"/>
          </p:cNvCxnSpPr>
          <p:nvPr/>
        </p:nvCxnSpPr>
        <p:spPr>
          <a:xfrm rot="16200000" flipV="1">
            <a:off x="3880558" y="5157045"/>
            <a:ext cx="176444" cy="653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95690" y="2830513"/>
            <a:ext cx="1420228" cy="830997"/>
          </a:xfrm>
          <a:prstGeom prst="rect">
            <a:avLst/>
          </a:prstGeom>
          <a:noFill/>
        </p:spPr>
        <p:txBody>
          <a:bodyPr wrap="square" rtlCol="0">
            <a:spAutoFit/>
          </a:bodyPr>
          <a:lstStyle/>
          <a:p>
            <a:pPr algn="ctr"/>
            <a:r>
              <a:rPr lang="ru-RU" sz="1600" b="1" dirty="0" smtClean="0">
                <a:solidFill>
                  <a:prstClr val="white"/>
                </a:solidFill>
              </a:rPr>
              <a:t>Атрофия серого вещества</a:t>
            </a:r>
            <a:endParaRPr lang="en-CA" sz="1600" b="1" dirty="0">
              <a:solidFill>
                <a:prstClr val="white"/>
              </a:solidFill>
            </a:endParaRPr>
          </a:p>
        </p:txBody>
      </p:sp>
      <p:cxnSp>
        <p:nvCxnSpPr>
          <p:cNvPr id="46" name="Straight Arrow Connector 45"/>
          <p:cNvCxnSpPr/>
          <p:nvPr/>
        </p:nvCxnSpPr>
        <p:spPr>
          <a:xfrm flipH="1" flipV="1">
            <a:off x="7251328" y="2492896"/>
            <a:ext cx="433760" cy="355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00232" y="2782669"/>
            <a:ext cx="4155944" cy="830997"/>
          </a:xfrm>
          <a:prstGeom prst="rect">
            <a:avLst/>
          </a:prstGeom>
          <a:noFill/>
        </p:spPr>
        <p:txBody>
          <a:bodyPr wrap="square" rtlCol="0">
            <a:spAutoFit/>
          </a:bodyPr>
          <a:lstStyle/>
          <a:p>
            <a:pPr algn="ctr"/>
            <a:r>
              <a:rPr lang="ru-RU" sz="1600" b="1" dirty="0" smtClean="0">
                <a:solidFill>
                  <a:prstClr val="white"/>
                </a:solidFill>
              </a:rPr>
              <a:t>Изменение концентрации метаболита в зонах обработки болевых импульсов головного мозга</a:t>
            </a:r>
            <a:endParaRPr lang="en-CA" sz="1600" b="1" dirty="0">
              <a:solidFill>
                <a:prstClr val="white"/>
              </a:solidFill>
            </a:endParaRPr>
          </a:p>
        </p:txBody>
      </p:sp>
      <p:cxnSp>
        <p:nvCxnSpPr>
          <p:cNvPr id="50" name="Straight Arrow Connector 49"/>
          <p:cNvCxnSpPr/>
          <p:nvPr/>
        </p:nvCxnSpPr>
        <p:spPr>
          <a:xfrm flipV="1">
            <a:off x="5796136" y="2368849"/>
            <a:ext cx="1068020" cy="479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580476" y="1556792"/>
            <a:ext cx="1471175" cy="830997"/>
          </a:xfrm>
          <a:prstGeom prst="rect">
            <a:avLst/>
          </a:prstGeom>
          <a:noFill/>
        </p:spPr>
        <p:txBody>
          <a:bodyPr wrap="square" rtlCol="0">
            <a:spAutoFit/>
          </a:bodyPr>
          <a:lstStyle/>
          <a:p>
            <a:pPr algn="ctr"/>
            <a:r>
              <a:rPr lang="ru-RU" sz="1600" b="1" dirty="0" smtClean="0">
                <a:solidFill>
                  <a:prstClr val="white"/>
                </a:solidFill>
              </a:rPr>
              <a:t>Изменение внутренних связей</a:t>
            </a:r>
            <a:endParaRPr lang="en-CA" sz="1600" b="1" dirty="0">
              <a:solidFill>
                <a:prstClr val="white"/>
              </a:solidFill>
            </a:endParaRPr>
          </a:p>
        </p:txBody>
      </p:sp>
      <p:cxnSp>
        <p:nvCxnSpPr>
          <p:cNvPr id="54" name="Straight Arrow Connector 53"/>
          <p:cNvCxnSpPr/>
          <p:nvPr/>
        </p:nvCxnSpPr>
        <p:spPr>
          <a:xfrm flipH="1">
            <a:off x="7403728" y="1988840"/>
            <a:ext cx="421662" cy="153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5688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78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4" grpId="0"/>
      <p:bldP spid="2178112" grpId="0" animBg="1"/>
      <p:bldP spid="2178112" grpId="1" animBg="1"/>
      <p:bldP spid="2178113" grpId="0" animBg="1"/>
      <p:bldP spid="2178113" grpId="1" animBg="1"/>
      <p:bldP spid="2178116" grpId="0"/>
      <p:bldP spid="33" grpId="0"/>
      <p:bldP spid="49" grpId="0"/>
      <p:bldP spid="36" grpId="0"/>
      <p:bldP spid="40" grpId="0"/>
      <p:bldP spid="48" grpId="0"/>
      <p:bldP spid="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357422" y="5489575"/>
            <a:ext cx="3500461" cy="307777"/>
          </a:xfrm>
          <a:prstGeom prst="rect">
            <a:avLst/>
          </a:prstGeom>
          <a:noFill/>
          <a:ln w="9525">
            <a:noFill/>
            <a:miter lim="800000"/>
            <a:headEnd/>
            <a:tailEnd/>
          </a:ln>
          <a:effectLst/>
        </p:spPr>
        <p:txBody>
          <a:bodyPr wrap="square">
            <a:spAutoFit/>
          </a:bodyPr>
          <a:lstStyle/>
          <a:p>
            <a:pPr>
              <a:defRPr/>
            </a:pPr>
            <a:r>
              <a:rPr lang="ru-RU" sz="1400" b="1" dirty="0" smtClean="0">
                <a:solidFill>
                  <a:srgbClr val="FFFFFF"/>
                </a:solidFill>
              </a:rPr>
              <a:t>Ноцицептивное афферентное волокно</a:t>
            </a:r>
            <a:endParaRPr lang="en-GB" sz="1400" b="1" dirty="0">
              <a:solidFill>
                <a:srgbClr val="FFFFFF"/>
              </a:solidFill>
            </a:endParaRPr>
          </a:p>
        </p:txBody>
      </p:sp>
      <p:sp>
        <p:nvSpPr>
          <p:cNvPr id="12294" name="Rectangle 20"/>
          <p:cNvSpPr>
            <a:spLocks noGrp="1" noChangeArrowheads="1"/>
          </p:cNvSpPr>
          <p:nvPr>
            <p:ph type="title"/>
          </p:nvPr>
        </p:nvSpPr>
        <p:spPr>
          <a:xfrm>
            <a:off x="214282" y="332656"/>
            <a:ext cx="8715436" cy="874713"/>
          </a:xfrm>
        </p:spPr>
        <p:txBody>
          <a:bodyPr vert="horz" lIns="91440" tIns="45720" rIns="91440" bIns="45720" rtlCol="0" anchor="ctr">
            <a:noAutofit/>
          </a:bodyPr>
          <a:lstStyle/>
          <a:p>
            <a:pPr>
              <a:lnSpc>
                <a:spcPct val="85000"/>
              </a:lnSpc>
            </a:pPr>
            <a:r>
              <a:rPr lang="ru-RU" sz="2800" dirty="0" smtClean="0"/>
              <a:t>Центральная сенситизация приводит к патологическим изменениям путей передачи болевых сигналов</a:t>
            </a:r>
            <a:endParaRPr lang="en-GB" sz="2800" dirty="0"/>
          </a:p>
        </p:txBody>
      </p:sp>
      <p:sp>
        <p:nvSpPr>
          <p:cNvPr id="2178067" name="Text Box 19"/>
          <p:cNvSpPr txBox="1">
            <a:spLocks noChangeArrowheads="1"/>
          </p:cNvSpPr>
          <p:nvPr/>
        </p:nvSpPr>
        <p:spPr bwMode="auto">
          <a:xfrm>
            <a:off x="156029" y="4826132"/>
            <a:ext cx="1402948" cy="523220"/>
          </a:xfrm>
          <a:prstGeom prst="rect">
            <a:avLst/>
          </a:prstGeom>
          <a:noFill/>
          <a:ln w="9525">
            <a:noFill/>
            <a:miter lim="800000"/>
            <a:headEnd/>
            <a:tailEnd/>
          </a:ln>
          <a:effectLst/>
        </p:spPr>
        <p:txBody>
          <a:bodyPr wrap="none">
            <a:spAutoFit/>
          </a:bodyPr>
          <a:lstStyle/>
          <a:p>
            <a:pPr eaLnBrk="0" hangingPunct="0">
              <a:defRPr/>
            </a:pPr>
            <a:r>
              <a:rPr lang="ru-RU" sz="1400" b="1" dirty="0" smtClean="0">
                <a:solidFill>
                  <a:srgbClr val="FFFFFF"/>
                </a:solidFill>
              </a:rPr>
              <a:t>Минимальный </a:t>
            </a:r>
            <a:br>
              <a:rPr lang="ru-RU" sz="1400" b="1" dirty="0" smtClean="0">
                <a:solidFill>
                  <a:srgbClr val="FFFFFF"/>
                </a:solidFill>
              </a:rPr>
            </a:br>
            <a:r>
              <a:rPr lang="ru-RU" sz="1400" b="1" dirty="0" smtClean="0">
                <a:solidFill>
                  <a:srgbClr val="FFFFFF"/>
                </a:solidFill>
              </a:rPr>
              <a:t>стимул</a:t>
            </a:r>
            <a:endParaRPr lang="en-GB" sz="1400" b="1" dirty="0">
              <a:solidFill>
                <a:srgbClr val="FFFFFF"/>
              </a:solidFill>
            </a:endParaRPr>
          </a:p>
        </p:txBody>
      </p:sp>
      <p:sp>
        <p:nvSpPr>
          <p:cNvPr id="2178071" name="AutoShape 23"/>
          <p:cNvSpPr>
            <a:spLocks noChangeArrowheads="1"/>
          </p:cNvSpPr>
          <p:nvPr/>
        </p:nvSpPr>
        <p:spPr bwMode="auto">
          <a:xfrm rot="277651" flipV="1">
            <a:off x="898394" y="5129995"/>
            <a:ext cx="548305" cy="231203"/>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dirty="0">
              <a:solidFill>
                <a:srgbClr val="FFFFFF"/>
              </a:solidFill>
            </a:endParaRPr>
          </a:p>
        </p:txBody>
      </p:sp>
      <p:sp>
        <p:nvSpPr>
          <p:cNvPr id="2178074" name="Text Box 26"/>
          <p:cNvSpPr txBox="1">
            <a:spLocks noChangeArrowheads="1"/>
          </p:cNvSpPr>
          <p:nvPr/>
        </p:nvSpPr>
        <p:spPr bwMode="auto">
          <a:xfrm>
            <a:off x="7232650" y="4229100"/>
            <a:ext cx="1675908" cy="369332"/>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Усиление боли</a:t>
            </a:r>
            <a:endParaRPr lang="en-GB" b="1" dirty="0">
              <a:solidFill>
                <a:srgbClr val="FF99CC"/>
              </a:solidFill>
            </a:endParaRPr>
          </a:p>
        </p:txBody>
      </p:sp>
      <p:sp>
        <p:nvSpPr>
          <p:cNvPr id="2178077" name="Text Box 29"/>
          <p:cNvSpPr txBox="1">
            <a:spLocks noChangeArrowheads="1"/>
          </p:cNvSpPr>
          <p:nvPr/>
        </p:nvSpPr>
        <p:spPr bwMode="auto">
          <a:xfrm>
            <a:off x="6319838" y="5730875"/>
            <a:ext cx="1271502" cy="307777"/>
          </a:xfrm>
          <a:prstGeom prst="rect">
            <a:avLst/>
          </a:prstGeom>
          <a:noFill/>
          <a:ln w="9525">
            <a:noFill/>
            <a:miter lim="800000"/>
            <a:headEnd/>
            <a:tailEnd/>
          </a:ln>
          <a:effectLst/>
        </p:spPr>
        <p:txBody>
          <a:bodyPr wrap="none">
            <a:spAutoFit/>
          </a:bodyPr>
          <a:lstStyle/>
          <a:p>
            <a:pPr eaLnBrk="0" hangingPunct="0">
              <a:defRPr/>
            </a:pPr>
            <a:r>
              <a:rPr lang="ru-RU" sz="1400" b="1" dirty="0" smtClean="0">
                <a:solidFill>
                  <a:srgbClr val="FFFFFF"/>
                </a:solidFill>
              </a:rPr>
              <a:t>Спинной мозг</a:t>
            </a:r>
            <a:endParaRPr lang="en-GB"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33" name="TextBox 32"/>
          <p:cNvSpPr txBox="1"/>
          <p:nvPr/>
        </p:nvSpPr>
        <p:spPr>
          <a:xfrm>
            <a:off x="3419872" y="4161595"/>
            <a:ext cx="2052140" cy="923330"/>
          </a:xfrm>
          <a:prstGeom prst="rect">
            <a:avLst/>
          </a:prstGeom>
          <a:noFill/>
        </p:spPr>
        <p:txBody>
          <a:bodyPr wrap="square" rtlCol="0">
            <a:spAutoFit/>
          </a:bodyPr>
          <a:lstStyle/>
          <a:p>
            <a:pPr algn="ctr"/>
            <a:r>
              <a:rPr lang="ru-RU" b="1" dirty="0" smtClean="0">
                <a:solidFill>
                  <a:srgbClr val="FF99CC"/>
                </a:solidFill>
              </a:rPr>
              <a:t>Повышение </a:t>
            </a:r>
            <a:r>
              <a:rPr lang="ru-RU" b="1" dirty="0" smtClean="0">
                <a:solidFill>
                  <a:srgbClr val="FF99CC"/>
                </a:solidFill>
              </a:rPr>
              <a:t>возбудимости</a:t>
            </a:r>
            <a:r>
              <a:rPr lang="ru-RU" b="1" dirty="0" smtClean="0">
                <a:solidFill>
                  <a:srgbClr val="FF99CC"/>
                </a:solidFill>
              </a:rPr>
              <a:t> </a:t>
            </a:r>
            <a:r>
              <a:rPr lang="ru-RU" b="1" dirty="0" smtClean="0">
                <a:solidFill>
                  <a:srgbClr val="FF99CC"/>
                </a:solidFill>
              </a:rPr>
              <a:t>нейронов</a:t>
            </a:r>
            <a:endParaRPr lang="en-US" b="1" dirty="0">
              <a:solidFill>
                <a:srgbClr val="FF99CC"/>
              </a:solidFill>
            </a:endParaRPr>
          </a:p>
        </p:txBody>
      </p:sp>
      <p:sp>
        <p:nvSpPr>
          <p:cNvPr id="34" name="TextBox 33"/>
          <p:cNvSpPr txBox="1"/>
          <p:nvPr/>
        </p:nvSpPr>
        <p:spPr>
          <a:xfrm>
            <a:off x="6286424" y="1428736"/>
            <a:ext cx="1643162" cy="307777"/>
          </a:xfrm>
          <a:prstGeom prst="rect">
            <a:avLst/>
          </a:prstGeom>
          <a:noFill/>
        </p:spPr>
        <p:txBody>
          <a:bodyPr wrap="square" rtlCol="0">
            <a:spAutoFit/>
          </a:bodyPr>
          <a:lstStyle/>
          <a:p>
            <a:r>
              <a:rPr lang="ru-RU" sz="1400" b="1" dirty="0" smtClean="0">
                <a:solidFill>
                  <a:prstClr val="white"/>
                </a:solidFill>
              </a:rPr>
              <a:t>Головной мозг</a:t>
            </a:r>
            <a:endParaRPr lang="en-US"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55" name="Text Box 26"/>
          <p:cNvSpPr txBox="1">
            <a:spLocks noChangeArrowheads="1"/>
          </p:cNvSpPr>
          <p:nvPr/>
        </p:nvSpPr>
        <p:spPr bwMode="auto">
          <a:xfrm>
            <a:off x="7309447" y="2492896"/>
            <a:ext cx="1906023" cy="1200329"/>
          </a:xfrm>
          <a:prstGeom prst="rect">
            <a:avLst/>
          </a:prstGeom>
          <a:noFill/>
          <a:ln w="9525">
            <a:noFill/>
            <a:miter lim="800000"/>
            <a:headEnd/>
            <a:tailEnd/>
          </a:ln>
          <a:effectLst/>
        </p:spPr>
        <p:txBody>
          <a:bodyPr wrap="square" lIns="0" rIns="0">
            <a:spAutoFit/>
          </a:bodyPr>
          <a:lstStyle/>
          <a:p>
            <a:pPr eaLnBrk="0" hangingPunct="0">
              <a:defRPr/>
            </a:pPr>
            <a:r>
              <a:rPr lang="ru-RU" b="1" dirty="0" smtClean="0">
                <a:solidFill>
                  <a:srgbClr val="FF99CC"/>
                </a:solidFill>
              </a:rPr>
              <a:t>Воспринимаемая боль</a:t>
            </a:r>
            <a:r>
              <a:rPr lang="en-GB" b="1" dirty="0">
                <a:solidFill>
                  <a:srgbClr val="FF99CC"/>
                </a:solidFill>
              </a:rPr>
              <a:t/>
            </a:r>
            <a:br>
              <a:rPr lang="en-GB" b="1" dirty="0">
                <a:solidFill>
                  <a:srgbClr val="FF99CC"/>
                </a:solidFill>
              </a:rPr>
            </a:br>
            <a:r>
              <a:rPr lang="en-GB" b="1" dirty="0" smtClean="0">
                <a:solidFill>
                  <a:srgbClr val="FF99CC"/>
                </a:solidFill>
              </a:rPr>
              <a:t>(</a:t>
            </a:r>
            <a:r>
              <a:rPr lang="ru-RU" b="1" dirty="0" smtClean="0">
                <a:solidFill>
                  <a:srgbClr val="FF99CC"/>
                </a:solidFill>
              </a:rPr>
              <a:t>гипералгезия</a:t>
            </a:r>
            <a:r>
              <a:rPr lang="en-GB" b="1" dirty="0" smtClean="0">
                <a:solidFill>
                  <a:srgbClr val="FF99CC"/>
                </a:solidFill>
              </a:rPr>
              <a:t>/</a:t>
            </a:r>
            <a:br>
              <a:rPr lang="en-GB" b="1" dirty="0" smtClean="0">
                <a:solidFill>
                  <a:srgbClr val="FF99CC"/>
                </a:solidFill>
              </a:rPr>
            </a:br>
            <a:r>
              <a:rPr lang="ru-RU" b="1" dirty="0" smtClean="0">
                <a:solidFill>
                  <a:srgbClr val="FF99CC"/>
                </a:solidFill>
              </a:rPr>
              <a:t>аллодиния</a:t>
            </a:r>
            <a:r>
              <a:rPr lang="en-GB" b="1" dirty="0" smtClean="0">
                <a:solidFill>
                  <a:srgbClr val="FF99CC"/>
                </a:solidFill>
              </a:rPr>
              <a:t>)</a:t>
            </a:r>
            <a:endParaRPr lang="en-GB" b="1" dirty="0">
              <a:solidFill>
                <a:srgbClr val="FF99CC"/>
              </a:solidFill>
            </a:endParaRPr>
          </a:p>
        </p:txBody>
      </p:sp>
      <p:sp>
        <p:nvSpPr>
          <p:cNvPr id="49" name="TextBox 48"/>
          <p:cNvSpPr txBox="1"/>
          <p:nvPr/>
        </p:nvSpPr>
        <p:spPr>
          <a:xfrm>
            <a:off x="1131285" y="3404131"/>
            <a:ext cx="2494810" cy="1754326"/>
          </a:xfrm>
          <a:prstGeom prst="rect">
            <a:avLst/>
          </a:prstGeom>
          <a:noFill/>
        </p:spPr>
        <p:txBody>
          <a:bodyPr wrap="square" rtlCol="0">
            <a:spAutoFit/>
          </a:bodyPr>
          <a:lstStyle/>
          <a:p>
            <a:pPr algn="ctr"/>
            <a:r>
              <a:rPr lang="ru-RU" b="1" dirty="0" smtClean="0">
                <a:solidFill>
                  <a:srgbClr val="FF99CC"/>
                </a:solidFill>
              </a:rPr>
              <a:t>Повышение высвобождения нейромедиаторов боли (глутамата и субстанции </a:t>
            </a:r>
            <a:r>
              <a:rPr lang="en-CA" b="1" dirty="0" smtClean="0">
                <a:solidFill>
                  <a:srgbClr val="FF99CC"/>
                </a:solidFill>
              </a:rPr>
              <a:t>P</a:t>
            </a:r>
            <a:r>
              <a:rPr lang="ru-RU" b="1" dirty="0" smtClean="0">
                <a:solidFill>
                  <a:srgbClr val="FF99CC"/>
                </a:solidFill>
              </a:rPr>
              <a:t>)</a:t>
            </a:r>
            <a:endParaRPr lang="en-CA" b="1" dirty="0">
              <a:solidFill>
                <a:srgbClr val="FF99CC"/>
              </a:solidFill>
            </a:endParaRPr>
          </a:p>
          <a:p>
            <a:endParaRPr lang="en-US" b="1" dirty="0">
              <a:solidFill>
                <a:srgbClr val="FF99CC"/>
              </a:solidFill>
            </a:endParaRPr>
          </a:p>
        </p:txBody>
      </p:sp>
      <p:sp>
        <p:nvSpPr>
          <p:cNvPr id="50" name="Rectangle 49"/>
          <p:cNvSpPr/>
          <p:nvPr/>
        </p:nvSpPr>
        <p:spPr>
          <a:xfrm>
            <a:off x="2722463" y="1873361"/>
            <a:ext cx="2978290" cy="1089529"/>
          </a:xfrm>
          <a:prstGeom prst="rect">
            <a:avLst/>
          </a:prstGeom>
        </p:spPr>
        <p:txBody>
          <a:bodyPr wrap="square">
            <a:spAutoFit/>
          </a:bodyPr>
          <a:lstStyle/>
          <a:p>
            <a:pPr algn="ctr" defTabSz="815975" eaLnBrk="0" hangingPunct="0">
              <a:spcAft>
                <a:spcPct val="30000"/>
              </a:spcAft>
              <a:buClr>
                <a:srgbClr val="0191CD"/>
              </a:buClr>
            </a:pPr>
            <a:r>
              <a:rPr lang="ru-RU" b="1" u="sng" dirty="0" smtClean="0">
                <a:solidFill>
                  <a:srgbClr val="C03932">
                    <a:lumMod val="40000"/>
                    <a:lumOff val="60000"/>
                  </a:srgbClr>
                </a:solidFill>
              </a:rPr>
              <a:t>Варианты терапии боли</a:t>
            </a:r>
            <a:endParaRPr lang="en-US" b="1" u="sng" dirty="0" smtClean="0">
              <a:solidFill>
                <a:srgbClr val="C03932">
                  <a:lumMod val="40000"/>
                  <a:lumOff val="60000"/>
                </a:srgbClr>
              </a:solidFill>
            </a:endParaRPr>
          </a:p>
          <a:p>
            <a:pPr marL="285750" indent="-285750" defTabSz="815975" eaLnBrk="0" hangingPunct="0">
              <a:spcAft>
                <a:spcPct val="30000"/>
              </a:spcAft>
              <a:buClr>
                <a:srgbClr val="0191CD"/>
              </a:buClr>
              <a:buFont typeface="Arial" pitchFamily="34" charset="0"/>
              <a:buChar char="•"/>
            </a:pPr>
            <a:r>
              <a:rPr lang="el-GR" dirty="0">
                <a:solidFill>
                  <a:srgbClr val="C03932">
                    <a:lumMod val="40000"/>
                    <a:lumOff val="60000"/>
                  </a:srgbClr>
                </a:solidFill>
              </a:rPr>
              <a:t>α</a:t>
            </a:r>
            <a:r>
              <a:rPr lang="el-GR" baseline="-25000" dirty="0">
                <a:solidFill>
                  <a:srgbClr val="C03932">
                    <a:lumMod val="40000"/>
                    <a:lumOff val="60000"/>
                  </a:srgbClr>
                </a:solidFill>
              </a:rPr>
              <a:t>2</a:t>
            </a:r>
            <a:r>
              <a:rPr lang="el-GR" dirty="0">
                <a:solidFill>
                  <a:srgbClr val="C03932">
                    <a:lumMod val="40000"/>
                    <a:lumOff val="60000"/>
                  </a:srgbClr>
                </a:solidFill>
              </a:rPr>
              <a:t>δ </a:t>
            </a:r>
            <a:r>
              <a:rPr lang="ru-RU" dirty="0" smtClean="0">
                <a:solidFill>
                  <a:srgbClr val="C03932">
                    <a:lumMod val="40000"/>
                    <a:lumOff val="60000"/>
                  </a:srgbClr>
                </a:solidFill>
              </a:rPr>
              <a:t>ингибиторы</a:t>
            </a:r>
            <a:endParaRPr lang="en-US" dirty="0" smtClean="0">
              <a:solidFill>
                <a:srgbClr val="C03932">
                  <a:lumMod val="40000"/>
                  <a:lumOff val="60000"/>
                </a:srgbClr>
              </a:solidFill>
            </a:endParaRPr>
          </a:p>
          <a:p>
            <a:pPr marL="285750" indent="-285750" defTabSz="815975" eaLnBrk="0" hangingPunct="0">
              <a:spcAft>
                <a:spcPct val="30000"/>
              </a:spcAft>
              <a:buClr>
                <a:srgbClr val="0191CD"/>
              </a:buClr>
              <a:buFont typeface="Arial" pitchFamily="34" charset="0"/>
              <a:buChar char="•"/>
            </a:pPr>
            <a:r>
              <a:rPr lang="ru-RU" dirty="0" smtClean="0">
                <a:solidFill>
                  <a:srgbClr val="C03932">
                    <a:lumMod val="40000"/>
                    <a:lumOff val="60000"/>
                  </a:srgbClr>
                </a:solidFill>
              </a:rPr>
              <a:t>Антидепрессанты</a:t>
            </a:r>
            <a:endParaRPr lang="en-US" b="1" u="sng" dirty="0" smtClean="0">
              <a:solidFill>
                <a:srgbClr val="C03932"/>
              </a:solidFill>
            </a:endParaRPr>
          </a:p>
        </p:txBody>
      </p:sp>
      <p:sp>
        <p:nvSpPr>
          <p:cNvPr id="36" name="Rectangle 49"/>
          <p:cNvSpPr>
            <a:spLocks noChangeArrowheads="1"/>
          </p:cNvSpPr>
          <p:nvPr/>
        </p:nvSpPr>
        <p:spPr bwMode="invGray">
          <a:xfrm>
            <a:off x="149627" y="6495274"/>
            <a:ext cx="7332014" cy="328612"/>
          </a:xfrm>
          <a:prstGeom prst="rect">
            <a:avLst/>
          </a:prstGeom>
          <a:noFill/>
          <a:ln w="9525" algn="ctr">
            <a:noFill/>
            <a:miter lim="800000"/>
            <a:headEnd/>
            <a:tailEnd/>
          </a:ln>
        </p:spPr>
        <p:txBody>
          <a:bodyPr lIns="0" tIns="0" rIns="0" bIns="0" anchor="b"/>
          <a:lstStyle/>
          <a:p>
            <a:pPr>
              <a:spcAft>
                <a:spcPts val="300"/>
              </a:spcAft>
              <a:defRPr/>
            </a:pPr>
            <a:r>
              <a:rPr lang="ru-RU" sz="1000" dirty="0" smtClean="0">
                <a:solidFill>
                  <a:prstClr val="white"/>
                </a:solidFill>
              </a:rPr>
              <a:t>С изменениями из:</a:t>
            </a:r>
            <a:r>
              <a:rPr lang="en-US" sz="1000" dirty="0" smtClean="0">
                <a:solidFill>
                  <a:prstClr val="white"/>
                </a:solidFill>
              </a:rPr>
              <a:t> </a:t>
            </a:r>
            <a:r>
              <a:rPr lang="en-US" sz="1000" dirty="0">
                <a:solidFill>
                  <a:prstClr val="white"/>
                </a:solidFill>
              </a:rPr>
              <a:t>Campbell JN, Meyer RA</a:t>
            </a:r>
            <a:r>
              <a:rPr lang="en-US" sz="1000" dirty="0" smtClean="0">
                <a:solidFill>
                  <a:prstClr val="white"/>
                </a:solidFill>
              </a:rPr>
              <a:t>. </a:t>
            </a:r>
            <a:r>
              <a:rPr lang="en-US" sz="1000" i="1" dirty="0">
                <a:solidFill>
                  <a:prstClr val="white"/>
                </a:solidFill>
              </a:rPr>
              <a:t>Neuron</a:t>
            </a:r>
            <a:r>
              <a:rPr lang="en-US" sz="1000" dirty="0">
                <a:solidFill>
                  <a:prstClr val="white"/>
                </a:solidFill>
              </a:rPr>
              <a:t> 2006; 52(1):</a:t>
            </a:r>
            <a:r>
              <a:rPr lang="en-US" sz="1000" dirty="0" smtClean="0">
                <a:solidFill>
                  <a:prstClr val="white"/>
                </a:solidFill>
              </a:rPr>
              <a:t>77-92; Gottschalk </a:t>
            </a:r>
            <a:r>
              <a:rPr lang="en-US" sz="1000" dirty="0">
                <a:solidFill>
                  <a:prstClr val="white"/>
                </a:solidFill>
              </a:rPr>
              <a:t>A, Smith DS. </a:t>
            </a:r>
            <a:r>
              <a:rPr lang="en-US" sz="1000" i="1" dirty="0" smtClean="0">
                <a:solidFill>
                  <a:prstClr val="white"/>
                </a:solidFill>
              </a:rPr>
              <a:t>Am </a:t>
            </a:r>
            <a:r>
              <a:rPr lang="en-US" sz="1000" i="1" dirty="0">
                <a:solidFill>
                  <a:prstClr val="white"/>
                </a:solidFill>
              </a:rPr>
              <a:t>Fam Physician</a:t>
            </a:r>
            <a:r>
              <a:rPr lang="en-US" sz="1000" dirty="0">
                <a:solidFill>
                  <a:prstClr val="white"/>
                </a:solidFill>
              </a:rPr>
              <a:t> 2001; </a:t>
            </a:r>
            <a:r>
              <a:rPr lang="en-US" sz="1000" dirty="0" smtClean="0">
                <a:solidFill>
                  <a:prstClr val="white"/>
                </a:solidFill>
              </a:rPr>
              <a:t>63</a:t>
            </a:r>
            <a:r>
              <a:rPr lang="en-US" sz="1000" dirty="0" smtClean="0">
                <a:solidFill>
                  <a:prstClr val="white"/>
                </a:solidFill>
                <a:sym typeface="Wingdings" pitchFamily="2" charset="2"/>
              </a:rPr>
              <a:t>(10)</a:t>
            </a:r>
            <a:r>
              <a:rPr lang="en-US" sz="1000" dirty="0" smtClean="0">
                <a:solidFill>
                  <a:prstClr val="white"/>
                </a:solidFill>
              </a:rPr>
              <a:t>1979-86; Henriksson </a:t>
            </a:r>
            <a:r>
              <a:rPr lang="en-US" sz="1000" dirty="0">
                <a:solidFill>
                  <a:prstClr val="white"/>
                </a:solidFill>
              </a:rPr>
              <a:t>KG</a:t>
            </a:r>
            <a:r>
              <a:rPr lang="en-US" sz="1000" dirty="0" smtClean="0">
                <a:solidFill>
                  <a:prstClr val="white"/>
                </a:solidFill>
              </a:rPr>
              <a:t>. </a:t>
            </a:r>
            <a:r>
              <a:rPr lang="en-US" sz="1000" i="1" dirty="0">
                <a:solidFill>
                  <a:prstClr val="white"/>
                </a:solidFill>
              </a:rPr>
              <a:t>J Rehabil Med</a:t>
            </a:r>
            <a:r>
              <a:rPr lang="en-US" sz="1000" dirty="0">
                <a:solidFill>
                  <a:prstClr val="white"/>
                </a:solidFill>
              </a:rPr>
              <a:t> 2003; 41(Suppl):</a:t>
            </a:r>
            <a:r>
              <a:rPr lang="en-US" sz="1000" dirty="0" smtClean="0">
                <a:solidFill>
                  <a:prstClr val="white"/>
                </a:solidFill>
              </a:rPr>
              <a:t>89-94; </a:t>
            </a:r>
            <a:r>
              <a:rPr lang="en-US" sz="1000" spc="-10" dirty="0" smtClean="0">
                <a:solidFill>
                  <a:prstClr val="white"/>
                </a:solidFill>
              </a:rPr>
              <a:t>Larson </a:t>
            </a:r>
            <a:r>
              <a:rPr lang="en-US" sz="1000" spc="-10" dirty="0">
                <a:solidFill>
                  <a:prstClr val="white"/>
                </a:solidFill>
              </a:rPr>
              <a:t>AA </a:t>
            </a:r>
            <a:r>
              <a:rPr lang="en-US" sz="1000" i="1" spc="-10" dirty="0">
                <a:solidFill>
                  <a:prstClr val="white"/>
                </a:solidFill>
              </a:rPr>
              <a:t>et al.</a:t>
            </a:r>
            <a:r>
              <a:rPr lang="en-US" sz="1000" spc="-10" dirty="0">
                <a:solidFill>
                  <a:prstClr val="white"/>
                </a:solidFill>
              </a:rPr>
              <a:t> </a:t>
            </a:r>
            <a:r>
              <a:rPr lang="en-US" sz="1000" i="1" spc="-10" dirty="0" smtClean="0">
                <a:solidFill>
                  <a:prstClr val="white"/>
                </a:solidFill>
              </a:rPr>
              <a:t>Pain</a:t>
            </a:r>
            <a:r>
              <a:rPr lang="en-US" sz="1000" spc="-10" dirty="0" smtClean="0">
                <a:solidFill>
                  <a:prstClr val="white"/>
                </a:solidFill>
              </a:rPr>
              <a:t> </a:t>
            </a:r>
            <a:r>
              <a:rPr lang="en-US" sz="1000" spc="-10" dirty="0">
                <a:solidFill>
                  <a:prstClr val="white"/>
                </a:solidFill>
              </a:rPr>
              <a:t>2000; 87(2):</a:t>
            </a:r>
            <a:r>
              <a:rPr lang="en-US" sz="1000" spc="-10" dirty="0" smtClean="0">
                <a:solidFill>
                  <a:prstClr val="white"/>
                </a:solidFill>
              </a:rPr>
              <a:t>201-11; </a:t>
            </a:r>
            <a:r>
              <a:rPr lang="en-US" sz="1000" dirty="0" smtClean="0">
                <a:solidFill>
                  <a:prstClr val="white"/>
                </a:solidFill>
              </a:rPr>
              <a:t>Marchand </a:t>
            </a:r>
            <a:r>
              <a:rPr lang="en-US" sz="1000" dirty="0">
                <a:solidFill>
                  <a:prstClr val="white"/>
                </a:solidFill>
              </a:rPr>
              <a:t>S. </a:t>
            </a:r>
            <a:r>
              <a:rPr lang="en-US" sz="1000" i="1" dirty="0" smtClean="0">
                <a:solidFill>
                  <a:prstClr val="white"/>
                </a:solidFill>
              </a:rPr>
              <a:t>Rheum </a:t>
            </a:r>
            <a:r>
              <a:rPr lang="en-US" sz="1000" i="1" dirty="0">
                <a:solidFill>
                  <a:prstClr val="white"/>
                </a:solidFill>
              </a:rPr>
              <a:t>Dis Clin North Am</a:t>
            </a:r>
            <a:r>
              <a:rPr lang="en-US" sz="1000" dirty="0">
                <a:solidFill>
                  <a:prstClr val="white"/>
                </a:solidFill>
              </a:rPr>
              <a:t> 2008; 34(2):</a:t>
            </a:r>
            <a:r>
              <a:rPr lang="en-US" sz="1000" dirty="0" smtClean="0">
                <a:solidFill>
                  <a:prstClr val="white"/>
                </a:solidFill>
              </a:rPr>
              <a:t>285-309; Rao </a:t>
            </a:r>
            <a:r>
              <a:rPr lang="en-US" sz="1000" dirty="0">
                <a:solidFill>
                  <a:prstClr val="white"/>
                </a:solidFill>
              </a:rPr>
              <a:t>SG. </a:t>
            </a:r>
            <a:r>
              <a:rPr lang="en-US" sz="1000" i="1" dirty="0" smtClean="0">
                <a:solidFill>
                  <a:prstClr val="white"/>
                </a:solidFill>
              </a:rPr>
              <a:t>Rheum </a:t>
            </a:r>
            <a:r>
              <a:rPr lang="en-US" sz="1000" i="1" dirty="0">
                <a:solidFill>
                  <a:prstClr val="white"/>
                </a:solidFill>
              </a:rPr>
              <a:t>Dis Clin North Am</a:t>
            </a:r>
            <a:r>
              <a:rPr lang="en-US" sz="1000" dirty="0">
                <a:solidFill>
                  <a:prstClr val="white"/>
                </a:solidFill>
              </a:rPr>
              <a:t> 2002; 28(2):</a:t>
            </a:r>
            <a:r>
              <a:rPr lang="en-US" sz="1000" dirty="0" smtClean="0">
                <a:solidFill>
                  <a:prstClr val="white"/>
                </a:solidFill>
              </a:rPr>
              <a:t>235-59; Staud </a:t>
            </a:r>
            <a:r>
              <a:rPr lang="en-US" sz="1000" dirty="0">
                <a:solidFill>
                  <a:prstClr val="white"/>
                </a:solidFill>
              </a:rPr>
              <a:t>R. </a:t>
            </a:r>
            <a:r>
              <a:rPr lang="en-US" sz="1000" i="1" dirty="0" smtClean="0">
                <a:solidFill>
                  <a:prstClr val="white"/>
                </a:solidFill>
              </a:rPr>
              <a:t>Arthritis </a:t>
            </a:r>
            <a:r>
              <a:rPr lang="en-US" sz="1000" i="1" dirty="0">
                <a:solidFill>
                  <a:prstClr val="white"/>
                </a:solidFill>
              </a:rPr>
              <a:t>Res Ther </a:t>
            </a:r>
            <a:r>
              <a:rPr lang="en-US" sz="1000" dirty="0">
                <a:solidFill>
                  <a:prstClr val="white"/>
                </a:solidFill>
              </a:rPr>
              <a:t>2006; 8(3):</a:t>
            </a:r>
            <a:r>
              <a:rPr lang="en-US" sz="1000" dirty="0" smtClean="0">
                <a:solidFill>
                  <a:prstClr val="white"/>
                </a:solidFill>
              </a:rPr>
              <a:t>208-14; Staud </a:t>
            </a:r>
            <a:r>
              <a:rPr lang="en-US" sz="1000" dirty="0">
                <a:solidFill>
                  <a:prstClr val="white"/>
                </a:solidFill>
              </a:rPr>
              <a:t>R, Rodriguez ME. </a:t>
            </a:r>
            <a:r>
              <a:rPr lang="en-US" sz="1000" i="1" dirty="0" smtClean="0">
                <a:solidFill>
                  <a:prstClr val="white"/>
                </a:solidFill>
              </a:rPr>
              <a:t>Nat </a:t>
            </a:r>
            <a:r>
              <a:rPr lang="en-US" sz="1000" i="1" dirty="0">
                <a:solidFill>
                  <a:prstClr val="white"/>
                </a:solidFill>
              </a:rPr>
              <a:t>Clin Pract Rheumatol </a:t>
            </a:r>
            <a:r>
              <a:rPr lang="en-US" sz="1000" dirty="0">
                <a:solidFill>
                  <a:prstClr val="white"/>
                </a:solidFill>
              </a:rPr>
              <a:t>2006; 2(2):</a:t>
            </a:r>
            <a:r>
              <a:rPr lang="en-US" sz="1000" dirty="0" smtClean="0">
                <a:solidFill>
                  <a:prstClr val="white"/>
                </a:solidFill>
              </a:rPr>
              <a:t>90-8; Vaerøy </a:t>
            </a:r>
            <a:r>
              <a:rPr lang="en-US" sz="1000" dirty="0">
                <a:solidFill>
                  <a:prstClr val="white"/>
                </a:solidFill>
              </a:rPr>
              <a:t>H </a:t>
            </a:r>
            <a:r>
              <a:rPr lang="en-US" sz="1000" i="1" dirty="0">
                <a:solidFill>
                  <a:prstClr val="white"/>
                </a:solidFill>
              </a:rPr>
              <a:t>et al.</a:t>
            </a:r>
            <a:r>
              <a:rPr lang="en-US" sz="1000" dirty="0">
                <a:solidFill>
                  <a:prstClr val="white"/>
                </a:solidFill>
              </a:rPr>
              <a:t> </a:t>
            </a:r>
            <a:r>
              <a:rPr lang="en-US" sz="1000" i="1" dirty="0" smtClean="0">
                <a:solidFill>
                  <a:prstClr val="white"/>
                </a:solidFill>
              </a:rPr>
              <a:t>Pain</a:t>
            </a:r>
            <a:r>
              <a:rPr lang="en-US" sz="1000" dirty="0" smtClean="0">
                <a:solidFill>
                  <a:prstClr val="white"/>
                </a:solidFill>
              </a:rPr>
              <a:t> </a:t>
            </a:r>
            <a:r>
              <a:rPr lang="en-US" sz="1000" dirty="0">
                <a:solidFill>
                  <a:prstClr val="white"/>
                </a:solidFill>
              </a:rPr>
              <a:t>1988; 32(1):</a:t>
            </a:r>
            <a:r>
              <a:rPr lang="en-US" sz="1000" dirty="0" smtClean="0">
                <a:solidFill>
                  <a:prstClr val="white"/>
                </a:solidFill>
              </a:rPr>
              <a:t>21-6; Woolf </a:t>
            </a:r>
            <a:r>
              <a:rPr lang="en-US" sz="1000" dirty="0">
                <a:solidFill>
                  <a:prstClr val="white"/>
                </a:solidFill>
              </a:rPr>
              <a:t>CJ </a:t>
            </a:r>
            <a:r>
              <a:rPr lang="en-US" sz="1000" i="1" dirty="0">
                <a:solidFill>
                  <a:prstClr val="white"/>
                </a:solidFill>
              </a:rPr>
              <a:t>et al. </a:t>
            </a:r>
            <a:r>
              <a:rPr lang="en-US" sz="1000" i="1" dirty="0" smtClean="0">
                <a:solidFill>
                  <a:prstClr val="white"/>
                </a:solidFill>
              </a:rPr>
              <a:t>Ann </a:t>
            </a:r>
            <a:r>
              <a:rPr lang="en-US" sz="1000" i="1" dirty="0">
                <a:solidFill>
                  <a:prstClr val="white"/>
                </a:solidFill>
              </a:rPr>
              <a:t>Intern Med </a:t>
            </a:r>
            <a:r>
              <a:rPr lang="en-US" sz="1000" dirty="0">
                <a:solidFill>
                  <a:prstClr val="white"/>
                </a:solidFill>
              </a:rPr>
              <a:t>2004; 140(6):441-51.</a:t>
            </a:r>
          </a:p>
        </p:txBody>
      </p:sp>
    </p:spTree>
    <p:extLst>
      <p:ext uri="{BB962C8B-B14F-4D97-AF65-F5344CB8AC3E}">
        <p14:creationId xmlns:p14="http://schemas.microsoft.com/office/powerpoint/2010/main" xmlns="" val="3777794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780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80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780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67" grpId="0"/>
      <p:bldP spid="2178071" grpId="0" animBg="1"/>
      <p:bldP spid="2178074" grpId="0"/>
      <p:bldP spid="2178112" grpId="0" animBg="1"/>
      <p:bldP spid="2178112" grpId="1" animBg="1"/>
      <p:bldP spid="2178113" grpId="0" animBg="1"/>
      <p:bldP spid="2178113" grpId="1" animBg="1"/>
      <p:bldP spid="2178116" grpId="0"/>
      <p:bldP spid="33" grpId="0"/>
      <p:bldP spid="55"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071670" y="5489575"/>
            <a:ext cx="3571899" cy="307777"/>
          </a:xfrm>
          <a:prstGeom prst="rect">
            <a:avLst/>
          </a:prstGeom>
          <a:noFill/>
          <a:ln w="9525">
            <a:noFill/>
            <a:miter lim="800000"/>
            <a:headEnd/>
            <a:tailEnd/>
          </a:ln>
          <a:effectLst/>
        </p:spPr>
        <p:txBody>
          <a:bodyPr wrap="square">
            <a:spAutoFit/>
          </a:bodyPr>
          <a:lstStyle/>
          <a:p>
            <a:pPr>
              <a:defRPr/>
            </a:pPr>
            <a:r>
              <a:rPr lang="ru-RU" sz="1400" b="1" dirty="0" smtClean="0">
                <a:solidFill>
                  <a:srgbClr val="FFFFFF"/>
                </a:solidFill>
              </a:rPr>
              <a:t>Ноцицептивное афферентное волокно</a:t>
            </a:r>
            <a:endParaRPr lang="en-GB" sz="1400" b="1" dirty="0">
              <a:solidFill>
                <a:srgbClr val="FFFFFF"/>
              </a:solidFill>
            </a:endParaRPr>
          </a:p>
        </p:txBody>
      </p:sp>
      <p:sp>
        <p:nvSpPr>
          <p:cNvPr id="12294" name="Rectangle 20"/>
          <p:cNvSpPr>
            <a:spLocks noGrp="1" noChangeArrowheads="1"/>
          </p:cNvSpPr>
          <p:nvPr>
            <p:ph type="title"/>
          </p:nvPr>
        </p:nvSpPr>
        <p:spPr>
          <a:xfrm>
            <a:off x="457200" y="357392"/>
            <a:ext cx="8229600" cy="1143000"/>
          </a:xfrm>
        </p:spPr>
        <p:txBody>
          <a:bodyPr>
            <a:normAutofit/>
          </a:bodyPr>
          <a:lstStyle/>
          <a:p>
            <a:pPr>
              <a:lnSpc>
                <a:spcPct val="85000"/>
              </a:lnSpc>
            </a:pPr>
            <a:r>
              <a:rPr lang="ru-RU" dirty="0" smtClean="0"/>
              <a:t>Утрата ингибиторного контроля</a:t>
            </a:r>
            <a:r>
              <a:rPr lang="en-US" dirty="0" smtClean="0"/>
              <a:t>: </a:t>
            </a:r>
            <a:r>
              <a:rPr lang="ru-RU" dirty="0" smtClean="0"/>
              <a:t>дизингибирование</a:t>
            </a:r>
            <a:endParaRPr lang="en-GB" dirty="0" smtClean="0"/>
          </a:p>
        </p:txBody>
      </p:sp>
      <p:sp>
        <p:nvSpPr>
          <p:cNvPr id="2178067" name="Text Box 19"/>
          <p:cNvSpPr txBox="1">
            <a:spLocks noChangeArrowheads="1"/>
          </p:cNvSpPr>
          <p:nvPr/>
        </p:nvSpPr>
        <p:spPr bwMode="auto">
          <a:xfrm>
            <a:off x="674688" y="3602285"/>
            <a:ext cx="867673" cy="523220"/>
          </a:xfrm>
          <a:prstGeom prst="rect">
            <a:avLst/>
          </a:prstGeom>
          <a:noFill/>
          <a:ln w="9525">
            <a:noFill/>
            <a:miter lim="800000"/>
            <a:headEnd/>
            <a:tailEnd/>
          </a:ln>
          <a:effectLst/>
        </p:spPr>
        <p:txBody>
          <a:bodyPr wrap="none">
            <a:spAutoFit/>
          </a:bodyPr>
          <a:lstStyle/>
          <a:p>
            <a:pPr eaLnBrk="0" hangingPunct="0">
              <a:defRPr/>
            </a:pPr>
            <a:r>
              <a:rPr lang="ru-RU" sz="1400" b="1" dirty="0" smtClean="0">
                <a:solidFill>
                  <a:srgbClr val="FFFFFF"/>
                </a:solidFill>
              </a:rPr>
              <a:t>Болевые</a:t>
            </a:r>
            <a:br>
              <a:rPr lang="ru-RU" sz="1400" b="1" dirty="0" smtClean="0">
                <a:solidFill>
                  <a:srgbClr val="FFFFFF"/>
                </a:solidFill>
              </a:rPr>
            </a:br>
            <a:r>
              <a:rPr lang="ru-RU" sz="1400" b="1" dirty="0" smtClean="0">
                <a:solidFill>
                  <a:srgbClr val="FFFFFF"/>
                </a:solidFill>
              </a:rPr>
              <a:t>стимулы</a:t>
            </a:r>
            <a:endParaRPr lang="en-GB" sz="1400" b="1" dirty="0">
              <a:solidFill>
                <a:srgbClr val="FFFFFF"/>
              </a:solidFill>
            </a:endParaRPr>
          </a:p>
        </p:txBody>
      </p:sp>
      <p:sp>
        <p:nvSpPr>
          <p:cNvPr id="2178070"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n-US" sz="1400" b="1" dirty="0">
              <a:solidFill>
                <a:srgbClr val="FFFFFF"/>
              </a:solidFill>
            </a:endParaRPr>
          </a:p>
        </p:txBody>
      </p:sp>
      <p:sp>
        <p:nvSpPr>
          <p:cNvPr id="2178071"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dirty="0">
              <a:solidFill>
                <a:srgbClr val="FFFFFF"/>
              </a:solidFill>
            </a:endParaRPr>
          </a:p>
        </p:txBody>
      </p:sp>
      <p:sp>
        <p:nvSpPr>
          <p:cNvPr id="2178072"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n-US" sz="1400" b="1" dirty="0">
              <a:solidFill>
                <a:srgbClr val="FFFFFF"/>
              </a:solidFill>
            </a:endParaRPr>
          </a:p>
        </p:txBody>
      </p:sp>
      <p:sp>
        <p:nvSpPr>
          <p:cNvPr id="2178073" name="Text Box 25"/>
          <p:cNvSpPr txBox="1">
            <a:spLocks noChangeArrowheads="1"/>
          </p:cNvSpPr>
          <p:nvPr/>
        </p:nvSpPr>
        <p:spPr bwMode="auto">
          <a:xfrm>
            <a:off x="5332121" y="4229100"/>
            <a:ext cx="1489382" cy="646331"/>
          </a:xfrm>
          <a:prstGeom prst="rect">
            <a:avLst/>
          </a:prstGeom>
          <a:noFill/>
          <a:ln w="9525">
            <a:noFill/>
            <a:miter lim="800000"/>
            <a:headEnd/>
            <a:tailEnd/>
          </a:ln>
          <a:effectLst/>
        </p:spPr>
        <p:txBody>
          <a:bodyPr wrap="none">
            <a:spAutoFit/>
          </a:bodyPr>
          <a:lstStyle/>
          <a:p>
            <a:pPr algn="r" eaLnBrk="0" hangingPunct="0">
              <a:defRPr/>
            </a:pPr>
            <a:r>
              <a:rPr lang="ru-RU" b="1" dirty="0" smtClean="0">
                <a:solidFill>
                  <a:srgbClr val="FF99CC"/>
                </a:solidFill>
              </a:rPr>
              <a:t>Нисходящая </a:t>
            </a:r>
            <a:br>
              <a:rPr lang="ru-RU" b="1" dirty="0" smtClean="0">
                <a:solidFill>
                  <a:srgbClr val="FF99CC"/>
                </a:solidFill>
              </a:rPr>
            </a:br>
            <a:r>
              <a:rPr lang="ru-RU" b="1" dirty="0" smtClean="0">
                <a:solidFill>
                  <a:srgbClr val="FF99CC"/>
                </a:solidFill>
              </a:rPr>
              <a:t>модуляция</a:t>
            </a:r>
            <a:endParaRPr lang="en-GB" b="1" dirty="0">
              <a:solidFill>
                <a:srgbClr val="FF99CC"/>
              </a:solidFill>
            </a:endParaRPr>
          </a:p>
        </p:txBody>
      </p:sp>
      <p:sp>
        <p:nvSpPr>
          <p:cNvPr id="2178074" name="Text Box 26"/>
          <p:cNvSpPr txBox="1">
            <a:spLocks noChangeArrowheads="1"/>
          </p:cNvSpPr>
          <p:nvPr/>
        </p:nvSpPr>
        <p:spPr bwMode="auto">
          <a:xfrm>
            <a:off x="7232650" y="4229100"/>
            <a:ext cx="1495794" cy="646331"/>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Восходящий </a:t>
            </a:r>
            <a:br>
              <a:rPr lang="ru-RU" b="1" dirty="0" smtClean="0">
                <a:solidFill>
                  <a:srgbClr val="FF99CC"/>
                </a:solidFill>
              </a:rPr>
            </a:br>
            <a:r>
              <a:rPr lang="ru-RU" b="1" dirty="0" smtClean="0">
                <a:solidFill>
                  <a:srgbClr val="FF99CC"/>
                </a:solidFill>
              </a:rPr>
              <a:t>поток</a:t>
            </a:r>
            <a:endParaRPr lang="en-GB" b="1" dirty="0">
              <a:solidFill>
                <a:srgbClr val="FF99CC"/>
              </a:solidFill>
            </a:endParaRPr>
          </a:p>
        </p:txBody>
      </p:sp>
      <p:sp>
        <p:nvSpPr>
          <p:cNvPr id="2178077" name="Text Box 29"/>
          <p:cNvSpPr txBox="1">
            <a:spLocks noChangeArrowheads="1"/>
          </p:cNvSpPr>
          <p:nvPr/>
        </p:nvSpPr>
        <p:spPr bwMode="auto">
          <a:xfrm>
            <a:off x="6319838" y="5730875"/>
            <a:ext cx="1271502" cy="307777"/>
          </a:xfrm>
          <a:prstGeom prst="rect">
            <a:avLst/>
          </a:prstGeom>
          <a:noFill/>
          <a:ln w="9525">
            <a:noFill/>
            <a:miter lim="800000"/>
            <a:headEnd/>
            <a:tailEnd/>
          </a:ln>
          <a:effectLst/>
        </p:spPr>
        <p:txBody>
          <a:bodyPr wrap="none">
            <a:spAutoFit/>
          </a:bodyPr>
          <a:lstStyle/>
          <a:p>
            <a:pPr eaLnBrk="0" hangingPunct="0">
              <a:defRPr/>
            </a:pPr>
            <a:r>
              <a:rPr lang="ru-RU" sz="1400" b="1" dirty="0" smtClean="0">
                <a:solidFill>
                  <a:srgbClr val="FFFFFF"/>
                </a:solidFill>
              </a:rPr>
              <a:t>Спинной мозг</a:t>
            </a:r>
            <a:endParaRPr lang="en-GB"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30" name="TextBox 29"/>
          <p:cNvSpPr txBox="1"/>
          <p:nvPr/>
        </p:nvSpPr>
        <p:spPr>
          <a:xfrm>
            <a:off x="1331640" y="4509120"/>
            <a:ext cx="1954476" cy="369332"/>
          </a:xfrm>
          <a:prstGeom prst="rect">
            <a:avLst/>
          </a:prstGeom>
          <a:noFill/>
        </p:spPr>
        <p:txBody>
          <a:bodyPr wrap="square" rtlCol="0">
            <a:spAutoFit/>
          </a:bodyPr>
          <a:lstStyle/>
          <a:p>
            <a:r>
              <a:rPr lang="ru-RU" b="1" dirty="0" smtClean="0">
                <a:solidFill>
                  <a:srgbClr val="FF99CC"/>
                </a:solidFill>
              </a:rPr>
              <a:t>Преобразование</a:t>
            </a:r>
            <a:endParaRPr lang="en-US" b="1" dirty="0">
              <a:solidFill>
                <a:srgbClr val="FF99CC"/>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33" name="TextBox 32"/>
          <p:cNvSpPr txBox="1"/>
          <p:nvPr/>
        </p:nvSpPr>
        <p:spPr>
          <a:xfrm>
            <a:off x="3275856" y="4437112"/>
            <a:ext cx="1506488" cy="369332"/>
          </a:xfrm>
          <a:prstGeom prst="rect">
            <a:avLst/>
          </a:prstGeom>
          <a:noFill/>
        </p:spPr>
        <p:txBody>
          <a:bodyPr wrap="square" rtlCol="0">
            <a:spAutoFit/>
          </a:bodyPr>
          <a:lstStyle/>
          <a:p>
            <a:r>
              <a:rPr lang="ru-RU" b="1" dirty="0" smtClean="0">
                <a:solidFill>
                  <a:srgbClr val="FF99CC"/>
                </a:solidFill>
              </a:rPr>
              <a:t>Передача</a:t>
            </a:r>
            <a:endParaRPr lang="en-US" b="1" dirty="0">
              <a:solidFill>
                <a:srgbClr val="FF99CC"/>
              </a:solidFill>
            </a:endParaRPr>
          </a:p>
        </p:txBody>
      </p:sp>
      <p:sp>
        <p:nvSpPr>
          <p:cNvPr id="34" name="TextBox 33"/>
          <p:cNvSpPr txBox="1"/>
          <p:nvPr/>
        </p:nvSpPr>
        <p:spPr>
          <a:xfrm>
            <a:off x="6286512" y="1500174"/>
            <a:ext cx="1643162" cy="307777"/>
          </a:xfrm>
          <a:prstGeom prst="rect">
            <a:avLst/>
          </a:prstGeom>
          <a:noFill/>
        </p:spPr>
        <p:txBody>
          <a:bodyPr wrap="square" rtlCol="0">
            <a:spAutoFit/>
          </a:bodyPr>
          <a:lstStyle/>
          <a:p>
            <a:r>
              <a:rPr lang="ru-RU" sz="1400" b="1" dirty="0" smtClean="0">
                <a:solidFill>
                  <a:prstClr val="white"/>
                </a:solidFill>
              </a:rPr>
              <a:t>Головной мозг</a:t>
            </a:r>
            <a:endParaRPr lang="en-US"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44"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n-US" sz="1400" b="1" dirty="0">
              <a:solidFill>
                <a:srgbClr val="FFFFFF"/>
              </a:solidFill>
            </a:endParaRPr>
          </a:p>
        </p:txBody>
      </p:sp>
      <p:pic>
        <p:nvPicPr>
          <p:cNvPr id="2050"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596630" y="3451473"/>
            <a:ext cx="495650" cy="769441"/>
          </a:xfrm>
          <a:prstGeom prst="rect">
            <a:avLst/>
          </a:prstGeom>
        </p:spPr>
        <p:txBody>
          <a:bodyPr wrap="none">
            <a:spAutoFit/>
          </a:bodyPr>
          <a:lstStyle/>
          <a:p>
            <a:pPr algn="ctr">
              <a:defRPr/>
            </a:pPr>
            <a:r>
              <a:rPr lang="en-US" sz="4400" b="1" dirty="0">
                <a:solidFill>
                  <a:prstClr val="white"/>
                </a:solidFill>
              </a:rPr>
              <a:t>X</a:t>
            </a:r>
          </a:p>
        </p:txBody>
      </p:sp>
      <p:sp>
        <p:nvSpPr>
          <p:cNvPr id="47" name="Rectangle 46"/>
          <p:cNvSpPr/>
          <p:nvPr/>
        </p:nvSpPr>
        <p:spPr>
          <a:xfrm>
            <a:off x="5824188" y="4200368"/>
            <a:ext cx="495650" cy="769441"/>
          </a:xfrm>
          <a:prstGeom prst="rect">
            <a:avLst/>
          </a:prstGeom>
        </p:spPr>
        <p:txBody>
          <a:bodyPr wrap="none">
            <a:spAutoFit/>
          </a:bodyPr>
          <a:lstStyle/>
          <a:p>
            <a:pPr algn="ctr">
              <a:defRPr/>
            </a:pPr>
            <a:r>
              <a:rPr lang="en-US" sz="4400" b="1" dirty="0">
                <a:solidFill>
                  <a:prstClr val="white"/>
                </a:solidFill>
              </a:rPr>
              <a:t>X</a:t>
            </a:r>
          </a:p>
        </p:txBody>
      </p:sp>
      <p:sp>
        <p:nvSpPr>
          <p:cNvPr id="49" name="Text Box 26"/>
          <p:cNvSpPr txBox="1">
            <a:spLocks noChangeArrowheads="1"/>
          </p:cNvSpPr>
          <p:nvPr/>
        </p:nvSpPr>
        <p:spPr bwMode="auto">
          <a:xfrm>
            <a:off x="7843964" y="2500306"/>
            <a:ext cx="1300036" cy="923330"/>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Усиление </a:t>
            </a:r>
            <a:br>
              <a:rPr lang="ru-RU" b="1" dirty="0" smtClean="0">
                <a:solidFill>
                  <a:srgbClr val="FF99CC"/>
                </a:solidFill>
              </a:rPr>
            </a:br>
            <a:r>
              <a:rPr lang="ru-RU" b="1" dirty="0" smtClean="0">
                <a:solidFill>
                  <a:srgbClr val="FF99CC"/>
                </a:solidFill>
              </a:rPr>
              <a:t>болевой </a:t>
            </a:r>
            <a:br>
              <a:rPr lang="ru-RU" b="1" dirty="0" smtClean="0">
                <a:solidFill>
                  <a:srgbClr val="FF99CC"/>
                </a:solidFill>
              </a:rPr>
            </a:br>
            <a:r>
              <a:rPr lang="ru-RU" b="1" dirty="0" smtClean="0">
                <a:solidFill>
                  <a:srgbClr val="FF99CC"/>
                </a:solidFill>
              </a:rPr>
              <a:t>перцепции</a:t>
            </a:r>
            <a:endParaRPr lang="en-GB" b="1" dirty="0">
              <a:solidFill>
                <a:srgbClr val="FF99CC"/>
              </a:solidFill>
            </a:endParaRPr>
          </a:p>
        </p:txBody>
      </p:sp>
      <p:sp>
        <p:nvSpPr>
          <p:cNvPr id="45" name="Rectangle 160"/>
          <p:cNvSpPr>
            <a:spLocks noChangeArrowheads="1"/>
          </p:cNvSpPr>
          <p:nvPr/>
        </p:nvSpPr>
        <p:spPr bwMode="auto">
          <a:xfrm>
            <a:off x="203539" y="6518765"/>
            <a:ext cx="8886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sz="1000" dirty="0" smtClean="0">
                <a:solidFill>
                  <a:prstClr val="white"/>
                </a:solidFill>
              </a:rPr>
              <a:t>Attal N, Bouhassira D. </a:t>
            </a:r>
            <a:r>
              <a:rPr lang="en-US" sz="1000" i="1" dirty="0" smtClean="0">
                <a:solidFill>
                  <a:prstClr val="white"/>
                </a:solidFill>
              </a:rPr>
              <a:t>Acta Neurol Scand</a:t>
            </a:r>
            <a:r>
              <a:rPr lang="en-US" sz="1000" dirty="0" smtClean="0">
                <a:solidFill>
                  <a:prstClr val="white"/>
                </a:solidFill>
              </a:rPr>
              <a:t> 1999; 173:12-24; Doubell TP </a:t>
            </a:r>
            <a:r>
              <a:rPr lang="en-US" sz="1000" i="1" dirty="0" smtClean="0">
                <a:solidFill>
                  <a:prstClr val="white"/>
                </a:solidFill>
              </a:rPr>
              <a:t>et al. </a:t>
            </a:r>
            <a:r>
              <a:rPr lang="en-US" sz="1000" dirty="0" smtClean="0">
                <a:solidFill>
                  <a:prstClr val="white"/>
                </a:solidFill>
              </a:rPr>
              <a:t>In: Wall PD, Melzack R (eds). </a:t>
            </a:r>
            <a:br>
              <a:rPr lang="en-US" sz="1000" dirty="0" smtClean="0">
                <a:solidFill>
                  <a:prstClr val="white"/>
                </a:solidFill>
              </a:rPr>
            </a:br>
            <a:r>
              <a:rPr lang="en-US" sz="1000" i="1" dirty="0" smtClean="0">
                <a:solidFill>
                  <a:prstClr val="white"/>
                </a:solidFill>
              </a:rPr>
              <a:t>Textbook of Pain</a:t>
            </a:r>
            <a:r>
              <a:rPr lang="en-US" sz="1000" dirty="0" smtClean="0">
                <a:solidFill>
                  <a:prstClr val="white"/>
                </a:solidFill>
              </a:rPr>
              <a:t>. 4th ed. Harcourt Publishers Limited; Edinburgh, UK: 1999; </a:t>
            </a:r>
            <a:r>
              <a:rPr lang="en-GB" sz="1000" dirty="0" smtClean="0">
                <a:solidFill>
                  <a:prstClr val="white"/>
                </a:solidFill>
              </a:rPr>
              <a:t>Woolf </a:t>
            </a:r>
            <a:r>
              <a:rPr lang="en-GB" sz="1000" dirty="0">
                <a:solidFill>
                  <a:prstClr val="white"/>
                </a:solidFill>
              </a:rPr>
              <a:t>CJ, Mannion RJ. </a:t>
            </a:r>
            <a:r>
              <a:rPr lang="en-GB" sz="1000" i="1" dirty="0" smtClean="0">
                <a:solidFill>
                  <a:prstClr val="white"/>
                </a:solidFill>
              </a:rPr>
              <a:t>Lancet</a:t>
            </a:r>
            <a:r>
              <a:rPr lang="en-GB" sz="1000" dirty="0" smtClean="0">
                <a:solidFill>
                  <a:prstClr val="white"/>
                </a:solidFill>
              </a:rPr>
              <a:t> </a:t>
            </a:r>
            <a:r>
              <a:rPr lang="en-GB" sz="1000" dirty="0">
                <a:solidFill>
                  <a:prstClr val="white"/>
                </a:solidFill>
              </a:rPr>
              <a:t>1999; 353(9168):1959-64.</a:t>
            </a:r>
            <a:endParaRPr lang="en-US" sz="1000" dirty="0">
              <a:solidFill>
                <a:prstClr val="white"/>
              </a:solidFill>
            </a:endParaRPr>
          </a:p>
        </p:txBody>
      </p:sp>
      <p:sp>
        <p:nvSpPr>
          <p:cNvPr id="48" name="Rectangle 49"/>
          <p:cNvSpPr/>
          <p:nvPr/>
        </p:nvSpPr>
        <p:spPr>
          <a:xfrm>
            <a:off x="2722463" y="1873361"/>
            <a:ext cx="2978290" cy="1089529"/>
          </a:xfrm>
          <a:prstGeom prst="rect">
            <a:avLst/>
          </a:prstGeom>
        </p:spPr>
        <p:txBody>
          <a:bodyPr wrap="square">
            <a:spAutoFit/>
          </a:bodyPr>
          <a:lstStyle/>
          <a:p>
            <a:pPr algn="ctr" defTabSz="815975" eaLnBrk="0" hangingPunct="0">
              <a:spcAft>
                <a:spcPct val="30000"/>
              </a:spcAft>
              <a:buClr>
                <a:srgbClr val="0191CD"/>
              </a:buClr>
            </a:pPr>
            <a:r>
              <a:rPr lang="ru-RU" b="1" u="sng" dirty="0" smtClean="0">
                <a:solidFill>
                  <a:srgbClr val="C03932">
                    <a:lumMod val="40000"/>
                    <a:lumOff val="60000"/>
                  </a:srgbClr>
                </a:solidFill>
              </a:rPr>
              <a:t>Варианты терапии боли</a:t>
            </a:r>
            <a:endParaRPr lang="en-US" b="1" u="sng" dirty="0" smtClean="0">
              <a:solidFill>
                <a:srgbClr val="C03932">
                  <a:lumMod val="40000"/>
                  <a:lumOff val="60000"/>
                </a:srgbClr>
              </a:solidFill>
            </a:endParaRPr>
          </a:p>
          <a:p>
            <a:pPr marL="285750" indent="-285750" defTabSz="815975" eaLnBrk="0" hangingPunct="0">
              <a:spcAft>
                <a:spcPct val="30000"/>
              </a:spcAft>
              <a:buClr>
                <a:srgbClr val="0191CD"/>
              </a:buClr>
              <a:buFont typeface="Arial" pitchFamily="34" charset="0"/>
              <a:buChar char="•"/>
            </a:pPr>
            <a:r>
              <a:rPr lang="el-GR" dirty="0">
                <a:solidFill>
                  <a:srgbClr val="C03932">
                    <a:lumMod val="40000"/>
                    <a:lumOff val="60000"/>
                  </a:srgbClr>
                </a:solidFill>
              </a:rPr>
              <a:t>α</a:t>
            </a:r>
            <a:r>
              <a:rPr lang="el-GR" baseline="-25000" dirty="0">
                <a:solidFill>
                  <a:srgbClr val="C03932">
                    <a:lumMod val="40000"/>
                    <a:lumOff val="60000"/>
                  </a:srgbClr>
                </a:solidFill>
              </a:rPr>
              <a:t>2</a:t>
            </a:r>
            <a:r>
              <a:rPr lang="el-GR" dirty="0">
                <a:solidFill>
                  <a:srgbClr val="C03932">
                    <a:lumMod val="40000"/>
                    <a:lumOff val="60000"/>
                  </a:srgbClr>
                </a:solidFill>
              </a:rPr>
              <a:t>δ </a:t>
            </a:r>
            <a:r>
              <a:rPr lang="ru-RU" dirty="0" smtClean="0">
                <a:solidFill>
                  <a:srgbClr val="C03932">
                    <a:lumMod val="40000"/>
                    <a:lumOff val="60000"/>
                  </a:srgbClr>
                </a:solidFill>
              </a:rPr>
              <a:t>ингибиторы</a:t>
            </a:r>
            <a:endParaRPr lang="en-US" dirty="0" smtClean="0">
              <a:solidFill>
                <a:srgbClr val="C03932">
                  <a:lumMod val="40000"/>
                  <a:lumOff val="60000"/>
                </a:srgbClr>
              </a:solidFill>
            </a:endParaRPr>
          </a:p>
          <a:p>
            <a:pPr marL="285750" indent="-285750" defTabSz="815975" eaLnBrk="0" hangingPunct="0">
              <a:spcAft>
                <a:spcPct val="30000"/>
              </a:spcAft>
              <a:buClr>
                <a:srgbClr val="0191CD"/>
              </a:buClr>
              <a:buFont typeface="Arial" pitchFamily="34" charset="0"/>
              <a:buChar char="•"/>
            </a:pPr>
            <a:r>
              <a:rPr lang="ru-RU" dirty="0" smtClean="0">
                <a:solidFill>
                  <a:srgbClr val="C03932">
                    <a:lumMod val="40000"/>
                    <a:lumOff val="60000"/>
                  </a:srgbClr>
                </a:solidFill>
              </a:rPr>
              <a:t>Антидепрессанты</a:t>
            </a:r>
            <a:endParaRPr lang="en-US" b="1" u="sng" dirty="0" smtClean="0">
              <a:solidFill>
                <a:srgbClr val="C03932"/>
              </a:solidFill>
            </a:endParaRPr>
          </a:p>
        </p:txBody>
      </p:sp>
    </p:spTree>
    <p:extLst>
      <p:ext uri="{BB962C8B-B14F-4D97-AF65-F5344CB8AC3E}">
        <p14:creationId xmlns:p14="http://schemas.microsoft.com/office/powerpoint/2010/main" xmlns="" val="1338314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2178074"/>
                                        </p:tgtEl>
                                        <p:attrNameLst>
                                          <p:attrName>style.visibility</p:attrName>
                                        </p:attrNameLst>
                                      </p:cBhvr>
                                      <p:to>
                                        <p:strVal val="visible"/>
                                      </p:to>
                                    </p:set>
                                    <p:animEffect transition="in" filter="fade">
                                      <p:cBhvr>
                                        <p:cTn id="22" dur="200"/>
                                        <p:tgtEl>
                                          <p:spTgt spid="217807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78115"/>
                                        </p:tgtEl>
                                        <p:attrNameLst>
                                          <p:attrName>style.visibility</p:attrName>
                                        </p:attrNameLst>
                                      </p:cBhvr>
                                      <p:to>
                                        <p:strVal val="visible"/>
                                      </p:to>
                                    </p:set>
                                    <p:animEffect transition="in" filter="fade">
                                      <p:cBhvr>
                                        <p:cTn id="26" dur="500"/>
                                        <p:tgtEl>
                                          <p:spTgt spid="2178115"/>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2178115"/>
                                        </p:tgtEl>
                                      </p:cBhvr>
                                    </p:animEffect>
                                    <p:set>
                                      <p:cBhvr>
                                        <p:cTn id="30" dur="1" fill="hold">
                                          <p:stCondLst>
                                            <p:cond delay="499"/>
                                          </p:stCondLst>
                                        </p:cTn>
                                        <p:tgtEl>
                                          <p:spTgt spid="2178115"/>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178115"/>
                                        </p:tgtEl>
                                        <p:attrNameLst>
                                          <p:attrName>style.visibility</p:attrName>
                                        </p:attrNameLst>
                                      </p:cBhvr>
                                      <p:to>
                                        <p:strVal val="visible"/>
                                      </p:to>
                                    </p:set>
                                    <p:animEffect transition="in" filter="fade">
                                      <p:cBhvr>
                                        <p:cTn id="34" dur="500"/>
                                        <p:tgtEl>
                                          <p:spTgt spid="21781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78116"/>
                                        </p:tgtEl>
                                        <p:attrNameLst>
                                          <p:attrName>style.visibility</p:attrName>
                                        </p:attrNameLst>
                                      </p:cBhvr>
                                      <p:to>
                                        <p:strVal val="visible"/>
                                      </p:to>
                                    </p:set>
                                    <p:animEffect transition="in" filter="fade">
                                      <p:cBhvr>
                                        <p:cTn id="37" dur="500"/>
                                        <p:tgtEl>
                                          <p:spTgt spid="2178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78073"/>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3" grpId="0"/>
      <p:bldP spid="2178074" grpId="0"/>
      <p:bldP spid="2178112" grpId="0" animBg="1"/>
      <p:bldP spid="2178112" grpId="1" animBg="1"/>
      <p:bldP spid="2178113" grpId="0" animBg="1"/>
      <p:bldP spid="2178113" grpId="1" animBg="1"/>
      <p:bldP spid="2178116" grpId="0"/>
      <p:bldP spid="2" grpId="0"/>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16"/>
          <p:cNvSpPr txBox="1">
            <a:spLocks noChangeArrowheads="1"/>
          </p:cNvSpPr>
          <p:nvPr/>
        </p:nvSpPr>
        <p:spPr bwMode="auto">
          <a:xfrm>
            <a:off x="209036" y="6478685"/>
            <a:ext cx="8528050" cy="338554"/>
          </a:xfrm>
          <a:prstGeom prst="rect">
            <a:avLst/>
          </a:prstGeom>
          <a:noFill/>
          <a:ln w="9525">
            <a:noFill/>
            <a:miter lim="800000"/>
            <a:headEnd/>
            <a:tailEnd/>
          </a:ln>
        </p:spPr>
        <p:txBody>
          <a:bodyPr lIns="0" tIns="0" rIns="0" bIns="0" anchor="b">
            <a:spAutoFit/>
          </a:bodyPr>
          <a:lstStyle/>
          <a:p>
            <a:pPr marL="114300" indent="-114300"/>
            <a:r>
              <a:rPr lang="ru-RU" sz="1200" b="1" dirty="0" smtClean="0">
                <a:solidFill>
                  <a:srgbClr val="002060"/>
                </a:solidFill>
                <a:cs typeface="Arial" pitchFamily="34" charset="0"/>
              </a:rPr>
              <a:t>Примечание</a:t>
            </a:r>
            <a:r>
              <a:rPr lang="en-US" sz="1200" b="1" dirty="0" smtClean="0">
                <a:solidFill>
                  <a:srgbClr val="002060"/>
                </a:solidFill>
                <a:cs typeface="Arial" pitchFamily="34" charset="0"/>
              </a:rPr>
              <a:t>: </a:t>
            </a:r>
            <a:r>
              <a:rPr lang="ru-RU" sz="1200" b="1" dirty="0" smtClean="0">
                <a:solidFill>
                  <a:srgbClr val="002060"/>
                </a:solidFill>
                <a:cs typeface="Arial" pitchFamily="34" charset="0"/>
              </a:rPr>
              <a:t>прегабалин и габапентин являются </a:t>
            </a:r>
            <a:r>
              <a:rPr lang="el-GR" sz="1200" b="1" dirty="0" smtClean="0">
                <a:solidFill>
                  <a:srgbClr val="002060"/>
                </a:solidFill>
                <a:cs typeface="Arial" pitchFamily="34" charset="0"/>
              </a:rPr>
              <a:t>α</a:t>
            </a:r>
            <a:r>
              <a:rPr lang="el-GR" sz="1200" b="1" baseline="-25000" dirty="0" smtClean="0">
                <a:solidFill>
                  <a:srgbClr val="002060"/>
                </a:solidFill>
                <a:cs typeface="Arial" pitchFamily="34" charset="0"/>
              </a:rPr>
              <a:t>2</a:t>
            </a:r>
            <a:r>
              <a:rPr lang="el-GR" sz="1200" b="1" dirty="0" smtClean="0">
                <a:solidFill>
                  <a:srgbClr val="002060"/>
                </a:solidFill>
                <a:cs typeface="Arial" pitchFamily="34" charset="0"/>
              </a:rPr>
              <a:t>δ </a:t>
            </a:r>
            <a:r>
              <a:rPr lang="ru-RU" sz="1200" b="1" dirty="0" smtClean="0">
                <a:solidFill>
                  <a:srgbClr val="002060"/>
                </a:solidFill>
                <a:cs typeface="Arial" pitchFamily="34" charset="0"/>
              </a:rPr>
              <a:t>лигандами</a:t>
            </a:r>
            <a:endParaRPr lang="en-US" sz="1200" b="1" dirty="0" smtClean="0">
              <a:solidFill>
                <a:srgbClr val="002060"/>
              </a:solidFill>
              <a:cs typeface="Arial" pitchFamily="34" charset="0"/>
            </a:endParaRPr>
          </a:p>
          <a:p>
            <a:pPr marL="114300" indent="-114300"/>
            <a:r>
              <a:rPr lang="en-US" sz="1000" dirty="0" smtClean="0">
                <a:solidFill>
                  <a:srgbClr val="002060"/>
                </a:solidFill>
                <a:cs typeface="Arial" pitchFamily="34" charset="0"/>
              </a:rPr>
              <a:t>Bauer CS </a:t>
            </a:r>
            <a:r>
              <a:rPr lang="en-US" sz="1000" i="1" dirty="0" smtClean="0">
                <a:solidFill>
                  <a:srgbClr val="002060"/>
                </a:solidFill>
                <a:cs typeface="Arial" pitchFamily="34" charset="0"/>
              </a:rPr>
              <a:t>et al. J Neurosci</a:t>
            </a:r>
            <a:r>
              <a:rPr lang="en-US" sz="1000" dirty="0" smtClean="0">
                <a:solidFill>
                  <a:srgbClr val="002060"/>
                </a:solidFill>
                <a:cs typeface="Arial" pitchFamily="34" charset="0"/>
              </a:rPr>
              <a:t> 2009; 29(13):4076-88.</a:t>
            </a:r>
            <a:endParaRPr lang="en-US" sz="1000" dirty="0">
              <a:solidFill>
                <a:srgbClr val="002060"/>
              </a:solidFill>
              <a:cs typeface="Arial" pitchFamily="34" charset="0"/>
            </a:endParaRPr>
          </a:p>
        </p:txBody>
      </p:sp>
      <p:pic>
        <p:nvPicPr>
          <p:cNvPr id="842755"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1"/>
          <a:stretch>
            <a:fillRect/>
          </a:stretch>
        </p:blipFill>
        <p:spPr bwMode="auto">
          <a:xfrm>
            <a:off x="3155950" y="1868903"/>
            <a:ext cx="4468813" cy="4025900"/>
          </a:xfrm>
          <a:prstGeom prst="rect">
            <a:avLst/>
          </a:prstGeom>
          <a:noFill/>
          <a:ln w="9525">
            <a:noFill/>
            <a:miter lim="800000"/>
            <a:headEnd/>
            <a:tailEnd/>
          </a:ln>
        </p:spPr>
      </p:pic>
      <p:sp>
        <p:nvSpPr>
          <p:cNvPr id="842756" name="AutoShape 4"/>
          <p:cNvSpPr>
            <a:spLocks noChangeArrowheads="1"/>
          </p:cNvSpPr>
          <p:nvPr/>
        </p:nvSpPr>
        <p:spPr bwMode="auto">
          <a:xfrm rot="1950959">
            <a:off x="5124450" y="5151437"/>
            <a:ext cx="1647825" cy="1244600"/>
          </a:xfrm>
          <a:prstGeom prst="irregularSeal2">
            <a:avLst/>
          </a:prstGeom>
          <a:solidFill>
            <a:schemeClr val="accent6"/>
          </a:solidFill>
          <a:ln w="9525">
            <a:noFill/>
            <a:miter lim="800000"/>
            <a:headEnd/>
            <a:tailEnd/>
          </a:ln>
        </p:spPr>
        <p:txBody>
          <a:bodyPr wrap="none" anchor="ctr"/>
          <a:lstStyle/>
          <a:p>
            <a:pPr algn="ctr"/>
            <a:endParaRPr lang="en-US" sz="2000" dirty="0">
              <a:solidFill>
                <a:prstClr val="white"/>
              </a:solidFill>
            </a:endParaRPr>
          </a:p>
        </p:txBody>
      </p:sp>
      <p:sp>
        <p:nvSpPr>
          <p:cNvPr id="842757" name="Text Box 5"/>
          <p:cNvSpPr txBox="1">
            <a:spLocks noChangeArrowheads="1"/>
          </p:cNvSpPr>
          <p:nvPr/>
        </p:nvSpPr>
        <p:spPr bwMode="auto">
          <a:xfrm>
            <a:off x="6489654" y="6158328"/>
            <a:ext cx="2471061" cy="400110"/>
          </a:xfrm>
          <a:prstGeom prst="rect">
            <a:avLst/>
          </a:prstGeom>
          <a:noFill/>
          <a:ln w="9525">
            <a:noFill/>
            <a:miter lim="800000"/>
            <a:headEnd/>
            <a:tailEnd/>
          </a:ln>
        </p:spPr>
        <p:txBody>
          <a:bodyPr wrap="none">
            <a:spAutoFit/>
          </a:bodyPr>
          <a:lstStyle/>
          <a:p>
            <a:r>
              <a:rPr lang="ru-RU" sz="2000" b="1" dirty="0" smtClean="0">
                <a:solidFill>
                  <a:srgbClr val="F78B30"/>
                </a:solidFill>
              </a:rPr>
              <a:t>Повреждение нерва</a:t>
            </a:r>
            <a:endParaRPr lang="en-US" sz="2000" b="1" dirty="0">
              <a:solidFill>
                <a:srgbClr val="F78B30"/>
              </a:solidFill>
            </a:endParaRPr>
          </a:p>
        </p:txBody>
      </p:sp>
      <p:sp>
        <p:nvSpPr>
          <p:cNvPr id="842758" name="Text Box 6"/>
          <p:cNvSpPr txBox="1">
            <a:spLocks noChangeArrowheads="1"/>
          </p:cNvSpPr>
          <p:nvPr/>
        </p:nvSpPr>
        <p:spPr bwMode="auto">
          <a:xfrm>
            <a:off x="7380311" y="4062828"/>
            <a:ext cx="1728193" cy="1400383"/>
          </a:xfrm>
          <a:prstGeom prst="rect">
            <a:avLst/>
          </a:prstGeom>
          <a:noFill/>
          <a:ln w="9525">
            <a:noFill/>
            <a:miter lim="800000"/>
            <a:headEnd/>
            <a:tailEnd/>
          </a:ln>
        </p:spPr>
        <p:txBody>
          <a:bodyPr wrap="square">
            <a:spAutoFit/>
          </a:bodyPr>
          <a:lstStyle/>
          <a:p>
            <a:pPr algn="ctr"/>
            <a:r>
              <a:rPr lang="ru-RU" sz="1700" b="1" dirty="0" smtClean="0">
                <a:solidFill>
                  <a:srgbClr val="002060"/>
                </a:solidFill>
              </a:rPr>
              <a:t>Повреждение стимулирует продукцию кальциевых каналов</a:t>
            </a:r>
            <a:endParaRPr lang="en-US" sz="1700" b="1" dirty="0">
              <a:solidFill>
                <a:srgbClr val="002060"/>
              </a:solidFill>
            </a:endParaRPr>
          </a:p>
        </p:txBody>
      </p:sp>
      <p:sp>
        <p:nvSpPr>
          <p:cNvPr id="79" name="Oval 7"/>
          <p:cNvSpPr>
            <a:spLocks noChangeArrowheads="1"/>
          </p:cNvSpPr>
          <p:nvPr/>
        </p:nvSpPr>
        <p:spPr bwMode="auto">
          <a:xfrm>
            <a:off x="6213475" y="2792828"/>
            <a:ext cx="1298575" cy="1201738"/>
          </a:xfrm>
          <a:prstGeom prst="ellipse">
            <a:avLst/>
          </a:prstGeom>
          <a:noFill/>
          <a:ln w="38100">
            <a:solidFill>
              <a:srgbClr val="C03932"/>
            </a:solidFill>
            <a:round/>
            <a:headEnd/>
            <a:tailEnd/>
          </a:ln>
          <a:effectLst/>
        </p:spPr>
        <p:txBody>
          <a:bodyPr wrap="none" anchor="ctr"/>
          <a:lstStyle/>
          <a:p>
            <a:endParaRPr lang="en-US" dirty="0">
              <a:solidFill>
                <a:prstClr val="white"/>
              </a:solidFill>
              <a:cs typeface="Arial" charset="0"/>
            </a:endParaRPr>
          </a:p>
        </p:txBody>
      </p:sp>
      <p:sp>
        <p:nvSpPr>
          <p:cNvPr id="842760" name="AutoShape 8"/>
          <p:cNvSpPr>
            <a:spLocks noChangeArrowheads="1"/>
          </p:cNvSpPr>
          <p:nvPr/>
        </p:nvSpPr>
        <p:spPr bwMode="auto">
          <a:xfrm rot="-7766513">
            <a:off x="6346031" y="4171572"/>
            <a:ext cx="460375" cy="674688"/>
          </a:xfrm>
          <a:prstGeom prst="lightningBolt">
            <a:avLst/>
          </a:prstGeom>
          <a:solidFill>
            <a:schemeClr val="accent6"/>
          </a:solidFill>
          <a:ln w="9525">
            <a:noFill/>
            <a:miter lim="800000"/>
            <a:headEnd/>
            <a:tailEnd/>
          </a:ln>
        </p:spPr>
        <p:txBody>
          <a:bodyPr wrap="none" anchor="ctr"/>
          <a:lstStyle/>
          <a:p>
            <a:endParaRPr lang="en-US" dirty="0">
              <a:solidFill>
                <a:prstClr val="white"/>
              </a:solidFill>
            </a:endParaRPr>
          </a:p>
        </p:txBody>
      </p:sp>
      <p:sp>
        <p:nvSpPr>
          <p:cNvPr id="842761" name="Rectangle 9"/>
          <p:cNvSpPr>
            <a:spLocks noChangeArrowheads="1"/>
          </p:cNvSpPr>
          <p:nvPr/>
        </p:nvSpPr>
        <p:spPr bwMode="auto">
          <a:xfrm>
            <a:off x="6222271" y="1772816"/>
            <a:ext cx="2814225" cy="923330"/>
          </a:xfrm>
          <a:prstGeom prst="rect">
            <a:avLst/>
          </a:prstGeom>
          <a:noFill/>
          <a:ln w="9525">
            <a:noFill/>
            <a:miter lim="800000"/>
            <a:headEnd/>
            <a:tailEnd/>
          </a:ln>
        </p:spPr>
        <p:txBody>
          <a:bodyPr wrap="square">
            <a:spAutoFit/>
          </a:bodyPr>
          <a:lstStyle/>
          <a:p>
            <a:pPr algn="ctr"/>
            <a:r>
              <a:rPr lang="ru-RU" b="1" dirty="0" smtClean="0">
                <a:solidFill>
                  <a:srgbClr val="002060"/>
                </a:solidFill>
              </a:rPr>
              <a:t>Транспорт по кальциевым каналам к нервным терминалям заднего рога</a:t>
            </a:r>
            <a:endParaRPr lang="en-US" b="1" dirty="0">
              <a:solidFill>
                <a:srgbClr val="002060"/>
              </a:solidFill>
            </a:endParaRPr>
          </a:p>
        </p:txBody>
      </p:sp>
      <p:sp>
        <p:nvSpPr>
          <p:cNvPr id="842762" name="Text Box 11"/>
          <p:cNvSpPr txBox="1">
            <a:spLocks noChangeArrowheads="1"/>
          </p:cNvSpPr>
          <p:nvPr/>
        </p:nvSpPr>
        <p:spPr bwMode="auto">
          <a:xfrm>
            <a:off x="142844" y="1986085"/>
            <a:ext cx="2552743" cy="646331"/>
          </a:xfrm>
          <a:prstGeom prst="rect">
            <a:avLst/>
          </a:prstGeom>
          <a:noFill/>
          <a:ln w="9525">
            <a:noFill/>
            <a:miter lim="800000"/>
            <a:headEnd/>
            <a:tailEnd/>
          </a:ln>
        </p:spPr>
        <p:txBody>
          <a:bodyPr wrap="square">
            <a:spAutoFit/>
          </a:bodyPr>
          <a:lstStyle/>
          <a:p>
            <a:pPr algn="ctr"/>
            <a:r>
              <a:rPr lang="ru-RU" b="1" dirty="0" smtClean="0">
                <a:solidFill>
                  <a:srgbClr val="002060"/>
                </a:solidFill>
              </a:rPr>
              <a:t>Повышение количества кальциевых каналов</a:t>
            </a:r>
            <a:endParaRPr lang="en-US" b="1" dirty="0">
              <a:solidFill>
                <a:srgbClr val="002060"/>
              </a:solidFill>
            </a:endParaRPr>
          </a:p>
        </p:txBody>
      </p:sp>
      <p:sp>
        <p:nvSpPr>
          <p:cNvPr id="842763" name="AutoShape 12"/>
          <p:cNvSpPr>
            <a:spLocks noChangeArrowheads="1"/>
          </p:cNvSpPr>
          <p:nvPr/>
        </p:nvSpPr>
        <p:spPr bwMode="auto">
          <a:xfrm>
            <a:off x="1459619" y="406282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n-US" dirty="0">
              <a:solidFill>
                <a:prstClr val="white"/>
              </a:solidFill>
            </a:endParaRPr>
          </a:p>
        </p:txBody>
      </p:sp>
      <p:sp>
        <p:nvSpPr>
          <p:cNvPr id="842764" name="Text Box 13"/>
          <p:cNvSpPr txBox="1">
            <a:spLocks noChangeArrowheads="1"/>
          </p:cNvSpPr>
          <p:nvPr/>
        </p:nvSpPr>
        <p:spPr bwMode="auto">
          <a:xfrm>
            <a:off x="792011" y="3286124"/>
            <a:ext cx="1651992" cy="646331"/>
          </a:xfrm>
          <a:prstGeom prst="rect">
            <a:avLst/>
          </a:prstGeom>
          <a:noFill/>
          <a:ln w="9525">
            <a:noFill/>
            <a:miter lim="800000"/>
            <a:headEnd/>
            <a:tailEnd/>
          </a:ln>
        </p:spPr>
        <p:txBody>
          <a:bodyPr wrap="none">
            <a:spAutoFit/>
          </a:bodyPr>
          <a:lstStyle/>
          <a:p>
            <a:pPr algn="ctr"/>
            <a:r>
              <a:rPr lang="ru-RU" b="1" dirty="0" smtClean="0">
                <a:solidFill>
                  <a:srgbClr val="002060"/>
                </a:solidFill>
              </a:rPr>
              <a:t>Повышение </a:t>
            </a:r>
            <a:br>
              <a:rPr lang="ru-RU" b="1" dirty="0" smtClean="0">
                <a:solidFill>
                  <a:srgbClr val="002060"/>
                </a:solidFill>
              </a:rPr>
            </a:br>
            <a:r>
              <a:rPr lang="ru-RU" b="1" dirty="0" smtClean="0">
                <a:solidFill>
                  <a:srgbClr val="002060"/>
                </a:solidFill>
              </a:rPr>
              <a:t>входа </a:t>
            </a:r>
            <a:r>
              <a:rPr lang="ru-RU" b="1" dirty="0" smtClean="0">
                <a:solidFill>
                  <a:srgbClr val="002060"/>
                </a:solidFill>
              </a:rPr>
              <a:t>кальция</a:t>
            </a:r>
            <a:endParaRPr lang="en-US" b="1" dirty="0">
              <a:solidFill>
                <a:srgbClr val="002060"/>
              </a:solidFill>
            </a:endParaRPr>
          </a:p>
        </p:txBody>
      </p:sp>
      <p:sp>
        <p:nvSpPr>
          <p:cNvPr id="842765" name="AutoShape 14"/>
          <p:cNvSpPr>
            <a:spLocks noChangeArrowheads="1"/>
          </p:cNvSpPr>
          <p:nvPr/>
        </p:nvSpPr>
        <p:spPr bwMode="auto">
          <a:xfrm>
            <a:off x="1459619" y="283727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n-US" dirty="0">
              <a:solidFill>
                <a:prstClr val="white"/>
              </a:solidFill>
            </a:endParaRPr>
          </a:p>
        </p:txBody>
      </p:sp>
      <p:sp>
        <p:nvSpPr>
          <p:cNvPr id="842766" name="Text Box 15"/>
          <p:cNvSpPr txBox="1">
            <a:spLocks noChangeArrowheads="1"/>
          </p:cNvSpPr>
          <p:nvPr/>
        </p:nvSpPr>
        <p:spPr bwMode="auto">
          <a:xfrm>
            <a:off x="0" y="4567653"/>
            <a:ext cx="2987823" cy="1908215"/>
          </a:xfrm>
          <a:prstGeom prst="rect">
            <a:avLst/>
          </a:prstGeom>
          <a:noFill/>
          <a:ln w="9525">
            <a:noFill/>
            <a:miter lim="800000"/>
            <a:headEnd/>
            <a:tailEnd/>
          </a:ln>
        </p:spPr>
        <p:txBody>
          <a:bodyPr wrap="square">
            <a:spAutoFit/>
          </a:bodyPr>
          <a:lstStyle/>
          <a:p>
            <a:pPr algn="ctr"/>
            <a:r>
              <a:rPr lang="ru-RU" b="1" dirty="0" smtClean="0">
                <a:solidFill>
                  <a:srgbClr val="002060"/>
                </a:solidFill>
              </a:rPr>
              <a:t>Повышение </a:t>
            </a:r>
            <a:r>
              <a:rPr lang="ru-RU" b="1" dirty="0" smtClean="0">
                <a:solidFill>
                  <a:srgbClr val="002060"/>
                </a:solidFill>
              </a:rPr>
              <a:t>возбудимости </a:t>
            </a:r>
            <a:r>
              <a:rPr lang="ru-RU" b="1" dirty="0" smtClean="0">
                <a:solidFill>
                  <a:srgbClr val="002060"/>
                </a:solidFill>
              </a:rPr>
              <a:t>нейронов</a:t>
            </a:r>
            <a:r>
              <a:rPr lang="en-US" sz="1000" b="1" dirty="0">
                <a:solidFill>
                  <a:prstClr val="white"/>
                </a:solidFill>
              </a:rPr>
              <a:t/>
            </a:r>
            <a:br>
              <a:rPr lang="en-US" sz="1000" b="1" dirty="0">
                <a:solidFill>
                  <a:prstClr val="white"/>
                </a:solidFill>
              </a:rPr>
            </a:br>
            <a:endParaRPr lang="en-US" sz="1000" b="1" dirty="0">
              <a:solidFill>
                <a:prstClr val="white"/>
              </a:solidFill>
            </a:endParaRPr>
          </a:p>
          <a:p>
            <a:pPr algn="ctr"/>
            <a:r>
              <a:rPr lang="ru-RU" sz="2400" b="1" i="1" dirty="0" smtClean="0">
                <a:solidFill>
                  <a:srgbClr val="DDBB30"/>
                </a:solidFill>
              </a:rPr>
              <a:t>ПОВЫШЕННАЯ ЧУВСТВИТЕЛЬНОСТЬ К БОЛИ</a:t>
            </a:r>
            <a:endParaRPr lang="en-US" sz="2400" b="1" i="1" dirty="0">
              <a:solidFill>
                <a:srgbClr val="DDBB30"/>
              </a:solidFill>
            </a:endParaRPr>
          </a:p>
        </p:txBody>
      </p:sp>
      <p:sp>
        <p:nvSpPr>
          <p:cNvPr id="842767" name="Line 16"/>
          <p:cNvSpPr>
            <a:spLocks noChangeShapeType="1"/>
          </p:cNvSpPr>
          <p:nvPr/>
        </p:nvSpPr>
        <p:spPr bwMode="auto">
          <a:xfrm flipH="1" flipV="1">
            <a:off x="2619375" y="2327691"/>
            <a:ext cx="1333500" cy="579437"/>
          </a:xfrm>
          <a:prstGeom prst="line">
            <a:avLst/>
          </a:prstGeom>
          <a:noFill/>
          <a:ln w="38100">
            <a:solidFill>
              <a:schemeClr val="accent2"/>
            </a:solidFill>
            <a:round/>
            <a:headEnd/>
            <a:tailEnd type="triangle" w="med" len="med"/>
          </a:ln>
        </p:spPr>
        <p:txBody>
          <a:bodyPr/>
          <a:lstStyle/>
          <a:p>
            <a:endParaRPr lang="en-US" dirty="0">
              <a:solidFill>
                <a:prstClr val="white"/>
              </a:solidFill>
            </a:endParaRPr>
          </a:p>
        </p:txBody>
      </p:sp>
      <p:sp>
        <p:nvSpPr>
          <p:cNvPr id="89" name="Oval 17"/>
          <p:cNvSpPr>
            <a:spLocks noChangeArrowheads="1"/>
          </p:cNvSpPr>
          <p:nvPr/>
        </p:nvSpPr>
        <p:spPr bwMode="auto">
          <a:xfrm>
            <a:off x="3813175" y="2664241"/>
            <a:ext cx="1298575" cy="1201737"/>
          </a:xfrm>
          <a:prstGeom prst="ellipse">
            <a:avLst/>
          </a:prstGeom>
          <a:noFill/>
          <a:ln w="38100">
            <a:solidFill>
              <a:srgbClr val="C03932"/>
            </a:solidFill>
            <a:round/>
            <a:headEnd/>
            <a:tailEnd/>
          </a:ln>
          <a:effectLst/>
        </p:spPr>
        <p:txBody>
          <a:bodyPr wrap="none" anchor="ctr"/>
          <a:lstStyle/>
          <a:p>
            <a:pPr>
              <a:defRPr/>
            </a:pPr>
            <a:endParaRPr lang="en-US" dirty="0">
              <a:solidFill>
                <a:prstClr val="white"/>
              </a:solidFill>
              <a:cs typeface="Arial" charset="0"/>
            </a:endParaRPr>
          </a:p>
        </p:txBody>
      </p:sp>
      <p:sp>
        <p:nvSpPr>
          <p:cNvPr id="90" name="Line 18"/>
          <p:cNvSpPr>
            <a:spLocks noChangeShapeType="1"/>
          </p:cNvSpPr>
          <p:nvPr/>
        </p:nvSpPr>
        <p:spPr bwMode="auto">
          <a:xfrm>
            <a:off x="7443788" y="3648491"/>
            <a:ext cx="495300" cy="392112"/>
          </a:xfrm>
          <a:prstGeom prst="line">
            <a:avLst/>
          </a:prstGeom>
          <a:noFill/>
          <a:ln w="38100">
            <a:solidFill>
              <a:schemeClr val="accent2"/>
            </a:solidFill>
            <a:round/>
            <a:headEnd/>
            <a:tailEnd type="triangle" w="med" len="med"/>
          </a:ln>
        </p:spPr>
        <p:txBody>
          <a:bodyPr/>
          <a:lstStyle/>
          <a:p>
            <a:endParaRPr lang="en-US" dirty="0">
              <a:solidFill>
                <a:prstClr val="white"/>
              </a:solidFill>
            </a:endParaRPr>
          </a:p>
        </p:txBody>
      </p:sp>
      <p:sp>
        <p:nvSpPr>
          <p:cNvPr id="842770" name="AutoShape 10"/>
          <p:cNvSpPr>
            <a:spLocks noChangeArrowheads="1"/>
          </p:cNvSpPr>
          <p:nvPr/>
        </p:nvSpPr>
        <p:spPr bwMode="auto">
          <a:xfrm rot="-311666">
            <a:off x="5230634" y="2189578"/>
            <a:ext cx="981075" cy="277813"/>
          </a:xfrm>
          <a:prstGeom prst="leftArrow">
            <a:avLst>
              <a:gd name="adj1" fmla="val 50000"/>
              <a:gd name="adj2" fmla="val 88286"/>
            </a:avLst>
          </a:prstGeom>
          <a:solidFill>
            <a:schemeClr val="accent1"/>
          </a:solidFill>
          <a:ln w="9525">
            <a:noFill/>
            <a:miter lim="800000"/>
            <a:headEnd/>
            <a:tailEnd/>
          </a:ln>
        </p:spPr>
        <p:txBody>
          <a:bodyPr wrap="none" anchor="ctr"/>
          <a:lstStyle/>
          <a:p>
            <a:endParaRPr lang="en-US" dirty="0">
              <a:solidFill>
                <a:prstClr val="white"/>
              </a:solidFill>
            </a:endParaRPr>
          </a:p>
        </p:txBody>
      </p:sp>
      <p:sp>
        <p:nvSpPr>
          <p:cNvPr id="23" name="Text Box 22"/>
          <p:cNvSpPr txBox="1">
            <a:spLocks noChangeArrowheads="1"/>
          </p:cNvSpPr>
          <p:nvPr/>
        </p:nvSpPr>
        <p:spPr bwMode="auto">
          <a:xfrm>
            <a:off x="5427801" y="1902241"/>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24" name="Text Box 22"/>
          <p:cNvSpPr txBox="1">
            <a:spLocks noChangeArrowheads="1"/>
          </p:cNvSpPr>
          <p:nvPr/>
        </p:nvSpPr>
        <p:spPr bwMode="auto">
          <a:xfrm>
            <a:off x="7281069" y="1875277"/>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25" name="Text Box 20"/>
          <p:cNvSpPr txBox="1">
            <a:spLocks noChangeArrowheads="1"/>
          </p:cNvSpPr>
          <p:nvPr/>
        </p:nvSpPr>
        <p:spPr bwMode="auto">
          <a:xfrm>
            <a:off x="3448050" y="1366476"/>
            <a:ext cx="2914650" cy="840230"/>
          </a:xfrm>
          <a:prstGeom prst="rect">
            <a:avLst/>
          </a:prstGeom>
          <a:noFill/>
          <a:ln w="9525">
            <a:noFill/>
            <a:miter lim="800000"/>
            <a:headEnd/>
            <a:tailEnd/>
          </a:ln>
        </p:spPr>
        <p:txBody>
          <a:bodyPr>
            <a:spAutoFit/>
          </a:bodyPr>
          <a:lstStyle/>
          <a:p>
            <a:pPr algn="ctr">
              <a:lnSpc>
                <a:spcPct val="90000"/>
              </a:lnSpc>
            </a:pPr>
            <a:r>
              <a:rPr lang="ru-RU" b="1" i="1" dirty="0" smtClean="0">
                <a:solidFill>
                  <a:srgbClr val="8064A2"/>
                </a:solidFill>
              </a:rPr>
              <a:t>Связывание</a:t>
            </a:r>
            <a:r>
              <a:rPr lang="en-US" b="1" i="1" dirty="0" smtClean="0">
                <a:solidFill>
                  <a:srgbClr val="8064A2"/>
                </a:solidFill>
              </a:rPr>
              <a:t> </a:t>
            </a:r>
            <a:r>
              <a:rPr lang="en-US" dirty="0">
                <a:solidFill>
                  <a:srgbClr val="8064A2"/>
                </a:solidFill>
                <a:latin typeface="Arial Black" pitchFamily="34" charset="0"/>
              </a:rPr>
              <a:t>α</a:t>
            </a:r>
            <a:r>
              <a:rPr lang="en-US" b="1" baseline="-25000" dirty="0">
                <a:solidFill>
                  <a:srgbClr val="8064A2"/>
                </a:solidFill>
              </a:rPr>
              <a:t>2</a:t>
            </a:r>
            <a:r>
              <a:rPr lang="en-US" dirty="0">
                <a:solidFill>
                  <a:srgbClr val="8064A2"/>
                </a:solidFill>
                <a:latin typeface="Arial Black" pitchFamily="34" charset="0"/>
              </a:rPr>
              <a:t>δ </a:t>
            </a:r>
            <a:r>
              <a:rPr lang="ru-RU" b="1" i="1" dirty="0" smtClean="0">
                <a:solidFill>
                  <a:srgbClr val="8064A2"/>
                </a:solidFill>
              </a:rPr>
              <a:t>лигандов с </a:t>
            </a:r>
            <a:r>
              <a:rPr lang="en-US" dirty="0" smtClean="0">
                <a:solidFill>
                  <a:srgbClr val="8064A2"/>
                </a:solidFill>
                <a:latin typeface="Arial Black" pitchFamily="34" charset="0"/>
              </a:rPr>
              <a:t>α</a:t>
            </a:r>
            <a:r>
              <a:rPr lang="en-US" b="1" baseline="-25000" dirty="0" smtClean="0">
                <a:solidFill>
                  <a:srgbClr val="8064A2"/>
                </a:solidFill>
              </a:rPr>
              <a:t>2</a:t>
            </a:r>
            <a:r>
              <a:rPr lang="en-US" dirty="0" smtClean="0">
                <a:solidFill>
                  <a:srgbClr val="8064A2"/>
                </a:solidFill>
                <a:latin typeface="Arial Black" pitchFamily="34" charset="0"/>
              </a:rPr>
              <a:t>δ </a:t>
            </a:r>
            <a:r>
              <a:rPr lang="ru-RU" b="1" i="1" dirty="0" smtClean="0">
                <a:solidFill>
                  <a:srgbClr val="8064A2"/>
                </a:solidFill>
              </a:rPr>
              <a:t>ингибирует транспорт ионов кальция</a:t>
            </a:r>
            <a:endParaRPr lang="en-US" b="1" i="1" dirty="0">
              <a:solidFill>
                <a:srgbClr val="8064A2"/>
              </a:solidFill>
            </a:endParaRPr>
          </a:p>
        </p:txBody>
      </p:sp>
      <p:sp>
        <p:nvSpPr>
          <p:cNvPr id="26" name="Text Box 22"/>
          <p:cNvSpPr txBox="1">
            <a:spLocks noChangeArrowheads="1"/>
          </p:cNvSpPr>
          <p:nvPr/>
        </p:nvSpPr>
        <p:spPr bwMode="auto">
          <a:xfrm>
            <a:off x="1245306" y="1946691"/>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27" name="Text Box 22"/>
          <p:cNvSpPr txBox="1">
            <a:spLocks noChangeArrowheads="1"/>
          </p:cNvSpPr>
          <p:nvPr/>
        </p:nvSpPr>
        <p:spPr bwMode="auto">
          <a:xfrm>
            <a:off x="1234015" y="3355887"/>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28" name="Text Box 22"/>
          <p:cNvSpPr txBox="1">
            <a:spLocks noChangeArrowheads="1"/>
          </p:cNvSpPr>
          <p:nvPr/>
        </p:nvSpPr>
        <p:spPr bwMode="auto">
          <a:xfrm>
            <a:off x="1218775" y="4425106"/>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29" name="Text Box 22"/>
          <p:cNvSpPr txBox="1">
            <a:spLocks noChangeArrowheads="1"/>
          </p:cNvSpPr>
          <p:nvPr/>
        </p:nvSpPr>
        <p:spPr bwMode="auto">
          <a:xfrm>
            <a:off x="1211155" y="5337094"/>
            <a:ext cx="820738" cy="762000"/>
          </a:xfrm>
          <a:prstGeom prst="rect">
            <a:avLst/>
          </a:prstGeom>
          <a:noFill/>
          <a:ln w="9525">
            <a:noFill/>
            <a:miter lim="800000"/>
            <a:headEnd/>
            <a:tailEnd/>
          </a:ln>
        </p:spPr>
        <p:txBody>
          <a:bodyPr>
            <a:spAutoFit/>
          </a:bodyPr>
          <a:lstStyle/>
          <a:p>
            <a:pPr algn="ctr"/>
            <a:r>
              <a:rPr lang="en-US" sz="4400" b="1" dirty="0">
                <a:solidFill>
                  <a:srgbClr val="C03932"/>
                </a:solidFill>
              </a:rPr>
              <a:t>X</a:t>
            </a:r>
          </a:p>
        </p:txBody>
      </p:sp>
      <p:sp>
        <p:nvSpPr>
          <p:cNvPr id="30"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43</a:t>
            </a:fld>
            <a:endParaRPr lang="en-CA" dirty="0">
              <a:solidFill>
                <a:prstClr val="black"/>
              </a:solidFill>
            </a:endParaRPr>
          </a:p>
        </p:txBody>
      </p:sp>
      <p:sp>
        <p:nvSpPr>
          <p:cNvPr id="31" name="Rectangle 17"/>
          <p:cNvSpPr txBox="1">
            <a:spLocks noChangeArrowheads="1"/>
          </p:cNvSpPr>
          <p:nvPr/>
        </p:nvSpPr>
        <p:spPr>
          <a:xfrm>
            <a:off x="-4396949" y="27963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CA" sz="4000" b="0" kern="1200">
                <a:solidFill>
                  <a:srgbClr val="002060"/>
                </a:solidFill>
                <a:latin typeface="+mj-lt"/>
                <a:ea typeface="+mj-ea"/>
                <a:cs typeface="+mj-cs"/>
              </a:defRPr>
            </a:lvl1pPr>
          </a:lstStyle>
          <a:p>
            <a:pPr>
              <a:lnSpc>
                <a:spcPct val="85000"/>
              </a:lnSpc>
            </a:pPr>
            <a:endParaRPr lang="en-US" dirty="0" smtClean="0"/>
          </a:p>
        </p:txBody>
      </p:sp>
      <p:sp>
        <p:nvSpPr>
          <p:cNvPr id="2" name="Title 1"/>
          <p:cNvSpPr>
            <a:spLocks noGrp="1"/>
          </p:cNvSpPr>
          <p:nvPr>
            <p:ph type="title"/>
          </p:nvPr>
        </p:nvSpPr>
        <p:spPr>
          <a:xfrm>
            <a:off x="457200" y="287910"/>
            <a:ext cx="8229600" cy="1143000"/>
          </a:xfrm>
        </p:spPr>
        <p:txBody>
          <a:bodyPr>
            <a:normAutofit/>
          </a:bodyPr>
          <a:lstStyle/>
          <a:p>
            <a:pPr>
              <a:lnSpc>
                <a:spcPct val="85000"/>
              </a:lnSpc>
            </a:pPr>
            <a:r>
              <a:rPr lang="ru-RU" sz="3600" dirty="0" smtClean="0"/>
              <a:t>Как</a:t>
            </a:r>
            <a:r>
              <a:rPr lang="en-US" sz="3600" dirty="0" smtClean="0"/>
              <a:t> </a:t>
            </a:r>
            <a:r>
              <a:rPr lang="en-US" altLang="zh-TW" sz="3600" dirty="0">
                <a:latin typeface="Symbol" pitchFamily="18" charset="2"/>
                <a:ea typeface="PMingLiU"/>
                <a:cs typeface="PMingLiU"/>
              </a:rPr>
              <a:t>a</a:t>
            </a:r>
            <a:r>
              <a:rPr lang="en-US" sz="3600" baseline="-25000" dirty="0"/>
              <a:t>2</a:t>
            </a:r>
            <a:r>
              <a:rPr lang="en-US" altLang="zh-TW" sz="3600" dirty="0">
                <a:latin typeface="Symbol" pitchFamily="18" charset="2"/>
                <a:ea typeface="PMingLiU"/>
                <a:cs typeface="PMingLiU"/>
              </a:rPr>
              <a:t>d </a:t>
            </a:r>
            <a:r>
              <a:rPr lang="ru-RU" sz="3600" dirty="0" smtClean="0"/>
              <a:t>лиганды снижают болевую чувствительность</a:t>
            </a:r>
            <a:endParaRPr lang="en-CA" sz="3600" dirty="0"/>
          </a:p>
        </p:txBody>
      </p:sp>
    </p:spTree>
    <p:extLst>
      <p:ext uri="{BB962C8B-B14F-4D97-AF65-F5344CB8AC3E}">
        <p14:creationId xmlns:p14="http://schemas.microsoft.com/office/powerpoint/2010/main" xmlns="" val="3092226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ru-RU" altLang="en-US" dirty="0" smtClean="0"/>
              <a:t>Нежелательные эффекты</a:t>
            </a:r>
            <a:r>
              <a:rPr lang="en-US" altLang="en-US" dirty="0" smtClean="0"/>
              <a:t> </a:t>
            </a:r>
            <a:r>
              <a:rPr lang="en-US" altLang="zh-TW" dirty="0" smtClean="0">
                <a:latin typeface="Symbol" pitchFamily="18" charset="2"/>
                <a:ea typeface="PMingLiU"/>
                <a:cs typeface="PMingLiU"/>
              </a:rPr>
              <a:t>a</a:t>
            </a:r>
            <a:r>
              <a:rPr lang="en-US" baseline="-25000" dirty="0" smtClean="0"/>
              <a:t>2</a:t>
            </a:r>
            <a:r>
              <a:rPr lang="en-US" altLang="zh-TW" dirty="0" smtClean="0">
                <a:latin typeface="Symbol" pitchFamily="18" charset="2"/>
                <a:ea typeface="PMingLiU"/>
                <a:cs typeface="PMingLiU"/>
              </a:rPr>
              <a:t>d </a:t>
            </a:r>
            <a:r>
              <a:rPr lang="ru-RU" dirty="0" smtClean="0"/>
              <a:t>лигандов</a:t>
            </a:r>
            <a:endParaRPr lang="en-US" dirty="0" smtClean="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xmlns="" val="2572436074"/>
              </p:ext>
            </p:extLst>
          </p:nvPr>
        </p:nvGraphicFramePr>
        <p:xfrm>
          <a:off x="496144" y="1844824"/>
          <a:ext cx="8208910" cy="2886502"/>
        </p:xfrm>
        <a:graphic>
          <a:graphicData uri="http://schemas.openxmlformats.org/drawingml/2006/table">
            <a:tbl>
              <a:tblPr firstRow="1" bandRow="1">
                <a:tableStyleId>{5C22544A-7EE6-4342-B048-85BDC9FD1C3A}</a:tableStyleId>
              </a:tblPr>
              <a:tblGrid>
                <a:gridCol w="3562564"/>
                <a:gridCol w="4646346"/>
              </a:tblGrid>
              <a:tr h="448000">
                <a:tc>
                  <a:txBody>
                    <a:bodyPr/>
                    <a:lstStyle/>
                    <a:p>
                      <a:pPr lvl="0" algn="l"/>
                      <a:r>
                        <a:rPr lang="en-US" sz="2400" dirty="0" smtClean="0">
                          <a:effectLst>
                            <a:outerShdw blurRad="38100" dist="38100" dir="2700000" algn="tl">
                              <a:srgbClr val="000000">
                                <a:alpha val="43137"/>
                              </a:srgbClr>
                            </a:outerShdw>
                          </a:effectLst>
                        </a:rPr>
                        <a:t> </a:t>
                      </a:r>
                      <a:r>
                        <a:rPr lang="ru-RU" sz="2400" dirty="0" smtClean="0">
                          <a:effectLst/>
                        </a:rPr>
                        <a:t>Система</a:t>
                      </a:r>
                      <a:endParaRPr lang="en-US" sz="24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400" dirty="0" smtClean="0">
                          <a:effectLst/>
                        </a:rPr>
                        <a:t>Нежелательные эффекты</a:t>
                      </a:r>
                      <a:endParaRPr lang="en-US" sz="24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67">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400" u="none" strike="noStrike" cap="none" normalizeH="0" baseline="0" dirty="0" smtClean="0">
                          <a:ln>
                            <a:noFill/>
                          </a:ln>
                          <a:solidFill>
                            <a:srgbClr val="002060"/>
                          </a:solidFill>
                          <a:effectLst/>
                          <a:latin typeface="+mn-lt"/>
                        </a:rPr>
                        <a:t>Пищеварительная система</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400" b="0" i="0" u="none" strike="noStrike" cap="none" normalizeH="0" baseline="0" dirty="0" smtClean="0">
                          <a:ln>
                            <a:noFill/>
                          </a:ln>
                          <a:solidFill>
                            <a:srgbClr val="002060"/>
                          </a:solidFill>
                          <a:effectLst/>
                          <a:latin typeface="+mn-lt"/>
                        </a:rPr>
                        <a:t>Сухость во рту</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600502">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400" u="none" strike="noStrike" cap="none" normalizeH="0" baseline="0" dirty="0" smtClean="0">
                          <a:ln>
                            <a:noFill/>
                          </a:ln>
                          <a:solidFill>
                            <a:srgbClr val="002060"/>
                          </a:solidFill>
                          <a:effectLst/>
                          <a:latin typeface="+mn-lt"/>
                        </a:rPr>
                        <a:t>ЦНС</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400" b="0" i="0" u="none" strike="noStrike" cap="none" normalizeH="0" baseline="0" dirty="0" smtClean="0">
                          <a:ln>
                            <a:noFill/>
                          </a:ln>
                          <a:solidFill>
                            <a:srgbClr val="002060"/>
                          </a:solidFill>
                          <a:effectLst/>
                          <a:latin typeface="+mn-lt"/>
                        </a:rPr>
                        <a:t>Головокружение</a:t>
                      </a:r>
                      <a:r>
                        <a:rPr kumimoji="0" lang="en-US" sz="2400" b="0" i="0" u="none" strike="noStrike" cap="none" normalizeH="0" baseline="0" dirty="0" smtClean="0">
                          <a:ln>
                            <a:noFill/>
                          </a:ln>
                          <a:solidFill>
                            <a:srgbClr val="002060"/>
                          </a:solidFill>
                          <a:effectLst/>
                          <a:latin typeface="+mn-lt"/>
                        </a:rPr>
                        <a:t>, </a:t>
                      </a:r>
                      <a:r>
                        <a:rPr kumimoji="0" lang="ru-RU" sz="2400" b="0" i="0" u="none" strike="noStrike" cap="none" normalizeH="0" baseline="0" dirty="0" smtClean="0">
                          <a:ln>
                            <a:noFill/>
                          </a:ln>
                          <a:solidFill>
                            <a:srgbClr val="002060"/>
                          </a:solidFill>
                          <a:effectLst/>
                          <a:latin typeface="+mn-lt"/>
                        </a:rPr>
                        <a:t>сонливость</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r h="791570">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400" u="none" strike="noStrike" cap="none" normalizeH="0" baseline="0" dirty="0" smtClean="0">
                          <a:ln>
                            <a:noFill/>
                          </a:ln>
                          <a:solidFill>
                            <a:srgbClr val="002060"/>
                          </a:solidFill>
                          <a:effectLst/>
                          <a:latin typeface="+mn-lt"/>
                        </a:rPr>
                        <a:t>Другие</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ru-RU" sz="2400" b="0" i="0" u="none" strike="noStrike" cap="none" normalizeH="0" baseline="0" dirty="0" smtClean="0">
                          <a:ln>
                            <a:noFill/>
                          </a:ln>
                          <a:solidFill>
                            <a:srgbClr val="002060"/>
                          </a:solidFill>
                          <a:effectLst/>
                          <a:latin typeface="+mn-lt"/>
                        </a:rPr>
                        <a:t>Астения</a:t>
                      </a:r>
                      <a:r>
                        <a:rPr kumimoji="0" lang="en-US" sz="2400" b="0" i="0" u="none" strike="noStrike" cap="none" normalizeH="0" baseline="0" dirty="0" smtClean="0">
                          <a:ln>
                            <a:noFill/>
                          </a:ln>
                          <a:solidFill>
                            <a:srgbClr val="002060"/>
                          </a:solidFill>
                          <a:effectLst/>
                          <a:latin typeface="+mn-lt"/>
                        </a:rPr>
                        <a:t>, </a:t>
                      </a:r>
                      <a:r>
                        <a:rPr kumimoji="0" lang="ru-RU" sz="2400" b="0" i="0" u="none" strike="noStrike" cap="none" normalizeH="0" baseline="0" dirty="0" smtClean="0">
                          <a:ln>
                            <a:noFill/>
                          </a:ln>
                          <a:solidFill>
                            <a:srgbClr val="002060"/>
                          </a:solidFill>
                          <a:effectLst/>
                          <a:latin typeface="+mn-lt"/>
                        </a:rPr>
                        <a:t>головная боль</a:t>
                      </a:r>
                      <a:r>
                        <a:rPr kumimoji="0" lang="en-US" sz="2400" b="0" i="0" u="none" strike="noStrike" cap="none" normalizeH="0" baseline="0" dirty="0" smtClean="0">
                          <a:ln>
                            <a:noFill/>
                          </a:ln>
                          <a:solidFill>
                            <a:srgbClr val="002060"/>
                          </a:solidFill>
                          <a:effectLst/>
                          <a:latin typeface="+mn-lt"/>
                        </a:rPr>
                        <a:t>, </a:t>
                      </a:r>
                      <a:r>
                        <a:rPr kumimoji="0" lang="ru-RU" sz="2400" b="0" i="0" u="none" strike="noStrike" cap="none" normalizeH="0" baseline="0" dirty="0" smtClean="0">
                          <a:ln>
                            <a:noFill/>
                          </a:ln>
                          <a:solidFill>
                            <a:srgbClr val="002060"/>
                          </a:solidFill>
                          <a:effectLst/>
                          <a:latin typeface="+mn-lt"/>
                        </a:rPr>
                        <a:t>периферические отеки</a:t>
                      </a:r>
                      <a:r>
                        <a:rPr kumimoji="0" lang="en-US" sz="2400" b="0" i="0" u="none" strike="noStrike" cap="none" normalizeH="0" baseline="0" dirty="0" smtClean="0">
                          <a:ln>
                            <a:noFill/>
                          </a:ln>
                          <a:solidFill>
                            <a:srgbClr val="002060"/>
                          </a:solidFill>
                          <a:effectLst/>
                          <a:latin typeface="+mn-lt"/>
                        </a:rPr>
                        <a:t>, </a:t>
                      </a:r>
                      <a:r>
                        <a:rPr kumimoji="0" lang="ru-RU" sz="2400" b="0" i="0" u="none" strike="noStrike" cap="none" normalizeH="0" baseline="0" dirty="0" smtClean="0">
                          <a:ln>
                            <a:noFill/>
                          </a:ln>
                          <a:solidFill>
                            <a:srgbClr val="002060"/>
                          </a:solidFill>
                          <a:effectLst/>
                          <a:latin typeface="+mn-lt"/>
                        </a:rPr>
                        <a:t>увеличение массы тела</a:t>
                      </a:r>
                      <a:endParaRPr kumimoji="0" lang="en-US" sz="24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bl>
          </a:graphicData>
        </a:graphic>
      </p:graphicFrame>
      <p:sp>
        <p:nvSpPr>
          <p:cNvPr id="2" name="Rectangle 1"/>
          <p:cNvSpPr/>
          <p:nvPr/>
        </p:nvSpPr>
        <p:spPr>
          <a:xfrm>
            <a:off x="112805" y="6252063"/>
            <a:ext cx="5682731" cy="615553"/>
          </a:xfrm>
          <a:prstGeom prst="rect">
            <a:avLst/>
          </a:prstGeom>
        </p:spPr>
        <p:txBody>
          <a:bodyPr wrap="square">
            <a:spAutoFit/>
          </a:bodyPr>
          <a:lstStyle/>
          <a:p>
            <a:r>
              <a:rPr lang="el-GR" sz="1200" b="1" dirty="0">
                <a:solidFill>
                  <a:srgbClr val="002060"/>
                </a:solidFill>
                <a:cs typeface="Arial" pitchFamily="34" charset="0"/>
              </a:rPr>
              <a:t>α</a:t>
            </a:r>
            <a:r>
              <a:rPr lang="el-GR" sz="1200" b="1" baseline="-25000" dirty="0">
                <a:solidFill>
                  <a:srgbClr val="002060"/>
                </a:solidFill>
                <a:cs typeface="Arial" pitchFamily="34" charset="0"/>
              </a:rPr>
              <a:t>2</a:t>
            </a:r>
            <a:r>
              <a:rPr lang="el-GR" sz="1200" b="1" dirty="0">
                <a:solidFill>
                  <a:srgbClr val="002060"/>
                </a:solidFill>
                <a:cs typeface="Arial" pitchFamily="34" charset="0"/>
              </a:rPr>
              <a:t>δ </a:t>
            </a:r>
            <a:r>
              <a:rPr lang="ru-RU" sz="1200" b="1" dirty="0" smtClean="0">
                <a:solidFill>
                  <a:srgbClr val="002060"/>
                </a:solidFill>
                <a:cs typeface="Arial" pitchFamily="34" charset="0"/>
              </a:rPr>
              <a:t>лигандами являются</a:t>
            </a:r>
            <a:r>
              <a:rPr lang="en-US" sz="1200" b="1" dirty="0" smtClean="0">
                <a:solidFill>
                  <a:srgbClr val="002060"/>
                </a:solidFill>
                <a:cs typeface="Arial" pitchFamily="34" charset="0"/>
              </a:rPr>
              <a:t> </a:t>
            </a:r>
            <a:r>
              <a:rPr lang="ru-RU" sz="1200" b="1" dirty="0" smtClean="0">
                <a:solidFill>
                  <a:srgbClr val="002060"/>
                </a:solidFill>
                <a:cs typeface="Arial" pitchFamily="34" charset="0"/>
              </a:rPr>
              <a:t>габапентин</a:t>
            </a:r>
            <a:r>
              <a:rPr lang="en-US" sz="1200" b="1" dirty="0" smtClean="0">
                <a:solidFill>
                  <a:srgbClr val="002060"/>
                </a:solidFill>
                <a:cs typeface="Arial" pitchFamily="34" charset="0"/>
              </a:rPr>
              <a:t> </a:t>
            </a:r>
            <a:r>
              <a:rPr lang="ru-RU" sz="1200" b="1" dirty="0" smtClean="0">
                <a:solidFill>
                  <a:srgbClr val="002060"/>
                </a:solidFill>
                <a:cs typeface="Arial" pitchFamily="34" charset="0"/>
              </a:rPr>
              <a:t>и прегабалин</a:t>
            </a:r>
            <a:endParaRPr lang="en-US" sz="1200" b="1" dirty="0" smtClean="0">
              <a:solidFill>
                <a:srgbClr val="002060"/>
              </a:solidFill>
              <a:cs typeface="Arial" pitchFamily="34" charset="0"/>
            </a:endParaRPr>
          </a:p>
          <a:p>
            <a:r>
              <a:rPr lang="ru-RU" sz="1200" b="1" dirty="0" smtClean="0">
                <a:solidFill>
                  <a:srgbClr val="002060"/>
                </a:solidFill>
                <a:cs typeface="Arial" pitchFamily="34" charset="0"/>
              </a:rPr>
              <a:t>ЦНС – центральная нервная система</a:t>
            </a:r>
            <a:endParaRPr lang="en-US" sz="1200" b="1" dirty="0">
              <a:solidFill>
                <a:srgbClr val="002060"/>
              </a:solidFill>
              <a:cs typeface="Arial" pitchFamily="34" charset="0"/>
            </a:endParaRPr>
          </a:p>
          <a:p>
            <a:r>
              <a:rPr lang="en-CA" sz="1000" dirty="0" smtClean="0">
                <a:solidFill>
                  <a:srgbClr val="002060"/>
                </a:solidFill>
              </a:rPr>
              <a:t>Attal N, Finnerup NB. </a:t>
            </a:r>
            <a:r>
              <a:rPr lang="en-CA" sz="1000" i="1" dirty="0" smtClean="0">
                <a:solidFill>
                  <a:srgbClr val="002060"/>
                </a:solidFill>
              </a:rPr>
              <a:t>Pain Clinical Updates </a:t>
            </a:r>
            <a:r>
              <a:rPr lang="en-CA" sz="1000" dirty="0" smtClean="0">
                <a:solidFill>
                  <a:srgbClr val="002060"/>
                </a:solidFill>
              </a:rPr>
              <a:t>2010; 18(9):1-8.</a:t>
            </a:r>
            <a:endParaRPr lang="en-CA" sz="1000" dirty="0">
              <a:solidFill>
                <a:srgbClr val="002060"/>
              </a:solidFill>
            </a:endParaRPr>
          </a:p>
        </p:txBody>
      </p:sp>
    </p:spTree>
    <p:extLst>
      <p:ext uri="{BB962C8B-B14F-4D97-AF65-F5344CB8AC3E}">
        <p14:creationId xmlns:p14="http://schemas.microsoft.com/office/powerpoint/2010/main" xmlns="" val="722396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1385999"/>
            <a:ext cx="9144000" cy="5472000"/>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88286"/>
            <a:ext cx="8229600" cy="1143000"/>
          </a:xfrm>
        </p:spPr>
        <p:txBody>
          <a:bodyPr vert="horz" lIns="91440" tIns="45720" rIns="91440" bIns="45720" rtlCol="0" anchor="ctr">
            <a:normAutofit/>
          </a:bodyPr>
          <a:lstStyle/>
          <a:p>
            <a:pPr>
              <a:lnSpc>
                <a:spcPct val="85000"/>
              </a:lnSpc>
            </a:pPr>
            <a:r>
              <a:rPr lang="ru-RU" dirty="0" smtClean="0"/>
              <a:t>Как антидепрессанты модулируют болевой ответ</a:t>
            </a:r>
            <a:endParaRPr lang="en-GB" dirty="0"/>
          </a:p>
        </p:txBody>
      </p:sp>
      <p:sp>
        <p:nvSpPr>
          <p:cNvPr id="48168" name="Text Box 33"/>
          <p:cNvSpPr txBox="1">
            <a:spLocks noChangeArrowheads="1"/>
          </p:cNvSpPr>
          <p:nvPr/>
        </p:nvSpPr>
        <p:spPr bwMode="auto">
          <a:xfrm>
            <a:off x="357158" y="4214818"/>
            <a:ext cx="1318694" cy="523220"/>
          </a:xfrm>
          <a:prstGeom prst="rect">
            <a:avLst/>
          </a:prstGeom>
          <a:noFill/>
          <a:ln w="9525">
            <a:noFill/>
            <a:miter lim="800000"/>
            <a:headEnd/>
            <a:tailEnd/>
          </a:ln>
        </p:spPr>
        <p:txBody>
          <a:bodyPr wrap="none">
            <a:spAutoFit/>
          </a:bodyPr>
          <a:lstStyle/>
          <a:p>
            <a:r>
              <a:rPr lang="ru-RU" sz="1400" b="1" dirty="0" smtClean="0">
                <a:solidFill>
                  <a:prstClr val="white"/>
                </a:solidFill>
              </a:rPr>
              <a:t>Повреждение </a:t>
            </a:r>
            <a:br>
              <a:rPr lang="ru-RU" sz="1400" b="1" dirty="0" smtClean="0">
                <a:solidFill>
                  <a:prstClr val="white"/>
                </a:solidFill>
              </a:rPr>
            </a:br>
            <a:r>
              <a:rPr lang="ru-RU" sz="1400" b="1" dirty="0" smtClean="0">
                <a:solidFill>
                  <a:prstClr val="white"/>
                </a:solidFill>
              </a:rPr>
              <a:t>нерва</a:t>
            </a:r>
            <a:endParaRPr lang="en-GB" sz="1400" b="1" dirty="0">
              <a:solidFill>
                <a:prstClr val="white"/>
              </a:solidFill>
            </a:endParaRPr>
          </a:p>
        </p:txBody>
      </p:sp>
      <p:sp>
        <p:nvSpPr>
          <p:cNvPr id="48136" name="Text Box 81"/>
          <p:cNvSpPr txBox="1">
            <a:spLocks noChangeArrowheads="1"/>
          </p:cNvSpPr>
          <p:nvPr/>
        </p:nvSpPr>
        <p:spPr bwMode="auto">
          <a:xfrm>
            <a:off x="6525637" y="5780088"/>
            <a:ext cx="1271502" cy="307777"/>
          </a:xfrm>
          <a:prstGeom prst="rect">
            <a:avLst/>
          </a:prstGeom>
          <a:noFill/>
          <a:ln w="9525">
            <a:noFill/>
            <a:miter lim="800000"/>
            <a:headEnd/>
            <a:tailEnd/>
          </a:ln>
        </p:spPr>
        <p:txBody>
          <a:bodyPr wrap="none">
            <a:spAutoFit/>
          </a:bodyPr>
          <a:lstStyle/>
          <a:p>
            <a:pPr eaLnBrk="0" hangingPunct="0">
              <a:defRPr/>
            </a:pPr>
            <a:r>
              <a:rPr lang="ru-RU" sz="1400" b="1" dirty="0" smtClean="0">
                <a:solidFill>
                  <a:srgbClr val="FFFFFF"/>
                </a:solidFill>
              </a:rPr>
              <a:t>Спинной мозг</a:t>
            </a:r>
            <a:endParaRPr lang="en-GB" sz="1400" b="1" dirty="0">
              <a:solidFill>
                <a:srgbClr val="FFFFFF"/>
              </a:solidFill>
            </a:endParaRPr>
          </a:p>
        </p:txBody>
      </p:sp>
      <p:sp>
        <p:nvSpPr>
          <p:cNvPr id="48137" name="Text Box 89"/>
          <p:cNvSpPr txBox="1">
            <a:spLocks noChangeArrowheads="1"/>
          </p:cNvSpPr>
          <p:nvPr/>
        </p:nvSpPr>
        <p:spPr bwMode="auto">
          <a:xfrm>
            <a:off x="2571737" y="5702300"/>
            <a:ext cx="3357586" cy="307777"/>
          </a:xfrm>
          <a:prstGeom prst="rect">
            <a:avLst/>
          </a:prstGeom>
          <a:noFill/>
          <a:ln w="9525">
            <a:noFill/>
            <a:miter lim="800000"/>
            <a:headEnd/>
            <a:tailEnd/>
          </a:ln>
        </p:spPr>
        <p:txBody>
          <a:bodyPr wrap="square">
            <a:spAutoFit/>
          </a:bodyPr>
          <a:lstStyle/>
          <a:p>
            <a:pPr>
              <a:defRPr/>
            </a:pPr>
            <a:r>
              <a:rPr lang="ru-RU" sz="1400" b="1" dirty="0" smtClean="0">
                <a:solidFill>
                  <a:srgbClr val="FFFFFF"/>
                </a:solidFill>
              </a:rPr>
              <a:t>Ноцицептивное афферентное волокно</a:t>
            </a:r>
            <a:endParaRPr lang="en-GB" sz="1400" b="1" dirty="0">
              <a:solidFill>
                <a:srgbClr val="FFFFFF"/>
              </a:solidFill>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749403" y="594992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dirty="0">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n-US" dirty="0">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n-US" dirty="0">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46" name="Text Box 53"/>
          <p:cNvSpPr txBox="1">
            <a:spLocks noChangeArrowheads="1"/>
          </p:cNvSpPr>
          <p:nvPr/>
        </p:nvSpPr>
        <p:spPr bwMode="auto">
          <a:xfrm>
            <a:off x="116089" y="6616672"/>
            <a:ext cx="62923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smtClean="0">
                <a:solidFill>
                  <a:prstClr val="white"/>
                </a:solidFill>
                <a:latin typeface="Calibri"/>
                <a:cs typeface="Arial" pitchFamily="34" charset="0"/>
              </a:rPr>
              <a:t>Verdu </a:t>
            </a:r>
            <a:r>
              <a:rPr lang="en-US" sz="1000" dirty="0">
                <a:solidFill>
                  <a:prstClr val="white"/>
                </a:solidFill>
                <a:latin typeface="Calibri"/>
                <a:cs typeface="Arial" pitchFamily="34" charset="0"/>
              </a:rPr>
              <a:t>B </a:t>
            </a:r>
            <a:r>
              <a:rPr lang="en-US" sz="1000" i="1" dirty="0">
                <a:solidFill>
                  <a:prstClr val="white"/>
                </a:solidFill>
                <a:latin typeface="Calibri"/>
                <a:cs typeface="Arial" pitchFamily="34" charset="0"/>
              </a:rPr>
              <a:t>et al. Drugs </a:t>
            </a:r>
            <a:r>
              <a:rPr lang="en-US" sz="1000" dirty="0">
                <a:solidFill>
                  <a:prstClr val="white"/>
                </a:solidFill>
                <a:latin typeface="Calibri"/>
                <a:cs typeface="Arial" pitchFamily="34" charset="0"/>
              </a:rPr>
              <a:t>2008; 68(18):2611-2632</a:t>
            </a:r>
            <a:r>
              <a:rPr lang="en-US" sz="1000" dirty="0" smtClean="0">
                <a:solidFill>
                  <a:prstClr val="white"/>
                </a:solidFill>
                <a:latin typeface="Calibri"/>
                <a:cs typeface="Arial" pitchFamily="34" charset="0"/>
              </a:rPr>
              <a:t>.</a:t>
            </a:r>
            <a:endParaRPr lang="en-US" sz="1000" dirty="0">
              <a:solidFill>
                <a:prstClr val="white"/>
              </a:solidFill>
              <a:latin typeface="Calibri"/>
              <a:cs typeface="Arial" pitchFamily="34" charset="0"/>
            </a:endParaRPr>
          </a:p>
        </p:txBody>
      </p:sp>
      <p:sp>
        <p:nvSpPr>
          <p:cNvPr id="48" name="Text Box 25"/>
          <p:cNvSpPr txBox="1">
            <a:spLocks noChangeArrowheads="1"/>
          </p:cNvSpPr>
          <p:nvPr/>
        </p:nvSpPr>
        <p:spPr bwMode="auto">
          <a:xfrm>
            <a:off x="5332106" y="3921372"/>
            <a:ext cx="1489382" cy="646331"/>
          </a:xfrm>
          <a:prstGeom prst="rect">
            <a:avLst/>
          </a:prstGeom>
          <a:noFill/>
          <a:ln w="9525">
            <a:noFill/>
            <a:miter lim="800000"/>
            <a:headEnd/>
            <a:tailEnd/>
          </a:ln>
          <a:effectLst/>
        </p:spPr>
        <p:txBody>
          <a:bodyPr wrap="none">
            <a:spAutoFit/>
          </a:bodyPr>
          <a:lstStyle/>
          <a:p>
            <a:pPr algn="r" eaLnBrk="0" hangingPunct="0">
              <a:defRPr/>
            </a:pPr>
            <a:r>
              <a:rPr lang="ru-RU" b="1" dirty="0" smtClean="0">
                <a:solidFill>
                  <a:srgbClr val="FF99CC"/>
                </a:solidFill>
              </a:rPr>
              <a:t>Нисходящая </a:t>
            </a:r>
            <a:br>
              <a:rPr lang="ru-RU" b="1" dirty="0" smtClean="0">
                <a:solidFill>
                  <a:srgbClr val="FF99CC"/>
                </a:solidFill>
              </a:rPr>
            </a:br>
            <a:r>
              <a:rPr lang="ru-RU" b="1" dirty="0" smtClean="0">
                <a:solidFill>
                  <a:srgbClr val="FF99CC"/>
                </a:solidFill>
              </a:rPr>
              <a:t>модуляция</a:t>
            </a:r>
            <a:endParaRPr lang="en-GB" b="1" dirty="0">
              <a:solidFill>
                <a:srgbClr val="FF99CC"/>
              </a:solidFill>
            </a:endParaRPr>
          </a:p>
        </p:txBody>
      </p:sp>
      <p:sp>
        <p:nvSpPr>
          <p:cNvPr id="49" name="Text Box 26"/>
          <p:cNvSpPr txBox="1">
            <a:spLocks noChangeArrowheads="1"/>
          </p:cNvSpPr>
          <p:nvPr/>
        </p:nvSpPr>
        <p:spPr bwMode="auto">
          <a:xfrm>
            <a:off x="7380312" y="4221088"/>
            <a:ext cx="1495794" cy="646331"/>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Восходящий </a:t>
            </a:r>
            <a:br>
              <a:rPr lang="ru-RU" b="1" dirty="0" smtClean="0">
                <a:solidFill>
                  <a:srgbClr val="FF99CC"/>
                </a:solidFill>
              </a:rPr>
            </a:br>
            <a:r>
              <a:rPr lang="ru-RU" b="1" dirty="0" smtClean="0">
                <a:solidFill>
                  <a:srgbClr val="FF99CC"/>
                </a:solidFill>
              </a:rPr>
              <a:t>поток</a:t>
            </a:r>
            <a:endParaRPr lang="en-GB"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53" name="TextBox 52"/>
          <p:cNvSpPr txBox="1"/>
          <p:nvPr/>
        </p:nvSpPr>
        <p:spPr>
          <a:xfrm>
            <a:off x="1699780" y="4255869"/>
            <a:ext cx="1586335" cy="646331"/>
          </a:xfrm>
          <a:prstGeom prst="rect">
            <a:avLst/>
          </a:prstGeom>
          <a:noFill/>
        </p:spPr>
        <p:txBody>
          <a:bodyPr wrap="square" rtlCol="0">
            <a:spAutoFit/>
          </a:bodyPr>
          <a:lstStyle/>
          <a:p>
            <a:pPr algn="ctr"/>
            <a:r>
              <a:rPr lang="ru-RU" b="1" dirty="0" smtClean="0">
                <a:solidFill>
                  <a:srgbClr val="FF99CC"/>
                </a:solidFill>
              </a:rPr>
              <a:t>Эктопическая импульсация</a:t>
            </a:r>
            <a:endParaRPr lang="en-US" b="1" dirty="0">
              <a:solidFill>
                <a:srgbClr val="FF99CC"/>
              </a:solidFill>
            </a:endParaRPr>
          </a:p>
        </p:txBody>
      </p:sp>
      <p:sp>
        <p:nvSpPr>
          <p:cNvPr id="54" name="TextBox 53"/>
          <p:cNvSpPr txBox="1"/>
          <p:nvPr/>
        </p:nvSpPr>
        <p:spPr>
          <a:xfrm>
            <a:off x="3275856" y="4437112"/>
            <a:ext cx="1506488" cy="369332"/>
          </a:xfrm>
          <a:prstGeom prst="rect">
            <a:avLst/>
          </a:prstGeom>
          <a:noFill/>
        </p:spPr>
        <p:txBody>
          <a:bodyPr wrap="square" rtlCol="0">
            <a:spAutoFit/>
          </a:bodyPr>
          <a:lstStyle/>
          <a:p>
            <a:r>
              <a:rPr lang="ru-RU" b="1" dirty="0" smtClean="0">
                <a:solidFill>
                  <a:srgbClr val="FF99CC"/>
                </a:solidFill>
              </a:rPr>
              <a:t>Передача</a:t>
            </a:r>
            <a:endParaRPr lang="en-US" b="1" dirty="0">
              <a:solidFill>
                <a:srgbClr val="FF99CC"/>
              </a:solidFill>
            </a:endParaRPr>
          </a:p>
        </p:txBody>
      </p:sp>
      <p:sp>
        <p:nvSpPr>
          <p:cNvPr id="56"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57"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58" name="Text Box 26"/>
          <p:cNvSpPr txBox="1">
            <a:spLocks noChangeArrowheads="1"/>
          </p:cNvSpPr>
          <p:nvPr/>
        </p:nvSpPr>
        <p:spPr bwMode="auto">
          <a:xfrm>
            <a:off x="7595964" y="2507347"/>
            <a:ext cx="1309654" cy="369332"/>
          </a:xfrm>
          <a:prstGeom prst="rect">
            <a:avLst/>
          </a:prstGeom>
          <a:noFill/>
          <a:ln w="9525">
            <a:noFill/>
            <a:miter lim="800000"/>
            <a:headEnd/>
            <a:tailEnd/>
          </a:ln>
          <a:effectLst/>
        </p:spPr>
        <p:txBody>
          <a:bodyPr wrap="none">
            <a:spAutoFit/>
          </a:bodyPr>
          <a:lstStyle/>
          <a:p>
            <a:pPr eaLnBrk="0" hangingPunct="0">
              <a:defRPr/>
            </a:pPr>
            <a:r>
              <a:rPr lang="ru-RU" b="1" dirty="0" smtClean="0">
                <a:solidFill>
                  <a:srgbClr val="FF99CC"/>
                </a:solidFill>
              </a:rPr>
              <a:t>Перцепция</a:t>
            </a:r>
            <a:endParaRPr lang="en-GB" b="1" dirty="0">
              <a:solidFill>
                <a:srgbClr val="FF99CC"/>
              </a:solidFill>
            </a:endParaRPr>
          </a:p>
        </p:txBody>
      </p:sp>
      <p:sp>
        <p:nvSpPr>
          <p:cNvPr id="60"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white"/>
              </a:solidFill>
            </a:endParaRPr>
          </a:p>
        </p:txBody>
      </p:sp>
      <p:sp>
        <p:nvSpPr>
          <p:cNvPr id="61"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n-US" sz="2000" dirty="0">
              <a:solidFill>
                <a:prstClr val="white"/>
              </a:solidFill>
              <a:cs typeface="Arial" charset="0"/>
            </a:endParaRPr>
          </a:p>
        </p:txBody>
      </p:sp>
      <p:cxnSp>
        <p:nvCxnSpPr>
          <p:cNvPr id="5"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25"/>
          <p:cNvSpPr txBox="1">
            <a:spLocks noChangeArrowheads="1"/>
          </p:cNvSpPr>
          <p:nvPr/>
        </p:nvSpPr>
        <p:spPr bwMode="auto">
          <a:xfrm>
            <a:off x="4327103" y="4621778"/>
            <a:ext cx="2413353" cy="646331"/>
          </a:xfrm>
          <a:prstGeom prst="rect">
            <a:avLst/>
          </a:prstGeom>
          <a:noFill/>
          <a:ln w="9525">
            <a:noFill/>
            <a:miter lim="800000"/>
            <a:headEnd/>
            <a:tailEnd/>
          </a:ln>
          <a:effectLst/>
        </p:spPr>
        <p:txBody>
          <a:bodyPr wrap="none">
            <a:spAutoFit/>
          </a:bodyPr>
          <a:lstStyle/>
          <a:p>
            <a:pPr algn="r" eaLnBrk="0" hangingPunct="0">
              <a:defRPr/>
            </a:pPr>
            <a:r>
              <a:rPr lang="ru-RU" b="1" dirty="0" smtClean="0">
                <a:solidFill>
                  <a:srgbClr val="FF99CC"/>
                </a:solidFill>
              </a:rPr>
              <a:t>Активация глиальной </a:t>
            </a:r>
            <a:br>
              <a:rPr lang="ru-RU" b="1" dirty="0" smtClean="0">
                <a:solidFill>
                  <a:srgbClr val="FF99CC"/>
                </a:solidFill>
              </a:rPr>
            </a:br>
            <a:r>
              <a:rPr lang="ru-RU" b="1" dirty="0" smtClean="0">
                <a:solidFill>
                  <a:srgbClr val="FF99CC"/>
                </a:solidFill>
              </a:rPr>
              <a:t>клетки</a:t>
            </a:r>
            <a:endParaRPr lang="en-GB" b="1" dirty="0">
              <a:solidFill>
                <a:srgbClr val="FF99CC"/>
              </a:solidFill>
            </a:endParaRPr>
          </a:p>
        </p:txBody>
      </p:sp>
      <p:cxnSp>
        <p:nvCxnSpPr>
          <p:cNvPr id="72" name="Straight Arrow Connector 71"/>
          <p:cNvCxnSpPr/>
          <p:nvPr/>
        </p:nvCxnSpPr>
        <p:spPr>
          <a:xfrm>
            <a:off x="3604610" y="2812862"/>
            <a:ext cx="1923447" cy="110851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8596" y="1785926"/>
            <a:ext cx="3467125" cy="1200329"/>
          </a:xfrm>
          <a:prstGeom prst="rect">
            <a:avLst/>
          </a:prstGeom>
          <a:noFill/>
        </p:spPr>
        <p:txBody>
          <a:bodyPr wrap="square" rtlCol="0">
            <a:spAutoFit/>
          </a:bodyPr>
          <a:lstStyle/>
          <a:p>
            <a:pPr algn="ctr"/>
            <a:r>
              <a:rPr lang="ru-RU" dirty="0" smtClean="0">
                <a:solidFill>
                  <a:prstClr val="white"/>
                </a:solidFill>
              </a:rPr>
              <a:t>Ингибирование обратного захвата серотонина и норадреналина усиливает нисходящее модулирование</a:t>
            </a:r>
            <a:endParaRPr lang="en-CA" dirty="0">
              <a:solidFill>
                <a:prstClr val="white"/>
              </a:solidFill>
            </a:endParaRPr>
          </a:p>
        </p:txBody>
      </p:sp>
      <p:sp>
        <p:nvSpPr>
          <p:cNvPr id="64" name="TextBox 63"/>
          <p:cNvSpPr txBox="1"/>
          <p:nvPr/>
        </p:nvSpPr>
        <p:spPr>
          <a:xfrm>
            <a:off x="6286512" y="1500174"/>
            <a:ext cx="1643162" cy="307777"/>
          </a:xfrm>
          <a:prstGeom prst="rect">
            <a:avLst/>
          </a:prstGeom>
          <a:noFill/>
        </p:spPr>
        <p:txBody>
          <a:bodyPr wrap="square" rtlCol="0">
            <a:spAutoFit/>
          </a:bodyPr>
          <a:lstStyle/>
          <a:p>
            <a:r>
              <a:rPr lang="ru-RU" sz="1400" b="1" dirty="0" smtClean="0">
                <a:solidFill>
                  <a:prstClr val="white"/>
                </a:solidFill>
              </a:rPr>
              <a:t>Головной мозг</a:t>
            </a:r>
            <a:endParaRPr lang="en-US" sz="1400" b="1" dirty="0">
              <a:solidFill>
                <a:prstClr val="white"/>
              </a:solidFill>
            </a:endParaRPr>
          </a:p>
        </p:txBody>
      </p:sp>
    </p:spTree>
    <p:extLst>
      <p:ext uri="{BB962C8B-B14F-4D97-AF65-F5344CB8AC3E}">
        <p14:creationId xmlns:p14="http://schemas.microsoft.com/office/powerpoint/2010/main" xmlns="" val="39428567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58"/>
                                        </p:tgtEl>
                                        <p:attrNameLst>
                                          <p:attrName>style.visibility</p:attrName>
                                        </p:attrNameLst>
                                      </p:cBhvr>
                                      <p:to>
                                        <p:strVal val="visible"/>
                                      </p:to>
                                    </p:set>
                                    <p:animEffect transition="in" filter="fade">
                                      <p:cBhvr>
                                        <p:cTn id="214" dur="200"/>
                                        <p:tgtEl>
                                          <p:spTgt spid="58"/>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69"/>
                                        </p:tgtEl>
                                        <p:attrNameLst>
                                          <p:attrName>style.visibility</p:attrName>
                                        </p:attrNameLst>
                                      </p:cBhvr>
                                      <p:to>
                                        <p:strVal val="visible"/>
                                      </p:to>
                                    </p:set>
                                    <p:animEffect transition="in" filter="fade">
                                      <p:cBhvr>
                                        <p:cTn id="217"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88286"/>
            <a:ext cx="8229600" cy="1143000"/>
          </a:xfrm>
        </p:spPr>
        <p:txBody>
          <a:bodyPr vert="horz" lIns="91440" tIns="45720" rIns="91440" bIns="45720" rtlCol="0" anchor="ctr">
            <a:normAutofit/>
          </a:bodyPr>
          <a:lstStyle/>
          <a:p>
            <a:pPr>
              <a:lnSpc>
                <a:spcPct val="85000"/>
              </a:lnSpc>
            </a:pPr>
            <a:r>
              <a:rPr lang="ru-RU" altLang="en-US" dirty="0" smtClean="0"/>
              <a:t>Нежелательные эффекты антидепрессантов</a:t>
            </a:r>
            <a:endParaRPr lang="en-US"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xmlns="" val="285898002"/>
              </p:ext>
            </p:extLst>
          </p:nvPr>
        </p:nvGraphicFramePr>
        <p:xfrm>
          <a:off x="467546" y="1543107"/>
          <a:ext cx="8352927" cy="4527190"/>
        </p:xfrm>
        <a:graphic>
          <a:graphicData uri="http://schemas.openxmlformats.org/drawingml/2006/table">
            <a:tbl>
              <a:tblPr firstRow="1" bandRow="1">
                <a:tableStyleId>{5C22544A-7EE6-4342-B048-85BDC9FD1C3A}</a:tableStyleId>
              </a:tblPr>
              <a:tblGrid>
                <a:gridCol w="2343792"/>
                <a:gridCol w="3056806"/>
                <a:gridCol w="2952329"/>
              </a:tblGrid>
              <a:tr h="392373">
                <a:tc>
                  <a:txBody>
                    <a:bodyPr/>
                    <a:lstStyle/>
                    <a:p>
                      <a:pPr lvl="0" algn="l"/>
                      <a:r>
                        <a:rPr lang="en-US" sz="1800" dirty="0" smtClean="0">
                          <a:effectLst>
                            <a:outerShdw blurRad="38100" dist="38100" dir="2700000" algn="tl">
                              <a:srgbClr val="000000">
                                <a:alpha val="43137"/>
                              </a:srgbClr>
                            </a:outerShdw>
                          </a:effectLst>
                        </a:rPr>
                        <a:t> </a:t>
                      </a:r>
                      <a:r>
                        <a:rPr lang="ru-RU" sz="1800" dirty="0" smtClean="0">
                          <a:effectLst/>
                        </a:rPr>
                        <a:t>Система</a:t>
                      </a:r>
                      <a:endParaRPr lang="en-US" sz="18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effectLst/>
                          <a:latin typeface="+mn-lt"/>
                        </a:rPr>
                        <a:t>Трициклические</a:t>
                      </a:r>
                      <a:endParaRPr lang="en-US" sz="18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effectLst/>
                          <a:latin typeface="+mn-lt"/>
                        </a:rPr>
                        <a:t>Ингибиторы обратного захвата серотонина и норадреналина</a:t>
                      </a:r>
                      <a:endParaRPr lang="en-US" sz="18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u="none" strike="noStrike" cap="none" normalizeH="0" baseline="0" dirty="0" smtClean="0">
                          <a:ln>
                            <a:noFill/>
                          </a:ln>
                          <a:solidFill>
                            <a:srgbClr val="002060"/>
                          </a:solidFill>
                          <a:effectLst/>
                          <a:latin typeface="+mn-lt"/>
                        </a:rPr>
                        <a:t>Пищеварительная система</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Запор</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сухость во рту</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задержка мочи</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Запор</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диарея, сухость во рту</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тошнота</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снижение аппетита</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869590">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u="none" strike="noStrike" cap="none" normalizeH="0" baseline="0" dirty="0" smtClean="0">
                          <a:ln>
                            <a:noFill/>
                          </a:ln>
                          <a:solidFill>
                            <a:srgbClr val="002060"/>
                          </a:solidFill>
                          <a:effectLst/>
                          <a:latin typeface="+mn-lt"/>
                        </a:rPr>
                        <a:t>ЦНС</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Когнитивные нарушения</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головокружение</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сонливость</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седация</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Головокружение</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сонливость</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u="none" strike="noStrike" cap="none" normalizeH="0" baseline="0" dirty="0" smtClean="0">
                          <a:ln>
                            <a:noFill/>
                          </a:ln>
                          <a:solidFill>
                            <a:srgbClr val="002060"/>
                          </a:solidFill>
                          <a:effectLst/>
                          <a:latin typeface="+mn-lt"/>
                        </a:rPr>
                        <a:t>Сердечно-сосудистая система</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Ортостатическая гипотензия</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сердцебиение</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b="0" i="0" u="none" strike="noStrike" cap="none" normalizeH="0" baseline="0" dirty="0" smtClean="0">
                          <a:ln>
                            <a:noFill/>
                          </a:ln>
                          <a:solidFill>
                            <a:srgbClr val="002060"/>
                          </a:solidFill>
                          <a:effectLst/>
                          <a:latin typeface="+mn-lt"/>
                        </a:rPr>
                        <a:t>Артериальная гипертензия</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857307">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1800" u="none" strike="noStrike" cap="none" normalizeH="0" baseline="0" dirty="0" smtClean="0">
                          <a:ln>
                            <a:noFill/>
                          </a:ln>
                          <a:solidFill>
                            <a:srgbClr val="002060"/>
                          </a:solidFill>
                          <a:effectLst/>
                          <a:latin typeface="+mn-lt"/>
                        </a:rPr>
                        <a:t>Другие</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ru-RU" sz="1800" b="0" i="0" u="none" strike="noStrike" cap="none" normalizeH="0" baseline="0" dirty="0" smtClean="0">
                          <a:ln>
                            <a:noFill/>
                          </a:ln>
                          <a:solidFill>
                            <a:srgbClr val="002060"/>
                          </a:solidFill>
                          <a:effectLst/>
                          <a:latin typeface="+mn-lt"/>
                        </a:rPr>
                        <a:t>Снижение четкости зрения</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падения</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нарушения походки</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потливость</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ru-RU" sz="1800" b="0" i="0" u="none" strike="noStrike" cap="none" normalizeH="0" baseline="0" dirty="0" smtClean="0">
                          <a:ln>
                            <a:noFill/>
                          </a:ln>
                          <a:solidFill>
                            <a:srgbClr val="002060"/>
                          </a:solidFill>
                          <a:effectLst/>
                          <a:latin typeface="+mn-lt"/>
                        </a:rPr>
                        <a:t>Повышение активности печеночных ферментов</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повышение концентрации глюкозы в плазме крови</a:t>
                      </a:r>
                      <a:r>
                        <a:rPr kumimoji="0" lang="en-US" sz="1800" b="0" i="0" u="none" strike="noStrike" cap="none" normalizeH="0" baseline="0" dirty="0" smtClean="0">
                          <a:ln>
                            <a:noFill/>
                          </a:ln>
                          <a:solidFill>
                            <a:srgbClr val="002060"/>
                          </a:solidFill>
                          <a:effectLst/>
                          <a:latin typeface="+mn-lt"/>
                        </a:rPr>
                        <a:t>, </a:t>
                      </a:r>
                      <a:r>
                        <a:rPr kumimoji="0" lang="ru-RU" sz="1800" b="0" i="0" u="none" strike="noStrike" cap="none" normalizeH="0" baseline="0" dirty="0" smtClean="0">
                          <a:ln>
                            <a:noFill/>
                          </a:ln>
                          <a:solidFill>
                            <a:srgbClr val="002060"/>
                          </a:solidFill>
                          <a:effectLst/>
                          <a:latin typeface="+mn-lt"/>
                        </a:rPr>
                        <a:t>потливость</a:t>
                      </a:r>
                      <a:endParaRPr kumimoji="0" lang="en-US" sz="1800" b="0" i="0" u="none" strike="noStrike" cap="none" normalizeH="0" baseline="0" dirty="0" smtClean="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bl>
          </a:graphicData>
        </a:graphic>
      </p:graphicFrame>
      <p:sp>
        <p:nvSpPr>
          <p:cNvPr id="6" name="Rectangle 5"/>
          <p:cNvSpPr/>
          <p:nvPr/>
        </p:nvSpPr>
        <p:spPr>
          <a:xfrm>
            <a:off x="112695" y="6436781"/>
            <a:ext cx="3264035" cy="430887"/>
          </a:xfrm>
          <a:prstGeom prst="rect">
            <a:avLst/>
          </a:prstGeom>
        </p:spPr>
        <p:txBody>
          <a:bodyPr wrap="none">
            <a:spAutoFit/>
          </a:bodyPr>
          <a:lstStyle/>
          <a:p>
            <a:r>
              <a:rPr lang="ru-RU" sz="1200" b="1" dirty="0" smtClean="0">
                <a:solidFill>
                  <a:srgbClr val="002060"/>
                </a:solidFill>
              </a:rPr>
              <a:t>ЦНС – центральная нервная система</a:t>
            </a:r>
            <a:endParaRPr lang="en-CA" sz="1200" b="1" dirty="0" smtClean="0">
              <a:solidFill>
                <a:srgbClr val="002060"/>
              </a:solidFill>
            </a:endParaRPr>
          </a:p>
          <a:p>
            <a:r>
              <a:rPr lang="en-CA" sz="1000" dirty="0" smtClean="0">
                <a:solidFill>
                  <a:srgbClr val="002060"/>
                </a:solidFill>
              </a:rPr>
              <a:t>Attal N, Finnerup NB. Pain Clinical Updates 2010; 18(9):1-8.</a:t>
            </a:r>
            <a:endParaRPr lang="en-CA" sz="1000" dirty="0">
              <a:solidFill>
                <a:srgbClr val="002060"/>
              </a:solidFill>
            </a:endParaRPr>
          </a:p>
        </p:txBody>
      </p:sp>
    </p:spTree>
    <p:extLst>
      <p:ext uri="{BB962C8B-B14F-4D97-AF65-F5344CB8AC3E}">
        <p14:creationId xmlns:p14="http://schemas.microsoft.com/office/powerpoint/2010/main" xmlns="" val="38835070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IASP: </a:t>
            </a:r>
            <a:r>
              <a:rPr lang="ru-RU" sz="3200" dirty="0" smtClean="0"/>
              <a:t>лекарственная терапия фибромиалгии</a:t>
            </a:r>
            <a:endParaRPr lang="en-C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44203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4955723" y="2132856"/>
            <a:ext cx="2987824" cy="759182"/>
          </a:xfrm>
          <a:prstGeom prst="rect">
            <a:avLst/>
          </a:prstGeom>
        </p:spPr>
        <p:txBody>
          <a:bodyPr wrap="square">
            <a:spAutoFit/>
          </a:bodyPr>
          <a:lstStyle/>
          <a:p>
            <a:pPr>
              <a:spcAft>
                <a:spcPts val="360"/>
              </a:spcAft>
            </a:pPr>
            <a:r>
              <a:rPr lang="en-CA" sz="2000" dirty="0" smtClean="0">
                <a:solidFill>
                  <a:prstClr val="white"/>
                </a:solidFill>
              </a:rPr>
              <a:t> </a:t>
            </a:r>
            <a:r>
              <a:rPr lang="en-CA" sz="2000" u="sng" dirty="0" smtClean="0">
                <a:solidFill>
                  <a:prstClr val="white"/>
                </a:solidFill>
              </a:rPr>
              <a:t>B</a:t>
            </a:r>
          </a:p>
          <a:p>
            <a:pPr marL="285750" indent="-285750">
              <a:spcAft>
                <a:spcPts val="360"/>
              </a:spcAft>
              <a:buFont typeface="Arial" pitchFamily="34" charset="0"/>
              <a:buChar char="•"/>
            </a:pPr>
            <a:r>
              <a:rPr lang="ru-RU" sz="2000" dirty="0" smtClean="0">
                <a:solidFill>
                  <a:prstClr val="white"/>
                </a:solidFill>
              </a:rPr>
              <a:t>Габапентин</a:t>
            </a:r>
            <a:endParaRPr lang="en-CA" sz="2000" dirty="0" smtClean="0">
              <a:solidFill>
                <a:prstClr val="white"/>
              </a:solidFill>
            </a:endParaRPr>
          </a:p>
        </p:txBody>
      </p:sp>
      <p:sp>
        <p:nvSpPr>
          <p:cNvPr id="8" name="Rectangle 7"/>
          <p:cNvSpPr/>
          <p:nvPr/>
        </p:nvSpPr>
        <p:spPr>
          <a:xfrm>
            <a:off x="5220072" y="4797152"/>
            <a:ext cx="2987824" cy="1118255"/>
          </a:xfrm>
          <a:prstGeom prst="rect">
            <a:avLst/>
          </a:prstGeom>
        </p:spPr>
        <p:txBody>
          <a:bodyPr wrap="square">
            <a:spAutoFit/>
          </a:bodyPr>
          <a:lstStyle/>
          <a:p>
            <a:pPr>
              <a:spcAft>
                <a:spcPts val="360"/>
              </a:spcAft>
            </a:pPr>
            <a:r>
              <a:rPr lang="en-CA" sz="2000" dirty="0" smtClean="0">
                <a:solidFill>
                  <a:prstClr val="white"/>
                </a:solidFill>
              </a:rPr>
              <a:t> </a:t>
            </a:r>
            <a:r>
              <a:rPr lang="en-CA" sz="2000" u="sng" dirty="0" smtClean="0">
                <a:solidFill>
                  <a:prstClr val="white"/>
                </a:solidFill>
              </a:rPr>
              <a:t>B</a:t>
            </a:r>
          </a:p>
          <a:p>
            <a:pPr marL="285750" indent="-285750">
              <a:spcAft>
                <a:spcPts val="360"/>
              </a:spcAft>
              <a:buFont typeface="Arial" pitchFamily="34" charset="0"/>
              <a:buChar char="•"/>
            </a:pPr>
            <a:r>
              <a:rPr lang="ru-RU" sz="2000" dirty="0" smtClean="0">
                <a:solidFill>
                  <a:prstClr val="white"/>
                </a:solidFill>
              </a:rPr>
              <a:t>Пароксетин</a:t>
            </a:r>
            <a:endParaRPr lang="en-CA" sz="2000" dirty="0" smtClean="0">
              <a:solidFill>
                <a:prstClr val="white"/>
              </a:solidFill>
            </a:endParaRPr>
          </a:p>
          <a:p>
            <a:pPr marL="285750" indent="-285750">
              <a:spcAft>
                <a:spcPts val="42"/>
              </a:spcAft>
              <a:buFont typeface="Arial" pitchFamily="34" charset="0"/>
              <a:buChar char="•"/>
            </a:pPr>
            <a:r>
              <a:rPr lang="ru-RU" sz="2000" dirty="0" smtClean="0">
                <a:solidFill>
                  <a:prstClr val="white"/>
                </a:solidFill>
              </a:rPr>
              <a:t>Трамадол</a:t>
            </a:r>
            <a:endParaRPr lang="en-CA" sz="2000" dirty="0" smtClean="0">
              <a:solidFill>
                <a:prstClr val="white"/>
              </a:solidFill>
            </a:endParaRPr>
          </a:p>
        </p:txBody>
      </p:sp>
      <p:sp>
        <p:nvSpPr>
          <p:cNvPr id="11" name="TextBox 10"/>
          <p:cNvSpPr txBox="1"/>
          <p:nvPr/>
        </p:nvSpPr>
        <p:spPr>
          <a:xfrm>
            <a:off x="427523" y="6256704"/>
            <a:ext cx="3858942" cy="446276"/>
          </a:xfrm>
          <a:prstGeom prst="rect">
            <a:avLst/>
          </a:prstGeom>
          <a:noFill/>
        </p:spPr>
        <p:txBody>
          <a:bodyPr wrap="none" rtlCol="0">
            <a:spAutoFit/>
          </a:bodyPr>
          <a:lstStyle/>
          <a:p>
            <a:r>
              <a:rPr lang="ru-RU" sz="1200" b="1" dirty="0" err="1" smtClean="0">
                <a:solidFill>
                  <a:srgbClr val="002060"/>
                </a:solidFill>
              </a:rPr>
              <a:t>IASP</a:t>
            </a:r>
            <a:r>
              <a:rPr lang="ru-RU" sz="1200" b="1" dirty="0" smtClean="0">
                <a:solidFill>
                  <a:srgbClr val="002060"/>
                </a:solidFill>
              </a:rPr>
              <a:t> – Международная ассоциация по изучению боли</a:t>
            </a:r>
            <a:endParaRPr lang="en-CA" sz="1200" b="1" dirty="0" smtClean="0">
              <a:solidFill>
                <a:srgbClr val="002060"/>
              </a:solidFill>
            </a:endParaRPr>
          </a:p>
          <a:p>
            <a:r>
              <a:rPr lang="en-CA" sz="1100" dirty="0" smtClean="0">
                <a:solidFill>
                  <a:srgbClr val="002060"/>
                </a:solidFill>
              </a:rPr>
              <a:t>Sommer C. </a:t>
            </a:r>
            <a:r>
              <a:rPr lang="en-CA" sz="1100" i="1" dirty="0" smtClean="0">
                <a:solidFill>
                  <a:srgbClr val="002060"/>
                </a:solidFill>
              </a:rPr>
              <a:t>Pain Clin Updates </a:t>
            </a:r>
            <a:r>
              <a:rPr lang="en-CA" sz="1100" dirty="0" smtClean="0">
                <a:solidFill>
                  <a:srgbClr val="002060"/>
                </a:solidFill>
              </a:rPr>
              <a:t>2010; 18(4):1-4. </a:t>
            </a:r>
            <a:endParaRPr lang="en-CA" sz="1100" dirty="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xmlns="" val="1726081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276872"/>
            <a:ext cx="7992888" cy="309634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Как бы вы интегрировали обсуждавшиеся сегодня концепции в конкретный план лечения пациента с фибромиалгией</a:t>
            </a:r>
            <a:r>
              <a:rPr lang="en-CA" sz="3600" dirty="0" smtClean="0"/>
              <a:t>? </a:t>
            </a:r>
            <a:endParaRPr lang="en-CA" sz="3600" dirty="0"/>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48</a:t>
            </a:fld>
            <a:endParaRPr lang="en-CA" dirty="0">
              <a:solidFill>
                <a:schemeClr val="bg1"/>
              </a:solidFill>
            </a:endParaRPr>
          </a:p>
        </p:txBody>
      </p:sp>
    </p:spTree>
    <p:extLst>
      <p:ext uri="{BB962C8B-B14F-4D97-AF65-F5344CB8AC3E}">
        <p14:creationId xmlns:p14="http://schemas.microsoft.com/office/powerpoint/2010/main" xmlns="" val="3057918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0225" y="332656"/>
            <a:ext cx="8226425" cy="765175"/>
          </a:xfrm>
          <a:noFill/>
        </p:spPr>
        <p:txBody>
          <a:bodyPr>
            <a:normAutofit fontScale="90000"/>
          </a:bodyPr>
          <a:lstStyle/>
          <a:p>
            <a:pPr eaLnBrk="1" hangingPunct="1"/>
            <a:r>
              <a:rPr lang="ru-RU" dirty="0" smtClean="0"/>
              <a:t>Основные принципы лечения фибромиалгии</a:t>
            </a:r>
            <a:endParaRPr lang="en-US" dirty="0" smtClean="0"/>
          </a:p>
        </p:txBody>
      </p:sp>
      <p:sp>
        <p:nvSpPr>
          <p:cNvPr id="35843" name="Text Box 3"/>
          <p:cNvSpPr txBox="1">
            <a:spLocks noChangeArrowheads="1"/>
          </p:cNvSpPr>
          <p:nvPr/>
        </p:nvSpPr>
        <p:spPr bwMode="auto">
          <a:xfrm>
            <a:off x="4937125" y="3947817"/>
            <a:ext cx="4027488" cy="840169"/>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Может потребоваться направление к специалисту для выполнения полного обследования</a:t>
            </a:r>
            <a:endParaRPr lang="en-US" dirty="0">
              <a:solidFill>
                <a:srgbClr val="000000"/>
              </a:solidFill>
              <a:ea typeface="ＭＳ Ｐゴシック" charset="-128"/>
            </a:endParaRPr>
          </a:p>
        </p:txBody>
      </p:sp>
      <p:sp>
        <p:nvSpPr>
          <p:cNvPr id="35844" name="Text Box 4"/>
          <p:cNvSpPr txBox="1">
            <a:spLocks noChangeArrowheads="1"/>
          </p:cNvSpPr>
          <p:nvPr/>
        </p:nvSpPr>
        <p:spPr bwMode="auto">
          <a:xfrm>
            <a:off x="312738" y="3936242"/>
            <a:ext cx="4330700" cy="840169"/>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Оценка психосоциальных стрессовых факторов</a:t>
            </a:r>
            <a:r>
              <a:rPr lang="en-GB" dirty="0" smtClean="0">
                <a:solidFill>
                  <a:srgbClr val="000000"/>
                </a:solidFill>
                <a:ea typeface="ＭＳ Ｐゴシック" charset="-128"/>
              </a:rPr>
              <a:t>, </a:t>
            </a:r>
            <a:r>
              <a:rPr lang="ru-RU" dirty="0" smtClean="0">
                <a:solidFill>
                  <a:srgbClr val="000000"/>
                </a:solidFill>
                <a:ea typeface="ＭＳ Ｐゴシック" charset="-128"/>
              </a:rPr>
              <a:t>уровня физического развития и барьеров на пути терапии</a:t>
            </a:r>
            <a:endParaRPr lang="en-US" dirty="0">
              <a:solidFill>
                <a:srgbClr val="000000"/>
              </a:solidFill>
              <a:ea typeface="ＭＳ Ｐゴシック" charset="-128"/>
            </a:endParaRPr>
          </a:p>
        </p:txBody>
      </p:sp>
      <p:sp>
        <p:nvSpPr>
          <p:cNvPr id="35845" name="Text Box 5"/>
          <p:cNvSpPr txBox="1">
            <a:spLocks noChangeArrowheads="1"/>
          </p:cNvSpPr>
          <p:nvPr/>
        </p:nvSpPr>
        <p:spPr bwMode="auto">
          <a:xfrm>
            <a:off x="312738" y="4998404"/>
            <a:ext cx="4330700" cy="339725"/>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Обучение по фибромиалгии</a:t>
            </a:r>
            <a:endParaRPr lang="en-US" dirty="0">
              <a:solidFill>
                <a:srgbClr val="000000"/>
              </a:solidFill>
              <a:ea typeface="ＭＳ Ｐゴシック" charset="-128"/>
            </a:endParaRPr>
          </a:p>
        </p:txBody>
      </p:sp>
      <p:sp>
        <p:nvSpPr>
          <p:cNvPr id="35846" name="Text Box 6"/>
          <p:cNvSpPr txBox="1">
            <a:spLocks noChangeArrowheads="1"/>
          </p:cNvSpPr>
          <p:nvPr/>
        </p:nvSpPr>
        <p:spPr bwMode="auto">
          <a:xfrm>
            <a:off x="312738" y="5682617"/>
            <a:ext cx="4902204" cy="840169"/>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Анализ вариантов лечения; начало терапии на основе имеющихся у пациента </a:t>
            </a:r>
            <a:r>
              <a:rPr lang="en-GB" dirty="0" smtClean="0">
                <a:solidFill>
                  <a:srgbClr val="000000"/>
                </a:solidFill>
                <a:ea typeface="ＭＳ Ｐゴシック" charset="-128"/>
              </a:rPr>
              <a:t/>
            </a:r>
            <a:br>
              <a:rPr lang="en-GB" dirty="0" smtClean="0">
                <a:solidFill>
                  <a:srgbClr val="000000"/>
                </a:solidFill>
                <a:ea typeface="ＭＳ Ｐゴシック" charset="-128"/>
              </a:rPr>
            </a:br>
            <a:r>
              <a:rPr lang="ru-RU" dirty="0" smtClean="0">
                <a:solidFill>
                  <a:srgbClr val="000000"/>
                </a:solidFill>
                <a:ea typeface="ＭＳ Ｐゴシック" charset="-128"/>
              </a:rPr>
              <a:t>проявлений и доказательных рекомендаций</a:t>
            </a:r>
            <a:endParaRPr lang="en-US" dirty="0">
              <a:solidFill>
                <a:srgbClr val="000000"/>
              </a:solidFill>
              <a:ea typeface="ＭＳ Ｐゴシック" charset="-128"/>
            </a:endParaRPr>
          </a:p>
        </p:txBody>
      </p:sp>
      <p:sp>
        <p:nvSpPr>
          <p:cNvPr id="35847" name="Text Box 7"/>
          <p:cNvSpPr txBox="1">
            <a:spLocks noChangeArrowheads="1"/>
          </p:cNvSpPr>
          <p:nvPr/>
        </p:nvSpPr>
        <p:spPr bwMode="auto">
          <a:xfrm>
            <a:off x="2292350" y="1448892"/>
            <a:ext cx="4367882" cy="339725"/>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Подтверждение диагноза</a:t>
            </a:r>
            <a:endParaRPr lang="en-US" dirty="0">
              <a:solidFill>
                <a:srgbClr val="000000"/>
              </a:solidFill>
              <a:ea typeface="ＭＳ Ｐゴシック" charset="-128"/>
            </a:endParaRPr>
          </a:p>
        </p:txBody>
      </p:sp>
      <p:sp>
        <p:nvSpPr>
          <p:cNvPr id="35848" name="Text Box 8"/>
          <p:cNvSpPr txBox="1">
            <a:spLocks noChangeArrowheads="1"/>
          </p:cNvSpPr>
          <p:nvPr/>
        </p:nvSpPr>
        <p:spPr bwMode="auto">
          <a:xfrm>
            <a:off x="2292351" y="2098179"/>
            <a:ext cx="4367882" cy="590870"/>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Идентификация важных симптомов, их тяжести и состояния функции пациента</a:t>
            </a:r>
            <a:endParaRPr lang="en-US" dirty="0">
              <a:solidFill>
                <a:srgbClr val="000000"/>
              </a:solidFill>
              <a:ea typeface="ＭＳ Ｐゴシック" charset="-128"/>
            </a:endParaRPr>
          </a:p>
        </p:txBody>
      </p:sp>
      <p:sp>
        <p:nvSpPr>
          <p:cNvPr id="35849" name="Text Box 9"/>
          <p:cNvSpPr txBox="1">
            <a:spLocks noChangeArrowheads="1"/>
          </p:cNvSpPr>
          <p:nvPr/>
        </p:nvSpPr>
        <p:spPr bwMode="auto">
          <a:xfrm>
            <a:off x="2292350" y="3025279"/>
            <a:ext cx="4367884" cy="590870"/>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ru-RU" dirty="0" smtClean="0">
                <a:solidFill>
                  <a:srgbClr val="000000"/>
                </a:solidFill>
                <a:ea typeface="ＭＳ Ｐゴシック" charset="-128"/>
              </a:rPr>
              <a:t>Обследование на предмет сопутствующих соматических и психических расстройств</a:t>
            </a:r>
            <a:endParaRPr lang="en-US" dirty="0">
              <a:solidFill>
                <a:srgbClr val="000000"/>
              </a:solidFill>
              <a:ea typeface="ＭＳ Ｐゴシック" charset="-128"/>
            </a:endParaRPr>
          </a:p>
        </p:txBody>
      </p:sp>
      <p:sp>
        <p:nvSpPr>
          <p:cNvPr id="35850" name="Line 10"/>
          <p:cNvSpPr>
            <a:spLocks noChangeShapeType="1"/>
          </p:cNvSpPr>
          <p:nvPr/>
        </p:nvSpPr>
        <p:spPr bwMode="auto">
          <a:xfrm>
            <a:off x="4471988" y="1893654"/>
            <a:ext cx="0" cy="204788"/>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1" name="Line 11"/>
          <p:cNvSpPr>
            <a:spLocks noChangeShapeType="1"/>
          </p:cNvSpPr>
          <p:nvPr/>
        </p:nvSpPr>
        <p:spPr bwMode="auto">
          <a:xfrm>
            <a:off x="4471988" y="2760167"/>
            <a:ext cx="0" cy="206375"/>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2" name="Line 12"/>
          <p:cNvSpPr>
            <a:spLocks noChangeShapeType="1"/>
          </p:cNvSpPr>
          <p:nvPr/>
        </p:nvSpPr>
        <p:spPr bwMode="auto">
          <a:xfrm>
            <a:off x="3203575" y="3674567"/>
            <a:ext cx="0" cy="204787"/>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3" name="Line 13"/>
          <p:cNvSpPr>
            <a:spLocks noChangeShapeType="1"/>
          </p:cNvSpPr>
          <p:nvPr/>
        </p:nvSpPr>
        <p:spPr bwMode="auto">
          <a:xfrm>
            <a:off x="5795963" y="3674567"/>
            <a:ext cx="0" cy="204787"/>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4" name="Line 14"/>
          <p:cNvSpPr>
            <a:spLocks noChangeShapeType="1"/>
          </p:cNvSpPr>
          <p:nvPr/>
        </p:nvSpPr>
        <p:spPr bwMode="auto">
          <a:xfrm>
            <a:off x="2484438" y="4775754"/>
            <a:ext cx="0" cy="204788"/>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5" name="Line 15"/>
          <p:cNvSpPr>
            <a:spLocks noChangeShapeType="1"/>
          </p:cNvSpPr>
          <p:nvPr/>
        </p:nvSpPr>
        <p:spPr bwMode="auto">
          <a:xfrm>
            <a:off x="2479675" y="5403217"/>
            <a:ext cx="0" cy="206375"/>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6" name="Text Box 16"/>
          <p:cNvSpPr txBox="1">
            <a:spLocks noChangeArrowheads="1"/>
          </p:cNvSpPr>
          <p:nvPr/>
        </p:nvSpPr>
        <p:spPr bwMode="auto">
          <a:xfrm>
            <a:off x="312738" y="6587480"/>
            <a:ext cx="6923558" cy="153888"/>
          </a:xfrm>
          <a:prstGeom prst="rect">
            <a:avLst/>
          </a:prstGeom>
          <a:noFill/>
          <a:ln w="9525">
            <a:noFill/>
            <a:miter lim="800000"/>
            <a:headEnd/>
            <a:tailEnd/>
          </a:ln>
        </p:spPr>
        <p:txBody>
          <a:bodyPr wrap="square" lIns="0" tIns="0" rIns="0" bIns="0" anchor="b">
            <a:spAutoFit/>
          </a:bodyPr>
          <a:lstStyle/>
          <a:p>
            <a:r>
              <a:rPr lang="ru-RU" sz="1000" dirty="0" smtClean="0">
                <a:solidFill>
                  <a:srgbClr val="002060"/>
                </a:solidFill>
                <a:ea typeface="ＭＳ Ｐゴシック" charset="-128"/>
              </a:rPr>
              <a:t>С изменениями из:</a:t>
            </a:r>
            <a:r>
              <a:rPr lang="en-US" sz="1000" dirty="0" smtClean="0">
                <a:solidFill>
                  <a:srgbClr val="002060"/>
                </a:solidFill>
                <a:ea typeface="ＭＳ Ｐゴシック" charset="-128"/>
              </a:rPr>
              <a:t> </a:t>
            </a:r>
            <a:r>
              <a:rPr lang="en-US" sz="1000" dirty="0">
                <a:solidFill>
                  <a:srgbClr val="002060"/>
                </a:solidFill>
                <a:ea typeface="ＭＳ Ｐゴシック" charset="-128"/>
              </a:rPr>
              <a:t>Arnold LM. </a:t>
            </a:r>
            <a:r>
              <a:rPr lang="en-US" sz="1000" i="1" dirty="0">
                <a:solidFill>
                  <a:srgbClr val="002060"/>
                </a:solidFill>
                <a:ea typeface="ＭＳ Ｐゴシック" charset="-128"/>
              </a:rPr>
              <a:t>Arthritis Res Ther</a:t>
            </a:r>
            <a:r>
              <a:rPr lang="en-US" sz="1000" dirty="0">
                <a:solidFill>
                  <a:srgbClr val="002060"/>
                </a:solidFill>
                <a:ea typeface="ＭＳ Ｐゴシック" charset="-128"/>
              </a:rPr>
              <a:t> </a:t>
            </a:r>
            <a:r>
              <a:rPr lang="en-US" sz="1000" dirty="0" smtClean="0">
                <a:solidFill>
                  <a:srgbClr val="002060"/>
                </a:solidFill>
                <a:ea typeface="ＭＳ Ｐゴシック" charset="-128"/>
              </a:rPr>
              <a:t>2006; 8(4):212; </a:t>
            </a:r>
            <a:r>
              <a:rPr lang="da-DK" sz="1000" dirty="0" smtClean="0">
                <a:solidFill>
                  <a:srgbClr val="002060"/>
                </a:solidFill>
                <a:ea typeface="ＭＳ Ｐゴシック" charset="-128"/>
              </a:rPr>
              <a:t>Goldenberg DL </a:t>
            </a:r>
            <a:r>
              <a:rPr lang="da-DK" sz="1000" i="1" dirty="0" smtClean="0">
                <a:solidFill>
                  <a:srgbClr val="002060"/>
                </a:solidFill>
                <a:ea typeface="ＭＳ Ｐゴシック" charset="-128"/>
              </a:rPr>
              <a:t>et </a:t>
            </a:r>
            <a:r>
              <a:rPr lang="da-DK" sz="1000" i="1" dirty="0">
                <a:solidFill>
                  <a:srgbClr val="002060"/>
                </a:solidFill>
                <a:ea typeface="ＭＳ Ｐゴシック" charset="-128"/>
              </a:rPr>
              <a:t>al. </a:t>
            </a:r>
            <a:r>
              <a:rPr lang="en-US" sz="1000" i="1" dirty="0" smtClean="0">
                <a:solidFill>
                  <a:srgbClr val="002060"/>
                </a:solidFill>
                <a:ea typeface="ＭＳ Ｐゴシック" charset="-128"/>
              </a:rPr>
              <a:t>JAMA</a:t>
            </a:r>
            <a:r>
              <a:rPr lang="en-US" sz="1000" dirty="0" smtClean="0">
                <a:solidFill>
                  <a:srgbClr val="002060"/>
                </a:solidFill>
                <a:ea typeface="ＭＳ Ｐゴシック" charset="-128"/>
              </a:rPr>
              <a:t> 2004; 292(19):2388-95</a:t>
            </a:r>
            <a:r>
              <a:rPr lang="en-US" sz="1000" dirty="0">
                <a:solidFill>
                  <a:srgbClr val="002060"/>
                </a:solidFill>
                <a:ea typeface="ＭＳ Ｐゴシック" charset="-128"/>
              </a:rPr>
              <a:t>.</a:t>
            </a:r>
          </a:p>
        </p:txBody>
      </p:sp>
      <p:sp>
        <p:nvSpPr>
          <p:cNvPr id="1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xmlns="" val="25764150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022711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5" name="Text Box 8"/>
          <p:cNvSpPr txBox="1">
            <a:spLocks noChangeArrowheads="1"/>
          </p:cNvSpPr>
          <p:nvPr/>
        </p:nvSpPr>
        <p:spPr bwMode="auto">
          <a:xfrm>
            <a:off x="209301" y="6397364"/>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a:solidFill>
                  <a:srgbClr val="002060"/>
                </a:solidFill>
                <a:latin typeface="Calibri"/>
              </a:rPr>
              <a:t>Freynhagen R, Baron R. </a:t>
            </a:r>
            <a:r>
              <a:rPr lang="en-CA" sz="900" i="1" dirty="0" smtClean="0">
                <a:solidFill>
                  <a:srgbClr val="002060"/>
                </a:solidFill>
                <a:latin typeface="Calibri"/>
              </a:rPr>
              <a:t>Curr </a:t>
            </a:r>
            <a:r>
              <a:rPr lang="en-CA" sz="900" i="1" dirty="0">
                <a:solidFill>
                  <a:srgbClr val="002060"/>
                </a:solidFill>
                <a:latin typeface="Calibri"/>
              </a:rPr>
              <a:t>Pain Headache Rep </a:t>
            </a:r>
            <a:r>
              <a:rPr lang="en-CA" sz="900" dirty="0">
                <a:solidFill>
                  <a:srgbClr val="002060"/>
                </a:solidFill>
                <a:latin typeface="Calibri"/>
              </a:rPr>
              <a:t>2009; 13(3):</a:t>
            </a:r>
            <a:r>
              <a:rPr lang="en-CA" sz="900" dirty="0" smtClean="0">
                <a:solidFill>
                  <a:srgbClr val="002060"/>
                </a:solidFill>
                <a:latin typeface="Calibri"/>
              </a:rPr>
              <a:t>185-90; </a:t>
            </a:r>
            <a:r>
              <a:rPr lang="en-US" sz="900" dirty="0" smtClean="0">
                <a:solidFill>
                  <a:srgbClr val="002060"/>
                </a:solidFill>
                <a:latin typeface="Calibri"/>
              </a:rPr>
              <a:t>Jensen </a:t>
            </a:r>
            <a:r>
              <a:rPr lang="en-US" sz="900" dirty="0">
                <a:solidFill>
                  <a:srgbClr val="002060"/>
                </a:solidFill>
                <a:latin typeface="Calibri"/>
              </a:rPr>
              <a:t>TS </a:t>
            </a:r>
            <a:r>
              <a:rPr lang="en-US" sz="900" i="1" dirty="0">
                <a:solidFill>
                  <a:srgbClr val="002060"/>
                </a:solidFill>
                <a:latin typeface="Calibri"/>
              </a:rPr>
              <a:t>et al</a:t>
            </a:r>
            <a:r>
              <a:rPr lang="en-US" sz="900" dirty="0">
                <a:solidFill>
                  <a:srgbClr val="002060"/>
                </a:solidFill>
                <a:latin typeface="Calibri"/>
              </a:rPr>
              <a:t>. </a:t>
            </a:r>
            <a:r>
              <a:rPr lang="en-US" sz="900" i="1" dirty="0">
                <a:solidFill>
                  <a:srgbClr val="002060"/>
                </a:solidFill>
                <a:latin typeface="Calibri"/>
              </a:rPr>
              <a:t>Pain</a:t>
            </a:r>
            <a:r>
              <a:rPr lang="en-US" sz="900" dirty="0">
                <a:solidFill>
                  <a:srgbClr val="002060"/>
                </a:solidFill>
                <a:latin typeface="Calibri"/>
              </a:rPr>
              <a:t> </a:t>
            </a:r>
            <a:r>
              <a:rPr lang="en-US" sz="900" dirty="0" smtClean="0">
                <a:solidFill>
                  <a:srgbClr val="002060"/>
                </a:solidFill>
                <a:latin typeface="Calibri"/>
              </a:rPr>
              <a:t>2011; 152(10):2204-5; </a:t>
            </a:r>
            <a:br>
              <a:rPr lang="en-US" sz="900" dirty="0" smtClean="0">
                <a:solidFill>
                  <a:srgbClr val="002060"/>
                </a:solidFill>
                <a:latin typeface="Calibri"/>
              </a:rPr>
            </a:br>
            <a:r>
              <a:rPr lang="en-US" sz="900" dirty="0" smtClean="0">
                <a:solidFill>
                  <a:srgbClr val="002060"/>
                </a:solidFill>
                <a:latin typeface="Calibri"/>
              </a:rPr>
              <a:t>Julius </a:t>
            </a:r>
            <a:r>
              <a:rPr lang="en-US" sz="900" dirty="0">
                <a:solidFill>
                  <a:srgbClr val="002060"/>
                </a:solidFill>
                <a:latin typeface="Calibri"/>
              </a:rPr>
              <a:t>D </a:t>
            </a:r>
            <a:r>
              <a:rPr lang="en-US" sz="900" i="1" dirty="0">
                <a:solidFill>
                  <a:srgbClr val="002060"/>
                </a:solidFill>
                <a:latin typeface="Calibri"/>
              </a:rPr>
              <a:t>et al. </a:t>
            </a:r>
            <a:r>
              <a:rPr lang="en-US" sz="900" dirty="0">
                <a:solidFill>
                  <a:srgbClr val="002060"/>
                </a:solidFill>
                <a:latin typeface="Calibri"/>
              </a:rPr>
              <a:t>In: McMahon SB, Koltzenburg </a:t>
            </a:r>
            <a:r>
              <a:rPr lang="en-US" sz="900" dirty="0" smtClean="0">
                <a:solidFill>
                  <a:srgbClr val="002060"/>
                </a:solidFill>
                <a:latin typeface="Calibri"/>
              </a:rPr>
              <a:t>M (</a:t>
            </a:r>
            <a:r>
              <a:rPr lang="en-US" sz="900" dirty="0">
                <a:solidFill>
                  <a:srgbClr val="002060"/>
                </a:solidFill>
                <a:latin typeface="Calibri"/>
              </a:rPr>
              <a:t>e</a:t>
            </a:r>
            <a:r>
              <a:rPr lang="en-US" sz="900" dirty="0" smtClean="0">
                <a:solidFill>
                  <a:srgbClr val="002060"/>
                </a:solidFill>
                <a:latin typeface="Calibri"/>
              </a:rPr>
              <a:t>ds). </a:t>
            </a:r>
            <a:r>
              <a:rPr lang="en-US" sz="900" i="1" dirty="0">
                <a:solidFill>
                  <a:srgbClr val="002060"/>
                </a:solidFill>
                <a:latin typeface="Calibri"/>
              </a:rPr>
              <a:t>Wall and Melzack’s Textbook of Pain. </a:t>
            </a:r>
            <a:r>
              <a:rPr lang="en-US" sz="900" dirty="0">
                <a:solidFill>
                  <a:srgbClr val="002060"/>
                </a:solidFill>
                <a:latin typeface="Calibri"/>
              </a:rPr>
              <a:t>5th ed. </a:t>
            </a:r>
            <a:r>
              <a:rPr lang="en-US" sz="900" dirty="0" smtClean="0">
                <a:solidFill>
                  <a:srgbClr val="002060"/>
                </a:solidFill>
                <a:latin typeface="Calibri"/>
              </a:rPr>
              <a:t>Elsevier; London, UK: 2006</a:t>
            </a:r>
            <a:r>
              <a:rPr lang="en-US" sz="900" dirty="0">
                <a:solidFill>
                  <a:srgbClr val="002060"/>
                </a:solidFill>
                <a:latin typeface="Calibri"/>
              </a:rPr>
              <a:t>; </a:t>
            </a:r>
            <a:r>
              <a:rPr lang="en-US" sz="900" dirty="0" smtClean="0">
                <a:solidFill>
                  <a:srgbClr val="002060"/>
                </a:solidFill>
                <a:latin typeface="Calibri"/>
              </a:rPr>
              <a:t/>
            </a:r>
            <a:br>
              <a:rPr lang="en-US" sz="900" dirty="0" smtClean="0">
                <a:solidFill>
                  <a:srgbClr val="002060"/>
                </a:solidFill>
                <a:latin typeface="Calibri"/>
              </a:rPr>
            </a:br>
            <a:r>
              <a:rPr lang="en-US" sz="900" dirty="0" smtClean="0">
                <a:solidFill>
                  <a:srgbClr val="002060"/>
                </a:solidFill>
                <a:latin typeface="Calibri"/>
              </a:rPr>
              <a:t>Ross </a:t>
            </a:r>
            <a:r>
              <a:rPr lang="en-US" sz="900" dirty="0">
                <a:solidFill>
                  <a:srgbClr val="002060"/>
                </a:solidFill>
                <a:latin typeface="Calibri"/>
              </a:rPr>
              <a:t>E. </a:t>
            </a:r>
            <a:r>
              <a:rPr lang="en-US" sz="900" i="1" dirty="0">
                <a:solidFill>
                  <a:srgbClr val="002060"/>
                </a:solidFill>
                <a:latin typeface="Calibri"/>
              </a:rPr>
              <a:t>Expert Opin Pharmacother </a:t>
            </a:r>
            <a:r>
              <a:rPr lang="en-US" sz="900" dirty="0" smtClean="0">
                <a:solidFill>
                  <a:srgbClr val="002060"/>
                </a:solidFill>
                <a:latin typeface="Calibri"/>
              </a:rPr>
              <a:t>2001; 2(1):1529-30; Webster </a:t>
            </a:r>
            <a:r>
              <a:rPr lang="en-US" sz="900" dirty="0">
                <a:solidFill>
                  <a:srgbClr val="002060"/>
                </a:solidFill>
                <a:latin typeface="Calibri"/>
              </a:rPr>
              <a:t>LR. </a:t>
            </a:r>
            <a:r>
              <a:rPr lang="en-US" sz="900" i="1" dirty="0">
                <a:solidFill>
                  <a:srgbClr val="002060"/>
                </a:solidFill>
                <a:latin typeface="Calibri"/>
              </a:rPr>
              <a:t>Am J Manag Care </a:t>
            </a:r>
            <a:r>
              <a:rPr lang="en-US" sz="900" dirty="0">
                <a:solidFill>
                  <a:srgbClr val="002060"/>
                </a:solidFill>
                <a:latin typeface="Calibri"/>
              </a:rPr>
              <a:t>2008</a:t>
            </a:r>
            <a:r>
              <a:rPr lang="en-US" sz="900" dirty="0" smtClean="0">
                <a:solidFill>
                  <a:srgbClr val="002060"/>
                </a:solidFill>
                <a:latin typeface="Calibri"/>
              </a:rPr>
              <a:t>; 14(5 </a:t>
            </a:r>
            <a:r>
              <a:rPr lang="en-US" sz="900" dirty="0">
                <a:solidFill>
                  <a:srgbClr val="002060"/>
                </a:solidFill>
                <a:latin typeface="Calibri"/>
              </a:rPr>
              <a:t>Suppl 1):</a:t>
            </a:r>
            <a:r>
              <a:rPr lang="en-US" sz="900" dirty="0" smtClean="0">
                <a:solidFill>
                  <a:srgbClr val="002060"/>
                </a:solidFill>
                <a:latin typeface="Calibri"/>
              </a:rPr>
              <a:t>S116-22; Woolf CJ. </a:t>
            </a:r>
            <a:r>
              <a:rPr lang="en-US" sz="900" i="1" dirty="0" smtClean="0">
                <a:solidFill>
                  <a:srgbClr val="002060"/>
                </a:solidFill>
                <a:latin typeface="Calibri"/>
              </a:rPr>
              <a:t>Pain</a:t>
            </a:r>
            <a:r>
              <a:rPr lang="en-US" sz="900" dirty="0" smtClean="0">
                <a:solidFill>
                  <a:srgbClr val="002060"/>
                </a:solidFill>
                <a:latin typeface="Calibri"/>
              </a:rPr>
              <a:t> 2011; 152(3 Suppl):S2-15.</a:t>
            </a:r>
          </a:p>
          <a:p>
            <a:pPr eaLnBrk="1" hangingPunct="1"/>
            <a:endParaRPr lang="en-US" sz="900" dirty="0">
              <a:solidFill>
                <a:srgbClr val="002060"/>
              </a:solidFill>
              <a:latin typeface="Calibri"/>
            </a:endParaRPr>
          </a:p>
        </p:txBody>
      </p:sp>
      <p:sp>
        <p:nvSpPr>
          <p:cNvPr id="7176" name="Text Box 5"/>
          <p:cNvSpPr txBox="1">
            <a:spLocks noChangeArrowheads="1"/>
          </p:cNvSpPr>
          <p:nvPr/>
        </p:nvSpPr>
        <p:spPr bwMode="auto">
          <a:xfrm>
            <a:off x="2987824" y="3732620"/>
            <a:ext cx="295232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ru-RU" b="1" dirty="0" smtClean="0">
                <a:solidFill>
                  <a:prstClr val="white"/>
                </a:solidFill>
              </a:rPr>
              <a:t>Смешанные варианты</a:t>
            </a:r>
            <a:endParaRPr lang="en-US" b="1" baseline="30000" dirty="0">
              <a:solidFill>
                <a:prstClr val="white"/>
              </a:solidFill>
            </a:endParaRPr>
          </a:p>
        </p:txBody>
      </p:sp>
      <p:sp>
        <p:nvSpPr>
          <p:cNvPr id="5" name="Rectangle 4"/>
          <p:cNvSpPr/>
          <p:nvPr/>
        </p:nvSpPr>
        <p:spPr>
          <a:xfrm>
            <a:off x="1055344" y="3895209"/>
            <a:ext cx="2266014" cy="1415772"/>
          </a:xfrm>
          <a:prstGeom prst="rect">
            <a:avLst/>
          </a:prstGeom>
        </p:spPr>
        <p:txBody>
          <a:bodyPr wrap="square">
            <a:spAutoFit/>
          </a:bodyPr>
          <a:lstStyle/>
          <a:p>
            <a:r>
              <a:rPr lang="ru-RU" sz="2300" b="1" dirty="0" err="1" smtClean="0">
                <a:solidFill>
                  <a:prstClr val="black"/>
                </a:solidFill>
              </a:rPr>
              <a:t>Ноцицептивная</a:t>
            </a:r>
            <a:r>
              <a:rPr lang="ru-RU" sz="2300" b="1" dirty="0" smtClean="0">
                <a:solidFill>
                  <a:prstClr val="black"/>
                </a:solidFill>
              </a:rPr>
              <a:t> боль</a:t>
            </a:r>
            <a:endParaRPr lang="en-US" sz="2300" b="1" dirty="0" smtClean="0">
              <a:solidFill>
                <a:prstClr val="black"/>
              </a:solidFill>
            </a:endParaRPr>
          </a:p>
          <a:p>
            <a:pPr>
              <a:buFontTx/>
              <a:buChar char="-"/>
            </a:pPr>
            <a:r>
              <a:rPr lang="ru-RU" sz="2000" dirty="0" smtClean="0">
                <a:solidFill>
                  <a:prstClr val="black"/>
                </a:solidFill>
              </a:rPr>
              <a:t> Соматическая</a:t>
            </a:r>
            <a:endParaRPr lang="en-US" sz="2000" dirty="0" smtClean="0">
              <a:solidFill>
                <a:prstClr val="black"/>
              </a:solidFill>
            </a:endParaRPr>
          </a:p>
          <a:p>
            <a:pPr>
              <a:buFontTx/>
              <a:buChar char="-"/>
            </a:pPr>
            <a:r>
              <a:rPr lang="ru-RU" sz="2000" dirty="0" smtClean="0">
                <a:solidFill>
                  <a:prstClr val="black"/>
                </a:solidFill>
              </a:rPr>
              <a:t> Висцеральная</a:t>
            </a:r>
            <a:endParaRPr lang="en-US" sz="2000" dirty="0" smtClean="0">
              <a:solidFill>
                <a:prstClr val="black"/>
              </a:solidFill>
            </a:endParaRPr>
          </a:p>
        </p:txBody>
      </p:sp>
      <p:sp>
        <p:nvSpPr>
          <p:cNvPr id="6" name="Rectangle 5"/>
          <p:cNvSpPr/>
          <p:nvPr/>
        </p:nvSpPr>
        <p:spPr>
          <a:xfrm>
            <a:off x="5715008" y="4110216"/>
            <a:ext cx="2479374" cy="1415772"/>
          </a:xfrm>
          <a:prstGeom prst="rect">
            <a:avLst/>
          </a:prstGeom>
        </p:spPr>
        <p:txBody>
          <a:bodyPr wrap="square">
            <a:spAutoFit/>
          </a:bodyPr>
          <a:lstStyle/>
          <a:p>
            <a:pPr algn="ctr"/>
            <a:r>
              <a:rPr lang="ru-RU" sz="2300" b="1" dirty="0" smtClean="0">
                <a:solidFill>
                  <a:prstClr val="black"/>
                </a:solidFill>
              </a:rPr>
              <a:t>Невропатическая </a:t>
            </a:r>
            <a:r>
              <a:rPr lang="ru-RU" sz="2300" b="1" dirty="0" smtClean="0">
                <a:solidFill>
                  <a:prstClr val="black"/>
                </a:solidFill>
              </a:rPr>
              <a:t>боль</a:t>
            </a:r>
            <a:endParaRPr lang="en-US" sz="2300" b="1" dirty="0" smtClean="0">
              <a:solidFill>
                <a:prstClr val="black"/>
              </a:solidFill>
            </a:endParaRPr>
          </a:p>
          <a:p>
            <a:pPr>
              <a:buFontTx/>
              <a:buChar char="-"/>
            </a:pPr>
            <a:r>
              <a:rPr lang="ru-RU" sz="2000" dirty="0" smtClean="0">
                <a:solidFill>
                  <a:prstClr val="black"/>
                </a:solidFill>
              </a:rPr>
              <a:t> Периферическая</a:t>
            </a:r>
            <a:endParaRPr lang="en-US" sz="2000" dirty="0" smtClean="0">
              <a:solidFill>
                <a:prstClr val="black"/>
              </a:solidFill>
            </a:endParaRPr>
          </a:p>
          <a:p>
            <a:pPr>
              <a:buFontTx/>
              <a:buChar char="-"/>
            </a:pPr>
            <a:r>
              <a:rPr lang="ru-RU" sz="2000" dirty="0" smtClean="0">
                <a:solidFill>
                  <a:prstClr val="black"/>
                </a:solidFill>
              </a:rPr>
              <a:t> Центральная</a:t>
            </a:r>
            <a:endParaRPr lang="en-CA" sz="2000" dirty="0">
              <a:solidFill>
                <a:prstClr val="white"/>
              </a:solidFill>
            </a:endParaRPr>
          </a:p>
        </p:txBody>
      </p:sp>
      <p:sp>
        <p:nvSpPr>
          <p:cNvPr id="7" name="Rectangle 6"/>
          <p:cNvSpPr/>
          <p:nvPr/>
        </p:nvSpPr>
        <p:spPr>
          <a:xfrm>
            <a:off x="2207530" y="2204864"/>
            <a:ext cx="4799824" cy="830997"/>
          </a:xfrm>
          <a:prstGeom prst="rect">
            <a:avLst/>
          </a:prstGeom>
        </p:spPr>
        <p:txBody>
          <a:bodyPr wrap="square">
            <a:spAutoFit/>
          </a:bodyPr>
          <a:lstStyle/>
          <a:p>
            <a:pPr algn="ctr"/>
            <a:r>
              <a:rPr lang="ru-RU" sz="2300" b="1" dirty="0" smtClean="0">
                <a:solidFill>
                  <a:prstClr val="black"/>
                </a:solidFill>
              </a:rPr>
              <a:t>Центральная сенситизация</a:t>
            </a:r>
            <a:r>
              <a:rPr lang="en-US" sz="2300" b="1" dirty="0" smtClean="0">
                <a:solidFill>
                  <a:prstClr val="black"/>
                </a:solidFill>
              </a:rPr>
              <a:t>/</a:t>
            </a:r>
            <a:br>
              <a:rPr lang="en-US" sz="2300" b="1" dirty="0" smtClean="0">
                <a:solidFill>
                  <a:prstClr val="black"/>
                </a:solidFill>
              </a:rPr>
            </a:br>
            <a:r>
              <a:rPr lang="ru-RU" sz="2300" b="1" dirty="0" smtClean="0">
                <a:solidFill>
                  <a:prstClr val="black"/>
                </a:solidFill>
              </a:rPr>
              <a:t>дисфункциональная боль</a:t>
            </a:r>
            <a:endParaRPr lang="en-US" sz="2300" b="1" dirty="0" smtClean="0">
              <a:solidFill>
                <a:prstClr val="black"/>
              </a:solidFill>
            </a:endParaRPr>
          </a:p>
        </p:txBody>
      </p:sp>
      <p:sp>
        <p:nvSpPr>
          <p:cNvPr id="10"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ru-RU" altLang="en-US" sz="3600" dirty="0" smtClean="0"/>
              <a:t>Патофизиологическая классификация боли</a:t>
            </a:r>
            <a:endParaRPr lang="en-US" altLang="en-US" sz="3600" dirty="0"/>
          </a:p>
        </p:txBody>
      </p:sp>
    </p:spTree>
    <p:extLst>
      <p:ext uri="{BB962C8B-B14F-4D97-AF65-F5344CB8AC3E}">
        <p14:creationId xmlns:p14="http://schemas.microsoft.com/office/powerpoint/2010/main" xmlns="" val="1304763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067944" y="2680065"/>
            <a:ext cx="0" cy="31715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9" idx="0"/>
          </p:cNvCxnSpPr>
          <p:nvPr/>
        </p:nvCxnSpPr>
        <p:spPr>
          <a:xfrm rot="5400000">
            <a:off x="4800882" y="3323354"/>
            <a:ext cx="1409648" cy="915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ru-RU" dirty="0" smtClean="0"/>
              <a:t>Обзор принципов ведения фибромиалгии</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21082379"/>
              </p:ext>
            </p:extLst>
          </p:nvPr>
        </p:nvGraphicFramePr>
        <p:xfrm>
          <a:off x="288803" y="1484784"/>
          <a:ext cx="3096344" cy="478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666493" y="1484784"/>
            <a:ext cx="2480209" cy="1195281"/>
            <a:chOff x="831165" y="5911677"/>
            <a:chExt cx="2480209" cy="1195281"/>
          </a:xfrm>
        </p:grpSpPr>
        <p:sp>
          <p:nvSpPr>
            <p:cNvPr id="8" name="Rounded Rectangle 7"/>
            <p:cNvSpPr/>
            <p:nvPr/>
          </p:nvSpPr>
          <p:spPr>
            <a:xfrm>
              <a:off x="831165" y="5911677"/>
              <a:ext cx="2480209" cy="119528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866173" y="5946685"/>
              <a:ext cx="2410191" cy="1125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ru-RU" dirty="0" smtClean="0">
                  <a:solidFill>
                    <a:prstClr val="white"/>
                  </a:solidFill>
                </a:rPr>
                <a:t>Разработка плана лечения, отражающего приоритеты и предпочтения пациента</a:t>
              </a:r>
              <a:endParaRPr lang="en-CA" dirty="0">
                <a:solidFill>
                  <a:prstClr val="white"/>
                </a:solidFill>
              </a:endParaRPr>
            </a:p>
          </p:txBody>
        </p:sp>
      </p:grpSp>
      <p:sp>
        <p:nvSpPr>
          <p:cNvPr id="13" name="Rounded Rectangle 12"/>
          <p:cNvSpPr/>
          <p:nvPr/>
        </p:nvSpPr>
        <p:spPr>
          <a:xfrm>
            <a:off x="4355976" y="2780928"/>
            <a:ext cx="2480209" cy="474918"/>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4378672" y="2852936"/>
            <a:ext cx="2437230" cy="352197"/>
          </a:xfrm>
          <a:prstGeom prst="rect">
            <a:avLst/>
          </a:prstGeom>
        </p:spPr>
        <p:txBody>
          <a:bodyPr wrap="square">
            <a:spAutoFit/>
          </a:bodyPr>
          <a:lstStyle/>
          <a:p>
            <a:pPr algn="ctr" defTabSz="800100">
              <a:lnSpc>
                <a:spcPct val="90000"/>
              </a:lnSpc>
              <a:spcBef>
                <a:spcPct val="0"/>
              </a:spcBef>
              <a:spcAft>
                <a:spcPct val="35000"/>
              </a:spcAft>
            </a:pPr>
            <a:r>
              <a:rPr lang="ru-RU" dirty="0" smtClean="0">
                <a:solidFill>
                  <a:prstClr val="white"/>
                </a:solidFill>
              </a:rPr>
              <a:t>Фармакотерапия</a:t>
            </a:r>
            <a:endParaRPr lang="en-CA" dirty="0">
              <a:solidFill>
                <a:prstClr val="white"/>
              </a:solidFill>
            </a:endParaRPr>
          </a:p>
        </p:txBody>
      </p:sp>
      <p:sp>
        <p:nvSpPr>
          <p:cNvPr id="16" name="Rounded Rectangle 15"/>
          <p:cNvSpPr/>
          <p:nvPr/>
        </p:nvSpPr>
        <p:spPr>
          <a:xfrm>
            <a:off x="4355976" y="3356992"/>
            <a:ext cx="2480209" cy="597640"/>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4378672" y="3366048"/>
            <a:ext cx="2502024" cy="590931"/>
          </a:xfrm>
          <a:prstGeom prst="rect">
            <a:avLst/>
          </a:prstGeom>
        </p:spPr>
        <p:txBody>
          <a:bodyPr wrap="square">
            <a:spAutoFit/>
          </a:bodyPr>
          <a:lstStyle/>
          <a:p>
            <a:pPr algn="ctr" defTabSz="800100">
              <a:lnSpc>
                <a:spcPct val="90000"/>
              </a:lnSpc>
              <a:spcBef>
                <a:spcPct val="0"/>
              </a:spcBef>
              <a:spcAft>
                <a:spcPct val="35000"/>
              </a:spcAft>
            </a:pPr>
            <a:r>
              <a:rPr lang="ru-RU" dirty="0" smtClean="0">
                <a:solidFill>
                  <a:prstClr val="white"/>
                </a:solidFill>
              </a:rPr>
              <a:t>Нелекарственная терапия</a:t>
            </a:r>
            <a:endParaRPr lang="en-CA" dirty="0">
              <a:solidFill>
                <a:prstClr val="white"/>
              </a:solidFill>
            </a:endParaRPr>
          </a:p>
        </p:txBody>
      </p:sp>
      <p:sp>
        <p:nvSpPr>
          <p:cNvPr id="18" name="Rounded Rectangle 17"/>
          <p:cNvSpPr/>
          <p:nvPr/>
        </p:nvSpPr>
        <p:spPr>
          <a:xfrm>
            <a:off x="4143373" y="4055496"/>
            <a:ext cx="2672530" cy="597640"/>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4118234" y="4073930"/>
            <a:ext cx="2683437" cy="590931"/>
          </a:xfrm>
          <a:prstGeom prst="rect">
            <a:avLst/>
          </a:prstGeom>
        </p:spPr>
        <p:txBody>
          <a:bodyPr wrap="square">
            <a:spAutoFit/>
          </a:bodyPr>
          <a:lstStyle/>
          <a:p>
            <a:pPr algn="ctr" defTabSz="800100">
              <a:lnSpc>
                <a:spcPct val="90000"/>
              </a:lnSpc>
              <a:spcBef>
                <a:spcPct val="0"/>
              </a:spcBef>
              <a:spcAft>
                <a:spcPct val="35000"/>
              </a:spcAft>
            </a:pPr>
            <a:r>
              <a:rPr lang="ru-RU" dirty="0" smtClean="0">
                <a:solidFill>
                  <a:prstClr val="white"/>
                </a:solidFill>
              </a:rPr>
              <a:t>Лечение сопутствующих заболеваний</a:t>
            </a:r>
            <a:endParaRPr lang="en-CA" dirty="0">
              <a:solidFill>
                <a:prstClr val="white"/>
              </a:solidFill>
            </a:endParaRPr>
          </a:p>
        </p:txBody>
      </p:sp>
      <p:sp>
        <p:nvSpPr>
          <p:cNvPr id="20" name="Rounded Rectangle 19"/>
          <p:cNvSpPr/>
          <p:nvPr/>
        </p:nvSpPr>
        <p:spPr>
          <a:xfrm>
            <a:off x="3500430" y="4797151"/>
            <a:ext cx="3315472" cy="923331"/>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3500430" y="4797152"/>
            <a:ext cx="3315472" cy="830997"/>
          </a:xfrm>
          <a:prstGeom prst="rect">
            <a:avLst/>
          </a:prstGeom>
        </p:spPr>
        <p:txBody>
          <a:bodyPr wrap="square">
            <a:spAutoFit/>
          </a:bodyPr>
          <a:lstStyle/>
          <a:p>
            <a:pPr marL="0" lvl="1" algn="ctr"/>
            <a:r>
              <a:rPr lang="ru-RU" sz="1600" dirty="0" smtClean="0">
                <a:solidFill>
                  <a:prstClr val="white"/>
                </a:solidFill>
              </a:rPr>
              <a:t>Выявление других медицинских работников, способных параллельно работать с пациентом</a:t>
            </a:r>
            <a:endParaRPr lang="en-CA" sz="1600" dirty="0">
              <a:solidFill>
                <a:prstClr val="white"/>
              </a:solidFill>
            </a:endParaRPr>
          </a:p>
        </p:txBody>
      </p:sp>
      <p:sp>
        <p:nvSpPr>
          <p:cNvPr id="22" name="Rounded Rectangle 21"/>
          <p:cNvSpPr/>
          <p:nvPr/>
        </p:nvSpPr>
        <p:spPr>
          <a:xfrm>
            <a:off x="3500430" y="5809395"/>
            <a:ext cx="3315472" cy="688565"/>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3500430" y="5851629"/>
            <a:ext cx="3315473" cy="584775"/>
          </a:xfrm>
          <a:prstGeom prst="rect">
            <a:avLst/>
          </a:prstGeom>
        </p:spPr>
        <p:txBody>
          <a:bodyPr wrap="square">
            <a:spAutoFit/>
          </a:bodyPr>
          <a:lstStyle/>
          <a:p>
            <a:pPr marL="0" lvl="1" algn="ctr"/>
            <a:r>
              <a:rPr lang="ru-RU" sz="1600" dirty="0" smtClean="0">
                <a:solidFill>
                  <a:prstClr val="white"/>
                </a:solidFill>
              </a:rPr>
              <a:t>Выяснение общественных ресурсов для самостоятельного лечения</a:t>
            </a:r>
            <a:endParaRPr lang="en-CA" sz="1600" dirty="0">
              <a:solidFill>
                <a:prstClr val="white"/>
              </a:solidFill>
            </a:endParaRPr>
          </a:p>
        </p:txBody>
      </p:sp>
      <p:sp>
        <p:nvSpPr>
          <p:cNvPr id="24" name="Rounded Rectangle 23"/>
          <p:cNvSpPr/>
          <p:nvPr/>
        </p:nvSpPr>
        <p:spPr>
          <a:xfrm>
            <a:off x="7020272" y="1450056"/>
            <a:ext cx="1976153" cy="53732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7020272" y="1484785"/>
            <a:ext cx="1976153" cy="1433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algn="ctr" defTabSz="800100">
              <a:lnSpc>
                <a:spcPct val="90000"/>
              </a:lnSpc>
              <a:spcBef>
                <a:spcPct val="0"/>
              </a:spcBef>
            </a:pPr>
            <a:r>
              <a:rPr lang="ru-RU" sz="1600" dirty="0" smtClean="0">
                <a:solidFill>
                  <a:prstClr val="white"/>
                </a:solidFill>
              </a:rPr>
              <a:t>При наблюдении оценивается</a:t>
            </a:r>
            <a:r>
              <a:rPr lang="en-CA" sz="1600" dirty="0" smtClean="0">
                <a:solidFill>
                  <a:prstClr val="white"/>
                </a:solidFill>
              </a:rPr>
              <a:t>:</a:t>
            </a:r>
          </a:p>
          <a:p>
            <a:pPr marL="190500" indent="-190500" defTabSz="800100">
              <a:lnSpc>
                <a:spcPct val="90000"/>
              </a:lnSpc>
              <a:spcBef>
                <a:spcPct val="0"/>
              </a:spcBef>
              <a:buFont typeface="Arial" pitchFamily="34" charset="0"/>
              <a:buChar char="•"/>
            </a:pPr>
            <a:r>
              <a:rPr lang="ru-RU" sz="1400" dirty="0" smtClean="0">
                <a:solidFill>
                  <a:prstClr val="white"/>
                </a:solidFill>
              </a:rPr>
              <a:t>Успехи на пути достижения целей</a:t>
            </a:r>
            <a:endParaRPr lang="en-CA" sz="1400" dirty="0" smtClean="0">
              <a:solidFill>
                <a:prstClr val="white"/>
              </a:solidFill>
            </a:endParaRPr>
          </a:p>
          <a:p>
            <a:pPr marL="190500" indent="-190500" defTabSz="800100">
              <a:lnSpc>
                <a:spcPct val="90000"/>
              </a:lnSpc>
              <a:spcBef>
                <a:spcPct val="0"/>
              </a:spcBef>
              <a:buFont typeface="Arial" pitchFamily="34" charset="0"/>
              <a:buChar char="•"/>
            </a:pPr>
            <a:r>
              <a:rPr lang="ru-RU" sz="1400" dirty="0" smtClean="0">
                <a:solidFill>
                  <a:prstClr val="white"/>
                </a:solidFill>
              </a:rPr>
              <a:t>Физическая активность</a:t>
            </a:r>
            <a:endParaRPr lang="en-CA" sz="1400" dirty="0" smtClean="0">
              <a:solidFill>
                <a:prstClr val="white"/>
              </a:solidFill>
            </a:endParaRPr>
          </a:p>
          <a:p>
            <a:pPr marL="190500" indent="-190500" defTabSz="800100">
              <a:lnSpc>
                <a:spcPct val="90000"/>
              </a:lnSpc>
              <a:spcBef>
                <a:spcPct val="0"/>
              </a:spcBef>
              <a:buFont typeface="Arial" pitchFamily="34" charset="0"/>
              <a:buChar char="•"/>
            </a:pPr>
            <a:r>
              <a:rPr lang="ru-RU" sz="1400" dirty="0" smtClean="0">
                <a:solidFill>
                  <a:prstClr val="white"/>
                </a:solidFill>
              </a:rPr>
              <a:t>Использование методов самостоятельного лечения</a:t>
            </a:r>
            <a:endParaRPr lang="en-CA" sz="1400" dirty="0" smtClean="0">
              <a:solidFill>
                <a:prstClr val="white"/>
              </a:solidFill>
            </a:endParaRPr>
          </a:p>
          <a:p>
            <a:pPr marL="190500" indent="-190500" defTabSz="800100">
              <a:lnSpc>
                <a:spcPct val="90000"/>
              </a:lnSpc>
              <a:spcBef>
                <a:spcPct val="0"/>
              </a:spcBef>
              <a:buFont typeface="Arial" pitchFamily="34" charset="0"/>
              <a:buChar char="•"/>
            </a:pPr>
            <a:r>
              <a:rPr lang="ru-RU" sz="1400" dirty="0" smtClean="0">
                <a:solidFill>
                  <a:prstClr val="white"/>
                </a:solidFill>
              </a:rPr>
              <a:t>Эффективность терапии и нежелательные явления</a:t>
            </a:r>
            <a:endParaRPr lang="en-CA" sz="1400" dirty="0" smtClean="0">
              <a:solidFill>
                <a:prstClr val="white"/>
              </a:solidFill>
            </a:endParaRPr>
          </a:p>
          <a:p>
            <a:pPr marL="190500" indent="-190500" defTabSz="800100">
              <a:lnSpc>
                <a:spcPct val="90000"/>
              </a:lnSpc>
              <a:spcBef>
                <a:spcPct val="0"/>
              </a:spcBef>
              <a:buFont typeface="Arial" pitchFamily="34" charset="0"/>
              <a:buChar char="•"/>
            </a:pPr>
            <a:r>
              <a:rPr lang="ru-RU" sz="1400" dirty="0" smtClean="0">
                <a:solidFill>
                  <a:prstClr val="white"/>
                </a:solidFill>
              </a:rPr>
              <a:t>Сопутствующие заболевания</a:t>
            </a:r>
            <a:endParaRPr lang="en-CA" sz="1400" dirty="0" smtClean="0">
              <a:solidFill>
                <a:prstClr val="white"/>
              </a:solidFill>
            </a:endParaRPr>
          </a:p>
          <a:p>
            <a:pPr marL="190500" indent="-190500" defTabSz="800100">
              <a:lnSpc>
                <a:spcPct val="90000"/>
              </a:lnSpc>
              <a:spcBef>
                <a:spcPct val="0"/>
              </a:spcBef>
              <a:buFont typeface="Arial" pitchFamily="34" charset="0"/>
              <a:buChar char="•"/>
            </a:pPr>
            <a:r>
              <a:rPr lang="ru-RU" sz="1400" dirty="0" smtClean="0">
                <a:solidFill>
                  <a:prstClr val="white"/>
                </a:solidFill>
              </a:rPr>
              <a:t>Коррекция плана лечения</a:t>
            </a:r>
          </a:p>
          <a:p>
            <a:pPr marL="190500" indent="-190500" defTabSz="800100">
              <a:lnSpc>
                <a:spcPct val="90000"/>
              </a:lnSpc>
              <a:spcBef>
                <a:spcPct val="0"/>
              </a:spcBef>
              <a:buFont typeface="Arial" pitchFamily="34" charset="0"/>
              <a:buChar char="•"/>
            </a:pPr>
            <a:endParaRPr lang="en-CA" sz="1400" dirty="0" smtClean="0">
              <a:solidFill>
                <a:prstClr val="white"/>
              </a:solidFill>
            </a:endParaRPr>
          </a:p>
          <a:p>
            <a:pPr algn="ctr" defTabSz="800100">
              <a:lnSpc>
                <a:spcPct val="90000"/>
              </a:lnSpc>
              <a:spcBef>
                <a:spcPct val="0"/>
              </a:spcBef>
              <a:spcAft>
                <a:spcPct val="35000"/>
              </a:spcAft>
            </a:pPr>
            <a:r>
              <a:rPr lang="ru-RU" sz="1600" dirty="0" smtClean="0">
                <a:solidFill>
                  <a:prstClr val="white"/>
                </a:solidFill>
              </a:rPr>
              <a:t>Основное внимание – общей динамике, а не отдельным спадам и подъемам</a:t>
            </a:r>
            <a:endParaRPr lang="en-CA" sz="1600" dirty="0">
              <a:solidFill>
                <a:prstClr val="white"/>
              </a:solidFill>
            </a:endParaRPr>
          </a:p>
          <a:p>
            <a:pPr marL="285750" indent="-285750" defTabSz="800100">
              <a:lnSpc>
                <a:spcPct val="90000"/>
              </a:lnSpc>
              <a:spcBef>
                <a:spcPct val="0"/>
              </a:spcBef>
              <a:spcAft>
                <a:spcPct val="35000"/>
              </a:spcAft>
              <a:buFont typeface="Arial" pitchFamily="34" charset="0"/>
              <a:buChar char="•"/>
            </a:pPr>
            <a:endParaRPr lang="en-CA" sz="1400" dirty="0">
              <a:solidFill>
                <a:prstClr val="white"/>
              </a:solidFill>
            </a:endParaRPr>
          </a:p>
        </p:txBody>
      </p:sp>
      <p:grpSp>
        <p:nvGrpSpPr>
          <p:cNvPr id="26" name="Group 25"/>
          <p:cNvGrpSpPr/>
          <p:nvPr/>
        </p:nvGrpSpPr>
        <p:grpSpPr>
          <a:xfrm rot="16200000">
            <a:off x="6383203" y="1859374"/>
            <a:ext cx="537876" cy="448230"/>
            <a:chOff x="1279233" y="1269986"/>
            <a:chExt cx="537876" cy="448230"/>
          </a:xfrm>
        </p:grpSpPr>
        <p:sp>
          <p:nvSpPr>
            <p:cNvPr id="27" name="Right Arrow 26"/>
            <p:cNvSpPr/>
            <p:nvPr/>
          </p:nvSpPr>
          <p:spPr>
            <a:xfrm rot="5400000">
              <a:off x="1324056" y="1225163"/>
              <a:ext cx="448230" cy="5378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a:off x="1386809" y="1269986"/>
              <a:ext cx="322726" cy="31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CA" sz="2200" dirty="0">
                <a:solidFill>
                  <a:prstClr val="white"/>
                </a:solidFill>
              </a:endParaRPr>
            </a:p>
          </p:txBody>
        </p:sp>
      </p:grpSp>
      <p:sp>
        <p:nvSpPr>
          <p:cNvPr id="39" name="Right Arrow 38"/>
          <p:cNvSpPr/>
          <p:nvPr/>
        </p:nvSpPr>
        <p:spPr>
          <a:xfrm>
            <a:off x="3357554" y="1714488"/>
            <a:ext cx="376792" cy="5378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Right Arrow 4"/>
          <p:cNvSpPr/>
          <p:nvPr/>
        </p:nvSpPr>
        <p:spPr>
          <a:xfrm rot="16200000">
            <a:off x="3199366" y="1971431"/>
            <a:ext cx="322726" cy="31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n-CA" sz="2200" dirty="0">
              <a:solidFill>
                <a:prstClr val="white"/>
              </a:solidFill>
            </a:endParaRPr>
          </a:p>
        </p:txBody>
      </p:sp>
      <p:sp>
        <p:nvSpPr>
          <p:cNvPr id="41" name="Rectangle 40"/>
          <p:cNvSpPr/>
          <p:nvPr/>
        </p:nvSpPr>
        <p:spPr>
          <a:xfrm>
            <a:off x="3357554" y="2071678"/>
            <a:ext cx="78440" cy="3725906"/>
          </a:xfrm>
          <a:prstGeom prst="rect">
            <a:avLst/>
          </a:prstGeom>
          <a:solidFill>
            <a:srgbClr val="AAB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3" name="Rectangle 42"/>
          <p:cNvSpPr/>
          <p:nvPr/>
        </p:nvSpPr>
        <p:spPr>
          <a:xfrm>
            <a:off x="251520" y="6488668"/>
            <a:ext cx="3953326" cy="246221"/>
          </a:xfrm>
          <a:prstGeom prst="rect">
            <a:avLst/>
          </a:prstGeom>
        </p:spPr>
        <p:txBody>
          <a:bodyPr wrap="none">
            <a:spAutoFit/>
          </a:bodyPr>
          <a:lstStyle/>
          <a:p>
            <a:r>
              <a:rPr lang="ru-RU" sz="1000" dirty="0" smtClean="0">
                <a:solidFill>
                  <a:srgbClr val="002060"/>
                </a:solidFill>
              </a:rPr>
              <a:t>С изменениями из:</a:t>
            </a:r>
            <a:r>
              <a:rPr lang="es-ES" sz="1000" dirty="0" smtClean="0">
                <a:solidFill>
                  <a:srgbClr val="002060"/>
                </a:solidFill>
              </a:rPr>
              <a:t> Arnold LM </a:t>
            </a:r>
            <a:r>
              <a:rPr lang="es-ES" sz="1000" i="1" dirty="0" smtClean="0">
                <a:solidFill>
                  <a:srgbClr val="002060"/>
                </a:solidFill>
              </a:rPr>
              <a:t>et al. Mayo </a:t>
            </a:r>
            <a:r>
              <a:rPr lang="es-ES" sz="1000" i="1" dirty="0">
                <a:solidFill>
                  <a:srgbClr val="002060"/>
                </a:solidFill>
              </a:rPr>
              <a:t>Clin </a:t>
            </a:r>
            <a:r>
              <a:rPr lang="es-ES" sz="1000" i="1" dirty="0" smtClean="0">
                <a:solidFill>
                  <a:srgbClr val="002060"/>
                </a:solidFill>
              </a:rPr>
              <a:t>Proc</a:t>
            </a:r>
            <a:r>
              <a:rPr lang="es-ES" sz="1000" dirty="0" smtClean="0">
                <a:solidFill>
                  <a:srgbClr val="002060"/>
                </a:solidFill>
              </a:rPr>
              <a:t> 2012; 87(5</a:t>
            </a:r>
            <a:r>
              <a:rPr lang="es-ES" sz="1000" dirty="0">
                <a:solidFill>
                  <a:srgbClr val="002060"/>
                </a:solidFill>
              </a:rPr>
              <a:t>):</a:t>
            </a:r>
            <a:r>
              <a:rPr lang="es-ES" sz="1000" dirty="0" smtClean="0">
                <a:solidFill>
                  <a:srgbClr val="002060"/>
                </a:solidFill>
              </a:rPr>
              <a:t>488-96.</a:t>
            </a:r>
            <a:endParaRPr lang="en-CA" sz="1000" dirty="0">
              <a:solidFill>
                <a:srgbClr val="002060"/>
              </a:solidFill>
            </a:endParaRPr>
          </a:p>
        </p:txBody>
      </p:sp>
    </p:spTree>
    <p:extLst>
      <p:ext uri="{BB962C8B-B14F-4D97-AF65-F5344CB8AC3E}">
        <p14:creationId xmlns:p14="http://schemas.microsoft.com/office/powerpoint/2010/main" xmlns="" val="29444315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Основные положения</a:t>
            </a:r>
            <a:endParaRPr lang="en-CA" dirty="0"/>
          </a:p>
        </p:txBody>
      </p:sp>
      <p:sp>
        <p:nvSpPr>
          <p:cNvPr id="3" name="Content Placeholder 2"/>
          <p:cNvSpPr>
            <a:spLocks noGrp="1"/>
          </p:cNvSpPr>
          <p:nvPr>
            <p:ph idx="1"/>
          </p:nvPr>
        </p:nvSpPr>
        <p:spPr/>
        <p:txBody>
          <a:bodyPr>
            <a:noAutofit/>
          </a:bodyPr>
          <a:lstStyle/>
          <a:p>
            <a:r>
              <a:rPr lang="ru-RU" sz="2200" dirty="0" smtClean="0"/>
              <a:t>До </a:t>
            </a:r>
            <a:r>
              <a:rPr lang="en-CA" sz="2200" dirty="0" smtClean="0"/>
              <a:t>15% </a:t>
            </a:r>
            <a:r>
              <a:rPr lang="ru-RU" sz="2200" dirty="0" smtClean="0"/>
              <a:t>взрослых могут испытывать проявления центральной сенситизации/</a:t>
            </a:r>
            <a:r>
              <a:rPr lang="ru-RU" sz="2200" dirty="0" err="1" smtClean="0"/>
              <a:t>дисфункциональной</a:t>
            </a:r>
            <a:r>
              <a:rPr lang="ru-RU" sz="2200" dirty="0" smtClean="0"/>
              <a:t> боли</a:t>
            </a:r>
            <a:r>
              <a:rPr lang="en-CA" sz="2200" dirty="0" smtClean="0"/>
              <a:t>, </a:t>
            </a:r>
            <a:br>
              <a:rPr lang="en-CA" sz="2200" dirty="0" smtClean="0"/>
            </a:br>
            <a:r>
              <a:rPr lang="en-CA" sz="2200" dirty="0" smtClean="0"/>
              <a:t>2</a:t>
            </a:r>
            <a:r>
              <a:rPr lang="ru-RU" sz="2200" dirty="0" smtClean="0"/>
              <a:t> </a:t>
            </a:r>
            <a:r>
              <a:rPr lang="en-US" sz="2200" dirty="0" smtClean="0"/>
              <a:t>–</a:t>
            </a:r>
            <a:r>
              <a:rPr lang="ru-RU" sz="2200" dirty="0" smtClean="0"/>
              <a:t> </a:t>
            </a:r>
            <a:r>
              <a:rPr lang="en-US" sz="2200" dirty="0" smtClean="0"/>
              <a:t>5</a:t>
            </a:r>
            <a:r>
              <a:rPr lang="ru-RU" sz="2200" dirty="0" smtClean="0"/>
              <a:t> </a:t>
            </a:r>
            <a:r>
              <a:rPr lang="en-US" sz="2200" dirty="0" smtClean="0"/>
              <a:t>% </a:t>
            </a:r>
            <a:r>
              <a:rPr lang="ru-RU" sz="2200" dirty="0" smtClean="0"/>
              <a:t>взрослого населения страдает фибромиалгией</a:t>
            </a:r>
            <a:endParaRPr lang="en-US" sz="2200" dirty="0"/>
          </a:p>
          <a:p>
            <a:r>
              <a:rPr lang="ru-RU" sz="2200" dirty="0" smtClean="0"/>
              <a:t>Центральная сенситизация/</a:t>
            </a:r>
            <a:r>
              <a:rPr lang="ru-RU" sz="2200" dirty="0" err="1" smtClean="0"/>
              <a:t>дисфункциональная</a:t>
            </a:r>
            <a:r>
              <a:rPr lang="ru-RU" sz="2200" dirty="0" smtClean="0"/>
              <a:t> боль, как представляется, является результатом персистирующей дизрегуляции или дисфункции нейронов</a:t>
            </a:r>
            <a:endParaRPr lang="en-US" sz="2200" dirty="0"/>
          </a:p>
          <a:p>
            <a:r>
              <a:rPr lang="ru-RU" sz="2200" dirty="0" smtClean="0"/>
              <a:t>Многие пациенты, страдающие центральной </a:t>
            </a:r>
            <a:r>
              <a:rPr lang="ru-RU" sz="2200" dirty="0" err="1" smtClean="0"/>
              <a:t>сенситизацией</a:t>
            </a:r>
            <a:r>
              <a:rPr lang="ru-RU" sz="2200" dirty="0" smtClean="0"/>
              <a:t>/</a:t>
            </a:r>
            <a:r>
              <a:rPr lang="ru-RU" sz="2200" dirty="0" err="1" smtClean="0"/>
              <a:t>дисфункциональной</a:t>
            </a:r>
            <a:r>
              <a:rPr lang="ru-RU" sz="2200" dirty="0" smtClean="0"/>
              <a:t> болью, </a:t>
            </a:r>
            <a:r>
              <a:rPr lang="ru-RU" sz="2200" dirty="0" smtClean="0"/>
              <a:t>такой </a:t>
            </a:r>
            <a:r>
              <a:rPr lang="ru-RU" sz="2200" dirty="0" smtClean="0"/>
              <a:t>как фибромиалгией, также жалуются на плохой сон</a:t>
            </a:r>
            <a:r>
              <a:rPr lang="en-US" sz="2200" dirty="0" smtClean="0"/>
              <a:t>, </a:t>
            </a:r>
            <a:r>
              <a:rPr lang="ru-RU" sz="2200" dirty="0" smtClean="0"/>
              <a:t>утомляемость</a:t>
            </a:r>
            <a:r>
              <a:rPr lang="en-US" sz="2200" dirty="0" smtClean="0"/>
              <a:t>, </a:t>
            </a:r>
            <a:r>
              <a:rPr lang="ru-RU" sz="2200" dirty="0" smtClean="0"/>
              <a:t>тревогу</a:t>
            </a:r>
            <a:r>
              <a:rPr lang="en-US" sz="2200" dirty="0" smtClean="0"/>
              <a:t> </a:t>
            </a:r>
            <a:r>
              <a:rPr lang="ru-RU" sz="2200" dirty="0" smtClean="0"/>
              <a:t>и нарушения настроения</a:t>
            </a:r>
            <a:endParaRPr lang="en-US" sz="2200" dirty="0"/>
          </a:p>
          <a:p>
            <a:r>
              <a:rPr lang="ru-RU" sz="2200" dirty="0" smtClean="0"/>
              <a:t>При лечении симптомов фибромиалгии должна использоваться мультимодальная терапия, включающая как лекарственные, так и нелекарственные компоненты</a:t>
            </a:r>
            <a:endParaRPr lang="en-CA" sz="2200" dirty="0"/>
          </a:p>
        </p:txBody>
      </p:sp>
    </p:spTree>
    <p:extLst>
      <p:ext uri="{BB962C8B-B14F-4D97-AF65-F5344CB8AC3E}">
        <p14:creationId xmlns:p14="http://schemas.microsoft.com/office/powerpoint/2010/main" xmlns="" val="345223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200" dirty="0" smtClean="0"/>
              <a:t>Почему пациенты страдают от центральной сенситизации/</a:t>
            </a:r>
            <a:r>
              <a:rPr lang="ru-RU" sz="3200" dirty="0" err="1" smtClean="0"/>
              <a:t>дисфункциональной</a:t>
            </a:r>
            <a:r>
              <a:rPr lang="ru-RU" sz="3200" dirty="0" smtClean="0"/>
              <a:t> боли</a:t>
            </a:r>
            <a:r>
              <a:rPr lang="en-CA" sz="3200" dirty="0" smtClean="0"/>
              <a:t>?</a:t>
            </a:r>
            <a:endParaRPr lang="es-MX" sz="3200" dirty="0"/>
          </a:p>
        </p:txBody>
      </p:sp>
      <p:sp>
        <p:nvSpPr>
          <p:cNvPr id="3" name="Content Placeholder 2"/>
          <p:cNvSpPr>
            <a:spLocks noGrp="1"/>
          </p:cNvSpPr>
          <p:nvPr>
            <p:ph idx="1"/>
          </p:nvPr>
        </p:nvSpPr>
        <p:spPr>
          <a:xfrm>
            <a:off x="457200" y="1600200"/>
            <a:ext cx="8291264" cy="4525963"/>
          </a:xfrm>
        </p:spPr>
        <p:txBody>
          <a:bodyPr>
            <a:normAutofit/>
          </a:bodyPr>
          <a:lstStyle/>
          <a:p>
            <a:pPr algn="just"/>
            <a:endParaRPr lang="en-US" dirty="0" smtClean="0"/>
          </a:p>
          <a:p>
            <a:r>
              <a:rPr lang="ru-RU" dirty="0" smtClean="0"/>
              <a:t>В процессе центральной сенситизации боль усиливается в результате</a:t>
            </a:r>
            <a:r>
              <a:rPr lang="en-US" dirty="0" smtClean="0"/>
              <a:t>:</a:t>
            </a:r>
          </a:p>
          <a:p>
            <a:pPr lvl="1"/>
            <a:r>
              <a:rPr lang="ru-RU" dirty="0" smtClean="0"/>
              <a:t>Изменений </a:t>
            </a:r>
            <a:r>
              <a:rPr lang="ru-RU" dirty="0" smtClean="0"/>
              <a:t>в нервных волокнах и их окружении</a:t>
            </a:r>
            <a:endParaRPr lang="en-US" dirty="0" smtClean="0"/>
          </a:p>
          <a:p>
            <a:pPr lvl="1"/>
            <a:r>
              <a:rPr lang="ru-RU" dirty="0" smtClean="0"/>
              <a:t>Модификации функциональных свойств и генетического программирования первичных и вторичных афферентных нейронов</a:t>
            </a:r>
            <a:endParaRPr lang="es-MX" dirty="0"/>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6</a:t>
            </a:fld>
            <a:endParaRPr lang="en-CA" dirty="0">
              <a:solidFill>
                <a:prstClr val="white">
                  <a:tint val="75000"/>
                </a:prstClr>
              </a:solidFill>
            </a:endParaRPr>
          </a:p>
        </p:txBody>
      </p:sp>
      <p:sp>
        <p:nvSpPr>
          <p:cNvPr id="5" name="TextBox 4"/>
          <p:cNvSpPr txBox="1"/>
          <p:nvPr/>
        </p:nvSpPr>
        <p:spPr>
          <a:xfrm>
            <a:off x="323528" y="6453336"/>
            <a:ext cx="3087705" cy="246221"/>
          </a:xfrm>
          <a:prstGeom prst="rect">
            <a:avLst/>
          </a:prstGeom>
          <a:noFill/>
        </p:spPr>
        <p:txBody>
          <a:bodyPr wrap="none" rtlCol="0">
            <a:spAutoFit/>
          </a:bodyPr>
          <a:lstStyle/>
          <a:p>
            <a:r>
              <a:rPr lang="es-MX" sz="1000" dirty="0" smtClean="0">
                <a:solidFill>
                  <a:schemeClr val="bg2"/>
                </a:solidFill>
              </a:rPr>
              <a:t>Fornasari D. </a:t>
            </a:r>
            <a:r>
              <a:rPr lang="en-US" sz="1000" i="1" dirty="0" err="1" smtClean="0">
                <a:solidFill>
                  <a:schemeClr val="bg2"/>
                </a:solidFill>
              </a:rPr>
              <a:t>Clin</a:t>
            </a:r>
            <a:r>
              <a:rPr lang="en-US" sz="1000" i="1" dirty="0" smtClean="0">
                <a:solidFill>
                  <a:schemeClr val="bg2"/>
                </a:solidFill>
              </a:rPr>
              <a:t> </a:t>
            </a:r>
            <a:r>
              <a:rPr lang="en-US" sz="1000" i="1" dirty="0">
                <a:solidFill>
                  <a:schemeClr val="bg2"/>
                </a:solidFill>
              </a:rPr>
              <a:t>Drug </a:t>
            </a:r>
            <a:r>
              <a:rPr lang="en-US" sz="1000" i="1" dirty="0" smtClean="0">
                <a:solidFill>
                  <a:schemeClr val="bg2"/>
                </a:solidFill>
              </a:rPr>
              <a:t>Investig </a:t>
            </a:r>
            <a:r>
              <a:rPr lang="en-US" sz="1000" dirty="0" smtClean="0">
                <a:solidFill>
                  <a:schemeClr val="bg2"/>
                </a:solidFill>
              </a:rPr>
              <a:t>2012; 32(Suppl 1):45-52.</a:t>
            </a:r>
            <a:endParaRPr lang="es-MX" sz="1000" dirty="0">
              <a:solidFill>
                <a:schemeClr val="bg2"/>
              </a:solidFill>
            </a:endParaRPr>
          </a:p>
        </p:txBody>
      </p:sp>
    </p:spTree>
    <p:extLst>
      <p:ext uri="{BB962C8B-B14F-4D97-AF65-F5344CB8AC3E}">
        <p14:creationId xmlns:p14="http://schemas.microsoft.com/office/powerpoint/2010/main" xmlns="" val="15354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p:cNvSpPr>
          <p:nvPr>
            <p:ph type="title"/>
          </p:nvPr>
        </p:nvSpPr>
        <p:spPr>
          <a:xfrm>
            <a:off x="457200" y="302862"/>
            <a:ext cx="8229600" cy="1143000"/>
          </a:xfrm>
        </p:spPr>
        <p:txBody>
          <a:bodyPr vert="horz" lIns="91440" tIns="45720" rIns="91440" bIns="45720" rtlCol="0" anchor="ctr">
            <a:normAutofit/>
          </a:bodyPr>
          <a:lstStyle/>
          <a:p>
            <a:pPr>
              <a:lnSpc>
                <a:spcPct val="85000"/>
              </a:lnSpc>
            </a:pPr>
            <a:r>
              <a:rPr lang="ru-RU" sz="3600" dirty="0" smtClean="0"/>
              <a:t>Что такое центральная сенситизация/ дисфункциональная боль</a:t>
            </a:r>
            <a:r>
              <a:rPr sz="3600" smtClean="0"/>
              <a:t>?</a:t>
            </a:r>
            <a:endParaRPr sz="3600" dirty="0"/>
          </a:p>
        </p:txBody>
      </p:sp>
      <p:graphicFrame>
        <p:nvGraphicFramePr>
          <p:cNvPr id="2" name="Diagram 1"/>
          <p:cNvGraphicFramePr/>
          <p:nvPr>
            <p:extLst>
              <p:ext uri="{D42A27DB-BD31-4B8C-83A1-F6EECF244321}">
                <p14:modId xmlns:p14="http://schemas.microsoft.com/office/powerpoint/2010/main" xmlns="" val="1964262554"/>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p:cNvSpPr txBox="1">
            <a:spLocks noChangeArrowheads="1"/>
          </p:cNvSpPr>
          <p:nvPr/>
        </p:nvSpPr>
        <p:spPr bwMode="auto">
          <a:xfrm>
            <a:off x="114444" y="6442502"/>
            <a:ext cx="8339138" cy="415498"/>
          </a:xfrm>
          <a:prstGeom prst="rect">
            <a:avLst/>
          </a:prstGeom>
          <a:noFill/>
          <a:ln w="9525">
            <a:noFill/>
            <a:miter lim="800000"/>
            <a:headEnd/>
            <a:tailEnd/>
          </a:ln>
        </p:spPr>
        <p:txBody>
          <a:bodyPr wrap="square">
            <a:spAutoFit/>
          </a:bodyPr>
          <a:lstStyle/>
          <a:p>
            <a:r>
              <a:rPr lang="ru-RU" sz="1100" b="1" dirty="0" smtClean="0">
                <a:solidFill>
                  <a:srgbClr val="002060"/>
                </a:solidFill>
              </a:rPr>
              <a:t>ЦНС - центральная нервная система</a:t>
            </a:r>
            <a:endParaRPr lang="en-US" sz="1100" b="1" dirty="0" smtClean="0">
              <a:solidFill>
                <a:srgbClr val="002060"/>
              </a:solidFill>
            </a:endParaRPr>
          </a:p>
          <a:p>
            <a:r>
              <a:rPr lang="en-US" sz="1000" dirty="0" smtClean="0">
                <a:solidFill>
                  <a:srgbClr val="002060"/>
                </a:solidFill>
              </a:rPr>
              <a:t>Woolf </a:t>
            </a:r>
            <a:r>
              <a:rPr lang="en-US" sz="1000" dirty="0">
                <a:solidFill>
                  <a:srgbClr val="002060"/>
                </a:solidFill>
              </a:rPr>
              <a:t>CJ</a:t>
            </a:r>
            <a:r>
              <a:rPr lang="en-US" sz="1000" dirty="0" smtClean="0">
                <a:solidFill>
                  <a:srgbClr val="002060"/>
                </a:solidFill>
              </a:rPr>
              <a:t>.</a:t>
            </a:r>
            <a:r>
              <a:rPr lang="en-US" sz="1000" i="1" dirty="0" smtClean="0">
                <a:solidFill>
                  <a:srgbClr val="002060"/>
                </a:solidFill>
              </a:rPr>
              <a:t> Pain</a:t>
            </a:r>
            <a:r>
              <a:rPr lang="en-US" sz="1000" dirty="0" smtClean="0">
                <a:solidFill>
                  <a:srgbClr val="002060"/>
                </a:solidFill>
              </a:rPr>
              <a:t> 2011; 152(3 Suppl):S2-15</a:t>
            </a:r>
            <a:r>
              <a:rPr lang="en-US" sz="1000" dirty="0">
                <a:solidFill>
                  <a:srgbClr val="002060"/>
                </a:solidFill>
              </a:rPr>
              <a:t>.</a:t>
            </a:r>
          </a:p>
        </p:txBody>
      </p:sp>
      <p:sp>
        <p:nvSpPr>
          <p:cNvPr id="7"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xmlns="" val="39696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772"/>
            <a:ext cx="8229600" cy="1143000"/>
          </a:xfrm>
        </p:spPr>
        <p:txBody>
          <a:bodyPr vert="horz" lIns="91440" tIns="45720" rIns="91440" bIns="45720" rtlCol="0" anchor="ctr">
            <a:normAutofit fontScale="90000"/>
          </a:bodyPr>
          <a:lstStyle/>
          <a:p>
            <a:pPr>
              <a:lnSpc>
                <a:spcPct val="85000"/>
              </a:lnSpc>
            </a:pPr>
            <a:r>
              <a:rPr lang="ru-RU" dirty="0" smtClean="0"/>
              <a:t>Клинические характеристики центральной сенситизации/ дисфункциональной боли</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3042360"/>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4299" y="6626665"/>
            <a:ext cx="2632706" cy="246221"/>
          </a:xfrm>
          <a:prstGeom prst="rect">
            <a:avLst/>
          </a:prstGeom>
        </p:spPr>
        <p:txBody>
          <a:bodyPr wrap="square">
            <a:spAutoFit/>
          </a:bodyPr>
          <a:lstStyle/>
          <a:p>
            <a:r>
              <a:rPr lang="en-CA" sz="1000" dirty="0" smtClean="0">
                <a:solidFill>
                  <a:srgbClr val="002060"/>
                </a:solidFill>
              </a:rPr>
              <a:t>Mayer TG </a:t>
            </a:r>
            <a:r>
              <a:rPr lang="en-CA" sz="1000" i="1" dirty="0" smtClean="0">
                <a:solidFill>
                  <a:srgbClr val="002060"/>
                </a:solidFill>
              </a:rPr>
              <a:t>et al. Pain Pract</a:t>
            </a:r>
            <a:r>
              <a:rPr lang="en-CA" sz="1000" dirty="0" smtClean="0">
                <a:solidFill>
                  <a:srgbClr val="002060"/>
                </a:solidFill>
              </a:rPr>
              <a:t> 2012; 12(4</a:t>
            </a:r>
            <a:r>
              <a:rPr lang="en-CA" sz="1000" dirty="0">
                <a:solidFill>
                  <a:srgbClr val="002060"/>
                </a:solidFill>
              </a:rPr>
              <a:t>):</a:t>
            </a:r>
            <a:r>
              <a:rPr lang="en-CA" sz="1000" dirty="0" smtClean="0">
                <a:solidFill>
                  <a:srgbClr val="002060"/>
                </a:solidFill>
              </a:rPr>
              <a:t>276-85.</a:t>
            </a:r>
            <a:endParaRPr lang="en-CA" sz="1000" dirty="0">
              <a:solidFill>
                <a:srgbClr val="002060"/>
              </a:solidFill>
            </a:endParaRPr>
          </a:p>
        </p:txBody>
      </p:sp>
    </p:spTree>
    <p:extLst>
      <p:ext uri="{BB962C8B-B14F-4D97-AF65-F5344CB8AC3E}">
        <p14:creationId xmlns:p14="http://schemas.microsoft.com/office/powerpoint/2010/main" xmlns="" val="108695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Как часто вы видите пациентов с такими клиническими проявлениями</a:t>
            </a:r>
            <a:r>
              <a:rPr lang="en-CA" sz="4000" dirty="0" smtClean="0"/>
              <a:t>?</a:t>
            </a:r>
          </a:p>
        </p:txBody>
      </p:sp>
      <p:sp>
        <p:nvSpPr>
          <p:cNvPr id="4" name="Title 3"/>
          <p:cNvSpPr>
            <a:spLocks noGrp="1"/>
          </p:cNvSpPr>
          <p:nvPr>
            <p:ph type="title"/>
          </p:nvPr>
        </p:nvSpPr>
        <p:spPr/>
        <p:txBody>
          <a:bodyPr/>
          <a:lstStyle/>
          <a:p>
            <a:r>
              <a:rPr lang="ru-RU" dirty="0" smtClean="0"/>
              <a:t>Вопрос для обсуждения</a:t>
            </a:r>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9</a:t>
            </a:fld>
            <a:endParaRPr lang="en-CA" dirty="0">
              <a:solidFill>
                <a:schemeClr val="bg1"/>
              </a:solidFill>
            </a:endParaRPr>
          </a:p>
        </p:txBody>
      </p:sp>
    </p:spTree>
    <p:extLst>
      <p:ext uri="{BB962C8B-B14F-4D97-AF65-F5344CB8AC3E}">
        <p14:creationId xmlns:p14="http://schemas.microsoft.com/office/powerpoint/2010/main" xmlns="" val="42761264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4564</TotalTime>
  <Words>11695</Words>
  <Application>Microsoft Office PowerPoint</Application>
  <PresentationFormat>Экран (4:3)</PresentationFormat>
  <Paragraphs>1002</Paragraphs>
  <Slides>51</Slides>
  <Notes>51</Notes>
  <HiddenSlides>0</HiddenSlides>
  <MMClips>0</MMClips>
  <ScaleCrop>false</ScaleCrop>
  <HeadingPairs>
    <vt:vector size="4" baseType="variant">
      <vt:variant>
        <vt:lpstr>Тема</vt:lpstr>
      </vt:variant>
      <vt:variant>
        <vt:i4>27</vt:i4>
      </vt:variant>
      <vt:variant>
        <vt:lpstr>Заголовки слайдов</vt:lpstr>
      </vt:variant>
      <vt:variant>
        <vt:i4>51</vt:i4>
      </vt:variant>
    </vt:vector>
  </HeadingPairs>
  <TitlesOfParts>
    <vt:vector size="78" baseType="lpstr">
      <vt:lpstr>Office Theme</vt:lpstr>
      <vt:lpstr>2_Office Theme</vt:lpstr>
      <vt:lpstr>1_Office Theme</vt:lpstr>
      <vt:lpstr>3_Office Theme</vt:lpstr>
      <vt:lpstr>5_Office Theme</vt:lpstr>
      <vt:lpstr>19_Office Theme</vt:lpstr>
      <vt:lpstr>4_Office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20_Office Theme</vt:lpstr>
      <vt:lpstr>21_Office Theme</vt:lpstr>
      <vt:lpstr>22_Office Theme</vt:lpstr>
      <vt:lpstr>23_Office Theme</vt:lpstr>
      <vt:lpstr>24_Office Theme</vt:lpstr>
      <vt:lpstr>25_Office Theme</vt:lpstr>
      <vt:lpstr>7_Office Theme</vt:lpstr>
      <vt:lpstr>26_Office Theme</vt:lpstr>
      <vt:lpstr>Слайд 1</vt:lpstr>
      <vt:lpstr>Комитет по разработке</vt:lpstr>
      <vt:lpstr>Цели обучения</vt:lpstr>
      <vt:lpstr>Содержание</vt:lpstr>
      <vt:lpstr>Слайд 5</vt:lpstr>
      <vt:lpstr>Почему пациенты страдают от центральной сенситизации/дисфункциональной боли?</vt:lpstr>
      <vt:lpstr>Что такое центральная сенситизация/ дисфункциональная боль?</vt:lpstr>
      <vt:lpstr>Клинические характеристики центральной сенситизации/ дисфункциональной боли</vt:lpstr>
      <vt:lpstr>Вопрос для обсуждения</vt:lpstr>
      <vt:lpstr>Насколько часто встречается центральная сенситизация/дисфункциональная боль?</vt:lpstr>
      <vt:lpstr>Частые диагнозы, устанавливаемые пациентам, страдающим центральной сенситизацией/дисфункциональной болью</vt:lpstr>
      <vt:lpstr>Что такое фибромиалгия?</vt:lpstr>
      <vt:lpstr>Эпидемиология фибромиалгии</vt:lpstr>
      <vt:lpstr>Отрицательное влияние фибромиалгии, согласно оценкам пациентов</vt:lpstr>
      <vt:lpstr>Вопрос для обсуждения</vt:lpstr>
      <vt:lpstr>Как распознать фибромиалгию:  боль – компонент пазла</vt:lpstr>
      <vt:lpstr>Симптомы фибромиалгии</vt:lpstr>
      <vt:lpstr>Основные клинические характеристики фибромиалгии</vt:lpstr>
      <vt:lpstr>У многих пациентов с фибромиалгией имеются когнитивные жалобы: «фибромиалгический туман»</vt:lpstr>
      <vt:lpstr>Нарушения сна и фибромиалгия</vt:lpstr>
      <vt:lpstr>Нарушения настроения при фибромиалгии</vt:lpstr>
      <vt:lpstr>Парадигма боли: зависимость между болью, нарушениями сна и психологическими нарушениями</vt:lpstr>
      <vt:lpstr>Диагностика фибромиалгии</vt:lpstr>
      <vt:lpstr>У пациентов с фибромиалгией имеет место генерализованное болевое расстройство</vt:lpstr>
      <vt:lpstr>Диагностические критерии фибромиалгии ACR (1990)</vt:lpstr>
      <vt:lpstr>Мануальная оценка болезненных точек</vt:lpstr>
      <vt:lpstr>Предложенные ACR диагностические критерии фибромиалгии (2010)</vt:lpstr>
      <vt:lpstr>FiRST: быстрый скрининговый инструмент на наличие фибромиалгии</vt:lpstr>
      <vt:lpstr>Вопрос для обсуждения</vt:lpstr>
      <vt:lpstr>Советы по информированию о диагнозе фибромиалгии</vt:lpstr>
      <vt:lpstr>Постановка диагноза фибромиалгии может повысить удовлетворенность пациента</vt:lpstr>
      <vt:lpstr>Вопрос для обсуждения</vt:lpstr>
      <vt:lpstr>Мультимодальное лечение фибромиалгии, основанное на биопсихосоциальном подходе</vt:lpstr>
      <vt:lpstr>Нелекарственная терапия фибромиалгии</vt:lpstr>
      <vt:lpstr>Нелекарственные вмешательства, направленные на улучшение сна при фибромиалгии</vt:lpstr>
      <vt:lpstr>Физическая активность и фибромиалгия</vt:lpstr>
      <vt:lpstr>Когнитивно-поведенческая терапия при фибромиалгии</vt:lpstr>
      <vt:lpstr>Вопрос для обсуждения</vt:lpstr>
      <vt:lpstr>Фибромиалгия:  усиленный болевой ответ</vt:lpstr>
      <vt:lpstr>Патофизиологические изменения при фибромиалгии</vt:lpstr>
      <vt:lpstr>Центральная сенситизация приводит к патологическим изменениям путей передачи болевых сигналов</vt:lpstr>
      <vt:lpstr>Утрата ингибиторного контроля: дизингибирование</vt:lpstr>
      <vt:lpstr>Как a2d лиганды снижают болевую чувствительность</vt:lpstr>
      <vt:lpstr>Нежелательные эффекты a2d лигандов</vt:lpstr>
      <vt:lpstr>Как антидепрессанты модулируют болевой ответ</vt:lpstr>
      <vt:lpstr>Нежелательные эффекты антидепрессантов</vt:lpstr>
      <vt:lpstr>IASP: лекарственная терапия фибромиалгии</vt:lpstr>
      <vt:lpstr>Вопрос для обсуждения</vt:lpstr>
      <vt:lpstr>Основные принципы лечения фибромиалгии</vt:lpstr>
      <vt:lpstr>Обзор принципов ведения фибромиалгии</vt:lpstr>
      <vt:lpstr>Основные положения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Asus</cp:lastModifiedBy>
  <cp:revision>405</cp:revision>
  <cp:lastPrinted>2013-08-21T23:38:10Z</cp:lastPrinted>
  <dcterms:created xsi:type="dcterms:W3CDTF">2013-06-13T13:04:45Z</dcterms:created>
  <dcterms:modified xsi:type="dcterms:W3CDTF">2013-12-07T20:44:30Z</dcterms:modified>
</cp:coreProperties>
</file>