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1.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688" r:id="rId3"/>
  </p:sldMasterIdLst>
  <p:notesMasterIdLst>
    <p:notesMasterId r:id="rId48"/>
  </p:notesMasterIdLst>
  <p:handoutMasterIdLst>
    <p:handoutMasterId r:id="rId49"/>
  </p:handoutMasterIdLst>
  <p:sldIdLst>
    <p:sldId id="930" r:id="rId4"/>
    <p:sldId id="931" r:id="rId5"/>
    <p:sldId id="932" r:id="rId6"/>
    <p:sldId id="1274" r:id="rId7"/>
    <p:sldId id="1275" r:id="rId8"/>
    <p:sldId id="1276" r:id="rId9"/>
    <p:sldId id="1277" r:id="rId10"/>
    <p:sldId id="1278" r:id="rId11"/>
    <p:sldId id="1279" r:id="rId12"/>
    <p:sldId id="1280" r:id="rId13"/>
    <p:sldId id="1281" r:id="rId14"/>
    <p:sldId id="1282" r:id="rId15"/>
    <p:sldId id="1283" r:id="rId16"/>
    <p:sldId id="1284" r:id="rId17"/>
    <p:sldId id="1285" r:id="rId18"/>
    <p:sldId id="1286" r:id="rId19"/>
    <p:sldId id="1287" r:id="rId20"/>
    <p:sldId id="1288" r:id="rId21"/>
    <p:sldId id="1289" r:id="rId22"/>
    <p:sldId id="1290" r:id="rId23"/>
    <p:sldId id="1291" r:id="rId24"/>
    <p:sldId id="1292" r:id="rId25"/>
    <p:sldId id="1293" r:id="rId26"/>
    <p:sldId id="1294" r:id="rId27"/>
    <p:sldId id="1295" r:id="rId28"/>
    <p:sldId id="1296" r:id="rId29"/>
    <p:sldId id="1297" r:id="rId30"/>
    <p:sldId id="1298" r:id="rId31"/>
    <p:sldId id="1299" r:id="rId32"/>
    <p:sldId id="1300" r:id="rId33"/>
    <p:sldId id="1301" r:id="rId34"/>
    <p:sldId id="1302" r:id="rId35"/>
    <p:sldId id="1303" r:id="rId36"/>
    <p:sldId id="1304" r:id="rId37"/>
    <p:sldId id="1305" r:id="rId38"/>
    <p:sldId id="1306" r:id="rId39"/>
    <p:sldId id="1307" r:id="rId40"/>
    <p:sldId id="1308" r:id="rId41"/>
    <p:sldId id="1309" r:id="rId42"/>
    <p:sldId id="1310" r:id="rId43"/>
    <p:sldId id="1311" r:id="rId44"/>
    <p:sldId id="1312" r:id="rId45"/>
    <p:sldId id="1313" r:id="rId46"/>
    <p:sldId id="1314" r:id="rId47"/>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e-Claude Vachon" initials="MCV"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2060"/>
    <a:srgbClr val="C8E2FC"/>
    <a:srgbClr val="002B82"/>
    <a:srgbClr val="0C6FCF"/>
    <a:srgbClr val="5AA9F5"/>
    <a:srgbClr val="C03932"/>
    <a:srgbClr val="FF99CC"/>
    <a:srgbClr val="D0ACD4"/>
    <a:srgbClr val="B5CD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horzBarState="maximized">
    <p:restoredLeft sz="34559" autoAdjust="0"/>
    <p:restoredTop sz="36918" autoAdjust="0"/>
  </p:normalViewPr>
  <p:slideViewPr>
    <p:cSldViewPr>
      <p:cViewPr varScale="1">
        <p:scale>
          <a:sx n="109" d="100"/>
          <a:sy n="109" d="100"/>
        </p:scale>
        <p:origin x="-1740" y="-84"/>
      </p:cViewPr>
      <p:guideLst>
        <p:guide orient="horz" pos="2160"/>
        <p:guide pos="2880"/>
      </p:guideLst>
    </p:cSldViewPr>
  </p:slideViewPr>
  <p:outlineViewPr>
    <p:cViewPr>
      <p:scale>
        <a:sx n="33" d="100"/>
        <a:sy n="33" d="100"/>
      </p:scale>
      <p:origin x="246" y="0"/>
    </p:cViewPr>
  </p:outlineViewPr>
  <p:notesTextViewPr>
    <p:cViewPr>
      <p:scale>
        <a:sx n="1" d="1"/>
        <a:sy n="1" d="1"/>
      </p:scale>
      <p:origin x="0" y="0"/>
    </p:cViewPr>
  </p:notesTextViewPr>
  <p:sorterViewPr>
    <p:cViewPr>
      <p:scale>
        <a:sx n="75" d="100"/>
        <a:sy n="75" d="100"/>
      </p:scale>
      <p:origin x="0" y="0"/>
    </p:cViewPr>
  </p:sorterViewPr>
  <p:notesViewPr>
    <p:cSldViewPr>
      <p:cViewPr>
        <p:scale>
          <a:sx n="90" d="100"/>
          <a:sy n="90" d="100"/>
        </p:scale>
        <p:origin x="-1992" y="1902"/>
      </p:cViewPr>
      <p:guideLst>
        <p:guide orient="horz" pos="2909"/>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chemeClr val="bg2"/>
                </a:solidFill>
              </a:defRPr>
            </a:pPr>
            <a:r>
              <a:rPr lang="es-MX" noProof="0" dirty="0" smtClean="0">
                <a:solidFill>
                  <a:schemeClr val="bg2"/>
                </a:solidFill>
              </a:rPr>
              <a:t>Mejora en la Satisfacción de la Salud del Paciente</a:t>
            </a:r>
            <a:endParaRPr lang="es-MX" noProof="0" dirty="0">
              <a:solidFill>
                <a:schemeClr val="bg2"/>
              </a:solidFill>
            </a:endParaRPr>
          </a:p>
        </c:rich>
      </c:tx>
      <c:layout/>
      <c:overlay val="0"/>
    </c:title>
    <c:autoTitleDeleted val="0"/>
    <c:plotArea>
      <c:layout/>
      <c:barChart>
        <c:barDir val="col"/>
        <c:grouping val="clustered"/>
        <c:varyColors val="0"/>
        <c:ser>
          <c:idx val="0"/>
          <c:order val="0"/>
          <c:tx>
            <c:strRef>
              <c:f>Sheet1!$B$1</c:f>
              <c:strCache>
                <c:ptCount val="1"/>
                <c:pt idx="0">
                  <c:v>Series 1</c:v>
                </c:pt>
              </c:strCache>
            </c:strRef>
          </c:tx>
          <c:invertIfNegative val="0"/>
          <c:dLbls>
            <c:dLbl>
              <c:idx val="1"/>
              <c:layout/>
              <c:tx>
                <c:rich>
                  <a:bodyPr/>
                  <a:lstStyle/>
                  <a:p>
                    <a:r>
                      <a:rPr lang="en-US" b="1" dirty="0" smtClean="0"/>
                      <a:t>2.2*</a:t>
                    </a:r>
                    <a:endParaRPr lang="en-US" dirty="0"/>
                  </a:p>
                </c:rich>
              </c:tx>
              <c:dLblPos val="outEnd"/>
              <c:showLegendKey val="0"/>
              <c:showVal val="1"/>
              <c:showCatName val="0"/>
              <c:showSerName val="0"/>
              <c:showPercent val="0"/>
              <c:showBubbleSize val="0"/>
            </c:dLbl>
            <c:numFmt formatCode="#,##0.0" sourceLinked="0"/>
            <c:txPr>
              <a:bodyPr/>
              <a:lstStyle/>
              <a:p>
                <a:pPr>
                  <a:defRPr b="1">
                    <a:solidFill>
                      <a:schemeClr val="bg2"/>
                    </a:solidFill>
                  </a:defRPr>
                </a:pPr>
                <a:endParaRPr lang="en-US"/>
              </a:p>
            </c:txPr>
            <c:dLblPos val="outEnd"/>
            <c:showLegendKey val="0"/>
            <c:showVal val="1"/>
            <c:showCatName val="0"/>
            <c:showSerName val="0"/>
            <c:showPercent val="0"/>
            <c:showBubbleSize val="0"/>
            <c:showLeaderLines val="0"/>
          </c:dLbls>
          <c:cat>
            <c:strRef>
              <c:f>Sheet1!$A$2:$A$3</c:f>
              <c:strCache>
                <c:ptCount val="2"/>
                <c:pt idx="0">
                  <c:v>Baseline</c:v>
                </c:pt>
                <c:pt idx="1">
                  <c:v>Post-diagnosis</c:v>
                </c:pt>
              </c:strCache>
            </c:strRef>
          </c:cat>
          <c:val>
            <c:numRef>
              <c:f>Sheet1!$B$2:$B$3</c:f>
              <c:numCache>
                <c:formatCode>General</c:formatCode>
                <c:ptCount val="2"/>
                <c:pt idx="0">
                  <c:v>3</c:v>
                </c:pt>
                <c:pt idx="1">
                  <c:v>2.2000000000000002</c:v>
                </c:pt>
              </c:numCache>
            </c:numRef>
          </c:val>
        </c:ser>
        <c:dLbls>
          <c:showLegendKey val="0"/>
          <c:showVal val="0"/>
          <c:showCatName val="0"/>
          <c:showSerName val="0"/>
          <c:showPercent val="0"/>
          <c:showBubbleSize val="0"/>
        </c:dLbls>
        <c:gapWidth val="150"/>
        <c:axId val="171858176"/>
        <c:axId val="171888640"/>
      </c:barChart>
      <c:catAx>
        <c:axId val="171858176"/>
        <c:scaling>
          <c:orientation val="minMax"/>
        </c:scaling>
        <c:delete val="0"/>
        <c:axPos val="b"/>
        <c:majorTickMark val="out"/>
        <c:minorTickMark val="none"/>
        <c:tickLblPos val="nextTo"/>
        <c:spPr>
          <a:ln>
            <a:solidFill>
              <a:schemeClr val="bg1"/>
            </a:solidFill>
          </a:ln>
        </c:spPr>
        <c:txPr>
          <a:bodyPr/>
          <a:lstStyle/>
          <a:p>
            <a:pPr>
              <a:defRPr sz="1800" b="1">
                <a:solidFill>
                  <a:schemeClr val="bg2"/>
                </a:solidFill>
              </a:defRPr>
            </a:pPr>
            <a:endParaRPr lang="en-US"/>
          </a:p>
        </c:txPr>
        <c:crossAx val="171888640"/>
        <c:crosses val="autoZero"/>
        <c:auto val="1"/>
        <c:lblAlgn val="ctr"/>
        <c:lblOffset val="100"/>
        <c:noMultiLvlLbl val="0"/>
      </c:catAx>
      <c:valAx>
        <c:axId val="171888640"/>
        <c:scaling>
          <c:orientation val="minMax"/>
        </c:scaling>
        <c:delete val="0"/>
        <c:axPos val="l"/>
        <c:title>
          <c:tx>
            <c:rich>
              <a:bodyPr rot="-5400000" vert="horz"/>
              <a:lstStyle/>
              <a:p>
                <a:pPr algn="ctr" rtl="0">
                  <a:defRPr sz="1800" b="1" i="0" u="none" strike="noStrike" kern="1200" baseline="0">
                    <a:solidFill>
                      <a:srgbClr val="002060"/>
                    </a:solidFill>
                    <a:latin typeface="+mn-lt"/>
                    <a:ea typeface="+mn-ea"/>
                    <a:cs typeface="+mn-cs"/>
                  </a:defRPr>
                </a:pPr>
                <a:r>
                  <a:rPr lang="es-MX" sz="1800" b="1" i="0" u="none" strike="noStrike" kern="1200" baseline="0" dirty="0" smtClean="0">
                    <a:solidFill>
                      <a:schemeClr val="bg2"/>
                    </a:solidFill>
                    <a:latin typeface="+mn-lt"/>
                    <a:ea typeface="+mn-ea"/>
                    <a:cs typeface="+mn-cs"/>
                  </a:rPr>
                  <a:t>Satisfacción de salud del paciente</a:t>
                </a:r>
                <a:endParaRPr lang="en-CA" sz="1800" b="1" i="0" u="none" strike="noStrike" kern="1200" baseline="0" dirty="0">
                  <a:solidFill>
                    <a:schemeClr val="bg2"/>
                  </a:solidFill>
                  <a:latin typeface="+mn-lt"/>
                  <a:ea typeface="+mn-ea"/>
                  <a:cs typeface="+mn-cs"/>
                </a:endParaRPr>
              </a:p>
            </c:rich>
          </c:tx>
          <c:layout>
            <c:manualLayout>
              <c:xMode val="edge"/>
              <c:yMode val="edge"/>
              <c:x val="0"/>
              <c:y val="0.2173985956137954"/>
            </c:manualLayout>
          </c:layout>
          <c:overlay val="0"/>
        </c:title>
        <c:numFmt formatCode="#,##0.0" sourceLinked="0"/>
        <c:majorTickMark val="out"/>
        <c:minorTickMark val="none"/>
        <c:tickLblPos val="nextTo"/>
        <c:spPr>
          <a:ln>
            <a:solidFill>
              <a:schemeClr val="bg1"/>
            </a:solidFill>
          </a:ln>
        </c:spPr>
        <c:txPr>
          <a:bodyPr/>
          <a:lstStyle/>
          <a:p>
            <a:pPr>
              <a:defRPr b="1" i="0">
                <a:solidFill>
                  <a:schemeClr val="bg2"/>
                </a:solidFill>
              </a:defRPr>
            </a:pPr>
            <a:endParaRPr lang="en-US"/>
          </a:p>
        </c:txPr>
        <c:crossAx val="17185817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E2D197-17D4-447B-97B9-BDA5B657BA70}"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CA"/>
        </a:p>
      </dgm:t>
    </dgm:pt>
    <dgm:pt modelId="{BC844428-8F34-4285-8232-29D579366ADB}">
      <dgm:prSet phldrT="[Text]"/>
      <dgm:spPr>
        <a:solidFill>
          <a:schemeClr val="accent2"/>
        </a:solidFill>
        <a:ln>
          <a:solidFill>
            <a:schemeClr val="accent2"/>
          </a:solidFill>
        </a:ln>
      </dgm:spPr>
      <dgm:t>
        <a:bodyPr/>
        <a:lstStyle/>
        <a:p>
          <a:pPr algn="ctr"/>
          <a:r>
            <a:rPr lang="es-MX" noProof="0" dirty="0" smtClean="0"/>
            <a:t>Dolor</a:t>
          </a:r>
          <a:endParaRPr lang="es-MX" noProof="0" dirty="0"/>
        </a:p>
      </dgm:t>
    </dgm:pt>
    <dgm:pt modelId="{A48DF613-0A9F-458E-9CB6-E7E890943F09}" type="parTrans" cxnId="{9E88CB14-9243-43DC-8BBD-576CB481E289}">
      <dgm:prSet/>
      <dgm:spPr/>
      <dgm:t>
        <a:bodyPr/>
        <a:lstStyle/>
        <a:p>
          <a:endParaRPr lang="es-MX" noProof="0"/>
        </a:p>
      </dgm:t>
    </dgm:pt>
    <dgm:pt modelId="{D9DDFE50-6E3F-433C-9499-AF07184250BD}" type="sibTrans" cxnId="{9E88CB14-9243-43DC-8BBD-576CB481E289}">
      <dgm:prSet/>
      <dgm:spPr/>
      <dgm:t>
        <a:bodyPr/>
        <a:lstStyle/>
        <a:p>
          <a:endParaRPr lang="es-MX" noProof="0"/>
        </a:p>
      </dgm:t>
    </dgm:pt>
    <dgm:pt modelId="{4B97690B-3FFC-49C9-BA06-82646E1095BB}">
      <dgm:prSet phldrT="[Text]"/>
      <dgm:spPr>
        <a:solidFill>
          <a:schemeClr val="accent2"/>
        </a:solidFill>
        <a:ln>
          <a:solidFill>
            <a:schemeClr val="accent2"/>
          </a:solidFill>
        </a:ln>
      </dgm:spPr>
      <dgm:t>
        <a:bodyPr/>
        <a:lstStyle/>
        <a:p>
          <a:pPr algn="l"/>
          <a:r>
            <a:rPr lang="es-MX" noProof="0" dirty="0" smtClean="0"/>
            <a:t>Dolor en todo el cuerpo</a:t>
          </a:r>
          <a:endParaRPr lang="es-MX" noProof="0" dirty="0"/>
        </a:p>
      </dgm:t>
    </dgm:pt>
    <dgm:pt modelId="{73DFE010-19F2-40FB-83EF-3A17409765C8}" type="parTrans" cxnId="{DAACE704-D810-4E88-9B4C-A998E18B786C}">
      <dgm:prSet/>
      <dgm:spPr/>
      <dgm:t>
        <a:bodyPr/>
        <a:lstStyle/>
        <a:p>
          <a:endParaRPr lang="es-MX" noProof="0"/>
        </a:p>
      </dgm:t>
    </dgm:pt>
    <dgm:pt modelId="{4793410A-297A-42F5-A420-B6D960E87EBD}" type="sibTrans" cxnId="{DAACE704-D810-4E88-9B4C-A998E18B786C}">
      <dgm:prSet/>
      <dgm:spPr/>
      <dgm:t>
        <a:bodyPr/>
        <a:lstStyle/>
        <a:p>
          <a:endParaRPr lang="es-MX" noProof="0"/>
        </a:p>
      </dgm:t>
    </dgm:pt>
    <dgm:pt modelId="{B727107B-515C-4FA9-B4A8-92F71989962C}">
      <dgm:prSet phldrT="[Text]"/>
      <dgm:spPr>
        <a:solidFill>
          <a:schemeClr val="accent2"/>
        </a:solidFill>
        <a:ln>
          <a:solidFill>
            <a:schemeClr val="accent2"/>
          </a:solidFill>
        </a:ln>
      </dgm:spPr>
      <dgm:t>
        <a:bodyPr/>
        <a:lstStyle/>
        <a:p>
          <a:pPr algn="l"/>
          <a:r>
            <a:rPr lang="es-MX" noProof="0" dirty="0" smtClean="0"/>
            <a:t>Músculos rígidos/adoloridos</a:t>
          </a:r>
          <a:endParaRPr lang="es-MX" noProof="0" dirty="0"/>
        </a:p>
      </dgm:t>
    </dgm:pt>
    <dgm:pt modelId="{14F6F13E-B5EF-4A0E-8A6F-3B4365921436}" type="parTrans" cxnId="{8F5D4198-CAFC-49F7-AB99-4D5F1E2B2F28}">
      <dgm:prSet/>
      <dgm:spPr/>
      <dgm:t>
        <a:bodyPr/>
        <a:lstStyle/>
        <a:p>
          <a:endParaRPr lang="es-MX" noProof="0"/>
        </a:p>
      </dgm:t>
    </dgm:pt>
    <dgm:pt modelId="{ECBF2180-75DB-46FF-AC4C-F8618CB44DBB}" type="sibTrans" cxnId="{8F5D4198-CAFC-49F7-AB99-4D5F1E2B2F28}">
      <dgm:prSet/>
      <dgm:spPr/>
      <dgm:t>
        <a:bodyPr/>
        <a:lstStyle/>
        <a:p>
          <a:endParaRPr lang="es-MX" noProof="0"/>
        </a:p>
      </dgm:t>
    </dgm:pt>
    <dgm:pt modelId="{78D37C9C-3A4E-4894-AAEC-5657C416C441}">
      <dgm:prSet phldrT="[Text]"/>
      <dgm:spPr/>
      <dgm:t>
        <a:bodyPr/>
        <a:lstStyle/>
        <a:p>
          <a:pPr algn="ctr"/>
          <a:r>
            <a:rPr lang="es-MX" noProof="0" dirty="0" smtClean="0"/>
            <a:t>Ansiedad/depresión</a:t>
          </a:r>
          <a:endParaRPr lang="es-MX" noProof="0" dirty="0"/>
        </a:p>
      </dgm:t>
    </dgm:pt>
    <dgm:pt modelId="{438BB7A3-330F-4339-85B1-04E22EB069C7}" type="parTrans" cxnId="{E206DB7B-C022-4E8E-B7B8-371C215906F0}">
      <dgm:prSet/>
      <dgm:spPr/>
      <dgm:t>
        <a:bodyPr/>
        <a:lstStyle/>
        <a:p>
          <a:endParaRPr lang="es-MX" noProof="0"/>
        </a:p>
      </dgm:t>
    </dgm:pt>
    <dgm:pt modelId="{4206A8BB-2228-44A9-A3CC-80B3E2CAFACB}" type="sibTrans" cxnId="{E206DB7B-C022-4E8E-B7B8-371C215906F0}">
      <dgm:prSet/>
      <dgm:spPr/>
      <dgm:t>
        <a:bodyPr/>
        <a:lstStyle/>
        <a:p>
          <a:endParaRPr lang="es-MX" noProof="0"/>
        </a:p>
      </dgm:t>
    </dgm:pt>
    <dgm:pt modelId="{877C8514-625F-4A04-9BC6-C06934A5D40A}">
      <dgm:prSet phldrT="[Text]"/>
      <dgm:spPr/>
      <dgm:t>
        <a:bodyPr/>
        <a:lstStyle/>
        <a:p>
          <a:pPr algn="l"/>
          <a:r>
            <a:rPr lang="es-MX" noProof="0" dirty="0" smtClean="0"/>
            <a:t>Triste o deprimido</a:t>
          </a:r>
          <a:endParaRPr lang="es-MX" noProof="0" dirty="0"/>
        </a:p>
      </dgm:t>
    </dgm:pt>
    <dgm:pt modelId="{4992588C-B789-4581-A2D0-1DBF5B498E4C}" type="parTrans" cxnId="{D97BDA0B-60DC-4B5A-B7A8-B3EB39BD2EB5}">
      <dgm:prSet/>
      <dgm:spPr/>
      <dgm:t>
        <a:bodyPr/>
        <a:lstStyle/>
        <a:p>
          <a:endParaRPr lang="es-MX" noProof="0"/>
        </a:p>
      </dgm:t>
    </dgm:pt>
    <dgm:pt modelId="{A8E83217-4E9C-433C-95C6-B66522C0FC30}" type="sibTrans" cxnId="{D97BDA0B-60DC-4B5A-B7A8-B3EB39BD2EB5}">
      <dgm:prSet/>
      <dgm:spPr/>
      <dgm:t>
        <a:bodyPr/>
        <a:lstStyle/>
        <a:p>
          <a:endParaRPr lang="es-MX" noProof="0"/>
        </a:p>
      </dgm:t>
    </dgm:pt>
    <dgm:pt modelId="{5B7C56FF-CE04-4736-9DCA-6049D2DFA22D}">
      <dgm:prSet phldrT="[Text]"/>
      <dgm:spPr/>
      <dgm:t>
        <a:bodyPr/>
        <a:lstStyle/>
        <a:p>
          <a:pPr algn="l"/>
          <a:r>
            <a:rPr lang="es-MX" noProof="0" dirty="0" smtClean="0"/>
            <a:t>Ansiedad</a:t>
          </a:r>
          <a:endParaRPr lang="es-MX" noProof="0" dirty="0"/>
        </a:p>
      </dgm:t>
    </dgm:pt>
    <dgm:pt modelId="{0BB6BB20-29A3-4E4D-B82D-47C203CA46E3}" type="parTrans" cxnId="{655A6B84-6216-4A2F-AFDB-FB9EA962EB4A}">
      <dgm:prSet/>
      <dgm:spPr/>
      <dgm:t>
        <a:bodyPr/>
        <a:lstStyle/>
        <a:p>
          <a:endParaRPr lang="es-MX" noProof="0"/>
        </a:p>
      </dgm:t>
    </dgm:pt>
    <dgm:pt modelId="{E57DC946-9809-4F77-B269-C8719D7884B0}" type="sibTrans" cxnId="{655A6B84-6216-4A2F-AFDB-FB9EA962EB4A}">
      <dgm:prSet/>
      <dgm:spPr/>
      <dgm:t>
        <a:bodyPr/>
        <a:lstStyle/>
        <a:p>
          <a:endParaRPr lang="es-MX" noProof="0"/>
        </a:p>
      </dgm:t>
    </dgm:pt>
    <dgm:pt modelId="{4D9EF557-16B3-4066-98B8-73E02E63C29C}">
      <dgm:prSet phldrT="[Text]"/>
      <dgm:spPr>
        <a:solidFill>
          <a:schemeClr val="bg1">
            <a:lumMod val="50000"/>
            <a:lumOff val="50000"/>
          </a:schemeClr>
        </a:solidFill>
      </dgm:spPr>
      <dgm:t>
        <a:bodyPr/>
        <a:lstStyle/>
        <a:p>
          <a:pPr algn="ctr"/>
          <a:r>
            <a:rPr lang="es-MX" noProof="0" dirty="0" smtClean="0"/>
            <a:t>Fatiga</a:t>
          </a:r>
          <a:endParaRPr lang="es-MX" noProof="0" dirty="0"/>
        </a:p>
      </dgm:t>
    </dgm:pt>
    <dgm:pt modelId="{9342DA59-D847-4177-A66B-E0A4D5214AF1}" type="parTrans" cxnId="{A2A24B26-7491-4202-A2A6-63AD47D2AB07}">
      <dgm:prSet/>
      <dgm:spPr/>
      <dgm:t>
        <a:bodyPr/>
        <a:lstStyle/>
        <a:p>
          <a:endParaRPr lang="es-MX" noProof="0"/>
        </a:p>
      </dgm:t>
    </dgm:pt>
    <dgm:pt modelId="{1FF68CF4-89B1-464F-B0C9-810446B2196F}" type="sibTrans" cxnId="{A2A24B26-7491-4202-A2A6-63AD47D2AB07}">
      <dgm:prSet/>
      <dgm:spPr/>
      <dgm:t>
        <a:bodyPr/>
        <a:lstStyle/>
        <a:p>
          <a:endParaRPr lang="es-MX" noProof="0"/>
        </a:p>
      </dgm:t>
    </dgm:pt>
    <dgm:pt modelId="{9DB09E88-E9F7-4CFA-99F5-05B67A77F820}">
      <dgm:prSet phldrT="[Text]"/>
      <dgm:spPr>
        <a:solidFill>
          <a:schemeClr val="accent3"/>
        </a:solidFill>
      </dgm:spPr>
      <dgm:t>
        <a:bodyPr/>
        <a:lstStyle/>
        <a:p>
          <a:pPr algn="l"/>
          <a:r>
            <a:rPr lang="es-MX" noProof="0" dirty="0" smtClean="0">
              <a:solidFill>
                <a:schemeClr val="bg1"/>
              </a:solidFill>
            </a:rPr>
            <a:t>Dificultad para concentrarse</a:t>
          </a:r>
          <a:endParaRPr lang="es-MX" noProof="0" dirty="0">
            <a:solidFill>
              <a:schemeClr val="bg1"/>
            </a:solidFill>
          </a:endParaRPr>
        </a:p>
      </dgm:t>
    </dgm:pt>
    <dgm:pt modelId="{7B98E0AA-79FB-42FE-B3FA-560A898ECC1D}" type="parTrans" cxnId="{0A78CFA6-92C2-4198-8A25-8FC8878D35B1}">
      <dgm:prSet/>
      <dgm:spPr/>
      <dgm:t>
        <a:bodyPr/>
        <a:lstStyle/>
        <a:p>
          <a:endParaRPr lang="es-MX" noProof="0"/>
        </a:p>
      </dgm:t>
    </dgm:pt>
    <dgm:pt modelId="{09BECB01-89D3-4196-BB8A-95BA925402EB}" type="sibTrans" cxnId="{0A78CFA6-92C2-4198-8A25-8FC8878D35B1}">
      <dgm:prSet/>
      <dgm:spPr/>
      <dgm:t>
        <a:bodyPr/>
        <a:lstStyle/>
        <a:p>
          <a:endParaRPr lang="es-MX" noProof="0"/>
        </a:p>
      </dgm:t>
    </dgm:pt>
    <dgm:pt modelId="{B9A1D322-49C8-4164-9BBC-79E267FD9C56}">
      <dgm:prSet phldrT="[Text]"/>
      <dgm:spPr>
        <a:solidFill>
          <a:schemeClr val="accent3"/>
        </a:solidFill>
      </dgm:spPr>
      <dgm:t>
        <a:bodyPr/>
        <a:lstStyle/>
        <a:p>
          <a:pPr algn="ctr"/>
          <a:r>
            <a:rPr lang="es-MX" noProof="0" dirty="0" smtClean="0">
              <a:solidFill>
                <a:schemeClr val="bg1"/>
              </a:solidFill>
            </a:rPr>
            <a:t>Otros síntomas</a:t>
          </a:r>
          <a:endParaRPr lang="es-MX" noProof="0" dirty="0">
            <a:solidFill>
              <a:schemeClr val="bg1"/>
            </a:solidFill>
          </a:endParaRPr>
        </a:p>
      </dgm:t>
    </dgm:pt>
    <dgm:pt modelId="{6B199054-3A17-4195-85B7-6F8B3E161FA2}" type="parTrans" cxnId="{81C34AF2-A92E-4F8E-B4F7-BDCE19B073D2}">
      <dgm:prSet/>
      <dgm:spPr/>
      <dgm:t>
        <a:bodyPr/>
        <a:lstStyle/>
        <a:p>
          <a:endParaRPr lang="es-MX" noProof="0"/>
        </a:p>
      </dgm:t>
    </dgm:pt>
    <dgm:pt modelId="{83681373-F409-4AFC-89A5-E3BEC4255C2E}" type="sibTrans" cxnId="{81C34AF2-A92E-4F8E-B4F7-BDCE19B073D2}">
      <dgm:prSet/>
      <dgm:spPr/>
      <dgm:t>
        <a:bodyPr/>
        <a:lstStyle/>
        <a:p>
          <a:endParaRPr lang="es-MX" noProof="0"/>
        </a:p>
      </dgm:t>
    </dgm:pt>
    <dgm:pt modelId="{4155451C-1D98-457F-B0D1-2556C3BADEB4}">
      <dgm:prSet phldrT="[Text]"/>
      <dgm:spPr>
        <a:solidFill>
          <a:schemeClr val="accent2"/>
        </a:solidFill>
        <a:ln>
          <a:solidFill>
            <a:schemeClr val="accent2"/>
          </a:solidFill>
        </a:ln>
      </dgm:spPr>
      <dgm:t>
        <a:bodyPr/>
        <a:lstStyle/>
        <a:p>
          <a:pPr algn="l"/>
          <a:r>
            <a:rPr lang="es-MX" noProof="0" dirty="0" smtClean="0"/>
            <a:t>Cefaleas</a:t>
          </a:r>
          <a:endParaRPr lang="es-MX" noProof="0" dirty="0"/>
        </a:p>
      </dgm:t>
    </dgm:pt>
    <dgm:pt modelId="{86A76329-F133-4ADC-845D-61798F03699A}" type="parTrans" cxnId="{13CD6BEF-CF97-46C6-B629-5E246B9B475E}">
      <dgm:prSet/>
      <dgm:spPr/>
      <dgm:t>
        <a:bodyPr/>
        <a:lstStyle/>
        <a:p>
          <a:endParaRPr lang="es-MX" noProof="0"/>
        </a:p>
      </dgm:t>
    </dgm:pt>
    <dgm:pt modelId="{13545008-71C4-45E8-9EF4-DDD983761E9C}" type="sibTrans" cxnId="{13CD6BEF-CF97-46C6-B629-5E246B9B475E}">
      <dgm:prSet/>
      <dgm:spPr/>
      <dgm:t>
        <a:bodyPr/>
        <a:lstStyle/>
        <a:p>
          <a:endParaRPr lang="es-MX" noProof="0"/>
        </a:p>
      </dgm:t>
    </dgm:pt>
    <dgm:pt modelId="{0CE917AB-471E-4B69-BC5F-251D4A3C7986}">
      <dgm:prSet phldrT="[Text]"/>
      <dgm:spPr>
        <a:solidFill>
          <a:schemeClr val="accent2"/>
        </a:solidFill>
        <a:ln>
          <a:solidFill>
            <a:schemeClr val="accent2"/>
          </a:solidFill>
        </a:ln>
      </dgm:spPr>
      <dgm:t>
        <a:bodyPr/>
        <a:lstStyle/>
        <a:p>
          <a:pPr algn="l"/>
          <a:r>
            <a:rPr lang="es-MX" noProof="0" dirty="0" smtClean="0"/>
            <a:t>Dolor en la mandíbula</a:t>
          </a:r>
          <a:endParaRPr lang="es-MX" noProof="0" dirty="0"/>
        </a:p>
      </dgm:t>
    </dgm:pt>
    <dgm:pt modelId="{982A3DFD-EA89-46A8-B39B-3DB78FB204F5}" type="parTrans" cxnId="{744DF54C-AF58-4DB7-855F-77B6A5A9127B}">
      <dgm:prSet/>
      <dgm:spPr/>
      <dgm:t>
        <a:bodyPr/>
        <a:lstStyle/>
        <a:p>
          <a:endParaRPr lang="es-MX" noProof="0"/>
        </a:p>
      </dgm:t>
    </dgm:pt>
    <dgm:pt modelId="{D457ADF0-D102-4F59-B32A-F8AA0AA6A9D3}" type="sibTrans" cxnId="{744DF54C-AF58-4DB7-855F-77B6A5A9127B}">
      <dgm:prSet/>
      <dgm:spPr/>
      <dgm:t>
        <a:bodyPr/>
        <a:lstStyle/>
        <a:p>
          <a:endParaRPr lang="es-MX" noProof="0"/>
        </a:p>
      </dgm:t>
    </dgm:pt>
    <dgm:pt modelId="{A402FAD4-41D2-44F5-83A9-FAD45441B976}">
      <dgm:prSet phldrT="[Text]"/>
      <dgm:spPr>
        <a:solidFill>
          <a:schemeClr val="accent2"/>
        </a:solidFill>
        <a:ln>
          <a:solidFill>
            <a:schemeClr val="accent2"/>
          </a:solidFill>
        </a:ln>
      </dgm:spPr>
      <dgm:t>
        <a:bodyPr/>
        <a:lstStyle/>
        <a:p>
          <a:pPr algn="l"/>
          <a:r>
            <a:rPr lang="es-MX" noProof="0" dirty="0" smtClean="0"/>
            <a:t>Dolor pélvico</a:t>
          </a:r>
          <a:endParaRPr lang="es-MX" noProof="0" dirty="0"/>
        </a:p>
      </dgm:t>
    </dgm:pt>
    <dgm:pt modelId="{1107C9D3-26B4-4A63-8D8E-543D9EA65BCD}" type="parTrans" cxnId="{48619F66-10C4-4523-8C31-09B20D1CF7E4}">
      <dgm:prSet/>
      <dgm:spPr/>
      <dgm:t>
        <a:bodyPr/>
        <a:lstStyle/>
        <a:p>
          <a:endParaRPr lang="es-MX" noProof="0"/>
        </a:p>
      </dgm:t>
    </dgm:pt>
    <dgm:pt modelId="{7F2F9049-3EF8-487A-A5DF-A2B8FAD49161}" type="sibTrans" cxnId="{48619F66-10C4-4523-8C31-09B20D1CF7E4}">
      <dgm:prSet/>
      <dgm:spPr/>
      <dgm:t>
        <a:bodyPr/>
        <a:lstStyle/>
        <a:p>
          <a:endParaRPr lang="es-MX" noProof="0"/>
        </a:p>
      </dgm:t>
    </dgm:pt>
    <dgm:pt modelId="{D78F8C74-EEF7-435D-AE5E-38D9BB575F63}">
      <dgm:prSet phldrT="[Text]"/>
      <dgm:spPr>
        <a:solidFill>
          <a:schemeClr val="accent2"/>
        </a:solidFill>
        <a:ln>
          <a:solidFill>
            <a:schemeClr val="accent2"/>
          </a:solidFill>
        </a:ln>
      </dgm:spPr>
      <dgm:t>
        <a:bodyPr/>
        <a:lstStyle/>
        <a:p>
          <a:pPr algn="l"/>
          <a:r>
            <a:rPr lang="es-MX" noProof="0" dirty="0" smtClean="0"/>
            <a:t>Dolor en la vejiga/al orinar</a:t>
          </a:r>
          <a:endParaRPr lang="es-MX" noProof="0" dirty="0"/>
        </a:p>
      </dgm:t>
    </dgm:pt>
    <dgm:pt modelId="{E498E9E1-68FF-4464-AE29-F4D4D5A019B5}" type="parTrans" cxnId="{BE03B3C6-91B3-4655-A93B-33ACDAAF7433}">
      <dgm:prSet/>
      <dgm:spPr/>
      <dgm:t>
        <a:bodyPr/>
        <a:lstStyle/>
        <a:p>
          <a:endParaRPr lang="es-MX" noProof="0"/>
        </a:p>
      </dgm:t>
    </dgm:pt>
    <dgm:pt modelId="{195A1361-3651-4E7C-9ADC-85CB181881CE}" type="sibTrans" cxnId="{BE03B3C6-91B3-4655-A93B-33ACDAAF7433}">
      <dgm:prSet/>
      <dgm:spPr/>
      <dgm:t>
        <a:bodyPr/>
        <a:lstStyle/>
        <a:p>
          <a:endParaRPr lang="es-MX" noProof="0"/>
        </a:p>
      </dgm:t>
    </dgm:pt>
    <dgm:pt modelId="{CAD77C58-AC68-4E2B-A5FC-47296FDC6A0F}">
      <dgm:prSet phldrT="[Text]"/>
      <dgm:spPr/>
      <dgm:t>
        <a:bodyPr/>
        <a:lstStyle/>
        <a:p>
          <a:pPr algn="l"/>
          <a:r>
            <a:rPr lang="es-MX" noProof="0" dirty="0" smtClean="0"/>
            <a:t>El estrés empeora los síntomas</a:t>
          </a:r>
          <a:endParaRPr lang="es-MX" noProof="0" dirty="0"/>
        </a:p>
      </dgm:t>
    </dgm:pt>
    <dgm:pt modelId="{9A3CF642-C419-4748-BC9D-A725C5D9998F}" type="parTrans" cxnId="{7F509CB8-C951-4621-A3B1-61C243F70C9A}">
      <dgm:prSet/>
      <dgm:spPr/>
      <dgm:t>
        <a:bodyPr/>
        <a:lstStyle/>
        <a:p>
          <a:endParaRPr lang="es-MX" noProof="0"/>
        </a:p>
      </dgm:t>
    </dgm:pt>
    <dgm:pt modelId="{FC2F6A69-1A70-4CE0-951E-5D74613D3907}" type="sibTrans" cxnId="{7F509CB8-C951-4621-A3B1-61C243F70C9A}">
      <dgm:prSet/>
      <dgm:spPr/>
      <dgm:t>
        <a:bodyPr/>
        <a:lstStyle/>
        <a:p>
          <a:endParaRPr lang="es-MX" noProof="0"/>
        </a:p>
      </dgm:t>
    </dgm:pt>
    <dgm:pt modelId="{5EEF2A0D-CEF6-41B9-9419-4F24E87170C7}">
      <dgm:prSet phldrT="[Text]"/>
      <dgm:spPr/>
      <dgm:t>
        <a:bodyPr/>
        <a:lstStyle/>
        <a:p>
          <a:pPr algn="l"/>
          <a:r>
            <a:rPr lang="es-MX" noProof="0" dirty="0" smtClean="0"/>
            <a:t>Tensión en cuello y hombro</a:t>
          </a:r>
          <a:endParaRPr lang="es-MX" noProof="0" dirty="0"/>
        </a:p>
      </dgm:t>
    </dgm:pt>
    <dgm:pt modelId="{E5315D6C-54B4-4466-8186-18BFA4F552A5}" type="parTrans" cxnId="{E1AD81AD-8429-4761-AE3B-91A8EB0F1FA4}">
      <dgm:prSet/>
      <dgm:spPr/>
      <dgm:t>
        <a:bodyPr/>
        <a:lstStyle/>
        <a:p>
          <a:endParaRPr lang="es-MX" noProof="0"/>
        </a:p>
      </dgm:t>
    </dgm:pt>
    <dgm:pt modelId="{E293266E-62B2-44FB-9417-407C2877F9A6}" type="sibTrans" cxnId="{E1AD81AD-8429-4761-AE3B-91A8EB0F1FA4}">
      <dgm:prSet/>
      <dgm:spPr/>
      <dgm:t>
        <a:bodyPr/>
        <a:lstStyle/>
        <a:p>
          <a:endParaRPr lang="es-MX" noProof="0"/>
        </a:p>
      </dgm:t>
    </dgm:pt>
    <dgm:pt modelId="{D0808682-BC86-4CBD-B253-B4E327E6F66D}">
      <dgm:prSet phldrT="[Text]"/>
      <dgm:spPr/>
      <dgm:t>
        <a:bodyPr/>
        <a:lstStyle/>
        <a:p>
          <a:pPr algn="l"/>
          <a:r>
            <a:rPr lang="es-MX" noProof="0" dirty="0" smtClean="0">
              <a:solidFill>
                <a:schemeClr val="tx1"/>
              </a:solidFill>
            </a:rPr>
            <a:t>Apretar y rechinar los dientes</a:t>
          </a:r>
          <a:endParaRPr lang="es-MX" noProof="0" dirty="0">
            <a:solidFill>
              <a:schemeClr val="tx1"/>
            </a:solidFill>
          </a:endParaRPr>
        </a:p>
      </dgm:t>
    </dgm:pt>
    <dgm:pt modelId="{8B3EB909-5AC9-4E2C-A0CF-299008A8D3FB}" type="parTrans" cxnId="{D353CE43-8709-450C-B208-5CB0BE42FEA0}">
      <dgm:prSet/>
      <dgm:spPr/>
      <dgm:t>
        <a:bodyPr/>
        <a:lstStyle/>
        <a:p>
          <a:endParaRPr lang="es-MX" noProof="0"/>
        </a:p>
      </dgm:t>
    </dgm:pt>
    <dgm:pt modelId="{308D2472-AD5E-4D51-82F9-D40EA95EA237}" type="sibTrans" cxnId="{D353CE43-8709-450C-B208-5CB0BE42FEA0}">
      <dgm:prSet/>
      <dgm:spPr/>
      <dgm:t>
        <a:bodyPr/>
        <a:lstStyle/>
        <a:p>
          <a:endParaRPr lang="es-MX" noProof="0"/>
        </a:p>
      </dgm:t>
    </dgm:pt>
    <dgm:pt modelId="{0D499E5B-79A5-4BB4-95F9-CC8D881C7927}">
      <dgm:prSet phldrT="[Text]"/>
      <dgm:spPr>
        <a:solidFill>
          <a:schemeClr val="bg1">
            <a:lumMod val="50000"/>
            <a:lumOff val="50000"/>
          </a:schemeClr>
        </a:solidFill>
      </dgm:spPr>
      <dgm:t>
        <a:bodyPr/>
        <a:lstStyle/>
        <a:p>
          <a:pPr algn="l"/>
          <a:r>
            <a:rPr lang="es-MX" noProof="0" dirty="0" smtClean="0"/>
            <a:t>No duerme bien</a:t>
          </a:r>
          <a:endParaRPr lang="es-MX" noProof="0" dirty="0"/>
        </a:p>
      </dgm:t>
    </dgm:pt>
    <dgm:pt modelId="{1D529D06-64B0-4D44-94DB-95D422B955D2}" type="parTrans" cxnId="{F22F302E-C4E4-4174-99C7-8869A4D8CFF2}">
      <dgm:prSet/>
      <dgm:spPr/>
      <dgm:t>
        <a:bodyPr/>
        <a:lstStyle/>
        <a:p>
          <a:endParaRPr lang="es-MX" noProof="0"/>
        </a:p>
      </dgm:t>
    </dgm:pt>
    <dgm:pt modelId="{326B8354-4A02-43FC-B9E7-016A9E8822F3}" type="sibTrans" cxnId="{F22F302E-C4E4-4174-99C7-8869A4D8CFF2}">
      <dgm:prSet/>
      <dgm:spPr/>
      <dgm:t>
        <a:bodyPr/>
        <a:lstStyle/>
        <a:p>
          <a:endParaRPr lang="es-MX" noProof="0"/>
        </a:p>
      </dgm:t>
    </dgm:pt>
    <dgm:pt modelId="{C057B257-B48A-40A6-9320-E332057B509A}">
      <dgm:prSet phldrT="[Text]"/>
      <dgm:spPr>
        <a:solidFill>
          <a:schemeClr val="bg1">
            <a:lumMod val="50000"/>
            <a:lumOff val="50000"/>
          </a:schemeClr>
        </a:solidFill>
      </dgm:spPr>
      <dgm:t>
        <a:bodyPr/>
        <a:lstStyle/>
        <a:p>
          <a:pPr algn="l"/>
          <a:r>
            <a:rPr lang="es-MX" noProof="0" dirty="0" smtClean="0"/>
            <a:t>No está descansado por la mañana</a:t>
          </a:r>
          <a:endParaRPr lang="es-MX" noProof="0" dirty="0"/>
        </a:p>
      </dgm:t>
    </dgm:pt>
    <dgm:pt modelId="{60C5D8AD-0793-444C-9B49-9DD1CCA06DCA}" type="parTrans" cxnId="{EAE6A809-5983-4C20-99CC-3068FAB9F814}">
      <dgm:prSet/>
      <dgm:spPr/>
      <dgm:t>
        <a:bodyPr/>
        <a:lstStyle/>
        <a:p>
          <a:endParaRPr lang="es-MX" noProof="0"/>
        </a:p>
      </dgm:t>
    </dgm:pt>
    <dgm:pt modelId="{6777B7E7-AF13-40DC-8473-2E30375A5D8C}" type="sibTrans" cxnId="{EAE6A809-5983-4C20-99CC-3068FAB9F814}">
      <dgm:prSet/>
      <dgm:spPr/>
      <dgm:t>
        <a:bodyPr/>
        <a:lstStyle/>
        <a:p>
          <a:endParaRPr lang="es-MX" noProof="0"/>
        </a:p>
      </dgm:t>
    </dgm:pt>
    <dgm:pt modelId="{DFC20D49-E331-4F43-8753-FEC3EE08E3DF}">
      <dgm:prSet phldrT="[Text]"/>
      <dgm:spPr>
        <a:solidFill>
          <a:schemeClr val="bg1">
            <a:lumMod val="50000"/>
            <a:lumOff val="50000"/>
          </a:schemeClr>
        </a:solidFill>
      </dgm:spPr>
      <dgm:t>
        <a:bodyPr/>
        <a:lstStyle/>
        <a:p>
          <a:pPr algn="l"/>
          <a:r>
            <a:rPr lang="es-MX" noProof="0" dirty="0" smtClean="0"/>
            <a:t>Se cansa fácilmente con la actividad física</a:t>
          </a:r>
          <a:endParaRPr lang="es-MX" noProof="0" dirty="0"/>
        </a:p>
      </dgm:t>
    </dgm:pt>
    <dgm:pt modelId="{19C5760C-D1F1-4384-84B8-0EBA23D625E6}" type="parTrans" cxnId="{811E9577-5AD1-4F4B-B9CD-9B0249D3573E}">
      <dgm:prSet/>
      <dgm:spPr/>
      <dgm:t>
        <a:bodyPr/>
        <a:lstStyle/>
        <a:p>
          <a:endParaRPr lang="es-MX" noProof="0"/>
        </a:p>
      </dgm:t>
    </dgm:pt>
    <dgm:pt modelId="{F48861AF-282C-4DCA-B073-65786FFF389C}" type="sibTrans" cxnId="{811E9577-5AD1-4F4B-B9CD-9B0249D3573E}">
      <dgm:prSet/>
      <dgm:spPr/>
      <dgm:t>
        <a:bodyPr/>
        <a:lstStyle/>
        <a:p>
          <a:endParaRPr lang="es-MX" noProof="0"/>
        </a:p>
      </dgm:t>
    </dgm:pt>
    <dgm:pt modelId="{55FA225B-2D75-4E83-A000-C900AD9745C9}">
      <dgm:prSet phldrT="[Text]"/>
      <dgm:spPr>
        <a:solidFill>
          <a:schemeClr val="accent3"/>
        </a:solidFill>
      </dgm:spPr>
      <dgm:t>
        <a:bodyPr/>
        <a:lstStyle/>
        <a:p>
          <a:pPr algn="l"/>
          <a:r>
            <a:rPr lang="es-MX" noProof="0" dirty="0" smtClean="0">
              <a:solidFill>
                <a:schemeClr val="bg1"/>
              </a:solidFill>
            </a:rPr>
            <a:t>Necesita ayuda con actividades cotidianas</a:t>
          </a:r>
          <a:endParaRPr lang="es-MX" noProof="0" dirty="0">
            <a:solidFill>
              <a:schemeClr val="bg1"/>
            </a:solidFill>
          </a:endParaRPr>
        </a:p>
      </dgm:t>
    </dgm:pt>
    <dgm:pt modelId="{1C629EE7-5C1A-48B4-BA08-C27252DB93B8}" type="parTrans" cxnId="{6F06B438-1DB2-4DC8-AD4C-535BC0F5F0A9}">
      <dgm:prSet/>
      <dgm:spPr/>
      <dgm:t>
        <a:bodyPr/>
        <a:lstStyle/>
        <a:p>
          <a:endParaRPr lang="es-MX" noProof="0"/>
        </a:p>
      </dgm:t>
    </dgm:pt>
    <dgm:pt modelId="{B73AE59E-D9A2-43EC-8B2C-5BA577D40B46}" type="sibTrans" cxnId="{6F06B438-1DB2-4DC8-AD4C-535BC0F5F0A9}">
      <dgm:prSet/>
      <dgm:spPr/>
      <dgm:t>
        <a:bodyPr/>
        <a:lstStyle/>
        <a:p>
          <a:endParaRPr lang="es-MX" noProof="0"/>
        </a:p>
      </dgm:t>
    </dgm:pt>
    <dgm:pt modelId="{5A82CA65-F222-4E70-B585-3EC9E01228FB}">
      <dgm:prSet phldrT="[Text]"/>
      <dgm:spPr>
        <a:solidFill>
          <a:schemeClr val="accent3"/>
        </a:solidFill>
      </dgm:spPr>
      <dgm:t>
        <a:bodyPr/>
        <a:lstStyle/>
        <a:p>
          <a:pPr algn="l"/>
          <a:r>
            <a:rPr lang="es-MX" noProof="0" dirty="0" smtClean="0">
              <a:solidFill>
                <a:schemeClr val="bg1"/>
              </a:solidFill>
            </a:rPr>
            <a:t>Sensible a las luces brillantes</a:t>
          </a:r>
          <a:endParaRPr lang="es-MX" noProof="0" dirty="0">
            <a:solidFill>
              <a:schemeClr val="bg1"/>
            </a:solidFill>
          </a:endParaRPr>
        </a:p>
      </dgm:t>
    </dgm:pt>
    <dgm:pt modelId="{7CF201D1-2EBE-40CF-999D-7798CE2E079C}" type="parTrans" cxnId="{27D0E613-D8C2-4583-A5D5-EC899F9353EC}">
      <dgm:prSet/>
      <dgm:spPr/>
      <dgm:t>
        <a:bodyPr/>
        <a:lstStyle/>
        <a:p>
          <a:endParaRPr lang="es-MX" noProof="0"/>
        </a:p>
      </dgm:t>
    </dgm:pt>
    <dgm:pt modelId="{C4340780-AE6F-4574-BB54-1A030DD29B73}" type="sibTrans" cxnId="{27D0E613-D8C2-4583-A5D5-EC899F9353EC}">
      <dgm:prSet/>
      <dgm:spPr/>
      <dgm:t>
        <a:bodyPr/>
        <a:lstStyle/>
        <a:p>
          <a:endParaRPr lang="es-MX" noProof="0"/>
        </a:p>
      </dgm:t>
    </dgm:pt>
    <dgm:pt modelId="{86EBBF53-CDD8-4ED0-BEC0-22D44B14DE40}">
      <dgm:prSet phldrT="[Text]"/>
      <dgm:spPr>
        <a:solidFill>
          <a:schemeClr val="accent3"/>
        </a:solidFill>
      </dgm:spPr>
      <dgm:t>
        <a:bodyPr/>
        <a:lstStyle/>
        <a:p>
          <a:pPr algn="l"/>
          <a:r>
            <a:rPr lang="es-MX" noProof="0" dirty="0" smtClean="0">
              <a:solidFill>
                <a:schemeClr val="bg1"/>
              </a:solidFill>
            </a:rPr>
            <a:t>Problemas cutáneos</a:t>
          </a:r>
          <a:endParaRPr lang="es-MX" noProof="0" dirty="0">
            <a:solidFill>
              <a:schemeClr val="bg1"/>
            </a:solidFill>
          </a:endParaRPr>
        </a:p>
      </dgm:t>
    </dgm:pt>
    <dgm:pt modelId="{CE3BECDD-3B62-4D1D-ADEE-A6143194EA5B}" type="parTrans" cxnId="{3D7A608F-7997-4082-B0FA-057D14291894}">
      <dgm:prSet/>
      <dgm:spPr/>
      <dgm:t>
        <a:bodyPr/>
        <a:lstStyle/>
        <a:p>
          <a:endParaRPr lang="es-MX" noProof="0"/>
        </a:p>
      </dgm:t>
    </dgm:pt>
    <dgm:pt modelId="{2DF65108-75BB-419A-A1FF-66CDF6ADA108}" type="sibTrans" cxnId="{3D7A608F-7997-4082-B0FA-057D14291894}">
      <dgm:prSet/>
      <dgm:spPr/>
      <dgm:t>
        <a:bodyPr/>
        <a:lstStyle/>
        <a:p>
          <a:endParaRPr lang="es-MX" noProof="0"/>
        </a:p>
      </dgm:t>
    </dgm:pt>
    <dgm:pt modelId="{C2C403D7-C5B9-4888-9BDD-3FDCEA63A1B0}">
      <dgm:prSet phldrT="[Text]"/>
      <dgm:spPr>
        <a:solidFill>
          <a:schemeClr val="accent3"/>
        </a:solidFill>
      </dgm:spPr>
      <dgm:t>
        <a:bodyPr/>
        <a:lstStyle/>
        <a:p>
          <a:pPr algn="l"/>
          <a:r>
            <a:rPr lang="es-MX" noProof="0" dirty="0" smtClean="0">
              <a:solidFill>
                <a:schemeClr val="bg1"/>
              </a:solidFill>
            </a:rPr>
            <a:t>Diarrea/constipación</a:t>
          </a:r>
          <a:endParaRPr lang="es-MX" noProof="0" dirty="0">
            <a:solidFill>
              <a:schemeClr val="bg1"/>
            </a:solidFill>
          </a:endParaRPr>
        </a:p>
      </dgm:t>
    </dgm:pt>
    <dgm:pt modelId="{105B95D8-8C2E-4D90-86C6-6DE02B6FF4A0}" type="parTrans" cxnId="{2A593706-7A1B-428E-8D0D-29E0F4A9B067}">
      <dgm:prSet/>
      <dgm:spPr/>
      <dgm:t>
        <a:bodyPr/>
        <a:lstStyle/>
        <a:p>
          <a:endParaRPr lang="es-MX" noProof="0"/>
        </a:p>
      </dgm:t>
    </dgm:pt>
    <dgm:pt modelId="{8DA29251-BB30-43BD-A6B1-6176A46D3D27}" type="sibTrans" cxnId="{2A593706-7A1B-428E-8D0D-29E0F4A9B067}">
      <dgm:prSet/>
      <dgm:spPr/>
      <dgm:t>
        <a:bodyPr/>
        <a:lstStyle/>
        <a:p>
          <a:endParaRPr lang="es-MX" noProof="0"/>
        </a:p>
      </dgm:t>
    </dgm:pt>
    <dgm:pt modelId="{D3ADB04E-BD0A-4B92-A20B-FD354373859C}" type="pres">
      <dgm:prSet presAssocID="{A0E2D197-17D4-447B-97B9-BDA5B657BA70}" presName="diagram" presStyleCnt="0">
        <dgm:presLayoutVars>
          <dgm:dir/>
          <dgm:resizeHandles val="exact"/>
        </dgm:presLayoutVars>
      </dgm:prSet>
      <dgm:spPr/>
      <dgm:t>
        <a:bodyPr/>
        <a:lstStyle/>
        <a:p>
          <a:endParaRPr lang="en-CA"/>
        </a:p>
      </dgm:t>
    </dgm:pt>
    <dgm:pt modelId="{03E5273A-0974-45BA-BB0C-37BD4397D927}" type="pres">
      <dgm:prSet presAssocID="{BC844428-8F34-4285-8232-29D579366ADB}" presName="node" presStyleLbl="node1" presStyleIdx="0" presStyleCnt="4">
        <dgm:presLayoutVars>
          <dgm:bulletEnabled val="1"/>
        </dgm:presLayoutVars>
      </dgm:prSet>
      <dgm:spPr/>
      <dgm:t>
        <a:bodyPr/>
        <a:lstStyle/>
        <a:p>
          <a:endParaRPr lang="en-CA"/>
        </a:p>
      </dgm:t>
    </dgm:pt>
    <dgm:pt modelId="{B45AF6EB-8CF1-4CB8-8BE1-0D297DF48865}" type="pres">
      <dgm:prSet presAssocID="{D9DDFE50-6E3F-433C-9499-AF07184250BD}" presName="sibTrans" presStyleCnt="0"/>
      <dgm:spPr/>
    </dgm:pt>
    <dgm:pt modelId="{ACFA2F23-8459-4D7A-A79E-8FDC8FC97A44}" type="pres">
      <dgm:prSet presAssocID="{78D37C9C-3A4E-4894-AAEC-5657C416C441}" presName="node" presStyleLbl="node1" presStyleIdx="1" presStyleCnt="4">
        <dgm:presLayoutVars>
          <dgm:bulletEnabled val="1"/>
        </dgm:presLayoutVars>
      </dgm:prSet>
      <dgm:spPr/>
      <dgm:t>
        <a:bodyPr/>
        <a:lstStyle/>
        <a:p>
          <a:endParaRPr lang="en-CA"/>
        </a:p>
      </dgm:t>
    </dgm:pt>
    <dgm:pt modelId="{D725CDAF-109E-4754-A83C-1B0E97171CF3}" type="pres">
      <dgm:prSet presAssocID="{4206A8BB-2228-44A9-A3CC-80B3E2CAFACB}" presName="sibTrans" presStyleCnt="0"/>
      <dgm:spPr/>
    </dgm:pt>
    <dgm:pt modelId="{741EA38B-8A2D-4825-A07B-ADBA9C114194}" type="pres">
      <dgm:prSet presAssocID="{4D9EF557-16B3-4066-98B8-73E02E63C29C}" presName="node" presStyleLbl="node1" presStyleIdx="2" presStyleCnt="4">
        <dgm:presLayoutVars>
          <dgm:bulletEnabled val="1"/>
        </dgm:presLayoutVars>
      </dgm:prSet>
      <dgm:spPr/>
      <dgm:t>
        <a:bodyPr/>
        <a:lstStyle/>
        <a:p>
          <a:endParaRPr lang="en-CA"/>
        </a:p>
      </dgm:t>
    </dgm:pt>
    <dgm:pt modelId="{54B8A8E4-A470-4DDE-BB1A-9FB45C3D6AD6}" type="pres">
      <dgm:prSet presAssocID="{1FF68CF4-89B1-464F-B0C9-810446B2196F}" presName="sibTrans" presStyleCnt="0"/>
      <dgm:spPr/>
    </dgm:pt>
    <dgm:pt modelId="{FC0E2681-4A6E-4B58-818D-0ECD294EEF8C}" type="pres">
      <dgm:prSet presAssocID="{B9A1D322-49C8-4164-9BBC-79E267FD9C56}" presName="node" presStyleLbl="node1" presStyleIdx="3" presStyleCnt="4">
        <dgm:presLayoutVars>
          <dgm:bulletEnabled val="1"/>
        </dgm:presLayoutVars>
      </dgm:prSet>
      <dgm:spPr/>
      <dgm:t>
        <a:bodyPr/>
        <a:lstStyle/>
        <a:p>
          <a:endParaRPr lang="en-CA"/>
        </a:p>
      </dgm:t>
    </dgm:pt>
  </dgm:ptLst>
  <dgm:cxnLst>
    <dgm:cxn modelId="{EB6B5A8E-6CD2-4FEA-8C20-9129388852C0}" type="presOf" srcId="{5EEF2A0D-CEF6-41B9-9419-4F24E87170C7}" destId="{ACFA2F23-8459-4D7A-A79E-8FDC8FC97A44}" srcOrd="0" destOrd="4" presId="urn:microsoft.com/office/officeart/2005/8/layout/default#1"/>
    <dgm:cxn modelId="{9E88CB14-9243-43DC-8BBD-576CB481E289}" srcId="{A0E2D197-17D4-447B-97B9-BDA5B657BA70}" destId="{BC844428-8F34-4285-8232-29D579366ADB}" srcOrd="0" destOrd="0" parTransId="{A48DF613-0A9F-458E-9CB6-E7E890943F09}" sibTransId="{D9DDFE50-6E3F-433C-9499-AF07184250BD}"/>
    <dgm:cxn modelId="{AC19DBCD-1860-4BFB-8BF4-DB92DDF11E4C}" type="presOf" srcId="{877C8514-625F-4A04-9BC6-C06934A5D40A}" destId="{ACFA2F23-8459-4D7A-A79E-8FDC8FC97A44}" srcOrd="0" destOrd="1" presId="urn:microsoft.com/office/officeart/2005/8/layout/default#1"/>
    <dgm:cxn modelId="{A2A24B26-7491-4202-A2A6-63AD47D2AB07}" srcId="{A0E2D197-17D4-447B-97B9-BDA5B657BA70}" destId="{4D9EF557-16B3-4066-98B8-73E02E63C29C}" srcOrd="2" destOrd="0" parTransId="{9342DA59-D847-4177-A66B-E0A4D5214AF1}" sibTransId="{1FF68CF4-89B1-464F-B0C9-810446B2196F}"/>
    <dgm:cxn modelId="{3D7A608F-7997-4082-B0FA-057D14291894}" srcId="{B9A1D322-49C8-4164-9BBC-79E267FD9C56}" destId="{86EBBF53-CDD8-4ED0-BEC0-22D44B14DE40}" srcOrd="3" destOrd="0" parTransId="{CE3BECDD-3B62-4D1D-ADEE-A6143194EA5B}" sibTransId="{2DF65108-75BB-419A-A1FF-66CDF6ADA108}"/>
    <dgm:cxn modelId="{9EC2341B-961F-44CC-95D3-7C83CEFD2C66}" type="presOf" srcId="{BC844428-8F34-4285-8232-29D579366ADB}" destId="{03E5273A-0974-45BA-BB0C-37BD4397D927}" srcOrd="0" destOrd="0" presId="urn:microsoft.com/office/officeart/2005/8/layout/default#1"/>
    <dgm:cxn modelId="{700B9ACF-F807-45F5-89C0-A37D0703B044}" type="presOf" srcId="{C2C403D7-C5B9-4888-9BDD-3FDCEA63A1B0}" destId="{FC0E2681-4A6E-4B58-818D-0ECD294EEF8C}" srcOrd="0" destOrd="5" presId="urn:microsoft.com/office/officeart/2005/8/layout/default#1"/>
    <dgm:cxn modelId="{4522D29A-476A-4CFE-A181-0D6DE3B34A2D}" type="presOf" srcId="{4D9EF557-16B3-4066-98B8-73E02E63C29C}" destId="{741EA38B-8A2D-4825-A07B-ADBA9C114194}" srcOrd="0" destOrd="0" presId="urn:microsoft.com/office/officeart/2005/8/layout/default#1"/>
    <dgm:cxn modelId="{A9DF3763-2449-423C-A29D-C8C82A802FBB}" type="presOf" srcId="{55FA225B-2D75-4E83-A000-C900AD9745C9}" destId="{FC0E2681-4A6E-4B58-818D-0ECD294EEF8C}" srcOrd="0" destOrd="2" presId="urn:microsoft.com/office/officeart/2005/8/layout/default#1"/>
    <dgm:cxn modelId="{DC8A62EA-76ED-444C-B17B-11537B5EEDA6}" type="presOf" srcId="{C057B257-B48A-40A6-9320-E332057B509A}" destId="{741EA38B-8A2D-4825-A07B-ADBA9C114194}" srcOrd="0" destOrd="2" presId="urn:microsoft.com/office/officeart/2005/8/layout/default#1"/>
    <dgm:cxn modelId="{089023F0-B353-4CC1-9B7C-782553E3645C}" type="presOf" srcId="{5B7C56FF-CE04-4736-9DCA-6049D2DFA22D}" destId="{ACFA2F23-8459-4D7A-A79E-8FDC8FC97A44}" srcOrd="0" destOrd="2" presId="urn:microsoft.com/office/officeart/2005/8/layout/default#1"/>
    <dgm:cxn modelId="{7F509CB8-C951-4621-A3B1-61C243F70C9A}" srcId="{78D37C9C-3A4E-4894-AAEC-5657C416C441}" destId="{CAD77C58-AC68-4E2B-A5FC-47296FDC6A0F}" srcOrd="2" destOrd="0" parTransId="{9A3CF642-C419-4748-BC9D-A725C5D9998F}" sibTransId="{FC2F6A69-1A70-4CE0-951E-5D74613D3907}"/>
    <dgm:cxn modelId="{27D0E613-D8C2-4583-A5D5-EC899F9353EC}" srcId="{B9A1D322-49C8-4164-9BBC-79E267FD9C56}" destId="{5A82CA65-F222-4E70-B585-3EC9E01228FB}" srcOrd="2" destOrd="0" parTransId="{7CF201D1-2EBE-40CF-999D-7798CE2E079C}" sibTransId="{C4340780-AE6F-4574-BB54-1A030DD29B73}"/>
    <dgm:cxn modelId="{2036671E-02D8-43C5-96C2-C91EAFC74A0C}" type="presOf" srcId="{DFC20D49-E331-4F43-8753-FEC3EE08E3DF}" destId="{741EA38B-8A2D-4825-A07B-ADBA9C114194}" srcOrd="0" destOrd="3" presId="urn:microsoft.com/office/officeart/2005/8/layout/default#1"/>
    <dgm:cxn modelId="{E206DB7B-C022-4E8E-B7B8-371C215906F0}" srcId="{A0E2D197-17D4-447B-97B9-BDA5B657BA70}" destId="{78D37C9C-3A4E-4894-AAEC-5657C416C441}" srcOrd="1" destOrd="0" parTransId="{438BB7A3-330F-4339-85B1-04E22EB069C7}" sibTransId="{4206A8BB-2228-44A9-A3CC-80B3E2CAFACB}"/>
    <dgm:cxn modelId="{727863DB-AE5E-4D7F-9FDB-ACA434460F81}" type="presOf" srcId="{D0808682-BC86-4CBD-B253-B4E327E6F66D}" destId="{ACFA2F23-8459-4D7A-A79E-8FDC8FC97A44}" srcOrd="0" destOrd="5" presId="urn:microsoft.com/office/officeart/2005/8/layout/default#1"/>
    <dgm:cxn modelId="{D1BCA9E5-579C-4479-BD85-D58C91F49D55}" type="presOf" srcId="{B9A1D322-49C8-4164-9BBC-79E267FD9C56}" destId="{FC0E2681-4A6E-4B58-818D-0ECD294EEF8C}" srcOrd="0" destOrd="0" presId="urn:microsoft.com/office/officeart/2005/8/layout/default#1"/>
    <dgm:cxn modelId="{8F5D4198-CAFC-49F7-AB99-4D5F1E2B2F28}" srcId="{BC844428-8F34-4285-8232-29D579366ADB}" destId="{B727107B-515C-4FA9-B4A8-92F71989962C}" srcOrd="1" destOrd="0" parTransId="{14F6F13E-B5EF-4A0E-8A6F-3B4365921436}" sibTransId="{ECBF2180-75DB-46FF-AC4C-F8618CB44DBB}"/>
    <dgm:cxn modelId="{DAACE704-D810-4E88-9B4C-A998E18B786C}" srcId="{BC844428-8F34-4285-8232-29D579366ADB}" destId="{4B97690B-3FFC-49C9-BA06-82646E1095BB}" srcOrd="0" destOrd="0" parTransId="{73DFE010-19F2-40FB-83EF-3A17409765C8}" sibTransId="{4793410A-297A-42F5-A420-B6D960E87EBD}"/>
    <dgm:cxn modelId="{13CD6BEF-CF97-46C6-B629-5E246B9B475E}" srcId="{BC844428-8F34-4285-8232-29D579366ADB}" destId="{4155451C-1D98-457F-B0D1-2556C3BADEB4}" srcOrd="2" destOrd="0" parTransId="{86A76329-F133-4ADC-845D-61798F03699A}" sibTransId="{13545008-71C4-45E8-9EF4-DDD983761E9C}"/>
    <dgm:cxn modelId="{F22F302E-C4E4-4174-99C7-8869A4D8CFF2}" srcId="{4D9EF557-16B3-4066-98B8-73E02E63C29C}" destId="{0D499E5B-79A5-4BB4-95F9-CC8D881C7927}" srcOrd="0" destOrd="0" parTransId="{1D529D06-64B0-4D44-94DB-95D422B955D2}" sibTransId="{326B8354-4A02-43FC-B9E7-016A9E8822F3}"/>
    <dgm:cxn modelId="{57FB602D-CD68-4C62-B67D-FFDAD1856EFA}" type="presOf" srcId="{CAD77C58-AC68-4E2B-A5FC-47296FDC6A0F}" destId="{ACFA2F23-8459-4D7A-A79E-8FDC8FC97A44}" srcOrd="0" destOrd="3" presId="urn:microsoft.com/office/officeart/2005/8/layout/default#1"/>
    <dgm:cxn modelId="{2A593706-7A1B-428E-8D0D-29E0F4A9B067}" srcId="{B9A1D322-49C8-4164-9BBC-79E267FD9C56}" destId="{C2C403D7-C5B9-4888-9BDD-3FDCEA63A1B0}" srcOrd="4" destOrd="0" parTransId="{105B95D8-8C2E-4D90-86C6-6DE02B6FF4A0}" sibTransId="{8DA29251-BB30-43BD-A6B1-6176A46D3D27}"/>
    <dgm:cxn modelId="{744DF54C-AF58-4DB7-855F-77B6A5A9127B}" srcId="{BC844428-8F34-4285-8232-29D579366ADB}" destId="{0CE917AB-471E-4B69-BC5F-251D4A3C7986}" srcOrd="3" destOrd="0" parTransId="{982A3DFD-EA89-46A8-B39B-3DB78FB204F5}" sibTransId="{D457ADF0-D102-4F59-B32A-F8AA0AA6A9D3}"/>
    <dgm:cxn modelId="{D76401D5-37C0-41D8-8428-1EB4DBCAA8E8}" type="presOf" srcId="{78D37C9C-3A4E-4894-AAEC-5657C416C441}" destId="{ACFA2F23-8459-4D7A-A79E-8FDC8FC97A44}" srcOrd="0" destOrd="0" presId="urn:microsoft.com/office/officeart/2005/8/layout/default#1"/>
    <dgm:cxn modelId="{CD77E67A-98ED-4DDA-886E-8C06D94B5AF5}" type="presOf" srcId="{A402FAD4-41D2-44F5-83A9-FAD45441B976}" destId="{03E5273A-0974-45BA-BB0C-37BD4397D927}" srcOrd="0" destOrd="5" presId="urn:microsoft.com/office/officeart/2005/8/layout/default#1"/>
    <dgm:cxn modelId="{59A51509-51D4-45F7-BE8C-96738B14487D}" type="presOf" srcId="{0D499E5B-79A5-4BB4-95F9-CC8D881C7927}" destId="{741EA38B-8A2D-4825-A07B-ADBA9C114194}" srcOrd="0" destOrd="1" presId="urn:microsoft.com/office/officeart/2005/8/layout/default#1"/>
    <dgm:cxn modelId="{BE03B3C6-91B3-4655-A93B-33ACDAAF7433}" srcId="{BC844428-8F34-4285-8232-29D579366ADB}" destId="{D78F8C74-EEF7-435D-AE5E-38D9BB575F63}" srcOrd="5" destOrd="0" parTransId="{E498E9E1-68FF-4464-AE29-F4D4D5A019B5}" sibTransId="{195A1361-3651-4E7C-9ADC-85CB181881CE}"/>
    <dgm:cxn modelId="{811E9577-5AD1-4F4B-B9CD-9B0249D3573E}" srcId="{4D9EF557-16B3-4066-98B8-73E02E63C29C}" destId="{DFC20D49-E331-4F43-8753-FEC3EE08E3DF}" srcOrd="2" destOrd="0" parTransId="{19C5760C-D1F1-4384-84B8-0EBA23D625E6}" sibTransId="{F48861AF-282C-4DCA-B073-65786FFF389C}"/>
    <dgm:cxn modelId="{D353CE43-8709-450C-B208-5CB0BE42FEA0}" srcId="{78D37C9C-3A4E-4894-AAEC-5657C416C441}" destId="{D0808682-BC86-4CBD-B253-B4E327E6F66D}" srcOrd="4" destOrd="0" parTransId="{8B3EB909-5AC9-4E2C-A0CF-299008A8D3FB}" sibTransId="{308D2472-AD5E-4D51-82F9-D40EA95EA237}"/>
    <dgm:cxn modelId="{D97BDA0B-60DC-4B5A-B7A8-B3EB39BD2EB5}" srcId="{78D37C9C-3A4E-4894-AAEC-5657C416C441}" destId="{877C8514-625F-4A04-9BC6-C06934A5D40A}" srcOrd="0" destOrd="0" parTransId="{4992588C-B789-4581-A2D0-1DBF5B498E4C}" sibTransId="{A8E83217-4E9C-433C-95C6-B66522C0FC30}"/>
    <dgm:cxn modelId="{48619F66-10C4-4523-8C31-09B20D1CF7E4}" srcId="{BC844428-8F34-4285-8232-29D579366ADB}" destId="{A402FAD4-41D2-44F5-83A9-FAD45441B976}" srcOrd="4" destOrd="0" parTransId="{1107C9D3-26B4-4A63-8D8E-543D9EA65BCD}" sibTransId="{7F2F9049-3EF8-487A-A5DF-A2B8FAD49161}"/>
    <dgm:cxn modelId="{E1AD81AD-8429-4761-AE3B-91A8EB0F1FA4}" srcId="{78D37C9C-3A4E-4894-AAEC-5657C416C441}" destId="{5EEF2A0D-CEF6-41B9-9419-4F24E87170C7}" srcOrd="3" destOrd="0" parTransId="{E5315D6C-54B4-4466-8186-18BFA4F552A5}" sibTransId="{E293266E-62B2-44FB-9417-407C2877F9A6}"/>
    <dgm:cxn modelId="{3DCCA67B-785A-4107-BBF8-F4839E5C36A1}" type="presOf" srcId="{9DB09E88-E9F7-4CFA-99F5-05B67A77F820}" destId="{FC0E2681-4A6E-4B58-818D-0ECD294EEF8C}" srcOrd="0" destOrd="1" presId="urn:microsoft.com/office/officeart/2005/8/layout/default#1"/>
    <dgm:cxn modelId="{6F06B438-1DB2-4DC8-AD4C-535BC0F5F0A9}" srcId="{B9A1D322-49C8-4164-9BBC-79E267FD9C56}" destId="{55FA225B-2D75-4E83-A000-C900AD9745C9}" srcOrd="1" destOrd="0" parTransId="{1C629EE7-5C1A-48B4-BA08-C27252DB93B8}" sibTransId="{B73AE59E-D9A2-43EC-8B2C-5BA577D40B46}"/>
    <dgm:cxn modelId="{EAE6A809-5983-4C20-99CC-3068FAB9F814}" srcId="{4D9EF557-16B3-4066-98B8-73E02E63C29C}" destId="{C057B257-B48A-40A6-9320-E332057B509A}" srcOrd="1" destOrd="0" parTransId="{60C5D8AD-0793-444C-9B49-9DD1CCA06DCA}" sibTransId="{6777B7E7-AF13-40DC-8473-2E30375A5D8C}"/>
    <dgm:cxn modelId="{A8C10F13-5FC6-482D-A6F3-72438E040D65}" type="presOf" srcId="{A0E2D197-17D4-447B-97B9-BDA5B657BA70}" destId="{D3ADB04E-BD0A-4B92-A20B-FD354373859C}" srcOrd="0" destOrd="0" presId="urn:microsoft.com/office/officeart/2005/8/layout/default#1"/>
    <dgm:cxn modelId="{D6DE6BC9-ADE6-41DE-8503-B921B09F8D36}" type="presOf" srcId="{86EBBF53-CDD8-4ED0-BEC0-22D44B14DE40}" destId="{FC0E2681-4A6E-4B58-818D-0ECD294EEF8C}" srcOrd="0" destOrd="4" presId="urn:microsoft.com/office/officeart/2005/8/layout/default#1"/>
    <dgm:cxn modelId="{81C34AF2-A92E-4F8E-B4F7-BDCE19B073D2}" srcId="{A0E2D197-17D4-447B-97B9-BDA5B657BA70}" destId="{B9A1D322-49C8-4164-9BBC-79E267FD9C56}" srcOrd="3" destOrd="0" parTransId="{6B199054-3A17-4195-85B7-6F8B3E161FA2}" sibTransId="{83681373-F409-4AFC-89A5-E3BEC4255C2E}"/>
    <dgm:cxn modelId="{FB7D0E92-B187-4EA3-8ECF-3E733067728E}" type="presOf" srcId="{4155451C-1D98-457F-B0D1-2556C3BADEB4}" destId="{03E5273A-0974-45BA-BB0C-37BD4397D927}" srcOrd="0" destOrd="3" presId="urn:microsoft.com/office/officeart/2005/8/layout/default#1"/>
    <dgm:cxn modelId="{078E373B-68E9-4F61-A848-5ACFBC28F289}" type="presOf" srcId="{D78F8C74-EEF7-435D-AE5E-38D9BB575F63}" destId="{03E5273A-0974-45BA-BB0C-37BD4397D927}" srcOrd="0" destOrd="6" presId="urn:microsoft.com/office/officeart/2005/8/layout/default#1"/>
    <dgm:cxn modelId="{6683AD5A-7C92-4722-A579-7194EC8B40A3}" type="presOf" srcId="{B727107B-515C-4FA9-B4A8-92F71989962C}" destId="{03E5273A-0974-45BA-BB0C-37BD4397D927}" srcOrd="0" destOrd="2" presId="urn:microsoft.com/office/officeart/2005/8/layout/default#1"/>
    <dgm:cxn modelId="{0A78CFA6-92C2-4198-8A25-8FC8878D35B1}" srcId="{B9A1D322-49C8-4164-9BBC-79E267FD9C56}" destId="{9DB09E88-E9F7-4CFA-99F5-05B67A77F820}" srcOrd="0" destOrd="0" parTransId="{7B98E0AA-79FB-42FE-B3FA-560A898ECC1D}" sibTransId="{09BECB01-89D3-4196-BB8A-95BA925402EB}"/>
    <dgm:cxn modelId="{899107BD-A15F-423A-9A92-66A5565075DA}" type="presOf" srcId="{5A82CA65-F222-4E70-B585-3EC9E01228FB}" destId="{FC0E2681-4A6E-4B58-818D-0ECD294EEF8C}" srcOrd="0" destOrd="3" presId="urn:microsoft.com/office/officeart/2005/8/layout/default#1"/>
    <dgm:cxn modelId="{21116508-FEF0-44E8-80B5-57C7CF10939B}" type="presOf" srcId="{0CE917AB-471E-4B69-BC5F-251D4A3C7986}" destId="{03E5273A-0974-45BA-BB0C-37BD4397D927}" srcOrd="0" destOrd="4" presId="urn:microsoft.com/office/officeart/2005/8/layout/default#1"/>
    <dgm:cxn modelId="{655A6B84-6216-4A2F-AFDB-FB9EA962EB4A}" srcId="{78D37C9C-3A4E-4894-AAEC-5657C416C441}" destId="{5B7C56FF-CE04-4736-9DCA-6049D2DFA22D}" srcOrd="1" destOrd="0" parTransId="{0BB6BB20-29A3-4E4D-B82D-47C203CA46E3}" sibTransId="{E57DC946-9809-4F77-B269-C8719D7884B0}"/>
    <dgm:cxn modelId="{0F071035-99FF-4F80-90EE-420EA7733A8C}" type="presOf" srcId="{4B97690B-3FFC-49C9-BA06-82646E1095BB}" destId="{03E5273A-0974-45BA-BB0C-37BD4397D927}" srcOrd="0" destOrd="1" presId="urn:microsoft.com/office/officeart/2005/8/layout/default#1"/>
    <dgm:cxn modelId="{2155E4F8-03A5-43E0-AD86-ADAA815C067E}" type="presParOf" srcId="{D3ADB04E-BD0A-4B92-A20B-FD354373859C}" destId="{03E5273A-0974-45BA-BB0C-37BD4397D927}" srcOrd="0" destOrd="0" presId="urn:microsoft.com/office/officeart/2005/8/layout/default#1"/>
    <dgm:cxn modelId="{A84FF256-7D65-4206-B720-EE29D0824D97}" type="presParOf" srcId="{D3ADB04E-BD0A-4B92-A20B-FD354373859C}" destId="{B45AF6EB-8CF1-4CB8-8BE1-0D297DF48865}" srcOrd="1" destOrd="0" presId="urn:microsoft.com/office/officeart/2005/8/layout/default#1"/>
    <dgm:cxn modelId="{87D84FB0-0602-4E24-9E47-ED45187BEA80}" type="presParOf" srcId="{D3ADB04E-BD0A-4B92-A20B-FD354373859C}" destId="{ACFA2F23-8459-4D7A-A79E-8FDC8FC97A44}" srcOrd="2" destOrd="0" presId="urn:microsoft.com/office/officeart/2005/8/layout/default#1"/>
    <dgm:cxn modelId="{9EA69742-B5AE-47C2-BA35-A5BD6300A82B}" type="presParOf" srcId="{D3ADB04E-BD0A-4B92-A20B-FD354373859C}" destId="{D725CDAF-109E-4754-A83C-1B0E97171CF3}" srcOrd="3" destOrd="0" presId="urn:microsoft.com/office/officeart/2005/8/layout/default#1"/>
    <dgm:cxn modelId="{D193908B-B2DF-47B4-ACC1-056FF7DA9E41}" type="presParOf" srcId="{D3ADB04E-BD0A-4B92-A20B-FD354373859C}" destId="{741EA38B-8A2D-4825-A07B-ADBA9C114194}" srcOrd="4" destOrd="0" presId="urn:microsoft.com/office/officeart/2005/8/layout/default#1"/>
    <dgm:cxn modelId="{EA9B414A-CEE7-4613-9504-CA4602391350}" type="presParOf" srcId="{D3ADB04E-BD0A-4B92-A20B-FD354373859C}" destId="{54B8A8E4-A470-4DDE-BB1A-9FB45C3D6AD6}" srcOrd="5" destOrd="0" presId="urn:microsoft.com/office/officeart/2005/8/layout/default#1"/>
    <dgm:cxn modelId="{F43DF498-99D9-4631-91F3-90D727B38412}" type="presParOf" srcId="{D3ADB04E-BD0A-4B92-A20B-FD354373859C}" destId="{FC0E2681-4A6E-4B58-818D-0ECD294EEF8C}" srcOrd="6"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E5273A-0974-45BA-BB0C-37BD4397D927}">
      <dsp:nvSpPr>
        <dsp:cNvPr id="0" name=""/>
        <dsp:cNvSpPr/>
      </dsp:nvSpPr>
      <dsp:spPr>
        <a:xfrm>
          <a:off x="460905" y="1047"/>
          <a:ext cx="3479899" cy="2087939"/>
        </a:xfrm>
        <a:prstGeom prst="rect">
          <a:avLst/>
        </a:prstGeom>
        <a:solidFill>
          <a:schemeClr val="accent2"/>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r>
            <a:rPr lang="es-MX" sz="2000" kern="1200" noProof="0" dirty="0" smtClean="0"/>
            <a:t>Dolor</a:t>
          </a:r>
          <a:endParaRPr lang="es-MX" sz="2000" kern="1200" noProof="0" dirty="0"/>
        </a:p>
        <a:p>
          <a:pPr marL="171450" lvl="1" indent="-171450" algn="l" defTabSz="711200">
            <a:lnSpc>
              <a:spcPct val="90000"/>
            </a:lnSpc>
            <a:spcBef>
              <a:spcPct val="0"/>
            </a:spcBef>
            <a:spcAft>
              <a:spcPct val="15000"/>
            </a:spcAft>
            <a:buChar char="••"/>
          </a:pPr>
          <a:r>
            <a:rPr lang="es-MX" sz="1600" kern="1200" noProof="0" dirty="0" smtClean="0"/>
            <a:t>Dolor en todo el cuerpo</a:t>
          </a:r>
          <a:endParaRPr lang="es-MX" sz="1600" kern="1200" noProof="0" dirty="0"/>
        </a:p>
        <a:p>
          <a:pPr marL="171450" lvl="1" indent="-171450" algn="l" defTabSz="711200">
            <a:lnSpc>
              <a:spcPct val="90000"/>
            </a:lnSpc>
            <a:spcBef>
              <a:spcPct val="0"/>
            </a:spcBef>
            <a:spcAft>
              <a:spcPct val="15000"/>
            </a:spcAft>
            <a:buChar char="••"/>
          </a:pPr>
          <a:r>
            <a:rPr lang="es-MX" sz="1600" kern="1200" noProof="0" dirty="0" smtClean="0"/>
            <a:t>Músculos rígidos/adoloridos</a:t>
          </a:r>
          <a:endParaRPr lang="es-MX" sz="1600" kern="1200" noProof="0" dirty="0"/>
        </a:p>
        <a:p>
          <a:pPr marL="171450" lvl="1" indent="-171450" algn="l" defTabSz="711200">
            <a:lnSpc>
              <a:spcPct val="90000"/>
            </a:lnSpc>
            <a:spcBef>
              <a:spcPct val="0"/>
            </a:spcBef>
            <a:spcAft>
              <a:spcPct val="15000"/>
            </a:spcAft>
            <a:buChar char="••"/>
          </a:pPr>
          <a:r>
            <a:rPr lang="es-MX" sz="1600" kern="1200" noProof="0" dirty="0" smtClean="0"/>
            <a:t>Cefaleas</a:t>
          </a:r>
          <a:endParaRPr lang="es-MX" sz="1600" kern="1200" noProof="0" dirty="0"/>
        </a:p>
        <a:p>
          <a:pPr marL="171450" lvl="1" indent="-171450" algn="l" defTabSz="711200">
            <a:lnSpc>
              <a:spcPct val="90000"/>
            </a:lnSpc>
            <a:spcBef>
              <a:spcPct val="0"/>
            </a:spcBef>
            <a:spcAft>
              <a:spcPct val="15000"/>
            </a:spcAft>
            <a:buChar char="••"/>
          </a:pPr>
          <a:r>
            <a:rPr lang="es-MX" sz="1600" kern="1200" noProof="0" dirty="0" smtClean="0"/>
            <a:t>Dolor en la mandíbula</a:t>
          </a:r>
          <a:endParaRPr lang="es-MX" sz="1600" kern="1200" noProof="0" dirty="0"/>
        </a:p>
        <a:p>
          <a:pPr marL="171450" lvl="1" indent="-171450" algn="l" defTabSz="711200">
            <a:lnSpc>
              <a:spcPct val="90000"/>
            </a:lnSpc>
            <a:spcBef>
              <a:spcPct val="0"/>
            </a:spcBef>
            <a:spcAft>
              <a:spcPct val="15000"/>
            </a:spcAft>
            <a:buChar char="••"/>
          </a:pPr>
          <a:r>
            <a:rPr lang="es-MX" sz="1600" kern="1200" noProof="0" dirty="0" smtClean="0"/>
            <a:t>Dolor pélvico</a:t>
          </a:r>
          <a:endParaRPr lang="es-MX" sz="1600" kern="1200" noProof="0" dirty="0"/>
        </a:p>
        <a:p>
          <a:pPr marL="171450" lvl="1" indent="-171450" algn="l" defTabSz="711200">
            <a:lnSpc>
              <a:spcPct val="90000"/>
            </a:lnSpc>
            <a:spcBef>
              <a:spcPct val="0"/>
            </a:spcBef>
            <a:spcAft>
              <a:spcPct val="15000"/>
            </a:spcAft>
            <a:buChar char="••"/>
          </a:pPr>
          <a:r>
            <a:rPr lang="es-MX" sz="1600" kern="1200" noProof="0" dirty="0" smtClean="0"/>
            <a:t>Dolor en la vejiga/al orinar</a:t>
          </a:r>
          <a:endParaRPr lang="es-MX" sz="1600" kern="1200" noProof="0" dirty="0"/>
        </a:p>
      </dsp:txBody>
      <dsp:txXfrm>
        <a:off x="460905" y="1047"/>
        <a:ext cx="3479899" cy="2087939"/>
      </dsp:txXfrm>
    </dsp:sp>
    <dsp:sp modelId="{ACFA2F23-8459-4D7A-A79E-8FDC8FC97A44}">
      <dsp:nvSpPr>
        <dsp:cNvPr id="0" name=""/>
        <dsp:cNvSpPr/>
      </dsp:nvSpPr>
      <dsp:spPr>
        <a:xfrm>
          <a:off x="4288794" y="1047"/>
          <a:ext cx="3479899" cy="208793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r>
            <a:rPr lang="es-MX" sz="2000" kern="1200" noProof="0" dirty="0" smtClean="0"/>
            <a:t>Ansiedad/depresión</a:t>
          </a:r>
          <a:endParaRPr lang="es-MX" sz="2000" kern="1200" noProof="0" dirty="0"/>
        </a:p>
        <a:p>
          <a:pPr marL="171450" lvl="1" indent="-171450" algn="l" defTabSz="711200">
            <a:lnSpc>
              <a:spcPct val="90000"/>
            </a:lnSpc>
            <a:spcBef>
              <a:spcPct val="0"/>
            </a:spcBef>
            <a:spcAft>
              <a:spcPct val="15000"/>
            </a:spcAft>
            <a:buChar char="••"/>
          </a:pPr>
          <a:r>
            <a:rPr lang="es-MX" sz="1600" kern="1200" noProof="0" dirty="0" smtClean="0"/>
            <a:t>Triste o deprimido</a:t>
          </a:r>
          <a:endParaRPr lang="es-MX" sz="1600" kern="1200" noProof="0" dirty="0"/>
        </a:p>
        <a:p>
          <a:pPr marL="171450" lvl="1" indent="-171450" algn="l" defTabSz="711200">
            <a:lnSpc>
              <a:spcPct val="90000"/>
            </a:lnSpc>
            <a:spcBef>
              <a:spcPct val="0"/>
            </a:spcBef>
            <a:spcAft>
              <a:spcPct val="15000"/>
            </a:spcAft>
            <a:buChar char="••"/>
          </a:pPr>
          <a:r>
            <a:rPr lang="es-MX" sz="1600" kern="1200" noProof="0" dirty="0" smtClean="0"/>
            <a:t>Ansiedad</a:t>
          </a:r>
          <a:endParaRPr lang="es-MX" sz="1600" kern="1200" noProof="0" dirty="0"/>
        </a:p>
        <a:p>
          <a:pPr marL="171450" lvl="1" indent="-171450" algn="l" defTabSz="711200">
            <a:lnSpc>
              <a:spcPct val="90000"/>
            </a:lnSpc>
            <a:spcBef>
              <a:spcPct val="0"/>
            </a:spcBef>
            <a:spcAft>
              <a:spcPct val="15000"/>
            </a:spcAft>
            <a:buChar char="••"/>
          </a:pPr>
          <a:r>
            <a:rPr lang="es-MX" sz="1600" kern="1200" noProof="0" dirty="0" smtClean="0"/>
            <a:t>El estrés empeora los síntomas</a:t>
          </a:r>
          <a:endParaRPr lang="es-MX" sz="1600" kern="1200" noProof="0" dirty="0"/>
        </a:p>
        <a:p>
          <a:pPr marL="171450" lvl="1" indent="-171450" algn="l" defTabSz="711200">
            <a:lnSpc>
              <a:spcPct val="90000"/>
            </a:lnSpc>
            <a:spcBef>
              <a:spcPct val="0"/>
            </a:spcBef>
            <a:spcAft>
              <a:spcPct val="15000"/>
            </a:spcAft>
            <a:buChar char="••"/>
          </a:pPr>
          <a:r>
            <a:rPr lang="es-MX" sz="1600" kern="1200" noProof="0" dirty="0" smtClean="0"/>
            <a:t>Tensión en cuello y hombro</a:t>
          </a:r>
          <a:endParaRPr lang="es-MX" sz="1600" kern="1200" noProof="0" dirty="0"/>
        </a:p>
        <a:p>
          <a:pPr marL="171450" lvl="1" indent="-171450" algn="l" defTabSz="711200">
            <a:lnSpc>
              <a:spcPct val="90000"/>
            </a:lnSpc>
            <a:spcBef>
              <a:spcPct val="0"/>
            </a:spcBef>
            <a:spcAft>
              <a:spcPct val="15000"/>
            </a:spcAft>
            <a:buChar char="••"/>
          </a:pPr>
          <a:r>
            <a:rPr lang="es-MX" sz="1600" kern="1200" noProof="0" dirty="0" smtClean="0">
              <a:solidFill>
                <a:schemeClr val="tx1"/>
              </a:solidFill>
            </a:rPr>
            <a:t>Apretar y rechinar los dientes</a:t>
          </a:r>
          <a:endParaRPr lang="es-MX" sz="1600" kern="1200" noProof="0" dirty="0">
            <a:solidFill>
              <a:schemeClr val="tx1"/>
            </a:solidFill>
          </a:endParaRPr>
        </a:p>
      </dsp:txBody>
      <dsp:txXfrm>
        <a:off x="4288794" y="1047"/>
        <a:ext cx="3479899" cy="2087939"/>
      </dsp:txXfrm>
    </dsp:sp>
    <dsp:sp modelId="{741EA38B-8A2D-4825-A07B-ADBA9C114194}">
      <dsp:nvSpPr>
        <dsp:cNvPr id="0" name=""/>
        <dsp:cNvSpPr/>
      </dsp:nvSpPr>
      <dsp:spPr>
        <a:xfrm>
          <a:off x="460905" y="2436976"/>
          <a:ext cx="3479899" cy="2087939"/>
        </a:xfrm>
        <a:prstGeom prst="rect">
          <a:avLst/>
        </a:prstGeom>
        <a:solidFill>
          <a:schemeClr val="bg1">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r>
            <a:rPr lang="es-MX" sz="2000" kern="1200" noProof="0" dirty="0" smtClean="0"/>
            <a:t>Fatiga</a:t>
          </a:r>
          <a:endParaRPr lang="es-MX" sz="2000" kern="1200" noProof="0" dirty="0"/>
        </a:p>
        <a:p>
          <a:pPr marL="171450" lvl="1" indent="-171450" algn="l" defTabSz="711200">
            <a:lnSpc>
              <a:spcPct val="90000"/>
            </a:lnSpc>
            <a:spcBef>
              <a:spcPct val="0"/>
            </a:spcBef>
            <a:spcAft>
              <a:spcPct val="15000"/>
            </a:spcAft>
            <a:buChar char="••"/>
          </a:pPr>
          <a:r>
            <a:rPr lang="es-MX" sz="1600" kern="1200" noProof="0" dirty="0" smtClean="0"/>
            <a:t>No duerme bien</a:t>
          </a:r>
          <a:endParaRPr lang="es-MX" sz="1600" kern="1200" noProof="0" dirty="0"/>
        </a:p>
        <a:p>
          <a:pPr marL="171450" lvl="1" indent="-171450" algn="l" defTabSz="711200">
            <a:lnSpc>
              <a:spcPct val="90000"/>
            </a:lnSpc>
            <a:spcBef>
              <a:spcPct val="0"/>
            </a:spcBef>
            <a:spcAft>
              <a:spcPct val="15000"/>
            </a:spcAft>
            <a:buChar char="••"/>
          </a:pPr>
          <a:r>
            <a:rPr lang="es-MX" sz="1600" kern="1200" noProof="0" dirty="0" smtClean="0"/>
            <a:t>No está descansado por la mañana</a:t>
          </a:r>
          <a:endParaRPr lang="es-MX" sz="1600" kern="1200" noProof="0" dirty="0"/>
        </a:p>
        <a:p>
          <a:pPr marL="171450" lvl="1" indent="-171450" algn="l" defTabSz="711200">
            <a:lnSpc>
              <a:spcPct val="90000"/>
            </a:lnSpc>
            <a:spcBef>
              <a:spcPct val="0"/>
            </a:spcBef>
            <a:spcAft>
              <a:spcPct val="15000"/>
            </a:spcAft>
            <a:buChar char="••"/>
          </a:pPr>
          <a:r>
            <a:rPr lang="es-MX" sz="1600" kern="1200" noProof="0" dirty="0" smtClean="0"/>
            <a:t>Se cansa fácilmente con la actividad física</a:t>
          </a:r>
          <a:endParaRPr lang="es-MX" sz="1600" kern="1200" noProof="0" dirty="0"/>
        </a:p>
      </dsp:txBody>
      <dsp:txXfrm>
        <a:off x="460905" y="2436976"/>
        <a:ext cx="3479899" cy="2087939"/>
      </dsp:txXfrm>
    </dsp:sp>
    <dsp:sp modelId="{FC0E2681-4A6E-4B58-818D-0ECD294EEF8C}">
      <dsp:nvSpPr>
        <dsp:cNvPr id="0" name=""/>
        <dsp:cNvSpPr/>
      </dsp:nvSpPr>
      <dsp:spPr>
        <a:xfrm>
          <a:off x="4288794" y="2436976"/>
          <a:ext cx="3479899" cy="2087939"/>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r>
            <a:rPr lang="es-MX" sz="2000" kern="1200" noProof="0" dirty="0" smtClean="0">
              <a:solidFill>
                <a:schemeClr val="bg1"/>
              </a:solidFill>
            </a:rPr>
            <a:t>Otros síntomas</a:t>
          </a:r>
          <a:endParaRPr lang="es-MX" sz="2000" kern="1200" noProof="0" dirty="0">
            <a:solidFill>
              <a:schemeClr val="bg1"/>
            </a:solidFill>
          </a:endParaRPr>
        </a:p>
        <a:p>
          <a:pPr marL="171450" lvl="1" indent="-171450" algn="l" defTabSz="711200">
            <a:lnSpc>
              <a:spcPct val="90000"/>
            </a:lnSpc>
            <a:spcBef>
              <a:spcPct val="0"/>
            </a:spcBef>
            <a:spcAft>
              <a:spcPct val="15000"/>
            </a:spcAft>
            <a:buChar char="••"/>
          </a:pPr>
          <a:r>
            <a:rPr lang="es-MX" sz="1600" kern="1200" noProof="0" dirty="0" smtClean="0">
              <a:solidFill>
                <a:schemeClr val="bg1"/>
              </a:solidFill>
            </a:rPr>
            <a:t>Dificultad para concentrarse</a:t>
          </a:r>
          <a:endParaRPr lang="es-MX" sz="1600" kern="1200" noProof="0" dirty="0">
            <a:solidFill>
              <a:schemeClr val="bg1"/>
            </a:solidFill>
          </a:endParaRPr>
        </a:p>
        <a:p>
          <a:pPr marL="171450" lvl="1" indent="-171450" algn="l" defTabSz="711200">
            <a:lnSpc>
              <a:spcPct val="90000"/>
            </a:lnSpc>
            <a:spcBef>
              <a:spcPct val="0"/>
            </a:spcBef>
            <a:spcAft>
              <a:spcPct val="15000"/>
            </a:spcAft>
            <a:buChar char="••"/>
          </a:pPr>
          <a:r>
            <a:rPr lang="es-MX" sz="1600" kern="1200" noProof="0" dirty="0" smtClean="0">
              <a:solidFill>
                <a:schemeClr val="bg1"/>
              </a:solidFill>
            </a:rPr>
            <a:t>Necesita ayuda con actividades cotidianas</a:t>
          </a:r>
          <a:endParaRPr lang="es-MX" sz="1600" kern="1200" noProof="0" dirty="0">
            <a:solidFill>
              <a:schemeClr val="bg1"/>
            </a:solidFill>
          </a:endParaRPr>
        </a:p>
        <a:p>
          <a:pPr marL="171450" lvl="1" indent="-171450" algn="l" defTabSz="711200">
            <a:lnSpc>
              <a:spcPct val="90000"/>
            </a:lnSpc>
            <a:spcBef>
              <a:spcPct val="0"/>
            </a:spcBef>
            <a:spcAft>
              <a:spcPct val="15000"/>
            </a:spcAft>
            <a:buChar char="••"/>
          </a:pPr>
          <a:r>
            <a:rPr lang="es-MX" sz="1600" kern="1200" noProof="0" dirty="0" smtClean="0">
              <a:solidFill>
                <a:schemeClr val="bg1"/>
              </a:solidFill>
            </a:rPr>
            <a:t>Sensible a las luces brillantes</a:t>
          </a:r>
          <a:endParaRPr lang="es-MX" sz="1600" kern="1200" noProof="0" dirty="0">
            <a:solidFill>
              <a:schemeClr val="bg1"/>
            </a:solidFill>
          </a:endParaRPr>
        </a:p>
        <a:p>
          <a:pPr marL="171450" lvl="1" indent="-171450" algn="l" defTabSz="711200">
            <a:lnSpc>
              <a:spcPct val="90000"/>
            </a:lnSpc>
            <a:spcBef>
              <a:spcPct val="0"/>
            </a:spcBef>
            <a:spcAft>
              <a:spcPct val="15000"/>
            </a:spcAft>
            <a:buChar char="••"/>
          </a:pPr>
          <a:r>
            <a:rPr lang="es-MX" sz="1600" kern="1200" noProof="0" dirty="0" smtClean="0">
              <a:solidFill>
                <a:schemeClr val="bg1"/>
              </a:solidFill>
            </a:rPr>
            <a:t>Problemas cutáneos</a:t>
          </a:r>
          <a:endParaRPr lang="es-MX" sz="1600" kern="1200" noProof="0" dirty="0">
            <a:solidFill>
              <a:schemeClr val="bg1"/>
            </a:solidFill>
          </a:endParaRPr>
        </a:p>
        <a:p>
          <a:pPr marL="171450" lvl="1" indent="-171450" algn="l" defTabSz="711200">
            <a:lnSpc>
              <a:spcPct val="90000"/>
            </a:lnSpc>
            <a:spcBef>
              <a:spcPct val="0"/>
            </a:spcBef>
            <a:spcAft>
              <a:spcPct val="15000"/>
            </a:spcAft>
            <a:buChar char="••"/>
          </a:pPr>
          <a:r>
            <a:rPr lang="es-MX" sz="1600" kern="1200" noProof="0" dirty="0" smtClean="0">
              <a:solidFill>
                <a:schemeClr val="bg1"/>
              </a:solidFill>
            </a:rPr>
            <a:t>Diarrea/constipación</a:t>
          </a:r>
          <a:endParaRPr lang="es-MX" sz="1600" kern="1200" noProof="0" dirty="0">
            <a:solidFill>
              <a:schemeClr val="bg1"/>
            </a:solidFill>
          </a:endParaRPr>
        </a:p>
      </dsp:txBody>
      <dsp:txXfrm>
        <a:off x="4288794" y="2436976"/>
        <a:ext cx="3479899" cy="2087939"/>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3970938" y="0"/>
            <a:ext cx="3037840" cy="461804"/>
          </a:xfrm>
          <a:prstGeom prst="rect">
            <a:avLst/>
          </a:prstGeom>
        </p:spPr>
        <p:txBody>
          <a:bodyPr vert="horz" lIns="91440" tIns="45720" rIns="91440" bIns="45720" rtlCol="0"/>
          <a:lstStyle>
            <a:lvl1pPr algn="r">
              <a:defRPr sz="1200"/>
            </a:lvl1pPr>
          </a:lstStyle>
          <a:p>
            <a:fld id="{F5F00832-5A29-4483-88CA-12528CCA536E}" type="datetimeFigureOut">
              <a:rPr lang="en-CA" smtClean="0"/>
              <a:pPr/>
              <a:t>2015-07-06</a:t>
            </a:fld>
            <a:endParaRPr lang="en-CA" dirty="0"/>
          </a:p>
        </p:txBody>
      </p:sp>
      <p:sp>
        <p:nvSpPr>
          <p:cNvPr id="4" name="Footer Placeholder 3"/>
          <p:cNvSpPr>
            <a:spLocks noGrp="1"/>
          </p:cNvSpPr>
          <p:nvPr>
            <p:ph type="ftr" sz="quarter" idx="2"/>
          </p:nvPr>
        </p:nvSpPr>
        <p:spPr>
          <a:xfrm>
            <a:off x="0" y="8772669"/>
            <a:ext cx="3037840" cy="461804"/>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70938" y="8772669"/>
            <a:ext cx="3037840" cy="461804"/>
          </a:xfrm>
          <a:prstGeom prst="rect">
            <a:avLst/>
          </a:prstGeom>
        </p:spPr>
        <p:txBody>
          <a:bodyPr vert="horz" lIns="91440" tIns="45720" rIns="91440" bIns="45720" rtlCol="0" anchor="b"/>
          <a:lstStyle>
            <a:lvl1pPr algn="r">
              <a:defRPr sz="1200"/>
            </a:lvl1pPr>
          </a:lstStyle>
          <a:p>
            <a:fld id="{ED0853AA-3E1B-4B26-ADAC-BAEB7DFA1408}" type="slidenum">
              <a:rPr lang="en-CA" smtClean="0"/>
              <a:pPr/>
              <a:t>‹#›</a:t>
            </a:fld>
            <a:endParaRPr lang="en-CA" dirty="0"/>
          </a:p>
        </p:txBody>
      </p:sp>
    </p:spTree>
    <p:extLst>
      <p:ext uri="{BB962C8B-B14F-4D97-AF65-F5344CB8AC3E}">
        <p14:creationId xmlns:p14="http://schemas.microsoft.com/office/powerpoint/2010/main" val="7730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970938" y="0"/>
            <a:ext cx="3037840" cy="461804"/>
          </a:xfrm>
          <a:prstGeom prst="rect">
            <a:avLst/>
          </a:prstGeom>
        </p:spPr>
        <p:txBody>
          <a:bodyPr vert="horz" lIns="91440" tIns="45720" rIns="91440" bIns="45720" rtlCol="0"/>
          <a:lstStyle>
            <a:lvl1pPr algn="r">
              <a:defRPr sz="1200"/>
            </a:lvl1pPr>
          </a:lstStyle>
          <a:p>
            <a:fld id="{3AD4DE45-43F8-4E42-B6CD-72BD91879E4B}" type="datetimeFigureOut">
              <a:rPr lang="en-CA" smtClean="0"/>
              <a:pPr/>
              <a:t>2015-07-06</a:t>
            </a:fld>
            <a:endParaRPr lang="en-CA"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772669"/>
            <a:ext cx="3037840" cy="461804"/>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1440" tIns="45720" rIns="91440" bIns="45720" rtlCol="0" anchor="b"/>
          <a:lstStyle>
            <a:lvl1pPr algn="r">
              <a:defRPr sz="1200"/>
            </a:lvl1pPr>
          </a:lstStyle>
          <a:p>
            <a:fld id="{C869435C-097B-40B4-A7F6-991F06607D84}" type="slidenum">
              <a:rPr lang="en-CA" smtClean="0"/>
              <a:pPr/>
              <a:t>‹#›</a:t>
            </a:fld>
            <a:endParaRPr lang="en-CA" dirty="0"/>
          </a:p>
        </p:txBody>
      </p:sp>
    </p:spTree>
    <p:extLst>
      <p:ext uri="{BB962C8B-B14F-4D97-AF65-F5344CB8AC3E}">
        <p14:creationId xmlns:p14="http://schemas.microsoft.com/office/powerpoint/2010/main" val="3138911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rheumatology.org/Practice/Clinical/Patients/Diseases_And_Conditions/Fibromyalgia/"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dirty="0"/>
          </a:p>
        </p:txBody>
      </p:sp>
      <p:sp>
        <p:nvSpPr>
          <p:cNvPr id="4" name="Slide Number Placeholder 3"/>
          <p:cNvSpPr>
            <a:spLocks noGrp="1"/>
          </p:cNvSpPr>
          <p:nvPr>
            <p:ph type="sldNum" sz="quarter" idx="10"/>
          </p:nvPr>
        </p:nvSpPr>
        <p:spPr/>
        <p:txBody>
          <a:bodyPr/>
          <a:lstStyle/>
          <a:p>
            <a:fld id="{328969E1-F53B-4F37-BFBF-99D8B1A83589}" type="slidenum">
              <a:rPr lang="en-CA" smtClean="0">
                <a:solidFill>
                  <a:prstClr val="black"/>
                </a:solidFill>
              </a:rPr>
              <a:pPr/>
              <a:t>1</a:t>
            </a:fld>
            <a:endParaRPr lang="en-CA" dirty="0">
              <a:solidFill>
                <a:prstClr val="black"/>
              </a:solidFill>
            </a:endParaRPr>
          </a:p>
        </p:txBody>
      </p:sp>
    </p:spTree>
    <p:extLst>
      <p:ext uri="{BB962C8B-B14F-4D97-AF65-F5344CB8AC3E}">
        <p14:creationId xmlns:p14="http://schemas.microsoft.com/office/powerpoint/2010/main" val="3424175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6"/>
            <a:ext cx="5608320" cy="4237183"/>
          </a:xfrm>
        </p:spPr>
        <p:txBody>
          <a:bodyPr/>
          <a:lstStyle/>
          <a:p>
            <a:pPr>
              <a:spcAft>
                <a:spcPts val="600"/>
              </a:spcAft>
            </a:pPr>
            <a:r>
              <a:rPr lang="es-MX" sz="1100" b="1" dirty="0" smtClean="0"/>
              <a:t>Notas del Conferencista</a:t>
            </a:r>
          </a:p>
          <a:p>
            <a:pPr>
              <a:spcAft>
                <a:spcPts val="600"/>
              </a:spcAft>
            </a:pPr>
            <a:r>
              <a:rPr lang="es-MX" sz="1100" dirty="0" smtClean="0"/>
              <a:t>La Herramienta de Evaluación Rápida de Fibromialgia (FiRST) fue desarrollada para detectar fibromialgia en pacientes con dolor crónico difuso. Es importante destacar que esta herramienta es útil para la evaluación de fibromialgia pero no para el diagnóstico.</a:t>
            </a:r>
          </a:p>
          <a:p>
            <a:pPr>
              <a:spcAft>
                <a:spcPts val="600"/>
              </a:spcAft>
            </a:pPr>
            <a:r>
              <a:rPr lang="es-MX" sz="1100" dirty="0" smtClean="0"/>
              <a:t>Elementos que requerían una respuesta “sí/no" y que se relacionaban con las características clínicas más relevantes de fibromialgia fueron recabados por un grupo de reumatólogos y expertos en dolor. El cuestionario provisional fue probado en un estudio multicéntrico prospectivo de 162 pacientes con dolor crónico debido a fibromialgia (de acuerdo con los criterios del Colegio Americano de Reumatología [ACR]) (n = 92) en comparación con un grupo de pacientes con dolor crónico difuso debido a otras condiciones reumáticas, incluyendo  artritis reumatoide (n = 32), espondilitis anquilosante (n = 25) y osteoartritis (n = 13). La identificación de las combinación más distinguibles de elementos para fibromialgia y el cálculo de su sensibilidad y especificidad se basaron en análisis univariantes y multivariantes (regresión logística por pasos). La evaluación de las propiedades psicométricas del cuestionario también incluyó validez del diseño, validez del contenido, confiabilidad de la prueba- nueva prueba y validez convergente/divergente. Con base en análisis univariantes y multivariantes, se conservaron seis elementos en la versión final de FiRST. Estos elementos fueron usados para calcular la sensibilidad, especificidad y exactitud predictiva del cuestionario. Un puntaje de 5 o más indica fibromialgia con una sensibilidad de 90.5% y una especificidad de 85.7%.</a:t>
            </a:r>
          </a:p>
          <a:p>
            <a:pPr>
              <a:spcAft>
                <a:spcPts val="600"/>
              </a:spcAft>
            </a:pPr>
            <a:endParaRPr lang="en-CA" sz="1100" dirty="0" smtClean="0"/>
          </a:p>
          <a:p>
            <a:pPr>
              <a:lnSpc>
                <a:spcPct val="90000"/>
              </a:lnSpc>
              <a:spcAft>
                <a:spcPts val="600"/>
              </a:spcAft>
            </a:pPr>
            <a:r>
              <a:rPr lang="en-CA" sz="1100" b="1" dirty="0" smtClean="0"/>
              <a:t>Referencia</a:t>
            </a:r>
          </a:p>
          <a:p>
            <a:pPr>
              <a:lnSpc>
                <a:spcPct val="90000"/>
              </a:lnSpc>
              <a:spcAft>
                <a:spcPts val="600"/>
              </a:spcAft>
              <a:defRPr/>
            </a:pPr>
            <a:r>
              <a:rPr lang="en-CA" sz="1100" dirty="0" smtClean="0"/>
              <a:t>Perrot S </a:t>
            </a:r>
            <a:r>
              <a:rPr lang="en-CA" sz="1100" i="1" dirty="0" smtClean="0"/>
              <a:t>et al. </a:t>
            </a:r>
            <a:r>
              <a:rPr lang="en-CA" sz="1100" dirty="0" smtClean="0"/>
              <a:t>Development and validation of the Fibromyalgia Rapid Screening Tool (FiRST). </a:t>
            </a:r>
            <a:r>
              <a:rPr lang="en-CA" sz="1100" i="1" dirty="0" smtClean="0"/>
              <a:t>Pain</a:t>
            </a:r>
            <a:r>
              <a:rPr lang="en-CA" sz="1100" dirty="0" smtClean="0"/>
              <a:t> 2010; 150(2):250-6.</a:t>
            </a:r>
          </a:p>
        </p:txBody>
      </p:sp>
      <p:sp>
        <p:nvSpPr>
          <p:cNvPr id="4" name="Slide Number Placeholder 3"/>
          <p:cNvSpPr>
            <a:spLocks noGrp="1"/>
          </p:cNvSpPr>
          <p:nvPr>
            <p:ph type="sldNum" sz="quarter" idx="10"/>
          </p:nvPr>
        </p:nvSpPr>
        <p:spPr/>
        <p:txBody>
          <a:bodyPr/>
          <a:lstStyle/>
          <a:p>
            <a:fld id="{328969E1-F53B-4F37-BFBF-99D8B1A83589}" type="slidenum">
              <a:rPr lang="en-CA" smtClean="0">
                <a:solidFill>
                  <a:prstClr val="black"/>
                </a:solidFill>
              </a:rPr>
              <a:pPr/>
              <a:t>10</a:t>
            </a:fld>
            <a:endParaRPr lang="en-CA" dirty="0">
              <a:solidFill>
                <a:prstClr val="black"/>
              </a:solidFill>
            </a:endParaRPr>
          </a:p>
        </p:txBody>
      </p:sp>
    </p:spTree>
    <p:extLst>
      <p:ext uri="{BB962C8B-B14F-4D97-AF65-F5344CB8AC3E}">
        <p14:creationId xmlns:p14="http://schemas.microsoft.com/office/powerpoint/2010/main" val="2061359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11</a:t>
            </a:fld>
            <a:endParaRPr lang="en-CA" dirty="0">
              <a:solidFill>
                <a:prstClr val="black"/>
              </a:solidFill>
            </a:endParaRPr>
          </a:p>
        </p:txBody>
      </p:sp>
    </p:spTree>
    <p:extLst>
      <p:ext uri="{BB962C8B-B14F-4D97-AF65-F5344CB8AC3E}">
        <p14:creationId xmlns:p14="http://schemas.microsoft.com/office/powerpoint/2010/main" val="593340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a:noFill/>
          <a:ln/>
        </p:spPr>
        <p:txBody>
          <a:bodyPr/>
          <a:lstStyle/>
          <a:p>
            <a:pPr>
              <a:spcAft>
                <a:spcPts val="600"/>
              </a:spcAft>
            </a:pPr>
            <a:r>
              <a:rPr lang="es-MX" b="1" dirty="0" smtClean="0"/>
              <a:t>Notas del Conferencista</a:t>
            </a:r>
          </a:p>
          <a:p>
            <a:pPr>
              <a:spcAft>
                <a:spcPts val="600"/>
              </a:spcAft>
            </a:pPr>
            <a:r>
              <a:rPr lang="es-MX" dirty="0" smtClean="0"/>
              <a:t>Aunque existe una variedad de síntomas asociados con la fibromialgia, como muestra esta slide, el dolor es el componente central. En 293 pacientes con fibromialgia, Wolfe et al reportaron que el Dolor Diseminado (axial más dolor del segmento superior e inferior más del lado izquierdo- y derecho) estuvo presente en casi todos (97.6%) los pacientes con  fibromialgia en comparación con  69.1% de todos los pacientes control (n = 265).</a:t>
            </a:r>
          </a:p>
          <a:p>
            <a:pPr>
              <a:spcAft>
                <a:spcPts val="600"/>
              </a:spcAft>
            </a:pPr>
            <a:endParaRPr lang="es-MX" dirty="0" smtClean="0"/>
          </a:p>
          <a:p>
            <a:pPr>
              <a:spcAft>
                <a:spcPts val="600"/>
              </a:spcAft>
            </a:pPr>
            <a:r>
              <a:rPr lang="es-MX" b="1" dirty="0" smtClean="0"/>
              <a:t>Referencia</a:t>
            </a:r>
            <a:endParaRPr lang="en-CA" b="1" dirty="0" smtClean="0"/>
          </a:p>
          <a:p>
            <a:r>
              <a:rPr lang="en-CA" dirty="0" smtClean="0"/>
              <a:t>Wolfe F </a:t>
            </a:r>
            <a:r>
              <a:rPr lang="en-CA" i="1" dirty="0" smtClean="0"/>
              <a:t>et al.</a:t>
            </a:r>
            <a:r>
              <a:rPr lang="en-CA" dirty="0" smtClean="0"/>
              <a:t> The American College of Rheumatology 1990 Criteria for the Classification of Fibromyalgia. Report of the Multicenter Criteria Committee. </a:t>
            </a:r>
            <a:r>
              <a:rPr lang="en-CA" i="1" dirty="0" smtClean="0"/>
              <a:t>Arthritis Rheum </a:t>
            </a:r>
            <a:r>
              <a:rPr lang="en-CA" dirty="0" smtClean="0"/>
              <a:t>1990; 33(2):160-72.</a:t>
            </a:r>
          </a:p>
          <a:p>
            <a:endParaRPr lang="en-CA" dirty="0" smtClean="0"/>
          </a:p>
          <a:p>
            <a:endParaRPr lang="en-CA" dirty="0"/>
          </a:p>
        </p:txBody>
      </p:sp>
    </p:spTree>
    <p:extLst>
      <p:ext uri="{BB962C8B-B14F-4D97-AF65-F5344CB8AC3E}">
        <p14:creationId xmlns:p14="http://schemas.microsoft.com/office/powerpoint/2010/main" val="537724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sz="quarter" idx="10"/>
          </p:nvPr>
        </p:nvSpPr>
        <p:spPr/>
        <p:txBody>
          <a:bodyPr/>
          <a:lstStyle/>
          <a:p>
            <a:pPr marL="186938" indent="-186938">
              <a:spcAft>
                <a:spcPts val="600"/>
              </a:spcAft>
            </a:pPr>
            <a:r>
              <a:rPr lang="es-MX" b="1" dirty="0" smtClean="0"/>
              <a:t>Notas del Conferencista</a:t>
            </a:r>
          </a:p>
          <a:p>
            <a:pPr marL="4763" indent="4763">
              <a:spcAft>
                <a:spcPts val="600"/>
              </a:spcAft>
            </a:pPr>
            <a:r>
              <a:rPr lang="es-MX" dirty="0" smtClean="0"/>
              <a:t>El dolor por fibromialgia es ampliamente diseminado.</a:t>
            </a:r>
            <a:r>
              <a:rPr lang="es-MX" baseline="30000" dirty="0" smtClean="0"/>
              <a:t>1</a:t>
            </a:r>
            <a:r>
              <a:rPr lang="es-MX" dirty="0" smtClean="0"/>
              <a:t> Típicamente, los pacientes con fibromialgia presentan quejas de dolor corporal difuso. Se pueden usar dibujos de dolor para describir la ubicación de las áreas dolorosas. Cuando se pide a los pacientes con fibromialgia colorear las áreas dolorosas, ellos típicamente sombrean áreas en todo el cuerpo para indicar su dolor diseminado.</a:t>
            </a:r>
            <a:r>
              <a:rPr lang="es-MX" baseline="30000" dirty="0" smtClean="0"/>
              <a:t>2</a:t>
            </a:r>
          </a:p>
          <a:p>
            <a:pPr marL="4763" indent="4763">
              <a:spcAft>
                <a:spcPts val="600"/>
              </a:spcAft>
            </a:pPr>
            <a:endParaRPr lang="es-MX" baseline="30000" dirty="0" smtClean="0"/>
          </a:p>
          <a:p>
            <a:pPr marL="186938" indent="-186938">
              <a:spcAft>
                <a:spcPts val="600"/>
              </a:spcAft>
            </a:pPr>
            <a:r>
              <a:rPr lang="es-MX" b="1" dirty="0" smtClean="0"/>
              <a:t>Referencias</a:t>
            </a:r>
            <a:endParaRPr lang="en-US" b="1" dirty="0"/>
          </a:p>
          <a:p>
            <a:pPr marL="186938" indent="-186938">
              <a:spcAft>
                <a:spcPts val="600"/>
              </a:spcAft>
              <a:buFontTx/>
              <a:buAutoNum type="arabicPeriod"/>
              <a:defRPr/>
            </a:pPr>
            <a:r>
              <a:rPr lang="en-US" altLang="ja-JP" dirty="0" smtClean="0"/>
              <a:t>Silverman  SL, Martin SA. In: Wallace DJ, Clauw DJ (eds). </a:t>
            </a:r>
            <a:r>
              <a:rPr lang="en-US" altLang="ja-JP" i="1" dirty="0" smtClean="0"/>
              <a:t>Fibromyalgia &amp; Other Central Pain Syndromes</a:t>
            </a:r>
            <a:r>
              <a:rPr lang="en-US" altLang="ja-JP" dirty="0" smtClean="0"/>
              <a:t>. Lippincott, Williams  &amp; Wilkins; Philadelphia, PA: 2005. </a:t>
            </a:r>
          </a:p>
          <a:p>
            <a:pPr marL="186938" indent="-186938">
              <a:buFontTx/>
              <a:buAutoNum type="arabicPeriod"/>
            </a:pPr>
            <a:r>
              <a:rPr lang="en-US" dirty="0" smtClean="0"/>
              <a:t>Wolfe F </a:t>
            </a:r>
            <a:r>
              <a:rPr lang="en-US" i="1" dirty="0" smtClean="0"/>
              <a:t>et al.</a:t>
            </a:r>
            <a:r>
              <a:rPr lang="en-US" dirty="0" smtClean="0"/>
              <a:t> The American College of Rheumatology 1990 criteria for the classification of fibromyalgia. Report of the Multicenter Criteria Committee. </a:t>
            </a:r>
            <a:br>
              <a:rPr lang="en-US" dirty="0" smtClean="0"/>
            </a:br>
            <a:r>
              <a:rPr lang="en-US" i="1" dirty="0" smtClean="0"/>
              <a:t>Arthritis Rheum</a:t>
            </a:r>
            <a:r>
              <a:rPr lang="en-US" dirty="0" smtClean="0"/>
              <a:t> 1990; 33(2):160-72.</a:t>
            </a:r>
          </a:p>
          <a:p>
            <a:endParaRPr lang="en-CA" dirty="0"/>
          </a:p>
        </p:txBody>
      </p:sp>
      <p:sp>
        <p:nvSpPr>
          <p:cNvPr id="13" name="Rectangle 7"/>
          <p:cNvSpPr>
            <a:spLocks noGrp="1" noChangeArrowheads="1"/>
          </p:cNvSpPr>
          <p:nvPr>
            <p:ph type="sldNum" sz="quarter" idx="5"/>
          </p:nvPr>
        </p:nvSpPr>
        <p:spPr>
          <a:ln/>
        </p:spPr>
        <p:txBody>
          <a:bodyPr/>
          <a:lstStyle/>
          <a:p>
            <a:fld id="{EAA4C6E3-7E60-44FB-AB1B-ADEE82FA1E35}" type="slidenum">
              <a:rPr lang="en-GB">
                <a:solidFill>
                  <a:prstClr val="black"/>
                </a:solidFill>
              </a:rPr>
              <a:pPr/>
              <a:t>13</a:t>
            </a:fld>
            <a:endParaRPr lang="en-GB" dirty="0">
              <a:solidFill>
                <a:prstClr val="black"/>
              </a:solidFill>
            </a:endParaRPr>
          </a:p>
        </p:txBody>
      </p:sp>
      <p:sp>
        <p:nvSpPr>
          <p:cNvPr id="15" name="Rectangle 11"/>
          <p:cNvSpPr>
            <a:spLocks noGrp="1" noChangeArrowheads="1"/>
          </p:cNvSpPr>
          <p:nvPr>
            <p:ph type="dt" idx="1"/>
          </p:nvPr>
        </p:nvSpPr>
        <p:spPr>
          <a:ln/>
        </p:spPr>
        <p:txBody>
          <a:bodyPr/>
          <a:lstStyle/>
          <a:p>
            <a:fld id="{E49D2F2D-9766-49B0-A403-A2A2357568EA}" type="datetime1">
              <a:rPr lang="en-US">
                <a:solidFill>
                  <a:prstClr val="black"/>
                </a:solidFill>
              </a:rPr>
              <a:pPr/>
              <a:t>7/6/2015</a:t>
            </a:fld>
            <a:endParaRPr lang="en-US" dirty="0">
              <a:solidFill>
                <a:prstClr val="black"/>
              </a:solidFill>
            </a:endParaRPr>
          </a:p>
        </p:txBody>
      </p:sp>
      <p:sp>
        <p:nvSpPr>
          <p:cNvPr id="3026946" name="Rectangle 18"/>
          <p:cNvSpPr>
            <a:spLocks noGrp="1" noRot="1" noChangeAspect="1" noChangeArrowheads="1" noTextEdit="1"/>
          </p:cNvSpPr>
          <p:nvPr>
            <p:ph type="sldImg"/>
          </p:nvPr>
        </p:nvSpPr>
        <p:spPr>
          <a:xfrm>
            <a:off x="1195388" y="692150"/>
            <a:ext cx="4619625" cy="3463925"/>
          </a:xfrm>
          <a:ln/>
        </p:spPr>
      </p:sp>
    </p:spTree>
    <p:extLst>
      <p:ext uri="{BB962C8B-B14F-4D97-AF65-F5344CB8AC3E}">
        <p14:creationId xmlns:p14="http://schemas.microsoft.com/office/powerpoint/2010/main" val="27097892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0375" eaLnBrk="0" hangingPunct="0">
              <a:defRPr sz="2400">
                <a:solidFill>
                  <a:schemeClr val="tx1"/>
                </a:solidFill>
                <a:latin typeface="Arial" charset="0"/>
                <a:ea typeface="ＭＳ Ｐゴシック" pitchFamily="-112" charset="-128"/>
              </a:defRPr>
            </a:lvl1pPr>
            <a:lvl2pPr marL="742950" indent="-285750" defTabSz="460375" eaLnBrk="0" hangingPunct="0">
              <a:defRPr sz="2400">
                <a:solidFill>
                  <a:schemeClr val="tx1"/>
                </a:solidFill>
                <a:latin typeface="Arial" charset="0"/>
                <a:ea typeface="ＭＳ Ｐゴシック" pitchFamily="-112" charset="-128"/>
              </a:defRPr>
            </a:lvl2pPr>
            <a:lvl3pPr marL="1143000" indent="-228600" defTabSz="460375" eaLnBrk="0" hangingPunct="0">
              <a:defRPr sz="2400">
                <a:solidFill>
                  <a:schemeClr val="tx1"/>
                </a:solidFill>
                <a:latin typeface="Arial" charset="0"/>
                <a:ea typeface="ＭＳ Ｐゴシック" pitchFamily="-112" charset="-128"/>
              </a:defRPr>
            </a:lvl3pPr>
            <a:lvl4pPr marL="1600200" indent="-228600" defTabSz="460375" eaLnBrk="0" hangingPunct="0">
              <a:defRPr sz="2400">
                <a:solidFill>
                  <a:schemeClr val="tx1"/>
                </a:solidFill>
                <a:latin typeface="Arial" charset="0"/>
                <a:ea typeface="ＭＳ Ｐゴシック" pitchFamily="-112" charset="-128"/>
              </a:defRPr>
            </a:lvl4pPr>
            <a:lvl5pPr marL="2057400" indent="-228600" defTabSz="460375" eaLnBrk="0" hangingPunct="0">
              <a:defRPr sz="2400">
                <a:solidFill>
                  <a:schemeClr val="tx1"/>
                </a:solidFill>
                <a:latin typeface="Arial" charset="0"/>
                <a:ea typeface="ＭＳ Ｐゴシック" pitchFamily="-112" charset="-128"/>
              </a:defRPr>
            </a:lvl5pPr>
            <a:lvl6pPr marL="25146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9pPr>
          </a:lstStyle>
          <a:p>
            <a:pPr eaLnBrk="1" hangingPunct="1"/>
            <a:fld id="{6ECFF438-9A75-4001-8A47-2B0174D24734}" type="slidenum">
              <a:rPr lang="en-US" sz="1000" smtClean="0">
                <a:solidFill>
                  <a:prstClr val="black"/>
                </a:solidFill>
              </a:rPr>
              <a:pPr eaLnBrk="1" hangingPunct="1"/>
              <a:t>14</a:t>
            </a:fld>
            <a:endParaRPr lang="en-US" sz="1000" dirty="0" smtClean="0">
              <a:solidFill>
                <a:prstClr val="black"/>
              </a:solidFill>
            </a:endParaRPr>
          </a:p>
        </p:txBody>
      </p:sp>
      <p:sp>
        <p:nvSpPr>
          <p:cNvPr id="126979" name="Rectangle 8"/>
          <p:cNvSpPr>
            <a:spLocks noGrp="1" noRot="1" noChangeAspect="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126981" name="Rectangle 4"/>
          <p:cNvSpPr>
            <a:spLocks noChangeArrowheads="1"/>
          </p:cNvSpPr>
          <p:nvPr/>
        </p:nvSpPr>
        <p:spPr bwMode="auto">
          <a:xfrm>
            <a:off x="1041826" y="8794460"/>
            <a:ext cx="5468761" cy="220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lIns="0" tIns="0" rIns="0" bIns="0" anchor="b"/>
          <a:lstStyle/>
          <a:p>
            <a:pPr defTabSz="912813" eaLnBrk="0" hangingPunct="0"/>
            <a:endParaRPr lang="en-US" sz="1100" dirty="0">
              <a:solidFill>
                <a:prstClr val="black"/>
              </a:solidFill>
            </a:endParaRPr>
          </a:p>
          <a:p>
            <a:pPr defTabSz="912813" eaLnBrk="0" hangingPunct="0"/>
            <a:endParaRPr lang="en-US" sz="1100" dirty="0">
              <a:solidFill>
                <a:prstClr val="black"/>
              </a:solidFill>
            </a:endParaRPr>
          </a:p>
        </p:txBody>
      </p:sp>
      <p:sp>
        <p:nvSpPr>
          <p:cNvPr id="4" name="Notes Placeholder 3"/>
          <p:cNvSpPr>
            <a:spLocks noGrp="1"/>
          </p:cNvSpPr>
          <p:nvPr>
            <p:ph type="body" sz="quarter" idx="10"/>
          </p:nvPr>
        </p:nvSpPr>
        <p:spPr>
          <a:xfrm>
            <a:off x="701040" y="4387136"/>
            <a:ext cx="5608320" cy="4237183"/>
          </a:xfrm>
        </p:spPr>
        <p:txBody>
          <a:bodyPr/>
          <a:lstStyle/>
          <a:p>
            <a:pPr marL="7938" indent="-7938">
              <a:spcAft>
                <a:spcPts val="600"/>
              </a:spcAft>
            </a:pPr>
            <a:r>
              <a:rPr lang="es-MX" b="1" dirty="0" smtClean="0"/>
              <a:t>Notas del Conferencista</a:t>
            </a:r>
          </a:p>
          <a:p>
            <a:pPr>
              <a:spcAft>
                <a:spcPts val="600"/>
              </a:spcAft>
            </a:pPr>
            <a:r>
              <a:rPr lang="es-MX" dirty="0" smtClean="0"/>
              <a:t>El dolor crónico diseminado es la característica que define a la Fibromialgia. En 293 pacientes con fibromialgia, Wolfe et al reportaron que el Dolor Diseminado (axial más dolor del segmento superior e inferior más del lado izquierdo- y derecho) estuvo presente en casi todos (97.6%) los pacientes con  fibromialgia en comparación con  69.1% de todos los pacientes control (n = 265).</a:t>
            </a:r>
          </a:p>
          <a:p>
            <a:pPr marL="7938" indent="-7938">
              <a:spcAft>
                <a:spcPts val="600"/>
              </a:spcAft>
              <a:tabLst>
                <a:tab pos="254000" algn="l"/>
              </a:tabLst>
            </a:pPr>
            <a:r>
              <a:rPr lang="es-MX" dirty="0" smtClean="0"/>
              <a:t>Además del dolor, fatiga y trastornos del sueño son los síntomas más comunes, y ocurren en ≥86% de los pacientes con fibromialgia.</a:t>
            </a:r>
            <a:r>
              <a:rPr lang="es-MX" baseline="30000" dirty="0" smtClean="0"/>
              <a:t> </a:t>
            </a:r>
            <a:r>
              <a:rPr lang="es-MX" dirty="0" smtClean="0"/>
              <a:t>Otros síntomas físicos comunes asociados con la fibromialgia incluyen dolor articular, cefalea, piernas inquietas, entumecimiento y hormigueo, y espasmos en las piernas. </a:t>
            </a:r>
          </a:p>
          <a:p>
            <a:pPr marL="7938" indent="-7938">
              <a:spcAft>
                <a:spcPts val="600"/>
              </a:spcAft>
              <a:tabLst>
                <a:tab pos="254000" algn="l"/>
              </a:tabLst>
            </a:pPr>
            <a:r>
              <a:rPr lang="es-MX" spc="-20" dirty="0" smtClean="0"/>
              <a:t>Los Síntomas Psicológicos son comunes en pacientes con </a:t>
            </a:r>
            <a:r>
              <a:rPr lang="es-MX" dirty="0" smtClean="0"/>
              <a:t>fibromialgia</a:t>
            </a:r>
            <a:r>
              <a:rPr lang="es-MX" spc="-20" dirty="0" smtClean="0"/>
              <a:t>. Como se observa en otros padecimientos de dolor crónico, como dolor de espalda baja, osteoartritis o artritis reumatoide, los trastornos del estado de ánimo como depresión o ansiedad algunas veces están presentes en la </a:t>
            </a:r>
            <a:r>
              <a:rPr lang="es-MX" dirty="0" smtClean="0"/>
              <a:t>fibromialgia</a:t>
            </a:r>
            <a:r>
              <a:rPr lang="es-MX" spc="-20" dirty="0" smtClean="0"/>
              <a:t>. Como muestra esta slide, 20% de los pacientes con </a:t>
            </a:r>
            <a:r>
              <a:rPr lang="es-MX" dirty="0" smtClean="0"/>
              <a:t>fibromialgia pueden presentar d</a:t>
            </a:r>
            <a:r>
              <a:rPr lang="es-MX" spc="-20" dirty="0" smtClean="0"/>
              <a:t>epresión mayor. Otros síntomas psicológicos pueden incluir deterioro de la concentración y nerviosismo</a:t>
            </a:r>
            <a:r>
              <a:rPr lang="en-US" spc="-20" dirty="0" smtClean="0"/>
              <a:t>. </a:t>
            </a:r>
            <a:endParaRPr lang="en-US" spc="-20" dirty="0"/>
          </a:p>
          <a:p>
            <a:pPr marL="217488" indent="-217488">
              <a:spcAft>
                <a:spcPts val="600"/>
              </a:spcAft>
              <a:tabLst>
                <a:tab pos="254000" algn="l"/>
              </a:tabLst>
            </a:pPr>
            <a:endParaRPr lang="en-US" sz="1100" b="1" dirty="0" smtClean="0"/>
          </a:p>
          <a:p>
            <a:pPr marL="217488" indent="-217488">
              <a:spcAft>
                <a:spcPts val="600"/>
              </a:spcAft>
              <a:tabLst>
                <a:tab pos="254000" algn="l"/>
              </a:tabLst>
            </a:pPr>
            <a:r>
              <a:rPr lang="en-US" sz="1100" b="1" dirty="0" smtClean="0"/>
              <a:t>Referencia</a:t>
            </a:r>
          </a:p>
          <a:p>
            <a:pPr>
              <a:spcAft>
                <a:spcPts val="600"/>
              </a:spcAft>
              <a:tabLst>
                <a:tab pos="254000" algn="l"/>
              </a:tabLst>
            </a:pPr>
            <a:r>
              <a:rPr lang="en-CA" sz="1100" dirty="0" smtClean="0"/>
              <a:t>Wolfe F </a:t>
            </a:r>
            <a:r>
              <a:rPr lang="en-CA" sz="1100" i="1" dirty="0" smtClean="0"/>
              <a:t>et al. </a:t>
            </a:r>
            <a:r>
              <a:rPr lang="en-CA" sz="1100" dirty="0" smtClean="0"/>
              <a:t>The American College of Rheumatology 1990 Criteria for the Classification of Fibromyalgia. Report of the Multicenter Criteria Committee. </a:t>
            </a:r>
            <a:r>
              <a:rPr lang="en-CA" sz="1100" i="1" dirty="0" smtClean="0"/>
              <a:t>Arthritis Rheum </a:t>
            </a:r>
            <a:r>
              <a:rPr lang="en-CA" sz="1100" dirty="0" smtClean="0"/>
              <a:t>1990; </a:t>
            </a:r>
            <a:br>
              <a:rPr lang="en-CA" sz="1100" dirty="0" smtClean="0"/>
            </a:br>
            <a:r>
              <a:rPr lang="en-CA" sz="1100" dirty="0" smtClean="0"/>
              <a:t>33(2):160-72.</a:t>
            </a:r>
            <a:endParaRPr lang="en-US" sz="1100" dirty="0" smtClean="0"/>
          </a:p>
        </p:txBody>
      </p:sp>
    </p:spTree>
    <p:extLst>
      <p:ext uri="{BB962C8B-B14F-4D97-AF65-F5344CB8AC3E}">
        <p14:creationId xmlns:p14="http://schemas.microsoft.com/office/powerpoint/2010/main" val="23457907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0375" eaLnBrk="0" hangingPunct="0">
              <a:defRPr sz="2400">
                <a:solidFill>
                  <a:schemeClr val="tx1"/>
                </a:solidFill>
                <a:latin typeface="Arial" charset="0"/>
                <a:ea typeface="ＭＳ Ｐゴシック" pitchFamily="-112" charset="-128"/>
              </a:defRPr>
            </a:lvl1pPr>
            <a:lvl2pPr marL="742950" indent="-285750" defTabSz="460375" eaLnBrk="0" hangingPunct="0">
              <a:defRPr sz="2400">
                <a:solidFill>
                  <a:schemeClr val="tx1"/>
                </a:solidFill>
                <a:latin typeface="Arial" charset="0"/>
                <a:ea typeface="ＭＳ Ｐゴシック" pitchFamily="-112" charset="-128"/>
              </a:defRPr>
            </a:lvl2pPr>
            <a:lvl3pPr marL="1143000" indent="-228600" defTabSz="460375" eaLnBrk="0" hangingPunct="0">
              <a:defRPr sz="2400">
                <a:solidFill>
                  <a:schemeClr val="tx1"/>
                </a:solidFill>
                <a:latin typeface="Arial" charset="0"/>
                <a:ea typeface="ＭＳ Ｐゴシック" pitchFamily="-112" charset="-128"/>
              </a:defRPr>
            </a:lvl3pPr>
            <a:lvl4pPr marL="1600200" indent="-228600" defTabSz="460375" eaLnBrk="0" hangingPunct="0">
              <a:defRPr sz="2400">
                <a:solidFill>
                  <a:schemeClr val="tx1"/>
                </a:solidFill>
                <a:latin typeface="Arial" charset="0"/>
                <a:ea typeface="ＭＳ Ｐゴシック" pitchFamily="-112" charset="-128"/>
              </a:defRPr>
            </a:lvl4pPr>
            <a:lvl5pPr marL="2057400" indent="-228600" defTabSz="460375" eaLnBrk="0" hangingPunct="0">
              <a:defRPr sz="2400">
                <a:solidFill>
                  <a:schemeClr val="tx1"/>
                </a:solidFill>
                <a:latin typeface="Arial" charset="0"/>
                <a:ea typeface="ＭＳ Ｐゴシック" pitchFamily="-112" charset="-128"/>
              </a:defRPr>
            </a:lvl5pPr>
            <a:lvl6pPr marL="25146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9pPr>
          </a:lstStyle>
          <a:p>
            <a:pPr eaLnBrk="1" hangingPunct="1"/>
            <a:fld id="{0095C272-519C-4CBE-ABF2-D2B3089835DD}" type="slidenum">
              <a:rPr lang="en-US" sz="1000" smtClean="0">
                <a:solidFill>
                  <a:prstClr val="black"/>
                </a:solidFill>
              </a:rPr>
              <a:pPr eaLnBrk="1" hangingPunct="1"/>
              <a:t>15</a:t>
            </a:fld>
            <a:endParaRPr lang="en-US" sz="1000" dirty="0" smtClean="0">
              <a:solidFill>
                <a:prstClr val="black"/>
              </a:solidFill>
            </a:endParaRPr>
          </a:p>
        </p:txBody>
      </p:sp>
      <p:sp>
        <p:nvSpPr>
          <p:cNvPr id="125955" name="Rectangle 9"/>
          <p:cNvSpPr>
            <a:spLocks noGrp="1" noRot="1" noChangeAspect="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125956" name="Rectangle 10"/>
          <p:cNvSpPr>
            <a:spLocks noGrp="1"/>
          </p:cNvSpPr>
          <p:nvPr>
            <p:ph type="body" idx="1"/>
          </p:nvPr>
        </p:nvSpPr>
        <p:spPr>
          <a:xfrm>
            <a:off x="192832" y="4257998"/>
            <a:ext cx="6116528" cy="47955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00"/>
              </a:spcAft>
              <a:defRPr/>
            </a:pPr>
            <a:r>
              <a:rPr lang="es-MX" sz="750" b="1" dirty="0" smtClean="0"/>
              <a:t>Notas del Conferencista</a:t>
            </a:r>
          </a:p>
          <a:p>
            <a:pPr>
              <a:spcAft>
                <a:spcPts val="600"/>
              </a:spcAft>
              <a:defRPr/>
            </a:pPr>
            <a:r>
              <a:rPr lang="es-MX" sz="750" dirty="0" smtClean="0"/>
              <a:t>Aunque la característica que define a la fibromialgia es el dolor crónico diseminado, el deterioro neurocognitivo (“fibro-niebla”), los trastornos del sueño, la fatiga, los trastornos del estado de ánimo, sensibilidad y rigidez matutina también pueden estar presentes. Los pacientes generalmente describen su dolor como intenso, agotador, molesto o quemante. La disfunción cognitiva, que incluye memoria de trabajo pobre, alteraciones de la memoria espacial, alteraciones de la recordación espontánea y fluencia verbal, se asocian con el dolor en la fibromialgia así como otros pacientes con dolor y es diferente en los controles sanos. La “fibro-niebla” se caracteriza por confusión, procesamiento lento de la información y tiempo de reacción lento, dificultad para hablar o encontrar palabras, dificultad para concentrarse, para poner atención, consolidación de la memoria a corto-plazo, y desorientación.</a:t>
            </a:r>
          </a:p>
          <a:p>
            <a:pPr>
              <a:spcAft>
                <a:spcPts val="600"/>
              </a:spcAft>
              <a:defRPr/>
            </a:pPr>
            <a:r>
              <a:rPr lang="es-MX" sz="750" dirty="0" smtClean="0"/>
              <a:t>Los trastornos del sueño asociados con fibromialgia se caracterizan típicamente por sueño no-restaurador y despertares más frecuentes. Los componentes anormales del sueño incluyen latencia del sueño, trastornos del sueño, y sueño fragmentado dando lugar a la función deteriorada durante el día. El sueño pobre tiene un impacto en la fatiga, el aspecto emocional y el dolor, con mejora en estos parámetros cuando se resuelven específicamente los problemas del sueño. Otros trastornos del sueño como síndrome de piernas inquietas o apnea del sueño pueden también ocurrir en los pacientes con fibromialgia. </a:t>
            </a:r>
          </a:p>
          <a:p>
            <a:pPr>
              <a:spcAft>
                <a:spcPts val="600"/>
              </a:spcAft>
              <a:defRPr/>
            </a:pPr>
            <a:r>
              <a:rPr lang="es-MX" sz="750" dirty="0" smtClean="0"/>
              <a:t>La fatiga, reportada como presente en más del 90% de los pacientes con fibromialgia, es la queja asociada más común. La fatiga puede ser más discapacitante que el dolor para algunos pacientes, y contribuye al reporte subjetivo del deterioro funcional. Los pacientes con  fibromialgia generalmente describen su fatiga como agotadora física y emocionalmente.</a:t>
            </a:r>
          </a:p>
          <a:p>
            <a:pPr>
              <a:spcAft>
                <a:spcPts val="600"/>
              </a:spcAft>
              <a:defRPr/>
            </a:pPr>
            <a:r>
              <a:rPr lang="es-MX" sz="750" dirty="0" smtClean="0"/>
              <a:t>El trastorno del estado de ánimo, incluyendo la depresión y/o ansiedad, está presente en hasta 75% de las personas con fibromialgia, pero los trastornos del estado de ánimo y la fibromialgia son probablemente distinguibles. La ansiedad coexiste comúnmente con la depresión, pero también aumenta independientemente en los pacientes con fibromialgia. </a:t>
            </a:r>
          </a:p>
          <a:p>
            <a:pPr>
              <a:spcAft>
                <a:spcPts val="600"/>
              </a:spcAft>
              <a:defRPr/>
            </a:pPr>
            <a:r>
              <a:rPr lang="es-MX" sz="750" dirty="0" smtClean="0"/>
              <a:t>La rigidez matutina también es una característica común de la fibromialgia.</a:t>
            </a:r>
          </a:p>
          <a:p>
            <a:pPr>
              <a:spcAft>
                <a:spcPts val="600"/>
              </a:spcAft>
              <a:defRPr/>
            </a:pPr>
            <a:endParaRPr lang="es-MX" sz="750" dirty="0" smtClean="0"/>
          </a:p>
          <a:p>
            <a:pPr>
              <a:spcAft>
                <a:spcPts val="600"/>
              </a:spcAft>
              <a:defRPr/>
            </a:pPr>
            <a:r>
              <a:rPr lang="es-MX" sz="750" b="1" dirty="0" smtClean="0"/>
              <a:t>Referencias</a:t>
            </a:r>
          </a:p>
          <a:p>
            <a:pPr>
              <a:spcAft>
                <a:spcPts val="600"/>
              </a:spcAft>
            </a:pPr>
            <a:r>
              <a:rPr lang="en-US" sz="750" dirty="0" smtClean="0"/>
              <a:t>Carruthers BM </a:t>
            </a:r>
            <a:r>
              <a:rPr lang="en-US" sz="750" i="1" dirty="0" smtClean="0"/>
              <a:t>et al. </a:t>
            </a:r>
            <a:r>
              <a:rPr lang="en-US" sz="750" dirty="0" smtClean="0"/>
              <a:t>Myalgic encephalomyelitis/chronic fatigue syndrome: clinical working case definition, diagnostic and treatment guidelines, a consensus document. </a:t>
            </a:r>
            <a:r>
              <a:rPr lang="en-US" sz="750" i="1" dirty="0" smtClean="0"/>
              <a:t>J Chron Fat Synd</a:t>
            </a:r>
            <a:r>
              <a:rPr lang="en-US" sz="750" dirty="0" smtClean="0"/>
              <a:t> 2003; 11(1):7-115.</a:t>
            </a:r>
          </a:p>
          <a:p>
            <a:pPr>
              <a:spcAft>
                <a:spcPts val="600"/>
              </a:spcAft>
            </a:pPr>
            <a:r>
              <a:rPr lang="en-US" sz="750" dirty="0" smtClean="0"/>
              <a:t>Harding SM. Sleep in fibromyalgia patients: subjective and objective findings. </a:t>
            </a:r>
            <a:r>
              <a:rPr lang="en-US" sz="750" i="1" dirty="0" smtClean="0"/>
              <a:t>Am J Med Sci </a:t>
            </a:r>
            <a:r>
              <a:rPr lang="en-US" sz="750" dirty="0" smtClean="0"/>
              <a:t>1998; 315(6):367-37.</a:t>
            </a:r>
          </a:p>
          <a:p>
            <a:pPr>
              <a:spcAft>
                <a:spcPts val="600"/>
              </a:spcAft>
            </a:pPr>
            <a:r>
              <a:rPr lang="en-US" sz="750" dirty="0" smtClean="0"/>
              <a:t>Henriksson KG. Fibromyalgia – from syndrome to disease: overview of pathogenetic mechanisms. </a:t>
            </a:r>
            <a:r>
              <a:rPr lang="en-US" sz="750" i="1" dirty="0" smtClean="0"/>
              <a:t>J Rehabil Med</a:t>
            </a:r>
            <a:r>
              <a:rPr lang="en-US" sz="750" dirty="0" smtClean="0"/>
              <a:t> 2003; 41(41 Suppl):89-94.</a:t>
            </a:r>
          </a:p>
          <a:p>
            <a:pPr>
              <a:spcAft>
                <a:spcPts val="600"/>
              </a:spcAft>
            </a:pPr>
            <a:r>
              <a:rPr lang="en-US" sz="750" dirty="0" smtClean="0"/>
              <a:t>Leavitt F </a:t>
            </a:r>
            <a:r>
              <a:rPr lang="en-US" sz="750" i="1" dirty="0" smtClean="0"/>
              <a:t>et al. </a:t>
            </a:r>
            <a:r>
              <a:rPr lang="en-US" sz="750" dirty="0" smtClean="0"/>
              <a:t>Comparison of pain properties in fibromyalgia patients and rheumatoid arthritis patients. </a:t>
            </a:r>
            <a:r>
              <a:rPr lang="en-US" sz="750" i="1" dirty="0" smtClean="0"/>
              <a:t>Arthritis Rheum</a:t>
            </a:r>
            <a:r>
              <a:rPr lang="en-US" sz="750" dirty="0" smtClean="0"/>
              <a:t> 1986; </a:t>
            </a:r>
            <a:br>
              <a:rPr lang="en-US" sz="750" dirty="0" smtClean="0"/>
            </a:br>
            <a:r>
              <a:rPr lang="en-US" sz="750" dirty="0" smtClean="0"/>
              <a:t>29(6):775-81.</a:t>
            </a:r>
          </a:p>
          <a:p>
            <a:pPr>
              <a:spcAft>
                <a:spcPts val="600"/>
              </a:spcAft>
            </a:pPr>
            <a:r>
              <a:rPr lang="en-US" sz="750" dirty="0" smtClean="0"/>
              <a:t>Roizenblatt S </a:t>
            </a:r>
            <a:r>
              <a:rPr lang="en-US" sz="750" i="1" dirty="0" smtClean="0"/>
              <a:t>et al. </a:t>
            </a:r>
            <a:r>
              <a:rPr lang="en-US" sz="750" dirty="0" smtClean="0"/>
              <a:t>Alpha sleep characteristics in fibromyalgia.</a:t>
            </a:r>
            <a:r>
              <a:rPr lang="en-US" sz="750" i="1" dirty="0" smtClean="0"/>
              <a:t> Arthritis Rheum</a:t>
            </a:r>
            <a:r>
              <a:rPr lang="en-US" sz="750" dirty="0" smtClean="0"/>
              <a:t> 2001; 44(1):222-30.</a:t>
            </a:r>
          </a:p>
          <a:p>
            <a:pPr>
              <a:spcAft>
                <a:spcPts val="600"/>
              </a:spcAft>
            </a:pPr>
            <a:r>
              <a:rPr lang="en-US" sz="750" dirty="0" smtClean="0"/>
              <a:t>Wolfe F </a:t>
            </a:r>
            <a:r>
              <a:rPr lang="en-US" sz="750" i="1" dirty="0" smtClean="0"/>
              <a:t>et al. </a:t>
            </a:r>
            <a:r>
              <a:rPr lang="en-US" sz="750" dirty="0" smtClean="0"/>
              <a:t>The American College of Rheumatology 1990 Criteria for the Classification of Fibromyalgia. </a:t>
            </a:r>
            <a:br>
              <a:rPr lang="en-US" sz="750" dirty="0" smtClean="0"/>
            </a:br>
            <a:r>
              <a:rPr lang="en-US" sz="750" dirty="0" smtClean="0"/>
              <a:t>Report of the Multicenter Criteria Committee.</a:t>
            </a:r>
            <a:r>
              <a:rPr lang="en-US" sz="750" i="1" dirty="0" smtClean="0"/>
              <a:t> Arthritis Rheum </a:t>
            </a:r>
            <a:r>
              <a:rPr lang="en-US" sz="750" dirty="0" smtClean="0"/>
              <a:t>1990; 33(2):160-72.</a:t>
            </a:r>
          </a:p>
          <a:p>
            <a:pPr>
              <a:spcAft>
                <a:spcPts val="600"/>
              </a:spcAft>
            </a:pPr>
            <a:r>
              <a:rPr lang="en-US" sz="750" dirty="0" smtClean="0"/>
              <a:t>Wolfe F </a:t>
            </a:r>
            <a:r>
              <a:rPr lang="en-US" sz="750" i="1" dirty="0" smtClean="0"/>
              <a:t>et al. Arthritis Rheum</a:t>
            </a:r>
            <a:r>
              <a:rPr lang="en-US" sz="750" dirty="0" smtClean="0"/>
              <a:t> The prevalence and characteristics of fibromyalgia in the general population. 1995; 38(1):19-28. </a:t>
            </a:r>
            <a:endParaRPr lang="en-US" sz="750" dirty="0"/>
          </a:p>
        </p:txBody>
      </p:sp>
    </p:spTree>
    <p:extLst>
      <p:ext uri="{BB962C8B-B14F-4D97-AF65-F5344CB8AC3E}">
        <p14:creationId xmlns:p14="http://schemas.microsoft.com/office/powerpoint/2010/main" val="3583656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0375" eaLnBrk="0" hangingPunct="0">
              <a:defRPr sz="2400">
                <a:solidFill>
                  <a:schemeClr val="tx1"/>
                </a:solidFill>
                <a:latin typeface="Arial" charset="0"/>
                <a:ea typeface="ＭＳ Ｐゴシック" pitchFamily="-112" charset="-128"/>
              </a:defRPr>
            </a:lvl1pPr>
            <a:lvl2pPr marL="742950" indent="-285750" defTabSz="460375" eaLnBrk="0" hangingPunct="0">
              <a:defRPr sz="2400">
                <a:solidFill>
                  <a:schemeClr val="tx1"/>
                </a:solidFill>
                <a:latin typeface="Arial" charset="0"/>
                <a:ea typeface="ＭＳ Ｐゴシック" pitchFamily="-112" charset="-128"/>
              </a:defRPr>
            </a:lvl2pPr>
            <a:lvl3pPr marL="1143000" indent="-228600" defTabSz="460375" eaLnBrk="0" hangingPunct="0">
              <a:defRPr sz="2400">
                <a:solidFill>
                  <a:schemeClr val="tx1"/>
                </a:solidFill>
                <a:latin typeface="Arial" charset="0"/>
                <a:ea typeface="ＭＳ Ｐゴシック" pitchFamily="-112" charset="-128"/>
              </a:defRPr>
            </a:lvl3pPr>
            <a:lvl4pPr marL="1600200" indent="-228600" defTabSz="460375" eaLnBrk="0" hangingPunct="0">
              <a:defRPr sz="2400">
                <a:solidFill>
                  <a:schemeClr val="tx1"/>
                </a:solidFill>
                <a:latin typeface="Arial" charset="0"/>
                <a:ea typeface="ＭＳ Ｐゴシック" pitchFamily="-112" charset="-128"/>
              </a:defRPr>
            </a:lvl4pPr>
            <a:lvl5pPr marL="2057400" indent="-228600" defTabSz="460375" eaLnBrk="0" hangingPunct="0">
              <a:defRPr sz="2400">
                <a:solidFill>
                  <a:schemeClr val="tx1"/>
                </a:solidFill>
                <a:latin typeface="Arial" charset="0"/>
                <a:ea typeface="ＭＳ Ｐゴシック" pitchFamily="-112" charset="-128"/>
              </a:defRPr>
            </a:lvl5pPr>
            <a:lvl6pPr marL="25146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9pPr>
          </a:lstStyle>
          <a:p>
            <a:pPr eaLnBrk="1" hangingPunct="1"/>
            <a:fld id="{2C18AAA7-7D00-48C2-92E0-BAB5D5D84EC5}" type="slidenum">
              <a:rPr lang="en-US" sz="1000" smtClean="0"/>
              <a:pPr eaLnBrk="1" hangingPunct="1"/>
              <a:t>16</a:t>
            </a:fld>
            <a:endParaRPr lang="en-US" sz="1000" dirty="0" smtClean="0"/>
          </a:p>
        </p:txBody>
      </p:sp>
      <p:sp>
        <p:nvSpPr>
          <p:cNvPr id="163843" name="Rectangle 7"/>
          <p:cNvSpPr>
            <a:spLocks noGrp="1" noRot="1" noChangeAspect="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163844" name="Rectangle 8"/>
          <p:cNvSpPr>
            <a:spLocks noGrp="1"/>
          </p:cNvSpPr>
          <p:nvPr>
            <p:ph type="body" idx="1"/>
          </p:nvPr>
        </p:nvSpPr>
        <p:spPr>
          <a:xfrm>
            <a:off x="264840" y="4257997"/>
            <a:ext cx="6624736" cy="51125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00"/>
              </a:spcAft>
              <a:tabLst>
                <a:tab pos="254000" algn="l"/>
              </a:tabLst>
            </a:pPr>
            <a:r>
              <a:rPr lang="es-MX" sz="1100" b="1" dirty="0" smtClean="0">
                <a:latin typeface="+mj-lt"/>
              </a:rPr>
              <a:t>Notas del Conferencista</a:t>
            </a:r>
          </a:p>
          <a:p>
            <a:pPr>
              <a:spcAft>
                <a:spcPts val="600"/>
              </a:spcAft>
              <a:tabLst>
                <a:tab pos="254000" algn="l"/>
              </a:tabLst>
            </a:pPr>
            <a:r>
              <a:rPr lang="es-MX" sz="1100" dirty="0" smtClean="0">
                <a:latin typeface="+mj-lt"/>
              </a:rPr>
              <a:t>Los eventos estresantes pueden contribuir al desarrollo de la fibromialgia. Estos factores de estrés— incluyendo eventos traumáticos como un choque automovilístico o una enfermedad infecciosa, y situaciones como un despliegue militar — pueden contribuir al desarrollo de síntomas somáticos persistentes, como dolor crónico y fatiga, y/o a trastornos psicológicos.</a:t>
            </a:r>
          </a:p>
          <a:p>
            <a:pPr>
              <a:spcAft>
                <a:spcPts val="600"/>
              </a:spcAft>
              <a:tabLst>
                <a:tab pos="254000" algn="l"/>
              </a:tabLst>
            </a:pPr>
            <a:r>
              <a:rPr lang="es-MX" sz="1100" dirty="0" smtClean="0">
                <a:latin typeface="+mj-lt"/>
              </a:rPr>
              <a:t>Recientes hallazgos del estudio de factores de riesgo para el desarrollo de síntomas somáticos crónicos después de un factor de estrés traumático, infeccioso o situacional sugieren que </a:t>
            </a:r>
            <a:r>
              <a:rPr lang="es-MX" sz="1100" dirty="0" smtClean="0"/>
              <a:t>factores de riesgo </a:t>
            </a:r>
            <a:r>
              <a:rPr lang="es-MX" sz="1100" dirty="0" smtClean="0">
                <a:latin typeface="+mj-lt"/>
              </a:rPr>
              <a:t>similares pre-evento, relacionados con el evento o post-evento influencian el desarrollo de síntomas crónicos. La mujeres, y quienes presentan factores psicológicos o angustia pre-evento, pueden tener mayor riesgo de desarrollar síntomas crónicos después de dichos events.</a:t>
            </a:r>
            <a:r>
              <a:rPr lang="es-MX" sz="1100" baseline="30000" dirty="0" smtClean="0">
                <a:latin typeface="+mj-lt"/>
              </a:rPr>
              <a:t>1 </a:t>
            </a:r>
          </a:p>
          <a:p>
            <a:pPr>
              <a:spcAft>
                <a:spcPts val="600"/>
              </a:spcAft>
              <a:tabLst>
                <a:tab pos="254000" algn="l"/>
              </a:tabLst>
            </a:pPr>
            <a:r>
              <a:rPr lang="es-MX" sz="1100" dirty="0" smtClean="0">
                <a:latin typeface="+mj-lt"/>
              </a:rPr>
              <a:t>Sin embargo, es importante subrayar que, en muchos casos, el inicio de la fibromialgia es gradual, sin una causa o factor desencadenante identificable. </a:t>
            </a:r>
          </a:p>
          <a:p>
            <a:pPr>
              <a:spcAft>
                <a:spcPts val="600"/>
              </a:spcAft>
              <a:tabLst>
                <a:tab pos="254000" algn="l"/>
              </a:tabLst>
            </a:pPr>
            <a:r>
              <a:rPr lang="es-MX" sz="1100" dirty="0" smtClean="0">
                <a:latin typeface="+mj-lt"/>
              </a:rPr>
              <a:t>En un estudio canadiense,</a:t>
            </a:r>
            <a:r>
              <a:rPr lang="es-MX" sz="1100" baseline="30000" dirty="0" smtClean="0">
                <a:latin typeface="+mj-lt"/>
              </a:rPr>
              <a:t>2</a:t>
            </a:r>
            <a:r>
              <a:rPr lang="es-MX" sz="1100" dirty="0" smtClean="0">
                <a:latin typeface="+mj-lt"/>
              </a:rPr>
              <a:t> 29 de 127 (23%) pacientes reportaron tener un trauma, cirugía o enfermedad médica antes del inicio de la </a:t>
            </a:r>
            <a:r>
              <a:rPr lang="es-MX" sz="1100" dirty="0" smtClean="0"/>
              <a:t>fibromialgia</a:t>
            </a:r>
            <a:r>
              <a:rPr lang="es-MX" sz="1100" dirty="0" smtClean="0">
                <a:latin typeface="+mj-lt"/>
              </a:rPr>
              <a:t>, y fueron clasificados como pacientes con </a:t>
            </a:r>
            <a:r>
              <a:rPr lang="es-MX" sz="1100" dirty="0" smtClean="0"/>
              <a:t>fibromialgia reactiva</a:t>
            </a:r>
            <a:r>
              <a:rPr lang="es-MX" sz="1100" dirty="0" smtClean="0">
                <a:latin typeface="+mj-lt"/>
              </a:rPr>
              <a:t>. Los pacientes en este grupo estaban más discapacitados que los que tenían </a:t>
            </a:r>
            <a:r>
              <a:rPr lang="es-MX" sz="1100" dirty="0" smtClean="0"/>
              <a:t>fibromialgia primaria</a:t>
            </a:r>
            <a:r>
              <a:rPr lang="es-MX" sz="1100" dirty="0" smtClean="0">
                <a:latin typeface="+mj-lt"/>
              </a:rPr>
              <a:t>, resultando en la pérdida del empleo en el 70%, compensación por discapacidad en el 34%, y actividad física reducida en 45%. Es así que, el desarrollo de fibromialgia después de un evento precipitante puede representar el inicio de un síndrome de dolor prolongado y discapacitante con considerables implicaciones sociales y económicas.</a:t>
            </a:r>
          </a:p>
          <a:p>
            <a:pPr>
              <a:spcAft>
                <a:spcPts val="600"/>
              </a:spcAft>
              <a:tabLst>
                <a:tab pos="254000" algn="l"/>
              </a:tabLst>
            </a:pPr>
            <a:endParaRPr lang="es-MX" sz="1100" dirty="0" smtClean="0">
              <a:latin typeface="+mj-lt"/>
            </a:endParaRPr>
          </a:p>
          <a:p>
            <a:pPr>
              <a:spcAft>
                <a:spcPts val="600"/>
              </a:spcAft>
              <a:tabLst>
                <a:tab pos="254000" algn="l"/>
              </a:tabLst>
            </a:pPr>
            <a:r>
              <a:rPr lang="es-MX" sz="1100" b="1" dirty="0" smtClean="0">
                <a:latin typeface="+mj-lt"/>
              </a:rPr>
              <a:t>Referencias</a:t>
            </a:r>
          </a:p>
          <a:p>
            <a:pPr marL="139700" indent="-139700">
              <a:spcAft>
                <a:spcPts val="600"/>
              </a:spcAft>
              <a:buFont typeface="+mj-lt"/>
              <a:buAutoNum type="arabicPeriod"/>
              <a:tabLst>
                <a:tab pos="254000" algn="l"/>
              </a:tabLst>
            </a:pPr>
            <a:r>
              <a:rPr lang="en-US" sz="1100" dirty="0" smtClean="0"/>
              <a:t>McLean SA, Clauw DJ. Predicting chronic symptoms after an acute "stressor"— </a:t>
            </a:r>
            <a:br>
              <a:rPr lang="en-US" sz="1100" dirty="0" smtClean="0"/>
            </a:br>
            <a:r>
              <a:rPr lang="en-US" sz="1100" dirty="0" smtClean="0"/>
              <a:t>lessons learned from 3 medical conditions. </a:t>
            </a:r>
            <a:r>
              <a:rPr lang="en-US" sz="1100" i="1" dirty="0" smtClean="0"/>
              <a:t>Med Hypotheses</a:t>
            </a:r>
            <a:r>
              <a:rPr lang="en-US" sz="1100" dirty="0" smtClean="0"/>
              <a:t> 2004; 63(4):653-8.</a:t>
            </a:r>
          </a:p>
          <a:p>
            <a:pPr marL="139700" indent="-139700">
              <a:spcAft>
                <a:spcPts val="600"/>
              </a:spcAft>
              <a:buFont typeface="+mj-lt"/>
              <a:buAutoNum type="arabicPeriod"/>
              <a:tabLst>
                <a:tab pos="254000" algn="l"/>
              </a:tabLst>
            </a:pPr>
            <a:r>
              <a:rPr lang="en-US" sz="1100" dirty="0" smtClean="0"/>
              <a:t>Greenfield S </a:t>
            </a:r>
            <a:r>
              <a:rPr lang="en-US" sz="1100" i="1" dirty="0" smtClean="0"/>
              <a:t>et al. </a:t>
            </a:r>
            <a:r>
              <a:rPr lang="en-US" sz="1100" dirty="0" smtClean="0"/>
              <a:t>Reactive fibromyalgia syndrome. </a:t>
            </a:r>
            <a:r>
              <a:rPr lang="en-US" sz="1100" i="1" dirty="0" smtClean="0"/>
              <a:t>Arthritis Rheum</a:t>
            </a:r>
            <a:r>
              <a:rPr lang="en-US" sz="1100" dirty="0" smtClean="0"/>
              <a:t> 1992; 35(6):678-81. </a:t>
            </a:r>
          </a:p>
        </p:txBody>
      </p:sp>
      <p:sp>
        <p:nvSpPr>
          <p:cNvPr id="163845" name="Rectangle 4"/>
          <p:cNvSpPr>
            <a:spLocks noChangeArrowheads="1"/>
          </p:cNvSpPr>
          <p:nvPr/>
        </p:nvSpPr>
        <p:spPr bwMode="auto">
          <a:xfrm>
            <a:off x="1041829" y="8608355"/>
            <a:ext cx="5468761" cy="40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lIns="0" tIns="0" rIns="0" bIns="0" anchor="b"/>
          <a:lstStyle/>
          <a:p>
            <a:pPr defTabSz="912813" eaLnBrk="0" hangingPunct="0"/>
            <a:r>
              <a:rPr lang="en-US" sz="800" dirty="0">
                <a:cs typeface="Arial" charset="0"/>
              </a:rPr>
              <a: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0375" eaLnBrk="0" hangingPunct="0">
              <a:defRPr sz="2400">
                <a:solidFill>
                  <a:schemeClr val="tx1"/>
                </a:solidFill>
                <a:latin typeface="Arial" charset="0"/>
                <a:ea typeface="ＭＳ Ｐゴシック" pitchFamily="-112" charset="-128"/>
              </a:defRPr>
            </a:lvl1pPr>
            <a:lvl2pPr marL="742950" indent="-285750" defTabSz="460375" eaLnBrk="0" hangingPunct="0">
              <a:defRPr sz="2400">
                <a:solidFill>
                  <a:schemeClr val="tx1"/>
                </a:solidFill>
                <a:latin typeface="Arial" charset="0"/>
                <a:ea typeface="ＭＳ Ｐゴシック" pitchFamily="-112" charset="-128"/>
              </a:defRPr>
            </a:lvl2pPr>
            <a:lvl3pPr marL="1143000" indent="-228600" defTabSz="460375" eaLnBrk="0" hangingPunct="0">
              <a:defRPr sz="2400">
                <a:solidFill>
                  <a:schemeClr val="tx1"/>
                </a:solidFill>
                <a:latin typeface="Arial" charset="0"/>
                <a:ea typeface="ＭＳ Ｐゴシック" pitchFamily="-112" charset="-128"/>
              </a:defRPr>
            </a:lvl3pPr>
            <a:lvl4pPr marL="1600200" indent="-228600" defTabSz="460375" eaLnBrk="0" hangingPunct="0">
              <a:defRPr sz="2400">
                <a:solidFill>
                  <a:schemeClr val="tx1"/>
                </a:solidFill>
                <a:latin typeface="Arial" charset="0"/>
                <a:ea typeface="ＭＳ Ｐゴシック" pitchFamily="-112" charset="-128"/>
              </a:defRPr>
            </a:lvl4pPr>
            <a:lvl5pPr marL="2057400" indent="-228600" defTabSz="460375" eaLnBrk="0" hangingPunct="0">
              <a:defRPr sz="2400">
                <a:solidFill>
                  <a:schemeClr val="tx1"/>
                </a:solidFill>
                <a:latin typeface="Arial" charset="0"/>
                <a:ea typeface="ＭＳ Ｐゴシック" pitchFamily="-112" charset="-128"/>
              </a:defRPr>
            </a:lvl5pPr>
            <a:lvl6pPr marL="25146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9pPr>
          </a:lstStyle>
          <a:p>
            <a:pPr eaLnBrk="1" hangingPunct="1"/>
            <a:fld id="{4A28CA8C-732E-4119-9412-84B797D462EB}" type="slidenum">
              <a:rPr lang="en-US" sz="1000" smtClean="0"/>
              <a:pPr eaLnBrk="1" hangingPunct="1"/>
              <a:t>17</a:t>
            </a:fld>
            <a:endParaRPr lang="en-US" sz="1000" dirty="0" smtClean="0"/>
          </a:p>
        </p:txBody>
      </p:sp>
      <p:sp>
        <p:nvSpPr>
          <p:cNvPr id="164867" name="Rectangle 6"/>
          <p:cNvSpPr>
            <a:spLocks noGrp="1" noRot="1" noChangeAspect="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164868" name="Rectangle 7"/>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00"/>
              </a:spcAft>
            </a:pPr>
            <a:r>
              <a:rPr lang="es-MX" b="1" dirty="0" smtClean="0">
                <a:latin typeface="+mj-lt"/>
              </a:rPr>
              <a:t>Notas del Conferencista</a:t>
            </a:r>
          </a:p>
          <a:p>
            <a:pPr>
              <a:spcAft>
                <a:spcPts val="600"/>
              </a:spcAft>
            </a:pPr>
            <a:r>
              <a:rPr lang="es-MX" dirty="0" smtClean="0">
                <a:latin typeface="+mj-lt"/>
              </a:rPr>
              <a:t>Los hallazgos de un estudio de Wolfe et al mostraron que en la mayoría de los casos no existe una causa identificable de la fibromialgia. </a:t>
            </a:r>
          </a:p>
          <a:p>
            <a:pPr>
              <a:spcAft>
                <a:spcPts val="600"/>
              </a:spcAft>
            </a:pPr>
            <a:endParaRPr lang="es-MX" dirty="0" smtClean="0">
              <a:latin typeface="+mj-lt"/>
            </a:endParaRPr>
          </a:p>
          <a:p>
            <a:pPr>
              <a:spcAft>
                <a:spcPts val="600"/>
              </a:spcAft>
            </a:pPr>
            <a:r>
              <a:rPr lang="es-MX" b="1" dirty="0" smtClean="0">
                <a:latin typeface="+mj-lt"/>
              </a:rPr>
              <a:t>Referencia</a:t>
            </a:r>
          </a:p>
          <a:p>
            <a:pPr>
              <a:spcAft>
                <a:spcPts val="600"/>
              </a:spcAft>
            </a:pPr>
            <a:r>
              <a:rPr lang="en-US" dirty="0" smtClean="0"/>
              <a:t>Wolfe F. The clinical syndrome of fibrositis. </a:t>
            </a:r>
            <a:r>
              <a:rPr lang="en-US" i="1" dirty="0" smtClean="0"/>
              <a:t>Am J Med</a:t>
            </a:r>
            <a:r>
              <a:rPr lang="en-US" dirty="0" smtClean="0"/>
              <a:t> 1986; 81(3A):7-14.</a:t>
            </a:r>
          </a:p>
          <a:p>
            <a:pPr lvl="1">
              <a:spcAft>
                <a:spcPts val="600"/>
              </a:spcAft>
            </a:pPr>
            <a:endParaRPr lang="en-US" dirty="0" smtClean="0">
              <a:cs typeface="Arial" charset="0"/>
            </a:endParaRPr>
          </a:p>
          <a:p>
            <a:pPr lvl="1">
              <a:spcAft>
                <a:spcPts val="600"/>
              </a:spcAft>
            </a:pPr>
            <a:endParaRPr lang="es-MX" dirty="0" smtClean="0">
              <a:latin typeface="+mj-lt"/>
              <a:cs typeface="Arial" charset="0"/>
            </a:endParaRPr>
          </a:p>
          <a:p>
            <a:pPr>
              <a:spcAft>
                <a:spcPts val="600"/>
              </a:spcAft>
            </a:pPr>
            <a:endParaRPr lang="es-MX" dirty="0" smtClean="0">
              <a:latin typeface="+mj-lt"/>
            </a:endParaRPr>
          </a:p>
          <a:p>
            <a:pPr>
              <a:spcAft>
                <a:spcPts val="600"/>
              </a:spcAft>
            </a:pPr>
            <a:endParaRPr lang="es-MX" dirty="0" smtClean="0">
              <a:latin typeface="+mj-lt"/>
            </a:endParaRPr>
          </a:p>
          <a:p>
            <a:pPr>
              <a:spcAft>
                <a:spcPts val="600"/>
              </a:spcAft>
            </a:pPr>
            <a:endParaRPr lang="es-MX" dirty="0" smtClean="0">
              <a:latin typeface="+mj-lt"/>
            </a:endParaRPr>
          </a:p>
          <a:p>
            <a:pPr>
              <a:spcAft>
                <a:spcPts val="600"/>
              </a:spcAft>
            </a:pPr>
            <a:endParaRPr lang="es-MX" dirty="0" smtClean="0">
              <a:latin typeface="+mj-lt"/>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0375" eaLnBrk="0" hangingPunct="0">
              <a:defRPr sz="2400">
                <a:solidFill>
                  <a:schemeClr val="tx1"/>
                </a:solidFill>
                <a:latin typeface="Arial" charset="0"/>
                <a:ea typeface="ＭＳ Ｐゴシック" pitchFamily="-112" charset="-128"/>
              </a:defRPr>
            </a:lvl1pPr>
            <a:lvl2pPr marL="742950" indent="-285750" defTabSz="460375" eaLnBrk="0" hangingPunct="0">
              <a:defRPr sz="2400">
                <a:solidFill>
                  <a:schemeClr val="tx1"/>
                </a:solidFill>
                <a:latin typeface="Arial" charset="0"/>
                <a:ea typeface="ＭＳ Ｐゴシック" pitchFamily="-112" charset="-128"/>
              </a:defRPr>
            </a:lvl2pPr>
            <a:lvl3pPr marL="1143000" indent="-228600" defTabSz="460375" eaLnBrk="0" hangingPunct="0">
              <a:defRPr sz="2400">
                <a:solidFill>
                  <a:schemeClr val="tx1"/>
                </a:solidFill>
                <a:latin typeface="Arial" charset="0"/>
                <a:ea typeface="ＭＳ Ｐゴシック" pitchFamily="-112" charset="-128"/>
              </a:defRPr>
            </a:lvl3pPr>
            <a:lvl4pPr marL="1600200" indent="-228600" defTabSz="460375" eaLnBrk="0" hangingPunct="0">
              <a:defRPr sz="2400">
                <a:solidFill>
                  <a:schemeClr val="tx1"/>
                </a:solidFill>
                <a:latin typeface="Arial" charset="0"/>
                <a:ea typeface="ＭＳ Ｐゴシック" pitchFamily="-112" charset="-128"/>
              </a:defRPr>
            </a:lvl4pPr>
            <a:lvl5pPr marL="2057400" indent="-228600" defTabSz="460375" eaLnBrk="0" hangingPunct="0">
              <a:defRPr sz="2400">
                <a:solidFill>
                  <a:schemeClr val="tx1"/>
                </a:solidFill>
                <a:latin typeface="Arial" charset="0"/>
                <a:ea typeface="ＭＳ Ｐゴシック" pitchFamily="-112" charset="-128"/>
              </a:defRPr>
            </a:lvl5pPr>
            <a:lvl6pPr marL="25146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9pPr>
          </a:lstStyle>
          <a:p>
            <a:pPr eaLnBrk="1" hangingPunct="1"/>
            <a:fld id="{B5AA3E0C-87FB-4D17-B5BE-9D8FCC3F560B}" type="slidenum">
              <a:rPr lang="en-US" sz="1000" smtClean="0"/>
              <a:pPr eaLnBrk="1" hangingPunct="1"/>
              <a:t>18</a:t>
            </a:fld>
            <a:endParaRPr lang="en-US" sz="1000" dirty="0" smtClean="0"/>
          </a:p>
        </p:txBody>
      </p:sp>
      <p:sp>
        <p:nvSpPr>
          <p:cNvPr id="131075" name="Rectangle 2"/>
          <p:cNvSpPr>
            <a:spLocks noGrp="1" noRot="1" noChangeAspect="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131076" name="Rectangle 3"/>
          <p:cNvSpPr>
            <a:spLocks noGrp="1"/>
          </p:cNvSpPr>
          <p:nvPr>
            <p:ph type="body" idx="1"/>
          </p:nvPr>
        </p:nvSpPr>
        <p:spPr>
          <a:xfrm>
            <a:off x="408856" y="4330005"/>
            <a:ext cx="6408712" cy="42133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00"/>
              </a:spcAft>
            </a:pPr>
            <a:r>
              <a:rPr lang="es-MX" b="1" dirty="0" smtClean="0"/>
              <a:t>Notas del Conferencista</a:t>
            </a:r>
            <a:endParaRPr lang="es-MX" b="1" baseline="0" dirty="0" smtClean="0"/>
          </a:p>
          <a:p>
            <a:pPr>
              <a:spcAft>
                <a:spcPts val="600"/>
              </a:spcAft>
            </a:pPr>
            <a:r>
              <a:rPr lang="es-MX" dirty="0" smtClean="0"/>
              <a:t>Esta tabla muestra el porcentaje promedio de los pacientes con fibromialgia cuyos síntomas son exacerbados o mejorados por las actividades mencionadas.</a:t>
            </a:r>
          </a:p>
          <a:p>
            <a:pPr>
              <a:spcAft>
                <a:spcPts val="600"/>
              </a:spcAft>
            </a:pPr>
            <a:r>
              <a:rPr lang="es-MX" dirty="0" smtClean="0"/>
              <a:t>El dolor y la rigidez asociados con fibromialgia generalmente se agravan por el frío, el clima húmedo, por ansiedad, estrés, sobre-uso (incluyendo uso ocupacional), inactividad y sueño pobre. Hasta el 70% de los pacientes con fibromialgia se quejan de sueño pobre. Muchos pacientes con fibromialgia también son sensibles al olor y al ruido, y la angustia psicológica está asociada con la severidad del dolor y otros síntomas.</a:t>
            </a:r>
          </a:p>
          <a:p>
            <a:pPr>
              <a:spcAft>
                <a:spcPts val="600"/>
              </a:spcAft>
            </a:pPr>
            <a:r>
              <a:rPr lang="es-MX" dirty="0" smtClean="0"/>
              <a:t>Muchos pacientes reportan que la actividad física moderada, el calor local, masajes, descanso y relajación, así como los ejercicios de estiramiento son benéficos.</a:t>
            </a:r>
          </a:p>
          <a:p>
            <a:pPr>
              <a:spcAft>
                <a:spcPts val="600"/>
              </a:spcAft>
            </a:pPr>
            <a:endParaRPr lang="es-MX" b="1" dirty="0" smtClean="0"/>
          </a:p>
          <a:p>
            <a:pPr>
              <a:spcAft>
                <a:spcPts val="600"/>
              </a:spcAft>
            </a:pPr>
            <a:r>
              <a:rPr lang="es-MX" b="1" dirty="0" smtClean="0"/>
              <a:t>Referencia</a:t>
            </a:r>
            <a:endParaRPr lang="es-MX" dirty="0" smtClean="0"/>
          </a:p>
          <a:p>
            <a:pPr>
              <a:spcAft>
                <a:spcPts val="600"/>
              </a:spcAft>
            </a:pPr>
            <a:r>
              <a:rPr lang="en-CA" dirty="0" smtClean="0"/>
              <a:t>Yunus MB. In: </a:t>
            </a:r>
            <a:r>
              <a:rPr lang="fr-CA" dirty="0" smtClean="0"/>
              <a:t>Wallace DJ, Clauw DJ (eds). </a:t>
            </a:r>
            <a:r>
              <a:rPr lang="fr-CA" i="1" dirty="0" smtClean="0"/>
              <a:t>Fibromyalgia &amp; Other Central Pain Syndromes. </a:t>
            </a:r>
            <a:r>
              <a:rPr lang="fr-CA" dirty="0" smtClean="0"/>
              <a:t>Lippincott, Williams  &amp; Wilkins; Philadelphia, PA: 2005. </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5" name="Rectangle 2"/>
          <p:cNvSpPr>
            <a:spLocks noGrp="1" noRot="1" noChangeAspect="1" noChangeArrowheads="1" noTextEdit="1"/>
          </p:cNvSpPr>
          <p:nvPr>
            <p:ph type="sldImg"/>
          </p:nvPr>
        </p:nvSpPr>
        <p:spPr>
          <a:ln/>
        </p:spPr>
      </p:sp>
      <p:sp>
        <p:nvSpPr>
          <p:cNvPr id="876546" name="Rectangle 3"/>
          <p:cNvSpPr>
            <a:spLocks noGrp="1" noChangeArrowheads="1"/>
          </p:cNvSpPr>
          <p:nvPr>
            <p:ph type="body" idx="1"/>
          </p:nvPr>
        </p:nvSpPr>
        <p:spPr>
          <a:xfrm>
            <a:off x="192832" y="4257997"/>
            <a:ext cx="6624736" cy="4285373"/>
          </a:xfrm>
          <a:noFill/>
          <a:ln/>
        </p:spPr>
        <p:txBody>
          <a:bodyPr/>
          <a:lstStyle/>
          <a:p>
            <a:pPr marL="0" indent="0">
              <a:spcAft>
                <a:spcPts val="600"/>
              </a:spcAft>
              <a:buFont typeface="Arial" pitchFamily="34" charset="0"/>
              <a:buNone/>
            </a:pPr>
            <a:r>
              <a:rPr lang="es-MX" b="1" dirty="0" smtClean="0"/>
              <a:t>Notas del Conferencista</a:t>
            </a:r>
          </a:p>
          <a:p>
            <a:pPr marL="0" indent="0">
              <a:spcAft>
                <a:spcPts val="600"/>
              </a:spcAft>
              <a:buFont typeface="Arial" pitchFamily="34" charset="0"/>
              <a:buNone/>
            </a:pPr>
            <a:r>
              <a:rPr lang="es-MX" dirty="0" smtClean="0"/>
              <a:t>El SIS es una forma rápida y sencilla de evaluar el dolor  regional </a:t>
            </a:r>
            <a:r>
              <a:rPr lang="es-MX" b="1" dirty="0" smtClean="0"/>
              <a:t>y la </a:t>
            </a:r>
            <a:r>
              <a:rPr lang="es-MX" dirty="0" smtClean="0"/>
              <a:t>fatiga en un paciente. El cuestionario sirve como una medida sustituta de depresión, ansiedad, otros trastornos de personalidad serios, abuso previo o continuo. Cuando la fatiga es el síntoma dominante, el cuestionario incluye la consideración de apnea obstructiva del sueño.</a:t>
            </a:r>
          </a:p>
          <a:p>
            <a:pPr marL="0" indent="0">
              <a:spcAft>
                <a:spcPts val="600"/>
              </a:spcAft>
              <a:buFont typeface="Arial" pitchFamily="34" charset="0"/>
              <a:buNone/>
            </a:pPr>
            <a:r>
              <a:rPr lang="es-MX" dirty="0" smtClean="0"/>
              <a:t>El puntaje SIS se deriva de dos medidas distintas: </a:t>
            </a:r>
          </a:p>
          <a:p>
            <a:pPr marL="361950" lvl="1" indent="-171450">
              <a:spcAft>
                <a:spcPts val="600"/>
              </a:spcAft>
              <a:buFont typeface="Arial" pitchFamily="34" charset="0"/>
              <a:buChar char="•"/>
            </a:pPr>
            <a:r>
              <a:rPr lang="es-MX" dirty="0" smtClean="0"/>
              <a:t>El puntaje de la </a:t>
            </a:r>
            <a:r>
              <a:rPr lang="es-MX" b="1" dirty="0" smtClean="0"/>
              <a:t>Escala de dolor regional</a:t>
            </a:r>
            <a:r>
              <a:rPr lang="es-MX" dirty="0" smtClean="0"/>
              <a:t>, que es el número de áreas anatómicas – de 19 posibles – en las que el paciente siente dolor</a:t>
            </a:r>
          </a:p>
          <a:p>
            <a:pPr marL="361950" lvl="1" indent="-171450">
              <a:spcAft>
                <a:spcPts val="600"/>
              </a:spcAft>
              <a:buFont typeface="Arial" pitchFamily="34" charset="0"/>
              <a:buChar char="•"/>
            </a:pPr>
            <a:r>
              <a:rPr lang="es-MX" dirty="0" smtClean="0"/>
              <a:t>Un </a:t>
            </a:r>
            <a:r>
              <a:rPr lang="es-MX" b="1" dirty="0" smtClean="0"/>
              <a:t>puntaje de fatiga en la escala visual análoga</a:t>
            </a:r>
            <a:r>
              <a:rPr lang="es-MX" dirty="0" smtClean="0"/>
              <a:t>, en el que el paciente hace una marca en algún lugar de una línea de 10-cm para indicar qué tan cansado(a) se siente. Subsecuentemente, el profesional clínico mide la posición de la marca desde el extremo izquierdo de la línea con una regla.</a:t>
            </a:r>
          </a:p>
          <a:p>
            <a:pPr marL="361950" lvl="1" indent="-171450">
              <a:spcAft>
                <a:spcPts val="600"/>
              </a:spcAft>
            </a:pPr>
            <a:endParaRPr lang="es-MX" dirty="0" smtClean="0"/>
          </a:p>
          <a:p>
            <a:pPr>
              <a:spcAft>
                <a:spcPts val="600"/>
              </a:spcAft>
            </a:pPr>
            <a:r>
              <a:rPr lang="es-MX" b="1" dirty="0" smtClean="0"/>
              <a:t>Referencia</a:t>
            </a:r>
          </a:p>
          <a:p>
            <a:pPr>
              <a:spcAft>
                <a:spcPts val="600"/>
              </a:spcAft>
            </a:pPr>
            <a:r>
              <a:rPr lang="en-CA" dirty="0" smtClean="0"/>
              <a:t>Wilke WS. New developments in the diagnosis of fibromyalgia syndrome: say goodbye to tender points? </a:t>
            </a:r>
            <a:r>
              <a:rPr lang="en-CA" i="1" dirty="0" smtClean="0"/>
              <a:t>Cleve Clin J Med </a:t>
            </a:r>
            <a:r>
              <a:rPr lang="en-CA" dirty="0" smtClean="0"/>
              <a:t>2009; 76(6):345-52.</a:t>
            </a:r>
            <a:endParaRPr lang="en-US" dirty="0" smtClean="0"/>
          </a:p>
          <a:p>
            <a:pPr>
              <a:spcAft>
                <a:spcPts val="600"/>
              </a:spcAft>
            </a:pPr>
            <a:endParaRPr lang="es-MX" dirty="0" smtClean="0"/>
          </a:p>
          <a:p>
            <a:pPr>
              <a:spcAft>
                <a:spcPts val="600"/>
              </a:spcAft>
            </a:pPr>
            <a:endParaRPr lang="es-MX"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s-MX" b="1" dirty="0" smtClean="0"/>
              <a:t>Notas del Conferencista</a:t>
            </a:r>
          </a:p>
          <a:p>
            <a:r>
              <a:rPr lang="es-MX" dirty="0" smtClean="0"/>
              <a:t>Por favor reconoce a los miembros del comité de desarrollo.</a:t>
            </a:r>
            <a:endParaRPr lang="es-MX" dirty="0"/>
          </a:p>
        </p:txBody>
      </p:sp>
      <p:sp>
        <p:nvSpPr>
          <p:cNvPr id="4" name="Slide Number Placeholder 3"/>
          <p:cNvSpPr>
            <a:spLocks noGrp="1"/>
          </p:cNvSpPr>
          <p:nvPr>
            <p:ph type="sldNum" sz="quarter" idx="10"/>
          </p:nvPr>
        </p:nvSpPr>
        <p:spPr/>
        <p:txBody>
          <a:bodyPr/>
          <a:lstStyle/>
          <a:p>
            <a:fld id="{8BCA9EC6-EB43-4B91-8739-FF238D89996B}" type="slidenum">
              <a:rPr lang="fr-CA" smtClean="0">
                <a:solidFill>
                  <a:prstClr val="black"/>
                </a:solidFill>
              </a:rPr>
              <a:pPr/>
              <a:t>2</a:t>
            </a:fld>
            <a:endParaRPr lang="fr-CA" dirty="0">
              <a:solidFill>
                <a:prstClr val="black"/>
              </a:solidFill>
            </a:endParaRPr>
          </a:p>
        </p:txBody>
      </p:sp>
    </p:spTree>
    <p:extLst>
      <p:ext uri="{BB962C8B-B14F-4D97-AF65-F5344CB8AC3E}">
        <p14:creationId xmlns:p14="http://schemas.microsoft.com/office/powerpoint/2010/main" val="22354571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5" name="Rectangle 2"/>
          <p:cNvSpPr>
            <a:spLocks noGrp="1" noRot="1" noChangeAspect="1" noChangeArrowheads="1" noTextEdit="1"/>
          </p:cNvSpPr>
          <p:nvPr>
            <p:ph type="sldImg"/>
          </p:nvPr>
        </p:nvSpPr>
        <p:spPr>
          <a:ln/>
        </p:spPr>
      </p:sp>
      <p:sp>
        <p:nvSpPr>
          <p:cNvPr id="876546" name="Rectangle 3"/>
          <p:cNvSpPr>
            <a:spLocks noGrp="1" noChangeArrowheads="1"/>
          </p:cNvSpPr>
          <p:nvPr>
            <p:ph type="body" idx="1"/>
          </p:nvPr>
        </p:nvSpPr>
        <p:spPr>
          <a:noFill/>
          <a:ln/>
        </p:spPr>
        <p:txBody>
          <a:bodyPr/>
          <a:lstStyle/>
          <a:p>
            <a:pPr>
              <a:spcAft>
                <a:spcPts val="600"/>
              </a:spcAft>
            </a:pPr>
            <a:r>
              <a:rPr lang="es-MX" b="1" dirty="0" smtClean="0"/>
              <a:t>Notas del Conferencista</a:t>
            </a:r>
          </a:p>
          <a:p>
            <a:pPr>
              <a:spcAft>
                <a:spcPts val="600"/>
              </a:spcAft>
            </a:pPr>
            <a:r>
              <a:rPr lang="es-MX" dirty="0" smtClean="0"/>
              <a:t>El SIS es una forma rápida y sencilla de evaluar el dolor  regional </a:t>
            </a:r>
            <a:r>
              <a:rPr lang="es-MX" b="1" dirty="0" smtClean="0"/>
              <a:t>y la </a:t>
            </a:r>
            <a:r>
              <a:rPr lang="es-MX" dirty="0" smtClean="0"/>
              <a:t>fatiga en un paciente. El cuestionario sirve como una medida sustituta de depresión, ansiedad, otros trastornos de personalidad serios, abuso previo o continuo. Cuando la fatiga es el síntoma dominante, el cuestionario incluye la consideración de apnea obstructiva del sueño.</a:t>
            </a:r>
          </a:p>
          <a:p>
            <a:pPr>
              <a:spcAft>
                <a:spcPts val="600"/>
              </a:spcAft>
            </a:pPr>
            <a:r>
              <a:rPr lang="es-MX" dirty="0" smtClean="0"/>
              <a:t>El puntaje SIS se deriva de dos medidas distintas: </a:t>
            </a:r>
          </a:p>
          <a:p>
            <a:pPr marL="361950" lvl="1" indent="-171450">
              <a:spcAft>
                <a:spcPts val="600"/>
              </a:spcAft>
              <a:buFont typeface="Arial" pitchFamily="34" charset="0"/>
              <a:buChar char="•"/>
            </a:pPr>
            <a:r>
              <a:rPr lang="es-MX" dirty="0" smtClean="0"/>
              <a:t>El puntaje de la </a:t>
            </a:r>
            <a:r>
              <a:rPr lang="es-MX" b="1" dirty="0" smtClean="0"/>
              <a:t>Escala de dolor regional</a:t>
            </a:r>
            <a:r>
              <a:rPr lang="es-MX" dirty="0" smtClean="0"/>
              <a:t>, que es el número de áreas anatómicas – de 19 posibles – en las que el paciente siente dolor</a:t>
            </a:r>
          </a:p>
          <a:p>
            <a:pPr marL="361950" lvl="1" indent="-171450">
              <a:spcAft>
                <a:spcPts val="600"/>
              </a:spcAft>
              <a:buFont typeface="Arial" pitchFamily="34" charset="0"/>
              <a:buChar char="•"/>
            </a:pPr>
            <a:r>
              <a:rPr lang="es-MX" dirty="0" smtClean="0"/>
              <a:t>Un </a:t>
            </a:r>
            <a:r>
              <a:rPr lang="es-MX" b="1" dirty="0" smtClean="0"/>
              <a:t>puntaje de fatiga en la escala visual análoga</a:t>
            </a:r>
            <a:r>
              <a:rPr lang="es-MX" dirty="0" smtClean="0"/>
              <a:t>, en el que el paciente hace una marca en algún lugar de una línea de 10-cm para indicar qué tan cansado(a) se siente. Subsecuentemente, el profesional clínico mide la posición de la marca desde el extremo izquierdo de la línea con una regla.</a:t>
            </a:r>
          </a:p>
          <a:p>
            <a:pPr>
              <a:spcAft>
                <a:spcPts val="600"/>
              </a:spcAft>
            </a:pPr>
            <a:r>
              <a:rPr lang="en-CA" b="1" dirty="0" smtClean="0"/>
              <a:t>Referencia</a:t>
            </a:r>
            <a:endParaRPr lang="en-CA" b="1" dirty="0"/>
          </a:p>
          <a:p>
            <a:pPr>
              <a:spcAft>
                <a:spcPts val="600"/>
              </a:spcAft>
            </a:pPr>
            <a:r>
              <a:rPr lang="en-CA" dirty="0" smtClean="0"/>
              <a:t>Wilke WS. New developments in the diagnosis of fibromyalgia syndrome: say goodbye to tender points? </a:t>
            </a:r>
            <a:r>
              <a:rPr lang="en-CA" i="1" dirty="0" smtClean="0"/>
              <a:t>Cleve Clin J Med </a:t>
            </a:r>
            <a:r>
              <a:rPr lang="en-CA" dirty="0" smtClean="0"/>
              <a:t>2009; 76(6):345-52.</a:t>
            </a:r>
            <a:endParaRPr lang="en-US" dirty="0" smtClean="0"/>
          </a:p>
          <a:p>
            <a:pPr>
              <a:spcAft>
                <a:spcPts val="600"/>
              </a:spcAft>
            </a:pPr>
            <a:endParaRPr lang="en-CA" dirty="0"/>
          </a:p>
          <a:p>
            <a:pPr>
              <a:spcAft>
                <a:spcPts val="600"/>
              </a:spcAft>
            </a:pPr>
            <a:endParaRPr lang="en-GB"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5" name="Rectangle 2"/>
          <p:cNvSpPr>
            <a:spLocks noGrp="1" noRot="1" noChangeAspect="1" noChangeArrowheads="1" noTextEdit="1"/>
          </p:cNvSpPr>
          <p:nvPr>
            <p:ph type="sldImg"/>
          </p:nvPr>
        </p:nvSpPr>
        <p:spPr>
          <a:ln/>
        </p:spPr>
      </p:sp>
      <p:sp>
        <p:nvSpPr>
          <p:cNvPr id="876546" name="Rectangle 3"/>
          <p:cNvSpPr>
            <a:spLocks noGrp="1" noChangeArrowheads="1"/>
          </p:cNvSpPr>
          <p:nvPr>
            <p:ph type="body" idx="1"/>
          </p:nvPr>
        </p:nvSpPr>
        <p:spPr>
          <a:xfrm>
            <a:off x="192832" y="4330005"/>
            <a:ext cx="6552728" cy="4824535"/>
          </a:xfrm>
          <a:noFill/>
          <a:ln/>
        </p:spPr>
        <p:txBody>
          <a:bodyPr/>
          <a:lstStyle/>
          <a:p>
            <a:pPr>
              <a:spcAft>
                <a:spcPts val="600"/>
              </a:spcAft>
            </a:pPr>
            <a:r>
              <a:rPr lang="es-MX" sz="1100" b="1" dirty="0" smtClean="0"/>
              <a:t>Notas del Conferencista</a:t>
            </a:r>
          </a:p>
          <a:p>
            <a:pPr>
              <a:spcAft>
                <a:spcPts val="600"/>
              </a:spcAft>
            </a:pPr>
            <a:r>
              <a:rPr lang="es-MX" sz="1100" dirty="0" smtClean="0"/>
              <a:t>El Cuestionario de Impacto de la Fibromialgia (FIQ) fue desarrollado para capturar el espectro total de problemas relacionados con fibromialgia y las respuestas a la terapia. En general ha mostrado tener una validez de constructo creíble, características de nueva-prueba confiables, y buena sensibilidad para demostrar el cambio terapéutico. </a:t>
            </a:r>
          </a:p>
          <a:p>
            <a:pPr>
              <a:spcAft>
                <a:spcPts val="600"/>
              </a:spcAft>
            </a:pPr>
            <a:r>
              <a:rPr lang="es-MX" sz="1100" dirty="0" smtClean="0"/>
              <a:t>La prueba es auto-administrada y los pacientes pueden normalmente realizarla en 3–5 minutos. </a:t>
            </a:r>
            <a:br>
              <a:rPr lang="es-MX" sz="1100" dirty="0" smtClean="0"/>
            </a:br>
            <a:r>
              <a:rPr lang="es-MX" sz="1100" dirty="0" smtClean="0"/>
              <a:t>Las instrucciones para la prueba son sencillas y el puntaje se explica por sí mismo.</a:t>
            </a:r>
          </a:p>
          <a:p>
            <a:pPr>
              <a:spcAft>
                <a:spcPts val="600"/>
              </a:spcAft>
            </a:pPr>
            <a:r>
              <a:rPr lang="es-MX" sz="1100" dirty="0" smtClean="0"/>
              <a:t>En general, el FIQ parece ser un índice sensible del cambio en la sintomatología relacionada con la fibromialgia, que se correlaciona con el grado de discapacidad, y discrimina entre fibromialgia y oros problemas de dolor crónico. El FIQ ha sido usado más comúnmente como una medida de resultados en estudios terapéuticos. En general, ha mostrado una buena respuesta al cambio clínico apropiado.</a:t>
            </a:r>
          </a:p>
          <a:p>
            <a:pPr>
              <a:spcAft>
                <a:spcPts val="600"/>
              </a:spcAft>
            </a:pPr>
            <a:r>
              <a:rPr lang="es-MX" sz="1100" dirty="0" smtClean="0"/>
              <a:t>El FIQ ha sido traducido a 8 idiomas: alemán, francés, coreano, español, turco, italiano, hebreo y sueco. Cada una des estas traducciones, excepto una, probaron la validez de constructo con el Cuestionario de Evaluación de la Salud( HAQ, por sus siglas en inglés) o la Escala de Medición del Impacto de la Artritis (AIMS, por sus siglas en inglés). Todas las traducciones proporcionaron datos sobre la confiabilidad de la nueva prueba. Todas excepto dos evaluaron la consistencia interna con una estadística alfa de Cronbach. En general, las traducciones tuvieron una validez, consistencia y confiabilidad prueba-nueva prueba similar a la versión original en inglés. </a:t>
            </a:r>
          </a:p>
          <a:p>
            <a:pPr>
              <a:spcAft>
                <a:spcPts val="600"/>
              </a:spcAft>
            </a:pPr>
            <a:endParaRPr lang="es-MX" sz="1100" dirty="0" smtClean="0"/>
          </a:p>
          <a:p>
            <a:pPr>
              <a:spcAft>
                <a:spcPts val="600"/>
              </a:spcAft>
            </a:pPr>
            <a:r>
              <a:rPr lang="es-MX" sz="1100" b="1" dirty="0" smtClean="0"/>
              <a:t>Referencia</a:t>
            </a:r>
          </a:p>
          <a:p>
            <a:pPr>
              <a:spcAft>
                <a:spcPts val="600"/>
              </a:spcAft>
            </a:pPr>
            <a:r>
              <a:rPr lang="en-CA" sz="1100" dirty="0" smtClean="0"/>
              <a:t>Bennett R. The Fibromyalgia Impact Questionnaire (FIQ): a review of its development, current version, operating characteristics and uses. </a:t>
            </a:r>
            <a:r>
              <a:rPr lang="en-CA" sz="1100" i="1" dirty="0" smtClean="0"/>
              <a:t>Clin Exp Rheumatol</a:t>
            </a:r>
            <a:r>
              <a:rPr lang="en-CA" sz="1100" dirty="0" smtClean="0"/>
              <a:t> 2005; </a:t>
            </a:r>
            <a:br>
              <a:rPr lang="en-CA" sz="1100" dirty="0" smtClean="0"/>
            </a:br>
            <a:r>
              <a:rPr lang="en-CA" sz="1100" dirty="0" smtClean="0"/>
              <a:t>23(5 Suppl 39):S154-62.</a:t>
            </a:r>
          </a:p>
          <a:p>
            <a:pPr>
              <a:spcAft>
                <a:spcPts val="600"/>
              </a:spcAft>
            </a:pPr>
            <a:endParaRPr lang="es-MX" sz="1100" dirty="0" smtClean="0"/>
          </a:p>
          <a:p>
            <a:pPr>
              <a:spcAft>
                <a:spcPts val="600"/>
              </a:spcAft>
            </a:pPr>
            <a:endParaRPr lang="es-MX" sz="11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5" name="Rectangle 2"/>
          <p:cNvSpPr>
            <a:spLocks noGrp="1" noRot="1" noChangeAspect="1" noChangeArrowheads="1" noTextEdit="1"/>
          </p:cNvSpPr>
          <p:nvPr>
            <p:ph type="sldImg"/>
          </p:nvPr>
        </p:nvSpPr>
        <p:spPr>
          <a:ln/>
        </p:spPr>
      </p:sp>
      <p:sp>
        <p:nvSpPr>
          <p:cNvPr id="876546" name="Rectangle 3"/>
          <p:cNvSpPr>
            <a:spLocks noGrp="1" noChangeArrowheads="1"/>
          </p:cNvSpPr>
          <p:nvPr>
            <p:ph type="body" idx="1"/>
          </p:nvPr>
        </p:nvSpPr>
        <p:spPr>
          <a:xfrm>
            <a:off x="264840" y="4330005"/>
            <a:ext cx="6480720" cy="4213365"/>
          </a:xfrm>
          <a:noFill/>
          <a:ln/>
        </p:spPr>
        <p:txBody>
          <a:bodyPr/>
          <a:lstStyle/>
          <a:p>
            <a:pPr>
              <a:spcAft>
                <a:spcPts val="600"/>
              </a:spcAft>
            </a:pPr>
            <a:r>
              <a:rPr lang="es-MX" b="1" dirty="0" smtClean="0"/>
              <a:t>Notas del Conferencista</a:t>
            </a:r>
          </a:p>
          <a:p>
            <a:pPr>
              <a:spcAft>
                <a:spcPts val="600"/>
              </a:spcAft>
            </a:pPr>
            <a:r>
              <a:rPr lang="es-MX" dirty="0" smtClean="0"/>
              <a:t>El Cuestionario de Impacto de la Fibromialgia(FIQ) se compone de 10 preguntas. La primera pregunta contiene 11 elementos relacionados con la habilidad para realizar una extensa tarea muscular; cada pregunta se califica en una escala tipo Likert de 4-puntos. Los elementos 2 y 3 piden al paciente que marque el número de días que se siente bien y el número de días que es incapaz de trabajar (incluyendo en el hogar) debido a los síntomas de fibromialgia. Los elementos 4 al 10 son escalas horizontales lineales marcadas en incrementos de 10 en las que el paciente califica la dificultad para trabajar, dolor, fatiga, cansancio matutino, rigidez, ansiedad y depresión. </a:t>
            </a:r>
          </a:p>
          <a:p>
            <a:pPr>
              <a:spcAft>
                <a:spcPts val="600"/>
              </a:spcAft>
            </a:pPr>
            <a:r>
              <a:rPr lang="es-MX" dirty="0" smtClean="0"/>
              <a:t>El FIQ es un instrumento auto-administrado que se realiza en aproximadamente 3–5 minutos. Las instrucciones son sencillas y el puntaje se explica por sí mismo. El uso extensivo del cuestionario indica que la mayoría de los sujetos pueden seguir las instrucciones escritas con exactitud sin alguna instrucción verbal adicional.</a:t>
            </a:r>
          </a:p>
          <a:p>
            <a:pPr>
              <a:spcAft>
                <a:spcPts val="600"/>
              </a:spcAft>
            </a:pPr>
            <a:r>
              <a:rPr lang="es-MX" b="1" dirty="0" smtClean="0"/>
              <a:t>Referencia</a:t>
            </a:r>
          </a:p>
          <a:p>
            <a:pPr>
              <a:spcAft>
                <a:spcPts val="600"/>
              </a:spcAft>
            </a:pPr>
            <a:r>
              <a:rPr lang="en-CA" dirty="0" smtClean="0"/>
              <a:t>Bennett R. The Fibromyalgia Impact Questionnaire (FIQ): a review of its development, current version, operating characteristics and uses. </a:t>
            </a:r>
            <a:r>
              <a:rPr lang="en-CA" i="1" dirty="0" smtClean="0"/>
              <a:t>Clin Exp Rheumatol</a:t>
            </a:r>
            <a:r>
              <a:rPr lang="en-CA" dirty="0" smtClean="0"/>
              <a:t> 2005; </a:t>
            </a:r>
            <a:br>
              <a:rPr lang="en-CA" dirty="0" smtClean="0"/>
            </a:br>
            <a:r>
              <a:rPr lang="en-CA" dirty="0" smtClean="0"/>
              <a:t>23(5 Suppl 39):S154-62.</a:t>
            </a:r>
            <a:endParaRPr lang="en-CA"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5" name="Rectangle 2"/>
          <p:cNvSpPr>
            <a:spLocks noGrp="1" noRot="1" noChangeAspect="1" noChangeArrowheads="1" noTextEdit="1"/>
          </p:cNvSpPr>
          <p:nvPr>
            <p:ph type="sldImg"/>
          </p:nvPr>
        </p:nvSpPr>
        <p:spPr>
          <a:ln/>
        </p:spPr>
      </p:sp>
      <p:sp>
        <p:nvSpPr>
          <p:cNvPr id="876546" name="Rectangle 3"/>
          <p:cNvSpPr>
            <a:spLocks noGrp="1" noChangeArrowheads="1"/>
          </p:cNvSpPr>
          <p:nvPr>
            <p:ph type="body" idx="1"/>
          </p:nvPr>
        </p:nvSpPr>
        <p:spPr>
          <a:noFill/>
          <a:ln/>
        </p:spPr>
        <p:txBody>
          <a:bodyPr/>
          <a:lstStyle/>
          <a:p>
            <a:pPr>
              <a:spcAft>
                <a:spcPts val="600"/>
              </a:spcAft>
            </a:pPr>
            <a:r>
              <a:rPr lang="es-MX" b="1" dirty="0" smtClean="0"/>
              <a:t>Notas del Conferencista</a:t>
            </a:r>
          </a:p>
          <a:p>
            <a:pPr>
              <a:spcAft>
                <a:spcPts val="600"/>
              </a:spcAft>
            </a:pPr>
            <a:r>
              <a:rPr lang="es-MX" dirty="0" smtClean="0"/>
              <a:t>El Cuestionario de Impacto de la Fibromialgia(FIQ) se compone de 10 preguntas. La primera pregunta contiene 11 elementos relacionados con la habilidad para realizar una extensa tarea muscular; cada pregunta se califica en una escala tipo Likert de 4-puntos. Los elementos 2 y 3 piden al paciente que marque el número de días que se siente bien y el número de días que es incapaz de trabajar (incluyendo en el hogar) debido a los síntomas de fibromialgia. Los elementos 4 al 10 son escalas horizontales lineales marcadas en incrementos de 10 en las que el paciente califica la dificultad para trabajar, dolor, fatiga, cansancio matutino, rigidez, ansiedad y depresión. </a:t>
            </a:r>
          </a:p>
          <a:p>
            <a:pPr>
              <a:spcAft>
                <a:spcPts val="600"/>
              </a:spcAft>
            </a:pPr>
            <a:r>
              <a:rPr lang="es-MX" dirty="0" smtClean="0"/>
              <a:t>El FIQ es un instrumento auto-administrado que se realiza en aproximadamente 3–5 minutos. Las instrucciones son sencillas y el puntaje se explica por sí mismo. El uso extensivo del cuestionario indica que la mayoría de los sujetos pueden seguir las instrucciones escritas con exactitud sin alguna instrucción verbal adicional.</a:t>
            </a:r>
          </a:p>
          <a:p>
            <a:pPr>
              <a:spcAft>
                <a:spcPts val="600"/>
              </a:spcAft>
            </a:pPr>
            <a:endParaRPr lang="es-MX" dirty="0" smtClean="0"/>
          </a:p>
          <a:p>
            <a:pPr>
              <a:spcAft>
                <a:spcPts val="600"/>
              </a:spcAft>
            </a:pPr>
            <a:r>
              <a:rPr lang="es-MX" b="1" dirty="0" smtClean="0"/>
              <a:t>Referencia</a:t>
            </a:r>
          </a:p>
          <a:p>
            <a:pPr>
              <a:spcAft>
                <a:spcPts val="600"/>
              </a:spcAft>
            </a:pPr>
            <a:r>
              <a:rPr lang="en-CA" dirty="0" smtClean="0"/>
              <a:t>Bennett R. The Fibromyalgia Impact Questionnaire (FIQ): a review of its development, current version, operating characteristics and uses. </a:t>
            </a:r>
            <a:r>
              <a:rPr lang="en-CA" i="1" dirty="0" smtClean="0"/>
              <a:t>Clin Exp Rheumatol</a:t>
            </a:r>
            <a:r>
              <a:rPr lang="en-CA" dirty="0" smtClean="0"/>
              <a:t> 2005; </a:t>
            </a:r>
            <a:br>
              <a:rPr lang="en-CA" dirty="0" smtClean="0"/>
            </a:br>
            <a:r>
              <a:rPr lang="en-CA" dirty="0" smtClean="0"/>
              <a:t>23(5 Suppl 39):S154-62.</a:t>
            </a:r>
            <a:endParaRPr lang="en-CA"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24</a:t>
            </a:fld>
            <a:endParaRPr lang="en-CA" dirty="0">
              <a:solidFill>
                <a:prstClr val="black"/>
              </a:solidFill>
            </a:endParaRPr>
          </a:p>
        </p:txBody>
      </p:sp>
    </p:spTree>
    <p:extLst>
      <p:ext uri="{BB962C8B-B14F-4D97-AF65-F5344CB8AC3E}">
        <p14:creationId xmlns:p14="http://schemas.microsoft.com/office/powerpoint/2010/main" val="4019483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5" name="Rectangle 2"/>
          <p:cNvSpPr>
            <a:spLocks noGrp="1" noRot="1" noChangeAspect="1" noChangeArrowheads="1" noTextEdit="1"/>
          </p:cNvSpPr>
          <p:nvPr>
            <p:ph type="sldImg"/>
          </p:nvPr>
        </p:nvSpPr>
        <p:spPr>
          <a:ln/>
        </p:spPr>
      </p:sp>
      <p:sp>
        <p:nvSpPr>
          <p:cNvPr id="876546" name="Rectangle 3"/>
          <p:cNvSpPr>
            <a:spLocks noGrp="1" noChangeArrowheads="1"/>
          </p:cNvSpPr>
          <p:nvPr>
            <p:ph type="body" idx="1"/>
          </p:nvPr>
        </p:nvSpPr>
        <p:spPr>
          <a:xfrm>
            <a:off x="408856" y="4330005"/>
            <a:ext cx="5900504" cy="4213365"/>
          </a:xfrm>
          <a:noFill/>
          <a:ln/>
        </p:spPr>
        <p:txBody>
          <a:bodyPr/>
          <a:lstStyle/>
          <a:p>
            <a:pPr>
              <a:spcAft>
                <a:spcPts val="600"/>
              </a:spcAft>
            </a:pPr>
            <a:r>
              <a:rPr lang="es-MX" sz="1200" b="1" kern="1200" dirty="0" smtClean="0">
                <a:solidFill>
                  <a:schemeClr val="tx1"/>
                </a:solidFill>
                <a:latin typeface="+mn-lt"/>
                <a:ea typeface="+mn-ea"/>
                <a:cs typeface="+mn-cs"/>
              </a:rPr>
              <a:t>Notas del Conferencista</a:t>
            </a:r>
          </a:p>
          <a:p>
            <a:pPr>
              <a:spcAft>
                <a:spcPts val="600"/>
              </a:spcAft>
            </a:pPr>
            <a:r>
              <a:rPr lang="es-MX" sz="1200" kern="1200" dirty="0" smtClean="0">
                <a:solidFill>
                  <a:schemeClr val="tx1"/>
                </a:solidFill>
                <a:latin typeface="+mn-lt"/>
                <a:ea typeface="+mn-ea"/>
                <a:cs typeface="+mn-cs"/>
              </a:rPr>
              <a:t>La Encuesta de Puntos Sensibles, con base en el protocolo de puntos sensibles ACR de 1990 para fibromialgia, se realiza en cerca de 5–10 minutos. El procedimiento estándar para aplicar presión usa el pulgar de la mano dominante del examinador. Este método ha mostrado ser tan confiable como el uso del dolorímetro (calibrador de tensión) y permite al examinador usar importantes pistas táctiles.</a:t>
            </a:r>
          </a:p>
          <a:p>
            <a:pPr>
              <a:spcAft>
                <a:spcPts val="600"/>
              </a:spcAft>
            </a:pPr>
            <a:endParaRPr lang="es-MX" sz="1200" kern="1200" dirty="0" smtClean="0">
              <a:solidFill>
                <a:schemeClr val="tx1"/>
              </a:solidFill>
              <a:latin typeface="+mn-lt"/>
              <a:ea typeface="+mn-ea"/>
              <a:cs typeface="+mn-cs"/>
            </a:endParaRPr>
          </a:p>
          <a:p>
            <a:pPr>
              <a:spcAft>
                <a:spcPts val="600"/>
              </a:spcAft>
            </a:pPr>
            <a:r>
              <a:rPr lang="es-MX" sz="1200" b="1" kern="1200" dirty="0" smtClean="0">
                <a:solidFill>
                  <a:schemeClr val="tx1"/>
                </a:solidFill>
                <a:latin typeface="+mn-lt"/>
                <a:ea typeface="+mn-ea"/>
                <a:cs typeface="+mn-cs"/>
              </a:rPr>
              <a:t>Referencia</a:t>
            </a:r>
          </a:p>
          <a:p>
            <a:pPr>
              <a:spcAft>
                <a:spcPts val="600"/>
              </a:spcAft>
            </a:pPr>
            <a:r>
              <a:rPr lang="en-CA" dirty="0" smtClean="0"/>
              <a:t>National Fibromyalgia Association. </a:t>
            </a:r>
            <a:r>
              <a:rPr lang="en-CA" i="1" dirty="0" smtClean="0"/>
              <a:t>The Manual Tender Point Survey.</a:t>
            </a:r>
            <a:r>
              <a:rPr lang="en-CA" dirty="0" smtClean="0"/>
              <a:t> Available at: http://www.fmaware.org/News2eb58.html?p. Accessed: August 13, 2013.</a:t>
            </a:r>
            <a:endParaRPr lang="en-CA"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ea typeface="ＭＳ Ｐゴシック" pitchFamily="-112" charset="-128"/>
              </a:defRPr>
            </a:lvl1pPr>
            <a:lvl2pPr marL="742950" indent="-285750" defTabSz="922338" eaLnBrk="0" hangingPunct="0">
              <a:defRPr sz="2400">
                <a:solidFill>
                  <a:schemeClr val="tx1"/>
                </a:solidFill>
                <a:latin typeface="Arial" charset="0"/>
                <a:ea typeface="ＭＳ Ｐゴシック" pitchFamily="-112" charset="-128"/>
              </a:defRPr>
            </a:lvl2pPr>
            <a:lvl3pPr marL="1143000" indent="-228600" defTabSz="922338" eaLnBrk="0" hangingPunct="0">
              <a:defRPr sz="2400">
                <a:solidFill>
                  <a:schemeClr val="tx1"/>
                </a:solidFill>
                <a:latin typeface="Arial" charset="0"/>
                <a:ea typeface="ＭＳ Ｐゴシック" pitchFamily="-112" charset="-128"/>
              </a:defRPr>
            </a:lvl3pPr>
            <a:lvl4pPr marL="1600200" indent="-228600" defTabSz="922338" eaLnBrk="0" hangingPunct="0">
              <a:defRPr sz="2400">
                <a:solidFill>
                  <a:schemeClr val="tx1"/>
                </a:solidFill>
                <a:latin typeface="Arial" charset="0"/>
                <a:ea typeface="ＭＳ Ｐゴシック" pitchFamily="-112" charset="-128"/>
              </a:defRPr>
            </a:lvl4pPr>
            <a:lvl5pPr marL="2057400" indent="-228600" defTabSz="922338" eaLnBrk="0" hangingPunct="0">
              <a:defRPr sz="2400">
                <a:solidFill>
                  <a:schemeClr val="tx1"/>
                </a:solidFill>
                <a:latin typeface="Arial" charset="0"/>
                <a:ea typeface="ＭＳ Ｐゴシック" pitchFamily="-112" charset="-128"/>
              </a:defRPr>
            </a:lvl5pPr>
            <a:lvl6pPr marL="2514600" indent="-228600" defTabSz="922338"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defTabSz="922338"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defTabSz="922338"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defTabSz="922338" eaLnBrk="0" fontAlgn="base" hangingPunct="0">
              <a:spcBef>
                <a:spcPct val="0"/>
              </a:spcBef>
              <a:spcAft>
                <a:spcPct val="0"/>
              </a:spcAft>
              <a:defRPr sz="2400">
                <a:solidFill>
                  <a:schemeClr val="tx1"/>
                </a:solidFill>
                <a:latin typeface="Arial" charset="0"/>
                <a:ea typeface="ＭＳ Ｐゴシック" pitchFamily="-112" charset="-128"/>
              </a:defRPr>
            </a:lvl9pPr>
          </a:lstStyle>
          <a:p>
            <a:pPr eaLnBrk="1" hangingPunct="1"/>
            <a:fld id="{C40BEBC4-3F40-4FAB-A763-40F8F5BEF94C}" type="slidenum">
              <a:rPr lang="en-US" sz="1000">
                <a:solidFill>
                  <a:srgbClr val="000000"/>
                </a:solidFill>
              </a:rPr>
              <a:pPr eaLnBrk="1" hangingPunct="1"/>
              <a:t>26</a:t>
            </a:fld>
            <a:endParaRPr lang="en-US" sz="1000" dirty="0">
              <a:solidFill>
                <a:srgbClr val="000000"/>
              </a:solidFill>
            </a:endParaRPr>
          </a:p>
        </p:txBody>
      </p:sp>
      <p:sp>
        <p:nvSpPr>
          <p:cNvPr id="219139" name="Rectangle 2"/>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219140" name="Rectangle 3"/>
          <p:cNvSpPr>
            <a:spLocks noGrp="1" noChangeArrowheads="1"/>
          </p:cNvSpPr>
          <p:nvPr>
            <p:ph type="body" idx="1"/>
          </p:nvPr>
        </p:nvSpPr>
        <p:spPr>
          <a:xfrm>
            <a:off x="0" y="4384613"/>
            <a:ext cx="6074058" cy="48514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00"/>
              </a:spcAft>
            </a:pPr>
            <a:r>
              <a:rPr lang="es-MX" sz="1000" b="1" kern="1200" dirty="0" smtClean="0">
                <a:solidFill>
                  <a:schemeClr val="tx1"/>
                </a:solidFill>
                <a:latin typeface="+mn-lt"/>
                <a:ea typeface="+mn-ea"/>
                <a:cs typeface="+mn-cs"/>
              </a:rPr>
              <a:t>Notas del Conferencista</a:t>
            </a:r>
          </a:p>
          <a:p>
            <a:pPr>
              <a:spcAft>
                <a:spcPts val="600"/>
              </a:spcAft>
            </a:pPr>
            <a:r>
              <a:rPr lang="es-MX" sz="1000" kern="1200" dirty="0" smtClean="0">
                <a:solidFill>
                  <a:schemeClr val="tx1"/>
                </a:solidFill>
                <a:latin typeface="+mn-lt"/>
                <a:ea typeface="+mn-ea"/>
                <a:cs typeface="+mn-cs"/>
              </a:rPr>
              <a:t>La Encuesta de Puntos Sensibles Manuales, con base en el protocolo de puntos sensibles para fibromialgia del Colegio Americano de Reumatología de </a:t>
            </a:r>
            <a:r>
              <a:rPr lang="es-MX" sz="1000" dirty="0" smtClean="0"/>
              <a:t>1990 </a:t>
            </a:r>
            <a:r>
              <a:rPr lang="es-MX" sz="1000" kern="1200" dirty="0" smtClean="0">
                <a:solidFill>
                  <a:schemeClr val="tx1"/>
                </a:solidFill>
                <a:latin typeface="+mn-lt"/>
                <a:ea typeface="+mn-ea"/>
                <a:cs typeface="+mn-cs"/>
              </a:rPr>
              <a:t>, tarda cerca de 5–10 minutos para su aplicación. El procedimiento estándar para aplicar presión usa el pulgar de la mano dominante del examinador. Este método ha mostrado ser tan confiable como el uso de un dolorímetro (calibrador de tensión) y permite al examinador aprovechar importantes pistas táctiles.</a:t>
            </a:r>
          </a:p>
          <a:p>
            <a:pPr>
              <a:spcAft>
                <a:spcPts val="600"/>
              </a:spcAft>
            </a:pPr>
            <a:r>
              <a:rPr lang="es-MX" sz="1000" kern="1200" dirty="0" smtClean="0">
                <a:solidFill>
                  <a:schemeClr val="tx1"/>
                </a:solidFill>
                <a:latin typeface="+mn-lt"/>
                <a:ea typeface="+mn-ea"/>
                <a:cs typeface="+mn-cs"/>
              </a:rPr>
              <a:t>Los sitios del estudio son primero localizados visualmente, y luego con palpación ligera. Después se aplica presión con el pulgar en cada sitio. Cada sitio es presionado por 4 segundos una sola vez para evitar que pueda ocurrir sensibilización con la palpación repetida. La fuerza es aumentada 1 kg/segundo hasta alcanzar una presión de 4 kg. Usualmente el lecho de la uña del examinador se pone blanco al aplicar la presión de 4 kg. </a:t>
            </a:r>
          </a:p>
          <a:p>
            <a:pPr>
              <a:spcAft>
                <a:spcPts val="600"/>
              </a:spcAft>
            </a:pPr>
            <a:r>
              <a:rPr lang="es-MX" sz="1000" kern="1200" spc="-10" dirty="0" smtClean="0">
                <a:solidFill>
                  <a:schemeClr val="tx1"/>
                </a:solidFill>
                <a:latin typeface="+mn-lt"/>
                <a:ea typeface="+mn-ea"/>
                <a:cs typeface="+mn-cs"/>
              </a:rPr>
              <a:t>Numerosos factores pueden influenciar la sensibilidad de los puntos sensibles durante el examen: </a:t>
            </a:r>
            <a:br>
              <a:rPr lang="es-MX" sz="1000" kern="1200" spc="-10" dirty="0" smtClean="0">
                <a:solidFill>
                  <a:schemeClr val="tx1"/>
                </a:solidFill>
                <a:latin typeface="+mn-lt"/>
                <a:ea typeface="+mn-ea"/>
                <a:cs typeface="+mn-cs"/>
              </a:rPr>
            </a:br>
            <a:r>
              <a:rPr lang="es-MX" sz="1000" kern="1200" spc="-10" dirty="0" smtClean="0">
                <a:solidFill>
                  <a:schemeClr val="tx1"/>
                </a:solidFill>
                <a:latin typeface="+mn-lt"/>
                <a:ea typeface="+mn-ea"/>
                <a:cs typeface="+mn-cs"/>
              </a:rPr>
              <a:t>(1) cantidad de fuerza aplicada en el sitio, (2) número de veces (una vs. repetidas veces) y el método (pulgar, dolorímetro) por medio del cual se aplica la fuerza, y (3) posición del paciente, que afecta el tono muscular y la ubicación del sitio de estudio. La secuencia del examen del sitio puede influenciar la respuesta del paciente con base en el efecto de anclaje de las sensaciones experimentadas en sitios de estudio previos. Un procedimiento estandarizado aumenta la confiabilidad de la prueba. De acuerdo con  Wolfe et al, estos criterios son sensibles (88.4%) y específicos (81.1%) para fibromialgia. Sin embargo, el método sigue siendo controversial debido a su naturaleza subjetiva y al hecho de que no toma en cuenta a los pacientes con menos de 11 puntos sensibles pero que podrían tener fibromialgia.</a:t>
            </a:r>
          </a:p>
          <a:p>
            <a:pPr>
              <a:spcAft>
                <a:spcPts val="600"/>
              </a:spcAft>
            </a:pPr>
            <a:r>
              <a:rPr lang="en-CA" sz="1000" spc="-10" dirty="0" smtClean="0">
                <a:latin typeface="+mj-lt"/>
              </a:rPr>
              <a:t> </a:t>
            </a:r>
            <a:r>
              <a:rPr lang="en-US" sz="900" b="1" dirty="0" smtClean="0">
                <a:latin typeface="+mj-lt"/>
              </a:rPr>
              <a:t>Referencias</a:t>
            </a:r>
          </a:p>
          <a:p>
            <a:pPr marL="0" lvl="1">
              <a:spcAft>
                <a:spcPts val="600"/>
              </a:spcAft>
            </a:pPr>
            <a:r>
              <a:rPr lang="en-CA" sz="900" dirty="0" smtClean="0"/>
              <a:t>National Fibromyalgia Association. </a:t>
            </a:r>
            <a:r>
              <a:rPr lang="en-CA" sz="900" i="1" dirty="0" smtClean="0"/>
              <a:t>The Manual Tender Point Survey. </a:t>
            </a:r>
            <a:br>
              <a:rPr lang="en-CA" sz="900" i="1" dirty="0" smtClean="0"/>
            </a:br>
            <a:r>
              <a:rPr lang="en-CA" sz="900" dirty="0" smtClean="0"/>
              <a:t>Available at: http://www.fmaware.org/News2eb58.html?p. Accessed: August 13, 2013.</a:t>
            </a:r>
          </a:p>
          <a:p>
            <a:pPr marL="0" lvl="1">
              <a:spcAft>
                <a:spcPts val="600"/>
              </a:spcAft>
              <a:defRPr/>
            </a:pPr>
            <a:r>
              <a:rPr lang="en-CA" sz="900" dirty="0" smtClean="0"/>
              <a:t>Wilke WS. New developments in the diagnosis of fibromyalgia syndrome: say goodbye to tender points? </a:t>
            </a:r>
            <a:br>
              <a:rPr lang="en-CA" sz="900" dirty="0" smtClean="0"/>
            </a:br>
            <a:r>
              <a:rPr lang="en-CA" sz="900" i="1" dirty="0" smtClean="0"/>
              <a:t>Cleve Clin J Med </a:t>
            </a:r>
            <a:r>
              <a:rPr lang="en-CA" sz="900" dirty="0" smtClean="0"/>
              <a:t>2009; 76(6):345-52.</a:t>
            </a:r>
          </a:p>
          <a:p>
            <a:pPr marL="0" lvl="1">
              <a:spcAft>
                <a:spcPts val="600"/>
              </a:spcAft>
              <a:defRPr/>
            </a:pPr>
            <a:r>
              <a:rPr lang="en-US" sz="900" dirty="0" smtClean="0">
                <a:cs typeface="Times New Roman" pitchFamily="18" charset="0"/>
              </a:rPr>
              <a:t>Wolfe F </a:t>
            </a:r>
            <a:r>
              <a:rPr lang="en-US" sz="900" i="1" dirty="0" smtClean="0">
                <a:cs typeface="Times New Roman" pitchFamily="18" charset="0"/>
              </a:rPr>
              <a:t>et al.</a:t>
            </a:r>
            <a:r>
              <a:rPr lang="en-US" sz="900" dirty="0" smtClean="0">
                <a:cs typeface="Times New Roman" pitchFamily="18" charset="0"/>
              </a:rPr>
              <a:t> The American College of Rheumatology 1990 criteria for the classification of fibromyalgia. Report of the Multicenter Criteria Committee. </a:t>
            </a:r>
            <a:r>
              <a:rPr lang="en-US" sz="900" i="1" dirty="0" smtClean="0">
                <a:cs typeface="Times New Roman" pitchFamily="18" charset="0"/>
              </a:rPr>
              <a:t>Arthritis Rheum</a:t>
            </a:r>
            <a:r>
              <a:rPr lang="en-US" sz="900" dirty="0" smtClean="0">
                <a:cs typeface="Times New Roman" pitchFamily="18" charset="0"/>
              </a:rPr>
              <a:t> 1990; 33(2):160-172.</a:t>
            </a:r>
            <a:endParaRPr lang="en-US" sz="900" dirty="0">
              <a:cs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ea typeface="ＭＳ Ｐゴシック" pitchFamily="-112" charset="-128"/>
              </a:defRPr>
            </a:lvl1pPr>
            <a:lvl2pPr marL="742950" indent="-285750" defTabSz="922338" eaLnBrk="0" hangingPunct="0">
              <a:defRPr sz="2400">
                <a:solidFill>
                  <a:schemeClr val="tx1"/>
                </a:solidFill>
                <a:latin typeface="Arial" charset="0"/>
                <a:ea typeface="ＭＳ Ｐゴシック" pitchFamily="-112" charset="-128"/>
              </a:defRPr>
            </a:lvl2pPr>
            <a:lvl3pPr marL="1143000" indent="-228600" defTabSz="922338" eaLnBrk="0" hangingPunct="0">
              <a:defRPr sz="2400">
                <a:solidFill>
                  <a:schemeClr val="tx1"/>
                </a:solidFill>
                <a:latin typeface="Arial" charset="0"/>
                <a:ea typeface="ＭＳ Ｐゴシック" pitchFamily="-112" charset="-128"/>
              </a:defRPr>
            </a:lvl3pPr>
            <a:lvl4pPr marL="1600200" indent="-228600" defTabSz="922338" eaLnBrk="0" hangingPunct="0">
              <a:defRPr sz="2400">
                <a:solidFill>
                  <a:schemeClr val="tx1"/>
                </a:solidFill>
                <a:latin typeface="Arial" charset="0"/>
                <a:ea typeface="ＭＳ Ｐゴシック" pitchFamily="-112" charset="-128"/>
              </a:defRPr>
            </a:lvl4pPr>
            <a:lvl5pPr marL="2057400" indent="-228600" defTabSz="922338" eaLnBrk="0" hangingPunct="0">
              <a:defRPr sz="2400">
                <a:solidFill>
                  <a:schemeClr val="tx1"/>
                </a:solidFill>
                <a:latin typeface="Arial" charset="0"/>
                <a:ea typeface="ＭＳ Ｐゴシック" pitchFamily="-112" charset="-128"/>
              </a:defRPr>
            </a:lvl5pPr>
            <a:lvl6pPr marL="2514600" indent="-228600" defTabSz="922338"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defTabSz="922338"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defTabSz="922338"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defTabSz="922338" eaLnBrk="0" fontAlgn="base" hangingPunct="0">
              <a:spcBef>
                <a:spcPct val="0"/>
              </a:spcBef>
              <a:spcAft>
                <a:spcPct val="0"/>
              </a:spcAft>
              <a:defRPr sz="2400">
                <a:solidFill>
                  <a:schemeClr val="tx1"/>
                </a:solidFill>
                <a:latin typeface="Arial" charset="0"/>
                <a:ea typeface="ＭＳ Ｐゴシック" pitchFamily="-112" charset="-128"/>
              </a:defRPr>
            </a:lvl9pPr>
          </a:lstStyle>
          <a:p>
            <a:pPr eaLnBrk="1" hangingPunct="1"/>
            <a:fld id="{EA29BE83-18EF-44D0-AFFE-3F505613C119}" type="slidenum">
              <a:rPr lang="en-US" sz="1000">
                <a:solidFill>
                  <a:srgbClr val="000000"/>
                </a:solidFill>
              </a:rPr>
              <a:pPr eaLnBrk="1" hangingPunct="1"/>
              <a:t>27</a:t>
            </a:fld>
            <a:endParaRPr lang="en-US" sz="1000" dirty="0">
              <a:solidFill>
                <a:srgbClr val="000000"/>
              </a:solidFill>
            </a:endParaRPr>
          </a:p>
        </p:txBody>
      </p:sp>
      <p:sp>
        <p:nvSpPr>
          <p:cNvPr id="218115" name="Rectangle 2"/>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218116" name="Rectangle 3"/>
          <p:cNvSpPr>
            <a:spLocks noGrp="1" noChangeArrowheads="1"/>
          </p:cNvSpPr>
          <p:nvPr>
            <p:ph type="body" idx="1"/>
          </p:nvPr>
        </p:nvSpPr>
        <p:spPr>
          <a:xfrm>
            <a:off x="264840" y="4330005"/>
            <a:ext cx="6480720" cy="42133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07950" indent="-107950" eaLnBrk="1" hangingPunct="1">
              <a:spcAft>
                <a:spcPts val="600"/>
              </a:spcAft>
            </a:pPr>
            <a:r>
              <a:rPr lang="es-MX" b="1" dirty="0" smtClean="0">
                <a:latin typeface="+mj-lt"/>
              </a:rPr>
              <a:t>Notas del Conferencista</a:t>
            </a:r>
          </a:p>
          <a:p>
            <a:pPr marL="0" indent="0" eaLnBrk="1" hangingPunct="1">
              <a:spcAft>
                <a:spcPts val="600"/>
              </a:spcAft>
              <a:buFontTx/>
              <a:buNone/>
            </a:pPr>
            <a:r>
              <a:rPr lang="es-MX" dirty="0" smtClean="0">
                <a:latin typeface="+mj-lt"/>
              </a:rPr>
              <a:t>Esta slide ilustra la ubicación de los puntos sensibles. Enfatiza que el examinador debe realizar el examen con suficiente presión como para que la uña del pulgar se ponga blanca. </a:t>
            </a:r>
          </a:p>
          <a:p>
            <a:pPr marL="0" indent="0" eaLnBrk="1" hangingPunct="1">
              <a:spcAft>
                <a:spcPts val="600"/>
              </a:spcAft>
              <a:buFontTx/>
              <a:buNone/>
            </a:pPr>
            <a:endParaRPr lang="es-MX" dirty="0" smtClean="0">
              <a:latin typeface="+mj-lt"/>
            </a:endParaRPr>
          </a:p>
          <a:p>
            <a:pPr marL="107950" indent="-107950">
              <a:spcAft>
                <a:spcPts val="600"/>
              </a:spcAft>
            </a:pPr>
            <a:r>
              <a:rPr lang="es-MX" b="1" dirty="0" smtClean="0">
                <a:solidFill>
                  <a:srgbClr val="000000"/>
                </a:solidFill>
                <a:latin typeface="+mj-lt"/>
                <a:ea typeface="ＭＳ Ｐゴシック" pitchFamily="-112" charset="-128"/>
              </a:rPr>
              <a:t>Referencia</a:t>
            </a:r>
          </a:p>
          <a:p>
            <a:pPr>
              <a:spcAft>
                <a:spcPts val="600"/>
              </a:spcAft>
            </a:pPr>
            <a:r>
              <a:rPr lang="en-CA" dirty="0" smtClean="0"/>
              <a:t>Wolfe F </a:t>
            </a:r>
            <a:r>
              <a:rPr lang="en-CA" i="1" dirty="0" smtClean="0"/>
              <a:t>et al.</a:t>
            </a:r>
            <a:r>
              <a:rPr lang="en-CA" dirty="0" smtClean="0"/>
              <a:t> The American College of Rheumatology 1990 Criteria for the Classification of Fibromyalgia. Report of the Multicenter Criteria Committee. </a:t>
            </a:r>
            <a:r>
              <a:rPr lang="en-CA" i="1" dirty="0" smtClean="0"/>
              <a:t>Arthritis Rheum </a:t>
            </a:r>
            <a:r>
              <a:rPr lang="en-CA" dirty="0" smtClean="0"/>
              <a:t>1990; 33(2):160-72.</a:t>
            </a:r>
            <a:endParaRPr lang="en-US" dirty="0" smtClean="0"/>
          </a:p>
        </p:txBody>
      </p:sp>
      <p:sp>
        <p:nvSpPr>
          <p:cNvPr id="218117" name="Rectangle 4"/>
          <p:cNvSpPr>
            <a:spLocks noChangeArrowheads="1"/>
          </p:cNvSpPr>
          <p:nvPr/>
        </p:nvSpPr>
        <p:spPr bwMode="auto">
          <a:xfrm>
            <a:off x="774069" y="8333918"/>
            <a:ext cx="5470383" cy="220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lIns="0" tIns="0" rIns="0" bIns="0" anchor="b"/>
          <a:lstStyle/>
          <a:p>
            <a:pPr defTabSz="912813" eaLnBrk="0" fontAlgn="base" hangingPunct="0">
              <a:spcBef>
                <a:spcPct val="0"/>
              </a:spcBef>
              <a:spcAft>
                <a:spcPct val="0"/>
              </a:spcAft>
            </a:pPr>
            <a:endParaRPr lang="en-US" sz="800" dirty="0" smtClean="0">
              <a:solidFill>
                <a:srgbClr val="000000"/>
              </a:solidFill>
              <a:latin typeface="Arial" charset="0"/>
              <a:ea typeface="ＭＳ Ｐゴシック" pitchFamily="-112"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28</a:t>
            </a:fld>
            <a:endParaRPr lang="en-CA" dirty="0">
              <a:solidFill>
                <a:prstClr val="black"/>
              </a:solidFill>
            </a:endParaRPr>
          </a:p>
        </p:txBody>
      </p:sp>
    </p:spTree>
    <p:extLst>
      <p:ext uri="{BB962C8B-B14F-4D97-AF65-F5344CB8AC3E}">
        <p14:creationId xmlns:p14="http://schemas.microsoft.com/office/powerpoint/2010/main" val="27375061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s-MX" b="1" dirty="0" smtClean="0"/>
              <a:t>Notas del Conferencista</a:t>
            </a:r>
          </a:p>
          <a:p>
            <a:pPr>
              <a:spcAft>
                <a:spcPts val="600"/>
              </a:spcAft>
            </a:pPr>
            <a:r>
              <a:rPr lang="es-MX" dirty="0" smtClean="0"/>
              <a:t>Aunque no existen prueba específicas para diagnosticar fibromialgia, se pueden usar pruebas de laboratorio o Rayos-X para descartar otros problemas de salud.</a:t>
            </a:r>
          </a:p>
          <a:p>
            <a:pPr>
              <a:spcAft>
                <a:spcPts val="600"/>
              </a:spcAft>
            </a:pPr>
            <a:endParaRPr lang="es-MX" dirty="0" smtClean="0"/>
          </a:p>
          <a:p>
            <a:pPr>
              <a:spcAft>
                <a:spcPts val="600"/>
              </a:spcAft>
            </a:pPr>
            <a:r>
              <a:rPr lang="es-MX" b="1" dirty="0" smtClean="0"/>
              <a:t>Referencia</a:t>
            </a:r>
          </a:p>
          <a:p>
            <a:pPr>
              <a:spcAft>
                <a:spcPts val="600"/>
              </a:spcAft>
            </a:pPr>
            <a:r>
              <a:rPr lang="en-CA" dirty="0" smtClean="0"/>
              <a:t>American College of Rheumatology. </a:t>
            </a:r>
            <a:r>
              <a:rPr lang="en-CA" i="1" dirty="0" smtClean="0"/>
              <a:t>Fibromyalgia</a:t>
            </a:r>
            <a:r>
              <a:rPr lang="en-CA" dirty="0" smtClean="0"/>
              <a:t>. Available at: </a:t>
            </a:r>
            <a:r>
              <a:rPr lang="en-CA" dirty="0" smtClean="0">
                <a:hlinkClick r:id="rId3"/>
              </a:rPr>
              <a:t>http://www.rheumatology.org/Practice/Clinical/Patients/Diseases_And_Conditions/Fibromyalgia/</a:t>
            </a:r>
            <a:r>
              <a:rPr lang="en-US" dirty="0" smtClean="0"/>
              <a:t>. Accessed: September 9, 2013.</a:t>
            </a:r>
            <a:endParaRPr lang="en-CA" dirty="0"/>
          </a:p>
        </p:txBody>
      </p:sp>
      <p:sp>
        <p:nvSpPr>
          <p:cNvPr id="4" name="Slide Number Placeholder 3"/>
          <p:cNvSpPr>
            <a:spLocks noGrp="1"/>
          </p:cNvSpPr>
          <p:nvPr>
            <p:ph type="sldNum" sz="quarter" idx="10"/>
          </p:nvPr>
        </p:nvSpPr>
        <p:spPr/>
        <p:txBody>
          <a:bodyPr/>
          <a:lstStyle/>
          <a:p>
            <a:fld id="{C869435C-097B-40B4-A7F6-991F06607D84}" type="slidenum">
              <a:rPr lang="en-CA" smtClean="0"/>
              <a:pPr/>
              <a:t>29</a:t>
            </a:fld>
            <a:endParaRPr lang="en-CA" dirty="0"/>
          </a:p>
        </p:txBody>
      </p:sp>
    </p:spTree>
    <p:extLst>
      <p:ext uri="{BB962C8B-B14F-4D97-AF65-F5344CB8AC3E}">
        <p14:creationId xmlns:p14="http://schemas.microsoft.com/office/powerpoint/2010/main" val="3683780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s-MX" b="1" dirty="0" smtClean="0"/>
              <a:t>Notas del Conferencista</a:t>
            </a:r>
          </a:p>
          <a:p>
            <a:r>
              <a:rPr lang="es-MX" dirty="0" smtClean="0"/>
              <a:t>Revisa los Objetivos de Aprendizaje para esta sesión. Pregunta a los participantes si tienen alguna meta adicional.</a:t>
            </a:r>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3</a:t>
            </a:fld>
            <a:endParaRPr lang="en-CA" dirty="0">
              <a:solidFill>
                <a:prstClr val="black"/>
              </a:solidFill>
            </a:endParaRPr>
          </a:p>
        </p:txBody>
      </p:sp>
    </p:spTree>
    <p:extLst>
      <p:ext uri="{BB962C8B-B14F-4D97-AF65-F5344CB8AC3E}">
        <p14:creationId xmlns:p14="http://schemas.microsoft.com/office/powerpoint/2010/main" val="4157067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64840" y="4257997"/>
            <a:ext cx="6480720" cy="4285373"/>
          </a:xfrm>
        </p:spPr>
        <p:txBody>
          <a:bodyPr/>
          <a:lstStyle/>
          <a:p>
            <a:pPr marL="0" marR="0" indent="0" algn="l" defTabSz="914400" rtl="0" eaLnBrk="1" fontAlgn="auto" latinLnBrk="0" hangingPunct="1">
              <a:spcBef>
                <a:spcPts val="0"/>
              </a:spcBef>
              <a:spcAft>
                <a:spcPts val="600"/>
              </a:spcAft>
              <a:buClrTx/>
              <a:buSzTx/>
              <a:buFontTx/>
              <a:buNone/>
              <a:tabLst/>
              <a:defRPr/>
            </a:pPr>
            <a:r>
              <a:rPr lang="es-MX" b="1" dirty="0" smtClean="0"/>
              <a:t>Notas del Conferencista</a:t>
            </a:r>
          </a:p>
          <a:p>
            <a:pPr>
              <a:spcAft>
                <a:spcPts val="600"/>
              </a:spcAft>
              <a:defRPr/>
            </a:pPr>
            <a:r>
              <a:rPr lang="es-MX" dirty="0" smtClean="0"/>
              <a:t>Muchos casos de ﬁbromialgia no se alinean precisamente con un grupo estandarizado de criterios de diagnóstico. Sin embargo, no se cree que sea un diagnóstico de exclusión, aunque algunos profesionales de la salud la han etiquetado como tal. Debido a que no existen criterios de diagnóstico absolutos y definitivos con aplicabilidad universal, los médicos generalmente aplican este diagnóstico después de la prueba negativa de otros diferenciales. En lugar de asumir un diagnóstico of ﬁbromialgia, la consideración cuidadosa de una multitud de diagnósticos potenciales, como muestra esta slide, disminuirá la probabilidad de un diagnóstico incorrecto. Cinco de los diferenciales comunes a considerar en pacientes con síntomas de ﬁbromialgia son trastornos de salud mental, hipotiroidismo, artritis reumatoide, disfunción adrenal y mieloma múltiple.</a:t>
            </a:r>
          </a:p>
          <a:p>
            <a:pPr>
              <a:spcAft>
                <a:spcPts val="600"/>
              </a:spcAft>
              <a:defRPr/>
            </a:pPr>
            <a:endParaRPr lang="es-MX" dirty="0" smtClean="0"/>
          </a:p>
          <a:p>
            <a:pPr>
              <a:spcAft>
                <a:spcPts val="600"/>
              </a:spcAft>
              <a:tabLst>
                <a:tab pos="252413" algn="l"/>
              </a:tabLst>
            </a:pPr>
            <a:r>
              <a:rPr lang="es-MX" b="1" dirty="0" smtClean="0"/>
              <a:t>Referencia</a:t>
            </a:r>
          </a:p>
          <a:p>
            <a:r>
              <a:rPr lang="it-IT" dirty="0" smtClean="0"/>
              <a:t>Bellato E </a:t>
            </a:r>
            <a:r>
              <a:rPr lang="it-IT" i="1" dirty="0" smtClean="0"/>
              <a:t>et al. </a:t>
            </a:r>
            <a:r>
              <a:rPr lang="en-CA" dirty="0" smtClean="0"/>
              <a:t>Fibromyalgia syndrome: etiology, pathogenesis, diagnosis, and treatment.</a:t>
            </a:r>
            <a:r>
              <a:rPr lang="en-CA" i="1" dirty="0" smtClean="0"/>
              <a:t> Pain Res Treat</a:t>
            </a:r>
            <a:r>
              <a:rPr lang="en-CA" dirty="0" smtClean="0"/>
              <a:t> 2012; 2012:426130.</a:t>
            </a:r>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pPr/>
              <a:t>30</a:t>
            </a:fld>
            <a:endParaRPr lang="en-CA" dirty="0"/>
          </a:p>
        </p:txBody>
      </p:sp>
    </p:spTree>
    <p:extLst>
      <p:ext uri="{BB962C8B-B14F-4D97-AF65-F5344CB8AC3E}">
        <p14:creationId xmlns:p14="http://schemas.microsoft.com/office/powerpoint/2010/main" val="14446829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defRPr/>
            </a:pPr>
            <a:r>
              <a:rPr lang="es-MX" b="1" dirty="0" smtClean="0"/>
              <a:t>Notas del Conferencista</a:t>
            </a:r>
          </a:p>
          <a:p>
            <a:pPr>
              <a:spcAft>
                <a:spcPts val="600"/>
              </a:spcAft>
              <a:defRPr/>
            </a:pPr>
            <a:r>
              <a:rPr lang="es-MX" dirty="0" smtClean="0"/>
              <a:t>Muchos casos de ﬁbromialgia no se alinean precisamente con un grupo estandarizado de criterios de diagnóstico. Sin embargo, no se cree que sea un diagnóstico de exclusión, aunque algunos profesionales de la salud la han etiquetado como tal. Debido a que no existen criterios de diagnóstico absolutos y definitivos con aplicabilidad universal, los médicos generalmente aplican este diagnóstico después de la prueba negativa de otros diferenciales. En lugar de asumir un diagnóstico of ﬁbromialgia, la consideración cuidadosa de una multitud de diagnósticos potenciales, como muestra esta slide, disminuirá la probabilidad de un diagnóstico incorrecto. Cinco de los diferenciales comunes a considerar en pacientes con síntomas de ﬁbromialgia son trastornos de salud mental, hipotiroidismo, artritis reumatoide, disfunción adrenal y mieloma múltiple.</a:t>
            </a:r>
          </a:p>
          <a:p>
            <a:pPr>
              <a:spcAft>
                <a:spcPts val="600"/>
              </a:spcAft>
              <a:defRPr/>
            </a:pPr>
            <a:endParaRPr lang="es-MX" dirty="0" smtClean="0"/>
          </a:p>
          <a:p>
            <a:pPr>
              <a:spcAft>
                <a:spcPts val="600"/>
              </a:spcAft>
              <a:tabLst>
                <a:tab pos="252413" algn="l"/>
              </a:tabLst>
            </a:pPr>
            <a:r>
              <a:rPr lang="es-MX" b="1" dirty="0" smtClean="0"/>
              <a:t>Referencia</a:t>
            </a:r>
          </a:p>
          <a:p>
            <a:r>
              <a:rPr lang="it-IT" dirty="0" smtClean="0"/>
              <a:t>Bellato E </a:t>
            </a:r>
            <a:r>
              <a:rPr lang="it-IT" i="1" dirty="0" smtClean="0"/>
              <a:t>et al. </a:t>
            </a:r>
            <a:r>
              <a:rPr lang="en-CA" dirty="0" smtClean="0"/>
              <a:t>Fibromyalgia syndrome: etiology, pathogenesis, diagnosis, and treatment.</a:t>
            </a:r>
            <a:r>
              <a:rPr lang="en-CA" i="1" dirty="0" smtClean="0"/>
              <a:t> Pain Res Treat</a:t>
            </a:r>
            <a:r>
              <a:rPr lang="en-CA" dirty="0" smtClean="0"/>
              <a:t> 2012; 2012:426130.</a:t>
            </a:r>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pPr/>
              <a:t>31</a:t>
            </a:fld>
            <a:endParaRPr lang="en-CA" dirty="0"/>
          </a:p>
        </p:txBody>
      </p:sp>
    </p:spTree>
    <p:extLst>
      <p:ext uri="{BB962C8B-B14F-4D97-AF65-F5344CB8AC3E}">
        <p14:creationId xmlns:p14="http://schemas.microsoft.com/office/powerpoint/2010/main" val="27674271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32</a:t>
            </a:fld>
            <a:endParaRPr lang="en-CA" dirty="0">
              <a:solidFill>
                <a:prstClr val="black"/>
              </a:solidFill>
            </a:endParaRPr>
          </a:p>
        </p:txBody>
      </p:sp>
    </p:spTree>
    <p:extLst>
      <p:ext uri="{BB962C8B-B14F-4D97-AF65-F5344CB8AC3E}">
        <p14:creationId xmlns:p14="http://schemas.microsoft.com/office/powerpoint/2010/main" val="24894674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2400">
                <a:solidFill>
                  <a:schemeClr val="tx1"/>
                </a:solidFill>
                <a:latin typeface="Arial" charset="0"/>
                <a:ea typeface="ＭＳ Ｐゴシック" pitchFamily="-112" charset="-128"/>
              </a:defRPr>
            </a:lvl1pPr>
            <a:lvl2pPr marL="742950" indent="-285750" defTabSz="922338" eaLnBrk="0" hangingPunct="0">
              <a:defRPr sz="2400">
                <a:solidFill>
                  <a:schemeClr val="tx1"/>
                </a:solidFill>
                <a:latin typeface="Arial" charset="0"/>
                <a:ea typeface="ＭＳ Ｐゴシック" pitchFamily="-112" charset="-128"/>
              </a:defRPr>
            </a:lvl2pPr>
            <a:lvl3pPr marL="1143000" indent="-228600" defTabSz="922338" eaLnBrk="0" hangingPunct="0">
              <a:defRPr sz="2400">
                <a:solidFill>
                  <a:schemeClr val="tx1"/>
                </a:solidFill>
                <a:latin typeface="Arial" charset="0"/>
                <a:ea typeface="ＭＳ Ｐゴシック" pitchFamily="-112" charset="-128"/>
              </a:defRPr>
            </a:lvl3pPr>
            <a:lvl4pPr marL="1600200" indent="-228600" defTabSz="922338" eaLnBrk="0" hangingPunct="0">
              <a:defRPr sz="2400">
                <a:solidFill>
                  <a:schemeClr val="tx1"/>
                </a:solidFill>
                <a:latin typeface="Arial" charset="0"/>
                <a:ea typeface="ＭＳ Ｐゴシック" pitchFamily="-112" charset="-128"/>
              </a:defRPr>
            </a:lvl4pPr>
            <a:lvl5pPr marL="2057400" indent="-228600" defTabSz="922338" eaLnBrk="0" hangingPunct="0">
              <a:defRPr sz="2400">
                <a:solidFill>
                  <a:schemeClr val="tx1"/>
                </a:solidFill>
                <a:latin typeface="Arial" charset="0"/>
                <a:ea typeface="ＭＳ Ｐゴシック" pitchFamily="-112" charset="-128"/>
              </a:defRPr>
            </a:lvl5pPr>
            <a:lvl6pPr marL="2514600" indent="-228600" defTabSz="922338"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defTabSz="922338"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defTabSz="922338"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defTabSz="922338" eaLnBrk="0" fontAlgn="base" hangingPunct="0">
              <a:spcBef>
                <a:spcPct val="0"/>
              </a:spcBef>
              <a:spcAft>
                <a:spcPct val="0"/>
              </a:spcAft>
              <a:defRPr sz="2400">
                <a:solidFill>
                  <a:schemeClr val="tx1"/>
                </a:solidFill>
                <a:latin typeface="Arial" charset="0"/>
                <a:ea typeface="ＭＳ Ｐゴシック" pitchFamily="-112" charset="-128"/>
              </a:defRPr>
            </a:lvl9pPr>
          </a:lstStyle>
          <a:p>
            <a:pPr eaLnBrk="1" hangingPunct="1"/>
            <a:fld id="{AFD5BC1D-8047-496E-BCBC-1FA4D99005CE}" type="slidenum">
              <a:rPr lang="en-US" sz="1000">
                <a:solidFill>
                  <a:srgbClr val="000000"/>
                </a:solidFill>
              </a:rPr>
              <a:pPr eaLnBrk="1" hangingPunct="1"/>
              <a:t>33</a:t>
            </a:fld>
            <a:endParaRPr lang="en-US" sz="1000" dirty="0">
              <a:solidFill>
                <a:srgbClr val="000000"/>
              </a:solidFill>
            </a:endParaRPr>
          </a:p>
        </p:txBody>
      </p:sp>
      <p:sp>
        <p:nvSpPr>
          <p:cNvPr id="212995" name="Rectangle 2"/>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212996" name="Rectangle 3"/>
          <p:cNvSpPr>
            <a:spLocks noGrp="1" noChangeArrowheads="1"/>
          </p:cNvSpPr>
          <p:nvPr>
            <p:ph type="body" idx="1"/>
          </p:nvPr>
        </p:nvSpPr>
        <p:spPr>
          <a:xfrm>
            <a:off x="701040" y="4384615"/>
            <a:ext cx="5608320" cy="347378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Aft>
                <a:spcPts val="600"/>
              </a:spcAft>
            </a:pPr>
            <a:r>
              <a:rPr lang="es-MX" b="1" dirty="0" smtClean="0">
                <a:latin typeface="+mj-lt"/>
              </a:rPr>
              <a:t>Notas del Conferencista</a:t>
            </a:r>
          </a:p>
          <a:p>
            <a:pPr>
              <a:spcAft>
                <a:spcPts val="600"/>
              </a:spcAft>
            </a:pPr>
            <a:r>
              <a:rPr lang="es-MX" dirty="0" smtClean="0">
                <a:latin typeface="+mj-lt"/>
              </a:rPr>
              <a:t>Los pacientes con síndrome de fatiga crónica y fibromialgia comparten muchas características de la enfermedad clínica como mialgia, fatiga, trastornos del sueño, y deterioro en la habilidad para realizar actividades de la vida diaria como consecuencia de estos síntomas . Sin embargo, la fibromialgia y el síndrome de fatiga crónica pueden ser diferenciados con base en el balance del síntoma: el dolor es la principal característica de la fibromialgia mientras que el malestar después de realizar esfuerzo y la fatiga son los síntomas principales del s</a:t>
            </a:r>
            <a:r>
              <a:rPr lang="es-MX" dirty="0" smtClean="0"/>
              <a:t>índrome de fatiga crónica</a:t>
            </a:r>
            <a:r>
              <a:rPr lang="es-MX" dirty="0" smtClean="0">
                <a:latin typeface="+mj-lt"/>
              </a:rPr>
              <a:t>.  </a:t>
            </a:r>
          </a:p>
          <a:p>
            <a:pPr>
              <a:spcAft>
                <a:spcPts val="600"/>
              </a:spcAft>
            </a:pPr>
            <a:r>
              <a:rPr lang="es-MX" dirty="0" smtClean="0">
                <a:latin typeface="+mj-lt"/>
              </a:rPr>
              <a:t>Muchos pacientes con s</a:t>
            </a:r>
            <a:r>
              <a:rPr lang="es-MX" dirty="0" smtClean="0"/>
              <a:t>índrome de fatiga crónica </a:t>
            </a:r>
            <a:r>
              <a:rPr lang="es-MX" dirty="0" smtClean="0">
                <a:latin typeface="+mj-lt"/>
              </a:rPr>
              <a:t>también son diagnosticados con fibromialgia y vice versa.</a:t>
            </a:r>
          </a:p>
          <a:p>
            <a:pPr>
              <a:spcAft>
                <a:spcPts val="600"/>
              </a:spcAft>
            </a:pPr>
            <a:endParaRPr lang="es-MX" baseline="30000" dirty="0" smtClean="0">
              <a:latin typeface="+mj-lt"/>
            </a:endParaRPr>
          </a:p>
          <a:p>
            <a:pPr>
              <a:spcAft>
                <a:spcPts val="600"/>
              </a:spcAft>
            </a:pPr>
            <a:r>
              <a:rPr lang="es-MX" b="1" dirty="0" smtClean="0">
                <a:latin typeface="+mj-lt"/>
              </a:rPr>
              <a:t>Referencias</a:t>
            </a:r>
          </a:p>
          <a:p>
            <a:pPr>
              <a:spcAft>
                <a:spcPts val="600"/>
              </a:spcAft>
              <a:defRPr/>
            </a:pPr>
            <a:r>
              <a:rPr lang="en-US" dirty="0" smtClean="0"/>
              <a:t>Aaron LA </a:t>
            </a:r>
            <a:r>
              <a:rPr lang="en-US" i="1" dirty="0" smtClean="0"/>
              <a:t>et al. </a:t>
            </a:r>
            <a:r>
              <a:rPr lang="en-US" dirty="0" smtClean="0"/>
              <a:t>Overlapping conditions among patients with chronic fatigue syndrome, fibromyalgia and temporomadibular disorder. </a:t>
            </a:r>
            <a:r>
              <a:rPr lang="en-US" i="1" dirty="0" smtClean="0"/>
              <a:t>Arch Intern Med</a:t>
            </a:r>
            <a:r>
              <a:rPr lang="en-US" dirty="0" smtClean="0"/>
              <a:t> 2000; 160(2):221-7.</a:t>
            </a:r>
          </a:p>
          <a:p>
            <a:pPr>
              <a:spcAft>
                <a:spcPts val="600"/>
              </a:spcAft>
            </a:pPr>
            <a:r>
              <a:rPr lang="en-US" dirty="0" smtClean="0"/>
              <a:t>Goldenberg DL </a:t>
            </a:r>
            <a:r>
              <a:rPr lang="en-US" i="1" dirty="0" smtClean="0"/>
              <a:t>et al. </a:t>
            </a:r>
            <a:r>
              <a:rPr lang="en-US" dirty="0" smtClean="0"/>
              <a:t>High frequency of fibromyalgia in patients with chronic fatigue seen in a primary care practice</a:t>
            </a:r>
            <a:r>
              <a:rPr lang="en-US" i="1" dirty="0" smtClean="0"/>
              <a:t>. Arthritis Rheum </a:t>
            </a:r>
            <a:r>
              <a:rPr lang="en-US" dirty="0" smtClean="0"/>
              <a:t>1990; 33(3):381-7.</a:t>
            </a:r>
          </a:p>
          <a:p>
            <a:pPr eaLnBrk="1" hangingPunct="1">
              <a:spcAft>
                <a:spcPts val="600"/>
              </a:spcAft>
            </a:pPr>
            <a:endParaRPr lang="es-MX" dirty="0" smtClean="0">
              <a:latin typeface="+mj-lt"/>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E2547B21-79EE-4140-B9B8-96CD8036B118}" type="slidenum">
              <a:rPr lang="en-US" smtClean="0">
                <a:solidFill>
                  <a:prstClr val="black"/>
                </a:solidFill>
              </a:rPr>
              <a:pPr/>
              <a:t>34</a:t>
            </a:fld>
            <a:endParaRPr lang="en-US" dirty="0" smtClean="0">
              <a:solidFill>
                <a:prstClr val="black"/>
              </a:solidFill>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xfrm>
            <a:off x="264840" y="4185990"/>
            <a:ext cx="6745560" cy="4968552"/>
          </a:xfrm>
          <a:noFill/>
          <a:ln/>
        </p:spPr>
        <p:txBody>
          <a:bodyPr lIns="89394" tIns="44697" rIns="89394" bIns="44697"/>
          <a:lstStyle/>
          <a:p>
            <a:pPr eaLnBrk="1" hangingPunct="1">
              <a:spcAft>
                <a:spcPts val="600"/>
              </a:spcAft>
            </a:pPr>
            <a:r>
              <a:rPr lang="es-MX" sz="1100" b="1" dirty="0" smtClean="0"/>
              <a:t>Notas del Conferencista</a:t>
            </a:r>
          </a:p>
          <a:p>
            <a:pPr>
              <a:spcAft>
                <a:spcPts val="600"/>
              </a:spcAft>
            </a:pPr>
            <a:r>
              <a:rPr lang="es-MX" sz="1100" dirty="0" smtClean="0"/>
              <a:t>Los Criterios de ACR de 1990 para la clasificación de fibromialgia requieren que los pacientes tengan una historia de  dolor crónico por ≥3 meses y dolor en ≥11 de los 18 sitios de puntos sensibles a la palpación digital. Para determinar los criterios para la clasificación de Fibromialgia, Wolfe et al estudiaron a 558 pacientes; Dolor Diseminado, definido como dolor axial más del segmento superior e inferior más dolor del lado izquierdo y derecho, fue demostrado en 97.6% de los pacientes con fibromialgia (n = 293) y 69.1% de los pacientes control (n = 265). En cuanto a edad y sexo, los controles tenían características similares a los pacientes con síndromes de dolor de cuello, síndromes de dolor de espalda baja, síndromes de dolor relacionado con trauma, y posible lupus eritematoso sistémico o artritis reumatoide. Trastornos del sueño, Fatiga y Rigidez matutina estaban presentes en &gt;75% de los pacientes con fibromialgia. </a:t>
            </a:r>
          </a:p>
          <a:p>
            <a:pPr eaLnBrk="1" hangingPunct="1">
              <a:spcAft>
                <a:spcPts val="600"/>
              </a:spcAft>
            </a:pPr>
            <a:r>
              <a:rPr lang="es-MX" sz="1100" dirty="0" smtClean="0"/>
              <a:t>Aunque los criterios ACR pueden usarse para diferenciar a la fibromialgia de otros padecimientos reumatológicos, los criterios fueron diseñados originalmente como una herramienta de investigación. Por lo tanto, es importante recordar que los criterios  ACR son útiles para clasificar fibromialgia pero no para el diagnóstico. “La opinión del experto” sigue siendo la regla de oro para hacer un diagnóstico de fibromialgia. No existen hallazgos objetivos para  fibromialgia en el examen físico o en pruebas de laboratorio. Aunque Wolfe et al reportaron que los puntos sensibles eran el discriminador más poderoso entre los pacientes con fibromialgia y los controles, la sensibilidad es subjetiva y depende de la fuerza del examinador durante la palpación.</a:t>
            </a:r>
          </a:p>
          <a:p>
            <a:pPr eaLnBrk="1" hangingPunct="1">
              <a:spcAft>
                <a:spcPts val="600"/>
              </a:spcAft>
            </a:pPr>
            <a:r>
              <a:rPr lang="es-MX" sz="1100" dirty="0" smtClean="0"/>
              <a:t>Es importante destacar que Wolfe et al reportaron que los criterios ACR son sensibles (88.4%) y específicos (81.1%) para fibromialgia; esto no fue demostrado fuera de una clínica de reumatología.</a:t>
            </a:r>
            <a:endParaRPr lang="en-US" sz="1100" dirty="0" smtClean="0"/>
          </a:p>
          <a:p>
            <a:pPr eaLnBrk="1" hangingPunct="1">
              <a:spcAft>
                <a:spcPts val="600"/>
              </a:spcAft>
            </a:pPr>
            <a:endParaRPr lang="en-US" sz="1100" dirty="0" smtClean="0"/>
          </a:p>
          <a:p>
            <a:pPr>
              <a:spcAft>
                <a:spcPts val="600"/>
              </a:spcAft>
              <a:defRPr/>
            </a:pPr>
            <a:r>
              <a:rPr lang="en-US" sz="1100" b="1" dirty="0" smtClean="0"/>
              <a:t>Referencia</a:t>
            </a:r>
          </a:p>
          <a:p>
            <a:pPr>
              <a:spcAft>
                <a:spcPts val="600"/>
              </a:spcAft>
              <a:defRPr/>
            </a:pPr>
            <a:r>
              <a:rPr lang="en-US" sz="1100" dirty="0" smtClean="0">
                <a:cs typeface="Times New Roman" pitchFamily="18" charset="0"/>
              </a:rPr>
              <a:t>Wolfe F </a:t>
            </a:r>
            <a:r>
              <a:rPr lang="en-US" sz="1100" i="1" dirty="0" smtClean="0">
                <a:cs typeface="Times New Roman" pitchFamily="18" charset="0"/>
              </a:rPr>
              <a:t>et al.</a:t>
            </a:r>
            <a:r>
              <a:rPr lang="en-US" sz="1100" dirty="0" smtClean="0">
                <a:cs typeface="Times New Roman" pitchFamily="18" charset="0"/>
              </a:rPr>
              <a:t> The American College of Rheumatology 1990 criteria for the classification of fibromyalgia. Report of the Multicenter Criteria Committee. </a:t>
            </a:r>
            <a:r>
              <a:rPr lang="en-US" sz="1100" i="1" dirty="0" smtClean="0">
                <a:cs typeface="Times New Roman" pitchFamily="18" charset="0"/>
              </a:rPr>
              <a:t>Arthritis Rheum</a:t>
            </a:r>
            <a:r>
              <a:rPr lang="en-US" sz="1100" dirty="0" smtClean="0">
                <a:cs typeface="Times New Roman" pitchFamily="18" charset="0"/>
              </a:rPr>
              <a:t> 1990; </a:t>
            </a:r>
            <a:br>
              <a:rPr lang="en-US" sz="1100" dirty="0" smtClean="0">
                <a:cs typeface="Times New Roman" pitchFamily="18" charset="0"/>
              </a:rPr>
            </a:br>
            <a:r>
              <a:rPr lang="en-US" sz="1100" dirty="0" smtClean="0">
                <a:cs typeface="Times New Roman" pitchFamily="18" charset="0"/>
              </a:rPr>
              <a:t>33(2):160-72.</a:t>
            </a:r>
          </a:p>
          <a:p>
            <a:pPr>
              <a:spcAft>
                <a:spcPts val="600"/>
              </a:spcAft>
              <a:defRPr/>
            </a:pPr>
            <a:endParaRPr lang="en-US" sz="1100" dirty="0" smtClean="0"/>
          </a:p>
          <a:p>
            <a:pPr marL="457200" indent="-457200">
              <a:spcAft>
                <a:spcPts val="600"/>
              </a:spcAft>
            </a:pPr>
            <a:endParaRPr lang="en-US" sz="1100" b="1" dirty="0" smtClean="0"/>
          </a:p>
          <a:p>
            <a:pPr marL="115888" indent="-115888">
              <a:spcAft>
                <a:spcPts val="600"/>
              </a:spcAft>
            </a:pPr>
            <a:endParaRPr lang="en-US" sz="1100" dirty="0" smtClean="0"/>
          </a:p>
          <a:p>
            <a:pPr marL="115888" indent="-115888" eaLnBrk="1" hangingPunct="1">
              <a:spcAft>
                <a:spcPts val="600"/>
              </a:spcAft>
            </a:pPr>
            <a:endParaRPr lang="en-US" sz="1100"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6491" eaLnBrk="0" hangingPunct="0">
              <a:defRPr sz="2300">
                <a:solidFill>
                  <a:schemeClr val="tx1"/>
                </a:solidFill>
                <a:latin typeface="Arial" charset="0"/>
                <a:ea typeface="ＭＳ Ｐゴシック" pitchFamily="-112" charset="-128"/>
              </a:defRPr>
            </a:lvl1pPr>
            <a:lvl2pPr marL="702756" indent="-270291" defTabSz="456491" eaLnBrk="0" hangingPunct="0">
              <a:defRPr sz="2300">
                <a:solidFill>
                  <a:schemeClr val="tx1"/>
                </a:solidFill>
                <a:latin typeface="Arial" charset="0"/>
                <a:ea typeface="ＭＳ Ｐゴシック" pitchFamily="-112" charset="-128"/>
              </a:defRPr>
            </a:lvl2pPr>
            <a:lvl3pPr marL="1081164" indent="-216233" defTabSz="456491" eaLnBrk="0" hangingPunct="0">
              <a:defRPr sz="2300">
                <a:solidFill>
                  <a:schemeClr val="tx1"/>
                </a:solidFill>
                <a:latin typeface="Arial" charset="0"/>
                <a:ea typeface="ＭＳ Ｐゴシック" pitchFamily="-112" charset="-128"/>
              </a:defRPr>
            </a:lvl3pPr>
            <a:lvl4pPr marL="1513629" indent="-216233" defTabSz="456491" eaLnBrk="0" hangingPunct="0">
              <a:defRPr sz="2300">
                <a:solidFill>
                  <a:schemeClr val="tx1"/>
                </a:solidFill>
                <a:latin typeface="Arial" charset="0"/>
                <a:ea typeface="ＭＳ Ｐゴシック" pitchFamily="-112" charset="-128"/>
              </a:defRPr>
            </a:lvl4pPr>
            <a:lvl5pPr marL="1946095" indent="-216233" defTabSz="456491" eaLnBrk="0" hangingPunct="0">
              <a:defRPr sz="2300">
                <a:solidFill>
                  <a:schemeClr val="tx1"/>
                </a:solidFill>
                <a:latin typeface="Arial" charset="0"/>
                <a:ea typeface="ＭＳ Ｐゴシック" pitchFamily="-112" charset="-128"/>
              </a:defRPr>
            </a:lvl5pPr>
            <a:lvl6pPr marL="2378560" indent="-216233" defTabSz="456491" eaLnBrk="0" fontAlgn="base" hangingPunct="0">
              <a:spcBef>
                <a:spcPct val="0"/>
              </a:spcBef>
              <a:spcAft>
                <a:spcPct val="0"/>
              </a:spcAft>
              <a:defRPr sz="2300">
                <a:solidFill>
                  <a:schemeClr val="tx1"/>
                </a:solidFill>
                <a:latin typeface="Arial" charset="0"/>
                <a:ea typeface="ＭＳ Ｐゴシック" pitchFamily="-112" charset="-128"/>
              </a:defRPr>
            </a:lvl6pPr>
            <a:lvl7pPr marL="2811026" indent="-216233" defTabSz="456491" eaLnBrk="0" fontAlgn="base" hangingPunct="0">
              <a:spcBef>
                <a:spcPct val="0"/>
              </a:spcBef>
              <a:spcAft>
                <a:spcPct val="0"/>
              </a:spcAft>
              <a:defRPr sz="2300">
                <a:solidFill>
                  <a:schemeClr val="tx1"/>
                </a:solidFill>
                <a:latin typeface="Arial" charset="0"/>
                <a:ea typeface="ＭＳ Ｐゴシック" pitchFamily="-112" charset="-128"/>
              </a:defRPr>
            </a:lvl7pPr>
            <a:lvl8pPr marL="3243491" indent="-216233" defTabSz="456491" eaLnBrk="0" fontAlgn="base" hangingPunct="0">
              <a:spcBef>
                <a:spcPct val="0"/>
              </a:spcBef>
              <a:spcAft>
                <a:spcPct val="0"/>
              </a:spcAft>
              <a:defRPr sz="2300">
                <a:solidFill>
                  <a:schemeClr val="tx1"/>
                </a:solidFill>
                <a:latin typeface="Arial" charset="0"/>
                <a:ea typeface="ＭＳ Ｐゴシック" pitchFamily="-112" charset="-128"/>
              </a:defRPr>
            </a:lvl8pPr>
            <a:lvl9pPr marL="3675957" indent="-216233" defTabSz="456491" eaLnBrk="0" fontAlgn="base" hangingPunct="0">
              <a:spcBef>
                <a:spcPct val="0"/>
              </a:spcBef>
              <a:spcAft>
                <a:spcPct val="0"/>
              </a:spcAft>
              <a:defRPr sz="2300">
                <a:solidFill>
                  <a:schemeClr val="tx1"/>
                </a:solidFill>
                <a:latin typeface="Arial" charset="0"/>
                <a:ea typeface="ＭＳ Ｐゴシック" pitchFamily="-112" charset="-128"/>
              </a:defRPr>
            </a:lvl9pPr>
          </a:lstStyle>
          <a:p>
            <a:pPr eaLnBrk="1" hangingPunct="1"/>
            <a:fld id="{7DCDEC90-859D-4EAC-9274-F16A4044A6A3}" type="slidenum">
              <a:rPr lang="en-US" sz="900">
                <a:solidFill>
                  <a:prstClr val="black"/>
                </a:solidFill>
              </a:rPr>
              <a:pPr eaLnBrk="1" hangingPunct="1"/>
              <a:t>35</a:t>
            </a:fld>
            <a:endParaRPr lang="en-US" sz="900" dirty="0">
              <a:solidFill>
                <a:prstClr val="black"/>
              </a:solidFill>
            </a:endParaRPr>
          </a:p>
        </p:txBody>
      </p:sp>
      <p:sp>
        <p:nvSpPr>
          <p:cNvPr id="250883" name="Rectangle 7"/>
          <p:cNvSpPr>
            <a:spLocks noGrp="1" noRot="1" noChangeAspect="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250884" name="Rectangle 8"/>
          <p:cNvSpPr>
            <a:spLocks noGrp="1"/>
          </p:cNvSpPr>
          <p:nvPr>
            <p:ph type="body" idx="1"/>
          </p:nvPr>
        </p:nvSpPr>
        <p:spPr>
          <a:xfrm>
            <a:off x="192832" y="4113981"/>
            <a:ext cx="6552728" cy="512209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00"/>
              </a:spcAft>
            </a:pPr>
            <a:r>
              <a:rPr lang="es-MX" sz="1000" b="1" dirty="0" smtClean="0">
                <a:latin typeface="+mj-lt"/>
              </a:rPr>
              <a:t>Notas del Conferencista</a:t>
            </a:r>
          </a:p>
          <a:p>
            <a:pPr>
              <a:spcAft>
                <a:spcPts val="600"/>
              </a:spcAft>
            </a:pPr>
            <a:r>
              <a:rPr lang="es-MX" sz="1000" dirty="0" smtClean="0"/>
              <a:t>A través del tiempo, se desarrolló una serie de objeciones a los criterios de clasificación de ACR de 1990. </a:t>
            </a:r>
            <a:br>
              <a:rPr lang="es-MX" sz="1000" dirty="0" smtClean="0"/>
            </a:br>
            <a:r>
              <a:rPr lang="es-MX" sz="1000" dirty="0" smtClean="0"/>
              <a:t>Primero, era cada vez más claro que el conteo de puntos sensibles raramente era realizado en atención primaria donde ocurre la mayor parte de los diagnósticos de fibromialgia, y cuando se realizaban, se hacían incorrectamente. </a:t>
            </a:r>
            <a:br>
              <a:rPr lang="es-MX" sz="1000" dirty="0" smtClean="0"/>
            </a:br>
            <a:r>
              <a:rPr lang="es-MX" sz="1000" dirty="0" smtClean="0"/>
              <a:t>Muchos médicos no sabían cómo examinar los puntos sensibles y algunos simplemente se rehusaban a hacerlo. Como consecuencia, el diagnóstico de fibromialgia en la práctica ha sido un diagnóstico generalmente basado en los síntomas. Segundo, la importancia de ciertos síntomas, como fatiga, síntomas cognitivos y la magnitud de los síntomas somáticos, no fueron considerados cuando se desarrollaron las guías en 1990. Además, muchos expertos en fibromialgia creían que los puntos sensibles enmascaraban consideraciones importantes y asociaban erróneamente el trastorno a una anormalidad muscular periférica. Finalmente, algunos médicos consideraban que la fibromialgia era un trastorno de espectro y que criterios dicótomos no eran de utilidad.</a:t>
            </a:r>
          </a:p>
          <a:p>
            <a:pPr>
              <a:spcAft>
                <a:spcPts val="600"/>
              </a:spcAft>
            </a:pPr>
            <a:r>
              <a:rPr lang="es-MX" sz="1000" dirty="0" smtClean="0"/>
              <a:t>Otro problema importante era que los pacientes que mejoraban o cuyos síntomas y puntos sensibles disminuían podrían no cumplir con la definición de la clasificación de ACR de 1990. No quedaba claro cómo categorizar o evaluar a estos pacientes. Además,  los criterios de clasificación ACR establecían un grupo de estándares tan generales para el diagnóstico que había poca variación en los síntomas entre los pacientes con fibromialgia. Estas dos consideraciones sugirieron la necesidad de una escala de severidad completa que pudiera diferenciar a los pacientes de acuerdo con el nivel de los síntomas de fibromialgia. </a:t>
            </a:r>
          </a:p>
          <a:p>
            <a:pPr>
              <a:spcAft>
                <a:spcPts val="600"/>
              </a:spcAft>
            </a:pPr>
            <a:r>
              <a:rPr lang="es-MX" sz="1000" dirty="0" smtClean="0"/>
              <a:t>Como resultado, en 2010, ACR propuso que un paciente satisface los criterios de diagnóstico de fibromialgia si se cumplen las siguientes condiciones:</a:t>
            </a:r>
          </a:p>
          <a:p>
            <a:pPr marL="228600" indent="-228600">
              <a:spcAft>
                <a:spcPts val="600"/>
              </a:spcAft>
              <a:buFont typeface="+mj-lt"/>
              <a:buAutoNum type="arabicPeriod"/>
            </a:pPr>
            <a:r>
              <a:rPr lang="es-MX" sz="1000" dirty="0" smtClean="0"/>
              <a:t>Puntaje del Índice de Dolor Diseminado (WPI) de 7 y puntaje de la escala de severidad de los síntomas (SS) de 5 o WPI de 3–6 y puntaje de la escala SS de 9</a:t>
            </a:r>
          </a:p>
          <a:p>
            <a:pPr marL="228600" indent="-228600">
              <a:spcAft>
                <a:spcPts val="600"/>
              </a:spcAft>
              <a:buFont typeface="+mj-lt"/>
              <a:buAutoNum type="arabicPeriod"/>
            </a:pPr>
            <a:r>
              <a:rPr lang="es-MX" sz="1000" dirty="0" smtClean="0"/>
              <a:t>Los síntomas han estado presentes a un nivel similar ≥3 meses</a:t>
            </a:r>
          </a:p>
          <a:p>
            <a:pPr marL="228600" indent="-228600">
              <a:spcAft>
                <a:spcPts val="600"/>
              </a:spcAft>
              <a:buFont typeface="+mj-lt"/>
              <a:buAutoNum type="arabicPeriod"/>
            </a:pPr>
            <a:r>
              <a:rPr lang="es-MX" sz="1000" dirty="0" smtClean="0"/>
              <a:t>El paciente no tiene un trastorno que podría explicar el dolor</a:t>
            </a:r>
          </a:p>
          <a:p>
            <a:pPr marL="228600" indent="-228600">
              <a:spcAft>
                <a:spcPts val="600"/>
              </a:spcAft>
            </a:pPr>
            <a:endParaRPr lang="es-MX" sz="1000" dirty="0" smtClean="0">
              <a:latin typeface="+mj-lt"/>
            </a:endParaRPr>
          </a:p>
          <a:p>
            <a:pPr>
              <a:spcAft>
                <a:spcPts val="600"/>
              </a:spcAft>
            </a:pPr>
            <a:r>
              <a:rPr lang="es-MX" sz="1000" b="1" dirty="0" smtClean="0">
                <a:latin typeface="+mj-lt"/>
              </a:rPr>
              <a:t>Referencia</a:t>
            </a:r>
          </a:p>
          <a:p>
            <a:pPr>
              <a:spcAft>
                <a:spcPts val="600"/>
              </a:spcAft>
              <a:defRPr/>
            </a:pPr>
            <a:r>
              <a:rPr lang="en-US" sz="1000" dirty="0" smtClean="0"/>
              <a:t>Wolfe F </a:t>
            </a:r>
            <a:r>
              <a:rPr lang="en-US" sz="1000" i="1" dirty="0" smtClean="0"/>
              <a:t>et al.</a:t>
            </a:r>
            <a:r>
              <a:rPr lang="en-US" sz="1000" dirty="0" smtClean="0"/>
              <a:t> The American College of Rheumatology preliminary diagnostic criteria for fibromyalgia and measurement of symptom severity. </a:t>
            </a:r>
            <a:r>
              <a:rPr lang="en-US" sz="1000" i="1" dirty="0" smtClean="0"/>
              <a:t>Arthritis Care Res (Hoboken)</a:t>
            </a:r>
            <a:r>
              <a:rPr lang="en-US" sz="1000" dirty="0" smtClean="0"/>
              <a:t> 2010; 62(5):600-10.</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0375" eaLnBrk="0" hangingPunct="0">
              <a:defRPr sz="2400">
                <a:solidFill>
                  <a:schemeClr val="tx1"/>
                </a:solidFill>
                <a:latin typeface="Arial" charset="0"/>
                <a:ea typeface="ＭＳ Ｐゴシック" pitchFamily="-112" charset="-128"/>
              </a:defRPr>
            </a:lvl1pPr>
            <a:lvl2pPr marL="742950" indent="-285750" defTabSz="460375" eaLnBrk="0" hangingPunct="0">
              <a:defRPr sz="2400">
                <a:solidFill>
                  <a:schemeClr val="tx1"/>
                </a:solidFill>
                <a:latin typeface="Arial" charset="0"/>
                <a:ea typeface="ＭＳ Ｐゴシック" pitchFamily="-112" charset="-128"/>
              </a:defRPr>
            </a:lvl2pPr>
            <a:lvl3pPr marL="1143000" indent="-228600" defTabSz="460375" eaLnBrk="0" hangingPunct="0">
              <a:defRPr sz="2400">
                <a:solidFill>
                  <a:schemeClr val="tx1"/>
                </a:solidFill>
                <a:latin typeface="Arial" charset="0"/>
                <a:ea typeface="ＭＳ Ｐゴシック" pitchFamily="-112" charset="-128"/>
              </a:defRPr>
            </a:lvl3pPr>
            <a:lvl4pPr marL="1600200" indent="-228600" defTabSz="460375" eaLnBrk="0" hangingPunct="0">
              <a:defRPr sz="2400">
                <a:solidFill>
                  <a:schemeClr val="tx1"/>
                </a:solidFill>
                <a:latin typeface="Arial" charset="0"/>
                <a:ea typeface="ＭＳ Ｐゴシック" pitchFamily="-112" charset="-128"/>
              </a:defRPr>
            </a:lvl4pPr>
            <a:lvl5pPr marL="2057400" indent="-228600" defTabSz="460375" eaLnBrk="0" hangingPunct="0">
              <a:defRPr sz="2400">
                <a:solidFill>
                  <a:schemeClr val="tx1"/>
                </a:solidFill>
                <a:latin typeface="Arial" charset="0"/>
                <a:ea typeface="ＭＳ Ｐゴシック" pitchFamily="-112" charset="-128"/>
              </a:defRPr>
            </a:lvl5pPr>
            <a:lvl6pPr marL="25146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9pPr>
          </a:lstStyle>
          <a:p>
            <a:pPr eaLnBrk="1" hangingPunct="1"/>
            <a:fld id="{2F4FED81-61D4-48B8-9CCB-E9348BB3EE19}" type="slidenum">
              <a:rPr lang="en-US" sz="1000" smtClean="0"/>
              <a:pPr eaLnBrk="1" hangingPunct="1"/>
              <a:t>36</a:t>
            </a:fld>
            <a:endParaRPr lang="en-US" sz="1000" dirty="0" smtClean="0"/>
          </a:p>
        </p:txBody>
      </p:sp>
      <p:sp>
        <p:nvSpPr>
          <p:cNvPr id="168963" name="Rectangle 7"/>
          <p:cNvSpPr>
            <a:spLocks noGrp="1" noRot="1" noChangeAspect="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168964" name="Rectangle 8"/>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00"/>
              </a:spcAft>
            </a:pPr>
            <a:r>
              <a:rPr lang="es-MX" b="1" dirty="0" smtClean="0">
                <a:latin typeface="+mj-lt"/>
              </a:rPr>
              <a:t>Notas del Conferencista</a:t>
            </a:r>
          </a:p>
          <a:p>
            <a:pPr>
              <a:spcAft>
                <a:spcPts val="600"/>
              </a:spcAft>
            </a:pPr>
            <a:r>
              <a:rPr lang="es-MX" dirty="0" smtClean="0">
                <a:latin typeface="+mj-lt"/>
              </a:rPr>
              <a:t>En 2010, el ACR propuso que un paciente satisface los criterios de diagnóstico de fibromialgia si </a:t>
            </a:r>
            <a:r>
              <a:rPr lang="es-MX" b="1" dirty="0" smtClean="0">
                <a:latin typeface="+mj-lt"/>
              </a:rPr>
              <a:t>todas</a:t>
            </a:r>
            <a:r>
              <a:rPr lang="es-MX" dirty="0" smtClean="0">
                <a:latin typeface="+mj-lt"/>
              </a:rPr>
              <a:t> las siguientes condiciones se cumplen:</a:t>
            </a:r>
          </a:p>
          <a:p>
            <a:pPr marL="228600" indent="-228600">
              <a:spcAft>
                <a:spcPts val="600"/>
              </a:spcAft>
              <a:buFont typeface="+mj-lt"/>
              <a:buAutoNum type="arabicPeriod"/>
            </a:pPr>
            <a:r>
              <a:rPr lang="es-MX" dirty="0" smtClean="0"/>
              <a:t>Puntaje del Índice de Dolor Diseminado (WPI) de 7 y puntaje de la escala de severidad de los síntomas (SS) de 5 o WPI de 3–6 y puntaje de la escala SS de 9</a:t>
            </a:r>
          </a:p>
          <a:p>
            <a:pPr marL="228600" indent="-228600">
              <a:spcAft>
                <a:spcPts val="600"/>
              </a:spcAft>
              <a:buFont typeface="+mj-lt"/>
              <a:buAutoNum type="arabicPeriod"/>
            </a:pPr>
            <a:r>
              <a:rPr lang="es-MX" dirty="0" smtClean="0"/>
              <a:t>Los síntomas han estado presentes a un nivel similar ≥3 meses</a:t>
            </a:r>
          </a:p>
          <a:p>
            <a:pPr marL="228600" indent="-228600">
              <a:spcAft>
                <a:spcPts val="600"/>
              </a:spcAft>
              <a:buFont typeface="+mj-lt"/>
              <a:buAutoNum type="arabicPeriod"/>
            </a:pPr>
            <a:r>
              <a:rPr lang="es-MX" dirty="0" smtClean="0"/>
              <a:t>El paciente no tiene un trastorno que podría explicar el dolor</a:t>
            </a:r>
          </a:p>
          <a:p>
            <a:pPr marL="180975" indent="-180975">
              <a:spcAft>
                <a:spcPts val="600"/>
              </a:spcAft>
              <a:buFont typeface="+mj-lt"/>
              <a:buAutoNum type="arabicPeriod"/>
            </a:pPr>
            <a:endParaRPr lang="es-MX" dirty="0" smtClean="0">
              <a:latin typeface="+mj-lt"/>
              <a:cs typeface="Arial" charset="0"/>
            </a:endParaRPr>
          </a:p>
          <a:p>
            <a:pPr marL="361950" indent="-180975">
              <a:spcAft>
                <a:spcPts val="600"/>
              </a:spcAft>
              <a:buFont typeface="+mj-lt"/>
              <a:buAutoNum type="arabicPeriod"/>
            </a:pPr>
            <a:endParaRPr lang="es-MX" dirty="0" smtClean="0">
              <a:latin typeface="+mj-lt"/>
              <a:cs typeface="Arial" charset="0"/>
            </a:endParaRPr>
          </a:p>
          <a:p>
            <a:pPr>
              <a:spcAft>
                <a:spcPts val="600"/>
              </a:spcAft>
            </a:pPr>
            <a:r>
              <a:rPr lang="es-MX" b="1" dirty="0" smtClean="0">
                <a:latin typeface="+mj-lt"/>
              </a:rPr>
              <a:t>Referencia</a:t>
            </a:r>
          </a:p>
          <a:p>
            <a:pPr>
              <a:spcAft>
                <a:spcPts val="600"/>
              </a:spcAft>
              <a:defRPr/>
            </a:pPr>
            <a:r>
              <a:rPr lang="en-US" dirty="0" smtClean="0"/>
              <a:t>Wolfe F </a:t>
            </a:r>
            <a:r>
              <a:rPr lang="en-US" i="1" dirty="0" smtClean="0"/>
              <a:t>et al.</a:t>
            </a:r>
            <a:r>
              <a:rPr lang="en-US" dirty="0" smtClean="0"/>
              <a:t> The American College of Rheumatology preliminary diagnostic criteria for fibromyalgia and measurement of symptom severity. </a:t>
            </a:r>
            <a:r>
              <a:rPr lang="en-US" i="1" dirty="0" smtClean="0"/>
              <a:t>Arthritis Care Res (Hoboken)</a:t>
            </a:r>
            <a:r>
              <a:rPr lang="en-US" dirty="0" smtClean="0"/>
              <a:t> 2010; 62(5):600-10.</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0375" eaLnBrk="0" hangingPunct="0">
              <a:defRPr sz="2400">
                <a:solidFill>
                  <a:schemeClr val="tx1"/>
                </a:solidFill>
                <a:latin typeface="Arial" charset="0"/>
                <a:ea typeface="ＭＳ Ｐゴシック" pitchFamily="-112" charset="-128"/>
              </a:defRPr>
            </a:lvl1pPr>
            <a:lvl2pPr marL="742950" indent="-285750" defTabSz="460375" eaLnBrk="0" hangingPunct="0">
              <a:defRPr sz="2400">
                <a:solidFill>
                  <a:schemeClr val="tx1"/>
                </a:solidFill>
                <a:latin typeface="Arial" charset="0"/>
                <a:ea typeface="ＭＳ Ｐゴシック" pitchFamily="-112" charset="-128"/>
              </a:defRPr>
            </a:lvl2pPr>
            <a:lvl3pPr marL="1143000" indent="-228600" defTabSz="460375" eaLnBrk="0" hangingPunct="0">
              <a:defRPr sz="2400">
                <a:solidFill>
                  <a:schemeClr val="tx1"/>
                </a:solidFill>
                <a:latin typeface="Arial" charset="0"/>
                <a:ea typeface="ＭＳ Ｐゴシック" pitchFamily="-112" charset="-128"/>
              </a:defRPr>
            </a:lvl3pPr>
            <a:lvl4pPr marL="1600200" indent="-228600" defTabSz="460375" eaLnBrk="0" hangingPunct="0">
              <a:defRPr sz="2400">
                <a:solidFill>
                  <a:schemeClr val="tx1"/>
                </a:solidFill>
                <a:latin typeface="Arial" charset="0"/>
                <a:ea typeface="ＭＳ Ｐゴシック" pitchFamily="-112" charset="-128"/>
              </a:defRPr>
            </a:lvl4pPr>
            <a:lvl5pPr marL="2057400" indent="-228600" defTabSz="460375" eaLnBrk="0" hangingPunct="0">
              <a:defRPr sz="2400">
                <a:solidFill>
                  <a:schemeClr val="tx1"/>
                </a:solidFill>
                <a:latin typeface="Arial" charset="0"/>
                <a:ea typeface="ＭＳ Ｐゴシック" pitchFamily="-112" charset="-128"/>
              </a:defRPr>
            </a:lvl5pPr>
            <a:lvl6pPr marL="25146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9pPr>
          </a:lstStyle>
          <a:p>
            <a:pPr eaLnBrk="1" hangingPunct="1"/>
            <a:fld id="{2F4FED81-61D4-48B8-9CCB-E9348BB3EE19}" type="slidenum">
              <a:rPr lang="en-US" sz="1000" smtClean="0"/>
              <a:pPr eaLnBrk="1" hangingPunct="1"/>
              <a:t>37</a:t>
            </a:fld>
            <a:endParaRPr lang="en-US" sz="1000" dirty="0" smtClean="0"/>
          </a:p>
        </p:txBody>
      </p:sp>
      <p:sp>
        <p:nvSpPr>
          <p:cNvPr id="168963" name="Rectangle 7"/>
          <p:cNvSpPr>
            <a:spLocks noGrp="1" noRot="1" noChangeAspect="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168964" name="Rectangle 8"/>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00"/>
              </a:spcAft>
            </a:pPr>
            <a:r>
              <a:rPr lang="es-MX" b="1" dirty="0" smtClean="0">
                <a:latin typeface="+mj-lt"/>
              </a:rPr>
              <a:t>Notas del Conferencista</a:t>
            </a:r>
            <a:endParaRPr lang="es-MX" b="1" dirty="0" smtClean="0">
              <a:latin typeface="+mj-lt"/>
              <a:cs typeface="Arial" charset="0"/>
            </a:endParaRPr>
          </a:p>
          <a:p>
            <a:pPr>
              <a:spcAft>
                <a:spcPts val="600"/>
              </a:spcAft>
            </a:pPr>
            <a:r>
              <a:rPr lang="es-MX" b="0" dirty="0" smtClean="0">
                <a:latin typeface="+mj-lt"/>
                <a:cs typeface="Arial" charset="0"/>
              </a:rPr>
              <a:t>El Índice de Dolor Diseminado (WPI, por sus siglas en inglés) del paciente deben calcularse usando la lista de </a:t>
            </a:r>
            <a:r>
              <a:rPr lang="es-MX" dirty="0" smtClean="0">
                <a:latin typeface="+mj-lt"/>
                <a:cs typeface="Arial" charset="0"/>
              </a:rPr>
              <a:t>19 áreas corporales e identificando las áreas donde el paciente sintió dolor durante la última semana. Como ayuda visual se incluyen diagramas de frente/espalda del cuerpo. Cada área identificada en la lista cuenta como uno. El número de áreas corporales dolorosas es totalizado con puntaje WPI, que puede ir de 0 a 19. </a:t>
            </a:r>
          </a:p>
          <a:p>
            <a:pPr>
              <a:spcAft>
                <a:spcPts val="600"/>
              </a:spcAft>
            </a:pPr>
            <a:endParaRPr lang="es-MX" dirty="0" smtClean="0">
              <a:latin typeface="+mj-lt"/>
              <a:cs typeface="Arial" charset="0"/>
            </a:endParaRPr>
          </a:p>
          <a:p>
            <a:pPr>
              <a:spcAft>
                <a:spcPts val="600"/>
              </a:spcAft>
            </a:pPr>
            <a:r>
              <a:rPr lang="es-MX" b="1" dirty="0" smtClean="0">
                <a:latin typeface="+mj-lt"/>
              </a:rPr>
              <a:t>Referencia</a:t>
            </a:r>
          </a:p>
          <a:p>
            <a:pPr>
              <a:spcAft>
                <a:spcPts val="600"/>
              </a:spcAft>
              <a:defRPr/>
            </a:pPr>
            <a:r>
              <a:rPr lang="en-US" dirty="0" smtClean="0"/>
              <a:t>Wolfe F </a:t>
            </a:r>
            <a:r>
              <a:rPr lang="en-US" i="1" dirty="0" smtClean="0"/>
              <a:t>et al.</a:t>
            </a:r>
            <a:r>
              <a:rPr lang="en-US" dirty="0" smtClean="0"/>
              <a:t> The American College of Rheumatology preliminary diagnostic criteria for fibromyalgia and measurement of symptom severity. </a:t>
            </a:r>
            <a:r>
              <a:rPr lang="en-US" i="1" dirty="0" smtClean="0"/>
              <a:t>Arthritis Care Res (Hoboken)</a:t>
            </a:r>
            <a:r>
              <a:rPr lang="en-US" dirty="0" smtClean="0"/>
              <a:t> 2010; 62(5):600-10.</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0375" eaLnBrk="0" hangingPunct="0">
              <a:defRPr sz="2400">
                <a:solidFill>
                  <a:schemeClr val="tx1"/>
                </a:solidFill>
                <a:latin typeface="Arial" charset="0"/>
                <a:ea typeface="ＭＳ Ｐゴシック" pitchFamily="-112" charset="-128"/>
              </a:defRPr>
            </a:lvl1pPr>
            <a:lvl2pPr marL="742950" indent="-285750" defTabSz="460375" eaLnBrk="0" hangingPunct="0">
              <a:defRPr sz="2400">
                <a:solidFill>
                  <a:schemeClr val="tx1"/>
                </a:solidFill>
                <a:latin typeface="Arial" charset="0"/>
                <a:ea typeface="ＭＳ Ｐゴシック" pitchFamily="-112" charset="-128"/>
              </a:defRPr>
            </a:lvl2pPr>
            <a:lvl3pPr marL="1143000" indent="-228600" defTabSz="460375" eaLnBrk="0" hangingPunct="0">
              <a:defRPr sz="2400">
                <a:solidFill>
                  <a:schemeClr val="tx1"/>
                </a:solidFill>
                <a:latin typeface="Arial" charset="0"/>
                <a:ea typeface="ＭＳ Ｐゴシック" pitchFamily="-112" charset="-128"/>
              </a:defRPr>
            </a:lvl3pPr>
            <a:lvl4pPr marL="1600200" indent="-228600" defTabSz="460375" eaLnBrk="0" hangingPunct="0">
              <a:defRPr sz="2400">
                <a:solidFill>
                  <a:schemeClr val="tx1"/>
                </a:solidFill>
                <a:latin typeface="Arial" charset="0"/>
                <a:ea typeface="ＭＳ Ｐゴシック" pitchFamily="-112" charset="-128"/>
              </a:defRPr>
            </a:lvl4pPr>
            <a:lvl5pPr marL="2057400" indent="-228600" defTabSz="460375" eaLnBrk="0" hangingPunct="0">
              <a:defRPr sz="2400">
                <a:solidFill>
                  <a:schemeClr val="tx1"/>
                </a:solidFill>
                <a:latin typeface="Arial" charset="0"/>
                <a:ea typeface="ＭＳ Ｐゴシック" pitchFamily="-112" charset="-128"/>
              </a:defRPr>
            </a:lvl5pPr>
            <a:lvl6pPr marL="25146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9pPr>
          </a:lstStyle>
          <a:p>
            <a:pPr eaLnBrk="1" hangingPunct="1"/>
            <a:fld id="{2F4FED81-61D4-48B8-9CCB-E9348BB3EE19}" type="slidenum">
              <a:rPr lang="en-US" sz="1000" smtClean="0"/>
              <a:pPr eaLnBrk="1" hangingPunct="1"/>
              <a:t>38</a:t>
            </a:fld>
            <a:endParaRPr lang="en-US" sz="1000" dirty="0" smtClean="0"/>
          </a:p>
        </p:txBody>
      </p:sp>
      <p:sp>
        <p:nvSpPr>
          <p:cNvPr id="168963" name="Rectangle 7"/>
          <p:cNvSpPr>
            <a:spLocks noGrp="1" noRot="1" noChangeAspect="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168964" name="Rectangle 8"/>
          <p:cNvSpPr>
            <a:spLocks noGrp="1"/>
          </p:cNvSpPr>
          <p:nvPr>
            <p:ph type="body" idx="1"/>
          </p:nvPr>
        </p:nvSpPr>
        <p:spPr>
          <a:xfrm>
            <a:off x="336848" y="4330005"/>
            <a:ext cx="6480720" cy="42133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Aft>
                <a:spcPts val="600"/>
              </a:spcAft>
              <a:buFont typeface="+mj-lt"/>
              <a:buNone/>
            </a:pPr>
            <a:r>
              <a:rPr lang="es-MX" b="1" dirty="0" smtClean="0">
                <a:latin typeface="+mj-lt"/>
                <a:cs typeface="Arial" charset="0"/>
              </a:rPr>
              <a:t>Notas del Conferencista</a:t>
            </a:r>
          </a:p>
          <a:p>
            <a:pPr>
              <a:spcAft>
                <a:spcPts val="600"/>
              </a:spcAft>
            </a:pPr>
            <a:r>
              <a:rPr lang="es-MX" b="0" dirty="0" smtClean="0">
                <a:latin typeface="+mj-lt"/>
                <a:cs typeface="Arial" charset="0"/>
              </a:rPr>
              <a:t>El nivel de severidad del síntoma del paciente puede medirse indicando el nivel de severidad del síntoma del paciente en la última </a:t>
            </a:r>
            <a:r>
              <a:rPr lang="es-MX" dirty="0" smtClean="0">
                <a:latin typeface="+mj-lt"/>
                <a:cs typeface="Arial" charset="0"/>
              </a:rPr>
              <a:t>semana en una escala de 0–3 en cada una de las 3 categorías de síntomas. Solo se debe elegir un nivel de severidad de cada categoría. El puntaje es la suma de los números que corresponden a los niveles de severidad identificados en las 3 categorías.</a:t>
            </a:r>
          </a:p>
          <a:p>
            <a:pPr>
              <a:spcAft>
                <a:spcPts val="600"/>
              </a:spcAft>
            </a:pPr>
            <a:endParaRPr lang="es-MX" dirty="0" smtClean="0">
              <a:latin typeface="+mj-lt"/>
              <a:cs typeface="Arial" charset="0"/>
            </a:endParaRPr>
          </a:p>
          <a:p>
            <a:pPr>
              <a:spcAft>
                <a:spcPts val="600"/>
              </a:spcAft>
            </a:pPr>
            <a:r>
              <a:rPr lang="es-MX" b="1" dirty="0" smtClean="0">
                <a:latin typeface="+mj-lt"/>
              </a:rPr>
              <a:t>Referencia</a:t>
            </a:r>
          </a:p>
          <a:p>
            <a:pPr>
              <a:spcAft>
                <a:spcPts val="600"/>
              </a:spcAft>
              <a:defRPr/>
            </a:pPr>
            <a:r>
              <a:rPr lang="en-US" dirty="0" smtClean="0"/>
              <a:t>Wolfe F </a:t>
            </a:r>
            <a:r>
              <a:rPr lang="en-US" i="1" dirty="0" smtClean="0"/>
              <a:t>et al.</a:t>
            </a:r>
            <a:r>
              <a:rPr lang="en-US" dirty="0" smtClean="0"/>
              <a:t> The American College of Rheumatology preliminary diagnostic criteria for fibromyalgia and measurement of symptom severity. </a:t>
            </a:r>
            <a:r>
              <a:rPr lang="en-US" i="1" dirty="0" smtClean="0"/>
              <a:t>Arthritis Care Res (Hoboken)</a:t>
            </a:r>
            <a:r>
              <a:rPr lang="en-US" dirty="0" smtClean="0"/>
              <a:t> 2010; 62(5):600-10.</a:t>
            </a:r>
          </a:p>
          <a:p>
            <a:pPr>
              <a:spcAft>
                <a:spcPts val="600"/>
              </a:spcAft>
            </a:pPr>
            <a:endParaRPr lang="es-MX" dirty="0" smtClean="0">
              <a:latin typeface="+mj-lt"/>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0375" eaLnBrk="0" hangingPunct="0">
              <a:defRPr sz="2400">
                <a:solidFill>
                  <a:schemeClr val="tx1"/>
                </a:solidFill>
                <a:latin typeface="Arial" charset="0"/>
                <a:ea typeface="ＭＳ Ｐゴシック" pitchFamily="-112" charset="-128"/>
              </a:defRPr>
            </a:lvl1pPr>
            <a:lvl2pPr marL="742950" indent="-285750" defTabSz="460375" eaLnBrk="0" hangingPunct="0">
              <a:defRPr sz="2400">
                <a:solidFill>
                  <a:schemeClr val="tx1"/>
                </a:solidFill>
                <a:latin typeface="Arial" charset="0"/>
                <a:ea typeface="ＭＳ Ｐゴシック" pitchFamily="-112" charset="-128"/>
              </a:defRPr>
            </a:lvl2pPr>
            <a:lvl3pPr marL="1143000" indent="-228600" defTabSz="460375" eaLnBrk="0" hangingPunct="0">
              <a:defRPr sz="2400">
                <a:solidFill>
                  <a:schemeClr val="tx1"/>
                </a:solidFill>
                <a:latin typeface="Arial" charset="0"/>
                <a:ea typeface="ＭＳ Ｐゴシック" pitchFamily="-112" charset="-128"/>
              </a:defRPr>
            </a:lvl3pPr>
            <a:lvl4pPr marL="1600200" indent="-228600" defTabSz="460375" eaLnBrk="0" hangingPunct="0">
              <a:defRPr sz="2400">
                <a:solidFill>
                  <a:schemeClr val="tx1"/>
                </a:solidFill>
                <a:latin typeface="Arial" charset="0"/>
                <a:ea typeface="ＭＳ Ｐゴシック" pitchFamily="-112" charset="-128"/>
              </a:defRPr>
            </a:lvl4pPr>
            <a:lvl5pPr marL="2057400" indent="-228600" defTabSz="460375" eaLnBrk="0" hangingPunct="0">
              <a:defRPr sz="2400">
                <a:solidFill>
                  <a:schemeClr val="tx1"/>
                </a:solidFill>
                <a:latin typeface="Arial" charset="0"/>
                <a:ea typeface="ＭＳ Ｐゴシック" pitchFamily="-112" charset="-128"/>
              </a:defRPr>
            </a:lvl5pPr>
            <a:lvl6pPr marL="25146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9pPr>
          </a:lstStyle>
          <a:p>
            <a:pPr eaLnBrk="1" hangingPunct="1"/>
            <a:fld id="{2F4FED81-61D4-48B8-9CCB-E9348BB3EE19}" type="slidenum">
              <a:rPr lang="en-US" sz="1000" smtClean="0"/>
              <a:pPr eaLnBrk="1" hangingPunct="1"/>
              <a:t>39</a:t>
            </a:fld>
            <a:endParaRPr lang="en-US" sz="1000" dirty="0" smtClean="0"/>
          </a:p>
        </p:txBody>
      </p:sp>
      <p:sp>
        <p:nvSpPr>
          <p:cNvPr id="168963" name="Rectangle 7"/>
          <p:cNvSpPr>
            <a:spLocks noGrp="1" noRot="1" noChangeAspect="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168964" name="Rectangle 8"/>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spcBef>
                <a:spcPts val="0"/>
              </a:spcBef>
              <a:spcAft>
                <a:spcPts val="600"/>
              </a:spcAft>
              <a:buClrTx/>
              <a:buSzTx/>
              <a:buFont typeface="+mj-lt"/>
              <a:buNone/>
              <a:tabLst/>
              <a:defRPr/>
            </a:pPr>
            <a:r>
              <a:rPr lang="es-MX" b="1" dirty="0" smtClean="0">
                <a:latin typeface="+mj-lt"/>
                <a:cs typeface="Arial" charset="0"/>
              </a:rPr>
              <a:t>Notas del Conferencista</a:t>
            </a:r>
          </a:p>
          <a:p>
            <a:pPr marL="0" indent="0">
              <a:spcAft>
                <a:spcPts val="600"/>
              </a:spcAft>
              <a:buFont typeface="+mj-lt"/>
              <a:buNone/>
            </a:pPr>
            <a:r>
              <a:rPr lang="es-MX" b="0" dirty="0" smtClean="0">
                <a:latin typeface="+mj-lt"/>
                <a:cs typeface="Arial" charset="0"/>
              </a:rPr>
              <a:t>La magnitud de otros síntomas somáticos del paciente puede ser determinada contando el número de </a:t>
            </a:r>
            <a:r>
              <a:rPr lang="es-MX" b="0" baseline="0" dirty="0" smtClean="0">
                <a:latin typeface="+mj-lt"/>
                <a:cs typeface="Arial" charset="0"/>
              </a:rPr>
              <a:t>síntomas somáticos con base en los</a:t>
            </a:r>
            <a:r>
              <a:rPr lang="es-MX" b="0" dirty="0" smtClean="0">
                <a:latin typeface="+mj-lt"/>
                <a:cs typeface="Arial" charset="0"/>
              </a:rPr>
              <a:t> </a:t>
            </a:r>
            <a:r>
              <a:rPr lang="es-MX" dirty="0" smtClean="0">
                <a:latin typeface="+mj-lt"/>
                <a:cs typeface="Arial" charset="0"/>
              </a:rPr>
              <a:t>síntomas de la lista.</a:t>
            </a:r>
          </a:p>
          <a:p>
            <a:pPr marL="0" indent="0">
              <a:spcAft>
                <a:spcPts val="600"/>
              </a:spcAft>
              <a:buFont typeface="+mj-lt"/>
              <a:buNone/>
            </a:pPr>
            <a:endParaRPr lang="es-MX" dirty="0" smtClean="0">
              <a:latin typeface="+mj-lt"/>
              <a:cs typeface="Arial" charset="0"/>
            </a:endParaRPr>
          </a:p>
          <a:p>
            <a:pPr>
              <a:spcAft>
                <a:spcPts val="600"/>
              </a:spcAft>
            </a:pPr>
            <a:r>
              <a:rPr lang="es-MX" b="1" dirty="0" smtClean="0">
                <a:latin typeface="+mj-lt"/>
              </a:rPr>
              <a:t>Referencia</a:t>
            </a:r>
          </a:p>
          <a:p>
            <a:pPr>
              <a:spcAft>
                <a:spcPts val="600"/>
              </a:spcAft>
              <a:defRPr/>
            </a:pPr>
            <a:r>
              <a:rPr lang="en-US" dirty="0" smtClean="0"/>
              <a:t>Wolfe F </a:t>
            </a:r>
            <a:r>
              <a:rPr lang="en-US" i="1" dirty="0" smtClean="0"/>
              <a:t>et al.</a:t>
            </a:r>
            <a:r>
              <a:rPr lang="en-US" dirty="0" smtClean="0"/>
              <a:t> The American College of Rheumatology preliminary diagnostic criteria for fibromyalgia and measurement of symptom severity. </a:t>
            </a:r>
            <a:r>
              <a:rPr lang="en-US" i="1" dirty="0" smtClean="0"/>
              <a:t>Arthritis Care Res (Hoboken)</a:t>
            </a:r>
            <a:r>
              <a:rPr lang="en-US" dirty="0" smtClean="0"/>
              <a:t> 2010; 62(5):600-10.</a:t>
            </a:r>
          </a:p>
          <a:p>
            <a:pPr>
              <a:spcAft>
                <a:spcPts val="600"/>
              </a:spcAft>
            </a:pPr>
            <a:endParaRPr lang="en-US" sz="1200" kern="1200" dirty="0" smtClean="0">
              <a:solidFill>
                <a:schemeClr val="tx1"/>
              </a:solidFill>
              <a:latin typeface="+mn-lt"/>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869435C-097B-40B4-A7F6-991F06607D84}" type="slidenum">
              <a:rPr lang="en-CA" smtClean="0"/>
              <a:pPr/>
              <a:t>4</a:t>
            </a:fld>
            <a:endParaRPr lang="en-CA" dirty="0"/>
          </a:p>
        </p:txBody>
      </p:sp>
    </p:spTree>
    <p:extLst>
      <p:ext uri="{BB962C8B-B14F-4D97-AF65-F5344CB8AC3E}">
        <p14:creationId xmlns:p14="http://schemas.microsoft.com/office/powerpoint/2010/main" val="6034189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0375" eaLnBrk="0" hangingPunct="0">
              <a:defRPr sz="2400">
                <a:solidFill>
                  <a:schemeClr val="tx1"/>
                </a:solidFill>
                <a:latin typeface="Arial" charset="0"/>
                <a:ea typeface="ＭＳ Ｐゴシック" pitchFamily="-112" charset="-128"/>
              </a:defRPr>
            </a:lvl1pPr>
            <a:lvl2pPr marL="742950" indent="-285750" defTabSz="460375" eaLnBrk="0" hangingPunct="0">
              <a:defRPr sz="2400">
                <a:solidFill>
                  <a:schemeClr val="tx1"/>
                </a:solidFill>
                <a:latin typeface="Arial" charset="0"/>
                <a:ea typeface="ＭＳ Ｐゴシック" pitchFamily="-112" charset="-128"/>
              </a:defRPr>
            </a:lvl2pPr>
            <a:lvl3pPr marL="1143000" indent="-228600" defTabSz="460375" eaLnBrk="0" hangingPunct="0">
              <a:defRPr sz="2400">
                <a:solidFill>
                  <a:schemeClr val="tx1"/>
                </a:solidFill>
                <a:latin typeface="Arial" charset="0"/>
                <a:ea typeface="ＭＳ Ｐゴシック" pitchFamily="-112" charset="-128"/>
              </a:defRPr>
            </a:lvl3pPr>
            <a:lvl4pPr marL="1600200" indent="-228600" defTabSz="460375" eaLnBrk="0" hangingPunct="0">
              <a:defRPr sz="2400">
                <a:solidFill>
                  <a:schemeClr val="tx1"/>
                </a:solidFill>
                <a:latin typeface="Arial" charset="0"/>
                <a:ea typeface="ＭＳ Ｐゴシック" pitchFamily="-112" charset="-128"/>
              </a:defRPr>
            </a:lvl4pPr>
            <a:lvl5pPr marL="2057400" indent="-228600" defTabSz="460375" eaLnBrk="0" hangingPunct="0">
              <a:defRPr sz="2400">
                <a:solidFill>
                  <a:schemeClr val="tx1"/>
                </a:solidFill>
                <a:latin typeface="Arial" charset="0"/>
                <a:ea typeface="ＭＳ Ｐゴシック" pitchFamily="-112" charset="-128"/>
              </a:defRPr>
            </a:lvl5pPr>
            <a:lvl6pPr marL="25146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9pPr>
          </a:lstStyle>
          <a:p>
            <a:pPr eaLnBrk="1" hangingPunct="1"/>
            <a:fld id="{2F4FED81-61D4-48B8-9CCB-E9348BB3EE19}" type="slidenum">
              <a:rPr lang="en-US" sz="1000" smtClean="0"/>
              <a:pPr eaLnBrk="1" hangingPunct="1"/>
              <a:t>40</a:t>
            </a:fld>
            <a:endParaRPr lang="en-US" sz="1000" dirty="0" smtClean="0"/>
          </a:p>
        </p:txBody>
      </p:sp>
      <p:sp>
        <p:nvSpPr>
          <p:cNvPr id="168963" name="Rectangle 7"/>
          <p:cNvSpPr>
            <a:spLocks noGrp="1" noRot="1" noChangeAspect="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168964" name="Rectangle 8"/>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00"/>
              </a:spcAft>
            </a:pPr>
            <a:r>
              <a:rPr lang="es-MX" b="1" dirty="0" smtClean="0">
                <a:latin typeface="+mj-lt"/>
              </a:rPr>
              <a:t>Notas del Conferencista</a:t>
            </a:r>
          </a:p>
          <a:p>
            <a:pPr>
              <a:spcAft>
                <a:spcPts val="600"/>
              </a:spcAft>
            </a:pPr>
            <a:r>
              <a:rPr lang="es-MX" dirty="0" smtClean="0"/>
              <a:t>En 2010, el ACR propuso que un paciente satisface los criterios de diagnóstico de fibromialgia si </a:t>
            </a:r>
            <a:r>
              <a:rPr lang="es-MX" b="1" dirty="0" smtClean="0"/>
              <a:t>todas</a:t>
            </a:r>
            <a:r>
              <a:rPr lang="es-MX" dirty="0" smtClean="0"/>
              <a:t> las siguientes condiciones se cumplen:</a:t>
            </a:r>
          </a:p>
          <a:p>
            <a:pPr marL="228600" indent="-228600">
              <a:spcAft>
                <a:spcPts val="600"/>
              </a:spcAft>
              <a:buFont typeface="+mj-lt"/>
              <a:buAutoNum type="arabicPeriod"/>
            </a:pPr>
            <a:r>
              <a:rPr lang="es-MX" dirty="0" smtClean="0"/>
              <a:t>Puntaje del Índice de Dolor Diseminado (WPI) de 7 y puntaje de la escala de severidad de los síntomas (SS) de 5 o WPI de 3–6 y puntaje de la escala SS de 9</a:t>
            </a:r>
          </a:p>
          <a:p>
            <a:pPr marL="228600" indent="-228600">
              <a:spcAft>
                <a:spcPts val="600"/>
              </a:spcAft>
              <a:buFont typeface="+mj-lt"/>
              <a:buAutoNum type="arabicPeriod"/>
            </a:pPr>
            <a:r>
              <a:rPr lang="es-MX" dirty="0" smtClean="0"/>
              <a:t>Los síntomas han estado presentes a un nivel similar ≥3 meses</a:t>
            </a:r>
          </a:p>
          <a:p>
            <a:pPr marL="228600" indent="-228600">
              <a:spcAft>
                <a:spcPts val="600"/>
              </a:spcAft>
              <a:buFont typeface="+mj-lt"/>
              <a:buAutoNum type="arabicPeriod"/>
            </a:pPr>
            <a:r>
              <a:rPr lang="es-MX" dirty="0" smtClean="0"/>
              <a:t>El paciente no tiene un trastorno que podría explicar el dolor</a:t>
            </a:r>
            <a:endParaRPr lang="es-MX" dirty="0" smtClean="0">
              <a:latin typeface="+mj-lt"/>
              <a:cs typeface="Arial" charset="0"/>
            </a:endParaRPr>
          </a:p>
          <a:p>
            <a:pPr>
              <a:spcAft>
                <a:spcPts val="600"/>
              </a:spcAft>
            </a:pPr>
            <a:r>
              <a:rPr lang="es-MX" b="1" dirty="0" smtClean="0">
                <a:latin typeface="+mj-lt"/>
              </a:rPr>
              <a:t>Referencia</a:t>
            </a:r>
          </a:p>
          <a:p>
            <a:pPr>
              <a:spcAft>
                <a:spcPts val="600"/>
              </a:spcAft>
              <a:defRPr/>
            </a:pPr>
            <a:r>
              <a:rPr lang="en-US" dirty="0" smtClean="0"/>
              <a:t>Wolfe F </a:t>
            </a:r>
            <a:r>
              <a:rPr lang="en-US" i="1" dirty="0" smtClean="0"/>
              <a:t>et al.</a:t>
            </a:r>
            <a:r>
              <a:rPr lang="en-US" dirty="0" smtClean="0"/>
              <a:t> The American College of Rheumatology preliminary diagnostic criteria for fibromyalgia and measurement of symptom severity. </a:t>
            </a:r>
            <a:r>
              <a:rPr lang="en-US" i="1" dirty="0" smtClean="0"/>
              <a:t>Arthritis Care Res (Hoboken)</a:t>
            </a:r>
            <a:r>
              <a:rPr lang="en-US" dirty="0" smtClean="0"/>
              <a:t> 2010; 62(5):600-10.</a:t>
            </a:r>
          </a:p>
          <a:p>
            <a:pPr>
              <a:spcAft>
                <a:spcPts val="600"/>
              </a:spcAft>
            </a:pPr>
            <a:endParaRPr lang="es-MX" sz="1200" kern="1200" dirty="0" smtClean="0">
              <a:solidFill>
                <a:schemeClr val="tx1"/>
              </a:solidFill>
              <a:latin typeface="+mn-lt"/>
              <a:ea typeface="+mn-ea"/>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0375" eaLnBrk="0" hangingPunct="0">
              <a:defRPr sz="2400">
                <a:solidFill>
                  <a:schemeClr val="tx1"/>
                </a:solidFill>
                <a:latin typeface="Arial" charset="0"/>
                <a:ea typeface="ＭＳ Ｐゴシック" pitchFamily="-112" charset="-128"/>
              </a:defRPr>
            </a:lvl1pPr>
            <a:lvl2pPr marL="742950" indent="-285750" defTabSz="460375" eaLnBrk="0" hangingPunct="0">
              <a:defRPr sz="2400">
                <a:solidFill>
                  <a:schemeClr val="tx1"/>
                </a:solidFill>
                <a:latin typeface="Arial" charset="0"/>
                <a:ea typeface="ＭＳ Ｐゴシック" pitchFamily="-112" charset="-128"/>
              </a:defRPr>
            </a:lvl2pPr>
            <a:lvl3pPr marL="1143000" indent="-228600" defTabSz="460375" eaLnBrk="0" hangingPunct="0">
              <a:defRPr sz="2400">
                <a:solidFill>
                  <a:schemeClr val="tx1"/>
                </a:solidFill>
                <a:latin typeface="Arial" charset="0"/>
                <a:ea typeface="ＭＳ Ｐゴシック" pitchFamily="-112" charset="-128"/>
              </a:defRPr>
            </a:lvl3pPr>
            <a:lvl4pPr marL="1600200" indent="-228600" defTabSz="460375" eaLnBrk="0" hangingPunct="0">
              <a:defRPr sz="2400">
                <a:solidFill>
                  <a:schemeClr val="tx1"/>
                </a:solidFill>
                <a:latin typeface="Arial" charset="0"/>
                <a:ea typeface="ＭＳ Ｐゴシック" pitchFamily="-112" charset="-128"/>
              </a:defRPr>
            </a:lvl4pPr>
            <a:lvl5pPr marL="2057400" indent="-228600" defTabSz="460375" eaLnBrk="0" hangingPunct="0">
              <a:defRPr sz="2400">
                <a:solidFill>
                  <a:schemeClr val="tx1"/>
                </a:solidFill>
                <a:latin typeface="Arial" charset="0"/>
                <a:ea typeface="ＭＳ Ｐゴシック" pitchFamily="-112" charset="-128"/>
              </a:defRPr>
            </a:lvl5pPr>
            <a:lvl6pPr marL="25146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9pPr>
          </a:lstStyle>
          <a:p>
            <a:pPr eaLnBrk="1" hangingPunct="1"/>
            <a:fld id="{1BCCFAF5-6D0B-4ED6-AA2A-57B9DF7D8018}" type="slidenum">
              <a:rPr lang="en-US" sz="1000" smtClean="0">
                <a:solidFill>
                  <a:prstClr val="black"/>
                </a:solidFill>
              </a:rPr>
              <a:pPr eaLnBrk="1" hangingPunct="1"/>
              <a:t>41</a:t>
            </a:fld>
            <a:endParaRPr lang="en-US" sz="1000" dirty="0" smtClean="0">
              <a:solidFill>
                <a:prstClr val="black"/>
              </a:solidFill>
            </a:endParaRPr>
          </a:p>
        </p:txBody>
      </p:sp>
      <p:sp>
        <p:nvSpPr>
          <p:cNvPr id="178179" name="Rectangle 2"/>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178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spcAft>
                <a:spcPts val="600"/>
              </a:spcAft>
            </a:pPr>
            <a:r>
              <a:rPr lang="es-MX" sz="1200" b="1" kern="1200" baseline="0" dirty="0" smtClean="0">
                <a:solidFill>
                  <a:schemeClr val="tx1"/>
                </a:solidFill>
                <a:latin typeface="+mn-lt"/>
                <a:ea typeface="+mn-ea"/>
                <a:cs typeface="+mn-cs"/>
              </a:rPr>
              <a:t>Notas del Conferencista</a:t>
            </a:r>
          </a:p>
          <a:p>
            <a:pPr>
              <a:spcBef>
                <a:spcPct val="0"/>
              </a:spcBef>
              <a:spcAft>
                <a:spcPts val="600"/>
              </a:spcAft>
            </a:pPr>
            <a:r>
              <a:rPr lang="es-MX" sz="1200" kern="1200" baseline="0" dirty="0" smtClean="0">
                <a:solidFill>
                  <a:schemeClr val="tx1"/>
                </a:solidFill>
                <a:latin typeface="+mn-lt"/>
                <a:ea typeface="+mn-ea"/>
                <a:cs typeface="+mn-cs"/>
              </a:rPr>
              <a:t>Esta slide incluye varias sugerencias para proporcionar al paciente un diagnóstico de fibromialgia. </a:t>
            </a:r>
          </a:p>
          <a:p>
            <a:pPr>
              <a:spcBef>
                <a:spcPct val="0"/>
              </a:spcBef>
              <a:spcAft>
                <a:spcPts val="600"/>
              </a:spcAft>
            </a:pPr>
            <a:r>
              <a:rPr lang="es-MX" sz="1200" kern="1200" baseline="0" dirty="0" smtClean="0">
                <a:solidFill>
                  <a:schemeClr val="tx1"/>
                </a:solidFill>
                <a:latin typeface="+mn-lt"/>
                <a:ea typeface="+mn-ea"/>
                <a:cs typeface="+mn-cs"/>
              </a:rPr>
              <a:t>Es importante que seamos específicos y p</a:t>
            </a:r>
            <a:r>
              <a:rPr lang="es-MX" sz="1200" kern="1200" dirty="0" smtClean="0">
                <a:solidFill>
                  <a:schemeClr val="tx1"/>
                </a:solidFill>
                <a:latin typeface="+mn-lt"/>
                <a:ea typeface="+mn-ea"/>
                <a:cs typeface="+mn-cs"/>
              </a:rPr>
              <a:t>ositivos acerca del diagnóstico. Es importante promover y motivar la auto-eficacia del paciente acerca de la </a:t>
            </a:r>
            <a:r>
              <a:rPr lang="es-MX" dirty="0" smtClean="0"/>
              <a:t>fibromialgia</a:t>
            </a:r>
            <a:r>
              <a:rPr lang="es-MX" sz="1200" kern="1200" dirty="0" smtClean="0">
                <a:solidFill>
                  <a:schemeClr val="tx1"/>
                </a:solidFill>
                <a:latin typeface="+mn-lt"/>
                <a:ea typeface="+mn-ea"/>
                <a:cs typeface="+mn-cs"/>
              </a:rPr>
              <a:t>, pero es igualmente importante asegurar que el paciente tenga expectativas realistas sobre las terapias y enfatizar que aunque usualmente es posible mejorar el control de los síntomas, no existe cura para la </a:t>
            </a:r>
            <a:r>
              <a:rPr lang="es-MX" dirty="0" smtClean="0"/>
              <a:t>fibromialgia</a:t>
            </a:r>
            <a:r>
              <a:rPr lang="es-MX" sz="1200" kern="1200" dirty="0" smtClean="0">
                <a:solidFill>
                  <a:schemeClr val="tx1"/>
                </a:solidFill>
                <a:latin typeface="+mn-lt"/>
                <a:ea typeface="+mn-ea"/>
                <a:cs typeface="+mn-cs"/>
              </a:rPr>
              <a:t>.</a:t>
            </a:r>
          </a:p>
          <a:p>
            <a:pPr>
              <a:spcBef>
                <a:spcPct val="0"/>
              </a:spcBef>
            </a:pPr>
            <a:endParaRPr lang="es-MX" sz="1200" kern="1200" baseline="0" dirty="0" smtClean="0">
              <a:solidFill>
                <a:schemeClr val="tx1"/>
              </a:solidFill>
              <a:latin typeface="+mn-lt"/>
              <a:ea typeface="+mn-ea"/>
              <a:cs typeface="+mn-cs"/>
            </a:endParaRPr>
          </a:p>
          <a:p>
            <a:pPr>
              <a:spcBef>
                <a:spcPct val="0"/>
              </a:spcBef>
              <a:spcAft>
                <a:spcPts val="600"/>
              </a:spcAft>
            </a:pPr>
            <a:r>
              <a:rPr lang="es-MX" sz="1200" b="1" kern="1200" baseline="0" dirty="0" smtClean="0">
                <a:solidFill>
                  <a:schemeClr val="tx1"/>
                </a:solidFill>
                <a:latin typeface="+mn-lt"/>
                <a:ea typeface="+mn-ea"/>
                <a:cs typeface="+mn-cs"/>
              </a:rPr>
              <a:t>Referencia</a:t>
            </a:r>
            <a:endParaRPr lang="en-US" b="1" baseline="0" dirty="0" smtClean="0">
              <a:latin typeface="+mj-lt"/>
            </a:endParaRPr>
          </a:p>
          <a:p>
            <a:pPr>
              <a:spcBef>
                <a:spcPct val="0"/>
              </a:spcBef>
              <a:defRPr/>
            </a:pPr>
            <a:r>
              <a:rPr lang="en-US" spc="-10" dirty="0" smtClean="0"/>
              <a:t>Arnold LM </a:t>
            </a:r>
            <a:r>
              <a:rPr lang="en-US" i="1" spc="-10" dirty="0" smtClean="0"/>
              <a:t>et al.</a:t>
            </a:r>
            <a:r>
              <a:rPr lang="en-US" spc="-10" dirty="0" smtClean="0"/>
              <a:t> A framework for fibromyalgia management for primary care providers. </a:t>
            </a:r>
            <a:r>
              <a:rPr lang="en-US" i="1" spc="-10" dirty="0" smtClean="0"/>
              <a:t>Mayo Clin Proc</a:t>
            </a:r>
            <a:r>
              <a:rPr lang="en-US" spc="-10" dirty="0" smtClean="0"/>
              <a:t> 2012; 87(5):488-96. </a:t>
            </a:r>
          </a:p>
        </p:txBody>
      </p:sp>
    </p:spTree>
    <p:extLst>
      <p:ext uri="{BB962C8B-B14F-4D97-AF65-F5344CB8AC3E}">
        <p14:creationId xmlns:p14="http://schemas.microsoft.com/office/powerpoint/2010/main" val="35316654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0375" eaLnBrk="0" hangingPunct="0">
              <a:defRPr sz="2400">
                <a:solidFill>
                  <a:schemeClr val="tx1"/>
                </a:solidFill>
                <a:latin typeface="Arial" charset="0"/>
                <a:ea typeface="ＭＳ Ｐゴシック" pitchFamily="-112" charset="-128"/>
              </a:defRPr>
            </a:lvl1pPr>
            <a:lvl2pPr marL="742950" indent="-285750" defTabSz="460375" eaLnBrk="0" hangingPunct="0">
              <a:defRPr sz="2400">
                <a:solidFill>
                  <a:schemeClr val="tx1"/>
                </a:solidFill>
                <a:latin typeface="Arial" charset="0"/>
                <a:ea typeface="ＭＳ Ｐゴシック" pitchFamily="-112" charset="-128"/>
              </a:defRPr>
            </a:lvl2pPr>
            <a:lvl3pPr marL="1143000" indent="-228600" defTabSz="460375" eaLnBrk="0" hangingPunct="0">
              <a:defRPr sz="2400">
                <a:solidFill>
                  <a:schemeClr val="tx1"/>
                </a:solidFill>
                <a:latin typeface="Arial" charset="0"/>
                <a:ea typeface="ＭＳ Ｐゴシック" pitchFamily="-112" charset="-128"/>
              </a:defRPr>
            </a:lvl3pPr>
            <a:lvl4pPr marL="1600200" indent="-228600" defTabSz="460375" eaLnBrk="0" hangingPunct="0">
              <a:defRPr sz="2400">
                <a:solidFill>
                  <a:schemeClr val="tx1"/>
                </a:solidFill>
                <a:latin typeface="Arial" charset="0"/>
                <a:ea typeface="ＭＳ Ｐゴシック" pitchFamily="-112" charset="-128"/>
              </a:defRPr>
            </a:lvl4pPr>
            <a:lvl5pPr marL="2057400" indent="-228600" defTabSz="460375" eaLnBrk="0" hangingPunct="0">
              <a:defRPr sz="2400">
                <a:solidFill>
                  <a:schemeClr val="tx1"/>
                </a:solidFill>
                <a:latin typeface="Arial" charset="0"/>
                <a:ea typeface="ＭＳ Ｐゴシック" pitchFamily="-112" charset="-128"/>
              </a:defRPr>
            </a:lvl5pPr>
            <a:lvl6pPr marL="25146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9pPr>
          </a:lstStyle>
          <a:p>
            <a:pPr eaLnBrk="1" hangingPunct="1"/>
            <a:fld id="{C1E068D5-812F-4FE0-861F-424C22F7FC09}" type="slidenum">
              <a:rPr lang="en-US" sz="1000" smtClean="0">
                <a:solidFill>
                  <a:prstClr val="black"/>
                </a:solidFill>
              </a:rPr>
              <a:pPr eaLnBrk="1" hangingPunct="1"/>
              <a:t>42</a:t>
            </a:fld>
            <a:endParaRPr lang="en-US" sz="1000" dirty="0" smtClean="0">
              <a:solidFill>
                <a:prstClr val="black"/>
              </a:solidFill>
            </a:endParaRPr>
          </a:p>
        </p:txBody>
      </p:sp>
      <p:sp>
        <p:nvSpPr>
          <p:cNvPr id="175107" name="Rectangle 6"/>
          <p:cNvSpPr>
            <a:spLocks noGrp="1" noRot="1" noChangeAspect="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175108" name="Rectangle 7"/>
          <p:cNvSpPr>
            <a:spLocks noGrp="1"/>
          </p:cNvSpPr>
          <p:nvPr>
            <p:ph type="body" idx="1"/>
          </p:nvPr>
        </p:nvSpPr>
        <p:spPr>
          <a:xfrm>
            <a:off x="701040" y="4387135"/>
            <a:ext cx="5608320" cy="498342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Aft>
                <a:spcPts val="600"/>
              </a:spcAft>
              <a:tabLst>
                <a:tab pos="254000" algn="l"/>
              </a:tabLst>
            </a:pPr>
            <a:r>
              <a:rPr lang="es-MX" sz="900" b="1" dirty="0" smtClean="0">
                <a:cs typeface="Arial" pitchFamily="34" charset="0"/>
              </a:rPr>
              <a:t>Notas del Conferencista</a:t>
            </a:r>
          </a:p>
          <a:p>
            <a:pPr>
              <a:lnSpc>
                <a:spcPct val="90000"/>
              </a:lnSpc>
              <a:spcAft>
                <a:spcPts val="600"/>
              </a:spcAft>
              <a:tabLst>
                <a:tab pos="254000" algn="l"/>
              </a:tabLst>
            </a:pPr>
            <a:r>
              <a:rPr lang="es-MX" sz="900" dirty="0" smtClean="0">
                <a:cs typeface="Arial" pitchFamily="34" charset="0"/>
              </a:rPr>
              <a:t>Por varias razones, etiquetar a ciertos pacientes con dolor crónico como pacientes con fibromialgia desató muchos debates. Uno de los argumentos era que la etiqueta de Fibromialgia, por sí misma, podría precipitar o exacerbar un comportamiento que variablemente se ha denominado “comportamiento de enfermedad,” “dolor aprendido” e “impotencia (desesperanza) aprendido”. Esto podría resultar en síntomas más intensos, empeoramiento de la función, mayores reclamaciones por discapacidad y mayores comportamiento de búsqueda de atención médica.</a:t>
            </a:r>
          </a:p>
          <a:p>
            <a:pPr>
              <a:lnSpc>
                <a:spcPct val="90000"/>
              </a:lnSpc>
              <a:spcAft>
                <a:spcPts val="600"/>
              </a:spcAft>
              <a:tabLst>
                <a:tab pos="254000" algn="l"/>
              </a:tabLst>
            </a:pPr>
            <a:r>
              <a:rPr lang="es-MX" sz="900" dirty="0" smtClean="0">
                <a:cs typeface="Arial" pitchFamily="34" charset="0"/>
              </a:rPr>
              <a:t>Para determinar si la asignación de la etiqueta de Fibromialgia a personas con dolor crónico diseminado tiene un efecto importante en el estado de salud a largo-plazo, en la función, y en el uso de los servicios de salud, White et al realizaron el Estudio de Epidemiología de Fibromialgia en Londres en el que 100 personas con fibromialgia fueron identificadas evaluando 3395 adultos no institucionalizados. Solo 28 de los 100 habían sido diagnosticados previamente con fibromialgia; para 72, la etiqueta diagnóstica era nueva. Los 28 pre-diagnosticados con fibromialgia eran mujeres en comparación con 58 de los 72 casos nuevos diagnosticados. Los investigadores compararon los casos previamente no-etiquetado con fibromialgia a la entrada al estudio (pre-etiquetado) y a los 18 y 36 meses de seguimiento (post-etiquetado) con respecto al estado de salud general, síntomas relacionados con fibromialgia, y todos los elementos del Cuestionario de Impacto de la Fibromialgia (FIQ) (incluyendo un puntaje total en FIQ, y varias medidas de uso de los servicios de salud) para determine si el estado de salud, la función y el uso de los servicios de salud había cambiado. </a:t>
            </a:r>
          </a:p>
          <a:p>
            <a:pPr>
              <a:lnSpc>
                <a:spcPct val="90000"/>
              </a:lnSpc>
              <a:spcAft>
                <a:spcPts val="600"/>
              </a:spcAft>
              <a:tabLst>
                <a:tab pos="254000" algn="l"/>
              </a:tabLst>
            </a:pPr>
            <a:r>
              <a:rPr lang="es-MX" sz="900" dirty="0" smtClean="0">
                <a:cs typeface="Arial" pitchFamily="34" charset="0"/>
              </a:rPr>
              <a:t>56 (78%) de los 72 casos originales recién diagnosticados con fibromialgia estaban disponibles para re-evaluación a los 18 meses, y 43 (60%) a los 36 meses. Aunque el funcionamiento físico disminuyó ligeramente con el tiempo, a los 36 meses, los nuevos casos diagnosticados de fibromialgia reportaron una disminución clínica y estadísticamente importante en la insatisfacción con su salud (2.2 vs. 3.0 en una escala de Likert de 5-puntos; intervalo de confianza del 95% 1.2–0.4). No ocurrieron otras diferencias en el estatus clínicos o el uso de los servicios de salud a través del tiempo. Por lo tanto, aparentemente la etiqueta de fibromialgia no tiene un efecto adverso importante en el resultado clínico en el largo-plazo.</a:t>
            </a:r>
          </a:p>
          <a:p>
            <a:pPr marL="0" lvl="1">
              <a:lnSpc>
                <a:spcPct val="90000"/>
              </a:lnSpc>
              <a:spcAft>
                <a:spcPts val="600"/>
              </a:spcAft>
              <a:tabLst>
                <a:tab pos="254000" algn="l"/>
              </a:tabLst>
            </a:pPr>
            <a:r>
              <a:rPr lang="es-MX" sz="900" dirty="0" smtClean="0">
                <a:cs typeface="Arial" pitchFamily="34" charset="0"/>
              </a:rPr>
              <a:t>Observa que los investigadores no controlaron el tratamiento que los pacientes pueden haber recibido post-diagnóstico; por lo tanto, esta mejora puede haber sido el resultado de haber recibo tratamiento más tempranamente</a:t>
            </a:r>
            <a:r>
              <a:rPr lang="en-US" sz="1000" dirty="0" smtClean="0">
                <a:cs typeface="Arial" pitchFamily="34" charset="0"/>
              </a:rPr>
              <a:t>.</a:t>
            </a:r>
          </a:p>
          <a:p>
            <a:pPr>
              <a:lnSpc>
                <a:spcPct val="90000"/>
              </a:lnSpc>
              <a:spcAft>
                <a:spcPts val="600"/>
              </a:spcAft>
              <a:tabLst>
                <a:tab pos="254000" algn="l"/>
              </a:tabLst>
            </a:pPr>
            <a:r>
              <a:rPr lang="en-US" sz="1000" b="1" dirty="0" smtClean="0">
                <a:cs typeface="Arial" pitchFamily="34" charset="0"/>
              </a:rPr>
              <a:t>Referencia</a:t>
            </a:r>
          </a:p>
          <a:p>
            <a:pPr>
              <a:lnSpc>
                <a:spcPct val="90000"/>
              </a:lnSpc>
              <a:spcAft>
                <a:spcPts val="600"/>
              </a:spcAft>
              <a:tabLst>
                <a:tab pos="254000" algn="l"/>
              </a:tabLst>
            </a:pPr>
            <a:r>
              <a:rPr lang="en-US" sz="1000" dirty="0" smtClean="0">
                <a:cs typeface="Arial" pitchFamily="34" charset="0"/>
              </a:rPr>
              <a:t>White KP </a:t>
            </a:r>
            <a:r>
              <a:rPr lang="en-US" sz="1000" i="1" dirty="0" smtClean="0">
                <a:cs typeface="Arial" pitchFamily="34" charset="0"/>
              </a:rPr>
              <a:t>et al</a:t>
            </a:r>
            <a:r>
              <a:rPr lang="en-US" sz="1000" dirty="0" smtClean="0">
                <a:cs typeface="Arial" pitchFamily="34" charset="0"/>
              </a:rPr>
              <a:t>. Does the label “fibromyalgia” alter health status, function, and health service utilization? </a:t>
            </a:r>
            <a:br>
              <a:rPr lang="en-US" sz="1000" dirty="0" smtClean="0">
                <a:cs typeface="Arial" pitchFamily="34" charset="0"/>
              </a:rPr>
            </a:br>
            <a:r>
              <a:rPr lang="en-US" sz="1000" dirty="0" smtClean="0">
                <a:cs typeface="Arial" pitchFamily="34" charset="0"/>
              </a:rPr>
              <a:t>A prospective, within-group comparison in a community cohort of adults with chronic widespread pain.</a:t>
            </a:r>
            <a:r>
              <a:rPr lang="en-US" sz="1000" i="1" dirty="0" smtClean="0">
                <a:cs typeface="Arial" pitchFamily="34" charset="0"/>
              </a:rPr>
              <a:t> </a:t>
            </a:r>
            <a:br>
              <a:rPr lang="en-US" sz="1000" i="1" dirty="0" smtClean="0">
                <a:cs typeface="Arial" pitchFamily="34" charset="0"/>
              </a:rPr>
            </a:br>
            <a:r>
              <a:rPr lang="en-US" sz="1000" i="1" dirty="0" smtClean="0">
                <a:cs typeface="Arial" pitchFamily="34" charset="0"/>
              </a:rPr>
              <a:t>Arthritis Rheum </a:t>
            </a:r>
            <a:r>
              <a:rPr lang="en-US" sz="1000" dirty="0" smtClean="0">
                <a:cs typeface="Arial" pitchFamily="34" charset="0"/>
              </a:rPr>
              <a:t>2002; 47(3):260-5. </a:t>
            </a:r>
          </a:p>
          <a:p>
            <a:pPr>
              <a:lnSpc>
                <a:spcPct val="90000"/>
              </a:lnSpc>
              <a:spcAft>
                <a:spcPts val="600"/>
              </a:spcAft>
              <a:tabLst>
                <a:tab pos="254000" algn="l"/>
              </a:tabLst>
            </a:pPr>
            <a:endParaRPr lang="en-US" sz="1000" dirty="0" smtClean="0">
              <a:cs typeface="Arial" pitchFamily="34" charset="0"/>
            </a:endParaRPr>
          </a:p>
        </p:txBody>
      </p:sp>
    </p:spTree>
    <p:extLst>
      <p:ext uri="{BB962C8B-B14F-4D97-AF65-F5344CB8AC3E}">
        <p14:creationId xmlns:p14="http://schemas.microsoft.com/office/powerpoint/2010/main" val="22480679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43</a:t>
            </a:fld>
            <a:endParaRPr lang="en-CA" dirty="0">
              <a:solidFill>
                <a:prstClr val="black"/>
              </a:solidFill>
            </a:endParaRPr>
          </a:p>
        </p:txBody>
      </p:sp>
    </p:spTree>
    <p:extLst>
      <p:ext uri="{BB962C8B-B14F-4D97-AF65-F5344CB8AC3E}">
        <p14:creationId xmlns:p14="http://schemas.microsoft.com/office/powerpoint/2010/main" val="28545770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0375" eaLnBrk="0" hangingPunct="0">
              <a:defRPr sz="2400">
                <a:solidFill>
                  <a:schemeClr val="tx1"/>
                </a:solidFill>
                <a:latin typeface="Arial" charset="0"/>
                <a:ea typeface="ＭＳ Ｐゴシック" pitchFamily="-112" charset="-128"/>
              </a:defRPr>
            </a:lvl1pPr>
            <a:lvl2pPr marL="742950" indent="-285750" defTabSz="460375" eaLnBrk="0" hangingPunct="0">
              <a:defRPr sz="2400">
                <a:solidFill>
                  <a:schemeClr val="tx1"/>
                </a:solidFill>
                <a:latin typeface="Arial" charset="0"/>
                <a:ea typeface="ＭＳ Ｐゴシック" pitchFamily="-112" charset="-128"/>
              </a:defRPr>
            </a:lvl2pPr>
            <a:lvl3pPr marL="1143000" indent="-228600" defTabSz="460375" eaLnBrk="0" hangingPunct="0">
              <a:defRPr sz="2400">
                <a:solidFill>
                  <a:schemeClr val="tx1"/>
                </a:solidFill>
                <a:latin typeface="Arial" charset="0"/>
                <a:ea typeface="ＭＳ Ｐゴシック" pitchFamily="-112" charset="-128"/>
              </a:defRPr>
            </a:lvl3pPr>
            <a:lvl4pPr marL="1600200" indent="-228600" defTabSz="460375" eaLnBrk="0" hangingPunct="0">
              <a:defRPr sz="2400">
                <a:solidFill>
                  <a:schemeClr val="tx1"/>
                </a:solidFill>
                <a:latin typeface="Arial" charset="0"/>
                <a:ea typeface="ＭＳ Ｐゴシック" pitchFamily="-112" charset="-128"/>
              </a:defRPr>
            </a:lvl4pPr>
            <a:lvl5pPr marL="2057400" indent="-228600" defTabSz="460375" eaLnBrk="0" hangingPunct="0">
              <a:defRPr sz="2400">
                <a:solidFill>
                  <a:schemeClr val="tx1"/>
                </a:solidFill>
                <a:latin typeface="Arial" charset="0"/>
                <a:ea typeface="ＭＳ Ｐゴシック" pitchFamily="-112" charset="-128"/>
              </a:defRPr>
            </a:lvl5pPr>
            <a:lvl6pPr marL="25146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9pPr>
          </a:lstStyle>
          <a:p>
            <a:pPr eaLnBrk="1" hangingPunct="1"/>
            <a:fld id="{721E122D-FC31-4500-9F04-B6F3C040CDF6}" type="slidenum">
              <a:rPr lang="en-US" sz="1000" smtClean="0"/>
              <a:pPr eaLnBrk="1" hangingPunct="1"/>
              <a:t>44</a:t>
            </a:fld>
            <a:endParaRPr lang="en-US" sz="1000" dirty="0" smtClean="0"/>
          </a:p>
        </p:txBody>
      </p:sp>
      <p:sp>
        <p:nvSpPr>
          <p:cNvPr id="171011" name="Rectangle 2"/>
          <p:cNvSpPr>
            <a:spLocks noGrp="1" noRot="1" noChangeAspect="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171012"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00"/>
              </a:spcAft>
            </a:pPr>
            <a:r>
              <a:rPr lang="en-CA" b="1" dirty="0" smtClean="0"/>
              <a:t>Notas del Conferencista</a:t>
            </a:r>
          </a:p>
          <a:p>
            <a:pPr>
              <a:spcAft>
                <a:spcPts val="600"/>
              </a:spcAft>
            </a:pPr>
            <a:r>
              <a:rPr lang="es-MX" dirty="0" smtClean="0"/>
              <a:t>Esta slide puede usarse para resumir los mensajes clave de esta sección</a:t>
            </a:r>
            <a:r>
              <a:rPr lang="en-CA" dirty="0" smtClean="0"/>
              <a:t>.</a:t>
            </a:r>
            <a:endParaRPr lang="en-US" dirty="0" smtClean="0"/>
          </a:p>
          <a:p>
            <a:pPr>
              <a:spcAft>
                <a:spcPts val="300"/>
              </a:spcAft>
            </a:pPr>
            <a:endParaRPr lang="en-CA" dirty="0" smtClean="0"/>
          </a:p>
          <a:p>
            <a:endParaRPr lang="en-US" dirty="0"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5</a:t>
            </a:fld>
            <a:endParaRPr lang="en-CA"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7"/>
            <a:ext cx="5608320" cy="5042613"/>
          </a:xfrm>
        </p:spPr>
        <p:txBody>
          <a:bodyPr/>
          <a:lstStyle/>
          <a:p>
            <a:pPr marL="0" marR="0" lvl="1" indent="0" algn="l" defTabSz="914400" rtl="0" eaLnBrk="1" fontAlgn="auto" latinLnBrk="0" hangingPunct="1">
              <a:lnSpc>
                <a:spcPct val="100000"/>
              </a:lnSpc>
              <a:spcBef>
                <a:spcPts val="0"/>
              </a:spcBef>
              <a:spcAft>
                <a:spcPts val="600"/>
              </a:spcAft>
              <a:buClrTx/>
              <a:buSzTx/>
              <a:buFontTx/>
              <a:buNone/>
              <a:tabLst/>
              <a:defRPr/>
            </a:pPr>
            <a:r>
              <a:rPr lang="es-MX" b="1" noProof="0" dirty="0" smtClean="0"/>
              <a:t>Notas del Conferencista</a:t>
            </a:r>
          </a:p>
          <a:p>
            <a:pPr>
              <a:spcAft>
                <a:spcPts val="600"/>
              </a:spcAft>
            </a:pPr>
            <a:r>
              <a:rPr lang="es-MX" noProof="0" dirty="0" smtClean="0"/>
              <a:t>Un creciente cúmulo de evidencia está demostrando que la sensibilización central/dolor disfuncional representa un mecanismo patofisiológico común de las características clínicas traslapadas del síndrome de sensibilización central como fibromialgia, </a:t>
            </a:r>
            <a:r>
              <a:rPr lang="es-MX" dirty="0" smtClean="0"/>
              <a:t>s</a:t>
            </a:r>
            <a:r>
              <a:rPr lang="es-MX" noProof="0" dirty="0" smtClean="0"/>
              <a:t>índrome de fatiga crónica, síndrome de intestino irritable y trastorno temporomandibular. En este modelo emergente podemos ver síntomas de sensibilización central/dolor disfuncional no como trastornos individuales, sino como manifestaciones diferentes de una etiología común.</a:t>
            </a:r>
          </a:p>
          <a:p>
            <a:pPr>
              <a:spcAft>
                <a:spcPts val="600"/>
              </a:spcAft>
            </a:pPr>
            <a:r>
              <a:rPr lang="es-MX" noProof="0" dirty="0" smtClean="0"/>
              <a:t>Esta slide muestra cómo las características clínicas de la sensibilización central/dolor disfuncional pueden ser clasificadas como “dolor,” “ansiedad/depresión,” “fatiga,” y “otros síntomas.” </a:t>
            </a:r>
          </a:p>
          <a:p>
            <a:pPr>
              <a:spcAft>
                <a:spcPts val="600"/>
              </a:spcAft>
            </a:pPr>
            <a:r>
              <a:rPr lang="es-MX" b="1" noProof="0" dirty="0" smtClean="0"/>
              <a:t>Referencia</a:t>
            </a:r>
          </a:p>
          <a:p>
            <a:pPr>
              <a:spcAft>
                <a:spcPts val="600"/>
              </a:spcAft>
            </a:pPr>
            <a:r>
              <a:rPr lang="en-CA" dirty="0" smtClean="0"/>
              <a:t>Mayer TG </a:t>
            </a:r>
            <a:r>
              <a:rPr lang="en-CA" i="1" dirty="0" smtClean="0"/>
              <a:t>et al. </a:t>
            </a:r>
            <a:r>
              <a:rPr lang="en-CA" dirty="0" smtClean="0"/>
              <a:t>The development and psychometric validation of the central sensitization inventory. </a:t>
            </a:r>
            <a:r>
              <a:rPr lang="en-CA" i="1" dirty="0" smtClean="0"/>
              <a:t>Pain Pract</a:t>
            </a:r>
            <a:r>
              <a:rPr lang="en-CA" dirty="0" smtClean="0"/>
              <a:t> 2012; 12(4):276-85.</a:t>
            </a:r>
            <a:endParaRPr lang="en-GB" dirty="0" smtClean="0"/>
          </a:p>
          <a:p>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6</a:t>
            </a:fld>
            <a:endParaRPr lang="en-CA" dirty="0">
              <a:solidFill>
                <a:prstClr val="black"/>
              </a:solidFill>
            </a:endParaRPr>
          </a:p>
        </p:txBody>
      </p:sp>
    </p:spTree>
    <p:extLst>
      <p:ext uri="{BB962C8B-B14F-4D97-AF65-F5344CB8AC3E}">
        <p14:creationId xmlns:p14="http://schemas.microsoft.com/office/powerpoint/2010/main" val="1490331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5" name="Rectangle 2"/>
          <p:cNvSpPr>
            <a:spLocks noGrp="1" noRot="1" noChangeAspect="1" noChangeArrowheads="1" noTextEdit="1"/>
          </p:cNvSpPr>
          <p:nvPr>
            <p:ph type="sldImg"/>
          </p:nvPr>
        </p:nvSpPr>
        <p:spPr>
          <a:ln/>
        </p:spPr>
      </p:sp>
      <p:sp>
        <p:nvSpPr>
          <p:cNvPr id="876546" name="Rectangle 3"/>
          <p:cNvSpPr>
            <a:spLocks noGrp="1" noChangeArrowheads="1"/>
          </p:cNvSpPr>
          <p:nvPr>
            <p:ph type="body" idx="1"/>
          </p:nvPr>
        </p:nvSpPr>
        <p:spPr>
          <a:xfrm>
            <a:off x="120824" y="4257997"/>
            <a:ext cx="6768752" cy="4680519"/>
          </a:xfrm>
          <a:noFill/>
          <a:ln/>
        </p:spPr>
        <p:txBody>
          <a:bodyPr/>
          <a:lstStyle/>
          <a:p>
            <a:pPr>
              <a:spcAft>
                <a:spcPts val="600"/>
              </a:spcAft>
            </a:pPr>
            <a:r>
              <a:rPr lang="es-MX" b="1" dirty="0" smtClean="0"/>
              <a:t>Notas del Conferencista</a:t>
            </a:r>
          </a:p>
          <a:p>
            <a:pPr>
              <a:spcAft>
                <a:spcPts val="600"/>
              </a:spcAft>
            </a:pPr>
            <a:r>
              <a:rPr lang="es-MX" dirty="0" smtClean="0"/>
              <a:t>Mayer et al desarrollaron el Inventario de Sensibilización Central (CSI, por sus siglas en inglés), para evaluar quejas somáticas y emocionales clave generalmente asociadas con el síndrome de sensibilidad central. Esta medida auto-reportada fue creada a partir de una investigación de la literatura de síntomas y padecimientos cómorbidos de fibromialgia y otros síndromes de sensibilidad central. </a:t>
            </a:r>
          </a:p>
          <a:p>
            <a:pPr>
              <a:spcAft>
                <a:spcPts val="600"/>
              </a:spcAft>
            </a:pPr>
            <a:r>
              <a:rPr lang="es-MX" dirty="0" smtClean="0"/>
              <a:t>La meta clínica del CSI es ayuda a evaluar mejor los síntomas que se piensa están asociados con la sensibilización central para ayudar a los médicos y a otros profesionales clínicos en la categorización del síndrome, la identificación de la severidad, sensibilidad, y el plan de tratamiento para ayudar a minimizar o posiblemente evitar los procedimientos de diagnóstico y tratamiento innecesarios.</a:t>
            </a:r>
          </a:p>
          <a:p>
            <a:pPr>
              <a:spcAft>
                <a:spcPts val="600"/>
              </a:spcAft>
            </a:pPr>
            <a:r>
              <a:rPr lang="es-MX" dirty="0" smtClean="0"/>
              <a:t>Cuando el CSI fue administrado a cuatro grupos (fibromialgia, dolor crónico diseminado sin fibromialgia, dolor de espalda baja crónico regional relacionados con el trabajo, grupo control normativo), los análisis revelaron que los pacientes con fibromialgia reportaban los puntajes más altos en CSI, y la población normativa reportaba los más bajos (</a:t>
            </a:r>
            <a:r>
              <a:rPr lang="es-MX" i="1" dirty="0" smtClean="0"/>
              <a:t>p </a:t>
            </a:r>
            <a:r>
              <a:rPr lang="es-MX" dirty="0" smtClean="0"/>
              <a:t>&lt;0.05). </a:t>
            </a:r>
          </a:p>
          <a:p>
            <a:pPr>
              <a:spcAft>
                <a:spcPts val="600"/>
              </a:spcAft>
            </a:pPr>
            <a:r>
              <a:rPr lang="es-MX" dirty="0" smtClean="0"/>
              <a:t>La fuerza psicométrica, utilidad clínica, y la validez de constructo inicial del CSI para evaluar los síntomas relacionados con sensibilización central en poblaciones con dolor crónico han sido demostradas.</a:t>
            </a:r>
          </a:p>
          <a:p>
            <a:pPr>
              <a:spcAft>
                <a:spcPts val="600"/>
              </a:spcAft>
            </a:pPr>
            <a:r>
              <a:rPr lang="es-MX" b="1" dirty="0" smtClean="0"/>
              <a:t>Referencia</a:t>
            </a:r>
          </a:p>
          <a:p>
            <a:pPr>
              <a:spcAft>
                <a:spcPts val="600"/>
              </a:spcAft>
            </a:pPr>
            <a:r>
              <a:rPr lang="en-CA" dirty="0" smtClean="0"/>
              <a:t>Mayer TG </a:t>
            </a:r>
            <a:r>
              <a:rPr lang="en-CA" i="1" dirty="0" smtClean="0"/>
              <a:t>et al. </a:t>
            </a:r>
            <a:r>
              <a:rPr lang="en-CA" dirty="0" smtClean="0"/>
              <a:t>The development and psychometric validation of the central sensitization inventory. </a:t>
            </a:r>
            <a:r>
              <a:rPr lang="en-CA" i="1" dirty="0" smtClean="0"/>
              <a:t>Pain Pract</a:t>
            </a:r>
            <a:r>
              <a:rPr lang="en-CA" dirty="0" smtClean="0"/>
              <a:t> 2012; 12(4):276-85.</a:t>
            </a:r>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5" name="Rectangle 2"/>
          <p:cNvSpPr>
            <a:spLocks noGrp="1" noRot="1" noChangeAspect="1" noChangeArrowheads="1" noTextEdit="1"/>
          </p:cNvSpPr>
          <p:nvPr>
            <p:ph type="sldImg"/>
          </p:nvPr>
        </p:nvSpPr>
        <p:spPr>
          <a:ln/>
        </p:spPr>
      </p:sp>
      <p:sp>
        <p:nvSpPr>
          <p:cNvPr id="876546" name="Rectangle 3"/>
          <p:cNvSpPr>
            <a:spLocks noGrp="1" noChangeArrowheads="1"/>
          </p:cNvSpPr>
          <p:nvPr>
            <p:ph type="body" idx="1"/>
          </p:nvPr>
        </p:nvSpPr>
        <p:spPr>
          <a:xfrm>
            <a:off x="480864" y="4257997"/>
            <a:ext cx="5828496" cy="4285373"/>
          </a:xfrm>
          <a:noFill/>
          <a:ln/>
        </p:spPr>
        <p:txBody>
          <a:bodyPr/>
          <a:lstStyle/>
          <a:p>
            <a:pPr marL="0" marR="0" indent="0" algn="l" defTabSz="914400" rtl="0" eaLnBrk="1" fontAlgn="auto" latinLnBrk="0" hangingPunct="1">
              <a:spcBef>
                <a:spcPts val="0"/>
              </a:spcBef>
              <a:spcAft>
                <a:spcPts val="600"/>
              </a:spcAft>
              <a:buClrTx/>
              <a:buSzTx/>
              <a:buFontTx/>
              <a:buNone/>
              <a:tabLst/>
              <a:defRPr/>
            </a:pPr>
            <a:r>
              <a:rPr lang="es-MX" b="1" dirty="0" smtClean="0"/>
              <a:t>Notas del Conferencista</a:t>
            </a:r>
          </a:p>
          <a:p>
            <a:pPr>
              <a:spcAft>
                <a:spcPts val="600"/>
              </a:spcAft>
            </a:pPr>
            <a:r>
              <a:rPr lang="es-MX" dirty="0" smtClean="0"/>
              <a:t>El Inventario de Sensibilización Central (CSI) consiste en dos secciones, la parte A y B.</a:t>
            </a:r>
          </a:p>
          <a:p>
            <a:pPr>
              <a:spcAft>
                <a:spcPts val="600"/>
              </a:spcAft>
            </a:pPr>
            <a:r>
              <a:rPr lang="es-MX" dirty="0" smtClean="0"/>
              <a:t>La Parte A contiene 25 elementos con un rango para el puntaje total de 0–100. La combinación de elementos está diseñada para proporcionar una visión general de los síntomas presentes que son comunes a los síndromes de sensibilidad central, y los mayores puntajes están asociados con un mayor grado de sintomatología.</a:t>
            </a:r>
          </a:p>
          <a:p>
            <a:pPr>
              <a:spcAft>
                <a:spcPts val="600"/>
              </a:spcAft>
            </a:pPr>
            <a:r>
              <a:rPr lang="es-MX" dirty="0" smtClean="0"/>
              <a:t>La Parte B identifica es si uno ha sido diagnosticado por un médico con trastornos específicos dentro de la familia de síndromes de sensibilidad central, así como trastornos relacionados, incluyendo ansiedad y depresión. Debido a que la ocurrencia concomitante de estos trastornos en pacientes diagnosticados con síndrome de sensibilidad central ha sido relativamente bien establecida, los profesionales clínicos deben considerar la presencia de un síndrome de sensibilidad central en pacientes con uno o más de los trastornos en esta sección (particularmente cuando están acompañados por un puntaje CSI alto de la Parte A). </a:t>
            </a:r>
          </a:p>
          <a:p>
            <a:pPr>
              <a:spcAft>
                <a:spcPts val="600"/>
              </a:spcAft>
            </a:pPr>
            <a:r>
              <a:rPr lang="es-MX" b="1" dirty="0" smtClean="0"/>
              <a:t>Referencia</a:t>
            </a:r>
          </a:p>
          <a:p>
            <a:pPr>
              <a:spcAft>
                <a:spcPts val="600"/>
              </a:spcAft>
            </a:pPr>
            <a:r>
              <a:rPr lang="en-CA" dirty="0" smtClean="0"/>
              <a:t>Mayer TG </a:t>
            </a:r>
            <a:r>
              <a:rPr lang="en-CA" i="1" dirty="0" smtClean="0"/>
              <a:t>et al. </a:t>
            </a:r>
            <a:r>
              <a:rPr lang="en-CA" dirty="0" smtClean="0"/>
              <a:t>The development and psychometric validation of the central sensitization inventory. </a:t>
            </a:r>
            <a:r>
              <a:rPr lang="en-CA" i="1" dirty="0" smtClean="0"/>
              <a:t>Pain Pract</a:t>
            </a:r>
            <a:r>
              <a:rPr lang="en-CA" dirty="0" smtClean="0"/>
              <a:t> 2012; 12(4):276-85.</a:t>
            </a:r>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0375" eaLnBrk="0" hangingPunct="0">
              <a:defRPr sz="2400">
                <a:solidFill>
                  <a:schemeClr val="tx1"/>
                </a:solidFill>
                <a:latin typeface="Arial" charset="0"/>
                <a:ea typeface="ＭＳ Ｐゴシック" pitchFamily="-112" charset="-128"/>
              </a:defRPr>
            </a:lvl1pPr>
            <a:lvl2pPr marL="742950" indent="-285750" defTabSz="460375" eaLnBrk="0" hangingPunct="0">
              <a:defRPr sz="2400">
                <a:solidFill>
                  <a:schemeClr val="tx1"/>
                </a:solidFill>
                <a:latin typeface="Arial" charset="0"/>
                <a:ea typeface="ＭＳ Ｐゴシック" pitchFamily="-112" charset="-128"/>
              </a:defRPr>
            </a:lvl2pPr>
            <a:lvl3pPr marL="1143000" indent="-228600" defTabSz="460375" eaLnBrk="0" hangingPunct="0">
              <a:defRPr sz="2400">
                <a:solidFill>
                  <a:schemeClr val="tx1"/>
                </a:solidFill>
                <a:latin typeface="Arial" charset="0"/>
                <a:ea typeface="ＭＳ Ｐゴシック" pitchFamily="-112" charset="-128"/>
              </a:defRPr>
            </a:lvl3pPr>
            <a:lvl4pPr marL="1600200" indent="-228600" defTabSz="460375" eaLnBrk="0" hangingPunct="0">
              <a:defRPr sz="2400">
                <a:solidFill>
                  <a:schemeClr val="tx1"/>
                </a:solidFill>
                <a:latin typeface="Arial" charset="0"/>
                <a:ea typeface="ＭＳ Ｐゴシック" pitchFamily="-112" charset="-128"/>
              </a:defRPr>
            </a:lvl4pPr>
            <a:lvl5pPr marL="2057400" indent="-228600" defTabSz="460375" eaLnBrk="0" hangingPunct="0">
              <a:defRPr sz="2400">
                <a:solidFill>
                  <a:schemeClr val="tx1"/>
                </a:solidFill>
                <a:latin typeface="Arial" charset="0"/>
                <a:ea typeface="ＭＳ Ｐゴシック" pitchFamily="-112" charset="-128"/>
              </a:defRPr>
            </a:lvl5pPr>
            <a:lvl6pPr marL="25146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defTabSz="460375" eaLnBrk="0" fontAlgn="base" hangingPunct="0">
              <a:spcBef>
                <a:spcPct val="0"/>
              </a:spcBef>
              <a:spcAft>
                <a:spcPct val="0"/>
              </a:spcAft>
              <a:defRPr sz="2400">
                <a:solidFill>
                  <a:schemeClr val="tx1"/>
                </a:solidFill>
                <a:latin typeface="Arial" charset="0"/>
                <a:ea typeface="ＭＳ Ｐゴシック" pitchFamily="-112" charset="-128"/>
              </a:defRPr>
            </a:lvl9pPr>
          </a:lstStyle>
          <a:p>
            <a:pPr eaLnBrk="1" hangingPunct="1"/>
            <a:fld id="{5A46DAF3-A6E0-4122-B4C3-C26458E2A2E0}" type="slidenum">
              <a:rPr lang="en-US" sz="1000" smtClean="0">
                <a:solidFill>
                  <a:prstClr val="black"/>
                </a:solidFill>
              </a:rPr>
              <a:pPr eaLnBrk="1" hangingPunct="1"/>
              <a:t>9</a:t>
            </a:fld>
            <a:endParaRPr lang="en-US" sz="1000" dirty="0" smtClean="0">
              <a:solidFill>
                <a:prstClr val="black"/>
              </a:solidFill>
            </a:endParaRPr>
          </a:p>
        </p:txBody>
      </p:sp>
      <p:sp>
        <p:nvSpPr>
          <p:cNvPr id="165891" name="Rectangle 6"/>
          <p:cNvSpPr>
            <a:spLocks noGrp="1" noRot="1" noChangeAspect="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165892" name="Rectangle 7"/>
          <p:cNvSpPr>
            <a:spLocks noGrp="1"/>
          </p:cNvSpPr>
          <p:nvPr>
            <p:ph type="body" idx="1"/>
          </p:nvPr>
        </p:nvSpPr>
        <p:spPr>
          <a:xfrm>
            <a:off x="701040" y="4387136"/>
            <a:ext cx="5608320" cy="430872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Aft>
                <a:spcPts val="600"/>
              </a:spcAft>
            </a:pPr>
            <a:r>
              <a:rPr lang="es-MX" sz="1050" b="1" dirty="0" smtClean="0"/>
              <a:t>Notas del Conferencista</a:t>
            </a:r>
          </a:p>
          <a:p>
            <a:pPr>
              <a:lnSpc>
                <a:spcPct val="90000"/>
              </a:lnSpc>
              <a:spcAft>
                <a:spcPts val="600"/>
              </a:spcAft>
            </a:pPr>
            <a:r>
              <a:rPr lang="es-MX" sz="1050" dirty="0" smtClean="0"/>
              <a:t>El diagnóstico de Fibromialgia no es sencillo. De hecho, en promedio, los pacientes no son diagnosticados por más de dos años después del inicio de los síntomas y se calcula que 75% de los pacientes con fibromialgia no son diagnosticados.</a:t>
            </a:r>
          </a:p>
          <a:p>
            <a:pPr marL="0" lvl="1">
              <a:lnSpc>
                <a:spcPct val="90000"/>
              </a:lnSpc>
              <a:spcAft>
                <a:spcPts val="600"/>
              </a:spcAft>
            </a:pPr>
            <a:r>
              <a:rPr lang="es-MX" sz="1050" dirty="0" smtClean="0">
                <a:cs typeface="Arial" charset="0"/>
              </a:rPr>
              <a:t>Un diagnóstico de Fibromialgia se hace después de una evaluación clínica, que incluye una historia de quejan actuales, atención al estado de salud previo, y un examen físico, sin una prueba diagnóstica de confirmación. El examen físico es muy importante para identificar cualquier padecimiento posible. El médico debe considerar los criterios de diagnóstico establecidos para fibromialgia, descartar otras razones de dolor corporal difuso, y realizar un examen de puntos sensibles. Un diagnóstico diferencial puede hacerse excluyendo otros padecimientos como osteoartritis, artritis reumatoide, polimialgia reumática,  hipotiroidismo, lupus y síndrome de Sjögren. Esto puede lograrse por medio de evaluaciones clínicas y de laboratorio.</a:t>
            </a:r>
          </a:p>
          <a:p>
            <a:pPr marL="0" lvl="1">
              <a:lnSpc>
                <a:spcPct val="90000"/>
              </a:lnSpc>
              <a:spcAft>
                <a:spcPts val="600"/>
              </a:spcAft>
            </a:pPr>
            <a:r>
              <a:rPr lang="es-MX" sz="1050" dirty="0" smtClean="0">
                <a:cs typeface="Arial" charset="0"/>
              </a:rPr>
              <a:t>Nota:  la evaluación extensa de laboratorio generalmente no es necesaria para descartar fibromialgia. En algunos casos, puede requerirse una prueba de la hormona estimulante de la tiroides. La polimialgia reumática raramente ocurre en personas mejores de 60 años, mientras que el inicio de la fibromialgia después de 65 años es raro</a:t>
            </a:r>
            <a:r>
              <a:rPr lang="en-CA" sz="1050" dirty="0" smtClean="0">
                <a:cs typeface="Arial" charset="0"/>
              </a:rPr>
              <a:t>.</a:t>
            </a:r>
            <a:endParaRPr lang="en-CA" sz="1050" dirty="0">
              <a:cs typeface="Arial" charset="0"/>
            </a:endParaRPr>
          </a:p>
          <a:p>
            <a:pPr>
              <a:lnSpc>
                <a:spcPct val="90000"/>
              </a:lnSpc>
              <a:spcAft>
                <a:spcPts val="600"/>
              </a:spcAft>
              <a:tabLst>
                <a:tab pos="254000" algn="l"/>
              </a:tabLst>
            </a:pPr>
            <a:endParaRPr lang="en-US" sz="1050" b="1" dirty="0" smtClean="0"/>
          </a:p>
          <a:p>
            <a:pPr>
              <a:lnSpc>
                <a:spcPct val="90000"/>
              </a:lnSpc>
              <a:spcAft>
                <a:spcPts val="600"/>
              </a:spcAft>
              <a:tabLst>
                <a:tab pos="254000" algn="l"/>
              </a:tabLst>
            </a:pPr>
            <a:r>
              <a:rPr lang="en-US" sz="1050" b="1" dirty="0" smtClean="0"/>
              <a:t>Referencias</a:t>
            </a:r>
          </a:p>
          <a:p>
            <a:pPr>
              <a:lnSpc>
                <a:spcPct val="90000"/>
              </a:lnSpc>
              <a:spcAft>
                <a:spcPts val="600"/>
              </a:spcAft>
            </a:pPr>
            <a:r>
              <a:rPr lang="en-US" sz="1050" dirty="0" smtClean="0"/>
              <a:t>Annemans L </a:t>
            </a:r>
            <a:r>
              <a:rPr lang="en-US" sz="1050" i="1" dirty="0" smtClean="0"/>
              <a:t>et al. </a:t>
            </a:r>
            <a:r>
              <a:rPr lang="en-CA" sz="1050" dirty="0" smtClean="0"/>
              <a:t>Health economic consequences related to the diagnosis of fibromyalgia syndrome. </a:t>
            </a:r>
            <a:r>
              <a:rPr lang="en-US" sz="1050" i="1" dirty="0" smtClean="0"/>
              <a:t>Arthritis Rheum </a:t>
            </a:r>
            <a:r>
              <a:rPr lang="en-US" sz="1050" dirty="0" smtClean="0"/>
              <a:t>58(3):895-902.</a:t>
            </a:r>
          </a:p>
          <a:p>
            <a:pPr>
              <a:lnSpc>
                <a:spcPct val="90000"/>
              </a:lnSpc>
              <a:spcAft>
                <a:spcPts val="600"/>
              </a:spcAft>
            </a:pPr>
            <a:r>
              <a:rPr lang="en-US" sz="1050" dirty="0" smtClean="0"/>
              <a:t>Choy E </a:t>
            </a:r>
            <a:r>
              <a:rPr lang="en-US" sz="1050" i="1" dirty="0" smtClean="0"/>
              <a:t>et al. </a:t>
            </a:r>
            <a:r>
              <a:rPr lang="en-US" sz="1050" dirty="0" smtClean="0"/>
              <a:t>A </a:t>
            </a:r>
            <a:r>
              <a:rPr lang="en-CA" sz="1050" dirty="0" smtClean="0"/>
              <a:t>patient survey of the impact of fibromyalgia and the journey to diagnosis. </a:t>
            </a:r>
            <a:br>
              <a:rPr lang="en-CA" sz="1050" dirty="0" smtClean="0"/>
            </a:br>
            <a:r>
              <a:rPr lang="en-US" sz="1050" i="1" dirty="0" smtClean="0"/>
              <a:t>BMC Health Serv Res </a:t>
            </a:r>
            <a:r>
              <a:rPr lang="en-US" sz="1050" dirty="0" smtClean="0"/>
              <a:t>2010; 10:102.</a:t>
            </a:r>
          </a:p>
          <a:p>
            <a:pPr>
              <a:lnSpc>
                <a:spcPct val="90000"/>
              </a:lnSpc>
              <a:spcAft>
                <a:spcPts val="600"/>
              </a:spcAft>
            </a:pPr>
            <a:r>
              <a:rPr lang="en-US" sz="1050" dirty="0" smtClean="0"/>
              <a:t>Clauw DJ </a:t>
            </a:r>
            <a:r>
              <a:rPr lang="en-US" sz="1050" i="1" dirty="0" smtClean="0"/>
              <a:t>et al. </a:t>
            </a:r>
            <a:r>
              <a:rPr lang="en-US" sz="1050" dirty="0" smtClean="0"/>
              <a:t>The science of fibromyalgia.</a:t>
            </a:r>
            <a:r>
              <a:rPr lang="en-US" sz="1050" b="1" dirty="0" smtClean="0"/>
              <a:t> </a:t>
            </a:r>
            <a:r>
              <a:rPr lang="en-US" sz="1050" i="1" dirty="0" smtClean="0"/>
              <a:t>Mayo Clin Proc</a:t>
            </a:r>
            <a:r>
              <a:rPr lang="en-US" sz="1050" dirty="0" smtClean="0"/>
              <a:t> 2011; 86(9):907-11.</a:t>
            </a:r>
          </a:p>
          <a:p>
            <a:pPr>
              <a:lnSpc>
                <a:spcPct val="90000"/>
              </a:lnSpc>
              <a:spcAft>
                <a:spcPts val="600"/>
              </a:spcAft>
            </a:pPr>
            <a:r>
              <a:rPr lang="en-US" sz="1050" dirty="0" smtClean="0"/>
              <a:t>Mease P. Fibromyalgia syndrome: review of clinical presentation, pathogenesis, outcome measures, and treatment. </a:t>
            </a:r>
            <a:r>
              <a:rPr lang="en-US" sz="1050" i="1" dirty="0" smtClean="0"/>
              <a:t>J Rheumatol</a:t>
            </a:r>
            <a:r>
              <a:rPr lang="en-US" sz="1050" dirty="0" smtClean="0"/>
              <a:t> 2005; 32(Suppl 75):6-21.</a:t>
            </a:r>
          </a:p>
          <a:p>
            <a:pPr>
              <a:lnSpc>
                <a:spcPct val="90000"/>
              </a:lnSpc>
              <a:spcAft>
                <a:spcPts val="600"/>
              </a:spcAft>
            </a:pPr>
            <a:r>
              <a:rPr lang="da-DK" sz="1050" dirty="0" smtClean="0"/>
              <a:t>Wolfe F </a:t>
            </a:r>
            <a:r>
              <a:rPr lang="da-DK" sz="1050" i="1" dirty="0" smtClean="0"/>
              <a:t>et al</a:t>
            </a:r>
            <a:r>
              <a:rPr lang="da-DK" sz="1050" dirty="0" smtClean="0"/>
              <a:t>. </a:t>
            </a:r>
            <a:r>
              <a:rPr lang="en-US" sz="1050" dirty="0" smtClean="0"/>
              <a:t>The American College of Rheumatology 1990 criteria for the classification of fibromyalgia: Report of the Multicenter Criteria Committee. </a:t>
            </a:r>
            <a:r>
              <a:rPr lang="en-US" sz="1050" i="1" dirty="0" smtClean="0"/>
              <a:t>Arthritis Rheum</a:t>
            </a:r>
            <a:r>
              <a:rPr lang="en-US" sz="1050" dirty="0" smtClean="0"/>
              <a:t> 1990; </a:t>
            </a:r>
            <a:br>
              <a:rPr lang="en-US" sz="1050" dirty="0" smtClean="0"/>
            </a:br>
            <a:r>
              <a:rPr lang="en-US" sz="1050" dirty="0" smtClean="0"/>
              <a:t>33(2):160-72. </a:t>
            </a:r>
          </a:p>
        </p:txBody>
      </p:sp>
    </p:spTree>
    <p:extLst>
      <p:ext uri="{BB962C8B-B14F-4D97-AF65-F5344CB8AC3E}">
        <p14:creationId xmlns:p14="http://schemas.microsoft.com/office/powerpoint/2010/main" val="2930474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5" descr="PFLY0922_Fond_Slide_v2_HighRez"/>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703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78172" y="49965"/>
            <a:ext cx="8229600" cy="930275"/>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16524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66700"/>
            <a:ext cx="2058987" cy="56959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6088" y="266700"/>
            <a:ext cx="6029325" cy="5695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29989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6088" y="84621"/>
            <a:ext cx="8229600" cy="9302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79475" y="1425575"/>
            <a:ext cx="3827463" cy="4537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59338" y="1425575"/>
            <a:ext cx="3827462" cy="4537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970283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46088" y="84621"/>
            <a:ext cx="8229600" cy="9302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879475" y="1425575"/>
            <a:ext cx="3827463" cy="4537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859338" y="1425575"/>
            <a:ext cx="3827462" cy="4537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64729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46088" y="84621"/>
            <a:ext cx="8229600" cy="9302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79475" y="1425575"/>
            <a:ext cx="3827463" cy="4537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859338" y="1425575"/>
            <a:ext cx="3827462" cy="4537075"/>
          </a:xfrm>
        </p:spPr>
        <p:txBody>
          <a:bodyPr/>
          <a:lstStyle/>
          <a:p>
            <a:pPr lvl="0"/>
            <a:endParaRPr lang="en-US" noProof="0" dirty="0" smtClean="0"/>
          </a:p>
        </p:txBody>
      </p:sp>
    </p:spTree>
    <p:extLst>
      <p:ext uri="{BB962C8B-B14F-4D97-AF65-F5344CB8AC3E}">
        <p14:creationId xmlns:p14="http://schemas.microsoft.com/office/powerpoint/2010/main" val="5062970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46088" y="84621"/>
            <a:ext cx="8229600" cy="9302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879475" y="1425575"/>
            <a:ext cx="7807325" cy="4537075"/>
          </a:xfrm>
        </p:spPr>
        <p:txBody>
          <a:bodyPr/>
          <a:lstStyle/>
          <a:p>
            <a:pPr lvl="0"/>
            <a:endParaRPr lang="en-US" noProof="0" dirty="0" smtClean="0"/>
          </a:p>
        </p:txBody>
      </p:sp>
    </p:spTree>
    <p:extLst>
      <p:ext uri="{BB962C8B-B14F-4D97-AF65-F5344CB8AC3E}">
        <p14:creationId xmlns:p14="http://schemas.microsoft.com/office/powerpoint/2010/main" val="28400117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2E3DD6D6-819A-43EA-89BD-814C6D297B9E}" type="datetimeFigureOut">
              <a:rPr lang="en-CA" smtClean="0">
                <a:solidFill>
                  <a:prstClr val="black">
                    <a:tint val="75000"/>
                  </a:prstClr>
                </a:solidFill>
              </a:rPr>
              <a:pPr/>
              <a:t>2015-07-06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5719570-F785-4BC0-BB7F-3B446C4397B5}"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7850625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E3DD6D6-819A-43EA-89BD-814C6D297B9E}" type="datetimeFigureOut">
              <a:rPr lang="en-CA" smtClean="0">
                <a:solidFill>
                  <a:prstClr val="black">
                    <a:tint val="75000"/>
                  </a:prstClr>
                </a:solidFill>
              </a:rPr>
              <a:pPr/>
              <a:t>2015-07-06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5719570-F785-4BC0-BB7F-3B446C4397B5}"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6842180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3DD6D6-819A-43EA-89BD-814C6D297B9E}" type="datetimeFigureOut">
              <a:rPr lang="en-CA" smtClean="0">
                <a:solidFill>
                  <a:prstClr val="black">
                    <a:tint val="75000"/>
                  </a:prstClr>
                </a:solidFill>
              </a:rPr>
              <a:pPr/>
              <a:t>2015-07-06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5719570-F785-4BC0-BB7F-3B446C4397B5}"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8640271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2E3DD6D6-819A-43EA-89BD-814C6D297B9E}" type="datetimeFigureOut">
              <a:rPr lang="en-CA" smtClean="0">
                <a:solidFill>
                  <a:prstClr val="black">
                    <a:tint val="75000"/>
                  </a:prstClr>
                </a:solidFill>
              </a:rPr>
              <a:pPr/>
              <a:t>2015-07-06</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5719570-F785-4BC0-BB7F-3B446C4397B5}"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807980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36171" y="1180641"/>
            <a:ext cx="7903029" cy="4537075"/>
          </a:xfrm>
          <a:effectLst/>
        </p:spPr>
        <p:txBody>
          <a:bodyPr/>
          <a:lstStyle>
            <a:lvl1pPr>
              <a:spcAft>
                <a:spcPts val="1200"/>
              </a:spcAft>
              <a:buSzPct val="100000"/>
              <a:buFontTx/>
              <a:buBlip>
                <a:blip r:embed="rId2"/>
              </a:buBlip>
              <a:defRPr sz="2200" b="1">
                <a:solidFill>
                  <a:schemeClr val="bg1"/>
                </a:solidFill>
              </a:defRPr>
            </a:lvl1pPr>
            <a:lvl2pPr>
              <a:spcAft>
                <a:spcPts val="1200"/>
              </a:spcAft>
              <a:buClr>
                <a:schemeClr val="bg1"/>
              </a:buClr>
              <a:defRPr sz="2000" b="1">
                <a:solidFill>
                  <a:srgbClr val="FCD77C"/>
                </a:solidFill>
              </a:defRPr>
            </a:lvl2pPr>
            <a:lvl3pPr>
              <a:spcAft>
                <a:spcPts val="1200"/>
              </a:spcAft>
              <a:buClr>
                <a:schemeClr val="bg1"/>
              </a:buClr>
              <a:defRPr b="1">
                <a:solidFill>
                  <a:schemeClr val="bg1"/>
                </a:solidFill>
              </a:defRPr>
            </a:lvl3pPr>
            <a:lvl4pPr>
              <a:spcAft>
                <a:spcPts val="1200"/>
              </a:spcAft>
              <a:defRPr>
                <a:solidFill>
                  <a:schemeClr val="bg1"/>
                </a:solidFill>
              </a:defRPr>
            </a:lvl4pPr>
            <a:lvl5pPr>
              <a:spcAft>
                <a:spcPts val="1200"/>
              </a:spcAft>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94214" y="177046"/>
            <a:ext cx="8229600" cy="776726"/>
          </a:xfrm>
          <a:effectLst/>
        </p:spPr>
        <p:txBody>
          <a:bodyPr/>
          <a:lstStyle>
            <a:lvl1pPr>
              <a:lnSpc>
                <a:spcPts val="3200"/>
              </a:lnSpc>
              <a:defRPr sz="3200" b="1"/>
            </a:lvl1pPr>
          </a:lstStyle>
          <a:p>
            <a:r>
              <a:rPr lang="en-US" dirty="0" smtClean="0"/>
              <a:t>Click to edit Master title style</a:t>
            </a:r>
            <a:endParaRPr lang="en-US" dirty="0"/>
          </a:p>
        </p:txBody>
      </p:sp>
    </p:spTree>
    <p:extLst>
      <p:ext uri="{BB962C8B-B14F-4D97-AF65-F5344CB8AC3E}">
        <p14:creationId xmlns:p14="http://schemas.microsoft.com/office/powerpoint/2010/main" val="3226504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E3DD6D6-819A-43EA-89BD-814C6D297B9E}" type="datetimeFigureOut">
              <a:rPr lang="en-CA" smtClean="0">
                <a:solidFill>
                  <a:prstClr val="black">
                    <a:tint val="75000"/>
                  </a:prstClr>
                </a:solidFill>
              </a:rPr>
              <a:pPr/>
              <a:t>2015-07-06</a:t>
            </a:fld>
            <a:endParaRPr lang="en-C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C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5719570-F785-4BC0-BB7F-3B446C4397B5}"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9706291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2E3DD6D6-819A-43EA-89BD-814C6D297B9E}" type="datetimeFigureOut">
              <a:rPr lang="en-CA" smtClean="0">
                <a:solidFill>
                  <a:prstClr val="black">
                    <a:tint val="75000"/>
                  </a:prstClr>
                </a:solidFill>
              </a:rPr>
              <a:pPr/>
              <a:t>2015-07-06</a:t>
            </a:fld>
            <a:endParaRPr lang="en-C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C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5719570-F785-4BC0-BB7F-3B446C4397B5}"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7368734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3DD6D6-819A-43EA-89BD-814C6D297B9E}" type="datetimeFigureOut">
              <a:rPr lang="en-CA" smtClean="0">
                <a:solidFill>
                  <a:prstClr val="black">
                    <a:tint val="75000"/>
                  </a:prstClr>
                </a:solidFill>
              </a:rPr>
              <a:pPr/>
              <a:t>2015-07-06</a:t>
            </a:fld>
            <a:endParaRPr lang="en-C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C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5719570-F785-4BC0-BB7F-3B446C4397B5}"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2403722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3DD6D6-819A-43EA-89BD-814C6D297B9E}" type="datetimeFigureOut">
              <a:rPr lang="en-CA" smtClean="0">
                <a:solidFill>
                  <a:prstClr val="black">
                    <a:tint val="75000"/>
                  </a:prstClr>
                </a:solidFill>
              </a:rPr>
              <a:pPr/>
              <a:t>2015-07-06</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5719570-F785-4BC0-BB7F-3B446C4397B5}"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2231402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3DD6D6-819A-43EA-89BD-814C6D297B9E}" type="datetimeFigureOut">
              <a:rPr lang="en-CA" smtClean="0">
                <a:solidFill>
                  <a:prstClr val="black">
                    <a:tint val="75000"/>
                  </a:prstClr>
                </a:solidFill>
              </a:rPr>
              <a:pPr/>
              <a:t>2015-07-06</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5719570-F785-4BC0-BB7F-3B446C4397B5}"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3266081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E3DD6D6-819A-43EA-89BD-814C6D297B9E}" type="datetimeFigureOut">
              <a:rPr lang="en-CA" smtClean="0">
                <a:solidFill>
                  <a:prstClr val="black">
                    <a:tint val="75000"/>
                  </a:prstClr>
                </a:solidFill>
              </a:rPr>
              <a:pPr/>
              <a:t>2015-07-06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5719570-F785-4BC0-BB7F-3B446C4397B5}"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9552149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E3DD6D6-819A-43EA-89BD-814C6D297B9E}" type="datetimeFigureOut">
              <a:rPr lang="en-CA" smtClean="0">
                <a:solidFill>
                  <a:prstClr val="black">
                    <a:tint val="75000"/>
                  </a:prstClr>
                </a:solidFill>
              </a:rPr>
              <a:pPr/>
              <a:t>2015-07-06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5719570-F785-4BC0-BB7F-3B446C4397B5}"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576190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F02FCB1-2C7E-48FE-AFB6-C4DD5DA12CBD}"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7711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2AF30EF-E8A0-480D-A2B3-15E6618FFF89}"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184801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DF8A68-84C0-4001-A655-208EB6AA82DE}"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4069672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730207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6C7E20F-B2B4-4061-8850-A9F42E8BD33E}"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0450525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D31D6E7-2E7F-47B8-8B3C-ACE84C735492}" type="datetime1">
              <a:rPr lang="en-CA" smtClean="0">
                <a:solidFill>
                  <a:prstClr val="white">
                    <a:tint val="75000"/>
                  </a:prstClr>
                </a:solidFill>
              </a:rPr>
              <a:pPr/>
              <a:t>2015-07-06</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5138495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7758AE9-A20F-48B5-BDAA-A720A55A3EEC}" type="datetime1">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9142890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C749D-4184-4C71-801E-9E89F5E534B7}" type="datetime1">
              <a:rPr lang="en-CA" smtClean="0">
                <a:solidFill>
                  <a:prstClr val="white">
                    <a:tint val="75000"/>
                  </a:prstClr>
                </a:solidFill>
              </a:rPr>
              <a:pPr/>
              <a:t>2015-07-06</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8962150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E3DDC4-A8DF-48F0-A2E5-D19B3E8914D5}"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6984616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4A7E68-E419-46A1-9FB6-76BA2F7678A9}"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9040270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4C4404B-BA79-445C-BD61-9352AD1889CF}"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8842897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FCA37D0-401F-4CEE-8E0D-5176B878823C}"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5202801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s-MX"/>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ClipArt Placeholder 3"/>
          <p:cNvSpPr>
            <a:spLocks noGrp="1"/>
          </p:cNvSpPr>
          <p:nvPr>
            <p:ph type="clipArt" sz="half" idx="2"/>
          </p:nvPr>
        </p:nvSpPr>
        <p:spPr>
          <a:xfrm>
            <a:off x="4648200" y="1600200"/>
            <a:ext cx="4038600" cy="4525963"/>
          </a:xfrm>
        </p:spPr>
        <p:txBody>
          <a:bodyPr/>
          <a:lstStyle/>
          <a:p>
            <a:pPr lvl="0"/>
            <a:endParaRPr lang="es-MX" noProof="0" dirty="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prstClr val="white">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prstClr val="white">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C49B9E3-4D1D-4E80-A248-220B03170602}" type="slidenum">
              <a:rPr lang="en-US">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1050333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6088" y="244037"/>
            <a:ext cx="8229600" cy="777875"/>
          </a:xfrm>
          <a:effectLst/>
        </p:spPr>
        <p:txBody>
          <a:bodyPr/>
          <a:lstStyle>
            <a:lvl1pPr>
              <a:defRPr sz="2800"/>
            </a:lvl1pPr>
          </a:lstStyle>
          <a:p>
            <a:r>
              <a:rPr lang="en-US" dirty="0" smtClean="0"/>
              <a:t>Click to edit Master title style</a:t>
            </a:r>
            <a:endParaRPr lang="en-US" dirty="0"/>
          </a:p>
        </p:txBody>
      </p:sp>
      <p:sp>
        <p:nvSpPr>
          <p:cNvPr id="3" name="Content Placeholder 2"/>
          <p:cNvSpPr>
            <a:spLocks noGrp="1"/>
          </p:cNvSpPr>
          <p:nvPr>
            <p:ph sz="half" idx="1"/>
          </p:nvPr>
        </p:nvSpPr>
        <p:spPr>
          <a:xfrm>
            <a:off x="879475" y="1425575"/>
            <a:ext cx="3827463" cy="4537075"/>
          </a:xfrm>
        </p:spPr>
        <p:txBody>
          <a:bodyPr/>
          <a:lstStyle>
            <a:lvl1pPr>
              <a:defRPr sz="25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59338" y="1425575"/>
            <a:ext cx="3827462" cy="4537075"/>
          </a:xfrm>
        </p:spPr>
        <p:txBody>
          <a:bodyPr/>
          <a:lstStyle>
            <a:lvl1pPr>
              <a:defRPr sz="25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40196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3916"/>
            <a:ext cx="8229600" cy="68382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67417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78172" y="149946"/>
            <a:ext cx="8229600" cy="835479"/>
          </a:xfrm>
          <a:effectLst/>
        </p:spPr>
        <p:txBody>
          <a:bodyPr/>
          <a:lstStyle>
            <a:lvl1pPr>
              <a:defRPr lang="en-US" sz="2800" b="1" dirty="0">
                <a:solidFill>
                  <a:srgbClr val="FCD77C"/>
                </a:solidFill>
                <a:latin typeface="+mj-lt"/>
                <a:ea typeface="+mj-ea"/>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25900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273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80341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25566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1266" name="Picture 6" descr="Fond_slide_rouge_v2"/>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invGray">
          <a:xfrm>
            <a:off x="0" y="1588"/>
            <a:ext cx="9142413"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Grp="1" noChangeArrowheads="1"/>
          </p:cNvSpPr>
          <p:nvPr>
            <p:ph type="body" idx="1"/>
          </p:nvPr>
        </p:nvSpPr>
        <p:spPr bwMode="auto">
          <a:xfrm>
            <a:off x="879475" y="1425575"/>
            <a:ext cx="7807325"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1268" name="Rectangle 2"/>
          <p:cNvSpPr>
            <a:spLocks noGrp="1" noChangeArrowheads="1"/>
          </p:cNvSpPr>
          <p:nvPr>
            <p:ph type="title"/>
          </p:nvPr>
        </p:nvSpPr>
        <p:spPr bwMode="auto">
          <a:xfrm>
            <a:off x="477838" y="66675"/>
            <a:ext cx="82296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CA" smtClean="0"/>
              <a:t>Title inserted</a:t>
            </a:r>
            <a:endParaRPr lang="en-US" smtClean="0"/>
          </a:p>
        </p:txBody>
      </p:sp>
    </p:spTree>
    <p:extLst>
      <p:ext uri="{BB962C8B-B14F-4D97-AF65-F5344CB8AC3E}">
        <p14:creationId xmlns:p14="http://schemas.microsoft.com/office/powerpoint/2010/main" val="42255714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rtl="0" eaLnBrk="0" fontAlgn="base" hangingPunct="0">
        <a:lnSpc>
          <a:spcPts val="4000"/>
        </a:lnSpc>
        <a:spcBef>
          <a:spcPct val="0"/>
        </a:spcBef>
        <a:spcAft>
          <a:spcPct val="0"/>
        </a:spcAft>
        <a:defRPr lang="en-US" sz="3200" b="1" kern="1200" dirty="0">
          <a:solidFill>
            <a:srgbClr val="FCD77C"/>
          </a:solidFill>
          <a:latin typeface="Arial" pitchFamily="34" charset="0"/>
          <a:ea typeface="ＭＳ Ｐゴシック" pitchFamily="-112" charset="-128"/>
          <a:cs typeface="+mn-cs"/>
        </a:defRPr>
      </a:lvl1pPr>
      <a:lvl2pPr algn="l" rtl="0" eaLnBrk="0" fontAlgn="base" hangingPunct="0">
        <a:lnSpc>
          <a:spcPts val="4000"/>
        </a:lnSpc>
        <a:spcBef>
          <a:spcPct val="0"/>
        </a:spcBef>
        <a:spcAft>
          <a:spcPct val="0"/>
        </a:spcAft>
        <a:defRPr sz="3200" b="1">
          <a:solidFill>
            <a:srgbClr val="FCD77C"/>
          </a:solidFill>
          <a:latin typeface="Arial" charset="0"/>
          <a:ea typeface="ＭＳ Ｐゴシック" pitchFamily="-112" charset="-128"/>
        </a:defRPr>
      </a:lvl2pPr>
      <a:lvl3pPr algn="l" rtl="0" eaLnBrk="0" fontAlgn="base" hangingPunct="0">
        <a:lnSpc>
          <a:spcPts val="4000"/>
        </a:lnSpc>
        <a:spcBef>
          <a:spcPct val="0"/>
        </a:spcBef>
        <a:spcAft>
          <a:spcPct val="0"/>
        </a:spcAft>
        <a:defRPr sz="3200" b="1">
          <a:solidFill>
            <a:srgbClr val="FCD77C"/>
          </a:solidFill>
          <a:latin typeface="Arial" charset="0"/>
          <a:ea typeface="ＭＳ Ｐゴシック" pitchFamily="-112" charset="-128"/>
        </a:defRPr>
      </a:lvl3pPr>
      <a:lvl4pPr algn="l" rtl="0" eaLnBrk="0" fontAlgn="base" hangingPunct="0">
        <a:lnSpc>
          <a:spcPts val="4000"/>
        </a:lnSpc>
        <a:spcBef>
          <a:spcPct val="0"/>
        </a:spcBef>
        <a:spcAft>
          <a:spcPct val="0"/>
        </a:spcAft>
        <a:defRPr sz="3200" b="1">
          <a:solidFill>
            <a:srgbClr val="FCD77C"/>
          </a:solidFill>
          <a:latin typeface="Arial" charset="0"/>
          <a:ea typeface="ＭＳ Ｐゴシック" pitchFamily="-112" charset="-128"/>
        </a:defRPr>
      </a:lvl4pPr>
      <a:lvl5pPr algn="l" rtl="0" eaLnBrk="0" fontAlgn="base" hangingPunct="0">
        <a:lnSpc>
          <a:spcPts val="4000"/>
        </a:lnSpc>
        <a:spcBef>
          <a:spcPct val="0"/>
        </a:spcBef>
        <a:spcAft>
          <a:spcPct val="0"/>
        </a:spcAft>
        <a:defRPr sz="3200" b="1">
          <a:solidFill>
            <a:srgbClr val="FCD77C"/>
          </a:solidFill>
          <a:latin typeface="Arial" charset="0"/>
          <a:ea typeface="ＭＳ Ｐゴシック" pitchFamily="-112" charset="-128"/>
        </a:defRPr>
      </a:lvl5pPr>
      <a:lvl6pPr marL="457200" algn="l" rtl="0" fontAlgn="base">
        <a:lnSpc>
          <a:spcPct val="90000"/>
        </a:lnSpc>
        <a:spcBef>
          <a:spcPct val="0"/>
        </a:spcBef>
        <a:spcAft>
          <a:spcPct val="0"/>
        </a:spcAft>
        <a:defRPr sz="3600" b="1">
          <a:solidFill>
            <a:srgbClr val="D46B02"/>
          </a:solidFill>
          <a:latin typeface="Arial" charset="0"/>
          <a:ea typeface="MS PGothic" pitchFamily="34" charset="-128"/>
        </a:defRPr>
      </a:lvl6pPr>
      <a:lvl7pPr marL="914400" algn="l" rtl="0" fontAlgn="base">
        <a:lnSpc>
          <a:spcPct val="90000"/>
        </a:lnSpc>
        <a:spcBef>
          <a:spcPct val="0"/>
        </a:spcBef>
        <a:spcAft>
          <a:spcPct val="0"/>
        </a:spcAft>
        <a:defRPr sz="3600" b="1">
          <a:solidFill>
            <a:srgbClr val="D46B02"/>
          </a:solidFill>
          <a:latin typeface="Arial" charset="0"/>
          <a:ea typeface="MS PGothic" pitchFamily="34" charset="-128"/>
        </a:defRPr>
      </a:lvl7pPr>
      <a:lvl8pPr marL="1371600" algn="l" rtl="0" fontAlgn="base">
        <a:lnSpc>
          <a:spcPct val="90000"/>
        </a:lnSpc>
        <a:spcBef>
          <a:spcPct val="0"/>
        </a:spcBef>
        <a:spcAft>
          <a:spcPct val="0"/>
        </a:spcAft>
        <a:defRPr sz="3600" b="1">
          <a:solidFill>
            <a:srgbClr val="D46B02"/>
          </a:solidFill>
          <a:latin typeface="Arial" charset="0"/>
          <a:ea typeface="MS PGothic" pitchFamily="34" charset="-128"/>
        </a:defRPr>
      </a:lvl8pPr>
      <a:lvl9pPr marL="1828800" algn="l" rtl="0" fontAlgn="base">
        <a:lnSpc>
          <a:spcPct val="90000"/>
        </a:lnSpc>
        <a:spcBef>
          <a:spcPct val="0"/>
        </a:spcBef>
        <a:spcAft>
          <a:spcPct val="0"/>
        </a:spcAft>
        <a:defRPr sz="3600" b="1">
          <a:solidFill>
            <a:srgbClr val="D46B02"/>
          </a:solidFill>
          <a:latin typeface="Arial" charset="0"/>
          <a:ea typeface="MS PGothic" pitchFamily="34" charset="-128"/>
        </a:defRPr>
      </a:lvl9pPr>
    </p:titleStyle>
    <p:bodyStyle>
      <a:lvl1pPr marL="342900" indent="-342900" algn="l" rtl="0" eaLnBrk="0" fontAlgn="base" hangingPunct="0">
        <a:spcBef>
          <a:spcPct val="0"/>
        </a:spcBef>
        <a:spcAft>
          <a:spcPct val="0"/>
        </a:spcAft>
        <a:buClr>
          <a:srgbClr val="FCD77C"/>
        </a:buClr>
        <a:buSzPct val="100000"/>
        <a:buBlip>
          <a:blip r:embed="rId18"/>
        </a:buBlip>
        <a:defRPr sz="2200" b="1">
          <a:solidFill>
            <a:schemeClr val="bg1"/>
          </a:solidFill>
          <a:latin typeface="+mn-lt"/>
          <a:ea typeface="ＭＳ Ｐゴシック" pitchFamily="-112" charset="-128"/>
          <a:cs typeface="+mn-cs"/>
        </a:defRPr>
      </a:lvl1pPr>
      <a:lvl2pPr marL="742950" indent="-285750" algn="l" rtl="0" eaLnBrk="0" fontAlgn="base" hangingPunct="0">
        <a:spcBef>
          <a:spcPct val="0"/>
        </a:spcBef>
        <a:spcAft>
          <a:spcPts val="600"/>
        </a:spcAft>
        <a:buClr>
          <a:schemeClr val="bg1"/>
        </a:buClr>
        <a:buFont typeface="Arial" charset="0"/>
        <a:buChar char="–"/>
        <a:defRPr sz="2000" b="1">
          <a:solidFill>
            <a:srgbClr val="FCD77C"/>
          </a:solidFill>
          <a:latin typeface="+mn-lt"/>
          <a:ea typeface="ＭＳ Ｐゴシック" pitchFamily="-112" charset="-128"/>
        </a:defRPr>
      </a:lvl2pPr>
      <a:lvl3pPr marL="1143000" indent="-228600" algn="l" rtl="0" eaLnBrk="0" fontAlgn="base" hangingPunct="0">
        <a:spcBef>
          <a:spcPct val="0"/>
        </a:spcBef>
        <a:spcAft>
          <a:spcPct val="0"/>
        </a:spcAft>
        <a:buClr>
          <a:schemeClr val="bg1"/>
        </a:buClr>
        <a:buChar char="•"/>
        <a:defRPr sz="2000" b="1">
          <a:solidFill>
            <a:schemeClr val="bg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3DD6D6-819A-43EA-89BD-814C6D297B9E}" type="datetimeFigureOut">
              <a:rPr lang="en-CA" smtClean="0">
                <a:solidFill>
                  <a:prstClr val="black">
                    <a:tint val="75000"/>
                  </a:prstClr>
                </a:solidFill>
              </a:rPr>
              <a:pPr/>
              <a:t>2015-07-06</a:t>
            </a:fld>
            <a:endParaRPr lang="en-CA"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719570-F785-4BC0-BB7F-3B446C4397B5}"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32339407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933DF-4403-412A-9A47-2D877CE653CA}"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351427624"/>
      </p:ext>
    </p:extLst>
  </p:cSld>
  <p:clrMap bg1="dk1" tx1="lt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803" r:id="rId12"/>
  </p:sldLayoutIdLst>
  <p:hf hdr="0" ftr="0" dt="0"/>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3" Type="http://schemas.openxmlformats.org/officeDocument/2006/relationships/hyperlink" Target="http://www.fmaware.org/News2eb58.html?p" TargetMode="External"/><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32.xml"/><Relationship Id="rId4" Type="http://schemas.openxmlformats.org/officeDocument/2006/relationships/image" Target="../media/image16.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7.xml"/><Relationship Id="rId1" Type="http://schemas.openxmlformats.org/officeDocument/2006/relationships/slideLayout" Target="../slideLayouts/slideLayout33.xml"/><Relationship Id="rId4" Type="http://schemas.openxmlformats.org/officeDocument/2006/relationships/image" Target="../media/image19.jpeg"/></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8.xml"/><Relationship Id="rId1" Type="http://schemas.openxmlformats.org/officeDocument/2006/relationships/slideLayout" Target="../slideLayouts/slideLayout33.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9.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0.xml"/><Relationship Id="rId1" Type="http://schemas.openxmlformats.org/officeDocument/2006/relationships/slideLayout" Target="../slideLayouts/slideLayout3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3.xml"/></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2.xml"/><Relationship Id="rId1" Type="http://schemas.openxmlformats.org/officeDocument/2006/relationships/slideLayout" Target="../slideLayouts/slideLayout3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8.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Clients\Clients N-Z\PFIZER_GLOBAL\LYRICA\2013\GPFLY1301 Pain Education Activities\Pieces_Produites\Presentations\Background\Toutes_lesTitle_Slides\Visuel_KNOW_CENTRAL_SENSIT_DYSF_PAIN_TitleSlid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23709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274638"/>
            <a:ext cx="8229600" cy="1143000"/>
          </a:xfrm>
        </p:spPr>
        <p:txBody>
          <a:bodyPr>
            <a:normAutofit fontScale="90000"/>
          </a:bodyPr>
          <a:lstStyle/>
          <a:p>
            <a:r>
              <a:rPr lang="es-MX" dirty="0" smtClean="0"/>
              <a:t>FiRST: Herramienta de Evaluación Rápida de Fibromialgia</a:t>
            </a:r>
            <a:endParaRPr lang="es-MX" dirty="0"/>
          </a:p>
        </p:txBody>
      </p:sp>
      <p:sp>
        <p:nvSpPr>
          <p:cNvPr id="11" name="Content Placeholder 2"/>
          <p:cNvSpPr>
            <a:spLocks noGrp="1"/>
          </p:cNvSpPr>
          <p:nvPr>
            <p:ph idx="1"/>
          </p:nvPr>
        </p:nvSpPr>
        <p:spPr>
          <a:xfrm>
            <a:off x="251520" y="1556792"/>
            <a:ext cx="3466728" cy="4901342"/>
          </a:xfrm>
          <a:solidFill>
            <a:schemeClr val="accent1"/>
          </a:solidFill>
          <a:ln>
            <a:solidFill>
              <a:schemeClr val="tx1"/>
            </a:solidFill>
          </a:ln>
        </p:spPr>
        <p:txBody>
          <a:bodyPr>
            <a:normAutofit/>
          </a:bodyPr>
          <a:lstStyle/>
          <a:p>
            <a:endParaRPr lang="es-MX" sz="2000" dirty="0" smtClean="0">
              <a:solidFill>
                <a:schemeClr val="tx1"/>
              </a:solidFill>
            </a:endParaRPr>
          </a:p>
          <a:p>
            <a:endParaRPr lang="es-MX" sz="2000" dirty="0" smtClean="0">
              <a:solidFill>
                <a:schemeClr val="tx1"/>
              </a:solidFill>
            </a:endParaRPr>
          </a:p>
          <a:p>
            <a:pPr marL="266700" indent="-254000"/>
            <a:r>
              <a:rPr lang="es-MX" sz="2000" dirty="0" smtClean="0">
                <a:solidFill>
                  <a:schemeClr val="tx1"/>
                </a:solidFill>
              </a:rPr>
              <a:t>Cuestionario auto-administrado de 6-puntos</a:t>
            </a:r>
          </a:p>
          <a:p>
            <a:pPr marL="266700" indent="-254000"/>
            <a:r>
              <a:rPr lang="es-MX" sz="2000" dirty="0" smtClean="0">
                <a:solidFill>
                  <a:schemeClr val="tx1"/>
                </a:solidFill>
              </a:rPr>
              <a:t>El puntaje ≥5 indica  fibromialgia</a:t>
            </a:r>
          </a:p>
          <a:p>
            <a:pPr marL="266700" indent="-254000"/>
            <a:r>
              <a:rPr lang="es-MX" sz="2000" dirty="0" smtClean="0">
                <a:solidFill>
                  <a:schemeClr val="tx1"/>
                </a:solidFill>
              </a:rPr>
              <a:t>Sensibilidad: 90.5%</a:t>
            </a:r>
          </a:p>
          <a:p>
            <a:pPr marL="266700" indent="-254000"/>
            <a:r>
              <a:rPr lang="es-MX" sz="2000" dirty="0" smtClean="0">
                <a:solidFill>
                  <a:schemeClr val="tx1"/>
                </a:solidFill>
              </a:rPr>
              <a:t>Especificidad: 85.7%</a:t>
            </a:r>
            <a:endParaRPr lang="es-MX" sz="2000" dirty="0">
              <a:solidFill>
                <a:schemeClr val="tx1"/>
              </a:solidFill>
            </a:endParaRPr>
          </a:p>
        </p:txBody>
      </p:sp>
      <p:sp>
        <p:nvSpPr>
          <p:cNvPr id="12" name="Rectangle 3"/>
          <p:cNvSpPr/>
          <p:nvPr/>
        </p:nvSpPr>
        <p:spPr>
          <a:xfrm>
            <a:off x="3887416" y="1341105"/>
            <a:ext cx="5256584" cy="5516895"/>
          </a:xfrm>
          <a:prstGeom prst="rect">
            <a:avLst/>
          </a:prstGeom>
          <a:solidFill>
            <a:schemeClr val="tx1"/>
          </a:solidFill>
          <a:ln>
            <a:solidFill>
              <a:schemeClr val="tx1"/>
            </a:solidFill>
          </a:ln>
        </p:spPr>
        <p:txBody>
          <a:bodyPr wrap="square">
            <a:spAutoFit/>
          </a:bodyPr>
          <a:lstStyle/>
          <a:p>
            <a:pPr algn="ctr"/>
            <a:r>
              <a:rPr lang="es-MX" sz="2000" b="1" u="sng" dirty="0" smtClean="0">
                <a:solidFill>
                  <a:prstClr val="black"/>
                </a:solidFill>
              </a:rPr>
              <a:t>Puntos</a:t>
            </a:r>
          </a:p>
          <a:p>
            <a:pPr marL="279400" indent="-279400">
              <a:spcAft>
                <a:spcPts val="300"/>
              </a:spcAft>
              <a:buFont typeface="+mj-lt"/>
              <a:buAutoNum type="arabicPeriod"/>
            </a:pPr>
            <a:r>
              <a:rPr lang="es-MX" sz="2000" dirty="0" smtClean="0">
                <a:solidFill>
                  <a:prstClr val="black"/>
                </a:solidFill>
              </a:rPr>
              <a:t>Siento dolor en todo el cuerpo.</a:t>
            </a:r>
          </a:p>
          <a:p>
            <a:pPr marL="279400" indent="-279400">
              <a:spcAft>
                <a:spcPts val="300"/>
              </a:spcAft>
              <a:buFont typeface="+mj-lt"/>
              <a:buAutoNum type="arabicPeriod"/>
            </a:pPr>
            <a:r>
              <a:rPr lang="es-MX" sz="2000" dirty="0" smtClean="0">
                <a:solidFill>
                  <a:prstClr val="black"/>
                </a:solidFill>
              </a:rPr>
              <a:t>Mi dolor está acompañado por fatiga general continua y muy desagradable.</a:t>
            </a:r>
          </a:p>
          <a:p>
            <a:pPr marL="279400" indent="-279400">
              <a:spcAft>
                <a:spcPts val="300"/>
              </a:spcAft>
              <a:buFont typeface="+mj-lt"/>
              <a:buAutoNum type="arabicPeriod"/>
            </a:pPr>
            <a:r>
              <a:rPr lang="es-MX" sz="2000" dirty="0" smtClean="0">
                <a:solidFill>
                  <a:prstClr val="black"/>
                </a:solidFill>
              </a:rPr>
              <a:t>Mi dolor se sientes como quemaduras, descargas eléctrica o calambres (espasmos).</a:t>
            </a:r>
          </a:p>
          <a:p>
            <a:pPr marL="279400" indent="-279400">
              <a:spcAft>
                <a:spcPts val="300"/>
              </a:spcAft>
              <a:buFont typeface="+mj-lt"/>
              <a:buAutoNum type="arabicPeriod"/>
            </a:pPr>
            <a:r>
              <a:rPr lang="es-MX" sz="2000" dirty="0" smtClean="0">
                <a:solidFill>
                  <a:prstClr val="black"/>
                </a:solidFill>
              </a:rPr>
              <a:t>Mi dolor está acompañado por otras sensaciones inusuales en mi cuerpo como piquetes, hormigueo o entumecimiento.</a:t>
            </a:r>
          </a:p>
          <a:p>
            <a:pPr marL="279400" indent="-279400">
              <a:spcAft>
                <a:spcPts val="300"/>
              </a:spcAft>
              <a:buFont typeface="+mj-lt"/>
              <a:buAutoNum type="arabicPeriod"/>
            </a:pPr>
            <a:r>
              <a:rPr lang="es-MX" sz="2000" dirty="0" smtClean="0">
                <a:solidFill>
                  <a:prstClr val="black"/>
                </a:solidFill>
              </a:rPr>
              <a:t>Mi dolor está acompañado por otros problemas de salud como problemas digestivos, urinarios, cefaleas o piernas inquietas.</a:t>
            </a:r>
          </a:p>
          <a:p>
            <a:pPr marL="279400" indent="-279400">
              <a:buFont typeface="+mj-lt"/>
              <a:buAutoNum type="arabicPeriod"/>
            </a:pPr>
            <a:r>
              <a:rPr lang="es-MX" sz="2000" dirty="0" smtClean="0">
                <a:solidFill>
                  <a:prstClr val="black"/>
                </a:solidFill>
              </a:rPr>
              <a:t>Mi dolor tiene un impacto importante en mi vida, particularmente en mi sueño y en mi habilidad para concentrarme, que me hace sentir más lento(a) generalmente.</a:t>
            </a:r>
            <a:endParaRPr lang="es-MX" sz="2000" dirty="0">
              <a:solidFill>
                <a:prstClr val="black"/>
              </a:solidFill>
            </a:endParaRPr>
          </a:p>
        </p:txBody>
      </p:sp>
      <p:sp>
        <p:nvSpPr>
          <p:cNvPr id="13" name="Rectangle 5"/>
          <p:cNvSpPr/>
          <p:nvPr/>
        </p:nvSpPr>
        <p:spPr>
          <a:xfrm>
            <a:off x="251520" y="6536377"/>
            <a:ext cx="2444900" cy="261610"/>
          </a:xfrm>
          <a:prstGeom prst="rect">
            <a:avLst/>
          </a:prstGeom>
        </p:spPr>
        <p:txBody>
          <a:bodyPr wrap="none">
            <a:spAutoFit/>
          </a:bodyPr>
          <a:lstStyle/>
          <a:p>
            <a:r>
              <a:rPr lang="es-MX" sz="1100" dirty="0" smtClean="0">
                <a:solidFill>
                  <a:srgbClr val="002060"/>
                </a:solidFill>
              </a:rPr>
              <a:t>Perrot S </a:t>
            </a:r>
            <a:r>
              <a:rPr lang="es-MX" sz="1100" i="1" dirty="0" smtClean="0">
                <a:solidFill>
                  <a:srgbClr val="002060"/>
                </a:solidFill>
              </a:rPr>
              <a:t>et al. Pain </a:t>
            </a:r>
            <a:r>
              <a:rPr lang="es-MX" sz="1100" dirty="0" smtClean="0">
                <a:solidFill>
                  <a:srgbClr val="002060"/>
                </a:solidFill>
              </a:rPr>
              <a:t>2010; 150(2):250-6.</a:t>
            </a:r>
            <a:endParaRPr lang="es-MX" sz="1100" dirty="0">
              <a:solidFill>
                <a:srgbClr val="002060"/>
              </a:solidFill>
            </a:endParaRPr>
          </a:p>
        </p:txBody>
      </p:sp>
      <p:sp>
        <p:nvSpPr>
          <p:cNvPr id="14" name="Slide Number Placeholder 5"/>
          <p:cNvSpPr txBox="1">
            <a:spLocks/>
          </p:cNvSpPr>
          <p:nvPr/>
        </p:nvSpPr>
        <p:spPr>
          <a:xfrm>
            <a:off x="6705600" y="65087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3B8EED-60FF-4798-B00A-5F8F0039E366}" type="slidenum">
              <a:rPr lang="es-MX" smtClean="0">
                <a:solidFill>
                  <a:prstClr val="black"/>
                </a:solidFill>
              </a:rPr>
              <a:pPr/>
              <a:t>10</a:t>
            </a:fld>
            <a:endParaRPr lang="es-MX" dirty="0">
              <a:solidFill>
                <a:prstClr val="black"/>
              </a:solidFill>
            </a:endParaRPr>
          </a:p>
        </p:txBody>
      </p:sp>
    </p:spTree>
    <p:extLst>
      <p:ext uri="{BB962C8B-B14F-4D97-AF65-F5344CB8AC3E}">
        <p14:creationId xmlns:p14="http://schemas.microsoft.com/office/powerpoint/2010/main" val="9028599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noProof="0" dirty="0"/>
          </a:p>
        </p:txBody>
      </p:sp>
      <p:sp>
        <p:nvSpPr>
          <p:cNvPr id="3" name="Text Placeholder 2"/>
          <p:cNvSpPr>
            <a:spLocks noGrp="1"/>
          </p:cNvSpPr>
          <p:nvPr>
            <p:ph type="body" idx="1"/>
          </p:nvPr>
        </p:nvSpPr>
        <p:spPr/>
        <p:txBody>
          <a:bodyPr>
            <a:normAutofit/>
          </a:bodyPr>
          <a:lstStyle/>
          <a:p>
            <a:r>
              <a:rPr lang="es-MX" sz="4800" noProof="0" dirty="0" smtClean="0">
                <a:solidFill>
                  <a:schemeClr val="tx1">
                    <a:lumMod val="50000"/>
                  </a:schemeClr>
                </a:solidFill>
              </a:rPr>
              <a:t>Historia</a:t>
            </a:r>
            <a:endParaRPr lang="es-MX" sz="4800" noProof="0" dirty="0">
              <a:solidFill>
                <a:schemeClr val="tx1">
                  <a:lumMod val="50000"/>
                </a:schemeClr>
              </a:solidFill>
            </a:endParaRPr>
          </a:p>
        </p:txBody>
      </p:sp>
    </p:spTree>
    <p:extLst>
      <p:ext uri="{BB962C8B-B14F-4D97-AF65-F5344CB8AC3E}">
        <p14:creationId xmlns:p14="http://schemas.microsoft.com/office/powerpoint/2010/main" val="41729677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3"/>
          <p:cNvSpPr>
            <a:spLocks noChangeArrowheads="1"/>
          </p:cNvSpPr>
          <p:nvPr/>
        </p:nvSpPr>
        <p:spPr bwMode="auto">
          <a:xfrm>
            <a:off x="1068388" y="4048125"/>
            <a:ext cx="7391400" cy="1905000"/>
          </a:xfrm>
          <a:prstGeom prst="rect">
            <a:avLst/>
          </a:prstGeom>
          <a:noFill/>
          <a:ln w="9525">
            <a:noFill/>
            <a:miter lim="800000"/>
            <a:headEnd/>
            <a:tailEnd/>
          </a:ln>
        </p:spPr>
        <p:txBody>
          <a:bodyPr/>
          <a:lstStyle/>
          <a:p>
            <a:pPr marL="342900" indent="-342900">
              <a:lnSpc>
                <a:spcPct val="70000"/>
              </a:lnSpc>
              <a:spcBef>
                <a:spcPct val="20000"/>
              </a:spcBef>
            </a:pPr>
            <a:endParaRPr lang="es-MX" sz="2400" b="1" dirty="0" smtClean="0">
              <a:solidFill>
                <a:srgbClr val="002060"/>
              </a:solidFill>
              <a:cs typeface="Arial" pitchFamily="34" charset="0"/>
            </a:endParaRPr>
          </a:p>
          <a:p>
            <a:pPr marL="342900" indent="-342900">
              <a:lnSpc>
                <a:spcPct val="70000"/>
              </a:lnSpc>
              <a:spcBef>
                <a:spcPct val="20000"/>
              </a:spcBef>
            </a:pPr>
            <a:endParaRPr lang="es-MX" sz="2800" b="1" dirty="0" smtClean="0">
              <a:solidFill>
                <a:srgbClr val="002060"/>
              </a:solidFill>
              <a:cs typeface="Arial" pitchFamily="34" charset="0"/>
            </a:endParaRPr>
          </a:p>
          <a:p>
            <a:pPr marL="342900" indent="-342900">
              <a:lnSpc>
                <a:spcPct val="70000"/>
              </a:lnSpc>
              <a:spcBef>
                <a:spcPct val="20000"/>
              </a:spcBef>
            </a:pPr>
            <a:endParaRPr lang="es-MX" sz="2800" b="1" dirty="0">
              <a:solidFill>
                <a:srgbClr val="002060"/>
              </a:solidFill>
              <a:cs typeface="Arial" pitchFamily="34" charset="0"/>
            </a:endParaRPr>
          </a:p>
        </p:txBody>
      </p:sp>
      <p:sp>
        <p:nvSpPr>
          <p:cNvPr id="30" name="Заголовок 4"/>
          <p:cNvSpPr>
            <a:spLocks noGrp="1"/>
          </p:cNvSpPr>
          <p:nvPr>
            <p:ph type="title"/>
          </p:nvPr>
        </p:nvSpPr>
        <p:spPr>
          <a:xfrm>
            <a:off x="0" y="188640"/>
            <a:ext cx="9144000" cy="1019175"/>
          </a:xfrm>
        </p:spPr>
        <p:txBody>
          <a:bodyPr>
            <a:noAutofit/>
          </a:bodyPr>
          <a:lstStyle/>
          <a:p>
            <a:pPr algn="ctr"/>
            <a:r>
              <a:rPr lang="es-MX" sz="3600" dirty="0" smtClean="0"/>
              <a:t>Cómo Reconocer la Fibromialgia: </a:t>
            </a:r>
            <a:br>
              <a:rPr lang="es-MX" sz="3600" dirty="0" smtClean="0"/>
            </a:br>
            <a:r>
              <a:rPr lang="es-MX" sz="3600" dirty="0" smtClean="0"/>
              <a:t>El Dolor es la Pieza Común del Rompecabezas</a:t>
            </a:r>
            <a:endParaRPr lang="es-MX" sz="3600" dirty="0"/>
          </a:p>
        </p:txBody>
      </p:sp>
      <p:sp>
        <p:nvSpPr>
          <p:cNvPr id="31" name="Puzzle3"/>
          <p:cNvSpPr>
            <a:spLocks noEditPoints="1" noChangeArrowheads="1"/>
          </p:cNvSpPr>
          <p:nvPr/>
        </p:nvSpPr>
        <p:spPr bwMode="auto">
          <a:xfrm>
            <a:off x="3380866" y="1415620"/>
            <a:ext cx="2409896" cy="2201852"/>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chemeClr val="tx1"/>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es-MX" dirty="0">
              <a:solidFill>
                <a:srgbClr val="002060"/>
              </a:solidFill>
            </a:endParaRPr>
          </a:p>
        </p:txBody>
      </p:sp>
      <p:sp>
        <p:nvSpPr>
          <p:cNvPr id="32" name="Puzzle2"/>
          <p:cNvSpPr>
            <a:spLocks noEditPoints="1" noChangeArrowheads="1"/>
          </p:cNvSpPr>
          <p:nvPr/>
        </p:nvSpPr>
        <p:spPr bwMode="auto">
          <a:xfrm>
            <a:off x="2679962" y="3019744"/>
            <a:ext cx="3846316" cy="2005518"/>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chemeClr val="accent2"/>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es-MX" sz="900" dirty="0">
              <a:solidFill>
                <a:srgbClr val="002060"/>
              </a:solidFill>
            </a:endParaRPr>
          </a:p>
        </p:txBody>
      </p:sp>
      <p:sp>
        <p:nvSpPr>
          <p:cNvPr id="33" name="Puzzle4"/>
          <p:cNvSpPr>
            <a:spLocks noEditPoints="1" noChangeArrowheads="1"/>
          </p:cNvSpPr>
          <p:nvPr/>
        </p:nvSpPr>
        <p:spPr bwMode="auto">
          <a:xfrm>
            <a:off x="1191624" y="2995020"/>
            <a:ext cx="2319039" cy="2563980"/>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chemeClr val="tx1"/>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MX" dirty="0">
              <a:solidFill>
                <a:srgbClr val="002060"/>
              </a:solidFill>
            </a:endParaRPr>
          </a:p>
        </p:txBody>
      </p:sp>
      <p:sp>
        <p:nvSpPr>
          <p:cNvPr id="34" name="Puzzle1"/>
          <p:cNvSpPr>
            <a:spLocks noEditPoints="1" noChangeArrowheads="1"/>
          </p:cNvSpPr>
          <p:nvPr/>
        </p:nvSpPr>
        <p:spPr bwMode="auto">
          <a:xfrm>
            <a:off x="395536" y="2081702"/>
            <a:ext cx="3893908" cy="1528499"/>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chemeClr val="tx1"/>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MX" dirty="0">
              <a:solidFill>
                <a:srgbClr val="002060"/>
              </a:solidFill>
            </a:endParaRPr>
          </a:p>
        </p:txBody>
      </p:sp>
      <p:sp>
        <p:nvSpPr>
          <p:cNvPr id="35" name="Puzzle1"/>
          <p:cNvSpPr>
            <a:spLocks noEditPoints="1" noChangeArrowheads="1"/>
          </p:cNvSpPr>
          <p:nvPr/>
        </p:nvSpPr>
        <p:spPr bwMode="auto">
          <a:xfrm>
            <a:off x="4854555" y="2088974"/>
            <a:ext cx="3893908" cy="1528499"/>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chemeClr val="tx1"/>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es-MX" dirty="0" smtClean="0">
              <a:solidFill>
                <a:srgbClr val="002060"/>
              </a:solidFill>
            </a:endParaRPr>
          </a:p>
          <a:p>
            <a:pPr algn="ctr"/>
            <a:endParaRPr lang="es-MX" dirty="0">
              <a:solidFill>
                <a:srgbClr val="002060"/>
              </a:solidFill>
            </a:endParaRPr>
          </a:p>
        </p:txBody>
      </p:sp>
      <p:sp>
        <p:nvSpPr>
          <p:cNvPr id="36" name="Puzzle4"/>
          <p:cNvSpPr>
            <a:spLocks noEditPoints="1" noChangeArrowheads="1"/>
          </p:cNvSpPr>
          <p:nvPr/>
        </p:nvSpPr>
        <p:spPr bwMode="auto">
          <a:xfrm>
            <a:off x="5618958" y="3023789"/>
            <a:ext cx="2319039" cy="2563981"/>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chemeClr val="tx1"/>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MX" dirty="0">
              <a:solidFill>
                <a:srgbClr val="002060"/>
              </a:solidFill>
            </a:endParaRPr>
          </a:p>
        </p:txBody>
      </p:sp>
      <p:sp>
        <p:nvSpPr>
          <p:cNvPr id="37" name="Puzzle3"/>
          <p:cNvSpPr>
            <a:spLocks noEditPoints="1" noChangeArrowheads="1"/>
          </p:cNvSpPr>
          <p:nvPr/>
        </p:nvSpPr>
        <p:spPr bwMode="auto">
          <a:xfrm>
            <a:off x="3336461" y="4309428"/>
            <a:ext cx="2409897" cy="2201853"/>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chemeClr val="tx1"/>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MX" dirty="0">
              <a:solidFill>
                <a:srgbClr val="002060"/>
              </a:solidFill>
            </a:endParaRPr>
          </a:p>
        </p:txBody>
      </p:sp>
      <p:sp>
        <p:nvSpPr>
          <p:cNvPr id="38" name="Puzzle1"/>
          <p:cNvSpPr>
            <a:spLocks noEditPoints="1" noChangeArrowheads="1"/>
          </p:cNvSpPr>
          <p:nvPr/>
        </p:nvSpPr>
        <p:spPr bwMode="auto">
          <a:xfrm>
            <a:off x="395536" y="4952042"/>
            <a:ext cx="3893908" cy="1528499"/>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chemeClr val="tx1"/>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MX" dirty="0">
              <a:solidFill>
                <a:srgbClr val="002060"/>
              </a:solidFill>
            </a:endParaRPr>
          </a:p>
        </p:txBody>
      </p:sp>
      <p:sp>
        <p:nvSpPr>
          <p:cNvPr id="39" name="Puzzle1"/>
          <p:cNvSpPr>
            <a:spLocks noEditPoints="1" noChangeArrowheads="1"/>
          </p:cNvSpPr>
          <p:nvPr/>
        </p:nvSpPr>
        <p:spPr bwMode="auto">
          <a:xfrm>
            <a:off x="4801058" y="4982782"/>
            <a:ext cx="3893908" cy="1528499"/>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chemeClr val="tx1"/>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MX" dirty="0">
              <a:solidFill>
                <a:srgbClr val="002060"/>
              </a:solidFill>
            </a:endParaRPr>
          </a:p>
        </p:txBody>
      </p:sp>
      <p:sp>
        <p:nvSpPr>
          <p:cNvPr id="40" name="TextBox 17"/>
          <p:cNvSpPr txBox="1"/>
          <p:nvPr/>
        </p:nvSpPr>
        <p:spPr>
          <a:xfrm>
            <a:off x="4211960" y="3767287"/>
            <a:ext cx="893193" cy="461665"/>
          </a:xfrm>
          <a:prstGeom prst="rect">
            <a:avLst/>
          </a:prstGeom>
          <a:noFill/>
        </p:spPr>
        <p:txBody>
          <a:bodyPr wrap="none" rtlCol="0">
            <a:spAutoFit/>
          </a:bodyPr>
          <a:lstStyle/>
          <a:p>
            <a:r>
              <a:rPr lang="es-MX" sz="2400" b="1" dirty="0" smtClean="0">
                <a:solidFill>
                  <a:prstClr val="white"/>
                </a:solidFill>
              </a:rPr>
              <a:t>Dolor</a:t>
            </a:r>
            <a:endParaRPr lang="es-MX" sz="2000" b="1" dirty="0">
              <a:solidFill>
                <a:prstClr val="white"/>
              </a:solidFill>
            </a:endParaRPr>
          </a:p>
        </p:txBody>
      </p:sp>
      <p:sp>
        <p:nvSpPr>
          <p:cNvPr id="41" name="TextBox 18"/>
          <p:cNvSpPr txBox="1"/>
          <p:nvPr/>
        </p:nvSpPr>
        <p:spPr>
          <a:xfrm>
            <a:off x="5830578" y="2653168"/>
            <a:ext cx="2999091" cy="384721"/>
          </a:xfrm>
          <a:prstGeom prst="rect">
            <a:avLst/>
          </a:prstGeom>
          <a:noFill/>
        </p:spPr>
        <p:txBody>
          <a:bodyPr wrap="none" rtlCol="0">
            <a:spAutoFit/>
          </a:bodyPr>
          <a:lstStyle/>
          <a:p>
            <a:r>
              <a:rPr lang="es-MX" sz="1900" dirty="0" smtClean="0">
                <a:solidFill>
                  <a:srgbClr val="002060"/>
                </a:solidFill>
              </a:rPr>
              <a:t>Entumecimiento/hormigueo</a:t>
            </a:r>
            <a:endParaRPr lang="es-MX" sz="1900" dirty="0">
              <a:solidFill>
                <a:srgbClr val="002060"/>
              </a:solidFill>
            </a:endParaRPr>
          </a:p>
        </p:txBody>
      </p:sp>
      <p:sp>
        <p:nvSpPr>
          <p:cNvPr id="42" name="TextBox 19"/>
          <p:cNvSpPr txBox="1"/>
          <p:nvPr/>
        </p:nvSpPr>
        <p:spPr>
          <a:xfrm>
            <a:off x="6202039" y="3740239"/>
            <a:ext cx="1152880" cy="400110"/>
          </a:xfrm>
          <a:prstGeom prst="rect">
            <a:avLst/>
          </a:prstGeom>
          <a:noFill/>
        </p:spPr>
        <p:txBody>
          <a:bodyPr wrap="none" rtlCol="0">
            <a:spAutoFit/>
          </a:bodyPr>
          <a:lstStyle/>
          <a:p>
            <a:pPr algn="ctr"/>
            <a:r>
              <a:rPr lang="es-MX" sz="2000" dirty="0" smtClean="0">
                <a:solidFill>
                  <a:srgbClr val="002060"/>
                </a:solidFill>
              </a:rPr>
              <a:t>Insomnio</a:t>
            </a:r>
            <a:endParaRPr lang="es-MX" sz="2000" dirty="0">
              <a:solidFill>
                <a:srgbClr val="002060"/>
              </a:solidFill>
            </a:endParaRPr>
          </a:p>
        </p:txBody>
      </p:sp>
      <p:sp>
        <p:nvSpPr>
          <p:cNvPr id="43" name="TextBox 20"/>
          <p:cNvSpPr txBox="1"/>
          <p:nvPr/>
        </p:nvSpPr>
        <p:spPr>
          <a:xfrm>
            <a:off x="6207649" y="5559000"/>
            <a:ext cx="1248868" cy="400110"/>
          </a:xfrm>
          <a:prstGeom prst="rect">
            <a:avLst/>
          </a:prstGeom>
          <a:noFill/>
        </p:spPr>
        <p:txBody>
          <a:bodyPr wrap="none" rtlCol="0">
            <a:spAutoFit/>
          </a:bodyPr>
          <a:lstStyle/>
          <a:p>
            <a:r>
              <a:rPr lang="es-MX" sz="2000" dirty="0" smtClean="0">
                <a:solidFill>
                  <a:srgbClr val="002060"/>
                </a:solidFill>
              </a:rPr>
              <a:t>Depresión</a:t>
            </a:r>
            <a:endParaRPr lang="es-MX" sz="2000" dirty="0">
              <a:solidFill>
                <a:srgbClr val="002060"/>
              </a:solidFill>
            </a:endParaRPr>
          </a:p>
        </p:txBody>
      </p:sp>
      <p:sp>
        <p:nvSpPr>
          <p:cNvPr id="44" name="TextBox 21"/>
          <p:cNvSpPr txBox="1"/>
          <p:nvPr/>
        </p:nvSpPr>
        <p:spPr>
          <a:xfrm>
            <a:off x="646871" y="5538718"/>
            <a:ext cx="3228897" cy="338554"/>
          </a:xfrm>
          <a:prstGeom prst="rect">
            <a:avLst/>
          </a:prstGeom>
          <a:noFill/>
        </p:spPr>
        <p:txBody>
          <a:bodyPr wrap="none" rtlCol="0">
            <a:spAutoFit/>
          </a:bodyPr>
          <a:lstStyle/>
          <a:p>
            <a:r>
              <a:rPr lang="es-MX" sz="1600" dirty="0" smtClean="0">
                <a:solidFill>
                  <a:srgbClr val="002060"/>
                </a:solidFill>
              </a:rPr>
              <a:t>Memoria/concentración deteriorada</a:t>
            </a:r>
            <a:endParaRPr lang="es-MX" sz="1600" dirty="0">
              <a:solidFill>
                <a:srgbClr val="002060"/>
              </a:solidFill>
            </a:endParaRPr>
          </a:p>
        </p:txBody>
      </p:sp>
      <p:sp>
        <p:nvSpPr>
          <p:cNvPr id="45" name="TextBox 22"/>
          <p:cNvSpPr txBox="1"/>
          <p:nvPr/>
        </p:nvSpPr>
        <p:spPr>
          <a:xfrm>
            <a:off x="1412087" y="3752535"/>
            <a:ext cx="1860805" cy="400110"/>
          </a:xfrm>
          <a:prstGeom prst="rect">
            <a:avLst/>
          </a:prstGeom>
          <a:noFill/>
        </p:spPr>
        <p:txBody>
          <a:bodyPr wrap="square" rtlCol="0">
            <a:spAutoFit/>
          </a:bodyPr>
          <a:lstStyle/>
          <a:p>
            <a:pPr algn="ctr"/>
            <a:r>
              <a:rPr lang="es-MX" sz="2000" dirty="0" smtClean="0">
                <a:solidFill>
                  <a:srgbClr val="002060"/>
                </a:solidFill>
              </a:rPr>
              <a:t>Fatiga</a:t>
            </a:r>
            <a:endParaRPr lang="es-MX" sz="2000" dirty="0">
              <a:solidFill>
                <a:srgbClr val="002060"/>
              </a:solidFill>
            </a:endParaRPr>
          </a:p>
        </p:txBody>
      </p:sp>
      <p:sp>
        <p:nvSpPr>
          <p:cNvPr id="46" name="TextBox 23"/>
          <p:cNvSpPr txBox="1"/>
          <p:nvPr/>
        </p:nvSpPr>
        <p:spPr>
          <a:xfrm>
            <a:off x="3837604" y="5132352"/>
            <a:ext cx="1518364" cy="400110"/>
          </a:xfrm>
          <a:prstGeom prst="rect">
            <a:avLst/>
          </a:prstGeom>
          <a:noFill/>
        </p:spPr>
        <p:txBody>
          <a:bodyPr wrap="none" rtlCol="0">
            <a:spAutoFit/>
          </a:bodyPr>
          <a:lstStyle/>
          <a:p>
            <a:r>
              <a:rPr lang="es-MX" sz="2000" dirty="0" smtClean="0">
                <a:solidFill>
                  <a:srgbClr val="002060"/>
                </a:solidFill>
              </a:rPr>
              <a:t>Nerviosismo</a:t>
            </a:r>
            <a:endParaRPr lang="es-MX" sz="2000" dirty="0">
              <a:solidFill>
                <a:srgbClr val="002060"/>
              </a:solidFill>
            </a:endParaRPr>
          </a:p>
        </p:txBody>
      </p:sp>
      <p:sp>
        <p:nvSpPr>
          <p:cNvPr id="47" name="Rectangle 24"/>
          <p:cNvSpPr/>
          <p:nvPr/>
        </p:nvSpPr>
        <p:spPr>
          <a:xfrm>
            <a:off x="3424583" y="2163439"/>
            <a:ext cx="2446504" cy="369332"/>
          </a:xfrm>
          <a:prstGeom prst="rect">
            <a:avLst/>
          </a:prstGeom>
        </p:spPr>
        <p:txBody>
          <a:bodyPr wrap="none">
            <a:spAutoFit/>
          </a:bodyPr>
          <a:lstStyle/>
          <a:p>
            <a:pPr algn="ctr"/>
            <a:r>
              <a:rPr lang="es-MX" dirty="0" smtClean="0">
                <a:solidFill>
                  <a:srgbClr val="002060"/>
                </a:solidFill>
              </a:rPr>
              <a:t>Espasmos en las piernas</a:t>
            </a:r>
            <a:endParaRPr lang="es-MX" dirty="0">
              <a:solidFill>
                <a:srgbClr val="002060"/>
              </a:solidFill>
            </a:endParaRPr>
          </a:p>
        </p:txBody>
      </p:sp>
      <p:sp>
        <p:nvSpPr>
          <p:cNvPr id="48" name="Rectangle 25"/>
          <p:cNvSpPr/>
          <p:nvPr/>
        </p:nvSpPr>
        <p:spPr>
          <a:xfrm>
            <a:off x="1449071" y="2683946"/>
            <a:ext cx="1786836" cy="369332"/>
          </a:xfrm>
          <a:prstGeom prst="rect">
            <a:avLst/>
          </a:prstGeom>
        </p:spPr>
        <p:txBody>
          <a:bodyPr wrap="none">
            <a:spAutoFit/>
          </a:bodyPr>
          <a:lstStyle/>
          <a:p>
            <a:pPr algn="ctr"/>
            <a:r>
              <a:rPr lang="es-MX" dirty="0" smtClean="0">
                <a:solidFill>
                  <a:srgbClr val="002060"/>
                </a:solidFill>
              </a:rPr>
              <a:t>Piernas inquietas</a:t>
            </a:r>
            <a:endParaRPr lang="es-MX" dirty="0">
              <a:solidFill>
                <a:srgbClr val="002060"/>
              </a:solidFill>
            </a:endParaRPr>
          </a:p>
        </p:txBody>
      </p:sp>
      <p:sp>
        <p:nvSpPr>
          <p:cNvPr id="50" name="Rectangle 1"/>
          <p:cNvSpPr/>
          <p:nvPr/>
        </p:nvSpPr>
        <p:spPr>
          <a:xfrm>
            <a:off x="266521" y="6480541"/>
            <a:ext cx="3005951" cy="261610"/>
          </a:xfrm>
          <a:prstGeom prst="rect">
            <a:avLst/>
          </a:prstGeom>
        </p:spPr>
        <p:txBody>
          <a:bodyPr wrap="none">
            <a:spAutoFit/>
          </a:bodyPr>
          <a:lstStyle/>
          <a:p>
            <a:pPr eaLnBrk="0" hangingPunct="0"/>
            <a:r>
              <a:rPr lang="es-MX" sz="1100" dirty="0" smtClean="0">
                <a:solidFill>
                  <a:srgbClr val="002060"/>
                </a:solidFill>
              </a:rPr>
              <a:t>Wolfe F </a:t>
            </a:r>
            <a:r>
              <a:rPr lang="es-MX" sz="1100" i="1" dirty="0" smtClean="0">
                <a:solidFill>
                  <a:srgbClr val="002060"/>
                </a:solidFill>
              </a:rPr>
              <a:t>et al Arthritis Rheum </a:t>
            </a:r>
            <a:r>
              <a:rPr lang="es-MX" sz="1100" dirty="0" smtClean="0">
                <a:solidFill>
                  <a:srgbClr val="002060"/>
                </a:solidFill>
              </a:rPr>
              <a:t>1990; 33(2):160-72.</a:t>
            </a:r>
            <a:endParaRPr lang="es-MX" sz="1100" dirty="0">
              <a:solidFill>
                <a:srgbClr val="002060"/>
              </a:solidFill>
            </a:endParaRPr>
          </a:p>
        </p:txBody>
      </p:sp>
    </p:spTree>
    <p:extLst>
      <p:ext uri="{BB962C8B-B14F-4D97-AF65-F5344CB8AC3E}">
        <p14:creationId xmlns:p14="http://schemas.microsoft.com/office/powerpoint/2010/main" val="3485589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2"/>
          <p:cNvSpPr txBox="1">
            <a:spLocks noChangeArrowheads="1"/>
          </p:cNvSpPr>
          <p:nvPr/>
        </p:nvSpPr>
        <p:spPr>
          <a:xfrm>
            <a:off x="467544" y="188640"/>
            <a:ext cx="8078787" cy="1081088"/>
          </a:xfrm>
          <a:prstGeom prst="rect">
            <a:avLst/>
          </a:prstGeom>
        </p:spPr>
        <p:txBody>
          <a:bodyPr vert="horz" lIns="0" tIns="0" rIns="0" bIns="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4400" b="0" i="0" u="none" strike="noStrike" kern="1200" cap="none" spc="0" normalizeH="0" baseline="0" noProof="0" dirty="0" smtClean="0">
                <a:ln>
                  <a:noFill/>
                </a:ln>
                <a:solidFill>
                  <a:srgbClr val="002060"/>
                </a:solidFill>
                <a:effectLst/>
                <a:uLnTx/>
                <a:uFillTx/>
                <a:latin typeface="+mj-lt"/>
                <a:ea typeface="+mj-ea"/>
                <a:cs typeface="+mj-cs"/>
              </a:rPr>
              <a:t>Los Pacientes con Fibromialgia Presentan Trastorno Global de Dolor</a:t>
            </a:r>
            <a:endParaRPr kumimoji="0" lang="es-MX" sz="4400" b="0" i="0" u="none" strike="noStrike" kern="1200" cap="none" spc="0" normalizeH="0" baseline="0" noProof="0" dirty="0">
              <a:ln>
                <a:noFill/>
              </a:ln>
              <a:solidFill>
                <a:srgbClr val="002060"/>
              </a:solidFill>
              <a:effectLst/>
              <a:uLnTx/>
              <a:uFillTx/>
              <a:latin typeface="+mj-lt"/>
              <a:ea typeface="+mj-ea"/>
              <a:cs typeface="+mj-cs"/>
            </a:endParaRPr>
          </a:p>
        </p:txBody>
      </p:sp>
      <p:sp>
        <p:nvSpPr>
          <p:cNvPr id="36" name="Rectangle 34"/>
          <p:cNvSpPr txBox="1">
            <a:spLocks noChangeArrowheads="1"/>
          </p:cNvSpPr>
          <p:nvPr/>
        </p:nvSpPr>
        <p:spPr>
          <a:xfrm>
            <a:off x="298449" y="1479550"/>
            <a:ext cx="4594225" cy="4089400"/>
          </a:xfrm>
          <a:prstGeom prst="rect">
            <a:avLst/>
          </a:prstGeom>
        </p:spPr>
        <p:txBody>
          <a:bodyPr vert="horz" lIns="91440" tIns="45720" rIns="91440" bIns="45720" rtlCol="0">
            <a:normAutofit lnSpcReduction="10000"/>
          </a:bodyPr>
          <a:lstStyle/>
          <a:p>
            <a:pPr marL="282575" marR="0" lvl="0" indent="-282575" algn="l" defTabSz="914400" rtl="0" eaLnBrk="1" fontAlgn="auto" latinLnBrk="0" hangingPunct="1">
              <a:lnSpc>
                <a:spcPct val="105000"/>
              </a:lnSpc>
              <a:spcBef>
                <a:spcPct val="20000"/>
              </a:spcBef>
              <a:spcAft>
                <a:spcPts val="0"/>
              </a:spcAft>
              <a:buClrTx/>
              <a:buSzTx/>
              <a:buFont typeface="Arial" pitchFamily="34" charset="0"/>
              <a:buChar char="•"/>
              <a:tabLst/>
              <a:defRPr/>
            </a:pPr>
            <a:r>
              <a:rPr kumimoji="0" lang="es-MX" sz="3200" b="0" i="0" u="none" strike="noStrike" kern="1200" cap="none" spc="0" normalizeH="0" baseline="0" noProof="0" dirty="0" smtClean="0">
                <a:ln>
                  <a:noFill/>
                </a:ln>
                <a:solidFill>
                  <a:srgbClr val="002060"/>
                </a:solidFill>
                <a:effectLst/>
                <a:uLnTx/>
                <a:uFillTx/>
                <a:latin typeface="+mn-lt"/>
                <a:ea typeface="+mn-ea"/>
                <a:cs typeface="+mn-cs"/>
              </a:rPr>
              <a:t>Este es un Dibujo de Dolor</a:t>
            </a:r>
          </a:p>
          <a:p>
            <a:pPr marL="682625" marR="0" lvl="1" indent="-282575" algn="l" defTabSz="914400" rtl="0" eaLnBrk="1" fontAlgn="auto" latinLnBrk="0" hangingPunct="1">
              <a:lnSpc>
                <a:spcPct val="105000"/>
              </a:lnSpc>
              <a:spcBef>
                <a:spcPct val="20000"/>
              </a:spcBef>
              <a:spcAft>
                <a:spcPts val="0"/>
              </a:spcAft>
              <a:buClrTx/>
              <a:buSzTx/>
              <a:buFont typeface="Arial" pitchFamily="34" charset="0"/>
              <a:buChar char="–"/>
              <a:tabLst/>
              <a:defRPr/>
            </a:pPr>
            <a:r>
              <a:rPr kumimoji="0" lang="es-MX" sz="2800" b="0" i="0" u="none" strike="noStrike" kern="1200" cap="none" spc="0" normalizeH="0" baseline="0" noProof="0" dirty="0" smtClean="0">
                <a:ln>
                  <a:noFill/>
                </a:ln>
                <a:solidFill>
                  <a:srgbClr val="002060"/>
                </a:solidFill>
                <a:effectLst/>
                <a:uLnTx/>
                <a:uFillTx/>
                <a:latin typeface="+mn-lt"/>
                <a:ea typeface="+mn-ea"/>
                <a:cs typeface="+mn-cs"/>
              </a:rPr>
              <a:t>El paciente colorea todas las áreas del cuerpo en las que siente dolor</a:t>
            </a:r>
            <a:r>
              <a:rPr kumimoji="0" lang="es-MX" sz="2800" b="0" i="0" u="none" strike="noStrike" kern="1200" cap="none" spc="0" normalizeH="0" baseline="30000" noProof="0" dirty="0" smtClean="0">
                <a:ln>
                  <a:noFill/>
                </a:ln>
                <a:solidFill>
                  <a:srgbClr val="002060"/>
                </a:solidFill>
                <a:effectLst/>
                <a:uLnTx/>
                <a:uFillTx/>
                <a:latin typeface="+mn-lt"/>
                <a:ea typeface="+mn-ea"/>
                <a:cs typeface="+mn-cs"/>
              </a:rPr>
              <a:t>1</a:t>
            </a:r>
          </a:p>
          <a:p>
            <a:pPr marL="282575" marR="0" lvl="0" indent="-282575" algn="l" defTabSz="914400" rtl="0" eaLnBrk="1" fontAlgn="auto" latinLnBrk="0" hangingPunct="1">
              <a:lnSpc>
                <a:spcPct val="105000"/>
              </a:lnSpc>
              <a:spcBef>
                <a:spcPct val="20000"/>
              </a:spcBef>
              <a:spcAft>
                <a:spcPts val="0"/>
              </a:spcAft>
              <a:buClrTx/>
              <a:buSzTx/>
              <a:buFont typeface="Arial" pitchFamily="34" charset="0"/>
              <a:buChar char="•"/>
              <a:tabLst/>
              <a:defRPr/>
            </a:pPr>
            <a:r>
              <a:rPr kumimoji="0" lang="es-MX" sz="3200" b="0" i="0" u="none" strike="noStrike" kern="1200" cap="none" spc="0" normalizeH="0" baseline="0" noProof="0" dirty="0" smtClean="0">
                <a:ln>
                  <a:noFill/>
                </a:ln>
                <a:solidFill>
                  <a:srgbClr val="002060"/>
                </a:solidFill>
                <a:effectLst/>
                <a:uLnTx/>
                <a:uFillTx/>
                <a:latin typeface="+mn-lt"/>
                <a:ea typeface="+mn-ea"/>
                <a:cs typeface="+mn-cs"/>
              </a:rPr>
              <a:t>El diagrama muestra que el dolor de fibromialgia es diseminado</a:t>
            </a:r>
            <a:r>
              <a:rPr kumimoji="0" lang="es-MX" sz="3200" b="0" i="0" u="none" strike="noStrike" kern="1200" cap="none" spc="0" normalizeH="0" baseline="30000" noProof="0" dirty="0" smtClean="0">
                <a:ln>
                  <a:noFill/>
                </a:ln>
                <a:solidFill>
                  <a:srgbClr val="002060"/>
                </a:solidFill>
                <a:effectLst/>
                <a:uLnTx/>
                <a:uFillTx/>
                <a:latin typeface="+mn-lt"/>
                <a:ea typeface="+mn-ea"/>
                <a:cs typeface="+mn-cs"/>
              </a:rPr>
              <a:t>2</a:t>
            </a:r>
            <a:endParaRPr kumimoji="0" lang="es-MX" sz="3200" b="0" i="0" u="none" strike="noStrike" kern="1200" cap="none" spc="0" normalizeH="0" baseline="30000" noProof="0" dirty="0">
              <a:ln>
                <a:noFill/>
              </a:ln>
              <a:solidFill>
                <a:srgbClr val="002060"/>
              </a:solidFill>
              <a:effectLst/>
              <a:uLnTx/>
              <a:uFillTx/>
              <a:latin typeface="+mn-lt"/>
              <a:ea typeface="+mn-ea"/>
              <a:cs typeface="+mn-cs"/>
            </a:endParaRPr>
          </a:p>
        </p:txBody>
      </p:sp>
      <p:pic>
        <p:nvPicPr>
          <p:cNvPr id="37" name="Picture 5" descr="body(silhouette) Converted"/>
          <p:cNvPicPr>
            <a:picLocks noChangeAspect="1" noChangeArrowheads="1"/>
          </p:cNvPicPr>
          <p:nvPr/>
        </p:nvPicPr>
        <p:blipFill>
          <a:blip r:embed="rId3" cstate="print"/>
          <a:srcRect/>
          <a:stretch>
            <a:fillRect/>
          </a:stretch>
        </p:blipFill>
        <p:spPr bwMode="auto">
          <a:xfrm>
            <a:off x="5186363" y="1457325"/>
            <a:ext cx="3313112" cy="4522788"/>
          </a:xfrm>
          <a:prstGeom prst="rect">
            <a:avLst/>
          </a:prstGeom>
          <a:noFill/>
          <a:ln w="9525">
            <a:noFill/>
            <a:miter lim="800000"/>
            <a:headEnd/>
            <a:tailEnd/>
          </a:ln>
        </p:spPr>
      </p:pic>
      <p:sp>
        <p:nvSpPr>
          <p:cNvPr id="38" name="Freeform 6"/>
          <p:cNvSpPr>
            <a:spLocks/>
          </p:cNvSpPr>
          <p:nvPr/>
        </p:nvSpPr>
        <p:spPr bwMode="auto">
          <a:xfrm>
            <a:off x="5705475" y="1725613"/>
            <a:ext cx="141288" cy="177800"/>
          </a:xfrm>
          <a:custGeom>
            <a:avLst/>
            <a:gdLst>
              <a:gd name="T0" fmla="*/ 2147483647 w 89"/>
              <a:gd name="T1" fmla="*/ 0 h 112"/>
              <a:gd name="T2" fmla="*/ 0 w 89"/>
              <a:gd name="T3" fmla="*/ 2147483647 h 112"/>
              <a:gd name="T4" fmla="*/ 2147483647 w 89"/>
              <a:gd name="T5" fmla="*/ 2147483647 h 112"/>
              <a:gd name="T6" fmla="*/ 2147483647 w 89"/>
              <a:gd name="T7" fmla="*/ 2147483647 h 112"/>
              <a:gd name="T8" fmla="*/ 2147483647 w 89"/>
              <a:gd name="T9" fmla="*/ 0 h 112"/>
              <a:gd name="T10" fmla="*/ 0 60000 65536"/>
              <a:gd name="T11" fmla="*/ 0 60000 65536"/>
              <a:gd name="T12" fmla="*/ 0 60000 65536"/>
              <a:gd name="T13" fmla="*/ 0 60000 65536"/>
              <a:gd name="T14" fmla="*/ 0 60000 65536"/>
              <a:gd name="T15" fmla="*/ 0 w 89"/>
              <a:gd name="T16" fmla="*/ 0 h 112"/>
              <a:gd name="T17" fmla="*/ 89 w 89"/>
              <a:gd name="T18" fmla="*/ 112 h 112"/>
            </a:gdLst>
            <a:ahLst/>
            <a:cxnLst>
              <a:cxn ang="T10">
                <a:pos x="T0" y="T1"/>
              </a:cxn>
              <a:cxn ang="T11">
                <a:pos x="T2" y="T3"/>
              </a:cxn>
              <a:cxn ang="T12">
                <a:pos x="T4" y="T5"/>
              </a:cxn>
              <a:cxn ang="T13">
                <a:pos x="T6" y="T7"/>
              </a:cxn>
              <a:cxn ang="T14">
                <a:pos x="T8" y="T9"/>
              </a:cxn>
            </a:cxnLst>
            <a:rect l="T15" t="T16" r="T17" b="T18"/>
            <a:pathLst>
              <a:path w="89" h="112">
                <a:moveTo>
                  <a:pt x="37" y="0"/>
                </a:moveTo>
                <a:cubicBezTo>
                  <a:pt x="30" y="14"/>
                  <a:pt x="0" y="77"/>
                  <a:pt x="0" y="81"/>
                </a:cubicBezTo>
                <a:cubicBezTo>
                  <a:pt x="0" y="94"/>
                  <a:pt x="31" y="20"/>
                  <a:pt x="37" y="23"/>
                </a:cubicBezTo>
                <a:cubicBezTo>
                  <a:pt x="43" y="26"/>
                  <a:pt x="27" y="112"/>
                  <a:pt x="37" y="99"/>
                </a:cubicBezTo>
                <a:cubicBezTo>
                  <a:pt x="46" y="86"/>
                  <a:pt x="78" y="21"/>
                  <a:pt x="89" y="0"/>
                </a:cubicBezTo>
              </a:path>
            </a:pathLst>
          </a:custGeom>
          <a:noFill/>
          <a:ln w="57150">
            <a:solidFill>
              <a:srgbClr val="FF0000"/>
            </a:solidFill>
            <a:round/>
            <a:headEnd/>
            <a:tailEnd/>
          </a:ln>
        </p:spPr>
        <p:txBody>
          <a:bodyPr/>
          <a:lstStyle/>
          <a:p>
            <a:pPr algn="ctr"/>
            <a:endParaRPr lang="es-MX" b="1" dirty="0">
              <a:solidFill>
                <a:prstClr val="black"/>
              </a:solidFill>
            </a:endParaRPr>
          </a:p>
        </p:txBody>
      </p:sp>
      <p:sp>
        <p:nvSpPr>
          <p:cNvPr id="39" name="Freeform 7"/>
          <p:cNvSpPr>
            <a:spLocks/>
          </p:cNvSpPr>
          <p:nvPr/>
        </p:nvSpPr>
        <p:spPr bwMode="auto">
          <a:xfrm>
            <a:off x="5992813" y="1697038"/>
            <a:ext cx="149225" cy="179387"/>
          </a:xfrm>
          <a:custGeom>
            <a:avLst/>
            <a:gdLst>
              <a:gd name="T0" fmla="*/ 2147483647 w 94"/>
              <a:gd name="T1" fmla="*/ 0 h 113"/>
              <a:gd name="T2" fmla="*/ 2147483647 w 94"/>
              <a:gd name="T3" fmla="*/ 2147483647 h 113"/>
              <a:gd name="T4" fmla="*/ 2147483647 w 94"/>
              <a:gd name="T5" fmla="*/ 2147483647 h 113"/>
              <a:gd name="T6" fmla="*/ 2147483647 w 94"/>
              <a:gd name="T7" fmla="*/ 2147483647 h 113"/>
              <a:gd name="T8" fmla="*/ 0 60000 65536"/>
              <a:gd name="T9" fmla="*/ 0 60000 65536"/>
              <a:gd name="T10" fmla="*/ 0 60000 65536"/>
              <a:gd name="T11" fmla="*/ 0 60000 65536"/>
              <a:gd name="T12" fmla="*/ 0 w 94"/>
              <a:gd name="T13" fmla="*/ 0 h 113"/>
              <a:gd name="T14" fmla="*/ 94 w 94"/>
              <a:gd name="T15" fmla="*/ 113 h 113"/>
            </a:gdLst>
            <a:ahLst/>
            <a:cxnLst>
              <a:cxn ang="T8">
                <a:pos x="T0" y="T1"/>
              </a:cxn>
              <a:cxn ang="T9">
                <a:pos x="T2" y="T3"/>
              </a:cxn>
              <a:cxn ang="T10">
                <a:pos x="T4" y="T5"/>
              </a:cxn>
              <a:cxn ang="T11">
                <a:pos x="T6" y="T7"/>
              </a:cxn>
            </a:cxnLst>
            <a:rect l="T12" t="T13" r="T14" b="T15"/>
            <a:pathLst>
              <a:path w="94" h="113">
                <a:moveTo>
                  <a:pt x="94" y="0"/>
                </a:moveTo>
                <a:cubicBezTo>
                  <a:pt x="91" y="9"/>
                  <a:pt x="90" y="49"/>
                  <a:pt x="76" y="57"/>
                </a:cubicBezTo>
                <a:cubicBezTo>
                  <a:pt x="62" y="65"/>
                  <a:pt x="15" y="36"/>
                  <a:pt x="12" y="45"/>
                </a:cubicBezTo>
                <a:cubicBezTo>
                  <a:pt x="0" y="70"/>
                  <a:pt x="50" y="99"/>
                  <a:pt x="60" y="113"/>
                </a:cubicBezTo>
              </a:path>
            </a:pathLst>
          </a:custGeom>
          <a:noFill/>
          <a:ln w="57150">
            <a:solidFill>
              <a:srgbClr val="FF0000"/>
            </a:solidFill>
            <a:round/>
            <a:headEnd/>
            <a:tailEnd/>
          </a:ln>
        </p:spPr>
        <p:txBody>
          <a:bodyPr/>
          <a:lstStyle/>
          <a:p>
            <a:pPr algn="ctr"/>
            <a:endParaRPr lang="es-MX" b="1" dirty="0">
              <a:solidFill>
                <a:prstClr val="black"/>
              </a:solidFill>
            </a:endParaRPr>
          </a:p>
        </p:txBody>
      </p:sp>
      <p:sp>
        <p:nvSpPr>
          <p:cNvPr id="40" name="Freeform 8"/>
          <p:cNvSpPr>
            <a:spLocks/>
          </p:cNvSpPr>
          <p:nvPr/>
        </p:nvSpPr>
        <p:spPr bwMode="auto">
          <a:xfrm>
            <a:off x="5522913" y="1978025"/>
            <a:ext cx="566737" cy="700088"/>
          </a:xfrm>
          <a:custGeom>
            <a:avLst/>
            <a:gdLst>
              <a:gd name="T0" fmla="*/ 2147483647 w 357"/>
              <a:gd name="T1" fmla="*/ 0 h 441"/>
              <a:gd name="T2" fmla="*/ 2147483647 w 357"/>
              <a:gd name="T3" fmla="*/ 2147483647 h 441"/>
              <a:gd name="T4" fmla="*/ 2147483647 w 357"/>
              <a:gd name="T5" fmla="*/ 2147483647 h 441"/>
              <a:gd name="T6" fmla="*/ 2147483647 w 357"/>
              <a:gd name="T7" fmla="*/ 2147483647 h 441"/>
              <a:gd name="T8" fmla="*/ 2147483647 w 357"/>
              <a:gd name="T9" fmla="*/ 2147483647 h 441"/>
              <a:gd name="T10" fmla="*/ 2147483647 w 357"/>
              <a:gd name="T11" fmla="*/ 2147483647 h 441"/>
              <a:gd name="T12" fmla="*/ 2147483647 w 357"/>
              <a:gd name="T13" fmla="*/ 2147483647 h 441"/>
              <a:gd name="T14" fmla="*/ 2147483647 w 357"/>
              <a:gd name="T15" fmla="*/ 2147483647 h 441"/>
              <a:gd name="T16" fmla="*/ 0 w 357"/>
              <a:gd name="T17" fmla="*/ 2147483647 h 4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7"/>
              <a:gd name="T28" fmla="*/ 0 h 441"/>
              <a:gd name="T29" fmla="*/ 357 w 357"/>
              <a:gd name="T30" fmla="*/ 441 h 4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7" h="441">
                <a:moveTo>
                  <a:pt x="196" y="0"/>
                </a:moveTo>
                <a:lnTo>
                  <a:pt x="156" y="92"/>
                </a:lnTo>
                <a:lnTo>
                  <a:pt x="212" y="28"/>
                </a:lnTo>
                <a:lnTo>
                  <a:pt x="273" y="21"/>
                </a:lnTo>
                <a:lnTo>
                  <a:pt x="171" y="105"/>
                </a:lnTo>
                <a:lnTo>
                  <a:pt x="357" y="9"/>
                </a:lnTo>
                <a:lnTo>
                  <a:pt x="213" y="129"/>
                </a:lnTo>
                <a:lnTo>
                  <a:pt x="318" y="99"/>
                </a:lnTo>
                <a:lnTo>
                  <a:pt x="0" y="441"/>
                </a:lnTo>
              </a:path>
            </a:pathLst>
          </a:custGeom>
          <a:noFill/>
          <a:ln w="57150">
            <a:solidFill>
              <a:srgbClr val="FF0000"/>
            </a:solidFill>
            <a:round/>
            <a:headEnd/>
            <a:tailEnd/>
          </a:ln>
        </p:spPr>
        <p:txBody>
          <a:bodyPr/>
          <a:lstStyle/>
          <a:p>
            <a:pPr algn="ctr"/>
            <a:endParaRPr lang="es-MX" b="1" dirty="0">
              <a:solidFill>
                <a:prstClr val="black"/>
              </a:solidFill>
            </a:endParaRPr>
          </a:p>
        </p:txBody>
      </p:sp>
      <p:sp>
        <p:nvSpPr>
          <p:cNvPr id="41" name="Freeform 9"/>
          <p:cNvSpPr>
            <a:spLocks/>
          </p:cNvSpPr>
          <p:nvPr/>
        </p:nvSpPr>
        <p:spPr bwMode="auto">
          <a:xfrm>
            <a:off x="5213350" y="2297113"/>
            <a:ext cx="346075" cy="317500"/>
          </a:xfrm>
          <a:custGeom>
            <a:avLst/>
            <a:gdLst>
              <a:gd name="T0" fmla="*/ 2147483647 w 218"/>
              <a:gd name="T1" fmla="*/ 2147483647 h 200"/>
              <a:gd name="T2" fmla="*/ 2147483647 w 218"/>
              <a:gd name="T3" fmla="*/ 2147483647 h 200"/>
              <a:gd name="T4" fmla="*/ 2147483647 w 218"/>
              <a:gd name="T5" fmla="*/ 2147483647 h 200"/>
              <a:gd name="T6" fmla="*/ 2147483647 w 218"/>
              <a:gd name="T7" fmla="*/ 2147483647 h 200"/>
              <a:gd name="T8" fmla="*/ 2147483647 w 218"/>
              <a:gd name="T9" fmla="*/ 2147483647 h 200"/>
              <a:gd name="T10" fmla="*/ 2147483647 w 218"/>
              <a:gd name="T11" fmla="*/ 2147483647 h 200"/>
              <a:gd name="T12" fmla="*/ 2147483647 w 218"/>
              <a:gd name="T13" fmla="*/ 2147483647 h 200"/>
              <a:gd name="T14" fmla="*/ 2147483647 w 218"/>
              <a:gd name="T15" fmla="*/ 2147483647 h 200"/>
              <a:gd name="T16" fmla="*/ 2147483647 w 218"/>
              <a:gd name="T17" fmla="*/ 2147483647 h 200"/>
              <a:gd name="T18" fmla="*/ 2147483647 w 218"/>
              <a:gd name="T19" fmla="*/ 2147483647 h 200"/>
              <a:gd name="T20" fmla="*/ 2147483647 w 218"/>
              <a:gd name="T21" fmla="*/ 2147483647 h 200"/>
              <a:gd name="T22" fmla="*/ 2147483647 w 218"/>
              <a:gd name="T23" fmla="*/ 2147483647 h 200"/>
              <a:gd name="T24" fmla="*/ 2147483647 w 218"/>
              <a:gd name="T25" fmla="*/ 2147483647 h 2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8"/>
              <a:gd name="T40" fmla="*/ 0 h 200"/>
              <a:gd name="T41" fmla="*/ 218 w 218"/>
              <a:gd name="T42" fmla="*/ 200 h 2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8" h="200">
                <a:moveTo>
                  <a:pt x="21" y="89"/>
                </a:moveTo>
                <a:cubicBezTo>
                  <a:pt x="29" y="78"/>
                  <a:pt x="49" y="37"/>
                  <a:pt x="71" y="23"/>
                </a:cubicBezTo>
                <a:cubicBezTo>
                  <a:pt x="93" y="9"/>
                  <a:pt x="153" y="0"/>
                  <a:pt x="153" y="5"/>
                </a:cubicBezTo>
                <a:cubicBezTo>
                  <a:pt x="153" y="10"/>
                  <a:pt x="94" y="35"/>
                  <a:pt x="71" y="55"/>
                </a:cubicBezTo>
                <a:cubicBezTo>
                  <a:pt x="48" y="75"/>
                  <a:pt x="14" y="121"/>
                  <a:pt x="15" y="125"/>
                </a:cubicBezTo>
                <a:cubicBezTo>
                  <a:pt x="16" y="134"/>
                  <a:pt x="56" y="91"/>
                  <a:pt x="79" y="79"/>
                </a:cubicBezTo>
                <a:cubicBezTo>
                  <a:pt x="106" y="63"/>
                  <a:pt x="181" y="21"/>
                  <a:pt x="179" y="27"/>
                </a:cubicBezTo>
                <a:cubicBezTo>
                  <a:pt x="177" y="33"/>
                  <a:pt x="93" y="91"/>
                  <a:pt x="67" y="115"/>
                </a:cubicBezTo>
                <a:cubicBezTo>
                  <a:pt x="41" y="139"/>
                  <a:pt x="0" y="182"/>
                  <a:pt x="23" y="171"/>
                </a:cubicBezTo>
                <a:cubicBezTo>
                  <a:pt x="46" y="160"/>
                  <a:pt x="188" y="56"/>
                  <a:pt x="203" y="51"/>
                </a:cubicBezTo>
                <a:cubicBezTo>
                  <a:pt x="218" y="46"/>
                  <a:pt x="144" y="115"/>
                  <a:pt x="115" y="139"/>
                </a:cubicBezTo>
                <a:cubicBezTo>
                  <a:pt x="86" y="163"/>
                  <a:pt x="24" y="190"/>
                  <a:pt x="27" y="195"/>
                </a:cubicBezTo>
                <a:cubicBezTo>
                  <a:pt x="30" y="200"/>
                  <a:pt x="113" y="173"/>
                  <a:pt x="135" y="167"/>
                </a:cubicBezTo>
              </a:path>
            </a:pathLst>
          </a:custGeom>
          <a:noFill/>
          <a:ln w="57150">
            <a:solidFill>
              <a:srgbClr val="FF0000"/>
            </a:solidFill>
            <a:round/>
            <a:headEnd/>
            <a:tailEnd/>
          </a:ln>
        </p:spPr>
        <p:txBody>
          <a:bodyPr/>
          <a:lstStyle/>
          <a:p>
            <a:pPr algn="ctr"/>
            <a:endParaRPr lang="es-MX" b="1" dirty="0">
              <a:solidFill>
                <a:prstClr val="black"/>
              </a:solidFill>
            </a:endParaRPr>
          </a:p>
        </p:txBody>
      </p:sp>
      <p:sp>
        <p:nvSpPr>
          <p:cNvPr id="42" name="Freeform 10"/>
          <p:cNvSpPr>
            <a:spLocks/>
          </p:cNvSpPr>
          <p:nvPr/>
        </p:nvSpPr>
        <p:spPr bwMode="auto">
          <a:xfrm>
            <a:off x="6059488" y="2497138"/>
            <a:ext cx="303212" cy="157162"/>
          </a:xfrm>
          <a:custGeom>
            <a:avLst/>
            <a:gdLst>
              <a:gd name="T0" fmla="*/ 2147483647 w 191"/>
              <a:gd name="T1" fmla="*/ 0 h 99"/>
              <a:gd name="T2" fmla="*/ 2147483647 w 191"/>
              <a:gd name="T3" fmla="*/ 2147483647 h 99"/>
              <a:gd name="T4" fmla="*/ 2147483647 w 191"/>
              <a:gd name="T5" fmla="*/ 2147483647 h 99"/>
              <a:gd name="T6" fmla="*/ 2147483647 w 191"/>
              <a:gd name="T7" fmla="*/ 2147483647 h 99"/>
              <a:gd name="T8" fmla="*/ 2147483647 w 191"/>
              <a:gd name="T9" fmla="*/ 2147483647 h 99"/>
              <a:gd name="T10" fmla="*/ 2147483647 w 191"/>
              <a:gd name="T11" fmla="*/ 2147483647 h 99"/>
              <a:gd name="T12" fmla="*/ 2147483647 w 191"/>
              <a:gd name="T13" fmla="*/ 2147483647 h 99"/>
              <a:gd name="T14" fmla="*/ 2147483647 w 191"/>
              <a:gd name="T15" fmla="*/ 2147483647 h 99"/>
              <a:gd name="T16" fmla="*/ 0 60000 65536"/>
              <a:gd name="T17" fmla="*/ 0 60000 65536"/>
              <a:gd name="T18" fmla="*/ 0 60000 65536"/>
              <a:gd name="T19" fmla="*/ 0 60000 65536"/>
              <a:gd name="T20" fmla="*/ 0 60000 65536"/>
              <a:gd name="T21" fmla="*/ 0 60000 65536"/>
              <a:gd name="T22" fmla="*/ 0 60000 65536"/>
              <a:gd name="T23" fmla="*/ 0 60000 65536"/>
              <a:gd name="T24" fmla="*/ 0 w 191"/>
              <a:gd name="T25" fmla="*/ 0 h 99"/>
              <a:gd name="T26" fmla="*/ 191 w 191"/>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1" h="99">
                <a:moveTo>
                  <a:pt x="109" y="0"/>
                </a:moveTo>
                <a:lnTo>
                  <a:pt x="19" y="48"/>
                </a:lnTo>
                <a:cubicBezTo>
                  <a:pt x="4" y="60"/>
                  <a:pt x="0" y="78"/>
                  <a:pt x="19" y="72"/>
                </a:cubicBezTo>
                <a:cubicBezTo>
                  <a:pt x="38" y="66"/>
                  <a:pt x="127" y="9"/>
                  <a:pt x="136" y="9"/>
                </a:cubicBezTo>
                <a:lnTo>
                  <a:pt x="76" y="69"/>
                </a:lnTo>
                <a:cubicBezTo>
                  <a:pt x="84" y="72"/>
                  <a:pt x="177" y="29"/>
                  <a:pt x="184" y="30"/>
                </a:cubicBezTo>
                <a:cubicBezTo>
                  <a:pt x="191" y="31"/>
                  <a:pt x="124" y="64"/>
                  <a:pt x="118" y="75"/>
                </a:cubicBezTo>
                <a:lnTo>
                  <a:pt x="148" y="99"/>
                </a:lnTo>
              </a:path>
            </a:pathLst>
          </a:custGeom>
          <a:noFill/>
          <a:ln w="57150">
            <a:solidFill>
              <a:srgbClr val="FF0000"/>
            </a:solidFill>
            <a:round/>
            <a:headEnd/>
            <a:tailEnd/>
          </a:ln>
        </p:spPr>
        <p:txBody>
          <a:bodyPr/>
          <a:lstStyle/>
          <a:p>
            <a:pPr algn="ctr"/>
            <a:endParaRPr lang="es-MX" b="1" dirty="0">
              <a:solidFill>
                <a:prstClr val="black"/>
              </a:solidFill>
            </a:endParaRPr>
          </a:p>
        </p:txBody>
      </p:sp>
      <p:sp>
        <p:nvSpPr>
          <p:cNvPr id="43" name="Freeform 11"/>
          <p:cNvSpPr>
            <a:spLocks/>
          </p:cNvSpPr>
          <p:nvPr/>
        </p:nvSpPr>
        <p:spPr bwMode="auto">
          <a:xfrm>
            <a:off x="5522913" y="3114675"/>
            <a:ext cx="508000" cy="422275"/>
          </a:xfrm>
          <a:custGeom>
            <a:avLst/>
            <a:gdLst>
              <a:gd name="T0" fmla="*/ 0 w 320"/>
              <a:gd name="T1" fmla="*/ 2147483647 h 266"/>
              <a:gd name="T2" fmla="*/ 2147483647 w 320"/>
              <a:gd name="T3" fmla="*/ 0 h 266"/>
              <a:gd name="T4" fmla="*/ 2147483647 w 320"/>
              <a:gd name="T5" fmla="*/ 2147483647 h 266"/>
              <a:gd name="T6" fmla="*/ 2147483647 w 320"/>
              <a:gd name="T7" fmla="*/ 2147483647 h 266"/>
              <a:gd name="T8" fmla="*/ 2147483647 w 320"/>
              <a:gd name="T9" fmla="*/ 2147483647 h 266"/>
              <a:gd name="T10" fmla="*/ 2147483647 w 320"/>
              <a:gd name="T11" fmla="*/ 2147483647 h 266"/>
              <a:gd name="T12" fmla="*/ 2147483647 w 320"/>
              <a:gd name="T13" fmla="*/ 2147483647 h 266"/>
              <a:gd name="T14" fmla="*/ 2147483647 w 320"/>
              <a:gd name="T15" fmla="*/ 2147483647 h 266"/>
              <a:gd name="T16" fmla="*/ 2147483647 w 320"/>
              <a:gd name="T17" fmla="*/ 2147483647 h 266"/>
              <a:gd name="T18" fmla="*/ 2147483647 w 320"/>
              <a:gd name="T19" fmla="*/ 2147483647 h 266"/>
              <a:gd name="T20" fmla="*/ 2147483647 w 320"/>
              <a:gd name="T21" fmla="*/ 2147483647 h 266"/>
              <a:gd name="T22" fmla="*/ 2147483647 w 320"/>
              <a:gd name="T23" fmla="*/ 2147483647 h 266"/>
              <a:gd name="T24" fmla="*/ 2147483647 w 320"/>
              <a:gd name="T25" fmla="*/ 2147483647 h 266"/>
              <a:gd name="T26" fmla="*/ 2147483647 w 320"/>
              <a:gd name="T27" fmla="*/ 2147483647 h 2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0"/>
              <a:gd name="T43" fmla="*/ 0 h 266"/>
              <a:gd name="T44" fmla="*/ 320 w 320"/>
              <a:gd name="T45" fmla="*/ 266 h 26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0" h="266">
                <a:moveTo>
                  <a:pt x="0" y="68"/>
                </a:moveTo>
                <a:lnTo>
                  <a:pt x="60" y="0"/>
                </a:lnTo>
                <a:lnTo>
                  <a:pt x="12" y="144"/>
                </a:lnTo>
                <a:lnTo>
                  <a:pt x="100" y="16"/>
                </a:lnTo>
                <a:lnTo>
                  <a:pt x="9" y="227"/>
                </a:lnTo>
                <a:cubicBezTo>
                  <a:pt x="17" y="230"/>
                  <a:pt x="138" y="37"/>
                  <a:pt x="148" y="34"/>
                </a:cubicBezTo>
                <a:cubicBezTo>
                  <a:pt x="158" y="32"/>
                  <a:pt x="61" y="205"/>
                  <a:pt x="69" y="208"/>
                </a:cubicBezTo>
                <a:lnTo>
                  <a:pt x="195" y="51"/>
                </a:lnTo>
                <a:cubicBezTo>
                  <a:pt x="202" y="58"/>
                  <a:pt x="98" y="257"/>
                  <a:pt x="117" y="249"/>
                </a:cubicBezTo>
                <a:cubicBezTo>
                  <a:pt x="136" y="241"/>
                  <a:pt x="296" y="5"/>
                  <a:pt x="308" y="3"/>
                </a:cubicBezTo>
                <a:cubicBezTo>
                  <a:pt x="320" y="0"/>
                  <a:pt x="197" y="197"/>
                  <a:pt x="188" y="232"/>
                </a:cubicBezTo>
                <a:cubicBezTo>
                  <a:pt x="179" y="266"/>
                  <a:pt x="302" y="64"/>
                  <a:pt x="312" y="60"/>
                </a:cubicBezTo>
                <a:lnTo>
                  <a:pt x="248" y="208"/>
                </a:lnTo>
                <a:lnTo>
                  <a:pt x="244" y="212"/>
                </a:lnTo>
              </a:path>
            </a:pathLst>
          </a:custGeom>
          <a:noFill/>
          <a:ln w="57150">
            <a:solidFill>
              <a:srgbClr val="FF0000"/>
            </a:solidFill>
            <a:round/>
            <a:headEnd/>
            <a:tailEnd/>
          </a:ln>
        </p:spPr>
        <p:txBody>
          <a:bodyPr/>
          <a:lstStyle/>
          <a:p>
            <a:pPr algn="ctr"/>
            <a:endParaRPr lang="es-MX" b="1" dirty="0">
              <a:solidFill>
                <a:prstClr val="black"/>
              </a:solidFill>
            </a:endParaRPr>
          </a:p>
        </p:txBody>
      </p:sp>
      <p:sp>
        <p:nvSpPr>
          <p:cNvPr id="44" name="Freeform 12"/>
          <p:cNvSpPr>
            <a:spLocks/>
          </p:cNvSpPr>
          <p:nvPr/>
        </p:nvSpPr>
        <p:spPr bwMode="auto">
          <a:xfrm>
            <a:off x="6208713" y="3178175"/>
            <a:ext cx="107950" cy="165100"/>
          </a:xfrm>
          <a:custGeom>
            <a:avLst/>
            <a:gdLst>
              <a:gd name="T0" fmla="*/ 2147483647 w 68"/>
              <a:gd name="T1" fmla="*/ 2147483647 h 104"/>
              <a:gd name="T2" fmla="*/ 0 w 68"/>
              <a:gd name="T3" fmla="*/ 2147483647 h 104"/>
              <a:gd name="T4" fmla="*/ 2147483647 w 68"/>
              <a:gd name="T5" fmla="*/ 2147483647 h 104"/>
              <a:gd name="T6" fmla="*/ 2147483647 w 68"/>
              <a:gd name="T7" fmla="*/ 0 h 104"/>
              <a:gd name="T8" fmla="*/ 2147483647 w 68"/>
              <a:gd name="T9" fmla="*/ 2147483647 h 104"/>
              <a:gd name="T10" fmla="*/ 0 60000 65536"/>
              <a:gd name="T11" fmla="*/ 0 60000 65536"/>
              <a:gd name="T12" fmla="*/ 0 60000 65536"/>
              <a:gd name="T13" fmla="*/ 0 60000 65536"/>
              <a:gd name="T14" fmla="*/ 0 60000 65536"/>
              <a:gd name="T15" fmla="*/ 0 w 68"/>
              <a:gd name="T16" fmla="*/ 0 h 104"/>
              <a:gd name="T17" fmla="*/ 68 w 68"/>
              <a:gd name="T18" fmla="*/ 104 h 104"/>
            </a:gdLst>
            <a:ahLst/>
            <a:cxnLst>
              <a:cxn ang="T10">
                <a:pos x="T0" y="T1"/>
              </a:cxn>
              <a:cxn ang="T11">
                <a:pos x="T2" y="T3"/>
              </a:cxn>
              <a:cxn ang="T12">
                <a:pos x="T4" y="T5"/>
              </a:cxn>
              <a:cxn ang="T13">
                <a:pos x="T6" y="T7"/>
              </a:cxn>
              <a:cxn ang="T14">
                <a:pos x="T8" y="T9"/>
              </a:cxn>
            </a:cxnLst>
            <a:rect l="T15" t="T16" r="T17" b="T18"/>
            <a:pathLst>
              <a:path w="68" h="104">
                <a:moveTo>
                  <a:pt x="36" y="104"/>
                </a:moveTo>
                <a:lnTo>
                  <a:pt x="0" y="56"/>
                </a:lnTo>
                <a:lnTo>
                  <a:pt x="52" y="68"/>
                </a:lnTo>
                <a:lnTo>
                  <a:pt x="4" y="0"/>
                </a:lnTo>
                <a:lnTo>
                  <a:pt x="68" y="19"/>
                </a:lnTo>
              </a:path>
            </a:pathLst>
          </a:custGeom>
          <a:noFill/>
          <a:ln w="57150">
            <a:solidFill>
              <a:srgbClr val="FF0000"/>
            </a:solidFill>
            <a:round/>
            <a:headEnd/>
            <a:tailEnd/>
          </a:ln>
        </p:spPr>
        <p:txBody>
          <a:bodyPr/>
          <a:lstStyle/>
          <a:p>
            <a:pPr algn="ctr"/>
            <a:endParaRPr lang="es-MX" b="1" dirty="0">
              <a:solidFill>
                <a:prstClr val="black"/>
              </a:solidFill>
            </a:endParaRPr>
          </a:p>
        </p:txBody>
      </p:sp>
      <p:sp>
        <p:nvSpPr>
          <p:cNvPr id="45" name="Freeform 13"/>
          <p:cNvSpPr>
            <a:spLocks/>
          </p:cNvSpPr>
          <p:nvPr/>
        </p:nvSpPr>
        <p:spPr bwMode="auto">
          <a:xfrm>
            <a:off x="5457825" y="3659188"/>
            <a:ext cx="185738" cy="295275"/>
          </a:xfrm>
          <a:custGeom>
            <a:avLst/>
            <a:gdLst>
              <a:gd name="T0" fmla="*/ 2147483647 w 117"/>
              <a:gd name="T1" fmla="*/ 0 h 186"/>
              <a:gd name="T2" fmla="*/ 2147483647 w 117"/>
              <a:gd name="T3" fmla="*/ 2147483647 h 186"/>
              <a:gd name="T4" fmla="*/ 2147483647 w 117"/>
              <a:gd name="T5" fmla="*/ 2147483647 h 186"/>
              <a:gd name="T6" fmla="*/ 2147483647 w 117"/>
              <a:gd name="T7" fmla="*/ 2147483647 h 186"/>
              <a:gd name="T8" fmla="*/ 2147483647 w 117"/>
              <a:gd name="T9" fmla="*/ 2147483647 h 186"/>
              <a:gd name="T10" fmla="*/ 2147483647 w 117"/>
              <a:gd name="T11" fmla="*/ 2147483647 h 186"/>
              <a:gd name="T12" fmla="*/ 0 60000 65536"/>
              <a:gd name="T13" fmla="*/ 0 60000 65536"/>
              <a:gd name="T14" fmla="*/ 0 60000 65536"/>
              <a:gd name="T15" fmla="*/ 0 60000 65536"/>
              <a:gd name="T16" fmla="*/ 0 60000 65536"/>
              <a:gd name="T17" fmla="*/ 0 60000 65536"/>
              <a:gd name="T18" fmla="*/ 0 w 117"/>
              <a:gd name="T19" fmla="*/ 0 h 186"/>
              <a:gd name="T20" fmla="*/ 117 w 117"/>
              <a:gd name="T21" fmla="*/ 186 h 186"/>
            </a:gdLst>
            <a:ahLst/>
            <a:cxnLst>
              <a:cxn ang="T12">
                <a:pos x="T0" y="T1"/>
              </a:cxn>
              <a:cxn ang="T13">
                <a:pos x="T2" y="T3"/>
              </a:cxn>
              <a:cxn ang="T14">
                <a:pos x="T4" y="T5"/>
              </a:cxn>
              <a:cxn ang="T15">
                <a:pos x="T6" y="T7"/>
              </a:cxn>
              <a:cxn ang="T16">
                <a:pos x="T8" y="T9"/>
              </a:cxn>
              <a:cxn ang="T17">
                <a:pos x="T10" y="T11"/>
              </a:cxn>
            </a:cxnLst>
            <a:rect l="T18" t="T19" r="T20" b="T21"/>
            <a:pathLst>
              <a:path w="117" h="186">
                <a:moveTo>
                  <a:pt x="74" y="0"/>
                </a:moveTo>
                <a:cubicBezTo>
                  <a:pt x="63" y="11"/>
                  <a:pt x="0" y="66"/>
                  <a:pt x="5" y="69"/>
                </a:cubicBezTo>
                <a:cubicBezTo>
                  <a:pt x="9" y="72"/>
                  <a:pt x="98" y="17"/>
                  <a:pt x="104" y="18"/>
                </a:cubicBezTo>
                <a:lnTo>
                  <a:pt x="30" y="102"/>
                </a:lnTo>
                <a:cubicBezTo>
                  <a:pt x="32" y="107"/>
                  <a:pt x="117" y="34"/>
                  <a:pt x="115" y="48"/>
                </a:cubicBezTo>
                <a:cubicBezTo>
                  <a:pt x="113" y="62"/>
                  <a:pt x="39" y="157"/>
                  <a:pt x="19" y="186"/>
                </a:cubicBezTo>
              </a:path>
            </a:pathLst>
          </a:custGeom>
          <a:noFill/>
          <a:ln w="57150">
            <a:solidFill>
              <a:srgbClr val="FF0000"/>
            </a:solidFill>
            <a:round/>
            <a:headEnd/>
            <a:tailEnd/>
          </a:ln>
        </p:spPr>
        <p:txBody>
          <a:bodyPr/>
          <a:lstStyle/>
          <a:p>
            <a:pPr algn="ctr"/>
            <a:endParaRPr lang="es-MX" b="1" dirty="0">
              <a:solidFill>
                <a:prstClr val="black"/>
              </a:solidFill>
            </a:endParaRPr>
          </a:p>
        </p:txBody>
      </p:sp>
      <p:sp>
        <p:nvSpPr>
          <p:cNvPr id="46" name="Freeform 14"/>
          <p:cNvSpPr>
            <a:spLocks/>
          </p:cNvSpPr>
          <p:nvPr/>
        </p:nvSpPr>
        <p:spPr bwMode="auto">
          <a:xfrm>
            <a:off x="5484813" y="4067175"/>
            <a:ext cx="361950" cy="1282700"/>
          </a:xfrm>
          <a:custGeom>
            <a:avLst/>
            <a:gdLst>
              <a:gd name="T0" fmla="*/ 2147483647 w 160"/>
              <a:gd name="T1" fmla="*/ 0 h 808"/>
              <a:gd name="T2" fmla="*/ 0 w 160"/>
              <a:gd name="T3" fmla="*/ 2147483647 h 808"/>
              <a:gd name="T4" fmla="*/ 2147483647 w 160"/>
              <a:gd name="T5" fmla="*/ 2147483647 h 808"/>
              <a:gd name="T6" fmla="*/ 2147483647 w 160"/>
              <a:gd name="T7" fmla="*/ 2147483647 h 808"/>
              <a:gd name="T8" fmla="*/ 2147483647 w 160"/>
              <a:gd name="T9" fmla="*/ 2147483647 h 808"/>
              <a:gd name="T10" fmla="*/ 2147483647 w 160"/>
              <a:gd name="T11" fmla="*/ 2147483647 h 808"/>
              <a:gd name="T12" fmla="*/ 2147483647 w 160"/>
              <a:gd name="T13" fmla="*/ 2147483647 h 808"/>
              <a:gd name="T14" fmla="*/ 2147483647 w 160"/>
              <a:gd name="T15" fmla="*/ 2147483647 h 808"/>
              <a:gd name="T16" fmla="*/ 2147483647 w 160"/>
              <a:gd name="T17" fmla="*/ 2147483647 h 808"/>
              <a:gd name="T18" fmla="*/ 2147483647 w 160"/>
              <a:gd name="T19" fmla="*/ 2147483647 h 808"/>
              <a:gd name="T20" fmla="*/ 2147483647 w 160"/>
              <a:gd name="T21" fmla="*/ 2147483647 h 808"/>
              <a:gd name="T22" fmla="*/ 2147483647 w 160"/>
              <a:gd name="T23" fmla="*/ 2147483647 h 808"/>
              <a:gd name="T24" fmla="*/ 2147483647 w 160"/>
              <a:gd name="T25" fmla="*/ 2147483647 h 808"/>
              <a:gd name="T26" fmla="*/ 2147483647 w 160"/>
              <a:gd name="T27" fmla="*/ 2147483647 h 808"/>
              <a:gd name="T28" fmla="*/ 2147483647 w 160"/>
              <a:gd name="T29" fmla="*/ 2147483647 h 808"/>
              <a:gd name="T30" fmla="*/ 2147483647 w 160"/>
              <a:gd name="T31" fmla="*/ 2147483647 h 808"/>
              <a:gd name="T32" fmla="*/ 2147483647 w 160"/>
              <a:gd name="T33" fmla="*/ 2147483647 h 808"/>
              <a:gd name="T34" fmla="*/ 2147483647 w 160"/>
              <a:gd name="T35" fmla="*/ 2147483647 h 808"/>
              <a:gd name="T36" fmla="*/ 2147483647 w 160"/>
              <a:gd name="T37" fmla="*/ 2147483647 h 808"/>
              <a:gd name="T38" fmla="*/ 2147483647 w 160"/>
              <a:gd name="T39" fmla="*/ 2147483647 h 808"/>
              <a:gd name="T40" fmla="*/ 2147483647 w 160"/>
              <a:gd name="T41" fmla="*/ 2147483647 h 808"/>
              <a:gd name="T42" fmla="*/ 2147483647 w 160"/>
              <a:gd name="T43" fmla="*/ 2147483647 h 808"/>
              <a:gd name="T44" fmla="*/ 2147483647 w 160"/>
              <a:gd name="T45" fmla="*/ 2147483647 h 808"/>
              <a:gd name="T46" fmla="*/ 2147483647 w 160"/>
              <a:gd name="T47" fmla="*/ 2147483647 h 808"/>
              <a:gd name="T48" fmla="*/ 2147483647 w 160"/>
              <a:gd name="T49" fmla="*/ 2147483647 h 8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0"/>
              <a:gd name="T76" fmla="*/ 0 h 808"/>
              <a:gd name="T77" fmla="*/ 160 w 160"/>
              <a:gd name="T78" fmla="*/ 808 h 80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0" h="808">
                <a:moveTo>
                  <a:pt x="54" y="0"/>
                </a:moveTo>
                <a:lnTo>
                  <a:pt x="0" y="102"/>
                </a:lnTo>
                <a:cubicBezTo>
                  <a:pt x="5" y="110"/>
                  <a:pt x="80" y="39"/>
                  <a:pt x="84" y="48"/>
                </a:cubicBezTo>
                <a:cubicBezTo>
                  <a:pt x="81" y="72"/>
                  <a:pt x="24" y="137"/>
                  <a:pt x="24" y="156"/>
                </a:cubicBezTo>
                <a:cubicBezTo>
                  <a:pt x="23" y="174"/>
                  <a:pt x="100" y="93"/>
                  <a:pt x="102" y="108"/>
                </a:cubicBezTo>
                <a:cubicBezTo>
                  <a:pt x="105" y="122"/>
                  <a:pt x="31" y="208"/>
                  <a:pt x="36" y="234"/>
                </a:cubicBezTo>
                <a:lnTo>
                  <a:pt x="114" y="204"/>
                </a:lnTo>
                <a:cubicBezTo>
                  <a:pt x="118" y="219"/>
                  <a:pt x="56" y="308"/>
                  <a:pt x="60" y="324"/>
                </a:cubicBezTo>
                <a:cubicBezTo>
                  <a:pt x="62" y="354"/>
                  <a:pt x="126" y="281"/>
                  <a:pt x="138" y="300"/>
                </a:cubicBezTo>
                <a:cubicBezTo>
                  <a:pt x="151" y="318"/>
                  <a:pt x="78" y="340"/>
                  <a:pt x="78" y="396"/>
                </a:cubicBezTo>
                <a:cubicBezTo>
                  <a:pt x="79" y="412"/>
                  <a:pt x="148" y="385"/>
                  <a:pt x="144" y="396"/>
                </a:cubicBezTo>
                <a:cubicBezTo>
                  <a:pt x="146" y="420"/>
                  <a:pt x="51" y="449"/>
                  <a:pt x="54" y="462"/>
                </a:cubicBezTo>
                <a:cubicBezTo>
                  <a:pt x="49" y="473"/>
                  <a:pt x="152" y="446"/>
                  <a:pt x="156" y="456"/>
                </a:cubicBezTo>
                <a:cubicBezTo>
                  <a:pt x="160" y="466"/>
                  <a:pt x="82" y="510"/>
                  <a:pt x="78" y="522"/>
                </a:cubicBezTo>
                <a:lnTo>
                  <a:pt x="132" y="528"/>
                </a:lnTo>
                <a:lnTo>
                  <a:pt x="66" y="600"/>
                </a:lnTo>
                <a:lnTo>
                  <a:pt x="138" y="582"/>
                </a:lnTo>
                <a:lnTo>
                  <a:pt x="72" y="648"/>
                </a:lnTo>
                <a:lnTo>
                  <a:pt x="114" y="660"/>
                </a:lnTo>
                <a:lnTo>
                  <a:pt x="76" y="704"/>
                </a:lnTo>
                <a:lnTo>
                  <a:pt x="116" y="712"/>
                </a:lnTo>
                <a:lnTo>
                  <a:pt x="84" y="744"/>
                </a:lnTo>
                <a:lnTo>
                  <a:pt x="112" y="756"/>
                </a:lnTo>
                <a:lnTo>
                  <a:pt x="108" y="788"/>
                </a:lnTo>
                <a:lnTo>
                  <a:pt x="124" y="808"/>
                </a:lnTo>
              </a:path>
            </a:pathLst>
          </a:custGeom>
          <a:noFill/>
          <a:ln w="57150">
            <a:solidFill>
              <a:srgbClr val="FF0000"/>
            </a:solidFill>
            <a:round/>
            <a:headEnd/>
            <a:tailEnd/>
          </a:ln>
        </p:spPr>
        <p:txBody>
          <a:bodyPr/>
          <a:lstStyle/>
          <a:p>
            <a:pPr algn="ctr"/>
            <a:endParaRPr lang="es-MX" b="1" dirty="0">
              <a:solidFill>
                <a:prstClr val="black"/>
              </a:solidFill>
            </a:endParaRPr>
          </a:p>
        </p:txBody>
      </p:sp>
      <p:sp>
        <p:nvSpPr>
          <p:cNvPr id="47" name="Freeform 15"/>
          <p:cNvSpPr>
            <a:spLocks/>
          </p:cNvSpPr>
          <p:nvPr/>
        </p:nvSpPr>
        <p:spPr bwMode="auto">
          <a:xfrm>
            <a:off x="6108700" y="3484563"/>
            <a:ext cx="307975" cy="387350"/>
          </a:xfrm>
          <a:custGeom>
            <a:avLst/>
            <a:gdLst>
              <a:gd name="T0" fmla="*/ 2147483647 w 194"/>
              <a:gd name="T1" fmla="*/ 2147483647 h 244"/>
              <a:gd name="T2" fmla="*/ 2147483647 w 194"/>
              <a:gd name="T3" fmla="*/ 2147483647 h 244"/>
              <a:gd name="T4" fmla="*/ 2147483647 w 194"/>
              <a:gd name="T5" fmla="*/ 2147483647 h 244"/>
              <a:gd name="T6" fmla="*/ 2147483647 w 194"/>
              <a:gd name="T7" fmla="*/ 2147483647 h 244"/>
              <a:gd name="T8" fmla="*/ 2147483647 w 194"/>
              <a:gd name="T9" fmla="*/ 2147483647 h 244"/>
              <a:gd name="T10" fmla="*/ 2147483647 w 194"/>
              <a:gd name="T11" fmla="*/ 2147483647 h 244"/>
              <a:gd name="T12" fmla="*/ 2147483647 w 194"/>
              <a:gd name="T13" fmla="*/ 2147483647 h 244"/>
              <a:gd name="T14" fmla="*/ 2147483647 w 194"/>
              <a:gd name="T15" fmla="*/ 2147483647 h 244"/>
              <a:gd name="T16" fmla="*/ 2147483647 w 194"/>
              <a:gd name="T17" fmla="*/ 2147483647 h 244"/>
              <a:gd name="T18" fmla="*/ 2147483647 w 194"/>
              <a:gd name="T19" fmla="*/ 2147483647 h 244"/>
              <a:gd name="T20" fmla="*/ 2147483647 w 194"/>
              <a:gd name="T21" fmla="*/ 2147483647 h 244"/>
              <a:gd name="T22" fmla="*/ 2147483647 w 194"/>
              <a:gd name="T23" fmla="*/ 2147483647 h 244"/>
              <a:gd name="T24" fmla="*/ 2147483647 w 194"/>
              <a:gd name="T25" fmla="*/ 2147483647 h 2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4"/>
              <a:gd name="T40" fmla="*/ 0 h 244"/>
              <a:gd name="T41" fmla="*/ 194 w 194"/>
              <a:gd name="T42" fmla="*/ 244 h 2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4" h="244">
                <a:moveTo>
                  <a:pt x="35" y="127"/>
                </a:moveTo>
                <a:cubicBezTo>
                  <a:pt x="48" y="109"/>
                  <a:pt x="100" y="38"/>
                  <a:pt x="111" y="19"/>
                </a:cubicBezTo>
                <a:cubicBezTo>
                  <a:pt x="122" y="0"/>
                  <a:pt x="120" y="4"/>
                  <a:pt x="103" y="15"/>
                </a:cubicBezTo>
                <a:cubicBezTo>
                  <a:pt x="86" y="26"/>
                  <a:pt x="22" y="68"/>
                  <a:pt x="11" y="87"/>
                </a:cubicBezTo>
                <a:cubicBezTo>
                  <a:pt x="0" y="106"/>
                  <a:pt x="15" y="131"/>
                  <a:pt x="35" y="127"/>
                </a:cubicBezTo>
                <a:cubicBezTo>
                  <a:pt x="55" y="123"/>
                  <a:pt x="122" y="64"/>
                  <a:pt x="131" y="63"/>
                </a:cubicBezTo>
                <a:cubicBezTo>
                  <a:pt x="140" y="62"/>
                  <a:pt x="100" y="98"/>
                  <a:pt x="87" y="119"/>
                </a:cubicBezTo>
                <a:cubicBezTo>
                  <a:pt x="74" y="140"/>
                  <a:pt x="37" y="191"/>
                  <a:pt x="51" y="190"/>
                </a:cubicBezTo>
                <a:cubicBezTo>
                  <a:pt x="56" y="193"/>
                  <a:pt x="167" y="111"/>
                  <a:pt x="174" y="112"/>
                </a:cubicBezTo>
                <a:lnTo>
                  <a:pt x="93" y="196"/>
                </a:lnTo>
                <a:cubicBezTo>
                  <a:pt x="95" y="201"/>
                  <a:pt x="186" y="136"/>
                  <a:pt x="186" y="142"/>
                </a:cubicBezTo>
                <a:cubicBezTo>
                  <a:pt x="194" y="144"/>
                  <a:pt x="112" y="212"/>
                  <a:pt x="95" y="235"/>
                </a:cubicBezTo>
                <a:cubicBezTo>
                  <a:pt x="95" y="244"/>
                  <a:pt x="165" y="206"/>
                  <a:pt x="183" y="199"/>
                </a:cubicBezTo>
              </a:path>
            </a:pathLst>
          </a:custGeom>
          <a:noFill/>
          <a:ln w="57150">
            <a:solidFill>
              <a:srgbClr val="FF0000"/>
            </a:solidFill>
            <a:round/>
            <a:headEnd/>
            <a:tailEnd/>
          </a:ln>
        </p:spPr>
        <p:txBody>
          <a:bodyPr/>
          <a:lstStyle/>
          <a:p>
            <a:pPr algn="ctr"/>
            <a:endParaRPr lang="es-MX" b="1" dirty="0">
              <a:solidFill>
                <a:prstClr val="black"/>
              </a:solidFill>
            </a:endParaRPr>
          </a:p>
        </p:txBody>
      </p:sp>
      <p:sp>
        <p:nvSpPr>
          <p:cNvPr id="48" name="Freeform 16"/>
          <p:cNvSpPr>
            <a:spLocks/>
          </p:cNvSpPr>
          <p:nvPr/>
        </p:nvSpPr>
        <p:spPr bwMode="auto">
          <a:xfrm>
            <a:off x="5999163" y="4049713"/>
            <a:ext cx="347662" cy="1285875"/>
          </a:xfrm>
          <a:custGeom>
            <a:avLst/>
            <a:gdLst>
              <a:gd name="T0" fmla="*/ 2147483647 w 164"/>
              <a:gd name="T1" fmla="*/ 0 h 810"/>
              <a:gd name="T2" fmla="*/ 2147483647 w 164"/>
              <a:gd name="T3" fmla="*/ 2147483647 h 810"/>
              <a:gd name="T4" fmla="*/ 2147483647 w 164"/>
              <a:gd name="T5" fmla="*/ 2147483647 h 810"/>
              <a:gd name="T6" fmla="*/ 2147483647 w 164"/>
              <a:gd name="T7" fmla="*/ 2147483647 h 810"/>
              <a:gd name="T8" fmla="*/ 2147483647 w 164"/>
              <a:gd name="T9" fmla="*/ 2147483647 h 810"/>
              <a:gd name="T10" fmla="*/ 2147483647 w 164"/>
              <a:gd name="T11" fmla="*/ 2147483647 h 810"/>
              <a:gd name="T12" fmla="*/ 2147483647 w 164"/>
              <a:gd name="T13" fmla="*/ 2147483647 h 810"/>
              <a:gd name="T14" fmla="*/ 2147483647 w 164"/>
              <a:gd name="T15" fmla="*/ 2147483647 h 810"/>
              <a:gd name="T16" fmla="*/ 2147483647 w 164"/>
              <a:gd name="T17" fmla="*/ 2147483647 h 810"/>
              <a:gd name="T18" fmla="*/ 2147483647 w 164"/>
              <a:gd name="T19" fmla="*/ 2147483647 h 810"/>
              <a:gd name="T20" fmla="*/ 2147483647 w 164"/>
              <a:gd name="T21" fmla="*/ 2147483647 h 810"/>
              <a:gd name="T22" fmla="*/ 2147483647 w 164"/>
              <a:gd name="T23" fmla="*/ 2147483647 h 810"/>
              <a:gd name="T24" fmla="*/ 2147483647 w 164"/>
              <a:gd name="T25" fmla="*/ 2147483647 h 810"/>
              <a:gd name="T26" fmla="*/ 2147483647 w 164"/>
              <a:gd name="T27" fmla="*/ 2147483647 h 810"/>
              <a:gd name="T28" fmla="*/ 2147483647 w 164"/>
              <a:gd name="T29" fmla="*/ 2147483647 h 810"/>
              <a:gd name="T30" fmla="*/ 2147483647 w 164"/>
              <a:gd name="T31" fmla="*/ 2147483647 h 810"/>
              <a:gd name="T32" fmla="*/ 2147483647 w 164"/>
              <a:gd name="T33" fmla="*/ 2147483647 h 810"/>
              <a:gd name="T34" fmla="*/ 2147483647 w 164"/>
              <a:gd name="T35" fmla="*/ 2147483647 h 810"/>
              <a:gd name="T36" fmla="*/ 2147483647 w 164"/>
              <a:gd name="T37" fmla="*/ 2147483647 h 810"/>
              <a:gd name="T38" fmla="*/ 2147483647 w 164"/>
              <a:gd name="T39" fmla="*/ 2147483647 h 810"/>
              <a:gd name="T40" fmla="*/ 2147483647 w 164"/>
              <a:gd name="T41" fmla="*/ 2147483647 h 810"/>
              <a:gd name="T42" fmla="*/ 2147483647 w 164"/>
              <a:gd name="T43" fmla="*/ 2147483647 h 810"/>
              <a:gd name="T44" fmla="*/ 0 w 164"/>
              <a:gd name="T45" fmla="*/ 2147483647 h 8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4"/>
              <a:gd name="T70" fmla="*/ 0 h 810"/>
              <a:gd name="T71" fmla="*/ 164 w 164"/>
              <a:gd name="T72" fmla="*/ 810 h 8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4" h="810">
                <a:moveTo>
                  <a:pt x="120" y="0"/>
                </a:moveTo>
                <a:cubicBezTo>
                  <a:pt x="126" y="11"/>
                  <a:pt x="164" y="53"/>
                  <a:pt x="157" y="67"/>
                </a:cubicBezTo>
                <a:cubicBezTo>
                  <a:pt x="150" y="81"/>
                  <a:pt x="78" y="80"/>
                  <a:pt x="77" y="87"/>
                </a:cubicBezTo>
                <a:cubicBezTo>
                  <a:pt x="72" y="96"/>
                  <a:pt x="136" y="99"/>
                  <a:pt x="149" y="111"/>
                </a:cubicBezTo>
                <a:cubicBezTo>
                  <a:pt x="149" y="122"/>
                  <a:pt x="77" y="141"/>
                  <a:pt x="77" y="151"/>
                </a:cubicBezTo>
                <a:cubicBezTo>
                  <a:pt x="65" y="168"/>
                  <a:pt x="149" y="141"/>
                  <a:pt x="149" y="171"/>
                </a:cubicBezTo>
                <a:cubicBezTo>
                  <a:pt x="148" y="181"/>
                  <a:pt x="74" y="199"/>
                  <a:pt x="73" y="211"/>
                </a:cubicBezTo>
                <a:cubicBezTo>
                  <a:pt x="72" y="223"/>
                  <a:pt x="143" y="230"/>
                  <a:pt x="141" y="243"/>
                </a:cubicBezTo>
                <a:cubicBezTo>
                  <a:pt x="139" y="256"/>
                  <a:pt x="62" y="277"/>
                  <a:pt x="61" y="287"/>
                </a:cubicBezTo>
                <a:cubicBezTo>
                  <a:pt x="60" y="297"/>
                  <a:pt x="134" y="293"/>
                  <a:pt x="133" y="303"/>
                </a:cubicBezTo>
                <a:cubicBezTo>
                  <a:pt x="143" y="318"/>
                  <a:pt x="58" y="329"/>
                  <a:pt x="57" y="347"/>
                </a:cubicBezTo>
                <a:cubicBezTo>
                  <a:pt x="56" y="359"/>
                  <a:pt x="134" y="366"/>
                  <a:pt x="129" y="375"/>
                </a:cubicBezTo>
                <a:cubicBezTo>
                  <a:pt x="134" y="391"/>
                  <a:pt x="40" y="377"/>
                  <a:pt x="29" y="399"/>
                </a:cubicBezTo>
                <a:cubicBezTo>
                  <a:pt x="30" y="410"/>
                  <a:pt x="130" y="429"/>
                  <a:pt x="133" y="439"/>
                </a:cubicBezTo>
                <a:cubicBezTo>
                  <a:pt x="136" y="449"/>
                  <a:pt x="52" y="450"/>
                  <a:pt x="49" y="459"/>
                </a:cubicBezTo>
                <a:cubicBezTo>
                  <a:pt x="46" y="468"/>
                  <a:pt x="117" y="486"/>
                  <a:pt x="117" y="495"/>
                </a:cubicBezTo>
                <a:cubicBezTo>
                  <a:pt x="126" y="510"/>
                  <a:pt x="62" y="476"/>
                  <a:pt x="49" y="511"/>
                </a:cubicBezTo>
                <a:cubicBezTo>
                  <a:pt x="48" y="523"/>
                  <a:pt x="117" y="554"/>
                  <a:pt x="113" y="567"/>
                </a:cubicBezTo>
                <a:cubicBezTo>
                  <a:pt x="109" y="580"/>
                  <a:pt x="26" y="578"/>
                  <a:pt x="25" y="591"/>
                </a:cubicBezTo>
                <a:cubicBezTo>
                  <a:pt x="24" y="604"/>
                  <a:pt x="110" y="636"/>
                  <a:pt x="109" y="647"/>
                </a:cubicBezTo>
                <a:cubicBezTo>
                  <a:pt x="108" y="658"/>
                  <a:pt x="32" y="649"/>
                  <a:pt x="21" y="659"/>
                </a:cubicBezTo>
                <a:cubicBezTo>
                  <a:pt x="10" y="669"/>
                  <a:pt x="44" y="680"/>
                  <a:pt x="41" y="705"/>
                </a:cubicBezTo>
                <a:cubicBezTo>
                  <a:pt x="31" y="755"/>
                  <a:pt x="9" y="788"/>
                  <a:pt x="0" y="810"/>
                </a:cubicBezTo>
              </a:path>
            </a:pathLst>
          </a:custGeom>
          <a:noFill/>
          <a:ln w="57150">
            <a:solidFill>
              <a:srgbClr val="FF0000"/>
            </a:solidFill>
            <a:round/>
            <a:headEnd/>
            <a:tailEnd/>
          </a:ln>
        </p:spPr>
        <p:txBody>
          <a:bodyPr/>
          <a:lstStyle/>
          <a:p>
            <a:pPr algn="ctr"/>
            <a:endParaRPr lang="es-MX" b="1" dirty="0">
              <a:solidFill>
                <a:prstClr val="black"/>
              </a:solidFill>
            </a:endParaRPr>
          </a:p>
        </p:txBody>
      </p:sp>
      <p:sp>
        <p:nvSpPr>
          <p:cNvPr id="49" name="Freeform 17"/>
          <p:cNvSpPr>
            <a:spLocks/>
          </p:cNvSpPr>
          <p:nvPr/>
        </p:nvSpPr>
        <p:spPr bwMode="auto">
          <a:xfrm>
            <a:off x="5659438" y="5449888"/>
            <a:ext cx="222250" cy="455612"/>
          </a:xfrm>
          <a:custGeom>
            <a:avLst/>
            <a:gdLst>
              <a:gd name="T0" fmla="*/ 2147483647 w 140"/>
              <a:gd name="T1" fmla="*/ 0 h 287"/>
              <a:gd name="T2" fmla="*/ 2147483647 w 140"/>
              <a:gd name="T3" fmla="*/ 2147483647 h 287"/>
              <a:gd name="T4" fmla="*/ 2147483647 w 140"/>
              <a:gd name="T5" fmla="*/ 2147483647 h 287"/>
              <a:gd name="T6" fmla="*/ 2147483647 w 140"/>
              <a:gd name="T7" fmla="*/ 2147483647 h 287"/>
              <a:gd name="T8" fmla="*/ 2147483647 w 140"/>
              <a:gd name="T9" fmla="*/ 2147483647 h 287"/>
              <a:gd name="T10" fmla="*/ 2147483647 w 140"/>
              <a:gd name="T11" fmla="*/ 2147483647 h 287"/>
              <a:gd name="T12" fmla="*/ 2147483647 w 140"/>
              <a:gd name="T13" fmla="*/ 2147483647 h 287"/>
              <a:gd name="T14" fmla="*/ 2147483647 w 140"/>
              <a:gd name="T15" fmla="*/ 2147483647 h 287"/>
              <a:gd name="T16" fmla="*/ 2147483647 w 140"/>
              <a:gd name="T17" fmla="*/ 2147483647 h 287"/>
              <a:gd name="T18" fmla="*/ 2147483647 w 140"/>
              <a:gd name="T19" fmla="*/ 2147483647 h 287"/>
              <a:gd name="T20" fmla="*/ 2147483647 w 140"/>
              <a:gd name="T21" fmla="*/ 2147483647 h 287"/>
              <a:gd name="T22" fmla="*/ 2147483647 w 140"/>
              <a:gd name="T23" fmla="*/ 2147483647 h 287"/>
              <a:gd name="T24" fmla="*/ 2147483647 w 140"/>
              <a:gd name="T25" fmla="*/ 2147483647 h 287"/>
              <a:gd name="T26" fmla="*/ 2147483647 w 140"/>
              <a:gd name="T27" fmla="*/ 2147483647 h 28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0"/>
              <a:gd name="T43" fmla="*/ 0 h 287"/>
              <a:gd name="T44" fmla="*/ 140 w 140"/>
              <a:gd name="T45" fmla="*/ 287 h 28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0" h="287">
                <a:moveTo>
                  <a:pt x="135" y="0"/>
                </a:moveTo>
                <a:cubicBezTo>
                  <a:pt x="131" y="3"/>
                  <a:pt x="135" y="18"/>
                  <a:pt x="118" y="33"/>
                </a:cubicBezTo>
                <a:cubicBezTo>
                  <a:pt x="104" y="43"/>
                  <a:pt x="58" y="46"/>
                  <a:pt x="50" y="57"/>
                </a:cubicBezTo>
                <a:cubicBezTo>
                  <a:pt x="42" y="72"/>
                  <a:pt x="72" y="83"/>
                  <a:pt x="71" y="99"/>
                </a:cubicBezTo>
                <a:cubicBezTo>
                  <a:pt x="71" y="115"/>
                  <a:pt x="20" y="147"/>
                  <a:pt x="30" y="145"/>
                </a:cubicBezTo>
                <a:cubicBezTo>
                  <a:pt x="33" y="147"/>
                  <a:pt x="69" y="135"/>
                  <a:pt x="86" y="125"/>
                </a:cubicBezTo>
                <a:cubicBezTo>
                  <a:pt x="103" y="115"/>
                  <a:pt x="140" y="76"/>
                  <a:pt x="131" y="87"/>
                </a:cubicBezTo>
                <a:cubicBezTo>
                  <a:pt x="132" y="97"/>
                  <a:pt x="46" y="161"/>
                  <a:pt x="34" y="193"/>
                </a:cubicBezTo>
                <a:cubicBezTo>
                  <a:pt x="34" y="204"/>
                  <a:pt x="132" y="145"/>
                  <a:pt x="130" y="153"/>
                </a:cubicBezTo>
                <a:cubicBezTo>
                  <a:pt x="128" y="161"/>
                  <a:pt x="31" y="228"/>
                  <a:pt x="22" y="241"/>
                </a:cubicBezTo>
                <a:cubicBezTo>
                  <a:pt x="13" y="254"/>
                  <a:pt x="90" y="221"/>
                  <a:pt x="78" y="233"/>
                </a:cubicBezTo>
                <a:cubicBezTo>
                  <a:pt x="66" y="245"/>
                  <a:pt x="117" y="219"/>
                  <a:pt x="124" y="222"/>
                </a:cubicBezTo>
                <a:cubicBezTo>
                  <a:pt x="131" y="225"/>
                  <a:pt x="24" y="262"/>
                  <a:pt x="18" y="277"/>
                </a:cubicBezTo>
                <a:cubicBezTo>
                  <a:pt x="0" y="287"/>
                  <a:pt x="122" y="267"/>
                  <a:pt x="122" y="269"/>
                </a:cubicBezTo>
              </a:path>
            </a:pathLst>
          </a:custGeom>
          <a:noFill/>
          <a:ln w="57150">
            <a:solidFill>
              <a:srgbClr val="FF0000"/>
            </a:solidFill>
            <a:round/>
            <a:headEnd/>
            <a:tailEnd/>
          </a:ln>
        </p:spPr>
        <p:txBody>
          <a:bodyPr/>
          <a:lstStyle/>
          <a:p>
            <a:pPr algn="ctr"/>
            <a:endParaRPr lang="es-MX" b="1" dirty="0">
              <a:solidFill>
                <a:prstClr val="black"/>
              </a:solidFill>
            </a:endParaRPr>
          </a:p>
        </p:txBody>
      </p:sp>
      <p:sp>
        <p:nvSpPr>
          <p:cNvPr id="50" name="Freeform 18"/>
          <p:cNvSpPr>
            <a:spLocks/>
          </p:cNvSpPr>
          <p:nvPr/>
        </p:nvSpPr>
        <p:spPr bwMode="auto">
          <a:xfrm>
            <a:off x="7573963" y="1533525"/>
            <a:ext cx="406400" cy="349250"/>
          </a:xfrm>
          <a:custGeom>
            <a:avLst/>
            <a:gdLst>
              <a:gd name="T0" fmla="*/ 0 w 256"/>
              <a:gd name="T1" fmla="*/ 2147483647 h 220"/>
              <a:gd name="T2" fmla="*/ 2147483647 w 256"/>
              <a:gd name="T3" fmla="*/ 0 h 220"/>
              <a:gd name="T4" fmla="*/ 2147483647 w 256"/>
              <a:gd name="T5" fmla="*/ 2147483647 h 220"/>
              <a:gd name="T6" fmla="*/ 2147483647 w 256"/>
              <a:gd name="T7" fmla="*/ 2147483647 h 220"/>
              <a:gd name="T8" fmla="*/ 2147483647 w 256"/>
              <a:gd name="T9" fmla="*/ 2147483647 h 220"/>
              <a:gd name="T10" fmla="*/ 0 w 256"/>
              <a:gd name="T11" fmla="*/ 2147483647 h 220"/>
              <a:gd name="T12" fmla="*/ 2147483647 w 256"/>
              <a:gd name="T13" fmla="*/ 2147483647 h 220"/>
              <a:gd name="T14" fmla="*/ 2147483647 w 256"/>
              <a:gd name="T15" fmla="*/ 2147483647 h 220"/>
              <a:gd name="T16" fmla="*/ 2147483647 w 256"/>
              <a:gd name="T17" fmla="*/ 2147483647 h 220"/>
              <a:gd name="T18" fmla="*/ 2147483647 w 256"/>
              <a:gd name="T19" fmla="*/ 2147483647 h 220"/>
              <a:gd name="T20" fmla="*/ 2147483647 w 256"/>
              <a:gd name="T21" fmla="*/ 2147483647 h 220"/>
              <a:gd name="T22" fmla="*/ 2147483647 w 256"/>
              <a:gd name="T23" fmla="*/ 2147483647 h 220"/>
              <a:gd name="T24" fmla="*/ 2147483647 w 256"/>
              <a:gd name="T25" fmla="*/ 2147483647 h 220"/>
              <a:gd name="T26" fmla="*/ 2147483647 w 256"/>
              <a:gd name="T27" fmla="*/ 2147483647 h 220"/>
              <a:gd name="T28" fmla="*/ 2147483647 w 256"/>
              <a:gd name="T29" fmla="*/ 2147483647 h 220"/>
              <a:gd name="T30" fmla="*/ 2147483647 w 256"/>
              <a:gd name="T31" fmla="*/ 2147483647 h 2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6"/>
              <a:gd name="T49" fmla="*/ 0 h 220"/>
              <a:gd name="T50" fmla="*/ 256 w 256"/>
              <a:gd name="T51" fmla="*/ 220 h 2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6" h="220">
                <a:moveTo>
                  <a:pt x="0" y="24"/>
                </a:moveTo>
                <a:lnTo>
                  <a:pt x="116" y="0"/>
                </a:lnTo>
                <a:lnTo>
                  <a:pt x="112" y="4"/>
                </a:lnTo>
                <a:lnTo>
                  <a:pt x="4" y="64"/>
                </a:lnTo>
                <a:lnTo>
                  <a:pt x="132" y="32"/>
                </a:lnTo>
                <a:lnTo>
                  <a:pt x="0" y="97"/>
                </a:lnTo>
                <a:cubicBezTo>
                  <a:pt x="2" y="101"/>
                  <a:pt x="139" y="53"/>
                  <a:pt x="146" y="56"/>
                </a:cubicBezTo>
                <a:cubicBezTo>
                  <a:pt x="151" y="58"/>
                  <a:pt x="36" y="106"/>
                  <a:pt x="39" y="110"/>
                </a:cubicBezTo>
                <a:lnTo>
                  <a:pt x="165" y="82"/>
                </a:lnTo>
                <a:cubicBezTo>
                  <a:pt x="166" y="89"/>
                  <a:pt x="37" y="146"/>
                  <a:pt x="50" y="149"/>
                </a:cubicBezTo>
                <a:cubicBezTo>
                  <a:pt x="63" y="152"/>
                  <a:pt x="235" y="98"/>
                  <a:pt x="243" y="102"/>
                </a:cubicBezTo>
                <a:cubicBezTo>
                  <a:pt x="250" y="105"/>
                  <a:pt x="112" y="154"/>
                  <a:pt x="94" y="167"/>
                </a:cubicBezTo>
                <a:cubicBezTo>
                  <a:pt x="77" y="181"/>
                  <a:pt x="240" y="142"/>
                  <a:pt x="248" y="144"/>
                </a:cubicBezTo>
                <a:lnTo>
                  <a:pt x="108" y="196"/>
                </a:lnTo>
                <a:lnTo>
                  <a:pt x="256" y="172"/>
                </a:lnTo>
                <a:lnTo>
                  <a:pt x="120" y="220"/>
                </a:lnTo>
              </a:path>
            </a:pathLst>
          </a:custGeom>
          <a:noFill/>
          <a:ln w="57150">
            <a:solidFill>
              <a:srgbClr val="FF0000"/>
            </a:solidFill>
            <a:round/>
            <a:headEnd/>
            <a:tailEnd/>
          </a:ln>
        </p:spPr>
        <p:txBody>
          <a:bodyPr/>
          <a:lstStyle/>
          <a:p>
            <a:pPr algn="ctr"/>
            <a:endParaRPr lang="es-MX" b="1" dirty="0">
              <a:solidFill>
                <a:prstClr val="black"/>
              </a:solidFill>
            </a:endParaRPr>
          </a:p>
        </p:txBody>
      </p:sp>
      <p:sp>
        <p:nvSpPr>
          <p:cNvPr id="51" name="Freeform 19"/>
          <p:cNvSpPr>
            <a:spLocks/>
          </p:cNvSpPr>
          <p:nvPr/>
        </p:nvSpPr>
        <p:spPr bwMode="auto">
          <a:xfrm>
            <a:off x="7389813" y="2860675"/>
            <a:ext cx="798512" cy="531813"/>
          </a:xfrm>
          <a:custGeom>
            <a:avLst/>
            <a:gdLst>
              <a:gd name="T0" fmla="*/ 2147483647 w 503"/>
              <a:gd name="T1" fmla="*/ 0 h 335"/>
              <a:gd name="T2" fmla="*/ 0 w 503"/>
              <a:gd name="T3" fmla="*/ 2147483647 h 335"/>
              <a:gd name="T4" fmla="*/ 2147483647 w 503"/>
              <a:gd name="T5" fmla="*/ 2147483647 h 335"/>
              <a:gd name="T6" fmla="*/ 2147483647 w 503"/>
              <a:gd name="T7" fmla="*/ 2147483647 h 335"/>
              <a:gd name="T8" fmla="*/ 2147483647 w 503"/>
              <a:gd name="T9" fmla="*/ 2147483647 h 335"/>
              <a:gd name="T10" fmla="*/ 2147483647 w 503"/>
              <a:gd name="T11" fmla="*/ 2147483647 h 335"/>
              <a:gd name="T12" fmla="*/ 2147483647 w 503"/>
              <a:gd name="T13" fmla="*/ 2147483647 h 335"/>
              <a:gd name="T14" fmla="*/ 2147483647 w 503"/>
              <a:gd name="T15" fmla="*/ 2147483647 h 335"/>
              <a:gd name="T16" fmla="*/ 2147483647 w 503"/>
              <a:gd name="T17" fmla="*/ 2147483647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3"/>
              <a:gd name="T28" fmla="*/ 0 h 335"/>
              <a:gd name="T29" fmla="*/ 503 w 503"/>
              <a:gd name="T30" fmla="*/ 335 h 3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3" h="335">
                <a:moveTo>
                  <a:pt x="230" y="0"/>
                </a:moveTo>
                <a:lnTo>
                  <a:pt x="0" y="156"/>
                </a:lnTo>
                <a:cubicBezTo>
                  <a:pt x="9" y="164"/>
                  <a:pt x="274" y="41"/>
                  <a:pt x="285" y="49"/>
                </a:cubicBezTo>
                <a:cubicBezTo>
                  <a:pt x="301" y="53"/>
                  <a:pt x="57" y="195"/>
                  <a:pt x="67" y="203"/>
                </a:cubicBezTo>
                <a:lnTo>
                  <a:pt x="345" y="97"/>
                </a:lnTo>
                <a:cubicBezTo>
                  <a:pt x="353" y="110"/>
                  <a:pt x="93" y="278"/>
                  <a:pt x="116" y="278"/>
                </a:cubicBezTo>
                <a:cubicBezTo>
                  <a:pt x="150" y="280"/>
                  <a:pt x="466" y="96"/>
                  <a:pt x="484" y="100"/>
                </a:cubicBezTo>
                <a:cubicBezTo>
                  <a:pt x="503" y="103"/>
                  <a:pt x="267" y="266"/>
                  <a:pt x="233" y="301"/>
                </a:cubicBezTo>
                <a:cubicBezTo>
                  <a:pt x="200" y="335"/>
                  <a:pt x="317" y="313"/>
                  <a:pt x="338" y="317"/>
                </a:cubicBezTo>
              </a:path>
            </a:pathLst>
          </a:custGeom>
          <a:noFill/>
          <a:ln w="57150">
            <a:solidFill>
              <a:srgbClr val="FF0000"/>
            </a:solidFill>
            <a:round/>
            <a:headEnd/>
            <a:tailEnd/>
          </a:ln>
        </p:spPr>
        <p:txBody>
          <a:bodyPr/>
          <a:lstStyle/>
          <a:p>
            <a:pPr algn="ctr"/>
            <a:endParaRPr lang="es-MX" b="1" dirty="0">
              <a:solidFill>
                <a:prstClr val="black"/>
              </a:solidFill>
            </a:endParaRPr>
          </a:p>
        </p:txBody>
      </p:sp>
      <p:sp>
        <p:nvSpPr>
          <p:cNvPr id="52" name="Freeform 20"/>
          <p:cNvSpPr>
            <a:spLocks/>
          </p:cNvSpPr>
          <p:nvPr/>
        </p:nvSpPr>
        <p:spPr bwMode="auto">
          <a:xfrm>
            <a:off x="7054850" y="3217863"/>
            <a:ext cx="228600" cy="817562"/>
          </a:xfrm>
          <a:custGeom>
            <a:avLst/>
            <a:gdLst>
              <a:gd name="T0" fmla="*/ 2147483647 w 144"/>
              <a:gd name="T1" fmla="*/ 2147483647 h 515"/>
              <a:gd name="T2" fmla="*/ 2147483647 w 144"/>
              <a:gd name="T3" fmla="*/ 2147483647 h 515"/>
              <a:gd name="T4" fmla="*/ 2147483647 w 144"/>
              <a:gd name="T5" fmla="*/ 2147483647 h 515"/>
              <a:gd name="T6" fmla="*/ 2147483647 w 144"/>
              <a:gd name="T7" fmla="*/ 2147483647 h 515"/>
              <a:gd name="T8" fmla="*/ 2147483647 w 144"/>
              <a:gd name="T9" fmla="*/ 2147483647 h 515"/>
              <a:gd name="T10" fmla="*/ 2147483647 w 144"/>
              <a:gd name="T11" fmla="*/ 2147483647 h 515"/>
              <a:gd name="T12" fmla="*/ 2147483647 w 144"/>
              <a:gd name="T13" fmla="*/ 2147483647 h 515"/>
              <a:gd name="T14" fmla="*/ 2147483647 w 144"/>
              <a:gd name="T15" fmla="*/ 2147483647 h 515"/>
              <a:gd name="T16" fmla="*/ 2147483647 w 144"/>
              <a:gd name="T17" fmla="*/ 2147483647 h 515"/>
              <a:gd name="T18" fmla="*/ 2147483647 w 144"/>
              <a:gd name="T19" fmla="*/ 2147483647 h 515"/>
              <a:gd name="T20" fmla="*/ 2147483647 w 144"/>
              <a:gd name="T21" fmla="*/ 2147483647 h 515"/>
              <a:gd name="T22" fmla="*/ 2147483647 w 144"/>
              <a:gd name="T23" fmla="*/ 2147483647 h 515"/>
              <a:gd name="T24" fmla="*/ 2147483647 w 144"/>
              <a:gd name="T25" fmla="*/ 2147483647 h 515"/>
              <a:gd name="T26" fmla="*/ 2147483647 w 144"/>
              <a:gd name="T27" fmla="*/ 2147483647 h 515"/>
              <a:gd name="T28" fmla="*/ 2147483647 w 144"/>
              <a:gd name="T29" fmla="*/ 2147483647 h 515"/>
              <a:gd name="T30" fmla="*/ 2147483647 w 144"/>
              <a:gd name="T31" fmla="*/ 2147483647 h 515"/>
              <a:gd name="T32" fmla="*/ 2147483647 w 144"/>
              <a:gd name="T33" fmla="*/ 2147483647 h 515"/>
              <a:gd name="T34" fmla="*/ 2147483647 w 144"/>
              <a:gd name="T35" fmla="*/ 2147483647 h 515"/>
              <a:gd name="T36" fmla="*/ 2147483647 w 144"/>
              <a:gd name="T37" fmla="*/ 2147483647 h 515"/>
              <a:gd name="T38" fmla="*/ 2147483647 w 144"/>
              <a:gd name="T39" fmla="*/ 2147483647 h 515"/>
              <a:gd name="T40" fmla="*/ 2147483647 w 144"/>
              <a:gd name="T41" fmla="*/ 2147483647 h 515"/>
              <a:gd name="T42" fmla="*/ 2147483647 w 144"/>
              <a:gd name="T43" fmla="*/ 2147483647 h 515"/>
              <a:gd name="T44" fmla="*/ 2147483647 w 144"/>
              <a:gd name="T45" fmla="*/ 2147483647 h 515"/>
              <a:gd name="T46" fmla="*/ 2147483647 w 144"/>
              <a:gd name="T47" fmla="*/ 2147483647 h 515"/>
              <a:gd name="T48" fmla="*/ 2147483647 w 144"/>
              <a:gd name="T49" fmla="*/ 2147483647 h 515"/>
              <a:gd name="T50" fmla="*/ 2147483647 w 144"/>
              <a:gd name="T51" fmla="*/ 2147483647 h 515"/>
              <a:gd name="T52" fmla="*/ 2147483647 w 144"/>
              <a:gd name="T53" fmla="*/ 2147483647 h 515"/>
              <a:gd name="T54" fmla="*/ 2147483647 w 144"/>
              <a:gd name="T55" fmla="*/ 2147483647 h 51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4"/>
              <a:gd name="T85" fmla="*/ 0 h 515"/>
              <a:gd name="T86" fmla="*/ 144 w 144"/>
              <a:gd name="T87" fmla="*/ 515 h 51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4" h="515">
                <a:moveTo>
                  <a:pt x="111" y="235"/>
                </a:moveTo>
                <a:cubicBezTo>
                  <a:pt x="114" y="214"/>
                  <a:pt x="132" y="147"/>
                  <a:pt x="131" y="111"/>
                </a:cubicBezTo>
                <a:cubicBezTo>
                  <a:pt x="130" y="75"/>
                  <a:pt x="108" y="19"/>
                  <a:pt x="103" y="19"/>
                </a:cubicBezTo>
                <a:cubicBezTo>
                  <a:pt x="98" y="19"/>
                  <a:pt x="106" y="76"/>
                  <a:pt x="103" y="111"/>
                </a:cubicBezTo>
                <a:cubicBezTo>
                  <a:pt x="100" y="146"/>
                  <a:pt x="91" y="229"/>
                  <a:pt x="87" y="227"/>
                </a:cubicBezTo>
                <a:cubicBezTo>
                  <a:pt x="83" y="225"/>
                  <a:pt x="82" y="132"/>
                  <a:pt x="79" y="99"/>
                </a:cubicBezTo>
                <a:cubicBezTo>
                  <a:pt x="76" y="66"/>
                  <a:pt x="74" y="9"/>
                  <a:pt x="71" y="31"/>
                </a:cubicBezTo>
                <a:cubicBezTo>
                  <a:pt x="68" y="53"/>
                  <a:pt x="65" y="236"/>
                  <a:pt x="59" y="231"/>
                </a:cubicBezTo>
                <a:cubicBezTo>
                  <a:pt x="53" y="226"/>
                  <a:pt x="39" y="6"/>
                  <a:pt x="35" y="3"/>
                </a:cubicBezTo>
                <a:cubicBezTo>
                  <a:pt x="31" y="0"/>
                  <a:pt x="40" y="206"/>
                  <a:pt x="35" y="211"/>
                </a:cubicBezTo>
                <a:cubicBezTo>
                  <a:pt x="30" y="216"/>
                  <a:pt x="10" y="33"/>
                  <a:pt x="7" y="35"/>
                </a:cubicBezTo>
                <a:cubicBezTo>
                  <a:pt x="4" y="37"/>
                  <a:pt x="0" y="186"/>
                  <a:pt x="15" y="223"/>
                </a:cubicBezTo>
                <a:cubicBezTo>
                  <a:pt x="30" y="260"/>
                  <a:pt x="97" y="250"/>
                  <a:pt x="99" y="259"/>
                </a:cubicBezTo>
                <a:cubicBezTo>
                  <a:pt x="101" y="268"/>
                  <a:pt x="28" y="269"/>
                  <a:pt x="27" y="275"/>
                </a:cubicBezTo>
                <a:cubicBezTo>
                  <a:pt x="26" y="281"/>
                  <a:pt x="91" y="288"/>
                  <a:pt x="91" y="295"/>
                </a:cubicBezTo>
                <a:cubicBezTo>
                  <a:pt x="91" y="302"/>
                  <a:pt x="26" y="310"/>
                  <a:pt x="27" y="315"/>
                </a:cubicBezTo>
                <a:cubicBezTo>
                  <a:pt x="28" y="320"/>
                  <a:pt x="98" y="321"/>
                  <a:pt x="99" y="327"/>
                </a:cubicBezTo>
                <a:cubicBezTo>
                  <a:pt x="100" y="333"/>
                  <a:pt x="31" y="345"/>
                  <a:pt x="31" y="351"/>
                </a:cubicBezTo>
                <a:cubicBezTo>
                  <a:pt x="31" y="357"/>
                  <a:pt x="100" y="355"/>
                  <a:pt x="99" y="363"/>
                </a:cubicBezTo>
                <a:cubicBezTo>
                  <a:pt x="98" y="371"/>
                  <a:pt x="24" y="394"/>
                  <a:pt x="23" y="399"/>
                </a:cubicBezTo>
                <a:cubicBezTo>
                  <a:pt x="22" y="404"/>
                  <a:pt x="94" y="386"/>
                  <a:pt x="91" y="395"/>
                </a:cubicBezTo>
                <a:cubicBezTo>
                  <a:pt x="88" y="404"/>
                  <a:pt x="5" y="449"/>
                  <a:pt x="7" y="455"/>
                </a:cubicBezTo>
                <a:cubicBezTo>
                  <a:pt x="13" y="459"/>
                  <a:pt x="95" y="421"/>
                  <a:pt x="103" y="431"/>
                </a:cubicBezTo>
                <a:lnTo>
                  <a:pt x="23" y="483"/>
                </a:lnTo>
                <a:cubicBezTo>
                  <a:pt x="26" y="484"/>
                  <a:pt x="117" y="436"/>
                  <a:pt x="119" y="439"/>
                </a:cubicBezTo>
                <a:cubicBezTo>
                  <a:pt x="124" y="443"/>
                  <a:pt x="58" y="481"/>
                  <a:pt x="35" y="503"/>
                </a:cubicBezTo>
                <a:cubicBezTo>
                  <a:pt x="36" y="508"/>
                  <a:pt x="110" y="465"/>
                  <a:pt x="127" y="467"/>
                </a:cubicBezTo>
                <a:cubicBezTo>
                  <a:pt x="144" y="469"/>
                  <a:pt x="133" y="505"/>
                  <a:pt x="135" y="515"/>
                </a:cubicBezTo>
              </a:path>
            </a:pathLst>
          </a:custGeom>
          <a:noFill/>
          <a:ln w="57150">
            <a:solidFill>
              <a:srgbClr val="FF0000"/>
            </a:solidFill>
            <a:round/>
            <a:headEnd/>
            <a:tailEnd/>
          </a:ln>
        </p:spPr>
        <p:txBody>
          <a:bodyPr/>
          <a:lstStyle/>
          <a:p>
            <a:pPr algn="ctr"/>
            <a:endParaRPr lang="es-MX" b="1" dirty="0">
              <a:solidFill>
                <a:prstClr val="black"/>
              </a:solidFill>
            </a:endParaRPr>
          </a:p>
        </p:txBody>
      </p:sp>
      <p:sp>
        <p:nvSpPr>
          <p:cNvPr id="53" name="Freeform 21"/>
          <p:cNvSpPr>
            <a:spLocks/>
          </p:cNvSpPr>
          <p:nvPr/>
        </p:nvSpPr>
        <p:spPr bwMode="auto">
          <a:xfrm>
            <a:off x="8274050" y="3832225"/>
            <a:ext cx="173038" cy="247650"/>
          </a:xfrm>
          <a:custGeom>
            <a:avLst/>
            <a:gdLst>
              <a:gd name="T0" fmla="*/ 2147483647 w 109"/>
              <a:gd name="T1" fmla="*/ 0 h 156"/>
              <a:gd name="T2" fmla="*/ 2147483647 w 109"/>
              <a:gd name="T3" fmla="*/ 2147483647 h 156"/>
              <a:gd name="T4" fmla="*/ 2147483647 w 109"/>
              <a:gd name="T5" fmla="*/ 2147483647 h 156"/>
              <a:gd name="T6" fmla="*/ 2147483647 w 109"/>
              <a:gd name="T7" fmla="*/ 2147483647 h 156"/>
              <a:gd name="T8" fmla="*/ 2147483647 w 109"/>
              <a:gd name="T9" fmla="*/ 2147483647 h 156"/>
              <a:gd name="T10" fmla="*/ 2147483647 w 109"/>
              <a:gd name="T11" fmla="*/ 2147483647 h 156"/>
              <a:gd name="T12" fmla="*/ 2147483647 w 109"/>
              <a:gd name="T13" fmla="*/ 2147483647 h 156"/>
              <a:gd name="T14" fmla="*/ 2147483647 w 109"/>
              <a:gd name="T15" fmla="*/ 2147483647 h 156"/>
              <a:gd name="T16" fmla="*/ 0 60000 65536"/>
              <a:gd name="T17" fmla="*/ 0 60000 65536"/>
              <a:gd name="T18" fmla="*/ 0 60000 65536"/>
              <a:gd name="T19" fmla="*/ 0 60000 65536"/>
              <a:gd name="T20" fmla="*/ 0 60000 65536"/>
              <a:gd name="T21" fmla="*/ 0 60000 65536"/>
              <a:gd name="T22" fmla="*/ 0 60000 65536"/>
              <a:gd name="T23" fmla="*/ 0 60000 65536"/>
              <a:gd name="T24" fmla="*/ 0 w 109"/>
              <a:gd name="T25" fmla="*/ 0 h 156"/>
              <a:gd name="T26" fmla="*/ 109 w 109"/>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9" h="156">
                <a:moveTo>
                  <a:pt x="63" y="0"/>
                </a:moveTo>
                <a:cubicBezTo>
                  <a:pt x="52" y="20"/>
                  <a:pt x="0" y="117"/>
                  <a:pt x="3" y="120"/>
                </a:cubicBezTo>
                <a:cubicBezTo>
                  <a:pt x="9" y="124"/>
                  <a:pt x="74" y="18"/>
                  <a:pt x="79" y="20"/>
                </a:cubicBezTo>
                <a:lnTo>
                  <a:pt x="55" y="100"/>
                </a:lnTo>
                <a:cubicBezTo>
                  <a:pt x="59" y="102"/>
                  <a:pt x="97" y="33"/>
                  <a:pt x="103" y="32"/>
                </a:cubicBezTo>
                <a:cubicBezTo>
                  <a:pt x="109" y="31"/>
                  <a:pt x="105" y="58"/>
                  <a:pt x="91" y="92"/>
                </a:cubicBezTo>
                <a:cubicBezTo>
                  <a:pt x="83" y="112"/>
                  <a:pt x="52" y="148"/>
                  <a:pt x="55" y="152"/>
                </a:cubicBezTo>
                <a:cubicBezTo>
                  <a:pt x="58" y="156"/>
                  <a:pt x="96" y="123"/>
                  <a:pt x="107" y="116"/>
                </a:cubicBezTo>
              </a:path>
            </a:pathLst>
          </a:custGeom>
          <a:noFill/>
          <a:ln w="57150">
            <a:solidFill>
              <a:srgbClr val="FF0000"/>
            </a:solidFill>
            <a:round/>
            <a:headEnd/>
            <a:tailEnd/>
          </a:ln>
        </p:spPr>
        <p:txBody>
          <a:bodyPr/>
          <a:lstStyle/>
          <a:p>
            <a:pPr algn="ctr"/>
            <a:endParaRPr lang="es-MX" b="1" dirty="0">
              <a:solidFill>
                <a:prstClr val="black"/>
              </a:solidFill>
            </a:endParaRPr>
          </a:p>
        </p:txBody>
      </p:sp>
      <p:sp>
        <p:nvSpPr>
          <p:cNvPr id="54" name="Text Box 22"/>
          <p:cNvSpPr txBox="1">
            <a:spLocks noChangeArrowheads="1"/>
          </p:cNvSpPr>
          <p:nvPr/>
        </p:nvSpPr>
        <p:spPr bwMode="auto">
          <a:xfrm>
            <a:off x="7370763" y="5932488"/>
            <a:ext cx="811212" cy="366712"/>
          </a:xfrm>
          <a:prstGeom prst="rect">
            <a:avLst/>
          </a:prstGeom>
          <a:noFill/>
          <a:ln w="9525">
            <a:noFill/>
            <a:miter lim="800000"/>
            <a:headEnd/>
            <a:tailEnd/>
          </a:ln>
        </p:spPr>
        <p:txBody>
          <a:bodyPr>
            <a:spAutoFit/>
          </a:bodyPr>
          <a:lstStyle/>
          <a:p>
            <a:pPr algn="ctr">
              <a:spcBef>
                <a:spcPct val="50000"/>
              </a:spcBef>
            </a:pPr>
            <a:r>
              <a:rPr lang="es-MX" b="1" dirty="0" smtClean="0">
                <a:solidFill>
                  <a:srgbClr val="002060"/>
                </a:solidFill>
              </a:rPr>
              <a:t>Frente</a:t>
            </a:r>
            <a:endParaRPr lang="es-MX" b="1" dirty="0">
              <a:solidFill>
                <a:srgbClr val="002060"/>
              </a:solidFill>
            </a:endParaRPr>
          </a:p>
        </p:txBody>
      </p:sp>
      <p:sp>
        <p:nvSpPr>
          <p:cNvPr id="55" name="Text Box 23"/>
          <p:cNvSpPr txBox="1">
            <a:spLocks noChangeArrowheads="1"/>
          </p:cNvSpPr>
          <p:nvPr/>
        </p:nvSpPr>
        <p:spPr bwMode="auto">
          <a:xfrm>
            <a:off x="5518150" y="5932488"/>
            <a:ext cx="811213" cy="366712"/>
          </a:xfrm>
          <a:prstGeom prst="rect">
            <a:avLst/>
          </a:prstGeom>
          <a:noFill/>
          <a:ln w="9525">
            <a:noFill/>
            <a:miter lim="800000"/>
            <a:headEnd/>
            <a:tailEnd/>
          </a:ln>
        </p:spPr>
        <p:txBody>
          <a:bodyPr>
            <a:spAutoFit/>
          </a:bodyPr>
          <a:lstStyle/>
          <a:p>
            <a:pPr algn="ctr">
              <a:spcBef>
                <a:spcPct val="50000"/>
              </a:spcBef>
            </a:pPr>
            <a:r>
              <a:rPr lang="es-MX" b="1" dirty="0" smtClean="0">
                <a:solidFill>
                  <a:srgbClr val="002060"/>
                </a:solidFill>
              </a:rPr>
              <a:t>Atrás</a:t>
            </a:r>
            <a:endParaRPr lang="es-MX" b="1" dirty="0">
              <a:solidFill>
                <a:srgbClr val="002060"/>
              </a:solidFill>
            </a:endParaRPr>
          </a:p>
        </p:txBody>
      </p:sp>
      <p:sp>
        <p:nvSpPr>
          <p:cNvPr id="56" name="Freeform 24"/>
          <p:cNvSpPr>
            <a:spLocks/>
          </p:cNvSpPr>
          <p:nvPr/>
        </p:nvSpPr>
        <p:spPr bwMode="auto">
          <a:xfrm>
            <a:off x="6002338" y="5437188"/>
            <a:ext cx="165100" cy="473075"/>
          </a:xfrm>
          <a:custGeom>
            <a:avLst/>
            <a:gdLst>
              <a:gd name="T0" fmla="*/ 2147483647 w 179"/>
              <a:gd name="T1" fmla="*/ 0 h 298"/>
              <a:gd name="T2" fmla="*/ 2147483647 w 179"/>
              <a:gd name="T3" fmla="*/ 2147483647 h 298"/>
              <a:gd name="T4" fmla="*/ 2147483647 w 179"/>
              <a:gd name="T5" fmla="*/ 2147483647 h 298"/>
              <a:gd name="T6" fmla="*/ 2147483647 w 179"/>
              <a:gd name="T7" fmla="*/ 2147483647 h 298"/>
              <a:gd name="T8" fmla="*/ 2147483647 w 179"/>
              <a:gd name="T9" fmla="*/ 2147483647 h 298"/>
              <a:gd name="T10" fmla="*/ 2147483647 w 179"/>
              <a:gd name="T11" fmla="*/ 2147483647 h 298"/>
              <a:gd name="T12" fmla="*/ 2147483647 w 179"/>
              <a:gd name="T13" fmla="*/ 2147483647 h 298"/>
              <a:gd name="T14" fmla="*/ 2147483647 w 179"/>
              <a:gd name="T15" fmla="*/ 2147483647 h 298"/>
              <a:gd name="T16" fmla="*/ 2147483647 w 179"/>
              <a:gd name="T17" fmla="*/ 2147483647 h 2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9"/>
              <a:gd name="T28" fmla="*/ 0 h 298"/>
              <a:gd name="T29" fmla="*/ 179 w 179"/>
              <a:gd name="T30" fmla="*/ 298 h 2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9" h="298">
                <a:moveTo>
                  <a:pt x="178" y="0"/>
                </a:moveTo>
                <a:cubicBezTo>
                  <a:pt x="171" y="3"/>
                  <a:pt x="157" y="9"/>
                  <a:pt x="157" y="9"/>
                </a:cubicBezTo>
                <a:cubicBezTo>
                  <a:pt x="132" y="23"/>
                  <a:pt x="38" y="72"/>
                  <a:pt x="25" y="87"/>
                </a:cubicBezTo>
                <a:cubicBezTo>
                  <a:pt x="12" y="102"/>
                  <a:pt x="80" y="83"/>
                  <a:pt x="79" y="99"/>
                </a:cubicBezTo>
                <a:cubicBezTo>
                  <a:pt x="78" y="115"/>
                  <a:pt x="0" y="188"/>
                  <a:pt x="16" y="186"/>
                </a:cubicBezTo>
                <a:cubicBezTo>
                  <a:pt x="32" y="184"/>
                  <a:pt x="165" y="72"/>
                  <a:pt x="172" y="87"/>
                </a:cubicBezTo>
                <a:cubicBezTo>
                  <a:pt x="179" y="102"/>
                  <a:pt x="57" y="254"/>
                  <a:pt x="55" y="276"/>
                </a:cubicBezTo>
                <a:cubicBezTo>
                  <a:pt x="53" y="298"/>
                  <a:pt x="149" y="219"/>
                  <a:pt x="160" y="222"/>
                </a:cubicBezTo>
                <a:cubicBezTo>
                  <a:pt x="171" y="225"/>
                  <a:pt x="129" y="282"/>
                  <a:pt x="121" y="297"/>
                </a:cubicBezTo>
              </a:path>
            </a:pathLst>
          </a:custGeom>
          <a:noFill/>
          <a:ln w="57150">
            <a:solidFill>
              <a:srgbClr val="FF0000"/>
            </a:solidFill>
            <a:round/>
            <a:headEnd/>
            <a:tailEnd/>
          </a:ln>
        </p:spPr>
        <p:txBody>
          <a:bodyPr/>
          <a:lstStyle/>
          <a:p>
            <a:pPr algn="ctr"/>
            <a:endParaRPr lang="es-MX" b="1" dirty="0">
              <a:solidFill>
                <a:prstClr val="black"/>
              </a:solidFill>
            </a:endParaRPr>
          </a:p>
        </p:txBody>
      </p:sp>
      <p:sp>
        <p:nvSpPr>
          <p:cNvPr id="57" name="Freeform 25"/>
          <p:cNvSpPr>
            <a:spLocks/>
          </p:cNvSpPr>
          <p:nvPr/>
        </p:nvSpPr>
        <p:spPr bwMode="auto">
          <a:xfrm>
            <a:off x="6442075" y="3262313"/>
            <a:ext cx="239713" cy="798512"/>
          </a:xfrm>
          <a:custGeom>
            <a:avLst/>
            <a:gdLst>
              <a:gd name="T0" fmla="*/ 2147483647 w 151"/>
              <a:gd name="T1" fmla="*/ 2147483647 h 503"/>
              <a:gd name="T2" fmla="*/ 2147483647 w 151"/>
              <a:gd name="T3" fmla="*/ 2147483647 h 503"/>
              <a:gd name="T4" fmla="*/ 2147483647 w 151"/>
              <a:gd name="T5" fmla="*/ 2147483647 h 503"/>
              <a:gd name="T6" fmla="*/ 2147483647 w 151"/>
              <a:gd name="T7" fmla="*/ 2147483647 h 503"/>
              <a:gd name="T8" fmla="*/ 2147483647 w 151"/>
              <a:gd name="T9" fmla="*/ 2147483647 h 503"/>
              <a:gd name="T10" fmla="*/ 2147483647 w 151"/>
              <a:gd name="T11" fmla="*/ 2147483647 h 503"/>
              <a:gd name="T12" fmla="*/ 2147483647 w 151"/>
              <a:gd name="T13" fmla="*/ 2147483647 h 503"/>
              <a:gd name="T14" fmla="*/ 2147483647 w 151"/>
              <a:gd name="T15" fmla="*/ 2147483647 h 503"/>
              <a:gd name="T16" fmla="*/ 2147483647 w 151"/>
              <a:gd name="T17" fmla="*/ 2147483647 h 503"/>
              <a:gd name="T18" fmla="*/ 2147483647 w 151"/>
              <a:gd name="T19" fmla="*/ 2147483647 h 503"/>
              <a:gd name="T20" fmla="*/ 2147483647 w 151"/>
              <a:gd name="T21" fmla="*/ 2147483647 h 503"/>
              <a:gd name="T22" fmla="*/ 2147483647 w 151"/>
              <a:gd name="T23" fmla="*/ 2147483647 h 503"/>
              <a:gd name="T24" fmla="*/ 2147483647 w 151"/>
              <a:gd name="T25" fmla="*/ 2147483647 h 503"/>
              <a:gd name="T26" fmla="*/ 2147483647 w 151"/>
              <a:gd name="T27" fmla="*/ 2147483647 h 503"/>
              <a:gd name="T28" fmla="*/ 2147483647 w 151"/>
              <a:gd name="T29" fmla="*/ 2147483647 h 503"/>
              <a:gd name="T30" fmla="*/ 2147483647 w 151"/>
              <a:gd name="T31" fmla="*/ 2147483647 h 503"/>
              <a:gd name="T32" fmla="*/ 2147483647 w 151"/>
              <a:gd name="T33" fmla="*/ 2147483647 h 503"/>
              <a:gd name="T34" fmla="*/ 2147483647 w 151"/>
              <a:gd name="T35" fmla="*/ 2147483647 h 503"/>
              <a:gd name="T36" fmla="*/ 2147483647 w 151"/>
              <a:gd name="T37" fmla="*/ 2147483647 h 503"/>
              <a:gd name="T38" fmla="*/ 2147483647 w 151"/>
              <a:gd name="T39" fmla="*/ 2147483647 h 503"/>
              <a:gd name="T40" fmla="*/ 2147483647 w 151"/>
              <a:gd name="T41" fmla="*/ 2147483647 h 503"/>
              <a:gd name="T42" fmla="*/ 2147483647 w 151"/>
              <a:gd name="T43" fmla="*/ 2147483647 h 503"/>
              <a:gd name="T44" fmla="*/ 2147483647 w 151"/>
              <a:gd name="T45" fmla="*/ 2147483647 h 503"/>
              <a:gd name="T46" fmla="*/ 2147483647 w 151"/>
              <a:gd name="T47" fmla="*/ 2147483647 h 503"/>
              <a:gd name="T48" fmla="*/ 2147483647 w 151"/>
              <a:gd name="T49" fmla="*/ 2147483647 h 5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1"/>
              <a:gd name="T76" fmla="*/ 0 h 503"/>
              <a:gd name="T77" fmla="*/ 151 w 151"/>
              <a:gd name="T78" fmla="*/ 503 h 50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1" h="503">
                <a:moveTo>
                  <a:pt x="49" y="215"/>
                </a:moveTo>
                <a:cubicBezTo>
                  <a:pt x="42" y="182"/>
                  <a:pt x="1" y="20"/>
                  <a:pt x="5" y="19"/>
                </a:cubicBezTo>
                <a:cubicBezTo>
                  <a:pt x="9" y="18"/>
                  <a:pt x="66" y="210"/>
                  <a:pt x="72" y="207"/>
                </a:cubicBezTo>
                <a:cubicBezTo>
                  <a:pt x="78" y="204"/>
                  <a:pt x="37" y="2"/>
                  <a:pt x="41" y="3"/>
                </a:cubicBezTo>
                <a:cubicBezTo>
                  <a:pt x="45" y="4"/>
                  <a:pt x="91" y="211"/>
                  <a:pt x="98" y="211"/>
                </a:cubicBezTo>
                <a:cubicBezTo>
                  <a:pt x="105" y="211"/>
                  <a:pt x="81" y="6"/>
                  <a:pt x="85" y="3"/>
                </a:cubicBezTo>
                <a:cubicBezTo>
                  <a:pt x="89" y="0"/>
                  <a:pt x="114" y="190"/>
                  <a:pt x="121" y="191"/>
                </a:cubicBezTo>
                <a:cubicBezTo>
                  <a:pt x="128" y="192"/>
                  <a:pt x="126" y="9"/>
                  <a:pt x="129" y="11"/>
                </a:cubicBezTo>
                <a:cubicBezTo>
                  <a:pt x="132" y="13"/>
                  <a:pt x="151" y="165"/>
                  <a:pt x="140" y="203"/>
                </a:cubicBezTo>
                <a:cubicBezTo>
                  <a:pt x="129" y="241"/>
                  <a:pt x="62" y="230"/>
                  <a:pt x="60" y="239"/>
                </a:cubicBezTo>
                <a:cubicBezTo>
                  <a:pt x="59" y="248"/>
                  <a:pt x="128" y="249"/>
                  <a:pt x="128" y="255"/>
                </a:cubicBezTo>
                <a:cubicBezTo>
                  <a:pt x="129" y="261"/>
                  <a:pt x="68" y="268"/>
                  <a:pt x="68" y="275"/>
                </a:cubicBezTo>
                <a:cubicBezTo>
                  <a:pt x="68" y="282"/>
                  <a:pt x="129" y="290"/>
                  <a:pt x="128" y="295"/>
                </a:cubicBezTo>
                <a:cubicBezTo>
                  <a:pt x="128" y="300"/>
                  <a:pt x="61" y="301"/>
                  <a:pt x="60" y="307"/>
                </a:cubicBezTo>
                <a:cubicBezTo>
                  <a:pt x="60" y="313"/>
                  <a:pt x="125" y="325"/>
                  <a:pt x="125" y="331"/>
                </a:cubicBezTo>
                <a:cubicBezTo>
                  <a:pt x="125" y="337"/>
                  <a:pt x="60" y="335"/>
                  <a:pt x="60" y="343"/>
                </a:cubicBezTo>
                <a:cubicBezTo>
                  <a:pt x="61" y="351"/>
                  <a:pt x="131" y="374"/>
                  <a:pt x="132" y="379"/>
                </a:cubicBezTo>
                <a:cubicBezTo>
                  <a:pt x="133" y="384"/>
                  <a:pt x="69" y="368"/>
                  <a:pt x="68" y="375"/>
                </a:cubicBezTo>
                <a:cubicBezTo>
                  <a:pt x="67" y="382"/>
                  <a:pt x="133" y="416"/>
                  <a:pt x="129" y="419"/>
                </a:cubicBezTo>
                <a:cubicBezTo>
                  <a:pt x="124" y="423"/>
                  <a:pt x="45" y="388"/>
                  <a:pt x="45" y="395"/>
                </a:cubicBezTo>
                <a:lnTo>
                  <a:pt x="132" y="463"/>
                </a:lnTo>
                <a:cubicBezTo>
                  <a:pt x="131" y="467"/>
                  <a:pt x="47" y="413"/>
                  <a:pt x="42" y="419"/>
                </a:cubicBezTo>
                <a:cubicBezTo>
                  <a:pt x="37" y="423"/>
                  <a:pt x="109" y="495"/>
                  <a:pt x="105" y="499"/>
                </a:cubicBezTo>
                <a:cubicBezTo>
                  <a:pt x="101" y="503"/>
                  <a:pt x="34" y="446"/>
                  <a:pt x="17" y="443"/>
                </a:cubicBezTo>
                <a:cubicBezTo>
                  <a:pt x="0" y="440"/>
                  <a:pt x="7" y="475"/>
                  <a:pt x="5" y="483"/>
                </a:cubicBezTo>
              </a:path>
            </a:pathLst>
          </a:custGeom>
          <a:noFill/>
          <a:ln w="57150">
            <a:solidFill>
              <a:srgbClr val="FF0000"/>
            </a:solidFill>
            <a:round/>
            <a:headEnd/>
            <a:tailEnd/>
          </a:ln>
        </p:spPr>
        <p:txBody>
          <a:bodyPr/>
          <a:lstStyle/>
          <a:p>
            <a:pPr algn="ctr"/>
            <a:endParaRPr lang="es-MX" b="1" dirty="0">
              <a:solidFill>
                <a:prstClr val="black"/>
              </a:solidFill>
            </a:endParaRPr>
          </a:p>
        </p:txBody>
      </p:sp>
      <p:sp>
        <p:nvSpPr>
          <p:cNvPr id="58" name="Freeform 26"/>
          <p:cNvSpPr>
            <a:spLocks/>
          </p:cNvSpPr>
          <p:nvPr/>
        </p:nvSpPr>
        <p:spPr bwMode="auto">
          <a:xfrm>
            <a:off x="7446963" y="1990725"/>
            <a:ext cx="596900" cy="323850"/>
          </a:xfrm>
          <a:custGeom>
            <a:avLst/>
            <a:gdLst>
              <a:gd name="T0" fmla="*/ 2147483647 w 376"/>
              <a:gd name="T1" fmla="*/ 0 h 204"/>
              <a:gd name="T2" fmla="*/ 2147483647 w 376"/>
              <a:gd name="T3" fmla="*/ 2147483647 h 204"/>
              <a:gd name="T4" fmla="*/ 2147483647 w 376"/>
              <a:gd name="T5" fmla="*/ 2147483647 h 204"/>
              <a:gd name="T6" fmla="*/ 2147483647 w 376"/>
              <a:gd name="T7" fmla="*/ 2147483647 h 204"/>
              <a:gd name="T8" fmla="*/ 2147483647 w 376"/>
              <a:gd name="T9" fmla="*/ 2147483647 h 204"/>
              <a:gd name="T10" fmla="*/ 2147483647 w 376"/>
              <a:gd name="T11" fmla="*/ 2147483647 h 204"/>
              <a:gd name="T12" fmla="*/ 2147483647 w 376"/>
              <a:gd name="T13" fmla="*/ 2147483647 h 204"/>
              <a:gd name="T14" fmla="*/ 2147483647 w 376"/>
              <a:gd name="T15" fmla="*/ 2147483647 h 204"/>
              <a:gd name="T16" fmla="*/ 2147483647 w 376"/>
              <a:gd name="T17" fmla="*/ 2147483647 h 204"/>
              <a:gd name="T18" fmla="*/ 2147483647 w 376"/>
              <a:gd name="T19" fmla="*/ 2147483647 h 204"/>
              <a:gd name="T20" fmla="*/ 2147483647 w 376"/>
              <a:gd name="T21" fmla="*/ 2147483647 h 204"/>
              <a:gd name="T22" fmla="*/ 2147483647 w 376"/>
              <a:gd name="T23" fmla="*/ 2147483647 h 204"/>
              <a:gd name="T24" fmla="*/ 2147483647 w 376"/>
              <a:gd name="T25" fmla="*/ 2147483647 h 204"/>
              <a:gd name="T26" fmla="*/ 2147483647 w 376"/>
              <a:gd name="T27" fmla="*/ 2147483647 h 204"/>
              <a:gd name="T28" fmla="*/ 2147483647 w 376"/>
              <a:gd name="T29" fmla="*/ 2147483647 h 204"/>
              <a:gd name="T30" fmla="*/ 2147483647 w 376"/>
              <a:gd name="T31" fmla="*/ 2147483647 h 204"/>
              <a:gd name="T32" fmla="*/ 2147483647 w 376"/>
              <a:gd name="T33" fmla="*/ 2147483647 h 204"/>
              <a:gd name="T34" fmla="*/ 2147483647 w 376"/>
              <a:gd name="T35" fmla="*/ 2147483647 h 204"/>
              <a:gd name="T36" fmla="*/ 2147483647 w 376"/>
              <a:gd name="T37" fmla="*/ 2147483647 h 204"/>
              <a:gd name="T38" fmla="*/ 2147483647 w 376"/>
              <a:gd name="T39" fmla="*/ 2147483647 h 204"/>
              <a:gd name="T40" fmla="*/ 2147483647 w 376"/>
              <a:gd name="T41" fmla="*/ 2147483647 h 204"/>
              <a:gd name="T42" fmla="*/ 0 w 376"/>
              <a:gd name="T43" fmla="*/ 2147483647 h 204"/>
              <a:gd name="T44" fmla="*/ 0 w 376"/>
              <a:gd name="T45" fmla="*/ 2147483647 h 20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76"/>
              <a:gd name="T70" fmla="*/ 0 h 204"/>
              <a:gd name="T71" fmla="*/ 376 w 376"/>
              <a:gd name="T72" fmla="*/ 204 h 20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76" h="204">
                <a:moveTo>
                  <a:pt x="135" y="0"/>
                </a:moveTo>
                <a:lnTo>
                  <a:pt x="98" y="90"/>
                </a:lnTo>
                <a:lnTo>
                  <a:pt x="150" y="27"/>
                </a:lnTo>
                <a:lnTo>
                  <a:pt x="207" y="21"/>
                </a:lnTo>
                <a:lnTo>
                  <a:pt x="112" y="103"/>
                </a:lnTo>
                <a:lnTo>
                  <a:pt x="285" y="9"/>
                </a:lnTo>
                <a:lnTo>
                  <a:pt x="264" y="60"/>
                </a:lnTo>
                <a:lnTo>
                  <a:pt x="180" y="76"/>
                </a:lnTo>
                <a:lnTo>
                  <a:pt x="249" y="97"/>
                </a:lnTo>
                <a:lnTo>
                  <a:pt x="288" y="72"/>
                </a:lnTo>
                <a:lnTo>
                  <a:pt x="376" y="140"/>
                </a:lnTo>
                <a:lnTo>
                  <a:pt x="276" y="120"/>
                </a:lnTo>
                <a:lnTo>
                  <a:pt x="296" y="168"/>
                </a:lnTo>
                <a:lnTo>
                  <a:pt x="232" y="136"/>
                </a:lnTo>
                <a:lnTo>
                  <a:pt x="256" y="172"/>
                </a:lnTo>
                <a:lnTo>
                  <a:pt x="200" y="152"/>
                </a:lnTo>
                <a:lnTo>
                  <a:pt x="208" y="200"/>
                </a:lnTo>
                <a:lnTo>
                  <a:pt x="152" y="160"/>
                </a:lnTo>
                <a:lnTo>
                  <a:pt x="124" y="204"/>
                </a:lnTo>
                <a:lnTo>
                  <a:pt x="100" y="132"/>
                </a:lnTo>
                <a:lnTo>
                  <a:pt x="64" y="120"/>
                </a:lnTo>
                <a:lnTo>
                  <a:pt x="0" y="144"/>
                </a:lnTo>
              </a:path>
            </a:pathLst>
          </a:custGeom>
          <a:noFill/>
          <a:ln w="57150">
            <a:solidFill>
              <a:srgbClr val="FF0000"/>
            </a:solidFill>
            <a:round/>
            <a:headEnd/>
            <a:tailEnd/>
          </a:ln>
        </p:spPr>
        <p:txBody>
          <a:bodyPr/>
          <a:lstStyle/>
          <a:p>
            <a:pPr algn="ctr"/>
            <a:endParaRPr lang="es-MX" b="1" dirty="0">
              <a:solidFill>
                <a:prstClr val="black"/>
              </a:solidFill>
            </a:endParaRPr>
          </a:p>
        </p:txBody>
      </p:sp>
      <p:sp>
        <p:nvSpPr>
          <p:cNvPr id="59" name="Freeform 27"/>
          <p:cNvSpPr>
            <a:spLocks/>
          </p:cNvSpPr>
          <p:nvPr/>
        </p:nvSpPr>
        <p:spPr bwMode="auto">
          <a:xfrm>
            <a:off x="5211763" y="3825875"/>
            <a:ext cx="193675" cy="242888"/>
          </a:xfrm>
          <a:custGeom>
            <a:avLst/>
            <a:gdLst>
              <a:gd name="T0" fmla="*/ 2147483647 w 122"/>
              <a:gd name="T1" fmla="*/ 0 h 153"/>
              <a:gd name="T2" fmla="*/ 2147483647 w 122"/>
              <a:gd name="T3" fmla="*/ 2147483647 h 153"/>
              <a:gd name="T4" fmla="*/ 2147483647 w 122"/>
              <a:gd name="T5" fmla="*/ 2147483647 h 153"/>
              <a:gd name="T6" fmla="*/ 2147483647 w 122"/>
              <a:gd name="T7" fmla="*/ 2147483647 h 153"/>
              <a:gd name="T8" fmla="*/ 2147483647 w 122"/>
              <a:gd name="T9" fmla="*/ 2147483647 h 153"/>
              <a:gd name="T10" fmla="*/ 2147483647 w 122"/>
              <a:gd name="T11" fmla="*/ 2147483647 h 153"/>
              <a:gd name="T12" fmla="*/ 2147483647 w 122"/>
              <a:gd name="T13" fmla="*/ 2147483647 h 153"/>
              <a:gd name="T14" fmla="*/ 0 w 122"/>
              <a:gd name="T15" fmla="*/ 2147483647 h 153"/>
              <a:gd name="T16" fmla="*/ 2147483647 w 122"/>
              <a:gd name="T17" fmla="*/ 0 h 1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2"/>
              <a:gd name="T28" fmla="*/ 0 h 153"/>
              <a:gd name="T29" fmla="*/ 122 w 122"/>
              <a:gd name="T30" fmla="*/ 153 h 1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2" h="153">
                <a:moveTo>
                  <a:pt x="67" y="0"/>
                </a:moveTo>
                <a:cubicBezTo>
                  <a:pt x="77" y="20"/>
                  <a:pt x="122" y="117"/>
                  <a:pt x="119" y="120"/>
                </a:cubicBezTo>
                <a:cubicBezTo>
                  <a:pt x="114" y="124"/>
                  <a:pt x="58" y="18"/>
                  <a:pt x="53" y="20"/>
                </a:cubicBezTo>
                <a:lnTo>
                  <a:pt x="74" y="100"/>
                </a:lnTo>
                <a:cubicBezTo>
                  <a:pt x="68" y="106"/>
                  <a:pt x="21" y="57"/>
                  <a:pt x="16" y="56"/>
                </a:cubicBezTo>
                <a:cubicBezTo>
                  <a:pt x="11" y="55"/>
                  <a:pt x="33" y="76"/>
                  <a:pt x="43" y="92"/>
                </a:cubicBezTo>
                <a:cubicBezTo>
                  <a:pt x="53" y="108"/>
                  <a:pt x="81" y="153"/>
                  <a:pt x="74" y="152"/>
                </a:cubicBezTo>
                <a:cubicBezTo>
                  <a:pt x="67" y="151"/>
                  <a:pt x="15" y="98"/>
                  <a:pt x="0" y="84"/>
                </a:cubicBezTo>
                <a:cubicBezTo>
                  <a:pt x="0" y="84"/>
                  <a:pt x="67" y="0"/>
                  <a:pt x="67" y="0"/>
                </a:cubicBezTo>
                <a:close/>
              </a:path>
            </a:pathLst>
          </a:custGeom>
          <a:noFill/>
          <a:ln w="57150">
            <a:solidFill>
              <a:srgbClr val="FF0000"/>
            </a:solidFill>
            <a:round/>
            <a:headEnd/>
            <a:tailEnd/>
          </a:ln>
        </p:spPr>
        <p:txBody>
          <a:bodyPr/>
          <a:lstStyle/>
          <a:p>
            <a:pPr algn="ctr"/>
            <a:endParaRPr lang="es-MX" b="1" dirty="0">
              <a:solidFill>
                <a:prstClr val="black"/>
              </a:solidFill>
            </a:endParaRPr>
          </a:p>
        </p:txBody>
      </p:sp>
      <p:sp>
        <p:nvSpPr>
          <p:cNvPr id="60" name="Freeform 28"/>
          <p:cNvSpPr>
            <a:spLocks/>
          </p:cNvSpPr>
          <p:nvPr/>
        </p:nvSpPr>
        <p:spPr bwMode="auto">
          <a:xfrm>
            <a:off x="7840663" y="3908425"/>
            <a:ext cx="433387" cy="987425"/>
          </a:xfrm>
          <a:custGeom>
            <a:avLst/>
            <a:gdLst>
              <a:gd name="T0" fmla="*/ 2147483647 w 273"/>
              <a:gd name="T1" fmla="*/ 0 h 622"/>
              <a:gd name="T2" fmla="*/ 2147483647 w 273"/>
              <a:gd name="T3" fmla="*/ 2147483647 h 622"/>
              <a:gd name="T4" fmla="*/ 2147483647 w 273"/>
              <a:gd name="T5" fmla="*/ 2147483647 h 622"/>
              <a:gd name="T6" fmla="*/ 2147483647 w 273"/>
              <a:gd name="T7" fmla="*/ 2147483647 h 622"/>
              <a:gd name="T8" fmla="*/ 2147483647 w 273"/>
              <a:gd name="T9" fmla="*/ 2147483647 h 622"/>
              <a:gd name="T10" fmla="*/ 2147483647 w 273"/>
              <a:gd name="T11" fmla="*/ 2147483647 h 622"/>
              <a:gd name="T12" fmla="*/ 2147483647 w 273"/>
              <a:gd name="T13" fmla="*/ 2147483647 h 622"/>
              <a:gd name="T14" fmla="*/ 2147483647 w 273"/>
              <a:gd name="T15" fmla="*/ 2147483647 h 622"/>
              <a:gd name="T16" fmla="*/ 2147483647 w 273"/>
              <a:gd name="T17" fmla="*/ 2147483647 h 622"/>
              <a:gd name="T18" fmla="*/ 2147483647 w 273"/>
              <a:gd name="T19" fmla="*/ 2147483647 h 622"/>
              <a:gd name="T20" fmla="*/ 2147483647 w 273"/>
              <a:gd name="T21" fmla="*/ 2147483647 h 622"/>
              <a:gd name="T22" fmla="*/ 2147483647 w 273"/>
              <a:gd name="T23" fmla="*/ 2147483647 h 622"/>
              <a:gd name="T24" fmla="*/ 2147483647 w 273"/>
              <a:gd name="T25" fmla="*/ 2147483647 h 622"/>
              <a:gd name="T26" fmla="*/ 2147483647 w 273"/>
              <a:gd name="T27" fmla="*/ 2147483647 h 622"/>
              <a:gd name="T28" fmla="*/ 2147483647 w 273"/>
              <a:gd name="T29" fmla="*/ 2147483647 h 622"/>
              <a:gd name="T30" fmla="*/ 2147483647 w 273"/>
              <a:gd name="T31" fmla="*/ 2147483647 h 622"/>
              <a:gd name="T32" fmla="*/ 2147483647 w 273"/>
              <a:gd name="T33" fmla="*/ 2147483647 h 622"/>
              <a:gd name="T34" fmla="*/ 2147483647 w 273"/>
              <a:gd name="T35" fmla="*/ 2147483647 h 622"/>
              <a:gd name="T36" fmla="*/ 2147483647 w 273"/>
              <a:gd name="T37" fmla="*/ 2147483647 h 622"/>
              <a:gd name="T38" fmla="*/ 2147483647 w 273"/>
              <a:gd name="T39" fmla="*/ 2147483647 h 622"/>
              <a:gd name="T40" fmla="*/ 2147483647 w 273"/>
              <a:gd name="T41" fmla="*/ 2147483647 h 622"/>
              <a:gd name="T42" fmla="*/ 2147483647 w 273"/>
              <a:gd name="T43" fmla="*/ 2147483647 h 622"/>
              <a:gd name="T44" fmla="*/ 2147483647 w 273"/>
              <a:gd name="T45" fmla="*/ 2147483647 h 622"/>
              <a:gd name="T46" fmla="*/ 2147483647 w 273"/>
              <a:gd name="T47" fmla="*/ 2147483647 h 622"/>
              <a:gd name="T48" fmla="*/ 2147483647 w 273"/>
              <a:gd name="T49" fmla="*/ 2147483647 h 622"/>
              <a:gd name="T50" fmla="*/ 2147483647 w 273"/>
              <a:gd name="T51" fmla="*/ 2147483647 h 6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3"/>
              <a:gd name="T79" fmla="*/ 0 h 622"/>
              <a:gd name="T80" fmla="*/ 273 w 273"/>
              <a:gd name="T81" fmla="*/ 622 h 6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3" h="622">
                <a:moveTo>
                  <a:pt x="16" y="0"/>
                </a:moveTo>
                <a:cubicBezTo>
                  <a:pt x="55" y="2"/>
                  <a:pt x="242" y="6"/>
                  <a:pt x="252" y="12"/>
                </a:cubicBezTo>
                <a:cubicBezTo>
                  <a:pt x="262" y="18"/>
                  <a:pt x="74" y="29"/>
                  <a:pt x="76" y="36"/>
                </a:cubicBezTo>
                <a:cubicBezTo>
                  <a:pt x="69" y="44"/>
                  <a:pt x="255" y="39"/>
                  <a:pt x="264" y="56"/>
                </a:cubicBezTo>
                <a:cubicBezTo>
                  <a:pt x="254" y="64"/>
                  <a:pt x="15" y="76"/>
                  <a:pt x="16" y="84"/>
                </a:cubicBezTo>
                <a:cubicBezTo>
                  <a:pt x="0" y="100"/>
                  <a:pt x="250" y="86"/>
                  <a:pt x="268" y="104"/>
                </a:cubicBezTo>
                <a:cubicBezTo>
                  <a:pt x="273" y="111"/>
                  <a:pt x="50" y="119"/>
                  <a:pt x="48" y="128"/>
                </a:cubicBezTo>
                <a:cubicBezTo>
                  <a:pt x="46" y="137"/>
                  <a:pt x="263" y="148"/>
                  <a:pt x="256" y="156"/>
                </a:cubicBezTo>
                <a:cubicBezTo>
                  <a:pt x="249" y="164"/>
                  <a:pt x="10" y="168"/>
                  <a:pt x="8" y="176"/>
                </a:cubicBezTo>
                <a:cubicBezTo>
                  <a:pt x="6" y="184"/>
                  <a:pt x="243" y="197"/>
                  <a:pt x="244" y="204"/>
                </a:cubicBezTo>
                <a:cubicBezTo>
                  <a:pt x="245" y="211"/>
                  <a:pt x="20" y="213"/>
                  <a:pt x="16" y="220"/>
                </a:cubicBezTo>
                <a:cubicBezTo>
                  <a:pt x="29" y="234"/>
                  <a:pt x="190" y="227"/>
                  <a:pt x="220" y="248"/>
                </a:cubicBezTo>
                <a:cubicBezTo>
                  <a:pt x="219" y="256"/>
                  <a:pt x="7" y="260"/>
                  <a:pt x="8" y="268"/>
                </a:cubicBezTo>
                <a:cubicBezTo>
                  <a:pt x="9" y="276"/>
                  <a:pt x="219" y="288"/>
                  <a:pt x="224" y="296"/>
                </a:cubicBezTo>
                <a:cubicBezTo>
                  <a:pt x="229" y="304"/>
                  <a:pt x="39" y="308"/>
                  <a:pt x="36" y="316"/>
                </a:cubicBezTo>
                <a:cubicBezTo>
                  <a:pt x="42" y="331"/>
                  <a:pt x="176" y="329"/>
                  <a:pt x="204" y="344"/>
                </a:cubicBezTo>
                <a:cubicBezTo>
                  <a:pt x="203" y="353"/>
                  <a:pt x="33" y="360"/>
                  <a:pt x="32" y="368"/>
                </a:cubicBezTo>
                <a:cubicBezTo>
                  <a:pt x="31" y="376"/>
                  <a:pt x="193" y="383"/>
                  <a:pt x="196" y="392"/>
                </a:cubicBezTo>
                <a:cubicBezTo>
                  <a:pt x="199" y="401"/>
                  <a:pt x="55" y="413"/>
                  <a:pt x="52" y="420"/>
                </a:cubicBezTo>
                <a:cubicBezTo>
                  <a:pt x="64" y="434"/>
                  <a:pt x="159" y="419"/>
                  <a:pt x="180" y="436"/>
                </a:cubicBezTo>
                <a:cubicBezTo>
                  <a:pt x="178" y="443"/>
                  <a:pt x="43" y="455"/>
                  <a:pt x="40" y="464"/>
                </a:cubicBezTo>
                <a:cubicBezTo>
                  <a:pt x="37" y="473"/>
                  <a:pt x="165" y="479"/>
                  <a:pt x="164" y="488"/>
                </a:cubicBezTo>
                <a:cubicBezTo>
                  <a:pt x="163" y="497"/>
                  <a:pt x="30" y="511"/>
                  <a:pt x="32" y="520"/>
                </a:cubicBezTo>
                <a:cubicBezTo>
                  <a:pt x="34" y="529"/>
                  <a:pt x="175" y="531"/>
                  <a:pt x="176" y="540"/>
                </a:cubicBezTo>
                <a:cubicBezTo>
                  <a:pt x="177" y="549"/>
                  <a:pt x="41" y="567"/>
                  <a:pt x="40" y="576"/>
                </a:cubicBezTo>
                <a:cubicBezTo>
                  <a:pt x="27" y="622"/>
                  <a:pt x="141" y="589"/>
                  <a:pt x="168" y="592"/>
                </a:cubicBezTo>
              </a:path>
            </a:pathLst>
          </a:custGeom>
          <a:noFill/>
          <a:ln w="57150">
            <a:solidFill>
              <a:srgbClr val="FF0000"/>
            </a:solidFill>
            <a:round/>
            <a:headEnd/>
            <a:tailEnd/>
          </a:ln>
        </p:spPr>
        <p:txBody>
          <a:bodyPr/>
          <a:lstStyle/>
          <a:p>
            <a:pPr algn="ctr"/>
            <a:endParaRPr lang="es-MX" b="1" dirty="0">
              <a:solidFill>
                <a:prstClr val="black"/>
              </a:solidFill>
            </a:endParaRPr>
          </a:p>
        </p:txBody>
      </p:sp>
      <p:sp>
        <p:nvSpPr>
          <p:cNvPr id="61" name="Freeform 29"/>
          <p:cNvSpPr>
            <a:spLocks/>
          </p:cNvSpPr>
          <p:nvPr/>
        </p:nvSpPr>
        <p:spPr bwMode="auto">
          <a:xfrm>
            <a:off x="7218363" y="3924300"/>
            <a:ext cx="609600" cy="1041400"/>
          </a:xfrm>
          <a:custGeom>
            <a:avLst/>
            <a:gdLst>
              <a:gd name="T0" fmla="*/ 2147483647 w 284"/>
              <a:gd name="T1" fmla="*/ 2147483647 h 656"/>
              <a:gd name="T2" fmla="*/ 2147483647 w 284"/>
              <a:gd name="T3" fmla="*/ 2147483647 h 656"/>
              <a:gd name="T4" fmla="*/ 2147483647 w 284"/>
              <a:gd name="T5" fmla="*/ 2147483647 h 656"/>
              <a:gd name="T6" fmla="*/ 2147483647 w 284"/>
              <a:gd name="T7" fmla="*/ 2147483647 h 656"/>
              <a:gd name="T8" fmla="*/ 2147483647 w 284"/>
              <a:gd name="T9" fmla="*/ 2147483647 h 656"/>
              <a:gd name="T10" fmla="*/ 2147483647 w 284"/>
              <a:gd name="T11" fmla="*/ 2147483647 h 656"/>
              <a:gd name="T12" fmla="*/ 2147483647 w 284"/>
              <a:gd name="T13" fmla="*/ 2147483647 h 656"/>
              <a:gd name="T14" fmla="*/ 2147483647 w 284"/>
              <a:gd name="T15" fmla="*/ 2147483647 h 656"/>
              <a:gd name="T16" fmla="*/ 2147483647 w 284"/>
              <a:gd name="T17" fmla="*/ 2147483647 h 656"/>
              <a:gd name="T18" fmla="*/ 2147483647 w 284"/>
              <a:gd name="T19" fmla="*/ 2147483647 h 656"/>
              <a:gd name="T20" fmla="*/ 2147483647 w 284"/>
              <a:gd name="T21" fmla="*/ 2147483647 h 656"/>
              <a:gd name="T22" fmla="*/ 2147483647 w 284"/>
              <a:gd name="T23" fmla="*/ 2147483647 h 656"/>
              <a:gd name="T24" fmla="*/ 2147483647 w 284"/>
              <a:gd name="T25" fmla="*/ 2147483647 h 656"/>
              <a:gd name="T26" fmla="*/ 2147483647 w 284"/>
              <a:gd name="T27" fmla="*/ 2147483647 h 656"/>
              <a:gd name="T28" fmla="*/ 2147483647 w 284"/>
              <a:gd name="T29" fmla="*/ 2147483647 h 656"/>
              <a:gd name="T30" fmla="*/ 2147483647 w 284"/>
              <a:gd name="T31" fmla="*/ 2147483647 h 656"/>
              <a:gd name="T32" fmla="*/ 2147483647 w 284"/>
              <a:gd name="T33" fmla="*/ 2147483647 h 656"/>
              <a:gd name="T34" fmla="*/ 2147483647 w 284"/>
              <a:gd name="T35" fmla="*/ 2147483647 h 656"/>
              <a:gd name="T36" fmla="*/ 2147483647 w 284"/>
              <a:gd name="T37" fmla="*/ 2147483647 h 656"/>
              <a:gd name="T38" fmla="*/ 2147483647 w 284"/>
              <a:gd name="T39" fmla="*/ 2147483647 h 656"/>
              <a:gd name="T40" fmla="*/ 2147483647 w 284"/>
              <a:gd name="T41" fmla="*/ 2147483647 h 656"/>
              <a:gd name="T42" fmla="*/ 2147483647 w 284"/>
              <a:gd name="T43" fmla="*/ 2147483647 h 656"/>
              <a:gd name="T44" fmla="*/ 2147483647 w 284"/>
              <a:gd name="T45" fmla="*/ 2147483647 h 656"/>
              <a:gd name="T46" fmla="*/ 2147483647 w 284"/>
              <a:gd name="T47" fmla="*/ 2147483647 h 656"/>
              <a:gd name="T48" fmla="*/ 2147483647 w 284"/>
              <a:gd name="T49" fmla="*/ 2147483647 h 656"/>
              <a:gd name="T50" fmla="*/ 2147483647 w 284"/>
              <a:gd name="T51" fmla="*/ 2147483647 h 656"/>
              <a:gd name="T52" fmla="*/ 2147483647 w 284"/>
              <a:gd name="T53" fmla="*/ 2147483647 h 656"/>
              <a:gd name="T54" fmla="*/ 2147483647 w 284"/>
              <a:gd name="T55" fmla="*/ 2147483647 h 656"/>
              <a:gd name="T56" fmla="*/ 2147483647 w 284"/>
              <a:gd name="T57" fmla="*/ 2147483647 h 656"/>
              <a:gd name="T58" fmla="*/ 2147483647 w 284"/>
              <a:gd name="T59" fmla="*/ 2147483647 h 656"/>
              <a:gd name="T60" fmla="*/ 2147483647 w 284"/>
              <a:gd name="T61" fmla="*/ 2147483647 h 656"/>
              <a:gd name="T62" fmla="*/ 2147483647 w 284"/>
              <a:gd name="T63" fmla="*/ 2147483647 h 656"/>
              <a:gd name="T64" fmla="*/ 2147483647 w 284"/>
              <a:gd name="T65" fmla="*/ 2147483647 h 656"/>
              <a:gd name="T66" fmla="*/ 2147483647 w 284"/>
              <a:gd name="T67" fmla="*/ 2147483647 h 656"/>
              <a:gd name="T68" fmla="*/ 2147483647 w 284"/>
              <a:gd name="T69" fmla="*/ 2147483647 h 656"/>
              <a:gd name="T70" fmla="*/ 2147483647 w 284"/>
              <a:gd name="T71" fmla="*/ 2147483647 h 656"/>
              <a:gd name="T72" fmla="*/ 2147483647 w 284"/>
              <a:gd name="T73" fmla="*/ 2147483647 h 656"/>
              <a:gd name="T74" fmla="*/ 2147483647 w 284"/>
              <a:gd name="T75" fmla="*/ 2147483647 h 656"/>
              <a:gd name="T76" fmla="*/ 2147483647 w 284"/>
              <a:gd name="T77" fmla="*/ 2147483647 h 656"/>
              <a:gd name="T78" fmla="*/ 2147483647 w 284"/>
              <a:gd name="T79" fmla="*/ 2147483647 h 656"/>
              <a:gd name="T80" fmla="*/ 2147483647 w 284"/>
              <a:gd name="T81" fmla="*/ 2147483647 h 656"/>
              <a:gd name="T82" fmla="*/ 2147483647 w 284"/>
              <a:gd name="T83" fmla="*/ 2147483647 h 656"/>
              <a:gd name="T84" fmla="*/ 2147483647 w 284"/>
              <a:gd name="T85" fmla="*/ 2147483647 h 656"/>
              <a:gd name="T86" fmla="*/ 2147483647 w 284"/>
              <a:gd name="T87" fmla="*/ 2147483647 h 6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84"/>
              <a:gd name="T133" fmla="*/ 0 h 656"/>
              <a:gd name="T134" fmla="*/ 284 w 284"/>
              <a:gd name="T135" fmla="*/ 656 h 6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84" h="656">
                <a:moveTo>
                  <a:pt x="240" y="38"/>
                </a:moveTo>
                <a:cubicBezTo>
                  <a:pt x="216" y="32"/>
                  <a:pt x="127" y="0"/>
                  <a:pt x="93" y="2"/>
                </a:cubicBezTo>
                <a:cubicBezTo>
                  <a:pt x="59" y="4"/>
                  <a:pt x="30" y="42"/>
                  <a:pt x="37" y="50"/>
                </a:cubicBezTo>
                <a:cubicBezTo>
                  <a:pt x="44" y="58"/>
                  <a:pt x="112" y="46"/>
                  <a:pt x="137" y="50"/>
                </a:cubicBezTo>
                <a:cubicBezTo>
                  <a:pt x="162" y="54"/>
                  <a:pt x="207" y="67"/>
                  <a:pt x="189" y="74"/>
                </a:cubicBezTo>
                <a:cubicBezTo>
                  <a:pt x="195" y="82"/>
                  <a:pt x="34" y="77"/>
                  <a:pt x="27" y="94"/>
                </a:cubicBezTo>
                <a:cubicBezTo>
                  <a:pt x="19" y="99"/>
                  <a:pt x="102" y="106"/>
                  <a:pt x="141" y="106"/>
                </a:cubicBezTo>
                <a:cubicBezTo>
                  <a:pt x="180" y="106"/>
                  <a:pt x="281" y="88"/>
                  <a:pt x="261" y="94"/>
                </a:cubicBezTo>
                <a:cubicBezTo>
                  <a:pt x="275" y="110"/>
                  <a:pt x="31" y="130"/>
                  <a:pt x="23" y="142"/>
                </a:cubicBezTo>
                <a:cubicBezTo>
                  <a:pt x="21" y="149"/>
                  <a:pt x="217" y="130"/>
                  <a:pt x="249" y="134"/>
                </a:cubicBezTo>
                <a:cubicBezTo>
                  <a:pt x="281" y="138"/>
                  <a:pt x="247" y="161"/>
                  <a:pt x="213" y="166"/>
                </a:cubicBezTo>
                <a:cubicBezTo>
                  <a:pt x="179" y="171"/>
                  <a:pt x="75" y="157"/>
                  <a:pt x="45" y="162"/>
                </a:cubicBezTo>
                <a:cubicBezTo>
                  <a:pt x="15" y="167"/>
                  <a:pt x="0" y="190"/>
                  <a:pt x="34" y="194"/>
                </a:cubicBezTo>
                <a:cubicBezTo>
                  <a:pt x="68" y="198"/>
                  <a:pt x="214" y="183"/>
                  <a:pt x="249" y="186"/>
                </a:cubicBezTo>
                <a:cubicBezTo>
                  <a:pt x="284" y="189"/>
                  <a:pt x="276" y="210"/>
                  <a:pt x="247" y="214"/>
                </a:cubicBezTo>
                <a:cubicBezTo>
                  <a:pt x="218" y="218"/>
                  <a:pt x="107" y="205"/>
                  <a:pt x="73" y="210"/>
                </a:cubicBezTo>
                <a:cubicBezTo>
                  <a:pt x="39" y="215"/>
                  <a:pt x="17" y="239"/>
                  <a:pt x="44" y="242"/>
                </a:cubicBezTo>
                <a:cubicBezTo>
                  <a:pt x="71" y="245"/>
                  <a:pt x="226" y="223"/>
                  <a:pt x="233" y="226"/>
                </a:cubicBezTo>
                <a:cubicBezTo>
                  <a:pt x="240" y="229"/>
                  <a:pt x="85" y="255"/>
                  <a:pt x="89" y="258"/>
                </a:cubicBezTo>
                <a:cubicBezTo>
                  <a:pt x="78" y="272"/>
                  <a:pt x="230" y="244"/>
                  <a:pt x="257" y="246"/>
                </a:cubicBezTo>
                <a:cubicBezTo>
                  <a:pt x="252" y="251"/>
                  <a:pt x="56" y="283"/>
                  <a:pt x="57" y="286"/>
                </a:cubicBezTo>
                <a:cubicBezTo>
                  <a:pt x="58" y="289"/>
                  <a:pt x="260" y="259"/>
                  <a:pt x="261" y="262"/>
                </a:cubicBezTo>
                <a:cubicBezTo>
                  <a:pt x="262" y="265"/>
                  <a:pt x="65" y="302"/>
                  <a:pt x="65" y="306"/>
                </a:cubicBezTo>
                <a:cubicBezTo>
                  <a:pt x="65" y="310"/>
                  <a:pt x="258" y="282"/>
                  <a:pt x="261" y="286"/>
                </a:cubicBezTo>
                <a:cubicBezTo>
                  <a:pt x="282" y="291"/>
                  <a:pt x="111" y="314"/>
                  <a:pt x="81" y="330"/>
                </a:cubicBezTo>
                <a:cubicBezTo>
                  <a:pt x="80" y="337"/>
                  <a:pt x="258" y="322"/>
                  <a:pt x="257" y="326"/>
                </a:cubicBezTo>
                <a:cubicBezTo>
                  <a:pt x="256" y="330"/>
                  <a:pt x="76" y="349"/>
                  <a:pt x="77" y="354"/>
                </a:cubicBezTo>
                <a:cubicBezTo>
                  <a:pt x="78" y="359"/>
                  <a:pt x="258" y="349"/>
                  <a:pt x="261" y="354"/>
                </a:cubicBezTo>
                <a:cubicBezTo>
                  <a:pt x="264" y="359"/>
                  <a:pt x="95" y="381"/>
                  <a:pt x="93" y="386"/>
                </a:cubicBezTo>
                <a:cubicBezTo>
                  <a:pt x="91" y="391"/>
                  <a:pt x="251" y="380"/>
                  <a:pt x="249" y="386"/>
                </a:cubicBezTo>
                <a:cubicBezTo>
                  <a:pt x="247" y="392"/>
                  <a:pt x="88" y="410"/>
                  <a:pt x="81" y="422"/>
                </a:cubicBezTo>
                <a:cubicBezTo>
                  <a:pt x="74" y="434"/>
                  <a:pt x="206" y="449"/>
                  <a:pt x="209" y="458"/>
                </a:cubicBezTo>
                <a:cubicBezTo>
                  <a:pt x="199" y="472"/>
                  <a:pt x="117" y="457"/>
                  <a:pt x="99" y="474"/>
                </a:cubicBezTo>
                <a:cubicBezTo>
                  <a:pt x="108" y="476"/>
                  <a:pt x="260" y="466"/>
                  <a:pt x="261" y="470"/>
                </a:cubicBezTo>
                <a:cubicBezTo>
                  <a:pt x="262" y="474"/>
                  <a:pt x="104" y="493"/>
                  <a:pt x="105" y="498"/>
                </a:cubicBezTo>
                <a:cubicBezTo>
                  <a:pt x="106" y="503"/>
                  <a:pt x="272" y="493"/>
                  <a:pt x="269" y="498"/>
                </a:cubicBezTo>
                <a:cubicBezTo>
                  <a:pt x="266" y="503"/>
                  <a:pt x="88" y="520"/>
                  <a:pt x="85" y="526"/>
                </a:cubicBezTo>
                <a:cubicBezTo>
                  <a:pt x="82" y="532"/>
                  <a:pt x="249" y="530"/>
                  <a:pt x="253" y="534"/>
                </a:cubicBezTo>
                <a:cubicBezTo>
                  <a:pt x="257" y="538"/>
                  <a:pt x="106" y="545"/>
                  <a:pt x="109" y="550"/>
                </a:cubicBezTo>
                <a:cubicBezTo>
                  <a:pt x="112" y="555"/>
                  <a:pt x="271" y="557"/>
                  <a:pt x="269" y="562"/>
                </a:cubicBezTo>
                <a:cubicBezTo>
                  <a:pt x="267" y="567"/>
                  <a:pt x="100" y="573"/>
                  <a:pt x="97" y="578"/>
                </a:cubicBezTo>
                <a:cubicBezTo>
                  <a:pt x="94" y="583"/>
                  <a:pt x="247" y="589"/>
                  <a:pt x="253" y="594"/>
                </a:cubicBezTo>
                <a:cubicBezTo>
                  <a:pt x="259" y="599"/>
                  <a:pt x="133" y="605"/>
                  <a:pt x="133" y="610"/>
                </a:cubicBezTo>
                <a:cubicBezTo>
                  <a:pt x="144" y="656"/>
                  <a:pt x="228" y="623"/>
                  <a:pt x="253" y="626"/>
                </a:cubicBezTo>
              </a:path>
            </a:pathLst>
          </a:custGeom>
          <a:noFill/>
          <a:ln w="57150">
            <a:solidFill>
              <a:srgbClr val="FF0000"/>
            </a:solidFill>
            <a:round/>
            <a:headEnd/>
            <a:tailEnd/>
          </a:ln>
        </p:spPr>
        <p:txBody>
          <a:bodyPr/>
          <a:lstStyle/>
          <a:p>
            <a:pPr algn="ctr"/>
            <a:endParaRPr lang="es-MX" b="1" dirty="0">
              <a:solidFill>
                <a:prstClr val="black"/>
              </a:solidFill>
            </a:endParaRPr>
          </a:p>
        </p:txBody>
      </p:sp>
      <p:sp>
        <p:nvSpPr>
          <p:cNvPr id="62" name="Freeform 30"/>
          <p:cNvSpPr>
            <a:spLocks/>
          </p:cNvSpPr>
          <p:nvPr/>
        </p:nvSpPr>
        <p:spPr bwMode="auto">
          <a:xfrm>
            <a:off x="8107363" y="2265363"/>
            <a:ext cx="368300" cy="582612"/>
          </a:xfrm>
          <a:custGeom>
            <a:avLst/>
            <a:gdLst>
              <a:gd name="T0" fmla="*/ 2147483647 w 232"/>
              <a:gd name="T1" fmla="*/ 2147483647 h 367"/>
              <a:gd name="T2" fmla="*/ 2147483647 w 232"/>
              <a:gd name="T3" fmla="*/ 2147483647 h 367"/>
              <a:gd name="T4" fmla="*/ 2147483647 w 232"/>
              <a:gd name="T5" fmla="*/ 2147483647 h 367"/>
              <a:gd name="T6" fmla="*/ 2147483647 w 232"/>
              <a:gd name="T7" fmla="*/ 2147483647 h 367"/>
              <a:gd name="T8" fmla="*/ 2147483647 w 232"/>
              <a:gd name="T9" fmla="*/ 2147483647 h 367"/>
              <a:gd name="T10" fmla="*/ 2147483647 w 232"/>
              <a:gd name="T11" fmla="*/ 2147483647 h 367"/>
              <a:gd name="T12" fmla="*/ 2147483647 w 232"/>
              <a:gd name="T13" fmla="*/ 2147483647 h 367"/>
              <a:gd name="T14" fmla="*/ 2147483647 w 232"/>
              <a:gd name="T15" fmla="*/ 2147483647 h 367"/>
              <a:gd name="T16" fmla="*/ 2147483647 w 232"/>
              <a:gd name="T17" fmla="*/ 2147483647 h 367"/>
              <a:gd name="T18" fmla="*/ 2147483647 w 232"/>
              <a:gd name="T19" fmla="*/ 2147483647 h 367"/>
              <a:gd name="T20" fmla="*/ 2147483647 w 232"/>
              <a:gd name="T21" fmla="*/ 2147483647 h 367"/>
              <a:gd name="T22" fmla="*/ 2147483647 w 232"/>
              <a:gd name="T23" fmla="*/ 2147483647 h 367"/>
              <a:gd name="T24" fmla="*/ 2147483647 w 232"/>
              <a:gd name="T25" fmla="*/ 2147483647 h 367"/>
              <a:gd name="T26" fmla="*/ 2147483647 w 232"/>
              <a:gd name="T27" fmla="*/ 2147483647 h 367"/>
              <a:gd name="T28" fmla="*/ 2147483647 w 232"/>
              <a:gd name="T29" fmla="*/ 2147483647 h 367"/>
              <a:gd name="T30" fmla="*/ 2147483647 w 232"/>
              <a:gd name="T31" fmla="*/ 2147483647 h 36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2"/>
              <a:gd name="T49" fmla="*/ 0 h 367"/>
              <a:gd name="T50" fmla="*/ 232 w 232"/>
              <a:gd name="T51" fmla="*/ 367 h 36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2" h="367">
                <a:moveTo>
                  <a:pt x="194" y="117"/>
                </a:moveTo>
                <a:cubicBezTo>
                  <a:pt x="189" y="105"/>
                  <a:pt x="181" y="60"/>
                  <a:pt x="165" y="42"/>
                </a:cubicBezTo>
                <a:cubicBezTo>
                  <a:pt x="149" y="23"/>
                  <a:pt x="97" y="0"/>
                  <a:pt x="96" y="5"/>
                </a:cubicBezTo>
                <a:cubicBezTo>
                  <a:pt x="94" y="10"/>
                  <a:pt x="141" y="48"/>
                  <a:pt x="157" y="73"/>
                </a:cubicBezTo>
                <a:cubicBezTo>
                  <a:pt x="173" y="98"/>
                  <a:pt x="191" y="150"/>
                  <a:pt x="190" y="153"/>
                </a:cubicBezTo>
                <a:cubicBezTo>
                  <a:pt x="186" y="162"/>
                  <a:pt x="161" y="111"/>
                  <a:pt x="144" y="94"/>
                </a:cubicBezTo>
                <a:cubicBezTo>
                  <a:pt x="124" y="72"/>
                  <a:pt x="66" y="14"/>
                  <a:pt x="67" y="21"/>
                </a:cubicBezTo>
                <a:cubicBezTo>
                  <a:pt x="67" y="27"/>
                  <a:pt x="128" y="103"/>
                  <a:pt x="146" y="132"/>
                </a:cubicBezTo>
                <a:cubicBezTo>
                  <a:pt x="163" y="161"/>
                  <a:pt x="189" y="212"/>
                  <a:pt x="171" y="196"/>
                </a:cubicBezTo>
                <a:cubicBezTo>
                  <a:pt x="153" y="180"/>
                  <a:pt x="52" y="47"/>
                  <a:pt x="39" y="38"/>
                </a:cubicBezTo>
                <a:cubicBezTo>
                  <a:pt x="27" y="30"/>
                  <a:pt x="77" y="114"/>
                  <a:pt x="96" y="144"/>
                </a:cubicBezTo>
                <a:cubicBezTo>
                  <a:pt x="116" y="174"/>
                  <a:pt x="175" y="229"/>
                  <a:pt x="161" y="218"/>
                </a:cubicBezTo>
                <a:cubicBezTo>
                  <a:pt x="147" y="207"/>
                  <a:pt x="0" y="61"/>
                  <a:pt x="8" y="75"/>
                </a:cubicBezTo>
                <a:cubicBezTo>
                  <a:pt x="16" y="89"/>
                  <a:pt x="204" y="284"/>
                  <a:pt x="208" y="299"/>
                </a:cubicBezTo>
                <a:cubicBezTo>
                  <a:pt x="212" y="314"/>
                  <a:pt x="28" y="152"/>
                  <a:pt x="32" y="163"/>
                </a:cubicBezTo>
                <a:cubicBezTo>
                  <a:pt x="36" y="174"/>
                  <a:pt x="190" y="325"/>
                  <a:pt x="232" y="367"/>
                </a:cubicBezTo>
              </a:path>
            </a:pathLst>
          </a:custGeom>
          <a:noFill/>
          <a:ln w="57150">
            <a:solidFill>
              <a:srgbClr val="FF0000"/>
            </a:solidFill>
            <a:round/>
            <a:headEnd/>
            <a:tailEnd/>
          </a:ln>
        </p:spPr>
        <p:txBody>
          <a:bodyPr/>
          <a:lstStyle/>
          <a:p>
            <a:pPr algn="ctr"/>
            <a:endParaRPr lang="es-MX" b="1" dirty="0">
              <a:solidFill>
                <a:prstClr val="black"/>
              </a:solidFill>
            </a:endParaRPr>
          </a:p>
        </p:txBody>
      </p:sp>
      <p:sp>
        <p:nvSpPr>
          <p:cNvPr id="63" name="Text Box 4"/>
          <p:cNvSpPr txBox="1">
            <a:spLocks noChangeArrowheads="1"/>
          </p:cNvSpPr>
          <p:nvPr/>
        </p:nvSpPr>
        <p:spPr bwMode="auto">
          <a:xfrm>
            <a:off x="4892675" y="6170613"/>
            <a:ext cx="4068763" cy="242887"/>
          </a:xfrm>
          <a:prstGeom prst="rect">
            <a:avLst/>
          </a:prstGeom>
          <a:noFill/>
          <a:ln w="9525">
            <a:noFill/>
            <a:miter lim="800000"/>
            <a:headEnd/>
            <a:tailEnd/>
          </a:ln>
        </p:spPr>
        <p:txBody>
          <a:bodyPr lIns="0" tIns="0" rIns="0" bIns="0" anchor="b"/>
          <a:lstStyle/>
          <a:p>
            <a:pPr marL="119063" algn="ctr">
              <a:lnSpc>
                <a:spcPct val="110000"/>
              </a:lnSpc>
              <a:spcBef>
                <a:spcPct val="25000"/>
              </a:spcBef>
              <a:buClr>
                <a:srgbClr val="67CFE1"/>
              </a:buClr>
            </a:pPr>
            <a:r>
              <a:rPr lang="es-MX" sz="1000" dirty="0" smtClean="0">
                <a:solidFill>
                  <a:srgbClr val="002060"/>
                </a:solidFill>
              </a:rPr>
              <a:t>Adaptado del dibujo de dolor proporcionado cortesía de </a:t>
            </a:r>
            <a:r>
              <a:rPr lang="en-US" sz="1000" dirty="0" smtClean="0">
                <a:solidFill>
                  <a:srgbClr val="002060"/>
                </a:solidFill>
              </a:rPr>
              <a:t>L Bateman.</a:t>
            </a:r>
            <a:endParaRPr lang="en-US" sz="1000" dirty="0">
              <a:solidFill>
                <a:srgbClr val="002060"/>
              </a:solidFill>
            </a:endParaRPr>
          </a:p>
        </p:txBody>
      </p:sp>
      <p:sp>
        <p:nvSpPr>
          <p:cNvPr id="64" name="Slide Number Placeholder 5"/>
          <p:cNvSpPr txBox="1">
            <a:spLocks/>
          </p:cNvSpPr>
          <p:nvPr/>
        </p:nvSpPr>
        <p:spPr>
          <a:xfrm>
            <a:off x="6705600" y="65087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3B8EED-60FF-4798-B00A-5F8F0039E366}" type="slidenum">
              <a:rPr lang="en-US" smtClean="0">
                <a:solidFill>
                  <a:prstClr val="black"/>
                </a:solidFill>
              </a:rPr>
              <a:pPr/>
              <a:t>13</a:t>
            </a:fld>
            <a:endParaRPr lang="en-US" dirty="0">
              <a:solidFill>
                <a:prstClr val="black"/>
              </a:solidFill>
            </a:endParaRPr>
          </a:p>
        </p:txBody>
      </p:sp>
      <p:sp>
        <p:nvSpPr>
          <p:cNvPr id="65" name="Text Box 4"/>
          <p:cNvSpPr txBox="1">
            <a:spLocks noChangeArrowheads="1"/>
          </p:cNvSpPr>
          <p:nvPr/>
        </p:nvSpPr>
        <p:spPr bwMode="auto">
          <a:xfrm>
            <a:off x="323528" y="6319838"/>
            <a:ext cx="5671889" cy="538162"/>
          </a:xfrm>
          <a:prstGeom prst="rect">
            <a:avLst/>
          </a:prstGeom>
          <a:noFill/>
          <a:ln w="9525">
            <a:noFill/>
            <a:miter lim="800000"/>
            <a:headEnd/>
            <a:tailEnd/>
          </a:ln>
        </p:spPr>
        <p:txBody>
          <a:bodyPr lIns="0" tIns="0" rIns="0" bIns="0" anchor="b"/>
          <a:lstStyle/>
          <a:p>
            <a:pPr>
              <a:spcBef>
                <a:spcPct val="25000"/>
              </a:spcBef>
              <a:buClr>
                <a:srgbClr val="67CFE1"/>
              </a:buClr>
            </a:pPr>
            <a:r>
              <a:rPr lang="en-US" sz="1000" dirty="0" smtClean="0">
                <a:solidFill>
                  <a:srgbClr val="002060"/>
                </a:solidFill>
              </a:rPr>
              <a:t>1. Silverman SL, Martin </a:t>
            </a:r>
            <a:r>
              <a:rPr lang="en-US" sz="1000" dirty="0">
                <a:solidFill>
                  <a:srgbClr val="002060"/>
                </a:solidFill>
              </a:rPr>
              <a:t>SA. In: Wallace DJ, Clauws </a:t>
            </a:r>
            <a:r>
              <a:rPr lang="en-US" sz="1000" dirty="0" smtClean="0">
                <a:solidFill>
                  <a:srgbClr val="002060"/>
                </a:solidFill>
              </a:rPr>
              <a:t>DJ (eds.). </a:t>
            </a:r>
            <a:r>
              <a:rPr lang="en-US" sz="1000" i="1" dirty="0">
                <a:solidFill>
                  <a:srgbClr val="002060"/>
                </a:solidFill>
              </a:rPr>
              <a:t>Fibromyalgia &amp; </a:t>
            </a:r>
            <a:r>
              <a:rPr lang="en-US" sz="1000" i="1" dirty="0" smtClean="0">
                <a:solidFill>
                  <a:srgbClr val="002060"/>
                </a:solidFill>
              </a:rPr>
              <a:t>Other Central dolor </a:t>
            </a:r>
            <a:r>
              <a:rPr lang="en-US" sz="1000" i="1" dirty="0">
                <a:solidFill>
                  <a:srgbClr val="002060"/>
                </a:solidFill>
              </a:rPr>
              <a:t>Syndromes</a:t>
            </a:r>
            <a:r>
              <a:rPr lang="en-US" sz="1000" dirty="0">
                <a:solidFill>
                  <a:srgbClr val="002060"/>
                </a:solidFill>
              </a:rPr>
              <a:t>. </a:t>
            </a:r>
            <a:r>
              <a:rPr lang="en-US" sz="1000" dirty="0" smtClean="0">
                <a:solidFill>
                  <a:srgbClr val="002060"/>
                </a:solidFill>
              </a:rPr>
              <a:t>Lippincott</a:t>
            </a:r>
            <a:r>
              <a:rPr lang="en-US" sz="1000" dirty="0">
                <a:solidFill>
                  <a:srgbClr val="002060"/>
                </a:solidFill>
              </a:rPr>
              <a:t>, Williams &amp; Wilkins; Philadelphia, </a:t>
            </a:r>
            <a:r>
              <a:rPr lang="en-US" sz="1000" dirty="0" smtClean="0">
                <a:solidFill>
                  <a:srgbClr val="002060"/>
                </a:solidFill>
              </a:rPr>
              <a:t>PA: 2005; 2. Wolfe F </a:t>
            </a:r>
            <a:r>
              <a:rPr lang="en-US" sz="1000" i="1" dirty="0">
                <a:solidFill>
                  <a:srgbClr val="002060"/>
                </a:solidFill>
              </a:rPr>
              <a:t>et al. Arthritis </a:t>
            </a:r>
            <a:r>
              <a:rPr lang="en-US" sz="1000" i="1" dirty="0" smtClean="0">
                <a:solidFill>
                  <a:srgbClr val="002060"/>
                </a:solidFill>
              </a:rPr>
              <a:t>Rheum</a:t>
            </a:r>
            <a:r>
              <a:rPr lang="en-US" sz="1000" dirty="0" smtClean="0">
                <a:solidFill>
                  <a:srgbClr val="002060"/>
                </a:solidFill>
              </a:rPr>
              <a:t> 1990; 33(2):160-72.</a:t>
            </a:r>
            <a:endParaRPr lang="en-US" sz="1000" dirty="0">
              <a:solidFill>
                <a:srgbClr val="002060"/>
              </a:solidFill>
            </a:endParaRPr>
          </a:p>
        </p:txBody>
      </p:sp>
    </p:spTree>
    <p:extLst>
      <p:ext uri="{BB962C8B-B14F-4D97-AF65-F5344CB8AC3E}">
        <p14:creationId xmlns:p14="http://schemas.microsoft.com/office/powerpoint/2010/main" val="29979630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up)">
                                      <p:cBhvr>
                                        <p:cTn id="7" dur="200"/>
                                        <p:tgtEl>
                                          <p:spTgt spid="38"/>
                                        </p:tgtEl>
                                      </p:cBhvr>
                                    </p:animEffect>
                                  </p:childTnLst>
                                </p:cTn>
                              </p:par>
                            </p:childTnLst>
                          </p:cTn>
                        </p:par>
                        <p:par>
                          <p:cTn id="8" fill="hold">
                            <p:stCondLst>
                              <p:cond delay="2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100"/>
                                        <p:tgtEl>
                                          <p:spTgt spid="39"/>
                                        </p:tgtEl>
                                      </p:cBhvr>
                                    </p:animEffect>
                                  </p:childTnLst>
                                </p:cTn>
                              </p:par>
                            </p:childTnLst>
                          </p:cTn>
                        </p:par>
                        <p:par>
                          <p:cTn id="12" fill="hold">
                            <p:stCondLst>
                              <p:cond delay="300"/>
                            </p:stCondLst>
                            <p:childTnLst>
                              <p:par>
                                <p:cTn id="13" presetID="22" presetClass="entr" presetSubtype="1"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wipe(up)">
                                      <p:cBhvr>
                                        <p:cTn id="15" dur="200"/>
                                        <p:tgtEl>
                                          <p:spTgt spid="50"/>
                                        </p:tgtEl>
                                      </p:cBhvr>
                                    </p:animEffect>
                                  </p:childTnLst>
                                </p:cTn>
                              </p:par>
                            </p:childTnLst>
                          </p:cTn>
                        </p:par>
                        <p:par>
                          <p:cTn id="16" fill="hold">
                            <p:stCondLst>
                              <p:cond delay="500"/>
                            </p:stCondLst>
                            <p:childTnLst>
                              <p:par>
                                <p:cTn id="17" presetID="22" presetClass="entr" presetSubtype="1" fill="hold" grpId="0" nodeType="after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wipe(up)">
                                      <p:cBhvr>
                                        <p:cTn id="19" dur="200"/>
                                        <p:tgtEl>
                                          <p:spTgt spid="58"/>
                                        </p:tgtEl>
                                      </p:cBhvr>
                                    </p:animEffect>
                                  </p:childTnLst>
                                </p:cTn>
                              </p:par>
                            </p:childTnLst>
                          </p:cTn>
                        </p:par>
                        <p:par>
                          <p:cTn id="20" fill="hold">
                            <p:stCondLst>
                              <p:cond delay="700"/>
                            </p:stCondLst>
                            <p:childTnLst>
                              <p:par>
                                <p:cTn id="21" presetID="22" presetClass="entr" presetSubtype="1" fill="hold" grpId="0" nodeType="after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up)">
                                      <p:cBhvr>
                                        <p:cTn id="23" dur="200"/>
                                        <p:tgtEl>
                                          <p:spTgt spid="40"/>
                                        </p:tgtEl>
                                      </p:cBhvr>
                                    </p:animEffect>
                                  </p:childTnLst>
                                </p:cTn>
                              </p:par>
                            </p:childTnLst>
                          </p:cTn>
                        </p:par>
                        <p:par>
                          <p:cTn id="24" fill="hold">
                            <p:stCondLst>
                              <p:cond delay="900"/>
                            </p:stCondLst>
                            <p:childTnLst>
                              <p:par>
                                <p:cTn id="25" presetID="22" presetClass="entr" presetSubtype="1"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up)">
                                      <p:cBhvr>
                                        <p:cTn id="27" dur="200"/>
                                        <p:tgtEl>
                                          <p:spTgt spid="41"/>
                                        </p:tgtEl>
                                      </p:cBhvr>
                                    </p:animEffect>
                                  </p:childTnLst>
                                </p:cTn>
                              </p:par>
                            </p:childTnLst>
                          </p:cTn>
                        </p:par>
                        <p:par>
                          <p:cTn id="28" fill="hold">
                            <p:stCondLst>
                              <p:cond delay="1100"/>
                            </p:stCondLst>
                            <p:childTnLst>
                              <p:par>
                                <p:cTn id="29" presetID="22" presetClass="entr" presetSubtype="8" fill="hold" grpId="0"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wipe(left)">
                                      <p:cBhvr>
                                        <p:cTn id="31" dur="200"/>
                                        <p:tgtEl>
                                          <p:spTgt spid="62"/>
                                        </p:tgtEl>
                                      </p:cBhvr>
                                    </p:animEffect>
                                  </p:childTnLst>
                                </p:cTn>
                              </p:par>
                            </p:childTnLst>
                          </p:cTn>
                        </p:par>
                        <p:par>
                          <p:cTn id="32" fill="hold">
                            <p:stCondLst>
                              <p:cond delay="1300"/>
                            </p:stCondLst>
                            <p:childTnLst>
                              <p:par>
                                <p:cTn id="33" presetID="22" presetClass="entr" presetSubtype="1"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wipe(up)">
                                      <p:cBhvr>
                                        <p:cTn id="35" dur="200"/>
                                        <p:tgtEl>
                                          <p:spTgt spid="42"/>
                                        </p:tgtEl>
                                      </p:cBhvr>
                                    </p:animEffect>
                                  </p:childTnLst>
                                </p:cTn>
                              </p:par>
                            </p:childTnLst>
                          </p:cTn>
                        </p:par>
                        <p:par>
                          <p:cTn id="36" fill="hold">
                            <p:stCondLst>
                              <p:cond delay="1500"/>
                            </p:stCondLst>
                            <p:childTnLst>
                              <p:par>
                                <p:cTn id="37" presetID="22" presetClass="entr" presetSubtype="1"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wipe(up)">
                                      <p:cBhvr>
                                        <p:cTn id="39" dur="200"/>
                                        <p:tgtEl>
                                          <p:spTgt spid="51"/>
                                        </p:tgtEl>
                                      </p:cBhvr>
                                    </p:animEffect>
                                  </p:childTnLst>
                                </p:cTn>
                              </p:par>
                            </p:childTnLst>
                          </p:cTn>
                        </p:par>
                        <p:par>
                          <p:cTn id="40" fill="hold">
                            <p:stCondLst>
                              <p:cond delay="1700"/>
                            </p:stCondLst>
                            <p:childTnLst>
                              <p:par>
                                <p:cTn id="41" presetID="22" presetClass="entr" presetSubtype="1" fill="hold" grpId="0" nodeType="after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up)">
                                      <p:cBhvr>
                                        <p:cTn id="43" dur="200"/>
                                        <p:tgtEl>
                                          <p:spTgt spid="43"/>
                                        </p:tgtEl>
                                      </p:cBhvr>
                                    </p:animEffect>
                                  </p:childTnLst>
                                </p:cTn>
                              </p:par>
                            </p:childTnLst>
                          </p:cTn>
                        </p:par>
                        <p:par>
                          <p:cTn id="44" fill="hold">
                            <p:stCondLst>
                              <p:cond delay="1900"/>
                            </p:stCondLst>
                            <p:childTnLst>
                              <p:par>
                                <p:cTn id="45" presetID="22" presetClass="entr" presetSubtype="1"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up)">
                                      <p:cBhvr>
                                        <p:cTn id="47" dur="200"/>
                                        <p:tgtEl>
                                          <p:spTgt spid="44"/>
                                        </p:tgtEl>
                                      </p:cBhvr>
                                    </p:animEffect>
                                  </p:childTnLst>
                                </p:cTn>
                              </p:par>
                            </p:childTnLst>
                          </p:cTn>
                        </p:par>
                        <p:par>
                          <p:cTn id="48" fill="hold">
                            <p:stCondLst>
                              <p:cond delay="2100"/>
                            </p:stCondLst>
                            <p:childTnLst>
                              <p:par>
                                <p:cTn id="49" presetID="22" presetClass="entr" presetSubtype="1"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wipe(up)">
                                      <p:cBhvr>
                                        <p:cTn id="51" dur="200"/>
                                        <p:tgtEl>
                                          <p:spTgt spid="47"/>
                                        </p:tgtEl>
                                      </p:cBhvr>
                                    </p:animEffect>
                                  </p:childTnLst>
                                </p:cTn>
                              </p:par>
                            </p:childTnLst>
                          </p:cTn>
                        </p:par>
                        <p:par>
                          <p:cTn id="52" fill="hold">
                            <p:stCondLst>
                              <p:cond delay="2300"/>
                            </p:stCondLst>
                            <p:childTnLst>
                              <p:par>
                                <p:cTn id="53" presetID="22" presetClass="entr" presetSubtype="1"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wipe(up)">
                                      <p:cBhvr>
                                        <p:cTn id="55" dur="200"/>
                                        <p:tgtEl>
                                          <p:spTgt spid="45"/>
                                        </p:tgtEl>
                                      </p:cBhvr>
                                    </p:animEffect>
                                  </p:childTnLst>
                                </p:cTn>
                              </p:par>
                            </p:childTnLst>
                          </p:cTn>
                        </p:par>
                        <p:par>
                          <p:cTn id="56" fill="hold">
                            <p:stCondLst>
                              <p:cond delay="2500"/>
                            </p:stCondLst>
                            <p:childTnLst>
                              <p:par>
                                <p:cTn id="57" presetID="2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wipe(up)">
                                      <p:cBhvr>
                                        <p:cTn id="59" dur="200"/>
                                        <p:tgtEl>
                                          <p:spTgt spid="46"/>
                                        </p:tgtEl>
                                      </p:cBhvr>
                                    </p:animEffect>
                                  </p:childTnLst>
                                </p:cTn>
                              </p:par>
                            </p:childTnLst>
                          </p:cTn>
                        </p:par>
                        <p:par>
                          <p:cTn id="60" fill="hold">
                            <p:stCondLst>
                              <p:cond delay="2700"/>
                            </p:stCondLst>
                            <p:childTnLst>
                              <p:par>
                                <p:cTn id="61" presetID="22" presetClass="entr" presetSubtype="1"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wipe(up)">
                                      <p:cBhvr>
                                        <p:cTn id="63" dur="200"/>
                                        <p:tgtEl>
                                          <p:spTgt spid="48"/>
                                        </p:tgtEl>
                                      </p:cBhvr>
                                    </p:animEffect>
                                  </p:childTnLst>
                                </p:cTn>
                              </p:par>
                            </p:childTnLst>
                          </p:cTn>
                        </p:par>
                        <p:par>
                          <p:cTn id="64" fill="hold">
                            <p:stCondLst>
                              <p:cond delay="2900"/>
                            </p:stCondLst>
                            <p:childTnLst>
                              <p:par>
                                <p:cTn id="65" presetID="22" presetClass="entr" presetSubtype="1"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up)">
                                      <p:cBhvr>
                                        <p:cTn id="67" dur="200"/>
                                        <p:tgtEl>
                                          <p:spTgt spid="49"/>
                                        </p:tgtEl>
                                      </p:cBhvr>
                                    </p:animEffect>
                                  </p:childTnLst>
                                </p:cTn>
                              </p:par>
                            </p:childTnLst>
                          </p:cTn>
                        </p:par>
                        <p:par>
                          <p:cTn id="68" fill="hold">
                            <p:stCondLst>
                              <p:cond delay="3100"/>
                            </p:stCondLst>
                            <p:childTnLst>
                              <p:par>
                                <p:cTn id="69" presetID="22" presetClass="entr" presetSubtype="1" fill="hold" grpId="0" nodeType="afterEffect">
                                  <p:stCondLst>
                                    <p:cond delay="0"/>
                                  </p:stCondLst>
                                  <p:childTnLst>
                                    <p:set>
                                      <p:cBhvr>
                                        <p:cTn id="70" dur="1" fill="hold">
                                          <p:stCondLst>
                                            <p:cond delay="0"/>
                                          </p:stCondLst>
                                        </p:cTn>
                                        <p:tgtEl>
                                          <p:spTgt spid="56"/>
                                        </p:tgtEl>
                                        <p:attrNameLst>
                                          <p:attrName>style.visibility</p:attrName>
                                        </p:attrNameLst>
                                      </p:cBhvr>
                                      <p:to>
                                        <p:strVal val="visible"/>
                                      </p:to>
                                    </p:set>
                                    <p:animEffect transition="in" filter="wipe(up)">
                                      <p:cBhvr>
                                        <p:cTn id="71" dur="200"/>
                                        <p:tgtEl>
                                          <p:spTgt spid="56"/>
                                        </p:tgtEl>
                                      </p:cBhvr>
                                    </p:animEffect>
                                  </p:childTnLst>
                                </p:cTn>
                              </p:par>
                            </p:childTnLst>
                          </p:cTn>
                        </p:par>
                        <p:par>
                          <p:cTn id="72" fill="hold">
                            <p:stCondLst>
                              <p:cond delay="3300"/>
                            </p:stCondLst>
                            <p:childTnLst>
                              <p:par>
                                <p:cTn id="73" presetID="22" presetClass="entr" presetSubtype="1" fill="hold" grpId="0" nodeType="afterEffect">
                                  <p:stCondLst>
                                    <p:cond delay="0"/>
                                  </p:stCondLst>
                                  <p:childTnLst>
                                    <p:set>
                                      <p:cBhvr>
                                        <p:cTn id="74" dur="1" fill="hold">
                                          <p:stCondLst>
                                            <p:cond delay="0"/>
                                          </p:stCondLst>
                                        </p:cTn>
                                        <p:tgtEl>
                                          <p:spTgt spid="61"/>
                                        </p:tgtEl>
                                        <p:attrNameLst>
                                          <p:attrName>style.visibility</p:attrName>
                                        </p:attrNameLst>
                                      </p:cBhvr>
                                      <p:to>
                                        <p:strVal val="visible"/>
                                      </p:to>
                                    </p:set>
                                    <p:animEffect transition="in" filter="wipe(up)">
                                      <p:cBhvr>
                                        <p:cTn id="75" dur="200"/>
                                        <p:tgtEl>
                                          <p:spTgt spid="61"/>
                                        </p:tgtEl>
                                      </p:cBhvr>
                                    </p:animEffect>
                                  </p:childTnLst>
                                </p:cTn>
                              </p:par>
                            </p:childTnLst>
                          </p:cTn>
                        </p:par>
                        <p:par>
                          <p:cTn id="76" fill="hold">
                            <p:stCondLst>
                              <p:cond delay="3500"/>
                            </p:stCondLst>
                            <p:childTnLst>
                              <p:par>
                                <p:cTn id="77" presetID="22" presetClass="entr" presetSubtype="1" fill="hold" grpId="0" nodeType="afterEffect">
                                  <p:stCondLst>
                                    <p:cond delay="0"/>
                                  </p:stCondLst>
                                  <p:childTnLst>
                                    <p:set>
                                      <p:cBhvr>
                                        <p:cTn id="78" dur="1" fill="hold">
                                          <p:stCondLst>
                                            <p:cond delay="0"/>
                                          </p:stCondLst>
                                        </p:cTn>
                                        <p:tgtEl>
                                          <p:spTgt spid="60"/>
                                        </p:tgtEl>
                                        <p:attrNameLst>
                                          <p:attrName>style.visibility</p:attrName>
                                        </p:attrNameLst>
                                      </p:cBhvr>
                                      <p:to>
                                        <p:strVal val="visible"/>
                                      </p:to>
                                    </p:set>
                                    <p:animEffect transition="in" filter="wipe(up)">
                                      <p:cBhvr>
                                        <p:cTn id="79" dur="200"/>
                                        <p:tgtEl>
                                          <p:spTgt spid="60"/>
                                        </p:tgtEl>
                                      </p:cBhvr>
                                    </p:animEffect>
                                  </p:childTnLst>
                                </p:cTn>
                              </p:par>
                            </p:childTnLst>
                          </p:cTn>
                        </p:par>
                        <p:par>
                          <p:cTn id="80" fill="hold">
                            <p:stCondLst>
                              <p:cond delay="3700"/>
                            </p:stCondLst>
                            <p:childTnLst>
                              <p:par>
                                <p:cTn id="81" presetID="22" presetClass="entr" presetSubtype="1"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up)">
                                      <p:cBhvr>
                                        <p:cTn id="83" dur="200"/>
                                        <p:tgtEl>
                                          <p:spTgt spid="52"/>
                                        </p:tgtEl>
                                      </p:cBhvr>
                                    </p:animEffect>
                                  </p:childTnLst>
                                </p:cTn>
                              </p:par>
                            </p:childTnLst>
                          </p:cTn>
                        </p:par>
                        <p:par>
                          <p:cTn id="84" fill="hold">
                            <p:stCondLst>
                              <p:cond delay="39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200"/>
                                        <p:tgtEl>
                                          <p:spTgt spid="57"/>
                                        </p:tgtEl>
                                      </p:cBhvr>
                                    </p:animEffect>
                                  </p:childTnLst>
                                </p:cTn>
                              </p:par>
                            </p:childTnLst>
                          </p:cTn>
                        </p:par>
                        <p:par>
                          <p:cTn id="88" fill="hold">
                            <p:stCondLst>
                              <p:cond delay="4100"/>
                            </p:stCondLst>
                            <p:childTnLst>
                              <p:par>
                                <p:cTn id="89" presetID="22" presetClass="entr" presetSubtype="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200"/>
                                        <p:tgtEl>
                                          <p:spTgt spid="53"/>
                                        </p:tgtEl>
                                      </p:cBhvr>
                                    </p:animEffect>
                                  </p:childTnLst>
                                </p:cTn>
                              </p:par>
                            </p:childTnLst>
                          </p:cTn>
                        </p:par>
                        <p:par>
                          <p:cTn id="92" fill="hold">
                            <p:stCondLst>
                              <p:cond delay="4300"/>
                            </p:stCondLst>
                            <p:childTnLst>
                              <p:par>
                                <p:cTn id="93" presetID="22" presetClass="entr" presetSubtype="1" fill="hold" grpId="0" nodeType="afterEffect">
                                  <p:stCondLst>
                                    <p:cond delay="0"/>
                                  </p:stCondLst>
                                  <p:childTnLst>
                                    <p:set>
                                      <p:cBhvr>
                                        <p:cTn id="94" dur="1" fill="hold">
                                          <p:stCondLst>
                                            <p:cond delay="0"/>
                                          </p:stCondLst>
                                        </p:cTn>
                                        <p:tgtEl>
                                          <p:spTgt spid="59"/>
                                        </p:tgtEl>
                                        <p:attrNameLst>
                                          <p:attrName>style.visibility</p:attrName>
                                        </p:attrNameLst>
                                      </p:cBhvr>
                                      <p:to>
                                        <p:strVal val="visible"/>
                                      </p:to>
                                    </p:set>
                                    <p:animEffect transition="in" filter="wipe(up)">
                                      <p:cBhvr>
                                        <p:cTn id="95" dur="2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6" grpId="0" animBg="1"/>
      <p:bldP spid="57" grpId="0" animBg="1"/>
      <p:bldP spid="58" grpId="0" animBg="1"/>
      <p:bldP spid="59" grpId="0" animBg="1"/>
      <p:bldP spid="60" grpId="0" animBg="1"/>
      <p:bldP spid="61" grpId="0" animBg="1"/>
      <p:bldP spid="6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7"/>
          <p:cNvSpPr>
            <a:spLocks noChangeArrowheads="1"/>
          </p:cNvSpPr>
          <p:nvPr/>
        </p:nvSpPr>
        <p:spPr bwMode="gray">
          <a:xfrm>
            <a:off x="852488" y="3036888"/>
            <a:ext cx="7775575" cy="2162175"/>
          </a:xfrm>
          <a:prstGeom prst="rect">
            <a:avLst/>
          </a:prstGeom>
          <a:noFill/>
          <a:ln>
            <a:noFill/>
          </a:ln>
          <a:extLst/>
        </p:spPr>
        <p:txBody>
          <a:bodyPr/>
          <a:lstStyle/>
          <a:p>
            <a:endParaRPr lang="es-MX" dirty="0">
              <a:solidFill>
                <a:prstClr val="white"/>
              </a:solidFill>
            </a:endParaRPr>
          </a:p>
        </p:txBody>
      </p:sp>
      <p:sp>
        <p:nvSpPr>
          <p:cNvPr id="54" name="Rectangle 66"/>
          <p:cNvSpPr txBox="1">
            <a:spLocks noChangeArrowheads="1"/>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4400" b="0" i="0" u="none" strike="noStrike" kern="1200" cap="none" spc="0" normalizeH="0" baseline="0" noProof="0" dirty="0" smtClean="0">
                <a:ln>
                  <a:noFill/>
                </a:ln>
                <a:solidFill>
                  <a:srgbClr val="002060"/>
                </a:solidFill>
                <a:effectLst/>
                <a:uLnTx/>
                <a:uFillTx/>
                <a:latin typeface="+mj-lt"/>
                <a:ea typeface="Arial Unicode MS" pitchFamily="34" charset="-128"/>
                <a:cs typeface="Arial Unicode MS" pitchFamily="34" charset="-128"/>
              </a:rPr>
              <a:t>Síntomas de Fibromialgia</a:t>
            </a:r>
          </a:p>
        </p:txBody>
      </p:sp>
      <p:sp>
        <p:nvSpPr>
          <p:cNvPr id="55" name="Rectangle 67"/>
          <p:cNvSpPr txBox="1">
            <a:spLocks noChangeArrowheads="1"/>
          </p:cNvSpPr>
          <p:nvPr/>
        </p:nvSpPr>
        <p:spPr>
          <a:xfrm>
            <a:off x="457200" y="1592263"/>
            <a:ext cx="8397875" cy="11049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MX" sz="2800" b="0" i="0" u="none" strike="noStrike" kern="1200" cap="none" spc="0" normalizeH="0" baseline="0" noProof="0" dirty="0" smtClean="0">
                <a:ln>
                  <a:noFill/>
                </a:ln>
                <a:solidFill>
                  <a:srgbClr val="002060"/>
                </a:solidFill>
                <a:effectLst/>
                <a:uLnTx/>
                <a:uFillTx/>
                <a:latin typeface="+mn-lt"/>
                <a:ea typeface="+mn-ea"/>
                <a:cs typeface="+mn-cs"/>
              </a:rPr>
              <a:t>Dolor, fatiga y trastornos del sueño están presentes en cuando menos </a:t>
            </a:r>
            <a:r>
              <a:rPr kumimoji="0" lang="es-MX" sz="2800" b="1" i="0" u="none" strike="noStrike" kern="1200" cap="none" spc="0" normalizeH="0" baseline="0" noProof="0" dirty="0" smtClean="0">
                <a:ln>
                  <a:noFill/>
                </a:ln>
                <a:solidFill>
                  <a:srgbClr val="002060"/>
                </a:solidFill>
                <a:effectLst/>
                <a:uLnTx/>
                <a:uFillTx/>
                <a:latin typeface="+mn-lt"/>
                <a:ea typeface="+mn-ea"/>
                <a:cs typeface="+mn-cs"/>
              </a:rPr>
              <a:t>86% de los pacientes</a:t>
            </a:r>
            <a:r>
              <a:rPr kumimoji="0" lang="es-MX" sz="2800" b="0" i="0" u="none" strike="noStrike" kern="1200" cap="none" spc="0" normalizeH="0" baseline="0" noProof="0" dirty="0" smtClean="0">
                <a:ln>
                  <a:noFill/>
                </a:ln>
                <a:solidFill>
                  <a:srgbClr val="002060"/>
                </a:solidFill>
                <a:effectLst/>
                <a:uLnTx/>
                <a:uFillTx/>
                <a:latin typeface="+mn-lt"/>
                <a:ea typeface="+mn-ea"/>
                <a:cs typeface="+mn-cs"/>
              </a:rPr>
              <a:t>*</a:t>
            </a:r>
          </a:p>
        </p:txBody>
      </p:sp>
      <p:sp>
        <p:nvSpPr>
          <p:cNvPr id="56" name="Line 19"/>
          <p:cNvSpPr>
            <a:spLocks noChangeShapeType="1"/>
          </p:cNvSpPr>
          <p:nvPr/>
        </p:nvSpPr>
        <p:spPr bwMode="gray">
          <a:xfrm>
            <a:off x="852488" y="5200650"/>
            <a:ext cx="7748587"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s-MX" dirty="0">
              <a:solidFill>
                <a:prstClr val="white"/>
              </a:solidFill>
            </a:endParaRPr>
          </a:p>
        </p:txBody>
      </p:sp>
      <p:sp>
        <p:nvSpPr>
          <p:cNvPr id="57" name="Line 20"/>
          <p:cNvSpPr>
            <a:spLocks noChangeShapeType="1"/>
          </p:cNvSpPr>
          <p:nvPr/>
        </p:nvSpPr>
        <p:spPr bwMode="gray">
          <a:xfrm>
            <a:off x="871538" y="3032125"/>
            <a:ext cx="0" cy="21590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s-MX" dirty="0">
              <a:solidFill>
                <a:prstClr val="white"/>
              </a:solidFill>
            </a:endParaRPr>
          </a:p>
        </p:txBody>
      </p:sp>
      <p:sp>
        <p:nvSpPr>
          <p:cNvPr id="58" name="Rectangle 21"/>
          <p:cNvSpPr>
            <a:spLocks noChangeArrowheads="1"/>
          </p:cNvSpPr>
          <p:nvPr/>
        </p:nvSpPr>
        <p:spPr bwMode="gray">
          <a:xfrm>
            <a:off x="658177" y="5145088"/>
            <a:ext cx="6572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0" hangingPunct="0">
              <a:spcBef>
                <a:spcPct val="80000"/>
              </a:spcBef>
              <a:buClr>
                <a:srgbClr val="67CFE1"/>
              </a:buClr>
            </a:pPr>
            <a:r>
              <a:rPr lang="es-MX" sz="1000" b="1" dirty="0" smtClean="0">
                <a:solidFill>
                  <a:prstClr val="black"/>
                </a:solidFill>
              </a:rPr>
              <a:t>0</a:t>
            </a:r>
            <a:endParaRPr lang="es-MX" sz="1000" b="1" dirty="0">
              <a:solidFill>
                <a:prstClr val="black"/>
              </a:solidFill>
            </a:endParaRPr>
          </a:p>
        </p:txBody>
      </p:sp>
      <p:sp>
        <p:nvSpPr>
          <p:cNvPr id="59" name="Rectangle 22"/>
          <p:cNvSpPr>
            <a:spLocks noChangeArrowheads="1"/>
          </p:cNvSpPr>
          <p:nvPr/>
        </p:nvSpPr>
        <p:spPr bwMode="gray">
          <a:xfrm>
            <a:off x="592454" y="4710113"/>
            <a:ext cx="1314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0" hangingPunct="0">
              <a:spcBef>
                <a:spcPct val="80000"/>
              </a:spcBef>
              <a:buClr>
                <a:srgbClr val="67CFE1"/>
              </a:buClr>
            </a:pPr>
            <a:r>
              <a:rPr lang="es-MX" sz="1000" b="1" dirty="0" smtClean="0">
                <a:solidFill>
                  <a:prstClr val="black"/>
                </a:solidFill>
              </a:rPr>
              <a:t>20</a:t>
            </a:r>
            <a:endParaRPr lang="es-MX" sz="1000" b="1" dirty="0">
              <a:solidFill>
                <a:prstClr val="black"/>
              </a:solidFill>
            </a:endParaRPr>
          </a:p>
        </p:txBody>
      </p:sp>
      <p:sp>
        <p:nvSpPr>
          <p:cNvPr id="60" name="Rectangle 23"/>
          <p:cNvSpPr>
            <a:spLocks noChangeArrowheads="1"/>
          </p:cNvSpPr>
          <p:nvPr/>
        </p:nvSpPr>
        <p:spPr bwMode="gray">
          <a:xfrm>
            <a:off x="592454" y="4278313"/>
            <a:ext cx="1314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0" hangingPunct="0">
              <a:spcBef>
                <a:spcPct val="80000"/>
              </a:spcBef>
              <a:buClr>
                <a:srgbClr val="67CFE1"/>
              </a:buClr>
            </a:pPr>
            <a:r>
              <a:rPr lang="es-MX" sz="1000" b="1" dirty="0" smtClean="0">
                <a:solidFill>
                  <a:prstClr val="black"/>
                </a:solidFill>
              </a:rPr>
              <a:t>40</a:t>
            </a:r>
            <a:endParaRPr lang="es-MX" sz="1000" b="1" dirty="0">
              <a:solidFill>
                <a:prstClr val="black"/>
              </a:solidFill>
            </a:endParaRPr>
          </a:p>
        </p:txBody>
      </p:sp>
      <p:sp>
        <p:nvSpPr>
          <p:cNvPr id="61" name="Rectangle 24"/>
          <p:cNvSpPr>
            <a:spLocks noChangeArrowheads="1"/>
          </p:cNvSpPr>
          <p:nvPr/>
        </p:nvSpPr>
        <p:spPr bwMode="gray">
          <a:xfrm>
            <a:off x="592454" y="3851275"/>
            <a:ext cx="1314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0" hangingPunct="0">
              <a:spcBef>
                <a:spcPct val="80000"/>
              </a:spcBef>
              <a:buClr>
                <a:srgbClr val="67CFE1"/>
              </a:buClr>
            </a:pPr>
            <a:r>
              <a:rPr lang="es-MX" sz="1000" b="1" dirty="0" smtClean="0">
                <a:solidFill>
                  <a:prstClr val="black"/>
                </a:solidFill>
              </a:rPr>
              <a:t>60</a:t>
            </a:r>
            <a:endParaRPr lang="es-MX" sz="1000" b="1" dirty="0">
              <a:solidFill>
                <a:prstClr val="black"/>
              </a:solidFill>
            </a:endParaRPr>
          </a:p>
        </p:txBody>
      </p:sp>
      <p:sp>
        <p:nvSpPr>
          <p:cNvPr id="62" name="Rectangle 25"/>
          <p:cNvSpPr>
            <a:spLocks noChangeArrowheads="1"/>
          </p:cNvSpPr>
          <p:nvPr/>
        </p:nvSpPr>
        <p:spPr bwMode="gray">
          <a:xfrm>
            <a:off x="592454" y="3417888"/>
            <a:ext cx="1314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0" hangingPunct="0">
              <a:spcBef>
                <a:spcPct val="80000"/>
              </a:spcBef>
              <a:buClr>
                <a:srgbClr val="67CFE1"/>
              </a:buClr>
            </a:pPr>
            <a:r>
              <a:rPr lang="es-MX" sz="1000" b="1" dirty="0" smtClean="0">
                <a:solidFill>
                  <a:prstClr val="black"/>
                </a:solidFill>
              </a:rPr>
              <a:t>80</a:t>
            </a:r>
            <a:endParaRPr lang="es-MX" sz="1000" b="1" dirty="0">
              <a:solidFill>
                <a:prstClr val="black"/>
              </a:solidFill>
            </a:endParaRPr>
          </a:p>
        </p:txBody>
      </p:sp>
      <p:sp>
        <p:nvSpPr>
          <p:cNvPr id="63" name="Rectangle 26"/>
          <p:cNvSpPr>
            <a:spLocks noChangeArrowheads="1"/>
          </p:cNvSpPr>
          <p:nvPr/>
        </p:nvSpPr>
        <p:spPr bwMode="gray">
          <a:xfrm>
            <a:off x="526731" y="2986088"/>
            <a:ext cx="19716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0" hangingPunct="0">
              <a:spcBef>
                <a:spcPct val="80000"/>
              </a:spcBef>
              <a:buClr>
                <a:srgbClr val="67CFE1"/>
              </a:buClr>
            </a:pPr>
            <a:r>
              <a:rPr lang="es-MX" sz="1000" b="1" dirty="0" smtClean="0">
                <a:solidFill>
                  <a:prstClr val="black"/>
                </a:solidFill>
              </a:rPr>
              <a:t>100</a:t>
            </a:r>
            <a:endParaRPr lang="es-MX" sz="1000" b="1" dirty="0">
              <a:solidFill>
                <a:prstClr val="black"/>
              </a:solidFill>
            </a:endParaRPr>
          </a:p>
        </p:txBody>
      </p:sp>
      <p:sp>
        <p:nvSpPr>
          <p:cNvPr id="64" name="Rectangle 27"/>
          <p:cNvSpPr>
            <a:spLocks noChangeArrowheads="1"/>
          </p:cNvSpPr>
          <p:nvPr/>
        </p:nvSpPr>
        <p:spPr bwMode="gray">
          <a:xfrm>
            <a:off x="958850" y="3046413"/>
            <a:ext cx="355600" cy="2128837"/>
          </a:xfrm>
          <a:prstGeom prst="rect">
            <a:avLst/>
          </a:prstGeom>
          <a:solidFill>
            <a:schemeClr val="accent2"/>
          </a:solidFill>
          <a:ln w="9525">
            <a:noFill/>
            <a:miter lim="800000"/>
            <a:headEnd/>
            <a:tailEnd/>
          </a:ln>
        </p:spPr>
        <p:txBody>
          <a:bodyPr/>
          <a:lstStyle/>
          <a:p>
            <a:pPr>
              <a:defRPr/>
            </a:pPr>
            <a:endParaRPr lang="es-MX" dirty="0">
              <a:solidFill>
                <a:prstClr val="white"/>
              </a:solidFill>
              <a:ea typeface="MS PGothic" pitchFamily="34" charset="-128"/>
              <a:cs typeface="MS PGothic" pitchFamily="34" charset="-128"/>
            </a:endParaRPr>
          </a:p>
        </p:txBody>
      </p:sp>
      <p:sp>
        <p:nvSpPr>
          <p:cNvPr id="65" name="Rectangle 28"/>
          <p:cNvSpPr>
            <a:spLocks noChangeArrowheads="1"/>
          </p:cNvSpPr>
          <p:nvPr/>
        </p:nvSpPr>
        <p:spPr bwMode="gray">
          <a:xfrm>
            <a:off x="1601788" y="3130550"/>
            <a:ext cx="365125" cy="2044700"/>
          </a:xfrm>
          <a:prstGeom prst="rect">
            <a:avLst/>
          </a:prstGeom>
          <a:solidFill>
            <a:schemeClr val="accent1"/>
          </a:solidFill>
          <a:ln w="9525">
            <a:noFill/>
            <a:miter lim="800000"/>
            <a:headEnd/>
            <a:tailEnd/>
          </a:ln>
        </p:spPr>
        <p:txBody>
          <a:bodyPr/>
          <a:lstStyle/>
          <a:p>
            <a:pPr>
              <a:defRPr/>
            </a:pPr>
            <a:endParaRPr lang="es-MX" dirty="0">
              <a:solidFill>
                <a:prstClr val="white"/>
              </a:solidFill>
              <a:ea typeface="MS PGothic" pitchFamily="34" charset="-128"/>
              <a:cs typeface="MS PGothic" pitchFamily="34" charset="-128"/>
            </a:endParaRPr>
          </a:p>
        </p:txBody>
      </p:sp>
      <p:sp>
        <p:nvSpPr>
          <p:cNvPr id="66" name="Rectangle 29"/>
          <p:cNvSpPr>
            <a:spLocks noChangeArrowheads="1"/>
          </p:cNvSpPr>
          <p:nvPr/>
        </p:nvSpPr>
        <p:spPr bwMode="gray">
          <a:xfrm>
            <a:off x="2255838" y="3341688"/>
            <a:ext cx="355600" cy="1833562"/>
          </a:xfrm>
          <a:prstGeom prst="rect">
            <a:avLst/>
          </a:prstGeom>
          <a:solidFill>
            <a:schemeClr val="accent1"/>
          </a:solidFill>
          <a:ln w="9525">
            <a:noFill/>
            <a:miter lim="800000"/>
            <a:headEnd/>
            <a:tailEnd/>
          </a:ln>
        </p:spPr>
        <p:txBody>
          <a:bodyPr/>
          <a:lstStyle/>
          <a:p>
            <a:pPr>
              <a:defRPr/>
            </a:pPr>
            <a:endParaRPr lang="es-MX" dirty="0">
              <a:solidFill>
                <a:prstClr val="white"/>
              </a:solidFill>
              <a:ea typeface="MS PGothic" pitchFamily="34" charset="-128"/>
              <a:cs typeface="MS PGothic" pitchFamily="34" charset="-128"/>
            </a:endParaRPr>
          </a:p>
        </p:txBody>
      </p:sp>
      <p:sp>
        <p:nvSpPr>
          <p:cNvPr id="67" name="Rectangle 30"/>
          <p:cNvSpPr>
            <a:spLocks noChangeArrowheads="1"/>
          </p:cNvSpPr>
          <p:nvPr/>
        </p:nvSpPr>
        <p:spPr bwMode="gray">
          <a:xfrm>
            <a:off x="2898775" y="3640138"/>
            <a:ext cx="365125" cy="1535112"/>
          </a:xfrm>
          <a:prstGeom prst="rect">
            <a:avLst/>
          </a:prstGeom>
          <a:solidFill>
            <a:schemeClr val="accent1"/>
          </a:solidFill>
          <a:ln w="9525">
            <a:noFill/>
            <a:miter lim="800000"/>
            <a:headEnd/>
            <a:tailEnd/>
          </a:ln>
        </p:spPr>
        <p:txBody>
          <a:bodyPr/>
          <a:lstStyle/>
          <a:p>
            <a:pPr>
              <a:defRPr/>
            </a:pPr>
            <a:endParaRPr lang="es-MX" dirty="0">
              <a:solidFill>
                <a:prstClr val="white"/>
              </a:solidFill>
              <a:ea typeface="MS PGothic" pitchFamily="34" charset="-128"/>
              <a:cs typeface="MS PGothic" pitchFamily="34" charset="-128"/>
            </a:endParaRPr>
          </a:p>
        </p:txBody>
      </p:sp>
      <p:sp>
        <p:nvSpPr>
          <p:cNvPr id="68" name="Rectangle 31"/>
          <p:cNvSpPr>
            <a:spLocks noChangeArrowheads="1"/>
          </p:cNvSpPr>
          <p:nvPr/>
        </p:nvSpPr>
        <p:spPr bwMode="gray">
          <a:xfrm>
            <a:off x="3552825" y="3903663"/>
            <a:ext cx="354013" cy="1271587"/>
          </a:xfrm>
          <a:prstGeom prst="rect">
            <a:avLst/>
          </a:prstGeom>
          <a:solidFill>
            <a:schemeClr val="accent1"/>
          </a:solidFill>
          <a:ln w="9525">
            <a:noFill/>
            <a:miter lim="800000"/>
            <a:headEnd/>
            <a:tailEnd/>
          </a:ln>
        </p:spPr>
        <p:txBody>
          <a:bodyPr/>
          <a:lstStyle/>
          <a:p>
            <a:pPr>
              <a:defRPr/>
            </a:pPr>
            <a:endParaRPr lang="es-MX" dirty="0">
              <a:solidFill>
                <a:prstClr val="white"/>
              </a:solidFill>
              <a:ea typeface="MS PGothic" pitchFamily="34" charset="-128"/>
              <a:cs typeface="MS PGothic" pitchFamily="34" charset="-128"/>
            </a:endParaRPr>
          </a:p>
        </p:txBody>
      </p:sp>
      <p:sp>
        <p:nvSpPr>
          <p:cNvPr id="69" name="Rectangle 32"/>
          <p:cNvSpPr>
            <a:spLocks noChangeArrowheads="1"/>
          </p:cNvSpPr>
          <p:nvPr/>
        </p:nvSpPr>
        <p:spPr bwMode="gray">
          <a:xfrm>
            <a:off x="4197350" y="3987800"/>
            <a:ext cx="361950" cy="1187450"/>
          </a:xfrm>
          <a:prstGeom prst="rect">
            <a:avLst/>
          </a:prstGeom>
          <a:solidFill>
            <a:schemeClr val="accent1"/>
          </a:solidFill>
          <a:ln w="9525">
            <a:noFill/>
            <a:miter lim="800000"/>
            <a:headEnd/>
            <a:tailEnd/>
          </a:ln>
        </p:spPr>
        <p:txBody>
          <a:bodyPr/>
          <a:lstStyle/>
          <a:p>
            <a:pPr>
              <a:defRPr/>
            </a:pPr>
            <a:endParaRPr lang="es-MX" dirty="0">
              <a:solidFill>
                <a:prstClr val="white"/>
              </a:solidFill>
              <a:ea typeface="MS PGothic" pitchFamily="34" charset="-128"/>
              <a:cs typeface="MS PGothic" pitchFamily="34" charset="-128"/>
            </a:endParaRPr>
          </a:p>
        </p:txBody>
      </p:sp>
      <p:sp>
        <p:nvSpPr>
          <p:cNvPr id="70" name="Rectangle 33"/>
          <p:cNvSpPr>
            <a:spLocks noChangeArrowheads="1"/>
          </p:cNvSpPr>
          <p:nvPr/>
        </p:nvSpPr>
        <p:spPr bwMode="gray">
          <a:xfrm>
            <a:off x="4851400" y="4071938"/>
            <a:ext cx="352425" cy="1103312"/>
          </a:xfrm>
          <a:prstGeom prst="rect">
            <a:avLst/>
          </a:prstGeom>
          <a:solidFill>
            <a:schemeClr val="accent1"/>
          </a:solidFill>
          <a:ln w="9525">
            <a:noFill/>
            <a:miter lim="800000"/>
            <a:headEnd/>
            <a:tailEnd/>
          </a:ln>
        </p:spPr>
        <p:txBody>
          <a:bodyPr/>
          <a:lstStyle/>
          <a:p>
            <a:pPr>
              <a:defRPr/>
            </a:pPr>
            <a:endParaRPr lang="es-MX" dirty="0">
              <a:solidFill>
                <a:prstClr val="white"/>
              </a:solidFill>
              <a:ea typeface="MS PGothic" pitchFamily="34" charset="-128"/>
              <a:cs typeface="MS PGothic" pitchFamily="34" charset="-128"/>
            </a:endParaRPr>
          </a:p>
        </p:txBody>
      </p:sp>
      <p:sp>
        <p:nvSpPr>
          <p:cNvPr id="71" name="Rectangle 34"/>
          <p:cNvSpPr>
            <a:spLocks noChangeArrowheads="1"/>
          </p:cNvSpPr>
          <p:nvPr/>
        </p:nvSpPr>
        <p:spPr bwMode="gray">
          <a:xfrm>
            <a:off x="5494338" y="4198938"/>
            <a:ext cx="354012" cy="976312"/>
          </a:xfrm>
          <a:prstGeom prst="rect">
            <a:avLst/>
          </a:prstGeom>
          <a:solidFill>
            <a:schemeClr val="accent1"/>
          </a:solidFill>
          <a:ln w="9525">
            <a:noFill/>
            <a:miter lim="800000"/>
            <a:headEnd/>
            <a:tailEnd/>
          </a:ln>
        </p:spPr>
        <p:txBody>
          <a:bodyPr/>
          <a:lstStyle/>
          <a:p>
            <a:pPr>
              <a:defRPr/>
            </a:pPr>
            <a:endParaRPr lang="es-MX" dirty="0">
              <a:solidFill>
                <a:prstClr val="white"/>
              </a:solidFill>
              <a:ea typeface="MS PGothic" pitchFamily="34" charset="-128"/>
              <a:cs typeface="MS PGothic" pitchFamily="34" charset="-128"/>
            </a:endParaRPr>
          </a:p>
        </p:txBody>
      </p:sp>
      <p:sp>
        <p:nvSpPr>
          <p:cNvPr id="72" name="Rectangle 35"/>
          <p:cNvSpPr>
            <a:spLocks noChangeArrowheads="1"/>
          </p:cNvSpPr>
          <p:nvPr/>
        </p:nvSpPr>
        <p:spPr bwMode="gray">
          <a:xfrm>
            <a:off x="6137275" y="4284663"/>
            <a:ext cx="363538" cy="890587"/>
          </a:xfrm>
          <a:prstGeom prst="rect">
            <a:avLst/>
          </a:prstGeom>
          <a:solidFill>
            <a:schemeClr val="accent1"/>
          </a:solidFill>
          <a:ln w="9525">
            <a:noFill/>
            <a:miter lim="800000"/>
            <a:headEnd/>
            <a:tailEnd/>
          </a:ln>
        </p:spPr>
        <p:txBody>
          <a:bodyPr/>
          <a:lstStyle/>
          <a:p>
            <a:pPr>
              <a:defRPr/>
            </a:pPr>
            <a:endParaRPr lang="es-MX" dirty="0">
              <a:solidFill>
                <a:prstClr val="white"/>
              </a:solidFill>
              <a:ea typeface="MS PGothic" pitchFamily="34" charset="-128"/>
              <a:cs typeface="MS PGothic" pitchFamily="34" charset="-128"/>
            </a:endParaRPr>
          </a:p>
        </p:txBody>
      </p:sp>
      <p:sp>
        <p:nvSpPr>
          <p:cNvPr id="73" name="Rectangle 36"/>
          <p:cNvSpPr>
            <a:spLocks noChangeArrowheads="1"/>
          </p:cNvSpPr>
          <p:nvPr/>
        </p:nvSpPr>
        <p:spPr bwMode="gray">
          <a:xfrm>
            <a:off x="6789738" y="4306888"/>
            <a:ext cx="354012" cy="868362"/>
          </a:xfrm>
          <a:prstGeom prst="rect">
            <a:avLst/>
          </a:prstGeom>
          <a:solidFill>
            <a:schemeClr val="accent1"/>
          </a:solidFill>
          <a:ln w="9525">
            <a:noFill/>
            <a:miter lim="800000"/>
            <a:headEnd/>
            <a:tailEnd/>
          </a:ln>
        </p:spPr>
        <p:txBody>
          <a:bodyPr/>
          <a:lstStyle/>
          <a:p>
            <a:pPr>
              <a:defRPr/>
            </a:pPr>
            <a:endParaRPr lang="es-MX" dirty="0">
              <a:solidFill>
                <a:prstClr val="white"/>
              </a:solidFill>
              <a:ea typeface="MS PGothic" pitchFamily="34" charset="-128"/>
              <a:cs typeface="MS PGothic" pitchFamily="34" charset="-128"/>
            </a:endParaRPr>
          </a:p>
        </p:txBody>
      </p:sp>
      <p:sp>
        <p:nvSpPr>
          <p:cNvPr id="74" name="Rectangle 37"/>
          <p:cNvSpPr>
            <a:spLocks noChangeArrowheads="1"/>
          </p:cNvSpPr>
          <p:nvPr/>
        </p:nvSpPr>
        <p:spPr bwMode="gray">
          <a:xfrm>
            <a:off x="7432675" y="4498975"/>
            <a:ext cx="365125" cy="676275"/>
          </a:xfrm>
          <a:prstGeom prst="rect">
            <a:avLst/>
          </a:prstGeom>
          <a:solidFill>
            <a:schemeClr val="accent1"/>
          </a:solidFill>
          <a:ln w="9525">
            <a:noFill/>
            <a:miter lim="800000"/>
            <a:headEnd/>
            <a:tailEnd/>
          </a:ln>
        </p:spPr>
        <p:txBody>
          <a:bodyPr/>
          <a:lstStyle/>
          <a:p>
            <a:pPr>
              <a:defRPr/>
            </a:pPr>
            <a:endParaRPr lang="es-MX" dirty="0">
              <a:solidFill>
                <a:prstClr val="white"/>
              </a:solidFill>
              <a:ea typeface="MS PGothic" pitchFamily="34" charset="-128"/>
              <a:cs typeface="MS PGothic" pitchFamily="34" charset="-128"/>
            </a:endParaRPr>
          </a:p>
        </p:txBody>
      </p:sp>
      <p:sp>
        <p:nvSpPr>
          <p:cNvPr id="75" name="Rectangle 38"/>
          <p:cNvSpPr>
            <a:spLocks noChangeArrowheads="1"/>
          </p:cNvSpPr>
          <p:nvPr/>
        </p:nvSpPr>
        <p:spPr bwMode="gray">
          <a:xfrm>
            <a:off x="8086725" y="4752975"/>
            <a:ext cx="354013" cy="422275"/>
          </a:xfrm>
          <a:prstGeom prst="rect">
            <a:avLst/>
          </a:prstGeom>
          <a:solidFill>
            <a:schemeClr val="accent1"/>
          </a:solidFill>
          <a:ln w="9525">
            <a:noFill/>
            <a:miter lim="800000"/>
            <a:headEnd/>
            <a:tailEnd/>
          </a:ln>
        </p:spPr>
        <p:txBody>
          <a:bodyPr/>
          <a:lstStyle/>
          <a:p>
            <a:pPr>
              <a:defRPr/>
            </a:pPr>
            <a:endParaRPr lang="es-MX" dirty="0">
              <a:solidFill>
                <a:prstClr val="white"/>
              </a:solidFill>
              <a:ea typeface="MS PGothic" pitchFamily="34" charset="-128"/>
              <a:cs typeface="MS PGothic" pitchFamily="34" charset="-128"/>
            </a:endParaRPr>
          </a:p>
        </p:txBody>
      </p:sp>
      <p:sp>
        <p:nvSpPr>
          <p:cNvPr id="76" name="Rectangle 39"/>
          <p:cNvSpPr>
            <a:spLocks noChangeArrowheads="1"/>
          </p:cNvSpPr>
          <p:nvPr/>
        </p:nvSpPr>
        <p:spPr bwMode="gray">
          <a:xfrm>
            <a:off x="993166" y="2822575"/>
            <a:ext cx="29014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s-MX" sz="1000" b="1" dirty="0" smtClean="0">
                <a:solidFill>
                  <a:prstClr val="black"/>
                </a:solidFill>
              </a:rPr>
              <a:t>100%</a:t>
            </a:r>
            <a:endParaRPr lang="es-MX" sz="2400" dirty="0">
              <a:solidFill>
                <a:prstClr val="black"/>
              </a:solidFill>
            </a:endParaRPr>
          </a:p>
        </p:txBody>
      </p:sp>
      <p:sp>
        <p:nvSpPr>
          <p:cNvPr id="77" name="Rectangle 40"/>
          <p:cNvSpPr>
            <a:spLocks noChangeArrowheads="1"/>
          </p:cNvSpPr>
          <p:nvPr/>
        </p:nvSpPr>
        <p:spPr bwMode="gray">
          <a:xfrm>
            <a:off x="1673728" y="2906713"/>
            <a:ext cx="22442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s-MX" sz="1000" b="1" dirty="0" smtClean="0">
                <a:solidFill>
                  <a:prstClr val="black"/>
                </a:solidFill>
              </a:rPr>
              <a:t>96%</a:t>
            </a:r>
            <a:endParaRPr lang="es-MX" sz="2400" dirty="0">
              <a:solidFill>
                <a:prstClr val="black"/>
              </a:solidFill>
            </a:endParaRPr>
          </a:p>
        </p:txBody>
      </p:sp>
      <p:sp>
        <p:nvSpPr>
          <p:cNvPr id="78" name="Rectangle 41"/>
          <p:cNvSpPr>
            <a:spLocks noChangeArrowheads="1"/>
          </p:cNvSpPr>
          <p:nvPr/>
        </p:nvSpPr>
        <p:spPr bwMode="gray">
          <a:xfrm>
            <a:off x="2323015" y="3117850"/>
            <a:ext cx="22442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s-MX" sz="1000" b="1" dirty="0" smtClean="0">
                <a:solidFill>
                  <a:prstClr val="black"/>
                </a:solidFill>
              </a:rPr>
              <a:t>86%</a:t>
            </a:r>
            <a:endParaRPr lang="es-MX" sz="2400" dirty="0">
              <a:solidFill>
                <a:prstClr val="black"/>
              </a:solidFill>
            </a:endParaRPr>
          </a:p>
        </p:txBody>
      </p:sp>
      <p:sp>
        <p:nvSpPr>
          <p:cNvPr id="79" name="Rectangle 42"/>
          <p:cNvSpPr>
            <a:spLocks noChangeArrowheads="1"/>
          </p:cNvSpPr>
          <p:nvPr/>
        </p:nvSpPr>
        <p:spPr bwMode="gray">
          <a:xfrm>
            <a:off x="2970715" y="3414713"/>
            <a:ext cx="22442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s-MX" sz="1000" b="1" dirty="0" smtClean="0">
                <a:solidFill>
                  <a:prstClr val="black"/>
                </a:solidFill>
              </a:rPr>
              <a:t>72%</a:t>
            </a:r>
            <a:endParaRPr lang="es-MX" sz="2400" dirty="0">
              <a:solidFill>
                <a:prstClr val="black"/>
              </a:solidFill>
            </a:endParaRPr>
          </a:p>
        </p:txBody>
      </p:sp>
      <p:sp>
        <p:nvSpPr>
          <p:cNvPr id="80" name="Rectangle 43"/>
          <p:cNvSpPr>
            <a:spLocks noChangeArrowheads="1"/>
          </p:cNvSpPr>
          <p:nvPr/>
        </p:nvSpPr>
        <p:spPr bwMode="gray">
          <a:xfrm>
            <a:off x="3618415" y="3679825"/>
            <a:ext cx="22442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s-MX" sz="1000" b="1" dirty="0" smtClean="0">
                <a:solidFill>
                  <a:prstClr val="black"/>
                </a:solidFill>
              </a:rPr>
              <a:t>60%</a:t>
            </a:r>
            <a:endParaRPr lang="es-MX" sz="2400" dirty="0">
              <a:solidFill>
                <a:prstClr val="black"/>
              </a:solidFill>
            </a:endParaRPr>
          </a:p>
        </p:txBody>
      </p:sp>
      <p:sp>
        <p:nvSpPr>
          <p:cNvPr id="81" name="Rectangle 44"/>
          <p:cNvSpPr>
            <a:spLocks noChangeArrowheads="1"/>
          </p:cNvSpPr>
          <p:nvPr/>
        </p:nvSpPr>
        <p:spPr bwMode="gray">
          <a:xfrm>
            <a:off x="4266115" y="3763963"/>
            <a:ext cx="22442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s-MX" sz="1000" b="1" dirty="0" smtClean="0">
                <a:solidFill>
                  <a:prstClr val="black"/>
                </a:solidFill>
              </a:rPr>
              <a:t>56%</a:t>
            </a:r>
            <a:endParaRPr lang="es-MX" sz="2400" dirty="0">
              <a:solidFill>
                <a:prstClr val="black"/>
              </a:solidFill>
            </a:endParaRPr>
          </a:p>
        </p:txBody>
      </p:sp>
      <p:sp>
        <p:nvSpPr>
          <p:cNvPr id="82" name="Rectangle 45"/>
          <p:cNvSpPr>
            <a:spLocks noChangeArrowheads="1"/>
          </p:cNvSpPr>
          <p:nvPr/>
        </p:nvSpPr>
        <p:spPr bwMode="gray">
          <a:xfrm>
            <a:off x="4915403" y="3849688"/>
            <a:ext cx="22442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s-MX" sz="1000" b="1" dirty="0" smtClean="0">
                <a:solidFill>
                  <a:prstClr val="black"/>
                </a:solidFill>
              </a:rPr>
              <a:t>52%</a:t>
            </a:r>
            <a:endParaRPr lang="es-MX" sz="2400" dirty="0">
              <a:solidFill>
                <a:prstClr val="black"/>
              </a:solidFill>
            </a:endParaRPr>
          </a:p>
        </p:txBody>
      </p:sp>
      <p:sp>
        <p:nvSpPr>
          <p:cNvPr id="83" name="Rectangle 46"/>
          <p:cNvSpPr>
            <a:spLocks noChangeArrowheads="1"/>
          </p:cNvSpPr>
          <p:nvPr/>
        </p:nvSpPr>
        <p:spPr bwMode="gray">
          <a:xfrm>
            <a:off x="5559928" y="3976688"/>
            <a:ext cx="22442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s-MX" sz="1000" b="1" dirty="0" smtClean="0">
                <a:solidFill>
                  <a:prstClr val="black"/>
                </a:solidFill>
              </a:rPr>
              <a:t>46%</a:t>
            </a:r>
            <a:endParaRPr lang="es-MX" sz="2400" dirty="0">
              <a:solidFill>
                <a:prstClr val="black"/>
              </a:solidFill>
            </a:endParaRPr>
          </a:p>
        </p:txBody>
      </p:sp>
      <p:sp>
        <p:nvSpPr>
          <p:cNvPr id="84" name="Rectangle 47"/>
          <p:cNvSpPr>
            <a:spLocks noChangeArrowheads="1"/>
          </p:cNvSpPr>
          <p:nvPr/>
        </p:nvSpPr>
        <p:spPr bwMode="gray">
          <a:xfrm>
            <a:off x="6207628" y="4062413"/>
            <a:ext cx="22442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s-MX" sz="1000" b="1" dirty="0" smtClean="0">
                <a:solidFill>
                  <a:prstClr val="black"/>
                </a:solidFill>
              </a:rPr>
              <a:t>42%</a:t>
            </a:r>
            <a:endParaRPr lang="es-MX" sz="2400" dirty="0">
              <a:solidFill>
                <a:prstClr val="black"/>
              </a:solidFill>
            </a:endParaRPr>
          </a:p>
        </p:txBody>
      </p:sp>
      <p:sp>
        <p:nvSpPr>
          <p:cNvPr id="85" name="Rectangle 48"/>
          <p:cNvSpPr>
            <a:spLocks noChangeArrowheads="1"/>
          </p:cNvSpPr>
          <p:nvPr/>
        </p:nvSpPr>
        <p:spPr bwMode="gray">
          <a:xfrm>
            <a:off x="6855328" y="4083050"/>
            <a:ext cx="22442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s-MX" sz="1000" b="1" dirty="0" smtClean="0">
                <a:solidFill>
                  <a:prstClr val="black"/>
                </a:solidFill>
              </a:rPr>
              <a:t>41%</a:t>
            </a:r>
            <a:endParaRPr lang="es-MX" sz="2400" dirty="0">
              <a:solidFill>
                <a:prstClr val="black"/>
              </a:solidFill>
            </a:endParaRPr>
          </a:p>
        </p:txBody>
      </p:sp>
      <p:sp>
        <p:nvSpPr>
          <p:cNvPr id="86" name="Rectangle 49"/>
          <p:cNvSpPr>
            <a:spLocks noChangeArrowheads="1"/>
          </p:cNvSpPr>
          <p:nvPr/>
        </p:nvSpPr>
        <p:spPr bwMode="gray">
          <a:xfrm>
            <a:off x="7504615" y="4275138"/>
            <a:ext cx="22442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s-MX" sz="1000" b="1" dirty="0" smtClean="0">
                <a:solidFill>
                  <a:prstClr val="black"/>
                </a:solidFill>
              </a:rPr>
              <a:t>32%</a:t>
            </a:r>
            <a:endParaRPr lang="es-MX" sz="2400" dirty="0">
              <a:solidFill>
                <a:prstClr val="black"/>
              </a:solidFill>
            </a:endParaRPr>
          </a:p>
        </p:txBody>
      </p:sp>
      <p:sp>
        <p:nvSpPr>
          <p:cNvPr id="87" name="Rectangle 50"/>
          <p:cNvSpPr>
            <a:spLocks noChangeArrowheads="1"/>
          </p:cNvSpPr>
          <p:nvPr/>
        </p:nvSpPr>
        <p:spPr bwMode="gray">
          <a:xfrm>
            <a:off x="8153903" y="4527550"/>
            <a:ext cx="22442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s-MX" sz="1000" b="1" dirty="0" smtClean="0">
                <a:solidFill>
                  <a:prstClr val="black"/>
                </a:solidFill>
              </a:rPr>
              <a:t>20%</a:t>
            </a:r>
            <a:endParaRPr lang="es-MX" sz="2400" dirty="0">
              <a:solidFill>
                <a:prstClr val="black"/>
              </a:solidFill>
            </a:endParaRPr>
          </a:p>
        </p:txBody>
      </p:sp>
      <p:sp>
        <p:nvSpPr>
          <p:cNvPr id="88" name="Rectangle 51"/>
          <p:cNvSpPr>
            <a:spLocks noChangeArrowheads="1"/>
          </p:cNvSpPr>
          <p:nvPr/>
        </p:nvSpPr>
        <p:spPr bwMode="gray">
          <a:xfrm rot="20100000">
            <a:off x="874748" y="5292725"/>
            <a:ext cx="48570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s-MX" sz="1000" b="1" dirty="0" smtClean="0">
                <a:solidFill>
                  <a:srgbClr val="C03932"/>
                </a:solidFill>
              </a:rPr>
              <a:t>Dolor </a:t>
            </a:r>
          </a:p>
          <a:p>
            <a:pPr algn="ctr"/>
            <a:r>
              <a:rPr lang="es-MX" sz="1000" b="1" dirty="0" smtClean="0">
                <a:solidFill>
                  <a:srgbClr val="C03932"/>
                </a:solidFill>
              </a:rPr>
              <a:t>muscular</a:t>
            </a:r>
            <a:endParaRPr lang="es-MX" sz="2400" dirty="0">
              <a:solidFill>
                <a:srgbClr val="C03932"/>
              </a:solidFill>
            </a:endParaRPr>
          </a:p>
        </p:txBody>
      </p:sp>
      <p:sp>
        <p:nvSpPr>
          <p:cNvPr id="89" name="Rectangle 52"/>
          <p:cNvSpPr>
            <a:spLocks noChangeArrowheads="1"/>
          </p:cNvSpPr>
          <p:nvPr/>
        </p:nvSpPr>
        <p:spPr bwMode="gray">
          <a:xfrm rot="20100000">
            <a:off x="1600541" y="5292725"/>
            <a:ext cx="32220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MX" sz="1000" b="1" dirty="0" smtClean="0">
                <a:solidFill>
                  <a:prstClr val="black"/>
                </a:solidFill>
              </a:rPr>
              <a:t>Fatiga</a:t>
            </a:r>
            <a:endParaRPr lang="es-MX" sz="2400" dirty="0">
              <a:solidFill>
                <a:prstClr val="black"/>
              </a:solidFill>
            </a:endParaRPr>
          </a:p>
        </p:txBody>
      </p:sp>
      <p:sp>
        <p:nvSpPr>
          <p:cNvPr id="90" name="Rectangle 53"/>
          <p:cNvSpPr>
            <a:spLocks noChangeArrowheads="1"/>
          </p:cNvSpPr>
          <p:nvPr/>
        </p:nvSpPr>
        <p:spPr bwMode="gray">
          <a:xfrm rot="20100000">
            <a:off x="2151032" y="5292725"/>
            <a:ext cx="49693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MX" sz="1000" b="1" dirty="0" smtClean="0">
                <a:solidFill>
                  <a:prstClr val="black"/>
                </a:solidFill>
              </a:rPr>
              <a:t>Insomnio</a:t>
            </a:r>
            <a:endParaRPr lang="es-MX" sz="2400" dirty="0">
              <a:solidFill>
                <a:prstClr val="black"/>
              </a:solidFill>
            </a:endParaRPr>
          </a:p>
        </p:txBody>
      </p:sp>
      <p:sp>
        <p:nvSpPr>
          <p:cNvPr id="91" name="Rectangle 54"/>
          <p:cNvSpPr>
            <a:spLocks noChangeArrowheads="1"/>
          </p:cNvSpPr>
          <p:nvPr/>
        </p:nvSpPr>
        <p:spPr bwMode="gray">
          <a:xfrm rot="20100000">
            <a:off x="2445341" y="5378152"/>
            <a:ext cx="122469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s-MX" sz="1000" b="1" dirty="0" smtClean="0">
                <a:solidFill>
                  <a:prstClr val="black"/>
                </a:solidFill>
              </a:rPr>
              <a:t>Dolor en articulaciones</a:t>
            </a:r>
            <a:endParaRPr lang="es-MX" sz="2400" dirty="0">
              <a:solidFill>
                <a:prstClr val="black"/>
              </a:solidFill>
            </a:endParaRPr>
          </a:p>
        </p:txBody>
      </p:sp>
      <p:sp>
        <p:nvSpPr>
          <p:cNvPr id="92" name="Rectangle 55"/>
          <p:cNvSpPr>
            <a:spLocks noChangeArrowheads="1"/>
          </p:cNvSpPr>
          <p:nvPr/>
        </p:nvSpPr>
        <p:spPr bwMode="gray">
          <a:xfrm rot="20100000">
            <a:off x="3345476" y="5262861"/>
            <a:ext cx="87495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s-MX" sz="1000" b="1" dirty="0" smtClean="0">
                <a:solidFill>
                  <a:prstClr val="black"/>
                </a:solidFill>
              </a:rPr>
              <a:t>Cefaleas</a:t>
            </a:r>
            <a:endParaRPr lang="es-MX" sz="2400" dirty="0">
              <a:solidFill>
                <a:prstClr val="black"/>
              </a:solidFill>
            </a:endParaRPr>
          </a:p>
        </p:txBody>
      </p:sp>
      <p:sp>
        <p:nvSpPr>
          <p:cNvPr id="93" name="Rectangle 56"/>
          <p:cNvSpPr>
            <a:spLocks noChangeArrowheads="1"/>
          </p:cNvSpPr>
          <p:nvPr/>
        </p:nvSpPr>
        <p:spPr bwMode="gray">
          <a:xfrm rot="20100000">
            <a:off x="4128289" y="5292725"/>
            <a:ext cx="4937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s-MX" sz="1000" b="1" dirty="0" smtClean="0">
                <a:solidFill>
                  <a:prstClr val="black"/>
                </a:solidFill>
              </a:rPr>
              <a:t>Piernas </a:t>
            </a:r>
          </a:p>
          <a:p>
            <a:pPr algn="ctr"/>
            <a:r>
              <a:rPr lang="es-MX" sz="1000" b="1" dirty="0" smtClean="0">
                <a:solidFill>
                  <a:prstClr val="black"/>
                </a:solidFill>
              </a:rPr>
              <a:t>inquietas</a:t>
            </a:r>
            <a:endParaRPr lang="es-MX" sz="2400" dirty="0">
              <a:solidFill>
                <a:prstClr val="black"/>
              </a:solidFill>
            </a:endParaRPr>
          </a:p>
        </p:txBody>
      </p:sp>
      <p:sp>
        <p:nvSpPr>
          <p:cNvPr id="94" name="Rectangle 57"/>
          <p:cNvSpPr>
            <a:spLocks noChangeArrowheads="1"/>
          </p:cNvSpPr>
          <p:nvPr/>
        </p:nvSpPr>
        <p:spPr bwMode="gray">
          <a:xfrm rot="20100000">
            <a:off x="4705350" y="5138837"/>
            <a:ext cx="6477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s-MX" sz="1000" b="1" dirty="0" smtClean="0">
                <a:solidFill>
                  <a:prstClr val="black"/>
                </a:solidFill>
              </a:rPr>
              <a:t>Entumecimiento </a:t>
            </a:r>
            <a:br>
              <a:rPr lang="es-MX" sz="1000" b="1" dirty="0" smtClean="0">
                <a:solidFill>
                  <a:prstClr val="black"/>
                </a:solidFill>
              </a:rPr>
            </a:br>
            <a:r>
              <a:rPr lang="es-MX" sz="1000" b="1" dirty="0" smtClean="0">
                <a:solidFill>
                  <a:prstClr val="black"/>
                </a:solidFill>
              </a:rPr>
              <a:t>y hormigueo</a:t>
            </a:r>
            <a:endParaRPr lang="es-MX" sz="2400" dirty="0">
              <a:solidFill>
                <a:prstClr val="black"/>
              </a:solidFill>
            </a:endParaRPr>
          </a:p>
        </p:txBody>
      </p:sp>
      <p:sp>
        <p:nvSpPr>
          <p:cNvPr id="95" name="Rectangle 58"/>
          <p:cNvSpPr>
            <a:spLocks noChangeArrowheads="1"/>
          </p:cNvSpPr>
          <p:nvPr/>
        </p:nvSpPr>
        <p:spPr bwMode="gray">
          <a:xfrm rot="20100000">
            <a:off x="5390502" y="5292725"/>
            <a:ext cx="6267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s-MX" sz="1000" b="1" dirty="0" smtClean="0">
                <a:solidFill>
                  <a:prstClr val="black"/>
                </a:solidFill>
              </a:rPr>
              <a:t>Memoria </a:t>
            </a:r>
          </a:p>
          <a:p>
            <a:pPr algn="ctr"/>
            <a:r>
              <a:rPr lang="es-MX" sz="1000" b="1" dirty="0" smtClean="0">
                <a:solidFill>
                  <a:prstClr val="black"/>
                </a:solidFill>
              </a:rPr>
              <a:t>deteriorada</a:t>
            </a:r>
            <a:endParaRPr lang="es-MX" sz="2400" dirty="0">
              <a:solidFill>
                <a:prstClr val="black"/>
              </a:solidFill>
            </a:endParaRPr>
          </a:p>
        </p:txBody>
      </p:sp>
      <p:sp>
        <p:nvSpPr>
          <p:cNvPr id="96" name="Rectangle 59"/>
          <p:cNvSpPr>
            <a:spLocks noChangeArrowheads="1"/>
          </p:cNvSpPr>
          <p:nvPr/>
        </p:nvSpPr>
        <p:spPr bwMode="gray">
          <a:xfrm rot="20100000">
            <a:off x="5973500" y="5292725"/>
            <a:ext cx="71173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s-MX" sz="1000" b="1" dirty="0" smtClean="0">
                <a:solidFill>
                  <a:prstClr val="black"/>
                </a:solidFill>
              </a:rPr>
              <a:t>Espasmos en </a:t>
            </a:r>
          </a:p>
          <a:p>
            <a:pPr algn="ctr"/>
            <a:r>
              <a:rPr lang="es-MX" sz="1000" b="1" dirty="0" smtClean="0">
                <a:solidFill>
                  <a:prstClr val="black"/>
                </a:solidFill>
              </a:rPr>
              <a:t>piernas</a:t>
            </a:r>
            <a:endParaRPr lang="es-MX" sz="2400" dirty="0">
              <a:solidFill>
                <a:prstClr val="black"/>
              </a:solidFill>
            </a:endParaRPr>
          </a:p>
        </p:txBody>
      </p:sp>
      <p:sp>
        <p:nvSpPr>
          <p:cNvPr id="97" name="Rectangle 60"/>
          <p:cNvSpPr>
            <a:spLocks noChangeArrowheads="1"/>
          </p:cNvSpPr>
          <p:nvPr/>
        </p:nvSpPr>
        <p:spPr bwMode="gray">
          <a:xfrm rot="20100000">
            <a:off x="6310052" y="5319652"/>
            <a:ext cx="117783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s-MX" sz="1000" b="1" dirty="0" smtClean="0">
                <a:solidFill>
                  <a:prstClr val="black"/>
                </a:solidFill>
              </a:rPr>
              <a:t>Concentración</a:t>
            </a:r>
          </a:p>
          <a:p>
            <a:pPr algn="ctr"/>
            <a:r>
              <a:rPr lang="es-MX" sz="1000" b="1" dirty="0" smtClean="0">
                <a:solidFill>
                  <a:prstClr val="black"/>
                </a:solidFill>
              </a:rPr>
              <a:t>deteriorada</a:t>
            </a:r>
            <a:endParaRPr lang="es-MX" sz="2400" dirty="0">
              <a:solidFill>
                <a:prstClr val="black"/>
              </a:solidFill>
            </a:endParaRPr>
          </a:p>
        </p:txBody>
      </p:sp>
      <p:sp>
        <p:nvSpPr>
          <p:cNvPr id="98" name="Rectangle 61"/>
          <p:cNvSpPr>
            <a:spLocks noChangeArrowheads="1"/>
          </p:cNvSpPr>
          <p:nvPr/>
        </p:nvSpPr>
        <p:spPr bwMode="gray">
          <a:xfrm rot="20100000">
            <a:off x="7253176" y="5369669"/>
            <a:ext cx="67967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s-MX" sz="1000" b="1" dirty="0" smtClean="0">
                <a:solidFill>
                  <a:prstClr val="black"/>
                </a:solidFill>
              </a:rPr>
              <a:t>Nerviosismo</a:t>
            </a:r>
            <a:endParaRPr lang="es-MX" sz="2400" dirty="0">
              <a:solidFill>
                <a:prstClr val="black"/>
              </a:solidFill>
            </a:endParaRPr>
          </a:p>
        </p:txBody>
      </p:sp>
      <p:sp>
        <p:nvSpPr>
          <p:cNvPr id="99" name="Rectangle 62"/>
          <p:cNvSpPr>
            <a:spLocks noChangeArrowheads="1"/>
          </p:cNvSpPr>
          <p:nvPr/>
        </p:nvSpPr>
        <p:spPr bwMode="gray">
          <a:xfrm rot="20100000">
            <a:off x="8003789" y="5292724"/>
            <a:ext cx="5722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s-MX" sz="1000" b="1" dirty="0" smtClean="0">
                <a:solidFill>
                  <a:prstClr val="black"/>
                </a:solidFill>
              </a:rPr>
              <a:t>Depresión </a:t>
            </a:r>
          </a:p>
          <a:p>
            <a:pPr algn="ctr"/>
            <a:r>
              <a:rPr lang="es-MX" sz="1000" b="1" dirty="0" smtClean="0">
                <a:solidFill>
                  <a:prstClr val="black"/>
                </a:solidFill>
              </a:rPr>
              <a:t>Mayor</a:t>
            </a:r>
            <a:endParaRPr lang="es-MX" sz="2400" dirty="0">
              <a:solidFill>
                <a:prstClr val="black"/>
              </a:solidFill>
            </a:endParaRPr>
          </a:p>
        </p:txBody>
      </p:sp>
      <p:sp>
        <p:nvSpPr>
          <p:cNvPr id="100" name="Rectangle 50"/>
          <p:cNvSpPr/>
          <p:nvPr/>
        </p:nvSpPr>
        <p:spPr>
          <a:xfrm>
            <a:off x="266521" y="6370150"/>
            <a:ext cx="2743059" cy="430887"/>
          </a:xfrm>
          <a:prstGeom prst="rect">
            <a:avLst/>
          </a:prstGeom>
        </p:spPr>
        <p:txBody>
          <a:bodyPr wrap="none">
            <a:spAutoFit/>
          </a:bodyPr>
          <a:lstStyle/>
          <a:p>
            <a:pPr eaLnBrk="0" hangingPunct="0"/>
            <a:r>
              <a:rPr lang="es-MX" sz="1000" dirty="0" smtClean="0">
                <a:solidFill>
                  <a:prstClr val="black"/>
                </a:solidFill>
              </a:rPr>
              <a:t> </a:t>
            </a:r>
            <a:r>
              <a:rPr lang="es-MX" sz="1200" b="1" dirty="0" smtClean="0">
                <a:solidFill>
                  <a:srgbClr val="002060"/>
                </a:solidFill>
              </a:rPr>
              <a:t>*Datos de los Estados Unidos</a:t>
            </a:r>
          </a:p>
          <a:p>
            <a:pPr eaLnBrk="0" hangingPunct="0"/>
            <a:r>
              <a:rPr lang="es-MX" sz="1000" dirty="0" smtClean="0">
                <a:solidFill>
                  <a:srgbClr val="002060"/>
                </a:solidFill>
              </a:rPr>
              <a:t>Wolfe F </a:t>
            </a:r>
            <a:r>
              <a:rPr lang="es-MX" sz="1000" i="1" dirty="0" smtClean="0">
                <a:solidFill>
                  <a:srgbClr val="002060"/>
                </a:solidFill>
              </a:rPr>
              <a:t>et al Arthritis Rheum </a:t>
            </a:r>
            <a:r>
              <a:rPr lang="es-MX" sz="1000" dirty="0" smtClean="0">
                <a:solidFill>
                  <a:srgbClr val="002060"/>
                </a:solidFill>
              </a:rPr>
              <a:t>1990; 33(2):160-72.</a:t>
            </a:r>
            <a:endParaRPr lang="es-MX" sz="1000" dirty="0">
              <a:solidFill>
                <a:srgbClr val="002060"/>
              </a:solidFill>
            </a:endParaRPr>
          </a:p>
        </p:txBody>
      </p:sp>
      <p:sp>
        <p:nvSpPr>
          <p:cNvPr id="101" name="Slide Number Placeholder 5"/>
          <p:cNvSpPr>
            <a:spLocks noGrp="1"/>
          </p:cNvSpPr>
          <p:nvPr>
            <p:ph type="sldNum" sz="quarter" idx="12"/>
          </p:nvPr>
        </p:nvSpPr>
        <p:spPr>
          <a:xfrm>
            <a:off x="6553200" y="6356350"/>
            <a:ext cx="2133600" cy="365125"/>
          </a:xfrm>
        </p:spPr>
        <p:txBody>
          <a:bodyPr/>
          <a:lstStyle/>
          <a:p>
            <a:fld id="{903B8EED-60FF-4798-B00A-5F8F0039E366}" type="slidenum">
              <a:rPr lang="es-MX" smtClean="0">
                <a:solidFill>
                  <a:prstClr val="black"/>
                </a:solidFill>
              </a:rPr>
              <a:pPr/>
              <a:t>14</a:t>
            </a:fld>
            <a:endParaRPr lang="es-MX" dirty="0">
              <a:solidFill>
                <a:prstClr val="black"/>
              </a:solidFill>
            </a:endParaRPr>
          </a:p>
        </p:txBody>
      </p:sp>
    </p:spTree>
    <p:extLst>
      <p:ext uri="{BB962C8B-B14F-4D97-AF65-F5344CB8AC3E}">
        <p14:creationId xmlns:p14="http://schemas.microsoft.com/office/powerpoint/2010/main" val="402858654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AutoShape 26"/>
          <p:cNvSpPr>
            <a:spLocks noChangeArrowheads="1"/>
          </p:cNvSpPr>
          <p:nvPr/>
        </p:nvSpPr>
        <p:spPr bwMode="gray">
          <a:xfrm>
            <a:off x="5484936" y="4763542"/>
            <a:ext cx="3580010" cy="1016570"/>
          </a:xfrm>
          <a:prstGeom prst="roundRect">
            <a:avLst>
              <a:gd name="adj" fmla="val 2819"/>
            </a:avLst>
          </a:prstGeom>
          <a:solidFill>
            <a:srgbClr val="4D4D4D"/>
          </a:solidFill>
          <a:ln w="9525">
            <a:round/>
            <a:headEnd/>
            <a:tailEnd/>
          </a:ln>
          <a:scene3d>
            <a:camera prst="legacyObliqueFront"/>
            <a:lightRig rig="legacyFlat3" dir="b"/>
          </a:scene3d>
          <a:sp3d extrusionH="430200" prstMaterial="legacyMatte">
            <a:bevelT w="13500" h="13500" prst="angle"/>
            <a:bevelB w="13500" h="13500" prst="angle"/>
            <a:extrusionClr>
              <a:srgbClr val="4D4D4D"/>
            </a:extrusionClr>
          </a:sp3d>
        </p:spPr>
        <p:txBody>
          <a:bodyPr wrap="none" anchor="ctr">
            <a:flatTx/>
          </a:bodyPr>
          <a:lstStyle/>
          <a:p>
            <a:endParaRPr lang="es-MX" dirty="0">
              <a:solidFill>
                <a:prstClr val="white"/>
              </a:solidFill>
            </a:endParaRPr>
          </a:p>
        </p:txBody>
      </p:sp>
      <p:sp>
        <p:nvSpPr>
          <p:cNvPr id="32" name="AutoShape 26"/>
          <p:cNvSpPr>
            <a:spLocks noChangeArrowheads="1"/>
          </p:cNvSpPr>
          <p:nvPr/>
        </p:nvSpPr>
        <p:spPr bwMode="gray">
          <a:xfrm>
            <a:off x="5484936" y="3717032"/>
            <a:ext cx="3580010" cy="1016570"/>
          </a:xfrm>
          <a:prstGeom prst="roundRect">
            <a:avLst>
              <a:gd name="adj" fmla="val 2819"/>
            </a:avLst>
          </a:prstGeom>
          <a:solidFill>
            <a:srgbClr val="4D4D4D"/>
          </a:solidFill>
          <a:ln w="9525">
            <a:round/>
            <a:headEnd/>
            <a:tailEnd/>
          </a:ln>
          <a:scene3d>
            <a:camera prst="legacyObliqueFront"/>
            <a:lightRig rig="legacyFlat3" dir="b"/>
          </a:scene3d>
          <a:sp3d extrusionH="430200" prstMaterial="legacyMatte">
            <a:bevelT w="13500" h="13500" prst="angle"/>
            <a:bevelB w="13500" h="13500" prst="angle"/>
            <a:extrusionClr>
              <a:srgbClr val="4D4D4D"/>
            </a:extrusionClr>
          </a:sp3d>
        </p:spPr>
        <p:txBody>
          <a:bodyPr wrap="none" anchor="ctr">
            <a:flatTx/>
          </a:bodyPr>
          <a:lstStyle/>
          <a:p>
            <a:endParaRPr lang="es-MX" dirty="0">
              <a:solidFill>
                <a:prstClr val="white"/>
              </a:solidFill>
            </a:endParaRPr>
          </a:p>
        </p:txBody>
      </p:sp>
      <p:sp>
        <p:nvSpPr>
          <p:cNvPr id="33" name="AutoShape 26"/>
          <p:cNvSpPr>
            <a:spLocks noChangeArrowheads="1"/>
          </p:cNvSpPr>
          <p:nvPr/>
        </p:nvSpPr>
        <p:spPr bwMode="gray">
          <a:xfrm>
            <a:off x="5450680" y="2636912"/>
            <a:ext cx="3580010" cy="1016570"/>
          </a:xfrm>
          <a:prstGeom prst="roundRect">
            <a:avLst>
              <a:gd name="adj" fmla="val 2819"/>
            </a:avLst>
          </a:prstGeom>
          <a:solidFill>
            <a:srgbClr val="4D4D4D"/>
          </a:solidFill>
          <a:ln w="9525">
            <a:round/>
            <a:headEnd/>
            <a:tailEnd/>
          </a:ln>
          <a:scene3d>
            <a:camera prst="legacyObliqueFront"/>
            <a:lightRig rig="legacyFlat3" dir="b"/>
          </a:scene3d>
          <a:sp3d extrusionH="430200" prstMaterial="legacyMatte">
            <a:bevelT w="13500" h="13500" prst="angle"/>
            <a:bevelB w="13500" h="13500" prst="angle"/>
            <a:extrusionClr>
              <a:srgbClr val="4D4D4D"/>
            </a:extrusionClr>
          </a:sp3d>
        </p:spPr>
        <p:txBody>
          <a:bodyPr wrap="none" anchor="ctr">
            <a:flatTx/>
          </a:bodyPr>
          <a:lstStyle/>
          <a:p>
            <a:endParaRPr lang="es-MX" dirty="0">
              <a:solidFill>
                <a:prstClr val="white"/>
              </a:solidFill>
            </a:endParaRPr>
          </a:p>
        </p:txBody>
      </p:sp>
      <p:sp>
        <p:nvSpPr>
          <p:cNvPr id="38" name="AutoShape 26"/>
          <p:cNvSpPr>
            <a:spLocks noChangeArrowheads="1"/>
          </p:cNvSpPr>
          <p:nvPr/>
        </p:nvSpPr>
        <p:spPr bwMode="gray">
          <a:xfrm>
            <a:off x="5422230" y="1556793"/>
            <a:ext cx="3580010" cy="1016570"/>
          </a:xfrm>
          <a:prstGeom prst="roundRect">
            <a:avLst>
              <a:gd name="adj" fmla="val 2819"/>
            </a:avLst>
          </a:prstGeom>
          <a:solidFill>
            <a:srgbClr val="4D4D4D"/>
          </a:solidFill>
          <a:ln w="9525">
            <a:round/>
            <a:headEnd/>
            <a:tailEnd/>
          </a:ln>
          <a:scene3d>
            <a:camera prst="legacyObliqueFront"/>
            <a:lightRig rig="legacyFlat3" dir="b"/>
          </a:scene3d>
          <a:sp3d extrusionH="430200" prstMaterial="legacyMatte">
            <a:bevelT w="13500" h="13500" prst="angle"/>
            <a:bevelB w="13500" h="13500" prst="angle"/>
            <a:extrusionClr>
              <a:srgbClr val="4D4D4D"/>
            </a:extrusionClr>
          </a:sp3d>
        </p:spPr>
        <p:txBody>
          <a:bodyPr wrap="none" anchor="ctr">
            <a:flatTx/>
          </a:bodyPr>
          <a:lstStyle/>
          <a:p>
            <a:endParaRPr lang="es-MX" dirty="0">
              <a:solidFill>
                <a:prstClr val="white"/>
              </a:solidFill>
            </a:endParaRPr>
          </a:p>
        </p:txBody>
      </p:sp>
      <p:sp>
        <p:nvSpPr>
          <p:cNvPr id="39" name="Rectangle 3"/>
          <p:cNvSpPr>
            <a:spLocks noChangeArrowheads="1"/>
          </p:cNvSpPr>
          <p:nvPr/>
        </p:nvSpPr>
        <p:spPr bwMode="gray">
          <a:xfrm>
            <a:off x="395536" y="2348880"/>
            <a:ext cx="2624137"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112713" indent="-112713">
              <a:lnSpc>
                <a:spcPct val="90000"/>
              </a:lnSpc>
              <a:spcBef>
                <a:spcPct val="50000"/>
              </a:spcBef>
              <a:buClr>
                <a:prstClr val="black"/>
              </a:buClr>
              <a:buFont typeface="Arial" charset="0"/>
              <a:buChar char="•"/>
            </a:pPr>
            <a:r>
              <a:rPr lang="es-MX" sz="1300" dirty="0" smtClean="0">
                <a:solidFill>
                  <a:srgbClr val="DDDDDD"/>
                </a:solidFill>
              </a:rPr>
              <a:t>El dolor crónico diseminado es la característica que define a la Fibromialgia</a:t>
            </a:r>
          </a:p>
          <a:p>
            <a:pPr marL="112713" indent="-112713">
              <a:lnSpc>
                <a:spcPct val="90000"/>
              </a:lnSpc>
              <a:spcBef>
                <a:spcPct val="50000"/>
              </a:spcBef>
              <a:buClr>
                <a:prstClr val="black"/>
              </a:buClr>
              <a:buFont typeface="Arial" charset="0"/>
              <a:buChar char="•"/>
            </a:pPr>
            <a:r>
              <a:rPr lang="es-MX" sz="1300" dirty="0" smtClean="0">
                <a:solidFill>
                  <a:srgbClr val="DDDDDD"/>
                </a:solidFill>
              </a:rPr>
              <a:t>Los descriptores de dolor del paciente incluyen: intenso, Agotador, Molesto, y Quemante</a:t>
            </a:r>
          </a:p>
          <a:p>
            <a:pPr marL="112713" indent="-112713">
              <a:lnSpc>
                <a:spcPct val="90000"/>
              </a:lnSpc>
              <a:spcBef>
                <a:spcPct val="50000"/>
              </a:spcBef>
              <a:buClr>
                <a:prstClr val="black"/>
              </a:buClr>
              <a:buFont typeface="Arial" charset="0"/>
              <a:buChar char="•"/>
            </a:pPr>
            <a:r>
              <a:rPr lang="es-MX" sz="1300" dirty="0" smtClean="0">
                <a:solidFill>
                  <a:srgbClr val="DDDDDD"/>
                </a:solidFill>
              </a:rPr>
              <a:t>Presencia de Puntos Sensibles</a:t>
            </a:r>
            <a:endParaRPr lang="es-MX" sz="1300" dirty="0">
              <a:solidFill>
                <a:srgbClr val="DDDDDD"/>
              </a:solidFill>
            </a:endParaRPr>
          </a:p>
        </p:txBody>
      </p:sp>
      <p:sp>
        <p:nvSpPr>
          <p:cNvPr id="40" name="Rectangle 4"/>
          <p:cNvSpPr>
            <a:spLocks noChangeArrowheads="1"/>
          </p:cNvSpPr>
          <p:nvPr/>
        </p:nvSpPr>
        <p:spPr bwMode="gray">
          <a:xfrm>
            <a:off x="652480" y="2552700"/>
            <a:ext cx="1935145" cy="263918"/>
          </a:xfrm>
          <a:prstGeom prst="rect">
            <a:avLst/>
          </a:prstGeom>
          <a:noFill/>
          <a:ln w="9525">
            <a:noFill/>
            <a:miter lim="800000"/>
            <a:headEnd/>
            <a:tailEnd/>
          </a:ln>
        </p:spPr>
        <p:txBody>
          <a:bodyPr wrap="none" lIns="0" tIns="0" rIns="0" bIns="0">
            <a:spAutoFit/>
          </a:bodyPr>
          <a:lstStyle/>
          <a:p>
            <a:pPr algn="r" eaLnBrk="0" hangingPunct="0">
              <a:lnSpc>
                <a:spcPct val="85000"/>
              </a:lnSpc>
              <a:spcBef>
                <a:spcPct val="15000"/>
              </a:spcBef>
              <a:buClr>
                <a:srgbClr val="002060"/>
              </a:buClr>
              <a:defRPr/>
            </a:pPr>
            <a:r>
              <a:rPr lang="es-MX" sz="2000" b="1" dirty="0" smtClean="0">
                <a:solidFill>
                  <a:srgbClr val="E1FFAF"/>
                </a:solidFill>
                <a:effectLst>
                  <a:outerShdw blurRad="38100" dist="38100" dir="2700000" algn="tl">
                    <a:srgbClr val="000000"/>
                  </a:outerShdw>
                </a:effectLst>
                <a:ea typeface="MS PGothic" pitchFamily="34" charset="-128"/>
                <a:cs typeface="MS PGothic" pitchFamily="34" charset="-128"/>
              </a:rPr>
              <a:t>Dolor Diseminado</a:t>
            </a:r>
            <a:endParaRPr lang="es-MX" sz="2000" b="1" dirty="0">
              <a:solidFill>
                <a:srgbClr val="E1FFAF"/>
              </a:solidFill>
              <a:effectLst>
                <a:outerShdw blurRad="38100" dist="38100" dir="2700000" algn="tl">
                  <a:srgbClr val="000000"/>
                </a:outerShdw>
              </a:effectLst>
              <a:ea typeface="MS PGothic" pitchFamily="34" charset="-128"/>
              <a:cs typeface="MS PGothic" pitchFamily="34" charset="-128"/>
            </a:endParaRPr>
          </a:p>
        </p:txBody>
      </p:sp>
      <p:sp>
        <p:nvSpPr>
          <p:cNvPr id="41" name="AutoShape 5"/>
          <p:cNvSpPr>
            <a:spLocks noChangeArrowheads="1"/>
          </p:cNvSpPr>
          <p:nvPr/>
        </p:nvSpPr>
        <p:spPr bwMode="gray">
          <a:xfrm rot="5400000">
            <a:off x="2550319" y="3525044"/>
            <a:ext cx="538162" cy="88900"/>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endParaRPr lang="es-MX" dirty="0">
              <a:solidFill>
                <a:prstClr val="black"/>
              </a:solidFill>
            </a:endParaRPr>
          </a:p>
        </p:txBody>
      </p:sp>
      <p:sp>
        <p:nvSpPr>
          <p:cNvPr id="42" name="Rectangle 7"/>
          <p:cNvSpPr>
            <a:spLocks noChangeArrowheads="1"/>
          </p:cNvSpPr>
          <p:nvPr/>
        </p:nvSpPr>
        <p:spPr bwMode="gray">
          <a:xfrm>
            <a:off x="5450680" y="3004369"/>
            <a:ext cx="3911600" cy="263918"/>
          </a:xfrm>
          <a:prstGeom prst="rect">
            <a:avLst/>
          </a:prstGeom>
          <a:noFill/>
          <a:ln w="9525">
            <a:noFill/>
            <a:miter lim="800000"/>
            <a:headEnd/>
            <a:tailEnd/>
          </a:ln>
        </p:spPr>
        <p:txBody>
          <a:bodyPr wrap="square" lIns="0" tIns="0" rIns="0" bIns="0">
            <a:spAutoFit/>
          </a:bodyPr>
          <a:lstStyle/>
          <a:p>
            <a:pPr algn="ctr" eaLnBrk="0" hangingPunct="0">
              <a:lnSpc>
                <a:spcPct val="85000"/>
              </a:lnSpc>
              <a:spcBef>
                <a:spcPct val="15000"/>
              </a:spcBef>
              <a:buClr>
                <a:srgbClr val="002060"/>
              </a:buClr>
              <a:defRPr/>
            </a:pPr>
            <a:r>
              <a:rPr lang="es-MX" sz="2000" b="1" dirty="0" smtClean="0">
                <a:solidFill>
                  <a:prstClr val="white"/>
                </a:solidFill>
                <a:effectLst>
                  <a:outerShdw blurRad="38100" dist="38100" dir="2700000" algn="tl">
                    <a:srgbClr val="000000"/>
                  </a:outerShdw>
                </a:effectLst>
                <a:ea typeface="MS PGothic" pitchFamily="34" charset="-128"/>
                <a:cs typeface="MS PGothic" pitchFamily="34" charset="-128"/>
              </a:rPr>
              <a:t>Trastornos del sueño /Fatiga</a:t>
            </a:r>
            <a:endParaRPr lang="es-MX" sz="2000" b="1" dirty="0">
              <a:solidFill>
                <a:prstClr val="white"/>
              </a:solidFill>
              <a:effectLst>
                <a:outerShdw blurRad="38100" dist="38100" dir="2700000" algn="tl">
                  <a:srgbClr val="000000"/>
                </a:outerShdw>
              </a:effectLst>
              <a:ea typeface="MS PGothic" pitchFamily="34" charset="-128"/>
              <a:cs typeface="MS PGothic" pitchFamily="34" charset="-128"/>
            </a:endParaRPr>
          </a:p>
        </p:txBody>
      </p:sp>
      <p:sp>
        <p:nvSpPr>
          <p:cNvPr id="43" name="AutoShape 8"/>
          <p:cNvSpPr>
            <a:spLocks noChangeArrowheads="1"/>
          </p:cNvSpPr>
          <p:nvPr/>
        </p:nvSpPr>
        <p:spPr bwMode="gray">
          <a:xfrm rot="16200000" flipH="1">
            <a:off x="5340474" y="3077568"/>
            <a:ext cx="538162" cy="88900"/>
          </a:xfrm>
          <a:prstGeom prst="triangle">
            <a:avLst>
              <a:gd name="adj" fmla="val 50000"/>
            </a:avLst>
          </a:prstGeom>
          <a:solidFill>
            <a:schemeClr val="tx1"/>
          </a:solidFill>
          <a:ln>
            <a:solidFill>
              <a:schemeClr val="tx1"/>
            </a:solidFill>
          </a:ln>
          <a:extLst/>
        </p:spPr>
        <p:txBody>
          <a:bodyPr vert="eaVert" wrap="none" anchor="ctr"/>
          <a:lstStyle/>
          <a:p>
            <a:endParaRPr lang="es-MX" dirty="0">
              <a:solidFill>
                <a:prstClr val="white"/>
              </a:solidFill>
            </a:endParaRPr>
          </a:p>
        </p:txBody>
      </p:sp>
      <p:sp>
        <p:nvSpPr>
          <p:cNvPr id="44" name="Rectangle 9"/>
          <p:cNvSpPr>
            <a:spLocks noChangeArrowheads="1"/>
          </p:cNvSpPr>
          <p:nvPr/>
        </p:nvSpPr>
        <p:spPr bwMode="gray">
          <a:xfrm>
            <a:off x="5781005" y="4881587"/>
            <a:ext cx="2849562"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112713" indent="-112713">
              <a:lnSpc>
                <a:spcPct val="90000"/>
              </a:lnSpc>
              <a:spcBef>
                <a:spcPct val="50000"/>
              </a:spcBef>
              <a:buClr>
                <a:prstClr val="black"/>
              </a:buClr>
              <a:buFont typeface="Arial" charset="0"/>
              <a:buChar char="•"/>
            </a:pPr>
            <a:endParaRPr lang="es-MX" sz="1300" dirty="0">
              <a:solidFill>
                <a:srgbClr val="DDDDDD"/>
              </a:solidFill>
            </a:endParaRPr>
          </a:p>
        </p:txBody>
      </p:sp>
      <p:sp>
        <p:nvSpPr>
          <p:cNvPr id="45" name="Rectangle 10"/>
          <p:cNvSpPr>
            <a:spLocks noChangeArrowheads="1"/>
          </p:cNvSpPr>
          <p:nvPr/>
        </p:nvSpPr>
        <p:spPr bwMode="gray">
          <a:xfrm>
            <a:off x="5484936" y="4078312"/>
            <a:ext cx="3911600" cy="263918"/>
          </a:xfrm>
          <a:prstGeom prst="rect">
            <a:avLst/>
          </a:prstGeom>
          <a:noFill/>
          <a:ln w="9525">
            <a:noFill/>
            <a:miter lim="800000"/>
            <a:headEnd/>
            <a:tailEnd/>
          </a:ln>
        </p:spPr>
        <p:txBody>
          <a:bodyPr wrap="square" lIns="0" tIns="0" rIns="0" bIns="0">
            <a:spAutoFit/>
          </a:bodyPr>
          <a:lstStyle/>
          <a:p>
            <a:pPr algn="ctr" eaLnBrk="0" hangingPunct="0">
              <a:lnSpc>
                <a:spcPct val="85000"/>
              </a:lnSpc>
              <a:spcBef>
                <a:spcPct val="15000"/>
              </a:spcBef>
              <a:buClr>
                <a:srgbClr val="002060"/>
              </a:buClr>
              <a:defRPr/>
            </a:pPr>
            <a:r>
              <a:rPr lang="es-MX" sz="2000" b="1" dirty="0" smtClean="0">
                <a:solidFill>
                  <a:prstClr val="white"/>
                </a:solidFill>
                <a:effectLst>
                  <a:outerShdw blurRad="38100" dist="38100" dir="2700000" algn="tl">
                    <a:srgbClr val="000000"/>
                  </a:outerShdw>
                </a:effectLst>
                <a:ea typeface="MS PGothic" pitchFamily="34" charset="-128"/>
                <a:cs typeface="MS PGothic" pitchFamily="34" charset="-128"/>
              </a:rPr>
              <a:t>Trastornos del estado de ánimo</a:t>
            </a:r>
            <a:endParaRPr lang="es-MX" sz="2000" b="1" dirty="0">
              <a:solidFill>
                <a:prstClr val="white"/>
              </a:solidFill>
              <a:effectLst>
                <a:outerShdw blurRad="38100" dist="38100" dir="2700000" algn="tl">
                  <a:srgbClr val="000000"/>
                </a:outerShdw>
              </a:effectLst>
              <a:ea typeface="MS PGothic" pitchFamily="34" charset="-128"/>
              <a:cs typeface="MS PGothic" pitchFamily="34" charset="-128"/>
            </a:endParaRPr>
          </a:p>
        </p:txBody>
      </p:sp>
      <p:sp>
        <p:nvSpPr>
          <p:cNvPr id="46" name="AutoShape 11"/>
          <p:cNvSpPr>
            <a:spLocks noChangeArrowheads="1"/>
          </p:cNvSpPr>
          <p:nvPr/>
        </p:nvSpPr>
        <p:spPr bwMode="gray">
          <a:xfrm rot="16200000" flipH="1">
            <a:off x="5342060" y="5165800"/>
            <a:ext cx="538163" cy="88900"/>
          </a:xfrm>
          <a:prstGeom prst="triangle">
            <a:avLst>
              <a:gd name="adj" fmla="val 50000"/>
            </a:avLst>
          </a:prstGeom>
          <a:solidFill>
            <a:schemeClr val="tx1"/>
          </a:solidFill>
          <a:ln>
            <a:solidFill>
              <a:schemeClr val="tx1"/>
            </a:solidFill>
          </a:ln>
          <a:extLst/>
        </p:spPr>
        <p:txBody>
          <a:bodyPr vert="eaVert" wrap="none" anchor="ctr"/>
          <a:lstStyle/>
          <a:p>
            <a:endParaRPr lang="es-MX" dirty="0">
              <a:solidFill>
                <a:prstClr val="white"/>
              </a:solidFill>
            </a:endParaRPr>
          </a:p>
        </p:txBody>
      </p:sp>
      <p:sp>
        <p:nvSpPr>
          <p:cNvPr id="47" name="Rectangle 25"/>
          <p:cNvSpPr txBox="1">
            <a:spLocks noChangeArrowheads="1"/>
          </p:cNvSpPr>
          <p:nvPr/>
        </p:nvSpPr>
        <p:spPr>
          <a:xfrm>
            <a:off x="228600" y="12700"/>
            <a:ext cx="8686800" cy="1143000"/>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4400" b="0" i="0" u="none" strike="noStrike" kern="1200" cap="none" spc="0" normalizeH="0" baseline="0" noProof="0" dirty="0" smtClean="0">
                <a:ln>
                  <a:noFill/>
                </a:ln>
                <a:solidFill>
                  <a:srgbClr val="002060"/>
                </a:solidFill>
                <a:effectLst/>
                <a:uLnTx/>
                <a:uFillTx/>
                <a:latin typeface="+mj-lt"/>
                <a:ea typeface="Arial Unicode MS" pitchFamily="34" charset="-128"/>
                <a:cs typeface="Arial Unicode MS" pitchFamily="34" charset="-128"/>
              </a:rPr>
              <a:t>Principales Características Clínicas de la Fibromialgia</a:t>
            </a:r>
          </a:p>
        </p:txBody>
      </p:sp>
      <p:sp>
        <p:nvSpPr>
          <p:cNvPr id="48" name="Rectangle 14"/>
          <p:cNvSpPr>
            <a:spLocks noChangeArrowheads="1"/>
          </p:cNvSpPr>
          <p:nvPr/>
        </p:nvSpPr>
        <p:spPr bwMode="gray">
          <a:xfrm>
            <a:off x="5484936" y="5061622"/>
            <a:ext cx="3911600" cy="263918"/>
          </a:xfrm>
          <a:prstGeom prst="rect">
            <a:avLst/>
          </a:prstGeom>
          <a:noFill/>
          <a:ln w="9525">
            <a:noFill/>
            <a:miter lim="800000"/>
            <a:headEnd/>
            <a:tailEnd/>
          </a:ln>
        </p:spPr>
        <p:txBody>
          <a:bodyPr wrap="square" lIns="0" tIns="0" rIns="0" bIns="0">
            <a:spAutoFit/>
          </a:bodyPr>
          <a:lstStyle/>
          <a:p>
            <a:pPr algn="ctr" eaLnBrk="0" hangingPunct="0">
              <a:lnSpc>
                <a:spcPct val="85000"/>
              </a:lnSpc>
              <a:spcBef>
                <a:spcPct val="15000"/>
              </a:spcBef>
              <a:buClr>
                <a:srgbClr val="002060"/>
              </a:buClr>
              <a:defRPr/>
            </a:pPr>
            <a:r>
              <a:rPr lang="es-MX" sz="2000" b="1" dirty="0" smtClean="0">
                <a:solidFill>
                  <a:prstClr val="white"/>
                </a:solidFill>
                <a:effectLst>
                  <a:outerShdw blurRad="38100" dist="38100" dir="2700000" algn="tl">
                    <a:srgbClr val="000000"/>
                  </a:outerShdw>
                </a:effectLst>
                <a:ea typeface="MS PGothic" pitchFamily="34" charset="-128"/>
                <a:cs typeface="MS PGothic" pitchFamily="34" charset="-128"/>
              </a:rPr>
              <a:t>Rigidez matutina</a:t>
            </a:r>
            <a:endParaRPr lang="es-MX" sz="2000" b="1" dirty="0">
              <a:solidFill>
                <a:prstClr val="white"/>
              </a:solidFill>
              <a:effectLst>
                <a:outerShdw blurRad="38100" dist="38100" dir="2700000" algn="tl">
                  <a:srgbClr val="000000"/>
                </a:outerShdw>
              </a:effectLst>
              <a:ea typeface="MS PGothic" pitchFamily="34" charset="-128"/>
              <a:cs typeface="MS PGothic" pitchFamily="34" charset="-128"/>
            </a:endParaRPr>
          </a:p>
        </p:txBody>
      </p:sp>
      <p:sp>
        <p:nvSpPr>
          <p:cNvPr id="49" name="Rectangle 15"/>
          <p:cNvSpPr>
            <a:spLocks noChangeArrowheads="1"/>
          </p:cNvSpPr>
          <p:nvPr/>
        </p:nvSpPr>
        <p:spPr bwMode="gray">
          <a:xfrm>
            <a:off x="5383213" y="5780112"/>
            <a:ext cx="2994025"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112713" indent="-112713">
              <a:lnSpc>
                <a:spcPct val="90000"/>
              </a:lnSpc>
              <a:spcBef>
                <a:spcPct val="50000"/>
              </a:spcBef>
              <a:buClr>
                <a:prstClr val="black"/>
              </a:buClr>
              <a:buFont typeface="Arial" charset="0"/>
              <a:buChar char="•"/>
            </a:pPr>
            <a:endParaRPr lang="en-US" sz="1300" dirty="0">
              <a:solidFill>
                <a:srgbClr val="DDDDDD"/>
              </a:solidFill>
            </a:endParaRPr>
          </a:p>
        </p:txBody>
      </p:sp>
      <p:sp>
        <p:nvSpPr>
          <p:cNvPr id="50" name="AutoShape 16"/>
          <p:cNvSpPr>
            <a:spLocks noChangeArrowheads="1"/>
          </p:cNvSpPr>
          <p:nvPr/>
        </p:nvSpPr>
        <p:spPr bwMode="gray">
          <a:xfrm rot="16200000" flipH="1">
            <a:off x="5342061" y="4157688"/>
            <a:ext cx="538162" cy="88900"/>
          </a:xfrm>
          <a:prstGeom prst="triangle">
            <a:avLst>
              <a:gd name="adj" fmla="val 50000"/>
            </a:avLst>
          </a:prstGeom>
          <a:solidFill>
            <a:schemeClr val="tx1"/>
          </a:solidFill>
          <a:ln>
            <a:solidFill>
              <a:schemeClr val="tx1"/>
            </a:solidFill>
          </a:ln>
          <a:extLst/>
        </p:spPr>
        <p:txBody>
          <a:bodyPr rot="10800000" wrap="none" anchor="ctr"/>
          <a:lstStyle/>
          <a:p>
            <a:pPr algn="ctr" eaLnBrk="0" hangingPunct="0"/>
            <a:endParaRPr lang="es-MX" dirty="0">
              <a:solidFill>
                <a:srgbClr val="88C8A6"/>
              </a:solidFill>
            </a:endParaRPr>
          </a:p>
        </p:txBody>
      </p:sp>
      <p:sp>
        <p:nvSpPr>
          <p:cNvPr id="51" name="Rectangle 21"/>
          <p:cNvSpPr>
            <a:spLocks noChangeArrowheads="1"/>
          </p:cNvSpPr>
          <p:nvPr/>
        </p:nvSpPr>
        <p:spPr bwMode="gray">
          <a:xfrm>
            <a:off x="5781005" y="2097112"/>
            <a:ext cx="3452812"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112713" indent="-112713">
              <a:lnSpc>
                <a:spcPct val="90000"/>
              </a:lnSpc>
              <a:spcBef>
                <a:spcPct val="50000"/>
              </a:spcBef>
              <a:buClr>
                <a:prstClr val="black"/>
              </a:buClr>
              <a:buFont typeface="Arial" charset="0"/>
              <a:buChar char="•"/>
            </a:pPr>
            <a:endParaRPr lang="es-MX" sz="1300" dirty="0">
              <a:solidFill>
                <a:srgbClr val="DDDDDD"/>
              </a:solidFill>
            </a:endParaRPr>
          </a:p>
        </p:txBody>
      </p:sp>
      <p:sp>
        <p:nvSpPr>
          <p:cNvPr id="52" name="Rectangle 22"/>
          <p:cNvSpPr>
            <a:spLocks noChangeArrowheads="1"/>
          </p:cNvSpPr>
          <p:nvPr/>
        </p:nvSpPr>
        <p:spPr bwMode="gray">
          <a:xfrm>
            <a:off x="5422230" y="1780121"/>
            <a:ext cx="3911600" cy="569387"/>
          </a:xfrm>
          <a:prstGeom prst="rect">
            <a:avLst/>
          </a:prstGeom>
          <a:noFill/>
          <a:ln w="9525">
            <a:noFill/>
            <a:miter lim="800000"/>
            <a:headEnd/>
            <a:tailEnd/>
          </a:ln>
        </p:spPr>
        <p:txBody>
          <a:bodyPr wrap="square" lIns="0" tIns="0" rIns="0" bIns="0">
            <a:spAutoFit/>
          </a:bodyPr>
          <a:lstStyle/>
          <a:p>
            <a:pPr algn="ctr" eaLnBrk="0" hangingPunct="0">
              <a:lnSpc>
                <a:spcPct val="85000"/>
              </a:lnSpc>
              <a:spcBef>
                <a:spcPct val="15000"/>
              </a:spcBef>
              <a:buClr>
                <a:srgbClr val="002060"/>
              </a:buClr>
              <a:defRPr/>
            </a:pPr>
            <a:r>
              <a:rPr lang="es-MX" sz="2000" b="1" dirty="0" smtClean="0">
                <a:solidFill>
                  <a:prstClr val="white"/>
                </a:solidFill>
                <a:effectLst>
                  <a:outerShdw blurRad="38100" dist="38100" dir="2700000" algn="tl">
                    <a:srgbClr val="000000"/>
                  </a:outerShdw>
                </a:effectLst>
                <a:ea typeface="MS PGothic" pitchFamily="34" charset="-128"/>
              </a:rPr>
              <a:t>Deterioro Neurocognitivo</a:t>
            </a:r>
          </a:p>
          <a:p>
            <a:pPr algn="ctr" eaLnBrk="0" hangingPunct="0">
              <a:lnSpc>
                <a:spcPct val="85000"/>
              </a:lnSpc>
              <a:spcBef>
                <a:spcPct val="15000"/>
              </a:spcBef>
              <a:buClr>
                <a:srgbClr val="002060"/>
              </a:buClr>
              <a:defRPr/>
            </a:pPr>
            <a:r>
              <a:rPr lang="es-MX" sz="2000" b="1" dirty="0" smtClean="0">
                <a:solidFill>
                  <a:prstClr val="white"/>
                </a:solidFill>
                <a:effectLst>
                  <a:outerShdw blurRad="38100" dist="38100" dir="2700000" algn="tl">
                    <a:srgbClr val="000000"/>
                  </a:outerShdw>
                </a:effectLst>
                <a:ea typeface="MS PGothic" pitchFamily="34" charset="-128"/>
              </a:rPr>
              <a:t>(“fibro-niebla”)</a:t>
            </a:r>
            <a:endParaRPr lang="es-MX" sz="2000" b="1" dirty="0">
              <a:solidFill>
                <a:prstClr val="white"/>
              </a:solidFill>
              <a:effectLst>
                <a:outerShdw blurRad="38100" dist="38100" dir="2700000" algn="tl">
                  <a:srgbClr val="000000"/>
                </a:outerShdw>
              </a:effectLst>
              <a:ea typeface="MS PGothic" pitchFamily="34" charset="-128"/>
            </a:endParaRPr>
          </a:p>
        </p:txBody>
      </p:sp>
      <p:sp>
        <p:nvSpPr>
          <p:cNvPr id="53" name="AutoShape 23"/>
          <p:cNvSpPr>
            <a:spLocks noChangeArrowheads="1"/>
          </p:cNvSpPr>
          <p:nvPr/>
        </p:nvSpPr>
        <p:spPr bwMode="gray">
          <a:xfrm rot="16200000" flipH="1">
            <a:off x="5340473" y="2069456"/>
            <a:ext cx="538163" cy="88900"/>
          </a:xfrm>
          <a:prstGeom prst="triangle">
            <a:avLst>
              <a:gd name="adj" fmla="val 50000"/>
            </a:avLst>
          </a:prstGeom>
          <a:solidFill>
            <a:schemeClr val="tx1"/>
          </a:solidFill>
          <a:ln w="9525">
            <a:solidFill>
              <a:srgbClr val="000000"/>
            </a:solidFill>
            <a:miter lim="800000"/>
            <a:headEnd/>
            <a:tailEnd/>
          </a:ln>
          <a:extLst/>
        </p:spPr>
        <p:txBody>
          <a:bodyPr vert="eaVert" wrap="none" anchor="ctr"/>
          <a:lstStyle/>
          <a:p>
            <a:endParaRPr lang="es-MX" dirty="0">
              <a:solidFill>
                <a:prstClr val="white"/>
              </a:solidFill>
            </a:endParaRPr>
          </a:p>
        </p:txBody>
      </p:sp>
      <p:pic>
        <p:nvPicPr>
          <p:cNvPr id="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3509317" y="1485676"/>
            <a:ext cx="1782763" cy="43195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Oval 27"/>
          <p:cNvSpPr>
            <a:spLocks noChangeArrowheads="1"/>
          </p:cNvSpPr>
          <p:nvPr/>
        </p:nvSpPr>
        <p:spPr bwMode="gray">
          <a:xfrm>
            <a:off x="3797300" y="2362200"/>
            <a:ext cx="152400" cy="152400"/>
          </a:xfrm>
          <a:prstGeom prst="ellipse">
            <a:avLst/>
          </a:prstGeom>
          <a:solidFill>
            <a:schemeClr val="tx1"/>
          </a:solidFill>
          <a:ln>
            <a:noFill/>
          </a:ln>
        </p:spPr>
        <p:txBody>
          <a:bodyPr wrap="none" anchor="ctr"/>
          <a:lstStyle/>
          <a:p>
            <a:endParaRPr lang="es-MX" dirty="0">
              <a:solidFill>
                <a:prstClr val="white"/>
              </a:solidFill>
            </a:endParaRPr>
          </a:p>
        </p:txBody>
      </p:sp>
      <p:sp>
        <p:nvSpPr>
          <p:cNvPr id="56" name="Oval 28"/>
          <p:cNvSpPr>
            <a:spLocks noChangeArrowheads="1"/>
          </p:cNvSpPr>
          <p:nvPr/>
        </p:nvSpPr>
        <p:spPr bwMode="gray">
          <a:xfrm>
            <a:off x="4178300" y="2362200"/>
            <a:ext cx="152400" cy="152400"/>
          </a:xfrm>
          <a:prstGeom prst="ellipse">
            <a:avLst/>
          </a:prstGeom>
          <a:solidFill>
            <a:schemeClr val="tx1"/>
          </a:solidFill>
          <a:ln>
            <a:noFill/>
          </a:ln>
        </p:spPr>
        <p:txBody>
          <a:bodyPr wrap="none" anchor="ctr"/>
          <a:lstStyle/>
          <a:p>
            <a:endParaRPr lang="es-MX" dirty="0">
              <a:solidFill>
                <a:prstClr val="white"/>
              </a:solidFill>
            </a:endParaRPr>
          </a:p>
        </p:txBody>
      </p:sp>
      <p:sp>
        <p:nvSpPr>
          <p:cNvPr id="57" name="Text Box 30"/>
          <p:cNvSpPr txBox="1">
            <a:spLocks noChangeArrowheads="1"/>
          </p:cNvSpPr>
          <p:nvPr/>
        </p:nvSpPr>
        <p:spPr bwMode="gray">
          <a:xfrm>
            <a:off x="3895725" y="2120900"/>
            <a:ext cx="2825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12" charset="-128"/>
              </a:defRPr>
            </a:lvl1pPr>
            <a:lvl2pPr marL="742950" indent="-285750" eaLnBrk="0" hangingPunct="0">
              <a:defRPr sz="2400">
                <a:solidFill>
                  <a:schemeClr val="tx1"/>
                </a:solidFill>
                <a:latin typeface="Arial" charset="0"/>
                <a:ea typeface="ＭＳ Ｐゴシック" pitchFamily="-112" charset="-128"/>
              </a:defRPr>
            </a:lvl2pPr>
            <a:lvl3pPr marL="1143000" indent="-228600" eaLnBrk="0" hangingPunct="0">
              <a:defRPr sz="2400">
                <a:solidFill>
                  <a:schemeClr val="tx1"/>
                </a:solidFill>
                <a:latin typeface="Arial" charset="0"/>
                <a:ea typeface="ＭＳ Ｐゴシック" pitchFamily="-112" charset="-128"/>
              </a:defRPr>
            </a:lvl3pPr>
            <a:lvl4pPr marL="1600200" indent="-228600" eaLnBrk="0" hangingPunct="0">
              <a:defRPr sz="2400">
                <a:solidFill>
                  <a:schemeClr val="tx1"/>
                </a:solidFill>
                <a:latin typeface="Arial" charset="0"/>
                <a:ea typeface="ＭＳ Ｐゴシック" pitchFamily="-112" charset="-128"/>
              </a:defRPr>
            </a:lvl4pPr>
            <a:lvl5pPr marL="2057400" indent="-228600" eaLnBrk="0" hangingPunct="0">
              <a:defRPr sz="2400">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9pPr>
          </a:lstStyle>
          <a:p>
            <a:pPr eaLnBrk="1" hangingPunct="1">
              <a:spcBef>
                <a:spcPct val="50000"/>
              </a:spcBef>
            </a:pPr>
            <a:endParaRPr lang="es-MX" sz="400" dirty="0">
              <a:solidFill>
                <a:prstClr val="white"/>
              </a:solidFill>
            </a:endParaRPr>
          </a:p>
        </p:txBody>
      </p:sp>
      <p:sp>
        <p:nvSpPr>
          <p:cNvPr id="58" name="AutoShape 35"/>
          <p:cNvSpPr>
            <a:spLocks noChangeArrowheads="1"/>
          </p:cNvSpPr>
          <p:nvPr/>
        </p:nvSpPr>
        <p:spPr bwMode="gray">
          <a:xfrm>
            <a:off x="251521" y="1556792"/>
            <a:ext cx="3257796" cy="4320480"/>
          </a:xfrm>
          <a:prstGeom prst="roundRect">
            <a:avLst>
              <a:gd name="adj" fmla="val 2819"/>
            </a:avLst>
          </a:prstGeom>
          <a:solidFill>
            <a:schemeClr val="accent2"/>
          </a:solidFill>
          <a:ln w="9525">
            <a:solidFill>
              <a:srgbClr val="C00000"/>
            </a:solidFill>
            <a:round/>
            <a:headEnd/>
            <a:tailEnd/>
          </a:ln>
        </p:spPr>
        <p:txBody>
          <a:bodyPr wrap="none" anchor="ctr"/>
          <a:lstStyle/>
          <a:p>
            <a:endParaRPr lang="es-MX" dirty="0">
              <a:solidFill>
                <a:prstClr val="black"/>
              </a:solidFill>
            </a:endParaRPr>
          </a:p>
        </p:txBody>
      </p:sp>
      <p:sp>
        <p:nvSpPr>
          <p:cNvPr id="59" name="Rectangle 3"/>
          <p:cNvSpPr>
            <a:spLocks noChangeArrowheads="1"/>
          </p:cNvSpPr>
          <p:nvPr/>
        </p:nvSpPr>
        <p:spPr bwMode="gray">
          <a:xfrm>
            <a:off x="367504" y="2239194"/>
            <a:ext cx="2764335"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184150" indent="-184150" defTabSz="457200" fontAlgn="base">
              <a:lnSpc>
                <a:spcPct val="90000"/>
              </a:lnSpc>
              <a:spcBef>
                <a:spcPct val="50000"/>
              </a:spcBef>
              <a:spcAft>
                <a:spcPct val="0"/>
              </a:spcAft>
              <a:buClr>
                <a:prstClr val="white"/>
              </a:buClr>
              <a:buFont typeface="Arial" charset="0"/>
              <a:buChar char="•"/>
            </a:pPr>
            <a:r>
              <a:rPr lang="es-MX" sz="2000" dirty="0" smtClean="0">
                <a:solidFill>
                  <a:prstClr val="white"/>
                </a:solidFill>
                <a:latin typeface="Arial" charset="0"/>
                <a:ea typeface="ＭＳ Ｐゴシック" pitchFamily="-112" charset="-128"/>
              </a:rPr>
              <a:t>El Dolor Crónico Diseminado es la característica que define a la fibromialgia</a:t>
            </a:r>
          </a:p>
          <a:p>
            <a:pPr marL="184150" indent="-184150" defTabSz="457200" fontAlgn="base">
              <a:lnSpc>
                <a:spcPct val="90000"/>
              </a:lnSpc>
              <a:spcBef>
                <a:spcPct val="50000"/>
              </a:spcBef>
              <a:spcAft>
                <a:spcPct val="0"/>
              </a:spcAft>
              <a:buClr>
                <a:prstClr val="white"/>
              </a:buClr>
              <a:buFont typeface="Arial" charset="0"/>
              <a:buChar char="•"/>
            </a:pPr>
            <a:r>
              <a:rPr lang="es-MX" sz="2000" dirty="0" smtClean="0">
                <a:solidFill>
                  <a:prstClr val="white"/>
                </a:solidFill>
                <a:latin typeface="Arial" charset="0"/>
                <a:ea typeface="ＭＳ Ｐゴシック" pitchFamily="-112" charset="-128"/>
              </a:rPr>
              <a:t>Los descriptores de dolor del paciente incluyen:</a:t>
            </a:r>
          </a:p>
          <a:p>
            <a:pPr marL="728663" lvl="1" indent="-184150" defTabSz="457200" fontAlgn="base">
              <a:lnSpc>
                <a:spcPct val="90000"/>
              </a:lnSpc>
              <a:spcBef>
                <a:spcPct val="50000"/>
              </a:spcBef>
              <a:spcAft>
                <a:spcPct val="0"/>
              </a:spcAft>
              <a:buClr>
                <a:prstClr val="white"/>
              </a:buClr>
              <a:buFont typeface="Arial" charset="0"/>
              <a:buChar char="•"/>
            </a:pPr>
            <a:r>
              <a:rPr lang="es-MX" dirty="0" smtClean="0">
                <a:solidFill>
                  <a:prstClr val="white"/>
                </a:solidFill>
                <a:latin typeface="Arial" charset="0"/>
                <a:ea typeface="ＭＳ Ｐゴシック" pitchFamily="-112" charset="-128"/>
              </a:rPr>
              <a:t>Intenso</a:t>
            </a:r>
          </a:p>
          <a:p>
            <a:pPr marL="728663" lvl="1" indent="-184150" defTabSz="457200" fontAlgn="base">
              <a:lnSpc>
                <a:spcPct val="90000"/>
              </a:lnSpc>
              <a:spcBef>
                <a:spcPct val="50000"/>
              </a:spcBef>
              <a:spcAft>
                <a:spcPct val="0"/>
              </a:spcAft>
              <a:buClr>
                <a:prstClr val="white"/>
              </a:buClr>
              <a:buFont typeface="Arial" charset="0"/>
              <a:buChar char="•"/>
            </a:pPr>
            <a:r>
              <a:rPr lang="es-MX" dirty="0" smtClean="0">
                <a:solidFill>
                  <a:prstClr val="white"/>
                </a:solidFill>
                <a:latin typeface="Arial" charset="0"/>
                <a:ea typeface="ＭＳ Ｐゴシック" pitchFamily="-112" charset="-128"/>
              </a:rPr>
              <a:t>Agotador</a:t>
            </a:r>
          </a:p>
          <a:p>
            <a:pPr marL="728663" lvl="1" indent="-184150" defTabSz="457200" fontAlgn="base">
              <a:lnSpc>
                <a:spcPct val="90000"/>
              </a:lnSpc>
              <a:spcBef>
                <a:spcPct val="50000"/>
              </a:spcBef>
              <a:spcAft>
                <a:spcPct val="0"/>
              </a:spcAft>
              <a:buClr>
                <a:prstClr val="white"/>
              </a:buClr>
              <a:buFont typeface="Arial" charset="0"/>
              <a:buChar char="•"/>
            </a:pPr>
            <a:r>
              <a:rPr lang="es-MX" dirty="0" smtClean="0">
                <a:solidFill>
                  <a:prstClr val="white"/>
                </a:solidFill>
                <a:latin typeface="Arial" charset="0"/>
                <a:ea typeface="ＭＳ Ｐゴシック" pitchFamily="-112" charset="-128"/>
              </a:rPr>
              <a:t>Molesto</a:t>
            </a:r>
          </a:p>
          <a:p>
            <a:pPr marL="728663" lvl="1" indent="-184150" defTabSz="457200" fontAlgn="base">
              <a:lnSpc>
                <a:spcPct val="90000"/>
              </a:lnSpc>
              <a:spcBef>
                <a:spcPct val="50000"/>
              </a:spcBef>
              <a:spcAft>
                <a:spcPct val="0"/>
              </a:spcAft>
              <a:buClr>
                <a:prstClr val="white"/>
              </a:buClr>
              <a:buFont typeface="Arial" charset="0"/>
              <a:buChar char="•"/>
            </a:pPr>
            <a:r>
              <a:rPr lang="es-MX" dirty="0" smtClean="0">
                <a:solidFill>
                  <a:prstClr val="white"/>
                </a:solidFill>
                <a:latin typeface="Arial" charset="0"/>
                <a:ea typeface="ＭＳ Ｐゴシック" pitchFamily="-112" charset="-128"/>
              </a:rPr>
              <a:t>Quemante</a:t>
            </a:r>
            <a:endParaRPr lang="es-MX" dirty="0">
              <a:solidFill>
                <a:prstClr val="white"/>
              </a:solidFill>
              <a:latin typeface="Arial" charset="0"/>
              <a:ea typeface="ＭＳ Ｐゴシック" pitchFamily="-112" charset="-128"/>
            </a:endParaRPr>
          </a:p>
        </p:txBody>
      </p:sp>
      <p:sp>
        <p:nvSpPr>
          <p:cNvPr id="60" name="Rectangle 4"/>
          <p:cNvSpPr>
            <a:spLocks noChangeArrowheads="1"/>
          </p:cNvSpPr>
          <p:nvPr/>
        </p:nvSpPr>
        <p:spPr bwMode="gray">
          <a:xfrm>
            <a:off x="500111" y="1804210"/>
            <a:ext cx="2319289" cy="316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0" hangingPunct="0">
              <a:lnSpc>
                <a:spcPct val="85000"/>
              </a:lnSpc>
              <a:spcBef>
                <a:spcPct val="15000"/>
              </a:spcBef>
              <a:buClr>
                <a:srgbClr val="002060"/>
              </a:buClr>
            </a:pPr>
            <a:r>
              <a:rPr lang="es-MX" sz="2400" b="1" dirty="0" smtClean="0">
                <a:solidFill>
                  <a:prstClr val="white"/>
                </a:solidFill>
              </a:rPr>
              <a:t>Dolor Diseminado</a:t>
            </a:r>
            <a:endParaRPr lang="es-MX" sz="2400" b="1" dirty="0">
              <a:solidFill>
                <a:prstClr val="white"/>
              </a:solidFill>
            </a:endParaRPr>
          </a:p>
        </p:txBody>
      </p:sp>
      <p:sp>
        <p:nvSpPr>
          <p:cNvPr id="61" name="AutoShape 5"/>
          <p:cNvSpPr>
            <a:spLocks noChangeArrowheads="1"/>
          </p:cNvSpPr>
          <p:nvPr/>
        </p:nvSpPr>
        <p:spPr bwMode="gray">
          <a:xfrm rot="5400000">
            <a:off x="3106341" y="3517900"/>
            <a:ext cx="538162" cy="88900"/>
          </a:xfrm>
          <a:prstGeom prst="triangle">
            <a:avLst>
              <a:gd name="adj" fmla="val 50000"/>
            </a:avLst>
          </a:prstGeom>
          <a:solidFill>
            <a:schemeClr val="tx1"/>
          </a:solidFill>
          <a:ln>
            <a:solidFill>
              <a:schemeClr val="tx1"/>
            </a:solidFill>
          </a:ln>
          <a:extLst/>
        </p:spPr>
        <p:txBody>
          <a:bodyPr rot="10800000" vert="eaVert" wrap="none" anchor="ctr"/>
          <a:lstStyle/>
          <a:p>
            <a:endParaRPr lang="es-MX" dirty="0">
              <a:solidFill>
                <a:prstClr val="black"/>
              </a:solidFill>
            </a:endParaRPr>
          </a:p>
        </p:txBody>
      </p:sp>
      <p:sp>
        <p:nvSpPr>
          <p:cNvPr id="62" name="Slide Number Placeholder 5"/>
          <p:cNvSpPr>
            <a:spLocks noGrp="1"/>
          </p:cNvSpPr>
          <p:nvPr>
            <p:ph type="sldNum" sz="quarter" idx="12"/>
          </p:nvPr>
        </p:nvSpPr>
        <p:spPr>
          <a:xfrm>
            <a:off x="6553200" y="6356350"/>
            <a:ext cx="2133600" cy="365125"/>
          </a:xfrm>
        </p:spPr>
        <p:txBody>
          <a:bodyPr/>
          <a:lstStyle/>
          <a:p>
            <a:fld id="{903B8EED-60FF-4798-B00A-5F8F0039E366}" type="slidenum">
              <a:rPr lang="en-CA" smtClean="0">
                <a:solidFill>
                  <a:prstClr val="black"/>
                </a:solidFill>
              </a:rPr>
              <a:pPr/>
              <a:t>15</a:t>
            </a:fld>
            <a:endParaRPr lang="en-CA" dirty="0">
              <a:solidFill>
                <a:prstClr val="black"/>
              </a:solidFill>
            </a:endParaRPr>
          </a:p>
        </p:txBody>
      </p:sp>
    </p:spTree>
    <p:extLst>
      <p:ext uri="{BB962C8B-B14F-4D97-AF65-F5344CB8AC3E}">
        <p14:creationId xmlns:p14="http://schemas.microsoft.com/office/powerpoint/2010/main" val="191280492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9"/>
          <p:cNvSpPr>
            <a:spLocks noGrp="1" noChangeArrowheads="1"/>
          </p:cNvSpPr>
          <p:nvPr>
            <p:ph type="title" idx="4294967295"/>
          </p:nvPr>
        </p:nvSpPr>
        <p:spPr/>
        <p:txBody>
          <a:bodyPr/>
          <a:lstStyle/>
          <a:p>
            <a:r>
              <a:rPr lang="es-MX" noProof="0" dirty="0" smtClean="0">
                <a:ea typeface="Arial Unicode MS" pitchFamily="34" charset="-128"/>
                <a:cs typeface="Arial Unicode MS" pitchFamily="34" charset="-128"/>
              </a:rPr>
              <a:t>Factores de Estrés</a:t>
            </a:r>
          </a:p>
        </p:txBody>
      </p:sp>
      <p:sp>
        <p:nvSpPr>
          <p:cNvPr id="53251" name="Rectangle 10"/>
          <p:cNvSpPr>
            <a:spLocks noGrp="1" noChangeArrowheads="1"/>
          </p:cNvSpPr>
          <p:nvPr>
            <p:ph type="body" idx="4294967295"/>
          </p:nvPr>
        </p:nvSpPr>
        <p:spPr>
          <a:xfrm>
            <a:off x="566613" y="1484785"/>
            <a:ext cx="8397875" cy="3456384"/>
          </a:xfrm>
        </p:spPr>
        <p:txBody>
          <a:bodyPr>
            <a:normAutofit fontScale="92500" lnSpcReduction="20000"/>
          </a:bodyPr>
          <a:lstStyle/>
          <a:p>
            <a:pPr>
              <a:spcBef>
                <a:spcPct val="10000"/>
              </a:spcBef>
              <a:spcAft>
                <a:spcPct val="30000"/>
              </a:spcAft>
            </a:pPr>
            <a:r>
              <a:rPr lang="es-MX" sz="2400" noProof="0" dirty="0" smtClean="0"/>
              <a:t>Algún evento desencadenante puede producir fibromialgia </a:t>
            </a:r>
            <a:br>
              <a:rPr lang="es-MX" sz="2400" noProof="0" dirty="0" smtClean="0"/>
            </a:br>
            <a:r>
              <a:rPr lang="es-MX" sz="2400" noProof="0" dirty="0" smtClean="0"/>
              <a:t>pero </a:t>
            </a:r>
            <a:r>
              <a:rPr lang="es-MX" sz="2400" i="1" noProof="0" dirty="0" smtClean="0"/>
              <a:t>no</a:t>
            </a:r>
            <a:r>
              <a:rPr lang="es-MX" sz="2400" noProof="0" dirty="0" smtClean="0"/>
              <a:t> </a:t>
            </a:r>
            <a:r>
              <a:rPr lang="es-MX" sz="2400" dirty="0" smtClean="0"/>
              <a:t>es un </a:t>
            </a:r>
            <a:r>
              <a:rPr lang="es-MX" sz="2400" noProof="0" dirty="0" smtClean="0"/>
              <a:t>pre-requisito</a:t>
            </a:r>
          </a:p>
          <a:p>
            <a:pPr>
              <a:spcBef>
                <a:spcPct val="10000"/>
              </a:spcBef>
              <a:spcAft>
                <a:spcPct val="30000"/>
              </a:spcAft>
            </a:pPr>
            <a:r>
              <a:rPr lang="es-MX" sz="2400" noProof="0" dirty="0" smtClean="0"/>
              <a:t>El inicio de la fibromialgia es generalmente gradual, sin un desencadenante identificable </a:t>
            </a:r>
          </a:p>
          <a:p>
            <a:pPr>
              <a:spcBef>
                <a:spcPct val="10000"/>
              </a:spcBef>
              <a:spcAft>
                <a:spcPct val="30000"/>
              </a:spcAft>
            </a:pPr>
            <a:r>
              <a:rPr lang="es-MX" sz="2400" noProof="0" dirty="0" smtClean="0"/>
              <a:t>Factores de estrés que pueden desencadenar fibromialgia: </a:t>
            </a:r>
          </a:p>
          <a:p>
            <a:pPr lvl="1">
              <a:spcBef>
                <a:spcPct val="10000"/>
              </a:spcBef>
              <a:spcAft>
                <a:spcPct val="30000"/>
              </a:spcAft>
            </a:pPr>
            <a:r>
              <a:rPr lang="es-MX" sz="2000" noProof="0" dirty="0" smtClean="0"/>
              <a:t>Síndromes de dolor periférico</a:t>
            </a:r>
          </a:p>
          <a:p>
            <a:pPr lvl="1">
              <a:spcBef>
                <a:spcPct val="10000"/>
              </a:spcBef>
              <a:spcAft>
                <a:spcPct val="30000"/>
              </a:spcAft>
            </a:pPr>
            <a:r>
              <a:rPr lang="es-MX" sz="2000" noProof="0" dirty="0" smtClean="0"/>
              <a:t>Trauma físico,</a:t>
            </a:r>
          </a:p>
          <a:p>
            <a:pPr lvl="1">
              <a:spcBef>
                <a:spcPct val="10000"/>
              </a:spcBef>
              <a:spcAft>
                <a:spcPct val="30000"/>
              </a:spcAft>
            </a:pPr>
            <a:r>
              <a:rPr lang="es-MX" sz="2000" noProof="0" dirty="0" smtClean="0"/>
              <a:t>Infecciones (ej:  parvovirus, virus Epstein-Barr, enfermedad de Lyme, fiebre-Q)</a:t>
            </a:r>
          </a:p>
          <a:p>
            <a:pPr lvl="1">
              <a:spcBef>
                <a:spcPct val="10000"/>
              </a:spcBef>
              <a:spcAft>
                <a:spcPct val="30000"/>
              </a:spcAft>
            </a:pPr>
            <a:r>
              <a:rPr lang="es-MX" sz="2000" noProof="0" dirty="0" smtClean="0"/>
              <a:t>Estrés  psicológico/angustia psicológica, incluyendo trastornos del sueño</a:t>
            </a:r>
          </a:p>
          <a:p>
            <a:pPr>
              <a:spcBef>
                <a:spcPct val="10000"/>
              </a:spcBef>
            </a:pPr>
            <a:endParaRPr lang="es-MX" sz="2400" noProof="0" dirty="0" smtClean="0">
              <a:solidFill>
                <a:srgbClr val="000000"/>
              </a:solidFill>
            </a:endParaRPr>
          </a:p>
        </p:txBody>
      </p:sp>
      <p:sp>
        <p:nvSpPr>
          <p:cNvPr id="53252" name="Text Box 4"/>
          <p:cNvSpPr txBox="1">
            <a:spLocks noChangeArrowheads="1"/>
          </p:cNvSpPr>
          <p:nvPr/>
        </p:nvSpPr>
        <p:spPr bwMode="gray">
          <a:xfrm>
            <a:off x="182562" y="6540342"/>
            <a:ext cx="741377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nchor="b">
            <a:spAutoFit/>
          </a:bodyPr>
          <a:lstStyle>
            <a:lvl1pPr eaLnBrk="0" hangingPunct="0">
              <a:defRPr sz="2400">
                <a:solidFill>
                  <a:schemeClr val="tx1"/>
                </a:solidFill>
                <a:latin typeface="Arial" charset="0"/>
                <a:ea typeface="ＭＳ Ｐゴシック" pitchFamily="-112" charset="-128"/>
              </a:defRPr>
            </a:lvl1pPr>
            <a:lvl2pPr marL="742950" indent="-285750" eaLnBrk="0" hangingPunct="0">
              <a:defRPr sz="2400">
                <a:solidFill>
                  <a:schemeClr val="tx1"/>
                </a:solidFill>
                <a:latin typeface="Arial" charset="0"/>
                <a:ea typeface="ＭＳ Ｐゴシック" pitchFamily="-112" charset="-128"/>
              </a:defRPr>
            </a:lvl2pPr>
            <a:lvl3pPr marL="1143000" indent="-228600" eaLnBrk="0" hangingPunct="0">
              <a:defRPr sz="2400">
                <a:solidFill>
                  <a:schemeClr val="tx1"/>
                </a:solidFill>
                <a:latin typeface="Arial" charset="0"/>
                <a:ea typeface="ＭＳ Ｐゴシック" pitchFamily="-112" charset="-128"/>
              </a:defRPr>
            </a:lvl3pPr>
            <a:lvl4pPr marL="1600200" indent="-228600" eaLnBrk="0" hangingPunct="0">
              <a:defRPr sz="2400">
                <a:solidFill>
                  <a:schemeClr val="tx1"/>
                </a:solidFill>
                <a:latin typeface="Arial" charset="0"/>
                <a:ea typeface="ＭＳ Ｐゴシック" pitchFamily="-112" charset="-128"/>
              </a:defRPr>
            </a:lvl4pPr>
            <a:lvl5pPr marL="2057400" indent="-228600" eaLnBrk="0" hangingPunct="0">
              <a:defRPr sz="2400">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9pPr>
          </a:lstStyle>
          <a:p>
            <a:pPr eaLnBrk="1" hangingPunct="1">
              <a:spcBef>
                <a:spcPct val="20000"/>
              </a:spcBef>
            </a:pPr>
            <a:r>
              <a:rPr lang="en-US" sz="1000" dirty="0" smtClean="0">
                <a:solidFill>
                  <a:schemeClr val="bg2"/>
                </a:solidFill>
                <a:latin typeface="+mn-lt"/>
              </a:rPr>
              <a:t>Greenfield S</a:t>
            </a:r>
            <a:r>
              <a:rPr lang="en-US" sz="1000" i="1" dirty="0" smtClean="0">
                <a:solidFill>
                  <a:schemeClr val="bg2"/>
                </a:solidFill>
                <a:latin typeface="+mn-lt"/>
              </a:rPr>
              <a:t> </a:t>
            </a:r>
            <a:r>
              <a:rPr lang="en-US" sz="1000" i="1" dirty="0">
                <a:solidFill>
                  <a:schemeClr val="bg2"/>
                </a:solidFill>
                <a:latin typeface="+mn-lt"/>
              </a:rPr>
              <a:t>et al. Arthritis </a:t>
            </a:r>
            <a:r>
              <a:rPr lang="en-US" sz="1000" i="1" dirty="0" smtClean="0">
                <a:solidFill>
                  <a:schemeClr val="bg2"/>
                </a:solidFill>
                <a:latin typeface="+mn-lt"/>
              </a:rPr>
              <a:t>Rheum </a:t>
            </a:r>
            <a:r>
              <a:rPr lang="en-US" sz="1000" dirty="0" smtClean="0">
                <a:solidFill>
                  <a:schemeClr val="bg2"/>
                </a:solidFill>
                <a:latin typeface="+mn-lt"/>
              </a:rPr>
              <a:t>1992; 35(6):678-81; McLean SA, Clauw DJ</a:t>
            </a:r>
            <a:r>
              <a:rPr lang="en-US" sz="1000" i="1" dirty="0" smtClean="0">
                <a:solidFill>
                  <a:schemeClr val="bg2"/>
                </a:solidFill>
                <a:latin typeface="+mn-lt"/>
              </a:rPr>
              <a:t>. </a:t>
            </a:r>
            <a:r>
              <a:rPr lang="en-US" sz="1000" i="1" dirty="0">
                <a:solidFill>
                  <a:schemeClr val="bg2"/>
                </a:solidFill>
                <a:latin typeface="+mn-lt"/>
              </a:rPr>
              <a:t>Med </a:t>
            </a:r>
            <a:r>
              <a:rPr lang="en-US" sz="1000" i="1" dirty="0" smtClean="0">
                <a:solidFill>
                  <a:schemeClr val="bg2"/>
                </a:solidFill>
                <a:latin typeface="+mn-lt"/>
              </a:rPr>
              <a:t>Hypotheses</a:t>
            </a:r>
            <a:r>
              <a:rPr lang="en-US" sz="1000" dirty="0" smtClean="0">
                <a:solidFill>
                  <a:schemeClr val="bg2"/>
                </a:solidFill>
                <a:latin typeface="+mn-lt"/>
              </a:rPr>
              <a:t> 2004; 63(4):653-8</a:t>
            </a:r>
            <a:r>
              <a:rPr lang="en-US" sz="1000" dirty="0">
                <a:solidFill>
                  <a:schemeClr val="bg2"/>
                </a:solidFill>
                <a:latin typeface="+mn-lt"/>
              </a:rPr>
              <a:t>.</a:t>
            </a:r>
          </a:p>
        </p:txBody>
      </p:sp>
      <p:sp>
        <p:nvSpPr>
          <p:cNvPr id="6" name="Rounded Rectangle 5"/>
          <p:cNvSpPr/>
          <p:nvPr/>
        </p:nvSpPr>
        <p:spPr>
          <a:xfrm>
            <a:off x="323528" y="5085184"/>
            <a:ext cx="8640960" cy="129614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spcAft>
                <a:spcPts val="1200"/>
              </a:spcAft>
            </a:pPr>
            <a:r>
              <a:rPr lang="es-MX" sz="2200" spc="-30" dirty="0" smtClean="0">
                <a:solidFill>
                  <a:schemeClr val="tx1"/>
                </a:solidFill>
              </a:rPr>
              <a:t>El desarrollo de f</a:t>
            </a:r>
            <a:r>
              <a:rPr lang="es-MX" sz="2200" dirty="0" smtClean="0"/>
              <a:t>ibromialgia </a:t>
            </a:r>
            <a:r>
              <a:rPr lang="es-MX" sz="2200" spc="-30" dirty="0" smtClean="0">
                <a:solidFill>
                  <a:schemeClr val="tx1"/>
                </a:solidFill>
              </a:rPr>
              <a:t>después de un evento precipitante puede representar el inicio de un síndrome de dolor prolongado y discapacitante con implicaciones sociales y económicas considerables.</a:t>
            </a:r>
            <a:endParaRPr lang="es-MX" sz="2200" spc="-30" dirty="0">
              <a:solidFill>
                <a:schemeClr val="tx1"/>
              </a:solidFill>
            </a:endParaRPr>
          </a:p>
        </p:txBody>
      </p:sp>
    </p:spTree>
    <p:extLst>
      <p:ext uri="{BB962C8B-B14F-4D97-AF65-F5344CB8AC3E}">
        <p14:creationId xmlns:p14="http://schemas.microsoft.com/office/powerpoint/2010/main" val="223110700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9066" name="Group 58"/>
          <p:cNvGraphicFramePr>
            <a:graphicFrameLocks noGrp="1"/>
          </p:cNvGraphicFramePr>
          <p:nvPr>
            <p:ph sz="half" idx="4294967295"/>
            <p:extLst>
              <p:ext uri="{D42A27DB-BD31-4B8C-83A1-F6EECF244321}">
                <p14:modId xmlns:p14="http://schemas.microsoft.com/office/powerpoint/2010/main" val="688387706"/>
              </p:ext>
            </p:extLst>
          </p:nvPr>
        </p:nvGraphicFramePr>
        <p:xfrm>
          <a:off x="619125" y="2001838"/>
          <a:ext cx="8012113" cy="3693868"/>
        </p:xfrm>
        <a:graphic>
          <a:graphicData uri="http://schemas.openxmlformats.org/drawingml/2006/table">
            <a:tbl>
              <a:tblPr/>
              <a:tblGrid>
                <a:gridCol w="3052763"/>
                <a:gridCol w="2366962"/>
                <a:gridCol w="2592388"/>
              </a:tblGrid>
              <a:tr h="365718">
                <a:tc>
                  <a:txBody>
                    <a:bodyPr/>
                    <a:lstStyle/>
                    <a:p>
                      <a:pPr marL="0" marR="0" lvl="0" indent="0" algn="ctr" defTabSz="914400" rtl="0" eaLnBrk="0" fontAlgn="base" latinLnBrk="0" hangingPunct="0">
                        <a:lnSpc>
                          <a:spcPct val="90000"/>
                        </a:lnSpc>
                        <a:spcBef>
                          <a:spcPct val="10000"/>
                        </a:spcBef>
                        <a:spcAft>
                          <a:spcPct val="0"/>
                        </a:spcAft>
                        <a:buClrTx/>
                        <a:buSzPct val="80000"/>
                        <a:buFont typeface="Arial" pitchFamily="34" charset="0"/>
                        <a:buNone/>
                        <a:tabLst/>
                      </a:pPr>
                      <a:r>
                        <a:rPr kumimoji="0" lang="es-MX" sz="1800" b="1" i="0" u="none" strike="noStrike" kern="1200" cap="none" normalizeH="0" baseline="0" noProof="0" dirty="0" smtClean="0">
                          <a:ln>
                            <a:noFill/>
                          </a:ln>
                          <a:solidFill>
                            <a:schemeClr val="tx1"/>
                          </a:solidFill>
                          <a:effectLst/>
                          <a:latin typeface="Arial" pitchFamily="34" charset="0"/>
                          <a:ea typeface="MS PGothic" pitchFamily="34" charset="-128"/>
                          <a:cs typeface="+mn-cs"/>
                        </a:rPr>
                        <a:t>Factor</a:t>
                      </a:r>
                    </a:p>
                  </a:txBody>
                  <a:tcPr marL="45720" marR="45720" marT="45706" marB="45706" anchor="ctr"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C6FCF"/>
                    </a:solidFill>
                  </a:tcPr>
                </a:tc>
                <a:tc>
                  <a:txBody>
                    <a:bodyPr/>
                    <a:lstStyle/>
                    <a:p>
                      <a:pPr marL="0" marR="0" lvl="0" indent="0" algn="ctr" defTabSz="914400" rtl="0" eaLnBrk="0" fontAlgn="base" latinLnBrk="0" hangingPunct="0">
                        <a:lnSpc>
                          <a:spcPct val="90000"/>
                        </a:lnSpc>
                        <a:spcBef>
                          <a:spcPct val="10000"/>
                        </a:spcBef>
                        <a:spcAft>
                          <a:spcPct val="0"/>
                        </a:spcAft>
                        <a:buClrTx/>
                        <a:buSzPct val="80000"/>
                        <a:buFont typeface="Arial" pitchFamily="34" charset="0"/>
                        <a:buNone/>
                        <a:tabLst/>
                      </a:pPr>
                      <a:r>
                        <a:rPr kumimoji="0" lang="es-MX" sz="1800" b="1" i="0" u="none" strike="noStrike" cap="none" normalizeH="0" baseline="0" noProof="0" dirty="0" smtClean="0">
                          <a:ln>
                            <a:noFill/>
                          </a:ln>
                          <a:solidFill>
                            <a:schemeClr val="tx1"/>
                          </a:solidFill>
                          <a:effectLst/>
                          <a:latin typeface="Arial" pitchFamily="34" charset="0"/>
                          <a:ea typeface="MS PGothic" pitchFamily="34" charset="-128"/>
                        </a:rPr>
                        <a:t>Factores desencadenantes</a:t>
                      </a:r>
                    </a:p>
                  </a:txBody>
                  <a:tcPr marL="45720" marR="45720" marT="45706" marB="45706" anchor="ct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C6FCF"/>
                    </a:solidFill>
                  </a:tcPr>
                </a:tc>
                <a:tc>
                  <a:txBody>
                    <a:bodyPr/>
                    <a:lstStyle/>
                    <a:p>
                      <a:pPr marL="0" marR="0" lvl="0" indent="0" algn="ctr" defTabSz="914400" rtl="0" eaLnBrk="0" fontAlgn="base" latinLnBrk="0" hangingPunct="0">
                        <a:lnSpc>
                          <a:spcPct val="90000"/>
                        </a:lnSpc>
                        <a:spcBef>
                          <a:spcPct val="10000"/>
                        </a:spcBef>
                        <a:spcAft>
                          <a:spcPct val="0"/>
                        </a:spcAft>
                        <a:buClrTx/>
                        <a:buSzPct val="80000"/>
                        <a:buFont typeface="Arial" pitchFamily="34" charset="0"/>
                        <a:buNone/>
                        <a:tabLst/>
                      </a:pPr>
                      <a:r>
                        <a:rPr kumimoji="0" lang="es-MX" sz="1800" b="1" i="0" u="none" strike="noStrike" cap="none" normalizeH="0" baseline="0" noProof="0" dirty="0" smtClean="0">
                          <a:ln>
                            <a:noFill/>
                          </a:ln>
                          <a:solidFill>
                            <a:schemeClr val="tx1"/>
                          </a:solidFill>
                          <a:effectLst/>
                          <a:latin typeface="Arial" pitchFamily="34" charset="0"/>
                          <a:ea typeface="MS PGothic" pitchFamily="34" charset="-128"/>
                        </a:rPr>
                        <a:t>Factores asociados*</a:t>
                      </a:r>
                    </a:p>
                  </a:txBody>
                  <a:tcPr marL="45720" marR="45720" marT="45706" marB="45706" anchor="ctr"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C6FCF"/>
                    </a:solidFill>
                  </a:tcPr>
                </a:tc>
              </a:tr>
              <a:tr h="288000">
                <a:tc>
                  <a:txBody>
                    <a:bodyPr/>
                    <a:lstStyle/>
                    <a:p>
                      <a:pPr marL="0" marR="0" lvl="0" indent="0" algn="l" defTabSz="914400" rtl="0" eaLnBrk="0" fontAlgn="base" latinLnBrk="0" hangingPunct="0">
                        <a:lnSpc>
                          <a:spcPct val="90000"/>
                        </a:lnSpc>
                        <a:spcBef>
                          <a:spcPct val="10000"/>
                        </a:spcBef>
                        <a:spcAft>
                          <a:spcPct val="0"/>
                        </a:spcAft>
                        <a:buClrTx/>
                        <a:buSzPct val="80000"/>
                        <a:buFont typeface="Arial" pitchFamily="34" charset="0"/>
                        <a:buNone/>
                        <a:tabLst/>
                      </a:pPr>
                      <a:r>
                        <a:rPr kumimoji="0" lang="es-MX" sz="1600" b="0" i="0" u="none" strike="noStrike" cap="none" normalizeH="0" baseline="0" noProof="0" dirty="0" smtClean="0">
                          <a:ln>
                            <a:noFill/>
                          </a:ln>
                          <a:solidFill>
                            <a:schemeClr val="bg1"/>
                          </a:solidFill>
                          <a:effectLst/>
                          <a:latin typeface="Arial" pitchFamily="34" charset="0"/>
                          <a:ea typeface="MS PGothic" pitchFamily="34" charset="-128"/>
                        </a:rPr>
                        <a:t>Frío</a:t>
                      </a:r>
                    </a:p>
                  </a:txBody>
                  <a:tcPr marL="45720" marR="45720" marT="45706" marB="4570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0" fontAlgn="base" latinLnBrk="0" hangingPunct="0">
                        <a:lnSpc>
                          <a:spcPct val="90000"/>
                        </a:lnSpc>
                        <a:spcBef>
                          <a:spcPct val="10000"/>
                        </a:spcBef>
                        <a:spcAft>
                          <a:spcPct val="0"/>
                        </a:spcAft>
                        <a:buClrTx/>
                        <a:buSzPct val="80000"/>
                        <a:buFont typeface="Arial" pitchFamily="34" charset="0"/>
                        <a:buNone/>
                        <a:tabLst/>
                      </a:pPr>
                      <a:r>
                        <a:rPr kumimoji="0" lang="es-MX" sz="1600" b="0" i="0" u="none" strike="noStrike" cap="none" normalizeH="0" baseline="0" noProof="0" dirty="0" smtClean="0">
                          <a:ln>
                            <a:noFill/>
                          </a:ln>
                          <a:solidFill>
                            <a:schemeClr val="bg1"/>
                          </a:solidFill>
                          <a:effectLst/>
                          <a:latin typeface="Arial" pitchFamily="34" charset="0"/>
                          <a:ea typeface="MS PGothic" pitchFamily="34" charset="-128"/>
                        </a:rPr>
                        <a:t>0</a:t>
                      </a:r>
                    </a:p>
                  </a:txBody>
                  <a:tcPr marL="45720" marR="45720"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0" fontAlgn="base" latinLnBrk="0" hangingPunct="0">
                        <a:lnSpc>
                          <a:spcPct val="90000"/>
                        </a:lnSpc>
                        <a:spcBef>
                          <a:spcPct val="10000"/>
                        </a:spcBef>
                        <a:spcAft>
                          <a:spcPct val="0"/>
                        </a:spcAft>
                        <a:buClrTx/>
                        <a:buSzPct val="80000"/>
                        <a:buFont typeface="Arial" pitchFamily="34" charset="0"/>
                        <a:buNone/>
                        <a:tabLst/>
                      </a:pPr>
                      <a:r>
                        <a:rPr kumimoji="0" lang="es-MX" sz="1600" b="0" i="0" u="none" strike="noStrike" cap="none" normalizeH="0" baseline="0" noProof="0" dirty="0" smtClean="0">
                          <a:ln>
                            <a:noFill/>
                          </a:ln>
                          <a:solidFill>
                            <a:schemeClr val="bg1"/>
                          </a:solidFill>
                          <a:effectLst/>
                          <a:latin typeface="Arial" pitchFamily="34" charset="0"/>
                          <a:ea typeface="MS PGothic" pitchFamily="34" charset="-128"/>
                        </a:rPr>
                        <a:t>15</a:t>
                      </a:r>
                    </a:p>
                  </a:txBody>
                  <a:tcPr marL="45720" marR="45720" marT="45706" marB="457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r>
              <a:tr h="288000">
                <a:tc>
                  <a:txBody>
                    <a:bodyPr/>
                    <a:lstStyle/>
                    <a:p>
                      <a:pPr marL="0" marR="0" lvl="0" indent="0" algn="l" defTabSz="914400" rtl="0" eaLnBrk="0" fontAlgn="base" latinLnBrk="0" hangingPunct="0">
                        <a:lnSpc>
                          <a:spcPct val="90000"/>
                        </a:lnSpc>
                        <a:spcBef>
                          <a:spcPct val="10000"/>
                        </a:spcBef>
                        <a:spcAft>
                          <a:spcPct val="0"/>
                        </a:spcAft>
                        <a:buClrTx/>
                        <a:buSzPct val="80000"/>
                        <a:buFont typeface="Arial" pitchFamily="34" charset="0"/>
                        <a:buNone/>
                        <a:tabLst/>
                      </a:pPr>
                      <a:r>
                        <a:rPr kumimoji="0" lang="es-MX" sz="1600" b="0" i="0" u="none" strike="noStrike" cap="none" normalizeH="0" baseline="0" noProof="0" dirty="0" smtClean="0">
                          <a:ln>
                            <a:noFill/>
                          </a:ln>
                          <a:solidFill>
                            <a:schemeClr val="bg1"/>
                          </a:solidFill>
                          <a:effectLst/>
                          <a:latin typeface="Arial" pitchFamily="34" charset="0"/>
                          <a:ea typeface="MS PGothic" pitchFamily="34" charset="-128"/>
                        </a:rPr>
                        <a:t>Estrés</a:t>
                      </a:r>
                    </a:p>
                  </a:txBody>
                  <a:tcPr marL="45720" marR="45720" marT="45706" marB="4570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0" fontAlgn="base" latinLnBrk="0" hangingPunct="0">
                        <a:lnSpc>
                          <a:spcPct val="90000"/>
                        </a:lnSpc>
                        <a:spcBef>
                          <a:spcPct val="10000"/>
                        </a:spcBef>
                        <a:spcAft>
                          <a:spcPct val="0"/>
                        </a:spcAft>
                        <a:buClrTx/>
                        <a:buSzPct val="80000"/>
                        <a:buFont typeface="Arial" pitchFamily="34" charset="0"/>
                        <a:buNone/>
                        <a:tabLst/>
                      </a:pPr>
                      <a:r>
                        <a:rPr kumimoji="0" lang="es-MX" sz="1600" b="0" i="0" u="none" strike="noStrike" cap="none" normalizeH="0" baseline="0" noProof="0" dirty="0" smtClean="0">
                          <a:ln>
                            <a:noFill/>
                          </a:ln>
                          <a:solidFill>
                            <a:schemeClr val="bg1"/>
                          </a:solidFill>
                          <a:effectLst/>
                          <a:latin typeface="Arial" pitchFamily="34" charset="0"/>
                          <a:ea typeface="MS PGothic" pitchFamily="34" charset="-128"/>
                        </a:rPr>
                        <a:t>9</a:t>
                      </a:r>
                    </a:p>
                  </a:txBody>
                  <a:tcPr marL="45720" marR="45720"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0" fontAlgn="base" latinLnBrk="0" hangingPunct="0">
                        <a:lnSpc>
                          <a:spcPct val="90000"/>
                        </a:lnSpc>
                        <a:spcBef>
                          <a:spcPct val="10000"/>
                        </a:spcBef>
                        <a:spcAft>
                          <a:spcPct val="0"/>
                        </a:spcAft>
                        <a:buClrTx/>
                        <a:buSzPct val="80000"/>
                        <a:buFont typeface="Arial" pitchFamily="34" charset="0"/>
                        <a:buNone/>
                        <a:tabLst/>
                      </a:pPr>
                      <a:r>
                        <a:rPr kumimoji="0" lang="es-MX" sz="1600" b="0" i="0" u="none" strike="noStrike" cap="none" normalizeH="0" baseline="0" noProof="0" dirty="0" smtClean="0">
                          <a:ln>
                            <a:noFill/>
                          </a:ln>
                          <a:solidFill>
                            <a:schemeClr val="bg1"/>
                          </a:solidFill>
                          <a:effectLst/>
                          <a:latin typeface="Arial" pitchFamily="34" charset="0"/>
                          <a:ea typeface="MS PGothic" pitchFamily="34" charset="-128"/>
                        </a:rPr>
                        <a:t>35</a:t>
                      </a:r>
                    </a:p>
                  </a:txBody>
                  <a:tcPr marL="45720" marR="45720" marT="45706" marB="457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r>
              <a:tr h="288000">
                <a:tc>
                  <a:txBody>
                    <a:bodyPr/>
                    <a:lstStyle/>
                    <a:p>
                      <a:pPr marL="0" marR="0" lvl="0" indent="0" algn="l" defTabSz="914400" rtl="0" eaLnBrk="0" fontAlgn="base" latinLnBrk="0" hangingPunct="0">
                        <a:lnSpc>
                          <a:spcPct val="90000"/>
                        </a:lnSpc>
                        <a:spcBef>
                          <a:spcPct val="10000"/>
                        </a:spcBef>
                        <a:spcAft>
                          <a:spcPct val="0"/>
                        </a:spcAft>
                        <a:buClrTx/>
                        <a:buSzPct val="80000"/>
                        <a:buFont typeface="Arial" pitchFamily="34" charset="0"/>
                        <a:buNone/>
                        <a:tabLst/>
                      </a:pPr>
                      <a:r>
                        <a:rPr kumimoji="0" lang="es-MX" sz="1600" b="0" i="0" u="none" strike="noStrike" cap="none" normalizeH="0" baseline="0" noProof="0" dirty="0" smtClean="0">
                          <a:ln>
                            <a:noFill/>
                          </a:ln>
                          <a:solidFill>
                            <a:schemeClr val="bg1"/>
                          </a:solidFill>
                          <a:effectLst/>
                          <a:latin typeface="Arial" pitchFamily="34" charset="0"/>
                          <a:ea typeface="MS PGothic" pitchFamily="34" charset="-128"/>
                        </a:rPr>
                        <a:t>Emociones</a:t>
                      </a:r>
                    </a:p>
                  </a:txBody>
                  <a:tcPr marL="45720" marR="45720" marT="45706" marB="4570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0" fontAlgn="base" latinLnBrk="0" hangingPunct="0">
                        <a:lnSpc>
                          <a:spcPct val="90000"/>
                        </a:lnSpc>
                        <a:spcBef>
                          <a:spcPct val="10000"/>
                        </a:spcBef>
                        <a:spcAft>
                          <a:spcPct val="0"/>
                        </a:spcAft>
                        <a:buClrTx/>
                        <a:buSzPct val="80000"/>
                        <a:buFont typeface="Arial" pitchFamily="34" charset="0"/>
                        <a:buNone/>
                        <a:tabLst/>
                      </a:pPr>
                      <a:r>
                        <a:rPr kumimoji="0" lang="es-MX" sz="1600" b="0" i="0" u="none" strike="noStrike" cap="none" normalizeH="0" baseline="0" noProof="0" dirty="0" smtClean="0">
                          <a:ln>
                            <a:noFill/>
                          </a:ln>
                          <a:solidFill>
                            <a:schemeClr val="bg1"/>
                          </a:solidFill>
                          <a:effectLst/>
                          <a:latin typeface="Arial" pitchFamily="34" charset="0"/>
                          <a:ea typeface="MS PGothic" pitchFamily="34" charset="-128"/>
                        </a:rPr>
                        <a:t>5</a:t>
                      </a:r>
                    </a:p>
                  </a:txBody>
                  <a:tcPr marL="45720" marR="45720"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0" fontAlgn="base" latinLnBrk="0" hangingPunct="0">
                        <a:lnSpc>
                          <a:spcPct val="90000"/>
                        </a:lnSpc>
                        <a:spcBef>
                          <a:spcPct val="10000"/>
                        </a:spcBef>
                        <a:spcAft>
                          <a:spcPct val="0"/>
                        </a:spcAft>
                        <a:buClrTx/>
                        <a:buSzPct val="80000"/>
                        <a:buFont typeface="Arial" pitchFamily="34" charset="0"/>
                        <a:buNone/>
                        <a:tabLst/>
                      </a:pPr>
                      <a:r>
                        <a:rPr kumimoji="0" lang="es-MX" sz="1600" b="0" i="0" u="none" strike="noStrike" cap="none" normalizeH="0" baseline="0" noProof="0" dirty="0" smtClean="0">
                          <a:ln>
                            <a:noFill/>
                          </a:ln>
                          <a:solidFill>
                            <a:schemeClr val="bg1"/>
                          </a:solidFill>
                          <a:effectLst/>
                          <a:latin typeface="Arial" pitchFamily="34" charset="0"/>
                          <a:ea typeface="MS PGothic" pitchFamily="34" charset="-128"/>
                        </a:rPr>
                        <a:t>35</a:t>
                      </a:r>
                    </a:p>
                  </a:txBody>
                  <a:tcPr marL="45720" marR="45720" marT="45706" marB="457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r>
              <a:tr h="288000">
                <a:tc>
                  <a:txBody>
                    <a:bodyPr/>
                    <a:lstStyle/>
                    <a:p>
                      <a:pPr marL="0" marR="0" lvl="0" indent="0" algn="l" defTabSz="914400" rtl="0" eaLnBrk="0" fontAlgn="base" latinLnBrk="0" hangingPunct="0">
                        <a:lnSpc>
                          <a:spcPct val="90000"/>
                        </a:lnSpc>
                        <a:spcBef>
                          <a:spcPct val="10000"/>
                        </a:spcBef>
                        <a:spcAft>
                          <a:spcPct val="0"/>
                        </a:spcAft>
                        <a:buClrTx/>
                        <a:buSzPct val="80000"/>
                        <a:buFont typeface="Arial" pitchFamily="34" charset="0"/>
                        <a:buNone/>
                        <a:tabLst/>
                      </a:pPr>
                      <a:r>
                        <a:rPr kumimoji="0" lang="es-MX" sz="1600" b="0" i="0" u="none" strike="noStrike" cap="none" normalizeH="0" baseline="0" noProof="0" dirty="0" smtClean="0">
                          <a:ln>
                            <a:noFill/>
                          </a:ln>
                          <a:solidFill>
                            <a:schemeClr val="bg1"/>
                          </a:solidFill>
                          <a:effectLst/>
                          <a:latin typeface="Arial" pitchFamily="34" charset="0"/>
                          <a:ea typeface="MS PGothic" pitchFamily="34" charset="-128"/>
                        </a:rPr>
                        <a:t>Exceso de trabajo</a:t>
                      </a:r>
                    </a:p>
                  </a:txBody>
                  <a:tcPr marL="45720" marR="45720" marT="45706" marB="4570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0" fontAlgn="base" latinLnBrk="0" hangingPunct="0">
                        <a:lnSpc>
                          <a:spcPct val="90000"/>
                        </a:lnSpc>
                        <a:spcBef>
                          <a:spcPct val="10000"/>
                        </a:spcBef>
                        <a:spcAft>
                          <a:spcPct val="0"/>
                        </a:spcAft>
                        <a:buClrTx/>
                        <a:buSzPct val="80000"/>
                        <a:buFont typeface="Arial" pitchFamily="34" charset="0"/>
                        <a:buNone/>
                        <a:tabLst/>
                      </a:pPr>
                      <a:r>
                        <a:rPr kumimoji="0" lang="es-MX" sz="1600" b="0" i="0" u="none" strike="noStrike" cap="none" normalizeH="0" baseline="0" noProof="0" dirty="0" smtClean="0">
                          <a:ln>
                            <a:noFill/>
                          </a:ln>
                          <a:solidFill>
                            <a:schemeClr val="bg1"/>
                          </a:solidFill>
                          <a:effectLst/>
                          <a:latin typeface="Arial" pitchFamily="34" charset="0"/>
                          <a:ea typeface="MS PGothic" pitchFamily="34" charset="-128"/>
                        </a:rPr>
                        <a:t>0</a:t>
                      </a:r>
                    </a:p>
                  </a:txBody>
                  <a:tcPr marL="45720" marR="45720"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0" fontAlgn="base" latinLnBrk="0" hangingPunct="0">
                        <a:lnSpc>
                          <a:spcPct val="90000"/>
                        </a:lnSpc>
                        <a:spcBef>
                          <a:spcPct val="10000"/>
                        </a:spcBef>
                        <a:spcAft>
                          <a:spcPct val="0"/>
                        </a:spcAft>
                        <a:buClrTx/>
                        <a:buSzPct val="80000"/>
                        <a:buFont typeface="Arial" pitchFamily="34" charset="0"/>
                        <a:buNone/>
                        <a:tabLst/>
                      </a:pPr>
                      <a:r>
                        <a:rPr kumimoji="0" lang="es-MX" sz="1600" b="0" i="0" u="none" strike="noStrike" cap="none" normalizeH="0" baseline="0" noProof="0" dirty="0" smtClean="0">
                          <a:ln>
                            <a:noFill/>
                          </a:ln>
                          <a:solidFill>
                            <a:schemeClr val="bg1"/>
                          </a:solidFill>
                          <a:effectLst/>
                          <a:latin typeface="Arial" pitchFamily="34" charset="0"/>
                          <a:ea typeface="MS PGothic" pitchFamily="34" charset="-128"/>
                        </a:rPr>
                        <a:t>22</a:t>
                      </a:r>
                    </a:p>
                  </a:txBody>
                  <a:tcPr marL="45720" marR="45720" marT="45706" marB="457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r>
              <a:tr h="288000">
                <a:tc>
                  <a:txBody>
                    <a:bodyPr/>
                    <a:lstStyle/>
                    <a:p>
                      <a:pPr marL="0" marR="0" lvl="0" indent="0" algn="l" defTabSz="914400" rtl="0" eaLnBrk="0" fontAlgn="base" latinLnBrk="0" hangingPunct="0">
                        <a:lnSpc>
                          <a:spcPct val="90000"/>
                        </a:lnSpc>
                        <a:spcBef>
                          <a:spcPct val="10000"/>
                        </a:spcBef>
                        <a:spcAft>
                          <a:spcPct val="0"/>
                        </a:spcAft>
                        <a:buClrTx/>
                        <a:buSzPct val="80000"/>
                        <a:buFont typeface="Arial" pitchFamily="34" charset="0"/>
                        <a:buNone/>
                        <a:tabLst/>
                      </a:pPr>
                      <a:r>
                        <a:rPr kumimoji="0" lang="es-MX" sz="1600" b="0" i="0" u="none" strike="noStrike" cap="none" normalizeH="0" baseline="0" noProof="0" dirty="0" smtClean="0">
                          <a:ln>
                            <a:noFill/>
                          </a:ln>
                          <a:solidFill>
                            <a:schemeClr val="bg1"/>
                          </a:solidFill>
                          <a:effectLst/>
                          <a:latin typeface="Arial" pitchFamily="34" charset="0"/>
                          <a:ea typeface="MS PGothic" pitchFamily="34" charset="-128"/>
                        </a:rPr>
                        <a:t>Trauma</a:t>
                      </a:r>
                    </a:p>
                  </a:txBody>
                  <a:tcPr marL="45720" marR="45720" marT="45706" marB="4570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0" fontAlgn="base" latinLnBrk="0" hangingPunct="0">
                        <a:lnSpc>
                          <a:spcPct val="90000"/>
                        </a:lnSpc>
                        <a:spcBef>
                          <a:spcPct val="10000"/>
                        </a:spcBef>
                        <a:spcAft>
                          <a:spcPct val="0"/>
                        </a:spcAft>
                        <a:buClrTx/>
                        <a:buSzPct val="80000"/>
                        <a:buFont typeface="Arial" pitchFamily="34" charset="0"/>
                        <a:buNone/>
                        <a:tabLst/>
                      </a:pPr>
                      <a:r>
                        <a:rPr kumimoji="0" lang="es-MX" sz="1600" b="0" i="0" u="none" strike="noStrike" cap="none" normalizeH="0" baseline="0" noProof="0" dirty="0" smtClean="0">
                          <a:ln>
                            <a:noFill/>
                          </a:ln>
                          <a:solidFill>
                            <a:schemeClr val="bg1"/>
                          </a:solidFill>
                          <a:effectLst/>
                          <a:latin typeface="Arial" pitchFamily="34" charset="0"/>
                          <a:ea typeface="MS PGothic" pitchFamily="34" charset="-128"/>
                        </a:rPr>
                        <a:t>24</a:t>
                      </a:r>
                    </a:p>
                  </a:txBody>
                  <a:tcPr marL="45720" marR="45720"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0" fontAlgn="base" latinLnBrk="0" hangingPunct="0">
                        <a:lnSpc>
                          <a:spcPct val="90000"/>
                        </a:lnSpc>
                        <a:spcBef>
                          <a:spcPct val="10000"/>
                        </a:spcBef>
                        <a:spcAft>
                          <a:spcPct val="0"/>
                        </a:spcAft>
                        <a:buClrTx/>
                        <a:buSzPct val="80000"/>
                        <a:buFont typeface="Arial" pitchFamily="34" charset="0"/>
                        <a:buNone/>
                        <a:tabLst/>
                      </a:pPr>
                      <a:r>
                        <a:rPr kumimoji="0" lang="es-MX" sz="1600" b="0" i="0" u="none" strike="noStrike" cap="none" normalizeH="0" baseline="0" noProof="0" dirty="0" smtClean="0">
                          <a:ln>
                            <a:noFill/>
                          </a:ln>
                          <a:solidFill>
                            <a:schemeClr val="bg1"/>
                          </a:solidFill>
                          <a:effectLst/>
                          <a:latin typeface="Arial" pitchFamily="34" charset="0"/>
                          <a:ea typeface="MS PGothic" pitchFamily="34" charset="-128"/>
                        </a:rPr>
                        <a:t>24</a:t>
                      </a:r>
                    </a:p>
                  </a:txBody>
                  <a:tcPr marL="45720" marR="45720" marT="45706" marB="457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r>
              <a:tr h="288000">
                <a:tc>
                  <a:txBody>
                    <a:bodyPr/>
                    <a:lstStyle/>
                    <a:p>
                      <a:pPr marL="0" marR="0" lvl="0" indent="0" algn="l" defTabSz="914400" rtl="0" eaLnBrk="0" fontAlgn="base" latinLnBrk="0" hangingPunct="0">
                        <a:lnSpc>
                          <a:spcPct val="90000"/>
                        </a:lnSpc>
                        <a:spcBef>
                          <a:spcPct val="10000"/>
                        </a:spcBef>
                        <a:spcAft>
                          <a:spcPct val="0"/>
                        </a:spcAft>
                        <a:buClrTx/>
                        <a:buSzPct val="80000"/>
                        <a:buFont typeface="Arial" pitchFamily="34" charset="0"/>
                        <a:buNone/>
                        <a:tabLst/>
                      </a:pPr>
                      <a:r>
                        <a:rPr kumimoji="0" lang="es-MX" sz="1600" b="0" i="0" u="none" strike="noStrike" cap="none" normalizeH="0" baseline="0" noProof="0" dirty="0" smtClean="0">
                          <a:ln>
                            <a:noFill/>
                          </a:ln>
                          <a:solidFill>
                            <a:schemeClr val="bg1"/>
                          </a:solidFill>
                          <a:effectLst/>
                          <a:latin typeface="Arial" pitchFamily="34" charset="0"/>
                          <a:ea typeface="MS PGothic" pitchFamily="34" charset="-128"/>
                        </a:rPr>
                        <a:t>Cirugía</a:t>
                      </a:r>
                    </a:p>
                  </a:txBody>
                  <a:tcPr marL="45720" marR="45720" marT="45706" marB="4570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0" fontAlgn="base" latinLnBrk="0" hangingPunct="0">
                        <a:lnSpc>
                          <a:spcPct val="90000"/>
                        </a:lnSpc>
                        <a:spcBef>
                          <a:spcPct val="10000"/>
                        </a:spcBef>
                        <a:spcAft>
                          <a:spcPct val="0"/>
                        </a:spcAft>
                        <a:buClrTx/>
                        <a:buSzPct val="80000"/>
                        <a:buFont typeface="Arial" pitchFamily="34" charset="0"/>
                        <a:buNone/>
                        <a:tabLst/>
                      </a:pPr>
                      <a:r>
                        <a:rPr kumimoji="0" lang="es-MX" sz="1600" b="0" i="0" u="none" strike="noStrike" cap="none" normalizeH="0" baseline="0" noProof="0" dirty="0" smtClean="0">
                          <a:ln>
                            <a:noFill/>
                          </a:ln>
                          <a:solidFill>
                            <a:schemeClr val="bg1"/>
                          </a:solidFill>
                          <a:effectLst/>
                          <a:latin typeface="Arial" pitchFamily="34" charset="0"/>
                          <a:ea typeface="MS PGothic" pitchFamily="34" charset="-128"/>
                        </a:rPr>
                        <a:t>4</a:t>
                      </a:r>
                    </a:p>
                  </a:txBody>
                  <a:tcPr marL="45720" marR="45720"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0" fontAlgn="base" latinLnBrk="0" hangingPunct="0">
                        <a:lnSpc>
                          <a:spcPct val="90000"/>
                        </a:lnSpc>
                        <a:spcBef>
                          <a:spcPct val="10000"/>
                        </a:spcBef>
                        <a:spcAft>
                          <a:spcPct val="0"/>
                        </a:spcAft>
                        <a:buClrTx/>
                        <a:buSzPct val="80000"/>
                        <a:buFont typeface="Arial" pitchFamily="34" charset="0"/>
                        <a:buNone/>
                        <a:tabLst/>
                      </a:pPr>
                      <a:r>
                        <a:rPr kumimoji="0" lang="es-MX" sz="1600" b="0" i="0" u="none" strike="noStrike" cap="none" normalizeH="0" baseline="0" noProof="0" dirty="0" smtClean="0">
                          <a:ln>
                            <a:noFill/>
                          </a:ln>
                          <a:solidFill>
                            <a:schemeClr val="bg1"/>
                          </a:solidFill>
                          <a:effectLst/>
                          <a:latin typeface="Arial" pitchFamily="34" charset="0"/>
                          <a:ea typeface="MS PGothic" pitchFamily="34" charset="-128"/>
                        </a:rPr>
                        <a:t>13</a:t>
                      </a:r>
                    </a:p>
                  </a:txBody>
                  <a:tcPr marL="45720" marR="45720" marT="45706" marB="457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r>
              <a:tr h="288000">
                <a:tc>
                  <a:txBody>
                    <a:bodyPr/>
                    <a:lstStyle/>
                    <a:p>
                      <a:pPr marL="0" marR="0" lvl="0" indent="0" algn="l" defTabSz="914400" rtl="0" eaLnBrk="0" fontAlgn="base" latinLnBrk="0" hangingPunct="0">
                        <a:lnSpc>
                          <a:spcPct val="90000"/>
                        </a:lnSpc>
                        <a:spcBef>
                          <a:spcPct val="10000"/>
                        </a:spcBef>
                        <a:spcAft>
                          <a:spcPct val="0"/>
                        </a:spcAft>
                        <a:buClrTx/>
                        <a:buSzPct val="80000"/>
                        <a:buFont typeface="Arial" pitchFamily="34" charset="0"/>
                        <a:buNone/>
                        <a:tabLst/>
                      </a:pPr>
                      <a:r>
                        <a:rPr kumimoji="0" lang="es-MX" sz="1600" b="0" i="0" u="none" strike="noStrike" cap="none" normalizeH="0" baseline="0" noProof="0" dirty="0" smtClean="0">
                          <a:ln>
                            <a:noFill/>
                          </a:ln>
                          <a:solidFill>
                            <a:schemeClr val="bg1"/>
                          </a:solidFill>
                          <a:effectLst/>
                          <a:latin typeface="Arial" pitchFamily="34" charset="0"/>
                          <a:ea typeface="MS PGothic" pitchFamily="34" charset="-128"/>
                        </a:rPr>
                        <a:t>Muerte en la familia</a:t>
                      </a:r>
                    </a:p>
                  </a:txBody>
                  <a:tcPr marL="45720" marR="45720" marT="45706" marB="4570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0" fontAlgn="base" latinLnBrk="0" hangingPunct="0">
                        <a:lnSpc>
                          <a:spcPct val="90000"/>
                        </a:lnSpc>
                        <a:spcBef>
                          <a:spcPct val="10000"/>
                        </a:spcBef>
                        <a:spcAft>
                          <a:spcPct val="0"/>
                        </a:spcAft>
                        <a:buClrTx/>
                        <a:buSzPct val="80000"/>
                        <a:buFont typeface="Arial" pitchFamily="34" charset="0"/>
                        <a:buNone/>
                        <a:tabLst/>
                      </a:pPr>
                      <a:r>
                        <a:rPr kumimoji="0" lang="es-MX" sz="1600" b="0" i="0" u="none" strike="noStrike" cap="none" normalizeH="0" baseline="0" noProof="0" dirty="0" smtClean="0">
                          <a:ln>
                            <a:noFill/>
                          </a:ln>
                          <a:solidFill>
                            <a:schemeClr val="bg1"/>
                          </a:solidFill>
                          <a:effectLst/>
                          <a:latin typeface="Arial" pitchFamily="34" charset="0"/>
                          <a:ea typeface="MS PGothic" pitchFamily="34" charset="-128"/>
                        </a:rPr>
                        <a:t>0</a:t>
                      </a:r>
                    </a:p>
                  </a:txBody>
                  <a:tcPr marL="45720" marR="45720"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0" fontAlgn="base" latinLnBrk="0" hangingPunct="0">
                        <a:lnSpc>
                          <a:spcPct val="90000"/>
                        </a:lnSpc>
                        <a:spcBef>
                          <a:spcPct val="10000"/>
                        </a:spcBef>
                        <a:spcAft>
                          <a:spcPct val="0"/>
                        </a:spcAft>
                        <a:buClrTx/>
                        <a:buSzPct val="80000"/>
                        <a:buFont typeface="Arial" pitchFamily="34" charset="0"/>
                        <a:buNone/>
                        <a:tabLst/>
                      </a:pPr>
                      <a:r>
                        <a:rPr kumimoji="0" lang="es-MX" sz="1600" b="0" i="0" u="none" strike="noStrike" cap="none" normalizeH="0" baseline="0" noProof="0" dirty="0" smtClean="0">
                          <a:ln>
                            <a:noFill/>
                          </a:ln>
                          <a:solidFill>
                            <a:schemeClr val="bg1"/>
                          </a:solidFill>
                          <a:effectLst/>
                          <a:latin typeface="Arial" pitchFamily="34" charset="0"/>
                          <a:ea typeface="MS PGothic" pitchFamily="34" charset="-128"/>
                        </a:rPr>
                        <a:t>13</a:t>
                      </a:r>
                    </a:p>
                  </a:txBody>
                  <a:tcPr marL="45720" marR="45720" marT="45706" marB="457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r>
              <a:tr h="288000">
                <a:tc>
                  <a:txBody>
                    <a:bodyPr/>
                    <a:lstStyle/>
                    <a:p>
                      <a:pPr marL="0" marR="0" lvl="0" indent="0" algn="l" defTabSz="914400" rtl="0" eaLnBrk="0" fontAlgn="base" latinLnBrk="0" hangingPunct="0">
                        <a:lnSpc>
                          <a:spcPct val="90000"/>
                        </a:lnSpc>
                        <a:spcBef>
                          <a:spcPct val="10000"/>
                        </a:spcBef>
                        <a:spcAft>
                          <a:spcPct val="0"/>
                        </a:spcAft>
                        <a:buClrTx/>
                        <a:buSzPct val="80000"/>
                        <a:buFont typeface="Arial" pitchFamily="34" charset="0"/>
                        <a:buNone/>
                        <a:tabLst/>
                      </a:pPr>
                      <a:r>
                        <a:rPr kumimoji="0" lang="es-MX" sz="1600" b="0" i="0" u="none" strike="noStrike" cap="none" normalizeH="0" baseline="0" noProof="0" dirty="0" smtClean="0">
                          <a:ln>
                            <a:noFill/>
                          </a:ln>
                          <a:solidFill>
                            <a:schemeClr val="bg1"/>
                          </a:solidFill>
                          <a:effectLst/>
                          <a:latin typeface="Arial" pitchFamily="34" charset="0"/>
                          <a:ea typeface="MS PGothic" pitchFamily="34" charset="-128"/>
                        </a:rPr>
                        <a:t>Problemas familiares</a:t>
                      </a:r>
                    </a:p>
                  </a:txBody>
                  <a:tcPr marL="45720" marR="45720" marT="45706" marB="4570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0" fontAlgn="base" latinLnBrk="0" hangingPunct="0">
                        <a:lnSpc>
                          <a:spcPct val="90000"/>
                        </a:lnSpc>
                        <a:spcBef>
                          <a:spcPct val="10000"/>
                        </a:spcBef>
                        <a:spcAft>
                          <a:spcPct val="0"/>
                        </a:spcAft>
                        <a:buClrTx/>
                        <a:buSzPct val="80000"/>
                        <a:buFont typeface="Arial" pitchFamily="34" charset="0"/>
                        <a:buNone/>
                        <a:tabLst/>
                      </a:pPr>
                      <a:r>
                        <a:rPr kumimoji="0" lang="es-MX" sz="1600" b="0" i="0" u="none" strike="noStrike" cap="none" normalizeH="0" baseline="0" noProof="0" dirty="0" smtClean="0">
                          <a:ln>
                            <a:noFill/>
                          </a:ln>
                          <a:solidFill>
                            <a:schemeClr val="bg1"/>
                          </a:solidFill>
                          <a:effectLst/>
                          <a:latin typeface="Arial" pitchFamily="34" charset="0"/>
                          <a:ea typeface="MS PGothic" pitchFamily="34" charset="-128"/>
                        </a:rPr>
                        <a:t>2</a:t>
                      </a:r>
                    </a:p>
                  </a:txBody>
                  <a:tcPr marL="45720" marR="45720"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0" fontAlgn="base" latinLnBrk="0" hangingPunct="0">
                        <a:lnSpc>
                          <a:spcPct val="90000"/>
                        </a:lnSpc>
                        <a:spcBef>
                          <a:spcPct val="10000"/>
                        </a:spcBef>
                        <a:spcAft>
                          <a:spcPct val="0"/>
                        </a:spcAft>
                        <a:buClrTx/>
                        <a:buSzPct val="80000"/>
                        <a:buFont typeface="Arial" pitchFamily="34" charset="0"/>
                        <a:buNone/>
                        <a:tabLst/>
                      </a:pPr>
                      <a:r>
                        <a:rPr kumimoji="0" lang="es-MX" sz="1600" b="0" i="0" u="none" strike="noStrike" cap="none" normalizeH="0" baseline="0" noProof="0" dirty="0" smtClean="0">
                          <a:ln>
                            <a:noFill/>
                          </a:ln>
                          <a:solidFill>
                            <a:schemeClr val="bg1"/>
                          </a:solidFill>
                          <a:effectLst/>
                          <a:latin typeface="Arial" pitchFamily="34" charset="0"/>
                          <a:ea typeface="MS PGothic" pitchFamily="34" charset="-128"/>
                        </a:rPr>
                        <a:t>25</a:t>
                      </a:r>
                    </a:p>
                  </a:txBody>
                  <a:tcPr marL="45720" marR="45720" marT="45706" marB="457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r>
              <a:tr h="288000">
                <a:tc>
                  <a:txBody>
                    <a:bodyPr/>
                    <a:lstStyle/>
                    <a:p>
                      <a:pPr marL="0" marR="0" lvl="0" indent="0" algn="l" defTabSz="914400" rtl="0" eaLnBrk="0" fontAlgn="base" latinLnBrk="0" hangingPunct="0">
                        <a:lnSpc>
                          <a:spcPct val="90000"/>
                        </a:lnSpc>
                        <a:spcBef>
                          <a:spcPct val="10000"/>
                        </a:spcBef>
                        <a:spcAft>
                          <a:spcPct val="0"/>
                        </a:spcAft>
                        <a:buClrTx/>
                        <a:buSzPct val="80000"/>
                        <a:buFont typeface="Arial" pitchFamily="34" charset="0"/>
                        <a:buNone/>
                        <a:tabLst/>
                      </a:pPr>
                      <a:r>
                        <a:rPr kumimoji="0" lang="es-MX" sz="1600" b="0" i="0" u="none" strike="noStrike" cap="none" normalizeH="0" baseline="0" noProof="0" dirty="0" smtClean="0">
                          <a:ln>
                            <a:noFill/>
                          </a:ln>
                          <a:solidFill>
                            <a:schemeClr val="bg1"/>
                          </a:solidFill>
                          <a:effectLst/>
                          <a:latin typeface="Arial" pitchFamily="34" charset="0"/>
                          <a:ea typeface="MS PGothic" pitchFamily="34" charset="-128"/>
                        </a:rPr>
                        <a:t>Fatiga</a:t>
                      </a:r>
                    </a:p>
                  </a:txBody>
                  <a:tcPr marL="45720" marR="45720" marT="45706" marB="4570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0" fontAlgn="base" latinLnBrk="0" hangingPunct="0">
                        <a:lnSpc>
                          <a:spcPct val="90000"/>
                        </a:lnSpc>
                        <a:spcBef>
                          <a:spcPct val="10000"/>
                        </a:spcBef>
                        <a:spcAft>
                          <a:spcPct val="0"/>
                        </a:spcAft>
                        <a:buClrTx/>
                        <a:buSzPct val="80000"/>
                        <a:buFont typeface="Arial" pitchFamily="34" charset="0"/>
                        <a:buNone/>
                        <a:tabLst/>
                      </a:pPr>
                      <a:r>
                        <a:rPr kumimoji="0" lang="es-MX" sz="1600" b="0" i="0" u="none" strike="noStrike" cap="none" normalizeH="0" baseline="0" noProof="0" dirty="0" smtClean="0">
                          <a:ln>
                            <a:noFill/>
                          </a:ln>
                          <a:solidFill>
                            <a:schemeClr val="bg1"/>
                          </a:solidFill>
                          <a:effectLst/>
                          <a:latin typeface="Arial" pitchFamily="34" charset="0"/>
                          <a:ea typeface="MS PGothic" pitchFamily="34" charset="-128"/>
                        </a:rPr>
                        <a:t>0</a:t>
                      </a:r>
                    </a:p>
                  </a:txBody>
                  <a:tcPr marL="45720" marR="45720"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0" fontAlgn="base" latinLnBrk="0" hangingPunct="0">
                        <a:lnSpc>
                          <a:spcPct val="90000"/>
                        </a:lnSpc>
                        <a:spcBef>
                          <a:spcPct val="10000"/>
                        </a:spcBef>
                        <a:spcAft>
                          <a:spcPct val="0"/>
                        </a:spcAft>
                        <a:buClrTx/>
                        <a:buSzPct val="80000"/>
                        <a:buFont typeface="Arial" pitchFamily="34" charset="0"/>
                        <a:buNone/>
                        <a:tabLst/>
                      </a:pPr>
                      <a:r>
                        <a:rPr kumimoji="0" lang="es-MX" sz="1600" b="0" i="0" u="none" strike="noStrike" cap="none" normalizeH="0" baseline="0" noProof="0" dirty="0" smtClean="0">
                          <a:ln>
                            <a:noFill/>
                          </a:ln>
                          <a:solidFill>
                            <a:schemeClr val="bg1"/>
                          </a:solidFill>
                          <a:effectLst/>
                          <a:latin typeface="Arial" pitchFamily="34" charset="0"/>
                          <a:ea typeface="MS PGothic" pitchFamily="34" charset="-128"/>
                        </a:rPr>
                        <a:t>23</a:t>
                      </a:r>
                    </a:p>
                  </a:txBody>
                  <a:tcPr marL="45720" marR="45720" marT="45706" marB="457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r>
              <a:tr h="288000">
                <a:tc>
                  <a:txBody>
                    <a:bodyPr/>
                    <a:lstStyle/>
                    <a:p>
                      <a:pPr marL="0" marR="0" lvl="0" indent="0" algn="l" defTabSz="914400" rtl="0" eaLnBrk="0" fontAlgn="base" latinLnBrk="0" hangingPunct="0">
                        <a:lnSpc>
                          <a:spcPct val="90000"/>
                        </a:lnSpc>
                        <a:spcBef>
                          <a:spcPct val="10000"/>
                        </a:spcBef>
                        <a:spcAft>
                          <a:spcPct val="0"/>
                        </a:spcAft>
                        <a:buClrTx/>
                        <a:buSzPct val="80000"/>
                        <a:buFont typeface="Arial" pitchFamily="34" charset="0"/>
                        <a:buNone/>
                        <a:tabLst/>
                      </a:pPr>
                      <a:r>
                        <a:rPr kumimoji="0" lang="es-MX" sz="1600" b="1" i="0" u="none" strike="noStrike" cap="none" normalizeH="0" baseline="0" noProof="0" dirty="0" smtClean="0">
                          <a:ln>
                            <a:noFill/>
                          </a:ln>
                          <a:solidFill>
                            <a:schemeClr val="bg1"/>
                          </a:solidFill>
                          <a:effectLst/>
                          <a:latin typeface="Arial" pitchFamily="34" charset="0"/>
                          <a:ea typeface="MS PGothic" pitchFamily="34" charset="-128"/>
                        </a:rPr>
                        <a:t>Sin causa/asociación</a:t>
                      </a:r>
                    </a:p>
                  </a:txBody>
                  <a:tcPr marL="45720" marR="45720" marT="45706" marB="4570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0" fontAlgn="base" latinLnBrk="0" hangingPunct="0">
                        <a:lnSpc>
                          <a:spcPct val="90000"/>
                        </a:lnSpc>
                        <a:spcBef>
                          <a:spcPct val="10000"/>
                        </a:spcBef>
                        <a:spcAft>
                          <a:spcPct val="0"/>
                        </a:spcAft>
                        <a:buClrTx/>
                        <a:buSzPct val="80000"/>
                        <a:buFont typeface="Arial" pitchFamily="34" charset="0"/>
                        <a:buNone/>
                        <a:tabLst/>
                      </a:pPr>
                      <a:r>
                        <a:rPr kumimoji="0" lang="es-MX" sz="1600" b="1" i="0" u="none" strike="noStrike" cap="none" normalizeH="0" baseline="0" noProof="0" dirty="0" smtClean="0">
                          <a:ln>
                            <a:noFill/>
                          </a:ln>
                          <a:solidFill>
                            <a:schemeClr val="bg1"/>
                          </a:solidFill>
                          <a:effectLst/>
                          <a:latin typeface="Arial" pitchFamily="34" charset="0"/>
                          <a:ea typeface="MS PGothic" pitchFamily="34" charset="-128"/>
                        </a:rPr>
                        <a:t>55</a:t>
                      </a:r>
                    </a:p>
                  </a:txBody>
                  <a:tcPr marL="45720" marR="45720"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0" fontAlgn="base" latinLnBrk="0" hangingPunct="0">
                        <a:lnSpc>
                          <a:spcPct val="90000"/>
                        </a:lnSpc>
                        <a:spcBef>
                          <a:spcPct val="10000"/>
                        </a:spcBef>
                        <a:spcAft>
                          <a:spcPct val="0"/>
                        </a:spcAft>
                        <a:buClrTx/>
                        <a:buSzPct val="80000"/>
                        <a:buFont typeface="Arial" pitchFamily="34" charset="0"/>
                        <a:buNone/>
                        <a:tabLst/>
                      </a:pPr>
                      <a:r>
                        <a:rPr kumimoji="0" lang="es-MX" sz="1600" b="1" i="0" u="none" strike="noStrike" cap="none" normalizeH="0" baseline="0" noProof="0" dirty="0" smtClean="0">
                          <a:ln>
                            <a:noFill/>
                          </a:ln>
                          <a:solidFill>
                            <a:schemeClr val="bg1"/>
                          </a:solidFill>
                          <a:effectLst/>
                          <a:latin typeface="Arial" pitchFamily="34" charset="0"/>
                          <a:ea typeface="MS PGothic" pitchFamily="34" charset="-128"/>
                        </a:rPr>
                        <a:t>5</a:t>
                      </a:r>
                    </a:p>
                  </a:txBody>
                  <a:tcPr marL="45720" marR="45720" marT="45706" marB="457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5AA9F5"/>
                    </a:solidFill>
                  </a:tcPr>
                </a:tc>
              </a:tr>
            </a:tbl>
          </a:graphicData>
        </a:graphic>
      </p:graphicFrame>
      <p:sp>
        <p:nvSpPr>
          <p:cNvPr id="54324" name="Rectangle 50"/>
          <p:cNvSpPr>
            <a:spLocks noGrp="1" noChangeArrowheads="1"/>
          </p:cNvSpPr>
          <p:nvPr>
            <p:ph type="title" idx="4294967295"/>
          </p:nvPr>
        </p:nvSpPr>
        <p:spPr/>
        <p:txBody>
          <a:bodyPr>
            <a:normAutofit fontScale="90000"/>
          </a:bodyPr>
          <a:lstStyle/>
          <a:p>
            <a:r>
              <a:rPr lang="es-MX" dirty="0" smtClean="0">
                <a:ea typeface="Arial Unicode MS" pitchFamily="34" charset="-128"/>
                <a:cs typeface="Arial Unicode MS" pitchFamily="34" charset="-128"/>
              </a:rPr>
              <a:t>Fibromialgia como Consecuencia </a:t>
            </a:r>
            <a:br>
              <a:rPr lang="es-MX" dirty="0" smtClean="0">
                <a:ea typeface="Arial Unicode MS" pitchFamily="34" charset="-128"/>
                <a:cs typeface="Arial Unicode MS" pitchFamily="34" charset="-128"/>
              </a:rPr>
            </a:br>
            <a:r>
              <a:rPr lang="es-MX" dirty="0" smtClean="0">
                <a:ea typeface="Arial Unicode MS" pitchFamily="34" charset="-128"/>
                <a:cs typeface="Arial Unicode MS" pitchFamily="34" charset="-128"/>
              </a:rPr>
              <a:t>de Trauma</a:t>
            </a:r>
          </a:p>
        </p:txBody>
      </p:sp>
      <p:sp>
        <p:nvSpPr>
          <p:cNvPr id="54325" name="Text Box 5"/>
          <p:cNvSpPr txBox="1">
            <a:spLocks noChangeArrowheads="1"/>
          </p:cNvSpPr>
          <p:nvPr/>
        </p:nvSpPr>
        <p:spPr bwMode="gray">
          <a:xfrm>
            <a:off x="467544" y="1412776"/>
            <a:ext cx="8201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12" charset="-128"/>
              </a:defRPr>
            </a:lvl1pPr>
            <a:lvl2pPr marL="742950" indent="-285750" eaLnBrk="0" hangingPunct="0">
              <a:defRPr sz="2400">
                <a:solidFill>
                  <a:schemeClr val="tx1"/>
                </a:solidFill>
                <a:latin typeface="Arial" charset="0"/>
                <a:ea typeface="ＭＳ Ｐゴシック" pitchFamily="-112" charset="-128"/>
              </a:defRPr>
            </a:lvl2pPr>
            <a:lvl3pPr marL="1143000" indent="-228600" eaLnBrk="0" hangingPunct="0">
              <a:defRPr sz="2400">
                <a:solidFill>
                  <a:schemeClr val="tx1"/>
                </a:solidFill>
                <a:latin typeface="Arial" charset="0"/>
                <a:ea typeface="ＭＳ Ｐゴシック" pitchFamily="-112" charset="-128"/>
              </a:defRPr>
            </a:lvl3pPr>
            <a:lvl4pPr marL="1600200" indent="-228600" eaLnBrk="0" hangingPunct="0">
              <a:defRPr sz="2400">
                <a:solidFill>
                  <a:schemeClr val="tx1"/>
                </a:solidFill>
                <a:latin typeface="Arial" charset="0"/>
                <a:ea typeface="ＭＳ Ｐゴシック" pitchFamily="-112" charset="-128"/>
              </a:defRPr>
            </a:lvl4pPr>
            <a:lvl5pPr marL="2057400" indent="-228600" eaLnBrk="0" hangingPunct="0">
              <a:defRPr sz="2400">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9pPr>
          </a:lstStyle>
          <a:p>
            <a:pPr algn="ctr" eaLnBrk="1" hangingPunct="1">
              <a:spcBef>
                <a:spcPct val="50000"/>
              </a:spcBef>
            </a:pPr>
            <a:r>
              <a:rPr lang="es-MX" sz="1800" b="1" dirty="0" smtClean="0">
                <a:solidFill>
                  <a:srgbClr val="002060"/>
                </a:solidFill>
              </a:rPr>
              <a:t>Factores que Desencadenan Fibromialgia o que están Asociados con su Inicio (n = 136)</a:t>
            </a:r>
            <a:endParaRPr lang="es-MX" sz="1800" b="1" dirty="0">
              <a:solidFill>
                <a:srgbClr val="002060"/>
              </a:solidFill>
            </a:endParaRPr>
          </a:p>
        </p:txBody>
      </p:sp>
      <p:sp>
        <p:nvSpPr>
          <p:cNvPr id="54327" name="Rectangle 222"/>
          <p:cNvSpPr>
            <a:spLocks noChangeArrowheads="1"/>
          </p:cNvSpPr>
          <p:nvPr/>
        </p:nvSpPr>
        <p:spPr bwMode="gray">
          <a:xfrm>
            <a:off x="113446" y="6380946"/>
            <a:ext cx="3525709"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30000"/>
              </a:spcBef>
            </a:pPr>
            <a:r>
              <a:rPr lang="fr-CA" sz="1200" b="1" dirty="0" smtClean="0">
                <a:solidFill>
                  <a:schemeClr val="bg2"/>
                </a:solidFill>
              </a:rPr>
              <a:t>*</a:t>
            </a:r>
            <a:r>
              <a:rPr lang="es-MX" sz="1200" b="1" dirty="0" smtClean="0">
                <a:solidFill>
                  <a:schemeClr val="bg2"/>
                </a:solidFill>
              </a:rPr>
              <a:t>Más de un factor es posible para el mismo paciente</a:t>
            </a:r>
            <a:endParaRPr lang="en-US" sz="1200" b="1" dirty="0">
              <a:solidFill>
                <a:schemeClr val="bg2"/>
              </a:solidFill>
            </a:endParaRPr>
          </a:p>
          <a:p>
            <a:pPr>
              <a:spcBef>
                <a:spcPct val="30000"/>
              </a:spcBef>
            </a:pPr>
            <a:r>
              <a:rPr lang="en-US" sz="1000" dirty="0" smtClean="0">
                <a:solidFill>
                  <a:schemeClr val="bg2"/>
                </a:solidFill>
              </a:rPr>
              <a:t>Adapted from: </a:t>
            </a:r>
            <a:r>
              <a:rPr lang="en-US" sz="1000" dirty="0">
                <a:solidFill>
                  <a:schemeClr val="bg2"/>
                </a:solidFill>
              </a:rPr>
              <a:t>Wolfe F. </a:t>
            </a:r>
            <a:r>
              <a:rPr lang="en-US" sz="1000" i="1" dirty="0">
                <a:solidFill>
                  <a:schemeClr val="bg2"/>
                </a:solidFill>
              </a:rPr>
              <a:t>Am J </a:t>
            </a:r>
            <a:r>
              <a:rPr lang="en-US" sz="1000" i="1" dirty="0" smtClean="0">
                <a:solidFill>
                  <a:schemeClr val="bg2"/>
                </a:solidFill>
              </a:rPr>
              <a:t>Med</a:t>
            </a:r>
            <a:r>
              <a:rPr lang="en-US" sz="1000" dirty="0" smtClean="0">
                <a:solidFill>
                  <a:schemeClr val="bg2"/>
                </a:solidFill>
              </a:rPr>
              <a:t> </a:t>
            </a:r>
            <a:r>
              <a:rPr lang="en-US" sz="1000" dirty="0">
                <a:solidFill>
                  <a:schemeClr val="bg2"/>
                </a:solidFill>
              </a:rPr>
              <a:t>1986</a:t>
            </a:r>
            <a:r>
              <a:rPr lang="en-US" sz="1000" dirty="0" smtClean="0">
                <a:solidFill>
                  <a:schemeClr val="bg2"/>
                </a:solidFill>
              </a:rPr>
              <a:t>; 81(3A):7-14</a:t>
            </a:r>
            <a:r>
              <a:rPr lang="en-US" sz="1000" dirty="0">
                <a:solidFill>
                  <a:schemeClr val="bg2"/>
                </a:solidFill>
              </a:rPr>
              <a:t>.</a:t>
            </a:r>
          </a:p>
        </p:txBody>
      </p:sp>
      <p:sp>
        <p:nvSpPr>
          <p:cNvPr id="54329" name="Rectangle 1160"/>
          <p:cNvSpPr>
            <a:spLocks noChangeArrowheads="1"/>
          </p:cNvSpPr>
          <p:nvPr/>
        </p:nvSpPr>
        <p:spPr bwMode="gray">
          <a:xfrm>
            <a:off x="611560" y="5085184"/>
            <a:ext cx="5485284" cy="304801"/>
          </a:xfrm>
          <a:prstGeom prst="rect">
            <a:avLst/>
          </a:prstGeom>
          <a:noFill/>
          <a:ln w="38100">
            <a:solidFill>
              <a:srgbClr val="E1FFA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dirty="0"/>
          </a:p>
        </p:txBody>
      </p:sp>
      <p:sp>
        <p:nvSpPr>
          <p:cNvPr id="9" name="Rounded Rectangle 8"/>
          <p:cNvSpPr/>
          <p:nvPr/>
        </p:nvSpPr>
        <p:spPr>
          <a:xfrm>
            <a:off x="179512" y="5648374"/>
            <a:ext cx="8964488" cy="43204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spcAft>
                <a:spcPts val="1200"/>
              </a:spcAft>
            </a:pPr>
            <a:r>
              <a:rPr lang="es-MX" sz="1900" spc="-30" dirty="0" smtClean="0">
                <a:solidFill>
                  <a:schemeClr val="tx1"/>
                </a:solidFill>
              </a:rPr>
              <a:t>En la mayoría de los casos de fibromialgia, </a:t>
            </a:r>
            <a:r>
              <a:rPr lang="es-MX" sz="1900" b="1" spc="-30" dirty="0" smtClean="0">
                <a:solidFill>
                  <a:schemeClr val="tx1"/>
                </a:solidFill>
              </a:rPr>
              <a:t>no hay un desencadenante predisponente.</a:t>
            </a:r>
            <a:endParaRPr lang="es-MX" sz="1900" b="1" spc="-30" dirty="0">
              <a:solidFill>
                <a:schemeClr val="tx1"/>
              </a:solidFill>
            </a:endParaRPr>
          </a:p>
        </p:txBody>
      </p:sp>
    </p:spTree>
    <p:extLst>
      <p:ext uri="{BB962C8B-B14F-4D97-AF65-F5344CB8AC3E}">
        <p14:creationId xmlns:p14="http://schemas.microsoft.com/office/powerpoint/2010/main" val="218055846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idx="4294967295"/>
          </p:nvPr>
        </p:nvSpPr>
        <p:spPr/>
        <p:txBody>
          <a:bodyPr>
            <a:normAutofit fontScale="90000"/>
          </a:bodyPr>
          <a:lstStyle/>
          <a:p>
            <a:r>
              <a:rPr lang="es-MX" dirty="0" smtClean="0">
                <a:ea typeface="Arial Unicode MS" pitchFamily="34" charset="-128"/>
                <a:cs typeface="Arial Unicode MS" pitchFamily="34" charset="-128"/>
              </a:rPr>
              <a:t>Factores Moduladores de Dolor por Síndrome de Fibromialgia</a:t>
            </a:r>
          </a:p>
        </p:txBody>
      </p:sp>
      <p:sp>
        <p:nvSpPr>
          <p:cNvPr id="20483" name="WordArt 5"/>
          <p:cNvSpPr>
            <a:spLocks noChangeArrowheads="1" noChangeShapeType="1" noTextEdit="1"/>
          </p:cNvSpPr>
          <p:nvPr/>
        </p:nvSpPr>
        <p:spPr bwMode="auto">
          <a:xfrm>
            <a:off x="331788" y="1217613"/>
            <a:ext cx="3714750" cy="874712"/>
          </a:xfrm>
          <a:prstGeom prst="rect">
            <a:avLst/>
          </a:prstGeom>
        </p:spPr>
        <p:txBody>
          <a:bodyPr wrap="none"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sp3d>
          </a:bodyPr>
          <a:lstStyle/>
          <a:p>
            <a:pPr algn="ctr"/>
            <a:endParaRPr lang="es-MX" sz="3600" kern="10" dirty="0">
              <a:ln w="9525">
                <a:round/>
                <a:headEnd/>
                <a:tailEnd/>
              </a:ln>
              <a:gradFill rotWithShape="1">
                <a:gsLst>
                  <a:gs pos="0">
                    <a:srgbClr val="FFE701"/>
                  </a:gs>
                  <a:gs pos="100000">
                    <a:srgbClr val="FE3E02"/>
                  </a:gs>
                </a:gsLst>
                <a:lin ang="5400000" scaled="1"/>
              </a:gradFill>
              <a:latin typeface="Impact"/>
            </a:endParaRPr>
          </a:p>
        </p:txBody>
      </p:sp>
      <p:sp>
        <p:nvSpPr>
          <p:cNvPr id="20484" name="Text Box 6"/>
          <p:cNvSpPr txBox="1">
            <a:spLocks noChangeArrowheads="1"/>
          </p:cNvSpPr>
          <p:nvPr/>
        </p:nvSpPr>
        <p:spPr bwMode="gray">
          <a:xfrm>
            <a:off x="88900" y="6543675"/>
            <a:ext cx="873157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112" charset="-128"/>
              </a:defRPr>
            </a:lvl1pPr>
            <a:lvl2pPr marL="742950" indent="-285750" eaLnBrk="0" hangingPunct="0">
              <a:defRPr sz="2400">
                <a:solidFill>
                  <a:schemeClr val="tx1"/>
                </a:solidFill>
                <a:latin typeface="Arial" charset="0"/>
                <a:ea typeface="ＭＳ Ｐゴシック" pitchFamily="-112" charset="-128"/>
              </a:defRPr>
            </a:lvl2pPr>
            <a:lvl3pPr marL="1143000" indent="-228600" eaLnBrk="0" hangingPunct="0">
              <a:defRPr sz="2400">
                <a:solidFill>
                  <a:schemeClr val="tx1"/>
                </a:solidFill>
                <a:latin typeface="Arial" charset="0"/>
                <a:ea typeface="ＭＳ Ｐゴシック" pitchFamily="-112" charset="-128"/>
              </a:defRPr>
            </a:lvl3pPr>
            <a:lvl4pPr marL="1600200" indent="-228600" eaLnBrk="0" hangingPunct="0">
              <a:defRPr sz="2400">
                <a:solidFill>
                  <a:schemeClr val="tx1"/>
                </a:solidFill>
                <a:latin typeface="Arial" charset="0"/>
                <a:ea typeface="ＭＳ Ｐゴシック" pitchFamily="-112" charset="-128"/>
              </a:defRPr>
            </a:lvl4pPr>
            <a:lvl5pPr marL="2057400" indent="-228600" eaLnBrk="0" hangingPunct="0">
              <a:defRPr sz="2400">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2" charset="-128"/>
              </a:defRPr>
            </a:lvl9pPr>
          </a:lstStyle>
          <a:p>
            <a:pPr eaLnBrk="1" hangingPunct="1">
              <a:spcBef>
                <a:spcPct val="50000"/>
              </a:spcBef>
            </a:pPr>
            <a:r>
              <a:rPr lang="fr-CA" sz="1000" dirty="0" smtClean="0">
                <a:solidFill>
                  <a:schemeClr val="bg2"/>
                </a:solidFill>
              </a:rPr>
              <a:t>Yunus MB In: Wallace DJ, Clauw DJ (eds). </a:t>
            </a:r>
            <a:r>
              <a:rPr lang="fr-CA" sz="1000" i="1" dirty="0" smtClean="0">
                <a:solidFill>
                  <a:schemeClr val="bg2"/>
                </a:solidFill>
              </a:rPr>
              <a:t>Fibromyalgia &amp; Other Central Pain Syndromes. </a:t>
            </a:r>
            <a:r>
              <a:rPr lang="fr-CA" sz="1000" dirty="0" smtClean="0">
                <a:solidFill>
                  <a:schemeClr val="bg2"/>
                </a:solidFill>
              </a:rPr>
              <a:t>Lippincott, Williams  &amp; Wilkins; Philadelphia, PA: 2005. </a:t>
            </a:r>
            <a:endParaRPr lang="en-US" sz="1000" dirty="0">
              <a:solidFill>
                <a:schemeClr val="bg2"/>
              </a:solidFill>
            </a:endParaRPr>
          </a:p>
        </p:txBody>
      </p:sp>
      <p:graphicFrame>
        <p:nvGraphicFramePr>
          <p:cNvPr id="7" name="Group 3"/>
          <p:cNvGraphicFramePr>
            <a:graphicFrameLocks/>
          </p:cNvGraphicFramePr>
          <p:nvPr>
            <p:extLst>
              <p:ext uri="{D42A27DB-BD31-4B8C-83A1-F6EECF244321}">
                <p14:modId xmlns:p14="http://schemas.microsoft.com/office/powerpoint/2010/main" val="3310424767"/>
              </p:ext>
            </p:extLst>
          </p:nvPr>
        </p:nvGraphicFramePr>
        <p:xfrm>
          <a:off x="620267" y="2420888"/>
          <a:ext cx="7502688" cy="2870352"/>
        </p:xfrm>
        <a:graphic>
          <a:graphicData uri="http://schemas.openxmlformats.org/drawingml/2006/table">
            <a:tbl>
              <a:tblPr/>
              <a:tblGrid>
                <a:gridCol w="2592288"/>
                <a:gridCol w="972000"/>
                <a:gridCol w="360000"/>
                <a:gridCol w="2592000"/>
                <a:gridCol w="986400"/>
              </a:tblGrid>
              <a:tr h="468000">
                <a:tc>
                  <a:txBody>
                    <a:bodyPr/>
                    <a:lstStyle/>
                    <a:p>
                      <a:pPr marL="0" marR="0" lvl="0" indent="0" algn="ctr" defTabSz="914400" rtl="0" eaLnBrk="1" fontAlgn="base" latinLnBrk="0" hangingPunct="1">
                        <a:lnSpc>
                          <a:spcPct val="90000"/>
                        </a:lnSpc>
                        <a:spcBef>
                          <a:spcPct val="50000"/>
                        </a:spcBef>
                        <a:spcAft>
                          <a:spcPct val="0"/>
                        </a:spcAft>
                        <a:buClrTx/>
                        <a:buSzTx/>
                        <a:buFontTx/>
                        <a:buNone/>
                        <a:tabLst/>
                      </a:pPr>
                      <a:r>
                        <a:rPr kumimoji="0" lang="es-MX" sz="1600" b="1" i="0" u="none" strike="noStrike" cap="none" normalizeH="0" baseline="0" noProof="0" dirty="0" smtClean="0">
                          <a:ln>
                            <a:noFill/>
                          </a:ln>
                          <a:solidFill>
                            <a:schemeClr val="bg1"/>
                          </a:solidFill>
                          <a:effectLst/>
                          <a:latin typeface="Arial" pitchFamily="34" charset="0"/>
                          <a:ea typeface="Times New Roman" pitchFamily="18" charset="0"/>
                          <a:cs typeface="Agenda" charset="0"/>
                        </a:rPr>
                        <a:t>Factores agravantes</a:t>
                      </a:r>
                    </a:p>
                  </a:txBody>
                  <a:tcPr marL="95301" marR="953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90000"/>
                        </a:lnSpc>
                        <a:spcBef>
                          <a:spcPct val="50000"/>
                        </a:spcBef>
                        <a:spcAft>
                          <a:spcPct val="0"/>
                        </a:spcAft>
                        <a:buClrTx/>
                        <a:buSzTx/>
                        <a:buFontTx/>
                        <a:buNone/>
                        <a:tabLst/>
                      </a:pPr>
                      <a:r>
                        <a:rPr kumimoji="0" lang="es-MX" sz="1600" b="1" i="0" u="none" strike="noStrike" cap="none" normalizeH="0" baseline="0" noProof="0" dirty="0" smtClean="0">
                          <a:ln>
                            <a:noFill/>
                          </a:ln>
                          <a:solidFill>
                            <a:schemeClr val="bg1"/>
                          </a:solidFill>
                          <a:effectLst/>
                          <a:latin typeface="Arial" pitchFamily="34" charset="0"/>
                          <a:ea typeface="Times New Roman" pitchFamily="18" charset="0"/>
                          <a:cs typeface="Agenda" charset="0"/>
                        </a:rPr>
                        <a:t>Promedio  %</a:t>
                      </a:r>
                    </a:p>
                  </a:txBody>
                  <a:tcPr marL="95301" marR="953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90000"/>
                        </a:lnSpc>
                        <a:spcBef>
                          <a:spcPct val="50000"/>
                        </a:spcBef>
                        <a:spcAft>
                          <a:spcPct val="0"/>
                        </a:spcAft>
                        <a:buClrTx/>
                        <a:buSzTx/>
                        <a:buFontTx/>
                        <a:buNone/>
                        <a:tabLst/>
                      </a:pPr>
                      <a:endParaRPr kumimoji="0" lang="es-MX" sz="1600" b="1" i="0" u="none" strike="noStrike" cap="none" normalizeH="0" baseline="0" noProof="0" dirty="0" smtClean="0">
                        <a:ln>
                          <a:noFill/>
                        </a:ln>
                        <a:solidFill>
                          <a:schemeClr val="bg1"/>
                        </a:solidFill>
                        <a:effectLst/>
                        <a:latin typeface="Arial" pitchFamily="34" charset="0"/>
                        <a:ea typeface="Times New Roman" pitchFamily="18" charset="0"/>
                        <a:cs typeface="Agenda" charset="0"/>
                      </a:endParaRPr>
                    </a:p>
                  </a:txBody>
                  <a:tcPr marL="95301" marR="953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90000"/>
                        </a:lnSpc>
                        <a:spcBef>
                          <a:spcPct val="50000"/>
                        </a:spcBef>
                        <a:spcAft>
                          <a:spcPct val="0"/>
                        </a:spcAft>
                        <a:buClrTx/>
                        <a:buSzTx/>
                        <a:buFontTx/>
                        <a:buNone/>
                        <a:tabLst/>
                        <a:defRPr/>
                      </a:pPr>
                      <a:r>
                        <a:rPr kumimoji="0" lang="es-MX" sz="1600" b="1" i="0" u="none" strike="noStrike" cap="none" normalizeH="0" baseline="0" noProof="0" dirty="0" smtClean="0">
                          <a:ln>
                            <a:noFill/>
                          </a:ln>
                          <a:solidFill>
                            <a:schemeClr val="bg1"/>
                          </a:solidFill>
                          <a:effectLst/>
                          <a:latin typeface="Agenda" charset="0"/>
                          <a:ea typeface="Times New Roman" pitchFamily="18" charset="0"/>
                          <a:cs typeface="Agenda" charset="0"/>
                        </a:rPr>
                        <a:t>Factores Mitigantes</a:t>
                      </a:r>
                      <a:endParaRPr kumimoji="0" lang="es-MX" sz="1600" b="1" i="0" u="none" strike="noStrike" cap="none" normalizeH="0" baseline="0" noProof="0" dirty="0" smtClean="0">
                        <a:ln>
                          <a:noFill/>
                        </a:ln>
                        <a:solidFill>
                          <a:schemeClr val="bg1"/>
                        </a:solidFill>
                        <a:effectLst/>
                        <a:latin typeface="Arial" pitchFamily="34" charset="0"/>
                        <a:ea typeface="Times New Roman" pitchFamily="18" charset="0"/>
                        <a:cs typeface="Agenda" charset="0"/>
                      </a:endParaRPr>
                    </a:p>
                  </a:txBody>
                  <a:tcPr marL="95301" marR="953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90000"/>
                        </a:lnSpc>
                        <a:spcBef>
                          <a:spcPct val="50000"/>
                        </a:spcBef>
                        <a:spcAft>
                          <a:spcPct val="0"/>
                        </a:spcAft>
                        <a:buClrTx/>
                        <a:buSzTx/>
                        <a:buFontTx/>
                        <a:buNone/>
                        <a:tabLst/>
                        <a:defRPr/>
                      </a:pPr>
                      <a:r>
                        <a:rPr kumimoji="0" lang="es-MX" sz="1600" b="1" i="0" u="none" strike="noStrike" cap="none" normalizeH="0" baseline="0" noProof="0" dirty="0" smtClean="0">
                          <a:ln>
                            <a:noFill/>
                          </a:ln>
                          <a:solidFill>
                            <a:schemeClr val="bg1"/>
                          </a:solidFill>
                          <a:effectLst/>
                          <a:latin typeface="Arial" pitchFamily="34" charset="0"/>
                          <a:ea typeface="Times New Roman" pitchFamily="18" charset="0"/>
                          <a:cs typeface="Agenda" charset="0"/>
                        </a:rPr>
                        <a:t>Promedio %</a:t>
                      </a:r>
                    </a:p>
                  </a:txBody>
                  <a:tcPr marL="95301" marR="953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68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600" b="0" i="0" u="none" strike="noStrike" cap="none" normalizeH="0" baseline="0" noProof="0" dirty="0" smtClean="0">
                          <a:ln>
                            <a:noFill/>
                          </a:ln>
                          <a:solidFill>
                            <a:srgbClr val="002060"/>
                          </a:solidFill>
                          <a:effectLst/>
                          <a:latin typeface="Arial" pitchFamily="34" charset="0"/>
                          <a:ea typeface="Times New Roman" pitchFamily="18" charset="0"/>
                          <a:cs typeface="Agenda" charset="0"/>
                        </a:rPr>
                        <a:t>Clima (frío, humedad)</a:t>
                      </a:r>
                    </a:p>
                  </a:txBody>
                  <a:tcPr marL="95301" marR="953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600" b="0" i="0" u="none" strike="noStrike" cap="none" normalizeH="0" baseline="0" noProof="0" dirty="0" smtClean="0">
                          <a:ln>
                            <a:noFill/>
                          </a:ln>
                          <a:solidFill>
                            <a:srgbClr val="002060"/>
                          </a:solidFill>
                          <a:effectLst/>
                          <a:latin typeface="Arial" pitchFamily="34" charset="0"/>
                          <a:ea typeface="Times New Roman" pitchFamily="18" charset="0"/>
                          <a:cs typeface="Agenda" charset="0"/>
                        </a:rPr>
                        <a:t>65</a:t>
                      </a:r>
                    </a:p>
                  </a:txBody>
                  <a:tcPr marL="95301" marR="953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600" b="0" i="0" u="none" strike="noStrike" cap="none" normalizeH="0" baseline="0" noProof="0" dirty="0" smtClean="0">
                        <a:ln>
                          <a:noFill/>
                        </a:ln>
                        <a:solidFill>
                          <a:srgbClr val="002060"/>
                        </a:solidFill>
                        <a:effectLst/>
                        <a:latin typeface="Arial" pitchFamily="34" charset="0"/>
                        <a:ea typeface="Times New Roman" pitchFamily="18" charset="0"/>
                        <a:cs typeface="Agenda" charset="0"/>
                      </a:endParaRPr>
                    </a:p>
                  </a:txBody>
                  <a:tcPr marL="95301" marR="953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600" b="0" i="0" u="none" strike="noStrike" cap="none" normalizeH="0" baseline="0" noProof="0" dirty="0" smtClean="0">
                          <a:ln>
                            <a:noFill/>
                          </a:ln>
                          <a:solidFill>
                            <a:srgbClr val="002060"/>
                          </a:solidFill>
                          <a:effectLst/>
                          <a:latin typeface="Arial" pitchFamily="34" charset="0"/>
                        </a:rPr>
                        <a:t>Calor local</a:t>
                      </a:r>
                    </a:p>
                  </a:txBody>
                  <a:tcPr marL="95301" marR="953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600" b="0" i="0" u="none" strike="noStrike" cap="none" normalizeH="0" baseline="0" noProof="0" dirty="0" smtClean="0">
                          <a:ln>
                            <a:noFill/>
                          </a:ln>
                          <a:solidFill>
                            <a:srgbClr val="002060"/>
                          </a:solidFill>
                          <a:effectLst/>
                          <a:latin typeface="Arial" pitchFamily="34" charset="0"/>
                        </a:rPr>
                        <a:t>58</a:t>
                      </a:r>
                    </a:p>
                  </a:txBody>
                  <a:tcPr marL="95301" marR="953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468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600" b="0" i="0" u="none" strike="noStrike" cap="none" normalizeH="0" baseline="0" noProof="0" dirty="0" smtClean="0">
                          <a:ln>
                            <a:noFill/>
                          </a:ln>
                          <a:solidFill>
                            <a:srgbClr val="002060"/>
                          </a:solidFill>
                          <a:effectLst/>
                          <a:latin typeface="Arial" pitchFamily="34" charset="0"/>
                          <a:ea typeface="Times New Roman" pitchFamily="18" charset="0"/>
                          <a:cs typeface="Agenda" charset="0"/>
                        </a:rPr>
                        <a:t>Sueño pobre</a:t>
                      </a:r>
                    </a:p>
                  </a:txBody>
                  <a:tcPr marL="95301" marR="953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600" b="0" i="0" u="none" strike="noStrike" cap="none" normalizeH="0" baseline="0" noProof="0" dirty="0" smtClean="0">
                          <a:ln>
                            <a:noFill/>
                          </a:ln>
                          <a:solidFill>
                            <a:srgbClr val="002060"/>
                          </a:solidFill>
                          <a:effectLst/>
                          <a:latin typeface="Arial" pitchFamily="34" charset="0"/>
                          <a:ea typeface="Times New Roman" pitchFamily="18" charset="0"/>
                          <a:cs typeface="Agenda" charset="0"/>
                        </a:rPr>
                        <a:t>70</a:t>
                      </a:r>
                    </a:p>
                  </a:txBody>
                  <a:tcPr marL="95301" marR="953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600" b="0" i="0" u="none" strike="noStrike" cap="none" normalizeH="0" baseline="0" noProof="0" dirty="0" smtClean="0">
                        <a:ln>
                          <a:noFill/>
                        </a:ln>
                        <a:solidFill>
                          <a:srgbClr val="002060"/>
                        </a:solidFill>
                        <a:effectLst/>
                        <a:latin typeface="Arial" pitchFamily="34" charset="0"/>
                        <a:ea typeface="Times New Roman" pitchFamily="18" charset="0"/>
                        <a:cs typeface="Agenda" charset="0"/>
                      </a:endParaRPr>
                    </a:p>
                  </a:txBody>
                  <a:tcPr marL="95301" marR="953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600" b="0" i="0" u="none" strike="noStrike" cap="none" normalizeH="0" baseline="0" noProof="0" dirty="0" smtClean="0">
                          <a:ln>
                            <a:noFill/>
                          </a:ln>
                          <a:solidFill>
                            <a:srgbClr val="002060"/>
                          </a:solidFill>
                          <a:effectLst/>
                          <a:latin typeface="Arial" pitchFamily="34" charset="0"/>
                          <a:ea typeface="Times New Roman" pitchFamily="18" charset="0"/>
                          <a:cs typeface="Agenda" charset="0"/>
                        </a:rPr>
                        <a:t>Descanso</a:t>
                      </a:r>
                    </a:p>
                  </a:txBody>
                  <a:tcPr marL="95301" marR="953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600" b="0" i="0" u="none" strike="noStrike" cap="none" normalizeH="0" baseline="0" noProof="0" dirty="0" smtClean="0">
                          <a:ln>
                            <a:noFill/>
                          </a:ln>
                          <a:solidFill>
                            <a:srgbClr val="002060"/>
                          </a:solidFill>
                          <a:effectLst/>
                          <a:latin typeface="Arial" pitchFamily="34" charset="0"/>
                          <a:ea typeface="Times New Roman" pitchFamily="18" charset="0"/>
                          <a:cs typeface="Agenda" charset="0"/>
                        </a:rPr>
                        <a:t>54</a:t>
                      </a:r>
                    </a:p>
                  </a:txBody>
                  <a:tcPr marL="95301" marR="953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r>
              <a:tr h="468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600" b="0" i="0" u="none" strike="noStrike" cap="none" normalizeH="0" baseline="0" noProof="0" dirty="0" smtClean="0">
                          <a:ln>
                            <a:noFill/>
                          </a:ln>
                          <a:solidFill>
                            <a:srgbClr val="002060"/>
                          </a:solidFill>
                          <a:effectLst/>
                          <a:latin typeface="Arial" pitchFamily="34" charset="0"/>
                          <a:ea typeface="Times New Roman" pitchFamily="18" charset="0"/>
                          <a:cs typeface="Agenda" charset="0"/>
                        </a:rPr>
                        <a:t>Ansiedad, estrés</a:t>
                      </a:r>
                    </a:p>
                  </a:txBody>
                  <a:tcPr marL="95301" marR="953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600" b="0" i="0" u="none" strike="noStrike" cap="none" normalizeH="0" baseline="0" noProof="0" dirty="0" smtClean="0">
                          <a:ln>
                            <a:noFill/>
                          </a:ln>
                          <a:solidFill>
                            <a:srgbClr val="002060"/>
                          </a:solidFill>
                          <a:effectLst/>
                          <a:latin typeface="Arial" pitchFamily="34" charset="0"/>
                          <a:ea typeface="Times New Roman" pitchFamily="18" charset="0"/>
                          <a:cs typeface="Agenda" charset="0"/>
                        </a:rPr>
                        <a:t>61</a:t>
                      </a:r>
                    </a:p>
                  </a:txBody>
                  <a:tcPr marL="95301" marR="953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600" b="0" i="0" u="none" strike="noStrike" cap="none" normalizeH="0" baseline="0" noProof="0" dirty="0" smtClean="0">
                        <a:ln>
                          <a:noFill/>
                        </a:ln>
                        <a:solidFill>
                          <a:srgbClr val="002060"/>
                        </a:solidFill>
                        <a:effectLst/>
                        <a:latin typeface="Arial" pitchFamily="34" charset="0"/>
                        <a:ea typeface="Times New Roman" pitchFamily="18" charset="0"/>
                        <a:cs typeface="Agenda" charset="0"/>
                      </a:endParaRPr>
                    </a:p>
                  </a:txBody>
                  <a:tcPr marL="95301" marR="953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600" b="0" i="0" u="none" strike="noStrike" cap="none" normalizeH="0" baseline="0" noProof="0" dirty="0" smtClean="0">
                          <a:ln>
                            <a:noFill/>
                          </a:ln>
                          <a:solidFill>
                            <a:srgbClr val="002060"/>
                          </a:solidFill>
                          <a:effectLst/>
                          <a:latin typeface="Arial" pitchFamily="34" charset="0"/>
                          <a:ea typeface="Times New Roman" pitchFamily="18" charset="0"/>
                          <a:cs typeface="Agenda" charset="0"/>
                        </a:rPr>
                        <a:t>Actividades moderadas</a:t>
                      </a:r>
                    </a:p>
                  </a:txBody>
                  <a:tcPr marL="95301" marR="953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600" b="0" i="0" u="none" strike="noStrike" cap="none" normalizeH="0" baseline="0" noProof="0" dirty="0" smtClean="0">
                          <a:ln>
                            <a:noFill/>
                          </a:ln>
                          <a:solidFill>
                            <a:srgbClr val="002060"/>
                          </a:solidFill>
                          <a:effectLst/>
                          <a:latin typeface="Arial" pitchFamily="34" charset="0"/>
                          <a:ea typeface="Times New Roman" pitchFamily="18" charset="0"/>
                          <a:cs typeface="Agenda" charset="0"/>
                        </a:rPr>
                        <a:t>46</a:t>
                      </a:r>
                    </a:p>
                  </a:txBody>
                  <a:tcPr marL="95301" marR="953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r>
              <a:tr h="468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600" b="0" i="0" u="none" strike="noStrike" cap="none" normalizeH="0" baseline="0" noProof="0" dirty="0" smtClean="0">
                          <a:ln>
                            <a:noFill/>
                          </a:ln>
                          <a:solidFill>
                            <a:srgbClr val="002060"/>
                          </a:solidFill>
                          <a:effectLst/>
                          <a:latin typeface="Arial" pitchFamily="34" charset="0"/>
                          <a:ea typeface="Times New Roman" pitchFamily="18" charset="0"/>
                          <a:cs typeface="Agenda" charset="0"/>
                        </a:rPr>
                        <a:t>Inactividad física</a:t>
                      </a:r>
                    </a:p>
                  </a:txBody>
                  <a:tcPr marL="95301" marR="953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600" b="0" i="0" u="none" strike="noStrike" cap="none" normalizeH="0" baseline="0" noProof="0" dirty="0" smtClean="0">
                          <a:ln>
                            <a:noFill/>
                          </a:ln>
                          <a:solidFill>
                            <a:srgbClr val="002060"/>
                          </a:solidFill>
                          <a:effectLst/>
                          <a:latin typeface="Arial" pitchFamily="34" charset="0"/>
                          <a:ea typeface="Times New Roman" pitchFamily="18" charset="0"/>
                          <a:cs typeface="Agenda" charset="0"/>
                        </a:rPr>
                        <a:t>49</a:t>
                      </a:r>
                    </a:p>
                  </a:txBody>
                  <a:tcPr marL="95301" marR="953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600" b="0" i="0" u="none" strike="noStrike" cap="none" normalizeH="0" baseline="0" noProof="0" dirty="0" smtClean="0">
                        <a:ln>
                          <a:noFill/>
                        </a:ln>
                        <a:solidFill>
                          <a:srgbClr val="002060"/>
                        </a:solidFill>
                        <a:effectLst/>
                        <a:latin typeface="Arial" pitchFamily="34" charset="0"/>
                        <a:ea typeface="Times New Roman" pitchFamily="18" charset="0"/>
                        <a:cs typeface="Agenda" charset="0"/>
                      </a:endParaRPr>
                    </a:p>
                  </a:txBody>
                  <a:tcPr marL="95301" marR="953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sz="1600" b="0" i="0" u="none" strike="noStrike" cap="none" normalizeH="0" baseline="0" noProof="0" dirty="0" smtClean="0">
                          <a:ln>
                            <a:noFill/>
                          </a:ln>
                          <a:solidFill>
                            <a:srgbClr val="002060"/>
                          </a:solidFill>
                          <a:effectLst/>
                          <a:latin typeface="Arial" pitchFamily="34" charset="0"/>
                          <a:ea typeface="Times New Roman" pitchFamily="18" charset="0"/>
                          <a:cs typeface="Agenda" charset="0"/>
                        </a:rPr>
                        <a:t>Ejercicios de estiramiento</a:t>
                      </a:r>
                    </a:p>
                  </a:txBody>
                  <a:tcPr marL="95301" marR="953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600" b="0" i="0" u="none" strike="noStrike" cap="none" normalizeH="0" baseline="0" noProof="0" dirty="0" smtClean="0">
                          <a:ln>
                            <a:noFill/>
                          </a:ln>
                          <a:solidFill>
                            <a:srgbClr val="002060"/>
                          </a:solidFill>
                          <a:effectLst/>
                          <a:latin typeface="Arial" pitchFamily="34" charset="0"/>
                          <a:ea typeface="Times New Roman" pitchFamily="18" charset="0"/>
                          <a:cs typeface="Agenda" charset="0"/>
                        </a:rPr>
                        <a:t>43</a:t>
                      </a:r>
                    </a:p>
                  </a:txBody>
                  <a:tcPr marL="95301" marR="953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A9F5"/>
                    </a:solidFill>
                  </a:tcPr>
                </a:tc>
              </a:tr>
              <a:tr h="468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600" b="0" i="0" u="none" strike="noStrike" cap="none" normalizeH="0" baseline="0" noProof="0" dirty="0" smtClean="0">
                          <a:ln>
                            <a:noFill/>
                          </a:ln>
                          <a:solidFill>
                            <a:srgbClr val="002060"/>
                          </a:solidFill>
                          <a:effectLst/>
                          <a:latin typeface="Arial" pitchFamily="34" charset="0"/>
                          <a:ea typeface="Times New Roman" pitchFamily="18" charset="0"/>
                          <a:cs typeface="Agenda" charset="0"/>
                        </a:rPr>
                        <a:t>Ruido</a:t>
                      </a:r>
                    </a:p>
                  </a:txBody>
                  <a:tcPr marL="95301" marR="953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600" b="0" i="0" u="none" strike="noStrike" cap="none" normalizeH="0" baseline="0" noProof="0" dirty="0" smtClean="0">
                          <a:ln>
                            <a:noFill/>
                          </a:ln>
                          <a:solidFill>
                            <a:srgbClr val="002060"/>
                          </a:solidFill>
                          <a:effectLst/>
                          <a:latin typeface="Arial" pitchFamily="34" charset="0"/>
                          <a:ea typeface="Times New Roman" pitchFamily="18" charset="0"/>
                          <a:cs typeface="Agenda" charset="0"/>
                        </a:rPr>
                        <a:t>22</a:t>
                      </a:r>
                    </a:p>
                  </a:txBody>
                  <a:tcPr marL="95301" marR="953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600" b="0" i="0" u="none" strike="noStrike" cap="none" normalizeH="0" baseline="0" noProof="0" dirty="0" smtClean="0">
                        <a:ln>
                          <a:noFill/>
                        </a:ln>
                        <a:solidFill>
                          <a:srgbClr val="002060"/>
                        </a:solidFill>
                        <a:effectLst/>
                        <a:latin typeface="Arial" pitchFamily="34" charset="0"/>
                        <a:ea typeface="Times New Roman" pitchFamily="18" charset="0"/>
                        <a:cs typeface="Agenda" charset="0"/>
                      </a:endParaRPr>
                    </a:p>
                  </a:txBody>
                  <a:tcPr marL="95301" marR="953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600" b="0" i="0" u="none" strike="noStrike" cap="none" normalizeH="0" baseline="0" noProof="0" dirty="0" smtClean="0">
                          <a:ln>
                            <a:noFill/>
                          </a:ln>
                          <a:solidFill>
                            <a:srgbClr val="002060"/>
                          </a:solidFill>
                          <a:effectLst/>
                          <a:latin typeface="Arial" pitchFamily="34" charset="0"/>
                          <a:ea typeface="Times New Roman" pitchFamily="18" charset="0"/>
                          <a:cs typeface="Agenda" charset="0"/>
                        </a:rPr>
                        <a:t>Masaje</a:t>
                      </a:r>
                    </a:p>
                  </a:txBody>
                  <a:tcPr marL="95301" marR="953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600" b="0" i="0" u="none" strike="noStrike" cap="none" normalizeH="0" baseline="0" noProof="0" dirty="0" smtClean="0">
                          <a:ln>
                            <a:noFill/>
                          </a:ln>
                          <a:solidFill>
                            <a:srgbClr val="002060"/>
                          </a:solidFill>
                          <a:effectLst/>
                          <a:latin typeface="Arial" pitchFamily="34" charset="0"/>
                          <a:ea typeface="Times New Roman" pitchFamily="18" charset="0"/>
                          <a:cs typeface="Agenda" charset="0"/>
                        </a:rPr>
                        <a:t>40</a:t>
                      </a:r>
                    </a:p>
                  </a:txBody>
                  <a:tcPr marL="95301" marR="9530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r>
            </a:tbl>
          </a:graphicData>
        </a:graphic>
      </p:graphicFrame>
    </p:spTree>
    <p:extLst>
      <p:ext uri="{BB962C8B-B14F-4D97-AF65-F5344CB8AC3E}">
        <p14:creationId xmlns:p14="http://schemas.microsoft.com/office/powerpoint/2010/main" val="278840314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457200" y="274638"/>
            <a:ext cx="8229600" cy="1143000"/>
          </a:xfrm>
        </p:spPr>
        <p:txBody>
          <a:bodyPr>
            <a:noAutofit/>
          </a:bodyPr>
          <a:lstStyle/>
          <a:p>
            <a:r>
              <a:rPr lang="es-MX" noProof="0" dirty="0" smtClean="0"/>
              <a:t>Escala de Intensidad de Síntomas (SIS)</a:t>
            </a:r>
            <a:endParaRPr lang="es-MX" noProof="0" dirty="0"/>
          </a:p>
        </p:txBody>
      </p:sp>
      <p:sp>
        <p:nvSpPr>
          <p:cNvPr id="2" name="Rectangle 1"/>
          <p:cNvSpPr/>
          <p:nvPr/>
        </p:nvSpPr>
        <p:spPr>
          <a:xfrm>
            <a:off x="107504" y="6567155"/>
            <a:ext cx="2661306" cy="246221"/>
          </a:xfrm>
          <a:prstGeom prst="rect">
            <a:avLst/>
          </a:prstGeom>
        </p:spPr>
        <p:txBody>
          <a:bodyPr wrap="none">
            <a:spAutoFit/>
          </a:bodyPr>
          <a:lstStyle/>
          <a:p>
            <a:r>
              <a:rPr lang="es-MX" sz="1000" dirty="0" smtClean="0">
                <a:solidFill>
                  <a:schemeClr val="bg2"/>
                </a:solidFill>
                <a:cs typeface="Arial" pitchFamily="34" charset="0"/>
              </a:rPr>
              <a:t>Wilke WS. </a:t>
            </a:r>
            <a:r>
              <a:rPr lang="es-MX" sz="1000" i="1" dirty="0" smtClean="0">
                <a:solidFill>
                  <a:schemeClr val="bg2"/>
                </a:solidFill>
                <a:cs typeface="Arial" pitchFamily="34" charset="0"/>
              </a:rPr>
              <a:t>Cleve Clin J Med</a:t>
            </a:r>
            <a:r>
              <a:rPr lang="es-MX" sz="1000" dirty="0" smtClean="0">
                <a:solidFill>
                  <a:schemeClr val="bg2"/>
                </a:solidFill>
                <a:cs typeface="Arial" pitchFamily="34" charset="0"/>
              </a:rPr>
              <a:t> 2009; 76(6):345-52. </a:t>
            </a:r>
            <a:endParaRPr lang="es-MX" sz="1000" dirty="0">
              <a:solidFill>
                <a:schemeClr val="bg2"/>
              </a:solidFill>
              <a:cs typeface="Arial" pitchFamily="34" charset="0"/>
            </a:endParaRPr>
          </a:p>
        </p:txBody>
      </p:sp>
      <p:sp>
        <p:nvSpPr>
          <p:cNvPr id="5" name="Rectangle 4"/>
          <p:cNvSpPr/>
          <p:nvPr/>
        </p:nvSpPr>
        <p:spPr>
          <a:xfrm>
            <a:off x="683568" y="1412776"/>
            <a:ext cx="8460432" cy="2631490"/>
          </a:xfrm>
          <a:prstGeom prst="rect">
            <a:avLst/>
          </a:prstGeom>
        </p:spPr>
        <p:txBody>
          <a:bodyPr wrap="square">
            <a:spAutoFit/>
          </a:bodyPr>
          <a:lstStyle/>
          <a:p>
            <a:pPr marL="342900" indent="-342900">
              <a:spcAft>
                <a:spcPts val="600"/>
              </a:spcAft>
              <a:buFont typeface="Arial" pitchFamily="34" charset="0"/>
              <a:buChar char="•"/>
            </a:pPr>
            <a:r>
              <a:rPr lang="es-MX" sz="2000" dirty="0" smtClean="0">
                <a:solidFill>
                  <a:srgbClr val="002060"/>
                </a:solidFill>
              </a:rPr>
              <a:t>Forma fácil y rápida de evaluar el dolor regional </a:t>
            </a:r>
            <a:r>
              <a:rPr lang="es-MX" sz="2000" b="1" dirty="0" smtClean="0">
                <a:solidFill>
                  <a:srgbClr val="002060"/>
                </a:solidFill>
              </a:rPr>
              <a:t>y</a:t>
            </a:r>
            <a:r>
              <a:rPr lang="es-MX" sz="2000" dirty="0" smtClean="0">
                <a:solidFill>
                  <a:srgbClr val="002060"/>
                </a:solidFill>
              </a:rPr>
              <a:t> la fatiga en un paciente</a:t>
            </a:r>
          </a:p>
          <a:p>
            <a:pPr marL="342900" indent="-342900">
              <a:spcAft>
                <a:spcPts val="600"/>
              </a:spcAft>
              <a:buFont typeface="Arial" pitchFamily="34" charset="0"/>
              <a:buChar char="•"/>
            </a:pPr>
            <a:r>
              <a:rPr lang="es-MX" sz="2000" dirty="0" smtClean="0">
                <a:solidFill>
                  <a:srgbClr val="002060"/>
                </a:solidFill>
              </a:rPr>
              <a:t>Puede revelar depresión comórbida</a:t>
            </a:r>
          </a:p>
          <a:p>
            <a:pPr marL="342900" indent="-342900">
              <a:spcAft>
                <a:spcPts val="600"/>
              </a:spcAft>
              <a:buFont typeface="Arial" pitchFamily="34" charset="0"/>
              <a:buChar char="•"/>
            </a:pPr>
            <a:r>
              <a:rPr lang="es-MX" sz="2000" dirty="0" smtClean="0">
                <a:solidFill>
                  <a:srgbClr val="002060"/>
                </a:solidFill>
              </a:rPr>
              <a:t>Es una forma sencilla de medir la salud general</a:t>
            </a:r>
          </a:p>
          <a:p>
            <a:pPr marL="342900" indent="-342900">
              <a:spcAft>
                <a:spcPts val="600"/>
              </a:spcAft>
              <a:buFont typeface="Arial" pitchFamily="34" charset="0"/>
              <a:buChar char="•"/>
            </a:pPr>
            <a:r>
              <a:rPr lang="es-MX" sz="2000" dirty="0" smtClean="0">
                <a:solidFill>
                  <a:srgbClr val="002060"/>
                </a:solidFill>
              </a:rPr>
              <a:t>Puede detectar fibromialgia en pacientes que tienen otras enfermedades </a:t>
            </a:r>
          </a:p>
          <a:p>
            <a:pPr marL="342900" indent="-342900">
              <a:spcAft>
                <a:spcPts val="600"/>
              </a:spcAft>
              <a:buFont typeface="Arial" pitchFamily="34" charset="0"/>
              <a:buChar char="•"/>
            </a:pPr>
            <a:r>
              <a:rPr lang="es-MX" sz="2000" dirty="0" smtClean="0">
                <a:solidFill>
                  <a:srgbClr val="002060"/>
                </a:solidFill>
              </a:rPr>
              <a:t>Cuando la fatiga es el sistema dominante, el cuestionario incluye  la consideración de apnea obstructiva del sueño</a:t>
            </a:r>
          </a:p>
          <a:p>
            <a:pPr marL="342900" indent="-342900">
              <a:spcAft>
                <a:spcPts val="600"/>
              </a:spcAft>
              <a:buFont typeface="Arial" pitchFamily="34" charset="0"/>
              <a:buChar char="•"/>
            </a:pPr>
            <a:r>
              <a:rPr lang="es-MX" sz="2000" dirty="0" smtClean="0">
                <a:solidFill>
                  <a:srgbClr val="002060"/>
                </a:solidFill>
              </a:rPr>
              <a:t>El puntaje SIS resulta de 2 medidas distintas:</a:t>
            </a:r>
          </a:p>
        </p:txBody>
      </p:sp>
      <p:graphicFrame>
        <p:nvGraphicFramePr>
          <p:cNvPr id="4" name="Table 3"/>
          <p:cNvGraphicFramePr>
            <a:graphicFrameLocks noGrp="1"/>
          </p:cNvGraphicFramePr>
          <p:nvPr>
            <p:extLst>
              <p:ext uri="{D42A27DB-BD31-4B8C-83A1-F6EECF244321}">
                <p14:modId xmlns:p14="http://schemas.microsoft.com/office/powerpoint/2010/main" val="1157647472"/>
              </p:ext>
            </p:extLst>
          </p:nvPr>
        </p:nvGraphicFramePr>
        <p:xfrm>
          <a:off x="665673" y="4509120"/>
          <a:ext cx="8208000" cy="949960"/>
        </p:xfrm>
        <a:graphic>
          <a:graphicData uri="http://schemas.openxmlformats.org/drawingml/2006/table">
            <a:tbl>
              <a:tblPr firstRow="1" bandRow="1">
                <a:tableStyleId>{5C22544A-7EE6-4342-B048-85BDC9FD1C3A}</a:tableStyleId>
              </a:tblPr>
              <a:tblGrid>
                <a:gridCol w="3960000"/>
                <a:gridCol w="288000"/>
                <a:gridCol w="3960000"/>
              </a:tblGrid>
              <a:tr h="370840">
                <a:tc>
                  <a:txBody>
                    <a:bodyPr/>
                    <a:lstStyle/>
                    <a:p>
                      <a:pPr algn="ctr"/>
                      <a:r>
                        <a:rPr lang="es-MX" noProof="0" dirty="0" smtClean="0"/>
                        <a:t>Puntaje de Dolor Regional</a:t>
                      </a:r>
                      <a:endParaRPr lang="es-MX" noProof="0" dirty="0"/>
                    </a:p>
                  </a:txBody>
                  <a:tcPr anchor="ctr">
                    <a:lnR w="12700" cmpd="sng">
                      <a:noFill/>
                    </a:lnR>
                  </a:tcPr>
                </a:tc>
                <a:tc rowSpan="2">
                  <a:txBody>
                    <a:bodyPr/>
                    <a:lstStyle/>
                    <a:p>
                      <a:pPr algn="ctr"/>
                      <a:r>
                        <a:rPr lang="es-MX" sz="4000" noProof="0" dirty="0" smtClean="0">
                          <a:solidFill>
                            <a:schemeClr val="bg1"/>
                          </a:solidFill>
                        </a:rPr>
                        <a:t>+</a:t>
                      </a:r>
                      <a:endParaRPr lang="es-MX" sz="4000" noProof="0" dirty="0">
                        <a:solidFill>
                          <a:schemeClr val="bg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s-MX" noProof="0" dirty="0" smtClean="0"/>
                        <a:t>Escala Visual Análoga en Fatiga</a:t>
                      </a:r>
                      <a:endParaRPr lang="es-MX" noProof="0" dirty="0"/>
                    </a:p>
                  </a:txBody>
                  <a:tcPr anchor="ctr">
                    <a:lnL w="12700" cmpd="sng">
                      <a:noFill/>
                    </a:lnL>
                  </a:tcPr>
                </a:tc>
              </a:tr>
              <a:tr h="370840">
                <a:tc>
                  <a:txBody>
                    <a:bodyPr/>
                    <a:lstStyle/>
                    <a:p>
                      <a:r>
                        <a:rPr lang="es-MX" sz="1600" noProof="0" dirty="0" smtClean="0">
                          <a:solidFill>
                            <a:schemeClr val="bg1"/>
                          </a:solidFill>
                        </a:rPr>
                        <a:t>Número de áreas anatómicas (de 19) en las que el paciente siente dolor</a:t>
                      </a:r>
                      <a:endParaRPr lang="es-MX" sz="1600" noProof="0" dirty="0">
                        <a:solidFill>
                          <a:schemeClr val="bg1"/>
                        </a:solidFill>
                      </a:endParaRPr>
                    </a:p>
                  </a:txBody>
                  <a:tcPr anchor="ctr">
                    <a:lnR w="38100" cmpd="sng">
                      <a:noFill/>
                    </a:lnR>
                  </a:tcPr>
                </a:tc>
                <a:tc vMerge="1">
                  <a:txBody>
                    <a:bodyPr/>
                    <a:lstStyle/>
                    <a:p>
                      <a:endParaRPr lang="en-CA" dirty="0"/>
                    </a:p>
                  </a:txBody>
                  <a:tcPr/>
                </a:tc>
                <a:tc>
                  <a:txBody>
                    <a:bodyPr/>
                    <a:lstStyle/>
                    <a:p>
                      <a:r>
                        <a:rPr lang="es-MX" sz="1600" noProof="0" dirty="0" smtClean="0"/>
                        <a:t>El paciente marca en una línea de</a:t>
                      </a:r>
                      <a:r>
                        <a:rPr lang="es-MX" sz="1600" baseline="0" noProof="0" dirty="0" smtClean="0"/>
                        <a:t> 10-cm para indicar qué tan cansado se siente</a:t>
                      </a:r>
                      <a:endParaRPr lang="es-MX" sz="1600" noProof="0" dirty="0"/>
                    </a:p>
                  </a:txBody>
                  <a:tcPr anchor="ctr">
                    <a:lnL w="38100" cmpd="sng">
                      <a:noFill/>
                    </a:lnL>
                  </a:tcPr>
                </a:tc>
              </a:tr>
            </a:tbl>
          </a:graphicData>
        </a:graphic>
      </p:graphicFrame>
    </p:spTree>
    <p:extLst>
      <p:ext uri="{BB962C8B-B14F-4D97-AF65-F5344CB8AC3E}">
        <p14:creationId xmlns:p14="http://schemas.microsoft.com/office/powerpoint/2010/main" val="3385235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MX" noProof="0" dirty="0" smtClean="0"/>
              <a:t>Comité de Desarrollo</a:t>
            </a:r>
            <a:endParaRPr lang="es-MX" noProof="0" dirty="0"/>
          </a:p>
        </p:txBody>
      </p:sp>
      <p:sp>
        <p:nvSpPr>
          <p:cNvPr id="3" name="TextBox 2"/>
          <p:cNvSpPr txBox="1"/>
          <p:nvPr/>
        </p:nvSpPr>
        <p:spPr>
          <a:xfrm>
            <a:off x="2624941" y="6365609"/>
            <a:ext cx="4420954" cy="369332"/>
          </a:xfrm>
          <a:prstGeom prst="rect">
            <a:avLst/>
          </a:prstGeom>
          <a:noFill/>
        </p:spPr>
        <p:txBody>
          <a:bodyPr wrap="none" rtlCol="0">
            <a:spAutoFit/>
          </a:bodyPr>
          <a:lstStyle/>
          <a:p>
            <a:r>
              <a:rPr lang="es-MX" i="1" dirty="0" smtClean="0">
                <a:solidFill>
                  <a:srgbClr val="002060"/>
                </a:solidFill>
              </a:rPr>
              <a:t>Este programa fue patrocinado por Pfizer Inc.</a:t>
            </a:r>
            <a:endParaRPr lang="es-MX" i="1" dirty="0">
              <a:solidFill>
                <a:srgbClr val="002060"/>
              </a:solidFill>
            </a:endParaRPr>
          </a:p>
        </p:txBody>
      </p:sp>
      <p:sp>
        <p:nvSpPr>
          <p:cNvPr id="7" name="Slide Number Placeholder 8"/>
          <p:cNvSpPr>
            <a:spLocks noGrp="1"/>
          </p:cNvSpPr>
          <p:nvPr>
            <p:ph type="sldNum" sz="quarter" idx="12"/>
          </p:nvPr>
        </p:nvSpPr>
        <p:spPr>
          <a:xfrm>
            <a:off x="6553200" y="6356350"/>
            <a:ext cx="2133600" cy="365125"/>
          </a:xfrm>
        </p:spPr>
        <p:txBody>
          <a:bodyPr/>
          <a:lstStyle/>
          <a:p>
            <a:fld id="{903B8EED-60FF-4798-B00A-5F8F0039E366}" type="slidenum">
              <a:rPr lang="en-CA" smtClean="0">
                <a:solidFill>
                  <a:prstClr val="black"/>
                </a:solidFill>
              </a:rPr>
              <a:pPr/>
              <a:t>2</a:t>
            </a:fld>
            <a:endParaRPr lang="en-CA" dirty="0">
              <a:solidFill>
                <a:prstClr val="black"/>
              </a:solidFill>
            </a:endParaRPr>
          </a:p>
        </p:txBody>
      </p:sp>
      <p:sp>
        <p:nvSpPr>
          <p:cNvPr id="8" name="Rectangle 3"/>
          <p:cNvSpPr/>
          <p:nvPr/>
        </p:nvSpPr>
        <p:spPr>
          <a:xfrm>
            <a:off x="395536" y="1443255"/>
            <a:ext cx="2880320" cy="5139869"/>
          </a:xfrm>
          <a:prstGeom prst="rect">
            <a:avLst/>
          </a:prstGeom>
        </p:spPr>
        <p:txBody>
          <a:bodyPr wrap="square">
            <a:spAutoFit/>
          </a:bodyPr>
          <a:lstStyle/>
          <a:p>
            <a:r>
              <a:rPr lang="en-CA" sz="1600" b="1" dirty="0">
                <a:solidFill>
                  <a:prstClr val="black"/>
                </a:solidFill>
              </a:rPr>
              <a:t>Mario </a:t>
            </a:r>
            <a:r>
              <a:rPr lang="en-CA" sz="1600" b="1" dirty="0" smtClean="0">
                <a:solidFill>
                  <a:prstClr val="black"/>
                </a:solidFill>
              </a:rPr>
              <a:t>H. Cardiel</a:t>
            </a:r>
            <a:r>
              <a:rPr lang="en-CA" sz="1600" b="1" dirty="0">
                <a:solidFill>
                  <a:prstClr val="black"/>
                </a:solidFill>
              </a:rPr>
              <a:t>, MD, MSc</a:t>
            </a:r>
          </a:p>
          <a:p>
            <a:r>
              <a:rPr lang="en-CA" sz="1600" dirty="0">
                <a:solidFill>
                  <a:srgbClr val="0C6FCF">
                    <a:lumMod val="75000"/>
                  </a:srgbClr>
                </a:solidFill>
              </a:rPr>
              <a:t>Rheumatologist</a:t>
            </a:r>
          </a:p>
          <a:p>
            <a:r>
              <a:rPr lang="en-US" sz="1600" dirty="0" smtClean="0">
                <a:solidFill>
                  <a:srgbClr val="0C6FCF">
                    <a:lumMod val="75000"/>
                  </a:srgbClr>
                </a:solidFill>
              </a:rPr>
              <a:t>Morelia</a:t>
            </a:r>
            <a:r>
              <a:rPr lang="en-CA" sz="1600" dirty="0" smtClean="0">
                <a:solidFill>
                  <a:srgbClr val="0C6FCF">
                    <a:lumMod val="75000"/>
                  </a:srgbClr>
                </a:solidFill>
              </a:rPr>
              <a:t>, </a:t>
            </a:r>
            <a:r>
              <a:rPr lang="en-CA" sz="1600" dirty="0">
                <a:solidFill>
                  <a:srgbClr val="0C6FCF">
                    <a:lumMod val="75000"/>
                  </a:srgbClr>
                </a:solidFill>
              </a:rPr>
              <a:t>Mexico</a:t>
            </a:r>
          </a:p>
          <a:p>
            <a:r>
              <a:rPr lang="en-CA" sz="1600" dirty="0">
                <a:solidFill>
                  <a:prstClr val="white"/>
                </a:solidFill>
              </a:rPr>
              <a:t> </a:t>
            </a:r>
            <a:endParaRPr lang="en-CA" sz="2400" dirty="0">
              <a:solidFill>
                <a:prstClr val="white"/>
              </a:solidFill>
            </a:endParaRPr>
          </a:p>
          <a:p>
            <a:r>
              <a:rPr lang="en-CA" sz="1600" b="1" dirty="0" smtClean="0">
                <a:solidFill>
                  <a:prstClr val="black"/>
                </a:solidFill>
              </a:rPr>
              <a:t>Andrei </a:t>
            </a:r>
            <a:r>
              <a:rPr lang="en-CA" sz="1600" b="1" dirty="0">
                <a:solidFill>
                  <a:prstClr val="black"/>
                </a:solidFill>
              </a:rPr>
              <a:t>Danilov, MD, DSc</a:t>
            </a:r>
          </a:p>
          <a:p>
            <a:r>
              <a:rPr lang="en-CA" sz="1600" dirty="0">
                <a:solidFill>
                  <a:srgbClr val="0C6FCF">
                    <a:lumMod val="75000"/>
                  </a:srgbClr>
                </a:solidFill>
              </a:rPr>
              <a:t>Neurologist</a:t>
            </a:r>
          </a:p>
          <a:p>
            <a:r>
              <a:rPr lang="en-CA" sz="1600" dirty="0">
                <a:solidFill>
                  <a:srgbClr val="0C6FCF">
                    <a:lumMod val="75000"/>
                  </a:srgbClr>
                </a:solidFill>
              </a:rPr>
              <a:t>Moscow, Russia</a:t>
            </a:r>
          </a:p>
          <a:p>
            <a:r>
              <a:rPr lang="en-CA" sz="1600" dirty="0">
                <a:solidFill>
                  <a:prstClr val="white"/>
                </a:solidFill>
              </a:rPr>
              <a:t> </a:t>
            </a:r>
          </a:p>
          <a:p>
            <a:r>
              <a:rPr lang="en-CA" sz="1600" b="1" dirty="0">
                <a:solidFill>
                  <a:prstClr val="black"/>
                </a:solidFill>
              </a:rPr>
              <a:t>Smail Daoudi, MD</a:t>
            </a:r>
          </a:p>
          <a:p>
            <a:r>
              <a:rPr lang="en-CA" sz="1600" dirty="0">
                <a:solidFill>
                  <a:srgbClr val="0C6FCF">
                    <a:lumMod val="75000"/>
                  </a:srgbClr>
                </a:solidFill>
              </a:rPr>
              <a:t>Neurologist</a:t>
            </a:r>
          </a:p>
          <a:p>
            <a:r>
              <a:rPr lang="fr-CA" sz="1600" dirty="0">
                <a:solidFill>
                  <a:srgbClr val="0C6FCF">
                    <a:lumMod val="75000"/>
                  </a:srgbClr>
                </a:solidFill>
              </a:rPr>
              <a:t>Tizi Ouzou, </a:t>
            </a:r>
            <a:r>
              <a:rPr lang="fr-CA" sz="1600" dirty="0" smtClean="0">
                <a:solidFill>
                  <a:srgbClr val="0C6FCF">
                    <a:lumMod val="75000"/>
                  </a:srgbClr>
                </a:solidFill>
              </a:rPr>
              <a:t>Algeria</a:t>
            </a:r>
          </a:p>
          <a:p>
            <a:endParaRPr lang="fr-CA" sz="1600" dirty="0">
              <a:solidFill>
                <a:prstClr val="white"/>
              </a:solidFill>
            </a:endParaRPr>
          </a:p>
          <a:p>
            <a:r>
              <a:rPr lang="fr-CA" sz="1600" b="1" dirty="0">
                <a:solidFill>
                  <a:prstClr val="black"/>
                </a:solidFill>
              </a:rPr>
              <a:t>João Batista </a:t>
            </a:r>
            <a:r>
              <a:rPr lang="fr-CA" sz="1600" b="1" dirty="0" smtClean="0">
                <a:solidFill>
                  <a:prstClr val="black"/>
                </a:solidFill>
              </a:rPr>
              <a:t>S. Garcia</a:t>
            </a:r>
            <a:r>
              <a:rPr lang="fr-CA" sz="1600" b="1" dirty="0">
                <a:solidFill>
                  <a:prstClr val="black"/>
                </a:solidFill>
              </a:rPr>
              <a:t>, MD, PhD</a:t>
            </a:r>
            <a:endParaRPr lang="en-CA" sz="1600" b="1" dirty="0">
              <a:solidFill>
                <a:prstClr val="black"/>
              </a:solidFill>
            </a:endParaRPr>
          </a:p>
          <a:p>
            <a:r>
              <a:rPr lang="en-CA" sz="1600" dirty="0" smtClean="0">
                <a:solidFill>
                  <a:srgbClr val="0C6FCF">
                    <a:lumMod val="75000"/>
                  </a:srgbClr>
                </a:solidFill>
              </a:rPr>
              <a:t>Anesthesiologist</a:t>
            </a:r>
            <a:endParaRPr lang="en-CA" sz="1600" dirty="0">
              <a:solidFill>
                <a:srgbClr val="0C6FCF">
                  <a:lumMod val="75000"/>
                </a:srgbClr>
              </a:solidFill>
            </a:endParaRPr>
          </a:p>
          <a:p>
            <a:r>
              <a:rPr lang="en-CA" sz="1600" dirty="0">
                <a:solidFill>
                  <a:srgbClr val="0C6FCF">
                    <a:lumMod val="75000"/>
                  </a:srgbClr>
                </a:solidFill>
              </a:rPr>
              <a:t>S</a:t>
            </a:r>
            <a:r>
              <a:rPr lang="fr-CA" sz="1600" dirty="0">
                <a:solidFill>
                  <a:srgbClr val="0C6FCF">
                    <a:lumMod val="75000"/>
                  </a:srgbClr>
                </a:solidFill>
              </a:rPr>
              <a:t>ã</a:t>
            </a:r>
            <a:r>
              <a:rPr lang="en-CA" sz="1600" dirty="0">
                <a:solidFill>
                  <a:srgbClr val="0C6FCF">
                    <a:lumMod val="75000"/>
                  </a:srgbClr>
                </a:solidFill>
              </a:rPr>
              <a:t>o Luis, Brazil</a:t>
            </a:r>
          </a:p>
          <a:p>
            <a:endParaRPr lang="en-CA" sz="1700" dirty="0">
              <a:solidFill>
                <a:prstClr val="white"/>
              </a:solidFill>
            </a:endParaRPr>
          </a:p>
          <a:p>
            <a:r>
              <a:rPr lang="en-CA" sz="1600" b="1" dirty="0" smtClean="0">
                <a:solidFill>
                  <a:prstClr val="black"/>
                </a:solidFill>
              </a:rPr>
              <a:t>Yuzhou </a:t>
            </a:r>
            <a:r>
              <a:rPr lang="en-CA" sz="1600" b="1" dirty="0">
                <a:solidFill>
                  <a:prstClr val="black"/>
                </a:solidFill>
              </a:rPr>
              <a:t>Guan, MD</a:t>
            </a:r>
          </a:p>
          <a:p>
            <a:r>
              <a:rPr lang="en-CA" sz="1600" dirty="0">
                <a:solidFill>
                  <a:srgbClr val="0C6FCF">
                    <a:lumMod val="75000"/>
                  </a:srgbClr>
                </a:solidFill>
              </a:rPr>
              <a:t>Neurologist</a:t>
            </a:r>
          </a:p>
          <a:p>
            <a:r>
              <a:rPr lang="en-CA" sz="1600" dirty="0">
                <a:solidFill>
                  <a:srgbClr val="0C6FCF">
                    <a:lumMod val="75000"/>
                  </a:srgbClr>
                </a:solidFill>
              </a:rPr>
              <a:t>Beijing, China</a:t>
            </a:r>
          </a:p>
          <a:p>
            <a:endParaRPr lang="en-CA" sz="1700" dirty="0">
              <a:solidFill>
                <a:prstClr val="white"/>
              </a:solidFill>
            </a:endParaRPr>
          </a:p>
        </p:txBody>
      </p:sp>
      <p:sp>
        <p:nvSpPr>
          <p:cNvPr id="9" name="Rectangle 4"/>
          <p:cNvSpPr/>
          <p:nvPr/>
        </p:nvSpPr>
        <p:spPr>
          <a:xfrm>
            <a:off x="3275856" y="1443255"/>
            <a:ext cx="2805577" cy="4031873"/>
          </a:xfrm>
          <a:prstGeom prst="rect">
            <a:avLst/>
          </a:prstGeom>
        </p:spPr>
        <p:txBody>
          <a:bodyPr wrap="square">
            <a:spAutoFit/>
          </a:bodyPr>
          <a:lstStyle/>
          <a:p>
            <a:r>
              <a:rPr lang="en-CA" sz="1600" b="1" dirty="0" smtClean="0">
                <a:solidFill>
                  <a:prstClr val="black"/>
                </a:solidFill>
              </a:rPr>
              <a:t>Supranee </a:t>
            </a:r>
            <a:r>
              <a:rPr lang="en-CA" sz="1600" b="1" dirty="0">
                <a:solidFill>
                  <a:prstClr val="black"/>
                </a:solidFill>
              </a:rPr>
              <a:t>Niruthisard, MD</a:t>
            </a:r>
          </a:p>
          <a:p>
            <a:r>
              <a:rPr lang="en-CA" sz="1600" dirty="0">
                <a:solidFill>
                  <a:srgbClr val="0C6FCF">
                    <a:lumMod val="75000"/>
                  </a:srgbClr>
                </a:solidFill>
              </a:rPr>
              <a:t>Pain Specialist</a:t>
            </a:r>
          </a:p>
          <a:p>
            <a:r>
              <a:rPr lang="en-CA" sz="1600" dirty="0">
                <a:solidFill>
                  <a:srgbClr val="0C6FCF">
                    <a:lumMod val="75000"/>
                  </a:srgbClr>
                </a:solidFill>
              </a:rPr>
              <a:t>Bangkok, Thailand</a:t>
            </a:r>
          </a:p>
          <a:p>
            <a:r>
              <a:rPr lang="en-CA" sz="1600" dirty="0">
                <a:solidFill>
                  <a:prstClr val="white"/>
                </a:solidFill>
              </a:rPr>
              <a:t> </a:t>
            </a:r>
          </a:p>
          <a:p>
            <a:r>
              <a:rPr lang="en-CA" sz="1600" b="1" dirty="0">
                <a:solidFill>
                  <a:prstClr val="black"/>
                </a:solidFill>
              </a:rPr>
              <a:t>Germán Ochoa, MD</a:t>
            </a:r>
          </a:p>
          <a:p>
            <a:r>
              <a:rPr lang="en-CA" sz="1600" dirty="0" smtClean="0">
                <a:solidFill>
                  <a:srgbClr val="0C6FCF">
                    <a:lumMod val="75000"/>
                  </a:srgbClr>
                </a:solidFill>
              </a:rPr>
              <a:t>Orthopedist</a:t>
            </a:r>
            <a:endParaRPr lang="en-CA" sz="1600" dirty="0">
              <a:solidFill>
                <a:srgbClr val="0C6FCF">
                  <a:lumMod val="75000"/>
                </a:srgbClr>
              </a:solidFill>
            </a:endParaRPr>
          </a:p>
          <a:p>
            <a:r>
              <a:rPr lang="en-CA" sz="1600" dirty="0" smtClean="0">
                <a:solidFill>
                  <a:srgbClr val="0C6FCF">
                    <a:lumMod val="75000"/>
                  </a:srgbClr>
                </a:solidFill>
              </a:rPr>
              <a:t>Bogotá, Colombia</a:t>
            </a:r>
          </a:p>
          <a:p>
            <a:endParaRPr lang="en-CA" sz="1600" dirty="0">
              <a:solidFill>
                <a:prstClr val="white"/>
              </a:solidFill>
            </a:endParaRPr>
          </a:p>
          <a:p>
            <a:r>
              <a:rPr lang="en-CA" sz="1600" b="1" dirty="0">
                <a:solidFill>
                  <a:prstClr val="black"/>
                </a:solidFill>
              </a:rPr>
              <a:t>Milton Raff, </a:t>
            </a:r>
            <a:r>
              <a:rPr lang="en-CA" sz="1600" b="1" dirty="0" smtClean="0">
                <a:solidFill>
                  <a:prstClr val="black"/>
                </a:solidFill>
              </a:rPr>
              <a:t>MD, BSc</a:t>
            </a:r>
            <a:endParaRPr lang="en-CA" sz="1600" b="1" dirty="0">
              <a:solidFill>
                <a:prstClr val="black"/>
              </a:solidFill>
            </a:endParaRPr>
          </a:p>
          <a:p>
            <a:r>
              <a:rPr lang="en-CA" sz="1600" dirty="0">
                <a:solidFill>
                  <a:srgbClr val="0C6FCF">
                    <a:lumMod val="75000"/>
                  </a:srgbClr>
                </a:solidFill>
              </a:rPr>
              <a:t>Consultant </a:t>
            </a:r>
            <a:r>
              <a:rPr lang="en-CA" sz="1600" dirty="0" smtClean="0">
                <a:solidFill>
                  <a:srgbClr val="0C6FCF">
                    <a:lumMod val="75000"/>
                  </a:srgbClr>
                </a:solidFill>
              </a:rPr>
              <a:t>Anesthetist</a:t>
            </a:r>
            <a:endParaRPr lang="en-CA" sz="1600" dirty="0">
              <a:solidFill>
                <a:srgbClr val="0C6FCF">
                  <a:lumMod val="75000"/>
                </a:srgbClr>
              </a:solidFill>
            </a:endParaRPr>
          </a:p>
          <a:p>
            <a:r>
              <a:rPr lang="en-CA" sz="1600" dirty="0">
                <a:solidFill>
                  <a:srgbClr val="0C6FCF">
                    <a:lumMod val="75000"/>
                  </a:srgbClr>
                </a:solidFill>
              </a:rPr>
              <a:t>Cape Town, South Africa</a:t>
            </a:r>
          </a:p>
          <a:p>
            <a:r>
              <a:rPr lang="en-CA" sz="1600" dirty="0">
                <a:solidFill>
                  <a:prstClr val="white"/>
                </a:solidFill>
              </a:rPr>
              <a:t> </a:t>
            </a:r>
            <a:endParaRPr lang="en-CA" sz="1600" dirty="0" smtClean="0">
              <a:solidFill>
                <a:prstClr val="white"/>
              </a:solidFill>
            </a:endParaRPr>
          </a:p>
          <a:p>
            <a:r>
              <a:rPr lang="en-CA" sz="1600" b="1" dirty="0">
                <a:solidFill>
                  <a:prstClr val="black"/>
                </a:solidFill>
              </a:rPr>
              <a:t>Raymond L. Rosales, MD, PhD</a:t>
            </a:r>
          </a:p>
          <a:p>
            <a:r>
              <a:rPr lang="en-CA" sz="1600" dirty="0">
                <a:solidFill>
                  <a:srgbClr val="0C6FCF">
                    <a:lumMod val="75000"/>
                  </a:srgbClr>
                </a:solidFill>
              </a:rPr>
              <a:t>Neurologist</a:t>
            </a:r>
          </a:p>
          <a:p>
            <a:r>
              <a:rPr lang="en-CA" sz="1600" dirty="0">
                <a:solidFill>
                  <a:srgbClr val="0C6FCF">
                    <a:lumMod val="75000"/>
                  </a:srgbClr>
                </a:solidFill>
              </a:rPr>
              <a:t>Manila, Philippines</a:t>
            </a:r>
          </a:p>
          <a:p>
            <a:endParaRPr lang="en-CA" sz="1600" dirty="0">
              <a:solidFill>
                <a:prstClr val="white"/>
              </a:solidFill>
            </a:endParaRPr>
          </a:p>
        </p:txBody>
      </p:sp>
      <p:sp>
        <p:nvSpPr>
          <p:cNvPr id="10" name="Rectangle 5"/>
          <p:cNvSpPr/>
          <p:nvPr/>
        </p:nvSpPr>
        <p:spPr>
          <a:xfrm>
            <a:off x="6009425" y="1447611"/>
            <a:ext cx="2955063" cy="4801314"/>
          </a:xfrm>
          <a:prstGeom prst="rect">
            <a:avLst/>
          </a:prstGeom>
        </p:spPr>
        <p:txBody>
          <a:bodyPr wrap="square">
            <a:spAutoFit/>
          </a:bodyPr>
          <a:lstStyle/>
          <a:p>
            <a:r>
              <a:rPr lang="en-CA" sz="1600" b="1" dirty="0" smtClean="0">
                <a:solidFill>
                  <a:prstClr val="black"/>
                </a:solidFill>
              </a:rPr>
              <a:t>Jose </a:t>
            </a:r>
            <a:r>
              <a:rPr lang="en-CA" sz="1600" b="1" dirty="0">
                <a:solidFill>
                  <a:prstClr val="black"/>
                </a:solidFill>
              </a:rPr>
              <a:t>Antonio San Juan, MD</a:t>
            </a:r>
          </a:p>
          <a:p>
            <a:r>
              <a:rPr lang="en-CA" sz="1600" dirty="0" smtClean="0">
                <a:solidFill>
                  <a:srgbClr val="0C6FCF">
                    <a:lumMod val="75000"/>
                  </a:srgbClr>
                </a:solidFill>
              </a:rPr>
              <a:t>Orthopedic </a:t>
            </a:r>
            <a:r>
              <a:rPr lang="en-CA" sz="1600" dirty="0">
                <a:solidFill>
                  <a:srgbClr val="0C6FCF">
                    <a:lumMod val="75000"/>
                  </a:srgbClr>
                </a:solidFill>
              </a:rPr>
              <a:t>Surgeon</a:t>
            </a:r>
          </a:p>
          <a:p>
            <a:r>
              <a:rPr lang="en-CA" sz="1600" dirty="0">
                <a:solidFill>
                  <a:srgbClr val="0C6FCF">
                    <a:lumMod val="75000"/>
                  </a:srgbClr>
                </a:solidFill>
              </a:rPr>
              <a:t>Cebu City, Philippines</a:t>
            </a:r>
          </a:p>
          <a:p>
            <a:r>
              <a:rPr lang="en-CA" sz="1600" dirty="0">
                <a:solidFill>
                  <a:prstClr val="white"/>
                </a:solidFill>
              </a:rPr>
              <a:t> </a:t>
            </a:r>
          </a:p>
          <a:p>
            <a:r>
              <a:rPr lang="en-CA" sz="1600" b="1" dirty="0">
                <a:solidFill>
                  <a:prstClr val="black"/>
                </a:solidFill>
              </a:rPr>
              <a:t>Ammar Salti, MD</a:t>
            </a:r>
          </a:p>
          <a:p>
            <a:r>
              <a:rPr lang="en-CA" sz="1600" dirty="0">
                <a:solidFill>
                  <a:srgbClr val="0C6FCF">
                    <a:lumMod val="75000"/>
                  </a:srgbClr>
                </a:solidFill>
              </a:rPr>
              <a:t>Consultant </a:t>
            </a:r>
            <a:r>
              <a:rPr lang="en-CA" sz="1600" dirty="0" smtClean="0">
                <a:solidFill>
                  <a:srgbClr val="0C6FCF">
                    <a:lumMod val="75000"/>
                  </a:srgbClr>
                </a:solidFill>
              </a:rPr>
              <a:t>Anesthetist</a:t>
            </a:r>
            <a:endParaRPr lang="en-CA" sz="1600" dirty="0">
              <a:solidFill>
                <a:srgbClr val="0C6FCF">
                  <a:lumMod val="75000"/>
                </a:srgbClr>
              </a:solidFill>
            </a:endParaRPr>
          </a:p>
          <a:p>
            <a:r>
              <a:rPr lang="en-CA" sz="1600" dirty="0">
                <a:solidFill>
                  <a:srgbClr val="0C6FCF">
                    <a:lumMod val="75000"/>
                  </a:srgbClr>
                </a:solidFill>
              </a:rPr>
              <a:t>Abu Dhabi, United Arab </a:t>
            </a:r>
            <a:r>
              <a:rPr lang="en-CA" sz="1600" dirty="0" smtClean="0">
                <a:solidFill>
                  <a:srgbClr val="0C6FCF">
                    <a:lumMod val="75000"/>
                  </a:srgbClr>
                </a:solidFill>
              </a:rPr>
              <a:t>Emirates</a:t>
            </a:r>
          </a:p>
          <a:p>
            <a:endParaRPr lang="en-CA" sz="1600" dirty="0">
              <a:solidFill>
                <a:prstClr val="white"/>
              </a:solidFill>
            </a:endParaRPr>
          </a:p>
          <a:p>
            <a:r>
              <a:rPr lang="en-CA" sz="1600" b="1" dirty="0">
                <a:solidFill>
                  <a:prstClr val="black"/>
                </a:solidFill>
              </a:rPr>
              <a:t>Xinping Tian, MD</a:t>
            </a:r>
          </a:p>
          <a:p>
            <a:r>
              <a:rPr lang="en-CA" sz="1600" dirty="0">
                <a:solidFill>
                  <a:srgbClr val="0C6FCF">
                    <a:lumMod val="75000"/>
                  </a:srgbClr>
                </a:solidFill>
              </a:rPr>
              <a:t>Rheumatologist</a:t>
            </a:r>
          </a:p>
          <a:p>
            <a:r>
              <a:rPr lang="en-CA" sz="1600" dirty="0">
                <a:solidFill>
                  <a:srgbClr val="0C6FCF">
                    <a:lumMod val="75000"/>
                  </a:srgbClr>
                </a:solidFill>
              </a:rPr>
              <a:t>Beijing, China</a:t>
            </a:r>
          </a:p>
          <a:p>
            <a:r>
              <a:rPr lang="en-CA" sz="1600" dirty="0">
                <a:solidFill>
                  <a:prstClr val="white"/>
                </a:solidFill>
              </a:rPr>
              <a:t> </a:t>
            </a:r>
          </a:p>
          <a:p>
            <a:r>
              <a:rPr lang="en-CA" sz="1600" b="1" dirty="0" smtClean="0">
                <a:solidFill>
                  <a:prstClr val="black"/>
                </a:solidFill>
              </a:rPr>
              <a:t>Işin Ünal-Çevik</a:t>
            </a:r>
            <a:r>
              <a:rPr lang="en-CA" sz="1600" b="1" dirty="0">
                <a:solidFill>
                  <a:prstClr val="black"/>
                </a:solidFill>
              </a:rPr>
              <a:t>, MD, PhD</a:t>
            </a:r>
          </a:p>
          <a:p>
            <a:r>
              <a:rPr lang="en-CA" sz="1600" dirty="0">
                <a:solidFill>
                  <a:srgbClr val="0C6FCF">
                    <a:lumMod val="75000"/>
                  </a:srgbClr>
                </a:solidFill>
              </a:rPr>
              <a:t>Neurologist, Neuroscientist and Pain Specialist </a:t>
            </a:r>
          </a:p>
          <a:p>
            <a:r>
              <a:rPr lang="en-CA" sz="1600" dirty="0" smtClean="0">
                <a:solidFill>
                  <a:srgbClr val="0C6FCF">
                    <a:lumMod val="75000"/>
                  </a:srgbClr>
                </a:solidFill>
              </a:rPr>
              <a:t>Ankara</a:t>
            </a:r>
            <a:r>
              <a:rPr lang="en-CA" sz="1600" dirty="0">
                <a:solidFill>
                  <a:srgbClr val="0C6FCF">
                    <a:lumMod val="75000"/>
                  </a:srgbClr>
                </a:solidFill>
              </a:rPr>
              <a:t>, Turkey</a:t>
            </a:r>
          </a:p>
          <a:p>
            <a:r>
              <a:rPr lang="en-CA" sz="1600" dirty="0">
                <a:solidFill>
                  <a:srgbClr val="0C6FCF">
                    <a:lumMod val="75000"/>
                  </a:srgbClr>
                </a:solidFill>
              </a:rPr>
              <a:t> </a:t>
            </a:r>
          </a:p>
          <a:p>
            <a:endParaRPr lang="en-CA" sz="1700" dirty="0">
              <a:solidFill>
                <a:prstClr val="white"/>
              </a:solidFill>
            </a:endParaRPr>
          </a:p>
          <a:p>
            <a:r>
              <a:rPr lang="en-CA" sz="1700" dirty="0">
                <a:solidFill>
                  <a:prstClr val="white"/>
                </a:solidFill>
              </a:rPr>
              <a:t> </a:t>
            </a:r>
          </a:p>
        </p:txBody>
      </p:sp>
    </p:spTree>
    <p:extLst>
      <p:ext uri="{BB962C8B-B14F-4D97-AF65-F5344CB8AC3E}">
        <p14:creationId xmlns:p14="http://schemas.microsoft.com/office/powerpoint/2010/main" val="32724513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457200" y="274638"/>
            <a:ext cx="8229600" cy="1143000"/>
          </a:xfrm>
        </p:spPr>
        <p:txBody>
          <a:bodyPr>
            <a:noAutofit/>
          </a:bodyPr>
          <a:lstStyle/>
          <a:p>
            <a:r>
              <a:rPr lang="es-MX" noProof="0" dirty="0" smtClean="0"/>
              <a:t>Escala de Intensidad de Síntomas (SIS)</a:t>
            </a:r>
            <a:endParaRPr lang="es-MX" noProof="0" dirty="0"/>
          </a:p>
        </p:txBody>
      </p:sp>
      <p:pic>
        <p:nvPicPr>
          <p:cNvPr id="2457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8180" y="1556792"/>
            <a:ext cx="5186363" cy="48291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07504" y="6567155"/>
            <a:ext cx="2661306" cy="246221"/>
          </a:xfrm>
          <a:prstGeom prst="rect">
            <a:avLst/>
          </a:prstGeom>
        </p:spPr>
        <p:txBody>
          <a:bodyPr wrap="none">
            <a:spAutoFit/>
          </a:bodyPr>
          <a:lstStyle/>
          <a:p>
            <a:r>
              <a:rPr lang="en-CA" sz="1000" dirty="0">
                <a:solidFill>
                  <a:schemeClr val="bg2"/>
                </a:solidFill>
                <a:cs typeface="Arial" pitchFamily="34" charset="0"/>
              </a:rPr>
              <a:t>Wilke WS. </a:t>
            </a:r>
            <a:r>
              <a:rPr lang="en-CA" sz="1000" i="1" dirty="0">
                <a:solidFill>
                  <a:schemeClr val="bg2"/>
                </a:solidFill>
                <a:cs typeface="Arial" pitchFamily="34" charset="0"/>
              </a:rPr>
              <a:t>Cleve Clin J </a:t>
            </a:r>
            <a:r>
              <a:rPr lang="en-CA" sz="1000" i="1" dirty="0" smtClean="0">
                <a:solidFill>
                  <a:schemeClr val="bg2"/>
                </a:solidFill>
                <a:cs typeface="Arial" pitchFamily="34" charset="0"/>
              </a:rPr>
              <a:t>Med</a:t>
            </a:r>
            <a:r>
              <a:rPr lang="en-CA" sz="1000" dirty="0" smtClean="0">
                <a:solidFill>
                  <a:schemeClr val="bg2"/>
                </a:solidFill>
                <a:cs typeface="Arial" pitchFamily="34" charset="0"/>
              </a:rPr>
              <a:t> </a:t>
            </a:r>
            <a:r>
              <a:rPr lang="en-CA" sz="1000" dirty="0">
                <a:solidFill>
                  <a:schemeClr val="bg2"/>
                </a:solidFill>
                <a:cs typeface="Arial" pitchFamily="34" charset="0"/>
              </a:rPr>
              <a:t>2009</a:t>
            </a:r>
            <a:r>
              <a:rPr lang="en-CA" sz="1000" dirty="0" smtClean="0">
                <a:solidFill>
                  <a:schemeClr val="bg2"/>
                </a:solidFill>
                <a:cs typeface="Arial" pitchFamily="34" charset="0"/>
              </a:rPr>
              <a:t>; 76(6):345-52</a:t>
            </a:r>
            <a:r>
              <a:rPr lang="en-CA" sz="1000" dirty="0">
                <a:solidFill>
                  <a:schemeClr val="bg2"/>
                </a:solidFill>
                <a:cs typeface="Arial" pitchFamily="34" charset="0"/>
              </a:rPr>
              <a:t>. </a:t>
            </a:r>
            <a:endParaRPr lang="en-GB" sz="1000" dirty="0">
              <a:solidFill>
                <a:schemeClr val="bg2"/>
              </a:solidFill>
              <a:cs typeface="Arial" pitchFamily="34" charset="0"/>
            </a:endParaRPr>
          </a:p>
        </p:txBody>
      </p:sp>
    </p:spTree>
    <p:extLst>
      <p:ext uri="{BB962C8B-B14F-4D97-AF65-F5344CB8AC3E}">
        <p14:creationId xmlns:p14="http://schemas.microsoft.com/office/powerpoint/2010/main" val="465069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21" name="Rectangle 2"/>
          <p:cNvSpPr>
            <a:spLocks noGrp="1" noChangeArrowheads="1"/>
          </p:cNvSpPr>
          <p:nvPr>
            <p:ph type="title"/>
          </p:nvPr>
        </p:nvSpPr>
        <p:spPr/>
        <p:txBody>
          <a:bodyPr>
            <a:noAutofit/>
          </a:bodyPr>
          <a:lstStyle/>
          <a:p>
            <a:r>
              <a:rPr lang="es-MX" noProof="0" dirty="0" smtClean="0"/>
              <a:t>Cuestionario de Impacto de la Fibromialgia (FIQ)</a:t>
            </a:r>
            <a:endParaRPr lang="es-MX" noProof="0" dirty="0"/>
          </a:p>
        </p:txBody>
      </p:sp>
      <p:sp>
        <p:nvSpPr>
          <p:cNvPr id="3" name="Rectangle 3"/>
          <p:cNvSpPr txBox="1">
            <a:spLocks/>
          </p:cNvSpPr>
          <p:nvPr/>
        </p:nvSpPr>
        <p:spPr>
          <a:xfrm>
            <a:off x="611561" y="1916832"/>
            <a:ext cx="7992888" cy="39163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pPr>
            <a:r>
              <a:rPr lang="es-MX" sz="2000" dirty="0" smtClean="0"/>
              <a:t>Desarrollado para capturar el espectro total de problemas relacionados con la fibromialgia y las respuestas a la terapia</a:t>
            </a:r>
          </a:p>
          <a:p>
            <a:pPr>
              <a:spcBef>
                <a:spcPts val="0"/>
              </a:spcBef>
              <a:spcAft>
                <a:spcPts val="600"/>
              </a:spcAft>
            </a:pPr>
            <a:r>
              <a:rPr lang="es-MX" sz="2000" dirty="0" smtClean="0"/>
              <a:t>Ha mostrado tener una validez de constructo creíble, características de nueva-prueba confiables, y una buena sensibilidad para demostrar el cambio terapéutico</a:t>
            </a:r>
          </a:p>
          <a:p>
            <a:pPr>
              <a:spcBef>
                <a:spcPts val="0"/>
              </a:spcBef>
              <a:spcAft>
                <a:spcPts val="600"/>
              </a:spcAft>
            </a:pPr>
            <a:r>
              <a:rPr lang="es-MX" sz="2000" dirty="0" smtClean="0"/>
              <a:t>Usado comúnmente como una medida de resultados en estudios terapéuticos</a:t>
            </a:r>
          </a:p>
          <a:p>
            <a:pPr>
              <a:spcBef>
                <a:spcPts val="0"/>
              </a:spcBef>
              <a:spcAft>
                <a:spcPts val="600"/>
              </a:spcAft>
            </a:pPr>
            <a:r>
              <a:rPr lang="es-MX" sz="2000" dirty="0" smtClean="0"/>
              <a:t>Auto-administrado; requiere de 3 a 5 minutos para responderlo</a:t>
            </a:r>
          </a:p>
          <a:p>
            <a:pPr>
              <a:spcBef>
                <a:spcPts val="0"/>
              </a:spcBef>
              <a:spcAft>
                <a:spcPts val="600"/>
              </a:spcAft>
            </a:pPr>
            <a:r>
              <a:rPr lang="es-MX" sz="2000" dirty="0" smtClean="0"/>
              <a:t>Instrucciones y calificación sencilla</a:t>
            </a:r>
          </a:p>
          <a:p>
            <a:pPr>
              <a:spcBef>
                <a:spcPts val="0"/>
              </a:spcBef>
              <a:spcAft>
                <a:spcPts val="600"/>
              </a:spcAft>
            </a:pPr>
            <a:r>
              <a:rPr lang="es-MX" sz="2000" dirty="0" smtClean="0"/>
              <a:t>Ha sido traducido en 8 idiomas </a:t>
            </a:r>
          </a:p>
          <a:p>
            <a:pPr>
              <a:spcBef>
                <a:spcPts val="0"/>
              </a:spcBef>
              <a:spcAft>
                <a:spcPts val="600"/>
              </a:spcAft>
            </a:pPr>
            <a:r>
              <a:rPr lang="es-MX" sz="2000" dirty="0" smtClean="0"/>
              <a:t>La versión más reciente está disponible en </a:t>
            </a:r>
            <a:r>
              <a:rPr lang="es-MX" sz="2000" b="1" dirty="0" smtClean="0"/>
              <a:t>www.myalgia.com/FIG/FIQ</a:t>
            </a:r>
          </a:p>
          <a:p>
            <a:pPr>
              <a:spcBef>
                <a:spcPts val="0"/>
              </a:spcBef>
            </a:pPr>
            <a:endParaRPr lang="es-MX" sz="2000" dirty="0" smtClean="0"/>
          </a:p>
          <a:p>
            <a:pPr marL="0" indent="12700">
              <a:spcBef>
                <a:spcPts val="0"/>
              </a:spcBef>
              <a:buFont typeface="Arial" pitchFamily="34" charset="0"/>
              <a:buNone/>
            </a:pPr>
            <a:endParaRPr lang="es-MX" sz="2000" dirty="0" smtClean="0"/>
          </a:p>
          <a:p>
            <a:pPr marL="0" indent="12700">
              <a:spcBef>
                <a:spcPts val="0"/>
              </a:spcBef>
              <a:buFont typeface="Arial" pitchFamily="34" charset="0"/>
              <a:buNone/>
            </a:pPr>
            <a:endParaRPr lang="es-MX" sz="2000" dirty="0" smtClean="0"/>
          </a:p>
          <a:p>
            <a:pPr>
              <a:spcBef>
                <a:spcPts val="0"/>
              </a:spcBef>
            </a:pPr>
            <a:endParaRPr lang="es-MX" sz="2000" dirty="0"/>
          </a:p>
        </p:txBody>
      </p:sp>
      <p:sp>
        <p:nvSpPr>
          <p:cNvPr id="2" name="Rectangle 1"/>
          <p:cNvSpPr/>
          <p:nvPr/>
        </p:nvSpPr>
        <p:spPr>
          <a:xfrm>
            <a:off x="179512" y="6453336"/>
            <a:ext cx="4572000" cy="246221"/>
          </a:xfrm>
          <a:prstGeom prst="rect">
            <a:avLst/>
          </a:prstGeom>
        </p:spPr>
        <p:txBody>
          <a:bodyPr>
            <a:spAutoFit/>
          </a:bodyPr>
          <a:lstStyle/>
          <a:p>
            <a:r>
              <a:rPr lang="en-CA" sz="1000" dirty="0">
                <a:solidFill>
                  <a:schemeClr val="bg2"/>
                </a:solidFill>
                <a:cs typeface="Arial" pitchFamily="34" charset="0"/>
              </a:rPr>
              <a:t>Bennett R. </a:t>
            </a:r>
            <a:r>
              <a:rPr lang="en-CA" sz="1000" i="1" dirty="0">
                <a:solidFill>
                  <a:schemeClr val="bg2"/>
                </a:solidFill>
                <a:cs typeface="Arial" pitchFamily="34" charset="0"/>
              </a:rPr>
              <a:t>Clin Exp </a:t>
            </a:r>
            <a:r>
              <a:rPr lang="en-CA" sz="1000" i="1" dirty="0" smtClean="0">
                <a:solidFill>
                  <a:schemeClr val="bg2"/>
                </a:solidFill>
                <a:cs typeface="Arial" pitchFamily="34" charset="0"/>
              </a:rPr>
              <a:t>Rheumatol</a:t>
            </a:r>
            <a:r>
              <a:rPr lang="en-CA" sz="1000" dirty="0" smtClean="0">
                <a:solidFill>
                  <a:schemeClr val="bg2"/>
                </a:solidFill>
                <a:cs typeface="Arial" pitchFamily="34" charset="0"/>
              </a:rPr>
              <a:t> </a:t>
            </a:r>
            <a:r>
              <a:rPr lang="en-CA" sz="1000" dirty="0">
                <a:solidFill>
                  <a:schemeClr val="bg2"/>
                </a:solidFill>
                <a:cs typeface="Arial" pitchFamily="34" charset="0"/>
              </a:rPr>
              <a:t>2005</a:t>
            </a:r>
            <a:r>
              <a:rPr lang="en-CA" sz="1000" dirty="0" smtClean="0">
                <a:solidFill>
                  <a:schemeClr val="bg2"/>
                </a:solidFill>
                <a:cs typeface="Arial" pitchFamily="34" charset="0"/>
              </a:rPr>
              <a:t>; 23(5 </a:t>
            </a:r>
            <a:r>
              <a:rPr lang="en-CA" sz="1000" dirty="0">
                <a:solidFill>
                  <a:schemeClr val="bg2"/>
                </a:solidFill>
                <a:cs typeface="Arial" pitchFamily="34" charset="0"/>
              </a:rPr>
              <a:t>Suppl 39):S154-62.</a:t>
            </a:r>
          </a:p>
        </p:txBody>
      </p:sp>
    </p:spTree>
    <p:extLst>
      <p:ext uri="{BB962C8B-B14F-4D97-AF65-F5344CB8AC3E}">
        <p14:creationId xmlns:p14="http://schemas.microsoft.com/office/powerpoint/2010/main" val="638749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21" name="Rectangle 2"/>
          <p:cNvSpPr>
            <a:spLocks noGrp="1" noChangeArrowheads="1"/>
          </p:cNvSpPr>
          <p:nvPr>
            <p:ph type="title"/>
          </p:nvPr>
        </p:nvSpPr>
        <p:spPr/>
        <p:txBody>
          <a:bodyPr>
            <a:noAutofit/>
          </a:bodyPr>
          <a:lstStyle/>
          <a:p>
            <a:r>
              <a:rPr lang="es-MX" dirty="0" smtClean="0"/>
              <a:t>Cuestionario de Impacto de la Fibromialgia (FIQ</a:t>
            </a:r>
            <a:r>
              <a:rPr lang="es-MX" noProof="0" dirty="0" smtClean="0"/>
              <a:t>)</a:t>
            </a:r>
            <a:endParaRPr lang="es-MX" noProof="0" dirty="0"/>
          </a:p>
        </p:txBody>
      </p:sp>
      <p:pic>
        <p:nvPicPr>
          <p:cNvPr id="2253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2968" y="1556792"/>
            <a:ext cx="6450013"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79512" y="6453336"/>
            <a:ext cx="4572000" cy="246221"/>
          </a:xfrm>
          <a:prstGeom prst="rect">
            <a:avLst/>
          </a:prstGeom>
        </p:spPr>
        <p:txBody>
          <a:bodyPr>
            <a:spAutoFit/>
          </a:bodyPr>
          <a:lstStyle/>
          <a:p>
            <a:r>
              <a:rPr lang="en-CA" sz="1000" dirty="0">
                <a:solidFill>
                  <a:schemeClr val="bg2"/>
                </a:solidFill>
                <a:cs typeface="Arial" pitchFamily="34" charset="0"/>
              </a:rPr>
              <a:t>Bennett R. </a:t>
            </a:r>
            <a:r>
              <a:rPr lang="en-CA" sz="1000" i="1" dirty="0">
                <a:solidFill>
                  <a:schemeClr val="bg2"/>
                </a:solidFill>
                <a:cs typeface="Arial" pitchFamily="34" charset="0"/>
              </a:rPr>
              <a:t>Clin Exp </a:t>
            </a:r>
            <a:r>
              <a:rPr lang="en-CA" sz="1000" i="1" dirty="0" smtClean="0">
                <a:solidFill>
                  <a:schemeClr val="bg2"/>
                </a:solidFill>
                <a:cs typeface="Arial" pitchFamily="34" charset="0"/>
              </a:rPr>
              <a:t>Rheumatol</a:t>
            </a:r>
            <a:r>
              <a:rPr lang="en-CA" sz="1000" dirty="0" smtClean="0">
                <a:solidFill>
                  <a:schemeClr val="bg2"/>
                </a:solidFill>
                <a:cs typeface="Arial" pitchFamily="34" charset="0"/>
              </a:rPr>
              <a:t> </a:t>
            </a:r>
            <a:r>
              <a:rPr lang="en-CA" sz="1000" dirty="0">
                <a:solidFill>
                  <a:schemeClr val="bg2"/>
                </a:solidFill>
                <a:cs typeface="Arial" pitchFamily="34" charset="0"/>
              </a:rPr>
              <a:t>2005</a:t>
            </a:r>
            <a:r>
              <a:rPr lang="en-CA" sz="1000" dirty="0" smtClean="0">
                <a:solidFill>
                  <a:schemeClr val="bg2"/>
                </a:solidFill>
                <a:cs typeface="Arial" pitchFamily="34" charset="0"/>
              </a:rPr>
              <a:t>; 23(5 </a:t>
            </a:r>
            <a:r>
              <a:rPr lang="en-CA" sz="1000" dirty="0">
                <a:solidFill>
                  <a:schemeClr val="bg2"/>
                </a:solidFill>
                <a:cs typeface="Arial" pitchFamily="34" charset="0"/>
              </a:rPr>
              <a:t>Suppl 39):S154-62.</a:t>
            </a:r>
          </a:p>
        </p:txBody>
      </p:sp>
    </p:spTree>
    <p:extLst>
      <p:ext uri="{BB962C8B-B14F-4D97-AF65-F5344CB8AC3E}">
        <p14:creationId xmlns:p14="http://schemas.microsoft.com/office/powerpoint/2010/main" val="1882398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21" name="Rectangle 2"/>
          <p:cNvSpPr>
            <a:spLocks noGrp="1" noChangeArrowheads="1"/>
          </p:cNvSpPr>
          <p:nvPr>
            <p:ph type="title"/>
          </p:nvPr>
        </p:nvSpPr>
        <p:spPr/>
        <p:txBody>
          <a:bodyPr>
            <a:noAutofit/>
          </a:bodyPr>
          <a:lstStyle/>
          <a:p>
            <a:r>
              <a:rPr lang="es-MX" dirty="0" smtClean="0"/>
              <a:t>Cuestionario de Impacto de la Fibromialgia (FIQ</a:t>
            </a:r>
            <a:r>
              <a:rPr lang="es-MX" noProof="0" dirty="0" smtClean="0"/>
              <a:t>)</a:t>
            </a:r>
            <a:endParaRPr lang="es-MX" noProof="0" dirty="0"/>
          </a:p>
        </p:txBody>
      </p:sp>
      <p:pic>
        <p:nvPicPr>
          <p:cNvPr id="23561"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7903" y="1568598"/>
            <a:ext cx="5287963" cy="48847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23528" y="3410803"/>
            <a:ext cx="3240360" cy="1477328"/>
          </a:xfrm>
          <a:prstGeom prst="rect">
            <a:avLst/>
          </a:prstGeom>
        </p:spPr>
        <p:txBody>
          <a:bodyPr wrap="square">
            <a:spAutoFit/>
          </a:bodyPr>
          <a:lstStyle/>
          <a:p>
            <a:r>
              <a:rPr lang="es-MX" b="1" dirty="0" smtClean="0">
                <a:solidFill>
                  <a:srgbClr val="002060"/>
                </a:solidFill>
              </a:rPr>
              <a:t>“Para los elementos restantes, marque el punto en la línea que indica mejor cómo se ha sentido en general en la última semana.”</a:t>
            </a:r>
            <a:endParaRPr lang="es-MX" b="1" dirty="0">
              <a:solidFill>
                <a:srgbClr val="002060"/>
              </a:solidFill>
            </a:endParaRPr>
          </a:p>
        </p:txBody>
      </p:sp>
      <p:sp>
        <p:nvSpPr>
          <p:cNvPr id="6" name="Rectangle 5"/>
          <p:cNvSpPr/>
          <p:nvPr/>
        </p:nvSpPr>
        <p:spPr>
          <a:xfrm>
            <a:off x="179512" y="6453336"/>
            <a:ext cx="4572000" cy="246221"/>
          </a:xfrm>
          <a:prstGeom prst="rect">
            <a:avLst/>
          </a:prstGeom>
        </p:spPr>
        <p:txBody>
          <a:bodyPr>
            <a:spAutoFit/>
          </a:bodyPr>
          <a:lstStyle/>
          <a:p>
            <a:r>
              <a:rPr lang="en-CA" sz="1000" dirty="0">
                <a:solidFill>
                  <a:schemeClr val="bg2"/>
                </a:solidFill>
                <a:cs typeface="Arial" pitchFamily="34" charset="0"/>
              </a:rPr>
              <a:t>Bennett R. </a:t>
            </a:r>
            <a:r>
              <a:rPr lang="en-CA" sz="1000" i="1" dirty="0">
                <a:solidFill>
                  <a:schemeClr val="bg2"/>
                </a:solidFill>
                <a:cs typeface="Arial" pitchFamily="34" charset="0"/>
              </a:rPr>
              <a:t>Clin Exp </a:t>
            </a:r>
            <a:r>
              <a:rPr lang="en-CA" sz="1000" i="1" dirty="0" smtClean="0">
                <a:solidFill>
                  <a:schemeClr val="bg2"/>
                </a:solidFill>
                <a:cs typeface="Arial" pitchFamily="34" charset="0"/>
              </a:rPr>
              <a:t>Rheumatol</a:t>
            </a:r>
            <a:r>
              <a:rPr lang="en-CA" sz="1000" dirty="0" smtClean="0">
                <a:solidFill>
                  <a:schemeClr val="bg2"/>
                </a:solidFill>
                <a:cs typeface="Arial" pitchFamily="34" charset="0"/>
              </a:rPr>
              <a:t> </a:t>
            </a:r>
            <a:r>
              <a:rPr lang="en-CA" sz="1000" dirty="0">
                <a:solidFill>
                  <a:schemeClr val="bg2"/>
                </a:solidFill>
                <a:cs typeface="Arial" pitchFamily="34" charset="0"/>
              </a:rPr>
              <a:t>2005</a:t>
            </a:r>
            <a:r>
              <a:rPr lang="en-CA" sz="1000" dirty="0" smtClean="0">
                <a:solidFill>
                  <a:schemeClr val="bg2"/>
                </a:solidFill>
                <a:cs typeface="Arial" pitchFamily="34" charset="0"/>
              </a:rPr>
              <a:t>; 23(5 </a:t>
            </a:r>
            <a:r>
              <a:rPr lang="en-CA" sz="1000" dirty="0">
                <a:solidFill>
                  <a:schemeClr val="bg2"/>
                </a:solidFill>
                <a:cs typeface="Arial" pitchFamily="34" charset="0"/>
              </a:rPr>
              <a:t>Suppl 39):S154-62.</a:t>
            </a:r>
          </a:p>
        </p:txBody>
      </p:sp>
    </p:spTree>
    <p:extLst>
      <p:ext uri="{BB962C8B-B14F-4D97-AF65-F5344CB8AC3E}">
        <p14:creationId xmlns:p14="http://schemas.microsoft.com/office/powerpoint/2010/main" val="1693935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noProof="0" dirty="0"/>
          </a:p>
        </p:txBody>
      </p:sp>
      <p:sp>
        <p:nvSpPr>
          <p:cNvPr id="3" name="Text Placeholder 2"/>
          <p:cNvSpPr>
            <a:spLocks noGrp="1"/>
          </p:cNvSpPr>
          <p:nvPr>
            <p:ph type="body" idx="1"/>
          </p:nvPr>
        </p:nvSpPr>
        <p:spPr/>
        <p:txBody>
          <a:bodyPr>
            <a:normAutofit/>
          </a:bodyPr>
          <a:lstStyle/>
          <a:p>
            <a:r>
              <a:rPr lang="es-MX" sz="4800" noProof="0" dirty="0" smtClean="0">
                <a:solidFill>
                  <a:schemeClr val="tx1">
                    <a:lumMod val="50000"/>
                  </a:schemeClr>
                </a:solidFill>
              </a:rPr>
              <a:t>Examen Físico</a:t>
            </a:r>
            <a:endParaRPr lang="es-MX" sz="4800" noProof="0" dirty="0">
              <a:solidFill>
                <a:schemeClr val="tx1">
                  <a:lumMod val="50000"/>
                </a:schemeClr>
              </a:solidFill>
            </a:endParaRPr>
          </a:p>
        </p:txBody>
      </p:sp>
    </p:spTree>
    <p:extLst>
      <p:ext uri="{BB962C8B-B14F-4D97-AF65-F5344CB8AC3E}">
        <p14:creationId xmlns:p14="http://schemas.microsoft.com/office/powerpoint/2010/main" val="21775076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21" name="Rectangle 2"/>
          <p:cNvSpPr>
            <a:spLocks noGrp="1" noChangeArrowheads="1"/>
          </p:cNvSpPr>
          <p:nvPr>
            <p:ph type="title"/>
          </p:nvPr>
        </p:nvSpPr>
        <p:spPr/>
        <p:txBody>
          <a:bodyPr>
            <a:noAutofit/>
          </a:bodyPr>
          <a:lstStyle/>
          <a:p>
            <a:r>
              <a:rPr lang="es-MX" sz="4000" noProof="0" dirty="0" smtClean="0"/>
              <a:t>Examen Físico: </a:t>
            </a:r>
            <a:br>
              <a:rPr lang="es-MX" sz="4000" noProof="0" dirty="0" smtClean="0"/>
            </a:br>
            <a:r>
              <a:rPr lang="es-MX" sz="4000" noProof="0" dirty="0" smtClean="0"/>
              <a:t>Encuesta de Puntos Sensibles </a:t>
            </a:r>
            <a:endParaRPr lang="es-MX" sz="4000" noProof="0" dirty="0"/>
          </a:p>
        </p:txBody>
      </p:sp>
      <p:sp>
        <p:nvSpPr>
          <p:cNvPr id="2" name="Content Placeholder 1"/>
          <p:cNvSpPr>
            <a:spLocks noGrp="1"/>
          </p:cNvSpPr>
          <p:nvPr>
            <p:ph idx="1"/>
          </p:nvPr>
        </p:nvSpPr>
        <p:spPr/>
        <p:txBody>
          <a:bodyPr>
            <a:normAutofit/>
          </a:bodyPr>
          <a:lstStyle/>
          <a:p>
            <a:r>
              <a:rPr lang="es-MX" noProof="0" dirty="0" smtClean="0"/>
              <a:t>Con base en el protocolo de puntos sensibles para fibromialgia del ACR de 1990 </a:t>
            </a:r>
            <a:br>
              <a:rPr lang="es-MX" noProof="0" dirty="0" smtClean="0"/>
            </a:br>
            <a:r>
              <a:rPr lang="es-MX" noProof="0" dirty="0" smtClean="0"/>
              <a:t>Puede llevarse a cabo en 5–10 minutos</a:t>
            </a:r>
          </a:p>
          <a:p>
            <a:r>
              <a:rPr lang="es-MX" noProof="0" dirty="0" smtClean="0"/>
              <a:t>18 sitios de estudio y 3 control examinados en un orden numérico específico</a:t>
            </a:r>
          </a:p>
          <a:p>
            <a:r>
              <a:rPr lang="es-MX" noProof="0" dirty="0" smtClean="0"/>
              <a:t>Los sitios control revelan la percepción del dolor del paciente en la basal</a:t>
            </a:r>
          </a:p>
          <a:p>
            <a:pPr>
              <a:buNone/>
            </a:pPr>
            <a:endParaRPr lang="es-MX" noProof="0" dirty="0"/>
          </a:p>
        </p:txBody>
      </p:sp>
      <p:sp>
        <p:nvSpPr>
          <p:cNvPr id="4" name="TextBox 3"/>
          <p:cNvSpPr txBox="1"/>
          <p:nvPr/>
        </p:nvSpPr>
        <p:spPr>
          <a:xfrm>
            <a:off x="107504" y="6462968"/>
            <a:ext cx="8273419" cy="430887"/>
          </a:xfrm>
          <a:prstGeom prst="rect">
            <a:avLst/>
          </a:prstGeom>
          <a:noFill/>
        </p:spPr>
        <p:txBody>
          <a:bodyPr wrap="none" rtlCol="0">
            <a:spAutoFit/>
          </a:bodyPr>
          <a:lstStyle/>
          <a:p>
            <a:r>
              <a:rPr lang="es-MX" sz="1200" b="1" dirty="0" smtClean="0">
                <a:solidFill>
                  <a:srgbClr val="002060"/>
                </a:solidFill>
                <a:cs typeface="Arial" pitchFamily="34" charset="0"/>
              </a:rPr>
              <a:t>ACR = Colegio Americano de Reumatología</a:t>
            </a:r>
          </a:p>
          <a:p>
            <a:r>
              <a:rPr lang="en-CA" sz="1000" dirty="0" smtClean="0">
                <a:solidFill>
                  <a:srgbClr val="002060"/>
                </a:solidFill>
                <a:cs typeface="Arial" pitchFamily="34" charset="0"/>
              </a:rPr>
              <a:t>National Fibromyalgia Association. </a:t>
            </a:r>
            <a:r>
              <a:rPr lang="en-CA" sz="1000" i="1" dirty="0" smtClean="0">
                <a:solidFill>
                  <a:srgbClr val="002060"/>
                </a:solidFill>
                <a:cs typeface="Arial" pitchFamily="34" charset="0"/>
              </a:rPr>
              <a:t>The Manual Tender Point Survey. </a:t>
            </a:r>
            <a:r>
              <a:rPr lang="en-CA" sz="1000" dirty="0" smtClean="0">
                <a:solidFill>
                  <a:srgbClr val="002060"/>
                </a:solidFill>
                <a:cs typeface="Arial" pitchFamily="34" charset="0"/>
              </a:rPr>
              <a:t>Available at: http://www.fmaware.org/News2eb58.html?p. Accessed: August 13, 2013</a:t>
            </a:r>
            <a:endParaRPr lang="en-CA" sz="1000" dirty="0">
              <a:solidFill>
                <a:srgbClr val="002060"/>
              </a:solidFill>
              <a:cs typeface="Arial" pitchFamily="34" charset="0"/>
            </a:endParaRPr>
          </a:p>
        </p:txBody>
      </p:sp>
    </p:spTree>
    <p:extLst>
      <p:ext uri="{BB962C8B-B14F-4D97-AF65-F5344CB8AC3E}">
        <p14:creationId xmlns:p14="http://schemas.microsoft.com/office/powerpoint/2010/main" val="295406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a:xfrm>
            <a:off x="457200" y="274638"/>
            <a:ext cx="8229600" cy="1143000"/>
          </a:xfrm>
        </p:spPr>
        <p:txBody>
          <a:bodyPr>
            <a:noAutofit/>
          </a:bodyPr>
          <a:lstStyle/>
          <a:p>
            <a:r>
              <a:rPr lang="es-MX" sz="3600" dirty="0" smtClean="0">
                <a:latin typeface="+mn-lt"/>
              </a:rPr>
              <a:t>Realizando un Estudio Manual de </a:t>
            </a:r>
            <a:br>
              <a:rPr lang="es-MX" sz="3600" dirty="0" smtClean="0">
                <a:latin typeface="+mn-lt"/>
              </a:rPr>
            </a:br>
            <a:r>
              <a:rPr lang="es-MX" sz="3600" dirty="0" smtClean="0">
                <a:latin typeface="+mn-lt"/>
              </a:rPr>
              <a:t>Puntos Sensibles</a:t>
            </a:r>
          </a:p>
        </p:txBody>
      </p:sp>
      <p:sp>
        <p:nvSpPr>
          <p:cNvPr id="9" name="Rectangle 7"/>
          <p:cNvSpPr>
            <a:spLocks noGrp="1" noChangeArrowheads="1"/>
          </p:cNvSpPr>
          <p:nvPr>
            <p:ph idx="1"/>
          </p:nvPr>
        </p:nvSpPr>
        <p:spPr>
          <a:xfrm>
            <a:off x="467544" y="1412776"/>
            <a:ext cx="8229600" cy="4525963"/>
          </a:xfrm>
        </p:spPr>
        <p:txBody>
          <a:bodyPr>
            <a:noAutofit/>
          </a:bodyPr>
          <a:lstStyle/>
          <a:p>
            <a:pPr>
              <a:spcBef>
                <a:spcPts val="0"/>
              </a:spcBef>
              <a:spcAft>
                <a:spcPts val="300"/>
              </a:spcAft>
            </a:pPr>
            <a:r>
              <a:rPr lang="es-MX" sz="2400" dirty="0" smtClean="0"/>
              <a:t>Palpación digital con una fuerza aproximada de 4 kg </a:t>
            </a:r>
          </a:p>
          <a:p>
            <a:pPr lvl="1">
              <a:spcBef>
                <a:spcPts val="0"/>
              </a:spcBef>
              <a:spcAft>
                <a:spcPts val="600"/>
              </a:spcAft>
            </a:pPr>
            <a:r>
              <a:rPr lang="es-MX" sz="2000" b="1" dirty="0" smtClean="0"/>
              <a:t>Presión estimada necesaria para que la uña del pulgar del examinador se ponga blanca al aplicar presión</a:t>
            </a:r>
          </a:p>
          <a:p>
            <a:pPr lvl="1">
              <a:spcBef>
                <a:spcPts val="0"/>
              </a:spcBef>
              <a:spcAft>
                <a:spcPts val="600"/>
              </a:spcAft>
            </a:pPr>
            <a:r>
              <a:rPr lang="es-MX" sz="2000" dirty="0" smtClean="0"/>
              <a:t>Para un punto sensible “positivo”, el sujeto debe declarar que la palpación fue dolorosa</a:t>
            </a:r>
          </a:p>
          <a:p>
            <a:pPr>
              <a:spcBef>
                <a:spcPts val="0"/>
              </a:spcBef>
              <a:spcAft>
                <a:spcPts val="600"/>
              </a:spcAft>
            </a:pPr>
            <a:r>
              <a:rPr lang="es-MX" sz="2400" dirty="0" smtClean="0"/>
              <a:t>Precisión para fibromialgia:</a:t>
            </a:r>
          </a:p>
          <a:p>
            <a:pPr lvl="1">
              <a:spcBef>
                <a:spcPts val="0"/>
              </a:spcBef>
              <a:spcAft>
                <a:spcPts val="600"/>
              </a:spcAft>
            </a:pPr>
            <a:r>
              <a:rPr lang="es-MX" sz="2000" dirty="0" smtClean="0"/>
              <a:t>Sensibilidad: </a:t>
            </a:r>
            <a:r>
              <a:rPr lang="es-MX" sz="2000" b="1" dirty="0" smtClean="0"/>
              <a:t>88.4% </a:t>
            </a:r>
          </a:p>
          <a:p>
            <a:pPr lvl="1">
              <a:spcBef>
                <a:spcPts val="0"/>
              </a:spcBef>
              <a:spcAft>
                <a:spcPts val="600"/>
              </a:spcAft>
            </a:pPr>
            <a:r>
              <a:rPr lang="es-MX" sz="2000" dirty="0" smtClean="0"/>
              <a:t>Especificidad: </a:t>
            </a:r>
            <a:r>
              <a:rPr lang="es-MX" sz="2000" b="1" dirty="0" smtClean="0"/>
              <a:t>81.1% </a:t>
            </a:r>
          </a:p>
          <a:p>
            <a:pPr>
              <a:spcBef>
                <a:spcPts val="0"/>
              </a:spcBef>
              <a:spcAft>
                <a:spcPts val="600"/>
              </a:spcAft>
            </a:pPr>
            <a:r>
              <a:rPr lang="es-MX" sz="2400" b="1" dirty="0" smtClean="0"/>
              <a:t>Controversias</a:t>
            </a:r>
            <a:r>
              <a:rPr lang="es-MX" sz="2400" dirty="0" smtClean="0"/>
              <a:t> con respecto a la evaluación de puntos sensibles:</a:t>
            </a:r>
          </a:p>
          <a:p>
            <a:pPr lvl="1" eaLnBrk="1" hangingPunct="1">
              <a:spcBef>
                <a:spcPts val="0"/>
              </a:spcBef>
            </a:pPr>
            <a:r>
              <a:rPr lang="es-MX" sz="2000" b="0" dirty="0" smtClean="0"/>
              <a:t>Subjetiva</a:t>
            </a:r>
          </a:p>
          <a:p>
            <a:pPr lvl="1" eaLnBrk="1" hangingPunct="1">
              <a:spcBef>
                <a:spcPts val="0"/>
              </a:spcBef>
            </a:pPr>
            <a:r>
              <a:rPr lang="es-MX" sz="2000" b="0" dirty="0" smtClean="0"/>
              <a:t>Puede no ser necesaria para estudios de diagnóstico</a:t>
            </a:r>
          </a:p>
          <a:p>
            <a:pPr lvl="1" eaLnBrk="1" hangingPunct="1">
              <a:spcBef>
                <a:spcPts val="0"/>
              </a:spcBef>
            </a:pPr>
            <a:r>
              <a:rPr lang="es-MX" sz="2000" b="0" dirty="0" smtClean="0"/>
              <a:t>¿Qué pasa cuando hay menos de 11 de 18 Puntos sensibles?</a:t>
            </a:r>
          </a:p>
        </p:txBody>
      </p:sp>
      <p:sp>
        <p:nvSpPr>
          <p:cNvPr id="10" name="TextBox 4"/>
          <p:cNvSpPr txBox="1"/>
          <p:nvPr/>
        </p:nvSpPr>
        <p:spPr>
          <a:xfrm>
            <a:off x="107504" y="6381328"/>
            <a:ext cx="8856984" cy="430887"/>
          </a:xfrm>
          <a:prstGeom prst="rect">
            <a:avLst/>
          </a:prstGeom>
          <a:noFill/>
        </p:spPr>
        <p:txBody>
          <a:bodyPr wrap="square" rtlCol="0">
            <a:spAutoFit/>
          </a:bodyPr>
          <a:lstStyle/>
          <a:p>
            <a:r>
              <a:rPr lang="en-CA" sz="1100" dirty="0" smtClean="0">
                <a:solidFill>
                  <a:srgbClr val="002060"/>
                </a:solidFill>
                <a:cs typeface="Arial" pitchFamily="34" charset="0"/>
              </a:rPr>
              <a:t>National Fibromyalgia Association. </a:t>
            </a:r>
            <a:r>
              <a:rPr lang="en-CA" sz="1100" i="1" dirty="0" smtClean="0">
                <a:solidFill>
                  <a:srgbClr val="002060"/>
                </a:solidFill>
                <a:cs typeface="Arial" pitchFamily="34" charset="0"/>
              </a:rPr>
              <a:t>The Manual Tender Point Survey</a:t>
            </a:r>
            <a:r>
              <a:rPr lang="en-CA" sz="1100" dirty="0" smtClean="0">
                <a:solidFill>
                  <a:srgbClr val="002060"/>
                </a:solidFill>
                <a:cs typeface="Arial" pitchFamily="34" charset="0"/>
              </a:rPr>
              <a:t>. Available at </a:t>
            </a:r>
            <a:r>
              <a:rPr lang="en-CA" sz="1100" dirty="0" smtClean="0">
                <a:solidFill>
                  <a:srgbClr val="002060"/>
                </a:solidFill>
                <a:cs typeface="Arial" pitchFamily="34" charset="0"/>
                <a:hlinkClick r:id="rId3"/>
              </a:rPr>
              <a:t>http://www.fmaware.org/News2eb58.html?p</a:t>
            </a:r>
            <a:r>
              <a:rPr lang="en-CA" sz="1100" dirty="0" smtClean="0">
                <a:solidFill>
                  <a:srgbClr val="002060"/>
                </a:solidFill>
                <a:cs typeface="Arial" pitchFamily="34" charset="0"/>
              </a:rPr>
              <a:t>. </a:t>
            </a:r>
            <a:br>
              <a:rPr lang="en-CA" sz="1100" dirty="0" smtClean="0">
                <a:solidFill>
                  <a:srgbClr val="002060"/>
                </a:solidFill>
                <a:cs typeface="Arial" pitchFamily="34" charset="0"/>
              </a:rPr>
            </a:br>
            <a:r>
              <a:rPr lang="en-CA" sz="1100" dirty="0" smtClean="0">
                <a:solidFill>
                  <a:srgbClr val="002060"/>
                </a:solidFill>
                <a:cs typeface="Arial" pitchFamily="34" charset="0"/>
              </a:rPr>
              <a:t>Accessed August 13, 2013; Wilke WS. </a:t>
            </a:r>
            <a:r>
              <a:rPr lang="en-CA" sz="1100" i="1" dirty="0" smtClean="0">
                <a:solidFill>
                  <a:srgbClr val="002060"/>
                </a:solidFill>
                <a:cs typeface="Arial" pitchFamily="34" charset="0"/>
              </a:rPr>
              <a:t>Cleve Clin J Med</a:t>
            </a:r>
            <a:r>
              <a:rPr lang="en-CA" sz="1100" dirty="0" smtClean="0">
                <a:solidFill>
                  <a:srgbClr val="002060"/>
                </a:solidFill>
                <a:cs typeface="Arial" pitchFamily="34" charset="0"/>
              </a:rPr>
              <a:t> 2009; 76(6):345-52; </a:t>
            </a:r>
            <a:r>
              <a:rPr lang="en-US" sz="1100" dirty="0" smtClean="0">
                <a:solidFill>
                  <a:srgbClr val="002060"/>
                </a:solidFill>
              </a:rPr>
              <a:t>Wolfe F </a:t>
            </a:r>
            <a:r>
              <a:rPr lang="en-US" sz="1100" i="1" dirty="0" smtClean="0">
                <a:solidFill>
                  <a:srgbClr val="002060"/>
                </a:solidFill>
              </a:rPr>
              <a:t>et al. Arthritis Rheum</a:t>
            </a:r>
            <a:r>
              <a:rPr lang="en-US" sz="1100" dirty="0" smtClean="0">
                <a:solidFill>
                  <a:srgbClr val="002060"/>
                </a:solidFill>
              </a:rPr>
              <a:t> 1990; 33(2):160-72.</a:t>
            </a:r>
            <a:endParaRPr lang="en-CA" sz="1100" dirty="0">
              <a:solidFill>
                <a:srgbClr val="002060"/>
              </a:solidFill>
              <a:cs typeface="Arial" pitchFamily="34" charset="0"/>
            </a:endParaRPr>
          </a:p>
        </p:txBody>
      </p:sp>
    </p:spTree>
    <p:extLst>
      <p:ext uri="{BB962C8B-B14F-4D97-AF65-F5344CB8AC3E}">
        <p14:creationId xmlns:p14="http://schemas.microsoft.com/office/powerpoint/2010/main" val="8300470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14"/>
          <p:cNvSpPr>
            <a:spLocks noGrp="1" noChangeArrowheads="1"/>
          </p:cNvSpPr>
          <p:nvPr>
            <p:ph type="body" sz="half" idx="4294967295"/>
          </p:nvPr>
        </p:nvSpPr>
        <p:spPr>
          <a:xfrm>
            <a:off x="2339752" y="1993542"/>
            <a:ext cx="4176464" cy="3863628"/>
          </a:xfrm>
        </p:spPr>
        <p:txBody>
          <a:bodyPr>
            <a:normAutofit fontScale="85000" lnSpcReduction="10000"/>
          </a:bodyPr>
          <a:lstStyle/>
          <a:p>
            <a:pPr marL="223838" indent="-223838" eaLnBrk="1" hangingPunct="1">
              <a:lnSpc>
                <a:spcPct val="90000"/>
              </a:lnSpc>
              <a:spcBef>
                <a:spcPct val="25000"/>
              </a:spcBef>
              <a:spcAft>
                <a:spcPct val="10000"/>
              </a:spcAft>
            </a:pPr>
            <a:r>
              <a:rPr lang="es-MX" sz="1600" noProof="0" dirty="0" smtClean="0"/>
              <a:t>Epicóndilo lateral(2) – 2 cm distal de los epicóndilos</a:t>
            </a:r>
          </a:p>
          <a:p>
            <a:pPr marL="223838" indent="-223838" eaLnBrk="1" hangingPunct="1">
              <a:lnSpc>
                <a:spcPct val="90000"/>
              </a:lnSpc>
              <a:spcBef>
                <a:spcPct val="25000"/>
              </a:spcBef>
              <a:spcAft>
                <a:spcPct val="10000"/>
              </a:spcAft>
            </a:pPr>
            <a:r>
              <a:rPr lang="es-MX" sz="1600" noProof="0" dirty="0" smtClean="0"/>
              <a:t>Occipucio (2) – en la inserción del músculo suboccipital</a:t>
            </a:r>
          </a:p>
          <a:p>
            <a:pPr marL="223838" indent="-223838" eaLnBrk="1" hangingPunct="1">
              <a:lnSpc>
                <a:spcPct val="90000"/>
              </a:lnSpc>
              <a:spcBef>
                <a:spcPct val="25000"/>
              </a:spcBef>
              <a:spcAft>
                <a:spcPct val="10000"/>
              </a:spcAft>
            </a:pPr>
            <a:r>
              <a:rPr lang="es-MX" sz="1600" noProof="0" dirty="0" smtClean="0"/>
              <a:t>Cervical bajo (2) – en los aspectos anteriores de los espacios inter-transversos en C5-C7</a:t>
            </a:r>
          </a:p>
          <a:p>
            <a:pPr marL="223838" indent="-223838" eaLnBrk="1" hangingPunct="1">
              <a:lnSpc>
                <a:spcPct val="90000"/>
              </a:lnSpc>
              <a:spcBef>
                <a:spcPct val="25000"/>
              </a:spcBef>
              <a:spcAft>
                <a:spcPct val="10000"/>
              </a:spcAft>
            </a:pPr>
            <a:r>
              <a:rPr lang="es-MX" sz="1600" noProof="0" dirty="0" smtClean="0"/>
              <a:t>Trapecio (2) – en el punto medio del borde superior</a:t>
            </a:r>
          </a:p>
          <a:p>
            <a:pPr marL="223838" indent="-223838" eaLnBrk="1" hangingPunct="1">
              <a:lnSpc>
                <a:spcPct val="90000"/>
              </a:lnSpc>
              <a:spcBef>
                <a:spcPct val="25000"/>
              </a:spcBef>
              <a:spcAft>
                <a:spcPct val="10000"/>
              </a:spcAft>
            </a:pPr>
            <a:r>
              <a:rPr lang="es-MX" sz="1600" noProof="0" dirty="0" smtClean="0"/>
              <a:t>Supraespinoso (2) – en los orígenes, </a:t>
            </a:r>
            <a:br>
              <a:rPr lang="es-MX" sz="1600" noProof="0" dirty="0" smtClean="0"/>
            </a:br>
            <a:r>
              <a:rPr lang="es-MX" sz="1600" noProof="0" dirty="0" smtClean="0"/>
              <a:t>sobre la espina de la escápula cerca del borde medial</a:t>
            </a:r>
          </a:p>
          <a:p>
            <a:pPr marL="223838" indent="-223838" eaLnBrk="1" hangingPunct="1">
              <a:lnSpc>
                <a:spcPct val="90000"/>
              </a:lnSpc>
              <a:spcBef>
                <a:spcPct val="25000"/>
              </a:spcBef>
              <a:spcAft>
                <a:spcPct val="10000"/>
              </a:spcAft>
            </a:pPr>
            <a:r>
              <a:rPr lang="es-MX" sz="1600" noProof="0" dirty="0" smtClean="0"/>
              <a:t>Segunda costilla (2) –lateral superior a la segunda unión costocondral</a:t>
            </a:r>
          </a:p>
          <a:p>
            <a:pPr marL="223838" indent="-223838" eaLnBrk="1" hangingPunct="1">
              <a:lnSpc>
                <a:spcPct val="90000"/>
              </a:lnSpc>
              <a:spcBef>
                <a:spcPct val="25000"/>
              </a:spcBef>
              <a:spcAft>
                <a:spcPct val="10000"/>
              </a:spcAft>
            </a:pPr>
            <a:r>
              <a:rPr lang="es-MX" sz="1600" noProof="0" dirty="0" smtClean="0"/>
              <a:t>Glúteo (2) – en los cuadrantes superiores externos de los glúteos en el pliegue anterior del músculo</a:t>
            </a:r>
          </a:p>
          <a:p>
            <a:pPr marL="223838" indent="-223838" eaLnBrk="1" hangingPunct="1">
              <a:lnSpc>
                <a:spcPct val="90000"/>
              </a:lnSpc>
              <a:spcBef>
                <a:spcPct val="25000"/>
              </a:spcBef>
              <a:spcAft>
                <a:spcPct val="10000"/>
              </a:spcAft>
            </a:pPr>
            <a:r>
              <a:rPr lang="es-MX" sz="1600" dirty="0" smtClean="0"/>
              <a:t>T</a:t>
            </a:r>
            <a:r>
              <a:rPr lang="es-MX" sz="1600" noProof="0" dirty="0" smtClean="0"/>
              <a:t>rocánter mayor (2) – posterior a la prominencia trocantérica</a:t>
            </a:r>
          </a:p>
          <a:p>
            <a:pPr marL="223838" indent="-223838" eaLnBrk="1" hangingPunct="1">
              <a:lnSpc>
                <a:spcPct val="90000"/>
              </a:lnSpc>
              <a:spcBef>
                <a:spcPct val="25000"/>
              </a:spcBef>
              <a:spcAft>
                <a:spcPct val="10000"/>
              </a:spcAft>
            </a:pPr>
            <a:r>
              <a:rPr lang="es-MX" sz="1600" noProof="0" dirty="0" smtClean="0"/>
              <a:t>Rodilla (2) – en la bolsa de grasa medial proximal a la línea de unión</a:t>
            </a:r>
          </a:p>
        </p:txBody>
      </p:sp>
      <p:sp>
        <p:nvSpPr>
          <p:cNvPr id="107524" name="Text Box 19"/>
          <p:cNvSpPr txBox="1">
            <a:spLocks noChangeArrowheads="1"/>
          </p:cNvSpPr>
          <p:nvPr/>
        </p:nvSpPr>
        <p:spPr bwMode="auto">
          <a:xfrm>
            <a:off x="213296" y="6576446"/>
            <a:ext cx="79248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defRPr sz="2400">
                <a:solidFill>
                  <a:schemeClr val="tx1"/>
                </a:solidFill>
                <a:latin typeface="Arial" charset="0"/>
                <a:ea typeface="ＭＳ Ｐゴシック" pitchFamily="-112" charset="-128"/>
              </a:defRPr>
            </a:lvl1pPr>
            <a:lvl2pPr marL="742950" indent="-285750" eaLnBrk="0" hangingPunct="0">
              <a:defRPr sz="2400">
                <a:solidFill>
                  <a:schemeClr val="tx1"/>
                </a:solidFill>
                <a:latin typeface="Arial" charset="0"/>
                <a:ea typeface="ＭＳ Ｐゴシック" pitchFamily="-112" charset="-128"/>
              </a:defRPr>
            </a:lvl2pPr>
            <a:lvl3pPr marL="1143000" indent="-228600" eaLnBrk="0" hangingPunct="0">
              <a:defRPr sz="2400">
                <a:solidFill>
                  <a:schemeClr val="tx1"/>
                </a:solidFill>
                <a:latin typeface="Arial" charset="0"/>
                <a:ea typeface="ＭＳ Ｐゴシック" pitchFamily="-112" charset="-128"/>
              </a:defRPr>
            </a:lvl3pPr>
            <a:lvl4pPr marL="1600200" indent="-228600" eaLnBrk="0" hangingPunct="0">
              <a:defRPr sz="2400">
                <a:solidFill>
                  <a:schemeClr val="tx1"/>
                </a:solidFill>
                <a:latin typeface="Arial" charset="0"/>
                <a:ea typeface="ＭＳ Ｐゴシック" pitchFamily="-112" charset="-128"/>
              </a:defRPr>
            </a:lvl4pPr>
            <a:lvl5pPr marL="2057400" indent="-228600" eaLnBrk="0" hangingPunct="0">
              <a:defRPr sz="2400">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2" charset="-128"/>
              </a:defRPr>
            </a:lvl9pPr>
          </a:lstStyle>
          <a:p>
            <a:pPr eaLnBrk="1" fontAlgn="base" hangingPunct="1">
              <a:spcAft>
                <a:spcPct val="0"/>
              </a:spcAft>
            </a:pPr>
            <a:r>
              <a:rPr lang="en-CA" sz="1000" dirty="0">
                <a:solidFill>
                  <a:schemeClr val="bg2"/>
                </a:solidFill>
                <a:latin typeface="+mn-lt"/>
              </a:rPr>
              <a:t>Wolfe F </a:t>
            </a:r>
            <a:r>
              <a:rPr lang="en-CA" sz="1000" i="1" dirty="0">
                <a:solidFill>
                  <a:schemeClr val="bg2"/>
                </a:solidFill>
                <a:latin typeface="+mn-lt"/>
              </a:rPr>
              <a:t>et al. </a:t>
            </a:r>
            <a:r>
              <a:rPr lang="en-CA" sz="1000" i="1" dirty="0" smtClean="0">
                <a:solidFill>
                  <a:schemeClr val="bg2"/>
                </a:solidFill>
                <a:latin typeface="+mn-lt"/>
              </a:rPr>
              <a:t>Arthritis </a:t>
            </a:r>
            <a:r>
              <a:rPr lang="en-CA" sz="1000" i="1" dirty="0">
                <a:solidFill>
                  <a:schemeClr val="bg2"/>
                </a:solidFill>
                <a:latin typeface="+mn-lt"/>
              </a:rPr>
              <a:t>Rheum </a:t>
            </a:r>
            <a:r>
              <a:rPr lang="en-CA" sz="1000" dirty="0">
                <a:solidFill>
                  <a:schemeClr val="bg2"/>
                </a:solidFill>
                <a:latin typeface="+mn-lt"/>
              </a:rPr>
              <a:t>1990; 33(2):160-72.</a:t>
            </a:r>
            <a:endParaRPr lang="en-US" sz="1000" dirty="0" smtClean="0">
              <a:solidFill>
                <a:schemeClr val="bg2"/>
              </a:solidFill>
              <a:latin typeface="+mn-lt"/>
            </a:endParaRPr>
          </a:p>
        </p:txBody>
      </p:sp>
      <p:sp>
        <p:nvSpPr>
          <p:cNvPr id="35845" name="Title 5"/>
          <p:cNvSpPr>
            <a:spLocks noGrp="1"/>
          </p:cNvSpPr>
          <p:nvPr>
            <p:ph type="title"/>
          </p:nvPr>
        </p:nvSpPr>
        <p:spPr>
          <a:xfrm>
            <a:off x="461963" y="155575"/>
            <a:ext cx="8229600" cy="835025"/>
          </a:xfrm>
        </p:spPr>
        <p:txBody>
          <a:bodyPr>
            <a:normAutofit fontScale="90000"/>
          </a:bodyPr>
          <a:lstStyle/>
          <a:p>
            <a:pPr>
              <a:defRPr/>
            </a:pPr>
            <a:r>
              <a:rPr lang="es-MX" sz="3200" noProof="0" dirty="0" smtClean="0"/>
              <a:t>Encuesta de Puntos Sensibles : </a:t>
            </a:r>
            <a:br>
              <a:rPr lang="es-MX" sz="3200" noProof="0" dirty="0" smtClean="0"/>
            </a:br>
            <a:r>
              <a:rPr lang="es-MX" sz="3200" noProof="0" dirty="0" smtClean="0"/>
              <a:t>Ilustración de 18 Puntos Sensibles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1613401"/>
            <a:ext cx="2090261" cy="4623911"/>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296" y="1613401"/>
            <a:ext cx="2126456" cy="46239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4127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noProof="0" dirty="0"/>
          </a:p>
        </p:txBody>
      </p:sp>
      <p:sp>
        <p:nvSpPr>
          <p:cNvPr id="3" name="Text Placeholder 2"/>
          <p:cNvSpPr>
            <a:spLocks noGrp="1"/>
          </p:cNvSpPr>
          <p:nvPr>
            <p:ph type="body" idx="1"/>
          </p:nvPr>
        </p:nvSpPr>
        <p:spPr/>
        <p:txBody>
          <a:bodyPr>
            <a:normAutofit/>
          </a:bodyPr>
          <a:lstStyle/>
          <a:p>
            <a:r>
              <a:rPr lang="es-MX" sz="4800" noProof="0" dirty="0" smtClean="0">
                <a:solidFill>
                  <a:schemeClr val="tx1">
                    <a:lumMod val="50000"/>
                  </a:schemeClr>
                </a:solidFill>
              </a:rPr>
              <a:t>Imágenes y Otras pruebas</a:t>
            </a:r>
            <a:endParaRPr lang="es-MX" sz="4800" noProof="0" dirty="0">
              <a:solidFill>
                <a:schemeClr val="tx1">
                  <a:lumMod val="50000"/>
                </a:schemeClr>
              </a:solidFill>
            </a:endParaRPr>
          </a:p>
        </p:txBody>
      </p:sp>
    </p:spTree>
    <p:extLst>
      <p:ext uri="{BB962C8B-B14F-4D97-AF65-F5344CB8AC3E}">
        <p14:creationId xmlns:p14="http://schemas.microsoft.com/office/powerpoint/2010/main" val="33305414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s-MX" noProof="0" dirty="0" smtClean="0"/>
              <a:t>Imágenes y Pruebas de Laboratorio: Fibromialgia</a:t>
            </a:r>
            <a:endParaRPr lang="es-MX" noProof="0" dirty="0"/>
          </a:p>
        </p:txBody>
      </p:sp>
      <p:sp>
        <p:nvSpPr>
          <p:cNvPr id="7" name="Content Placeholder 6"/>
          <p:cNvSpPr>
            <a:spLocks noGrp="1"/>
          </p:cNvSpPr>
          <p:nvPr>
            <p:ph idx="1"/>
          </p:nvPr>
        </p:nvSpPr>
        <p:spPr/>
        <p:txBody>
          <a:bodyPr/>
          <a:lstStyle/>
          <a:p>
            <a:r>
              <a:rPr lang="es-MX" dirty="0" smtClean="0"/>
              <a:t>No se necesitan p</a:t>
            </a:r>
            <a:r>
              <a:rPr lang="es-MX" noProof="0" dirty="0" smtClean="0"/>
              <a:t>ruebas específicas para el diagnóstico de fibromialgia, pero pueden ser útiles para excluir otros diagnósticos</a:t>
            </a:r>
            <a:endParaRPr lang="es-MX" noProof="0" dirty="0"/>
          </a:p>
        </p:txBody>
      </p:sp>
      <p:sp>
        <p:nvSpPr>
          <p:cNvPr id="8" name="Rectangle 7"/>
          <p:cNvSpPr/>
          <p:nvPr/>
        </p:nvSpPr>
        <p:spPr>
          <a:xfrm>
            <a:off x="323528" y="6381328"/>
            <a:ext cx="7056784" cy="400110"/>
          </a:xfrm>
          <a:prstGeom prst="rect">
            <a:avLst/>
          </a:prstGeom>
        </p:spPr>
        <p:txBody>
          <a:bodyPr wrap="square">
            <a:spAutoFit/>
          </a:bodyPr>
          <a:lstStyle/>
          <a:p>
            <a:r>
              <a:rPr lang="en-CA" sz="1000" dirty="0" smtClean="0">
                <a:solidFill>
                  <a:schemeClr val="bg2"/>
                </a:solidFill>
              </a:rPr>
              <a:t>American College of Rheumatology. </a:t>
            </a:r>
            <a:r>
              <a:rPr lang="en-CA" sz="1000" i="1" dirty="0" smtClean="0">
                <a:solidFill>
                  <a:schemeClr val="bg2"/>
                </a:solidFill>
              </a:rPr>
              <a:t>Fibromyalgia</a:t>
            </a:r>
            <a:r>
              <a:rPr lang="en-CA" sz="1000" dirty="0" smtClean="0">
                <a:solidFill>
                  <a:schemeClr val="bg2"/>
                </a:solidFill>
              </a:rPr>
              <a:t>. Available at: http://www.rheumatology.org/Practice/Clinical/Patients/Diseases_And_Conditions/Fibromyalgia/. Accessed: September 9, 2013.</a:t>
            </a:r>
            <a:endParaRPr lang="en-CA" sz="1000" dirty="0">
              <a:solidFill>
                <a:schemeClr val="bg2"/>
              </a:solidFill>
            </a:endParaRPr>
          </a:p>
        </p:txBody>
      </p:sp>
    </p:spTree>
    <p:extLst>
      <p:ext uri="{BB962C8B-B14F-4D97-AF65-F5344CB8AC3E}">
        <p14:creationId xmlns:p14="http://schemas.microsoft.com/office/powerpoint/2010/main" val="13888565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noProof="0" dirty="0" smtClean="0"/>
              <a:t>Objetivos de Aprendizaje</a:t>
            </a:r>
            <a:endParaRPr lang="es-MX" noProof="0" dirty="0"/>
          </a:p>
        </p:txBody>
      </p:sp>
      <p:sp>
        <p:nvSpPr>
          <p:cNvPr id="3" name="Content Placeholder 2"/>
          <p:cNvSpPr>
            <a:spLocks noGrp="1"/>
          </p:cNvSpPr>
          <p:nvPr>
            <p:ph idx="1"/>
          </p:nvPr>
        </p:nvSpPr>
        <p:spPr>
          <a:xfrm>
            <a:off x="251520" y="1600200"/>
            <a:ext cx="8640960" cy="4525963"/>
          </a:xfrm>
        </p:spPr>
        <p:txBody>
          <a:bodyPr>
            <a:normAutofit fontScale="77500" lnSpcReduction="20000"/>
          </a:bodyPr>
          <a:lstStyle/>
          <a:p>
            <a:pPr lvl="0"/>
            <a:r>
              <a:rPr lang="es-MX" dirty="0" smtClean="0"/>
              <a:t>Al terminar este módulo, los participantes podrán:</a:t>
            </a:r>
          </a:p>
          <a:p>
            <a:pPr lvl="1">
              <a:spcAft>
                <a:spcPts val="1200"/>
              </a:spcAft>
            </a:pPr>
            <a:r>
              <a:rPr lang="es-MX" dirty="0" smtClean="0"/>
              <a:t>Discutir la prevalencia de varios síndromes que involucran sensibilización central/dolor disfuncional, enfocándose en fibromialgia</a:t>
            </a:r>
          </a:p>
          <a:p>
            <a:pPr lvl="1">
              <a:spcAft>
                <a:spcPts val="1200"/>
              </a:spcAft>
            </a:pPr>
            <a:r>
              <a:rPr lang="es-MX" dirty="0" smtClean="0"/>
              <a:t>Entender el impacto de los síndromes que involucran sensibilización central/dolor disfuncional, como fibromialgia,  en el funcionamiento del paciente y la calidad de vida</a:t>
            </a:r>
          </a:p>
          <a:p>
            <a:pPr lvl="1">
              <a:spcAft>
                <a:spcPts val="1200"/>
              </a:spcAft>
            </a:pPr>
            <a:r>
              <a:rPr lang="es-MX" dirty="0" smtClean="0"/>
              <a:t>Explicar la patofisiología de la sensibilización central/ dolor disfuncional </a:t>
            </a:r>
          </a:p>
          <a:p>
            <a:pPr lvl="1">
              <a:spcAft>
                <a:spcPts val="1200"/>
              </a:spcAft>
            </a:pPr>
            <a:r>
              <a:rPr lang="es-MX" dirty="0" smtClean="0"/>
              <a:t>Reconocer las principales características clínicas del la fibromialgia</a:t>
            </a:r>
          </a:p>
          <a:p>
            <a:pPr lvl="1">
              <a:spcAft>
                <a:spcPts val="1200"/>
              </a:spcAft>
            </a:pPr>
            <a:r>
              <a:rPr lang="es-MX" dirty="0" smtClean="0"/>
              <a:t>Seleccionar estrategias farmacológicas y no-farmacológicas apropiadas para el manejo de  fibromialgia</a:t>
            </a:r>
            <a:endParaRPr lang="es-MX" dirty="0"/>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black"/>
                </a:solidFill>
              </a:rPr>
              <a:pPr/>
              <a:t>3</a:t>
            </a:fld>
            <a:endParaRPr lang="en-CA" dirty="0">
              <a:solidFill>
                <a:prstClr val="black"/>
              </a:solidFill>
            </a:endParaRPr>
          </a:p>
        </p:txBody>
      </p:sp>
    </p:spTree>
    <p:extLst>
      <p:ext uri="{BB962C8B-B14F-4D97-AF65-F5344CB8AC3E}">
        <p14:creationId xmlns:p14="http://schemas.microsoft.com/office/powerpoint/2010/main" val="10316272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pPr>
              <a:lnSpc>
                <a:spcPts val="4200"/>
              </a:lnSpc>
            </a:pPr>
            <a:r>
              <a:rPr lang="es-MX" sz="3600" noProof="0" dirty="0" smtClean="0"/>
              <a:t>Diagnósticos Diferenciales para Fibromialgia y Opciones de Prueba Correspondientes</a:t>
            </a:r>
            <a:endParaRPr lang="es-MX" sz="3600" noProof="0" dirty="0"/>
          </a:p>
        </p:txBody>
      </p:sp>
      <p:sp>
        <p:nvSpPr>
          <p:cNvPr id="8" name="Rectangle 7"/>
          <p:cNvSpPr/>
          <p:nvPr/>
        </p:nvSpPr>
        <p:spPr>
          <a:xfrm>
            <a:off x="107504" y="6165304"/>
            <a:ext cx="9145016" cy="738664"/>
          </a:xfrm>
          <a:prstGeom prst="rect">
            <a:avLst/>
          </a:prstGeom>
        </p:spPr>
        <p:txBody>
          <a:bodyPr wrap="square">
            <a:spAutoFit/>
          </a:bodyPr>
          <a:lstStyle/>
          <a:p>
            <a:r>
              <a:rPr lang="es-MX" sz="1100" b="1" dirty="0" smtClean="0">
                <a:solidFill>
                  <a:schemeClr val="bg2"/>
                </a:solidFill>
              </a:rPr>
              <a:t>CBC = conteo sanguíneo completo; CMP = progenitor mieloide común;  CRP = proteína C reactiva; DSM = manual Diagnóstico y Estadístico de Trastornos Mentales; ESR = tasa de sedimentación eritrocítica; MCH = hemoglobina corpuscular media; MCHC = concentración de hemoglobina corpuscular media; </a:t>
            </a:r>
            <a:br>
              <a:rPr lang="es-MX" sz="1100" b="1" dirty="0" smtClean="0">
                <a:solidFill>
                  <a:schemeClr val="bg2"/>
                </a:solidFill>
              </a:rPr>
            </a:br>
            <a:r>
              <a:rPr lang="es-MX" sz="1100" b="1" dirty="0" smtClean="0">
                <a:solidFill>
                  <a:schemeClr val="bg2"/>
                </a:solidFill>
              </a:rPr>
              <a:t>MCV = volumen corpuscular medio; RBC = glóbulos rojos; TSH = hormona estimulante de la tiroides; WBC = glóbulos blancos</a:t>
            </a:r>
          </a:p>
          <a:p>
            <a:r>
              <a:rPr lang="en-US" sz="900" dirty="0" smtClean="0">
                <a:solidFill>
                  <a:schemeClr val="bg2"/>
                </a:solidFill>
              </a:rPr>
              <a:t>Bellato </a:t>
            </a:r>
            <a:r>
              <a:rPr lang="en-US" sz="900" dirty="0">
                <a:solidFill>
                  <a:schemeClr val="bg2"/>
                </a:solidFill>
              </a:rPr>
              <a:t>E </a:t>
            </a:r>
            <a:r>
              <a:rPr lang="en-US" sz="900" i="1" dirty="0" smtClean="0">
                <a:solidFill>
                  <a:schemeClr val="bg2"/>
                </a:solidFill>
              </a:rPr>
              <a:t>et al. Pain Res </a:t>
            </a:r>
            <a:r>
              <a:rPr lang="en-US" sz="900" i="1" dirty="0">
                <a:solidFill>
                  <a:schemeClr val="bg2"/>
                </a:solidFill>
              </a:rPr>
              <a:t>Treat</a:t>
            </a:r>
            <a:r>
              <a:rPr lang="en-US" sz="900" dirty="0">
                <a:solidFill>
                  <a:schemeClr val="bg2"/>
                </a:solidFill>
              </a:rPr>
              <a:t> 2012; 2012:426130.</a:t>
            </a:r>
          </a:p>
        </p:txBody>
      </p:sp>
      <p:graphicFrame>
        <p:nvGraphicFramePr>
          <p:cNvPr id="3" name="Table 2"/>
          <p:cNvGraphicFramePr>
            <a:graphicFrameLocks noGrp="1"/>
          </p:cNvGraphicFramePr>
          <p:nvPr>
            <p:extLst>
              <p:ext uri="{D42A27DB-BD31-4B8C-83A1-F6EECF244321}">
                <p14:modId xmlns:p14="http://schemas.microsoft.com/office/powerpoint/2010/main" val="2914920723"/>
              </p:ext>
            </p:extLst>
          </p:nvPr>
        </p:nvGraphicFramePr>
        <p:xfrm>
          <a:off x="611560" y="1484784"/>
          <a:ext cx="8208000" cy="4604020"/>
        </p:xfrm>
        <a:graphic>
          <a:graphicData uri="http://schemas.openxmlformats.org/drawingml/2006/table">
            <a:tbl>
              <a:tblPr firstRow="1" bandRow="1">
                <a:tableStyleId>{5C22544A-7EE6-4342-B048-85BDC9FD1C3A}</a:tableStyleId>
              </a:tblPr>
              <a:tblGrid>
                <a:gridCol w="4104000"/>
                <a:gridCol w="4104000"/>
              </a:tblGrid>
              <a:tr h="370840">
                <a:tc>
                  <a:txBody>
                    <a:bodyPr/>
                    <a:lstStyle/>
                    <a:p>
                      <a:pPr algn="ctr" fontAlgn="ctr"/>
                      <a:r>
                        <a:rPr lang="es-MX" sz="1800" b="1" u="none" strike="noStrike" noProof="0" dirty="0" smtClean="0">
                          <a:solidFill>
                            <a:schemeClr val="tx1"/>
                          </a:solidFill>
                          <a:effectLst/>
                        </a:rPr>
                        <a:t>Diagnósticos diferenciales</a:t>
                      </a:r>
                      <a:endParaRPr lang="es-MX" sz="1800" b="1" i="0" u="none" strike="noStrike" noProof="0" dirty="0">
                        <a:solidFill>
                          <a:schemeClr val="tx1"/>
                        </a:solidFill>
                        <a:effectLst/>
                        <a:latin typeface="MinionPro-bold"/>
                      </a:endParaRPr>
                    </a:p>
                  </a:txBody>
                  <a:tcPr marL="1655" marR="1655" marT="1655" marB="0" anchor="ctr"/>
                </a:tc>
                <a:tc>
                  <a:txBody>
                    <a:bodyPr/>
                    <a:lstStyle/>
                    <a:p>
                      <a:pPr algn="ctr" fontAlgn="ctr"/>
                      <a:r>
                        <a:rPr lang="es-MX" sz="1800" b="1" u="none" strike="noStrike" noProof="0" dirty="0" smtClean="0">
                          <a:solidFill>
                            <a:schemeClr val="tx1"/>
                          </a:solidFill>
                          <a:effectLst/>
                        </a:rPr>
                        <a:t>Opciones de Pruebas Diagnósticas</a:t>
                      </a:r>
                      <a:endParaRPr lang="es-MX" sz="1800" b="1" i="0" u="none" strike="noStrike" noProof="0" dirty="0">
                        <a:solidFill>
                          <a:schemeClr val="tx1"/>
                        </a:solidFill>
                        <a:effectLst/>
                        <a:latin typeface="MinionPro-bold"/>
                      </a:endParaRPr>
                    </a:p>
                  </a:txBody>
                  <a:tcPr marL="1655" marR="1655" marT="1655" marB="0" anchor="ctr"/>
                </a:tc>
              </a:tr>
              <a:tr h="370840">
                <a:tc>
                  <a:txBody>
                    <a:bodyPr/>
                    <a:lstStyle/>
                    <a:p>
                      <a:pPr marL="87313" indent="0" algn="l" fontAlgn="ctr"/>
                      <a:r>
                        <a:rPr lang="es-MX" sz="1800" u="none" strike="noStrike" noProof="0" dirty="0" smtClean="0">
                          <a:effectLst/>
                        </a:rPr>
                        <a:t>Disfunción adrenal</a:t>
                      </a:r>
                      <a:endParaRPr lang="es-MX" sz="1800" b="0" i="0" u="none" strike="noStrike" noProof="0" dirty="0">
                        <a:solidFill>
                          <a:srgbClr val="000000"/>
                        </a:solidFill>
                        <a:effectLst/>
                        <a:latin typeface="Calibri"/>
                      </a:endParaRPr>
                    </a:p>
                  </a:txBody>
                  <a:tcPr marL="1655" marR="1655" marT="1655" marB="0"/>
                </a:tc>
                <a:tc>
                  <a:txBody>
                    <a:bodyPr/>
                    <a:lstStyle/>
                    <a:p>
                      <a:pPr marL="87313" indent="0" algn="l" fontAlgn="ctr"/>
                      <a:r>
                        <a:rPr lang="es-MX" sz="1800" u="none" strike="noStrike" noProof="0" dirty="0" smtClean="0">
                          <a:effectLst/>
                        </a:rPr>
                        <a:t>Cortisol en suero matutino, catecolaminas de metabolitos urinarios</a:t>
                      </a:r>
                      <a:endParaRPr lang="es-MX" sz="1800" b="0" i="0" u="none" strike="noStrike" noProof="0" dirty="0">
                        <a:solidFill>
                          <a:srgbClr val="000000"/>
                        </a:solidFill>
                        <a:effectLst/>
                        <a:latin typeface="Calibri"/>
                      </a:endParaRPr>
                    </a:p>
                  </a:txBody>
                  <a:tcPr marL="1655" marR="1655" marT="1655" marB="0"/>
                </a:tc>
              </a:tr>
              <a:tr h="370840">
                <a:tc>
                  <a:txBody>
                    <a:bodyPr/>
                    <a:lstStyle/>
                    <a:p>
                      <a:pPr marL="87313" indent="0" algn="l" fontAlgn="ctr"/>
                      <a:r>
                        <a:rPr lang="es-MX" sz="1800" u="none" strike="noStrike" noProof="0" dirty="0" smtClean="0">
                          <a:effectLst/>
                        </a:rPr>
                        <a:t>Anemia</a:t>
                      </a:r>
                      <a:endParaRPr lang="es-MX" sz="1800" b="0" i="0" u="none" strike="noStrike" noProof="0" dirty="0">
                        <a:solidFill>
                          <a:srgbClr val="000000"/>
                        </a:solidFill>
                        <a:effectLst/>
                        <a:latin typeface="Calibri"/>
                      </a:endParaRPr>
                    </a:p>
                  </a:txBody>
                  <a:tcPr marL="1655" marR="1655" marT="1655" marB="0"/>
                </a:tc>
                <a:tc>
                  <a:txBody>
                    <a:bodyPr/>
                    <a:lstStyle/>
                    <a:p>
                      <a:pPr marL="87313" indent="0" algn="l" fontAlgn="ctr"/>
                      <a:r>
                        <a:rPr lang="es-MX" sz="1800" u="none" strike="noStrike" noProof="0" dirty="0" smtClean="0">
                          <a:effectLst/>
                        </a:rPr>
                        <a:t>CBC con diferencial, índices RBC (MCV, MCH, MCHC)</a:t>
                      </a:r>
                      <a:endParaRPr lang="es-MX" sz="1800" b="0" i="0" u="none" strike="noStrike" noProof="0" dirty="0">
                        <a:solidFill>
                          <a:srgbClr val="000000"/>
                        </a:solidFill>
                        <a:effectLst/>
                        <a:latin typeface="Calibri"/>
                      </a:endParaRPr>
                    </a:p>
                  </a:txBody>
                  <a:tcPr marL="1655" marR="1655" marT="1655" marB="0"/>
                </a:tc>
              </a:tr>
              <a:tr h="370840">
                <a:tc>
                  <a:txBody>
                    <a:bodyPr/>
                    <a:lstStyle/>
                    <a:p>
                      <a:pPr marL="87313" indent="0" algn="l" fontAlgn="ctr"/>
                      <a:r>
                        <a:rPr lang="es-MX" sz="1800" u="none" strike="noStrike" noProof="0" dirty="0" smtClean="0">
                          <a:effectLst/>
                        </a:rPr>
                        <a:t>Enfermedad de la médula ósea</a:t>
                      </a:r>
                      <a:endParaRPr lang="es-MX" sz="1800" b="0" i="0" u="none" strike="noStrike" noProof="0" dirty="0">
                        <a:solidFill>
                          <a:srgbClr val="000000"/>
                        </a:solidFill>
                        <a:effectLst/>
                        <a:latin typeface="Calibri"/>
                      </a:endParaRPr>
                    </a:p>
                  </a:txBody>
                  <a:tcPr marL="1655" marR="1655" marT="1655" marB="0"/>
                </a:tc>
                <a:tc>
                  <a:txBody>
                    <a:bodyPr/>
                    <a:lstStyle/>
                    <a:p>
                      <a:pPr marL="87313" indent="0" algn="l" fontAlgn="ctr"/>
                      <a:r>
                        <a:rPr lang="es-MX" sz="1800" u="none" strike="noStrike" noProof="0" dirty="0" smtClean="0">
                          <a:effectLst/>
                        </a:rPr>
                        <a:t>Diferencial WBC, ESR, CRP, CMP</a:t>
                      </a:r>
                      <a:endParaRPr lang="es-MX" sz="1800" b="0" i="0" u="none" strike="noStrike" noProof="0" dirty="0">
                        <a:solidFill>
                          <a:srgbClr val="000000"/>
                        </a:solidFill>
                        <a:effectLst/>
                        <a:latin typeface="Calibri"/>
                      </a:endParaRPr>
                    </a:p>
                  </a:txBody>
                  <a:tcPr marL="1655" marR="1655" marT="1655" marB="0"/>
                </a:tc>
              </a:tr>
              <a:tr h="370840">
                <a:tc>
                  <a:txBody>
                    <a:bodyPr/>
                    <a:lstStyle/>
                    <a:p>
                      <a:pPr marL="87313" indent="0" algn="l" fontAlgn="ctr"/>
                      <a:r>
                        <a:rPr lang="es-MX" sz="1800" u="none" strike="noStrike" noProof="0" dirty="0" smtClean="0">
                          <a:effectLst/>
                        </a:rPr>
                        <a:t>Síndrome de fatiga crónica</a:t>
                      </a:r>
                      <a:endParaRPr lang="es-MX" sz="1800" b="0" i="0" u="none" strike="noStrike" noProof="0" dirty="0">
                        <a:solidFill>
                          <a:srgbClr val="000000"/>
                        </a:solidFill>
                        <a:effectLst/>
                        <a:latin typeface="Calibri"/>
                      </a:endParaRPr>
                    </a:p>
                  </a:txBody>
                  <a:tcPr marL="1655" marR="1655" marT="1655" marB="0"/>
                </a:tc>
                <a:tc>
                  <a:txBody>
                    <a:bodyPr/>
                    <a:lstStyle/>
                    <a:p>
                      <a:pPr marL="87313" indent="0" algn="l" fontAlgn="ctr"/>
                      <a:r>
                        <a:rPr lang="es-MX" sz="1800" u="none" strike="noStrike" noProof="0" dirty="0" smtClean="0">
                          <a:effectLst/>
                        </a:rPr>
                        <a:t>Historia clínica</a:t>
                      </a:r>
                      <a:endParaRPr lang="es-MX" sz="1800" b="0" i="0" u="none" strike="noStrike" noProof="0" dirty="0">
                        <a:solidFill>
                          <a:srgbClr val="000000"/>
                        </a:solidFill>
                        <a:effectLst/>
                        <a:latin typeface="Calibri"/>
                      </a:endParaRPr>
                    </a:p>
                  </a:txBody>
                  <a:tcPr marL="1655" marR="1655" marT="1655" marB="0"/>
                </a:tc>
              </a:tr>
              <a:tr h="370840">
                <a:tc>
                  <a:txBody>
                    <a:bodyPr/>
                    <a:lstStyle/>
                    <a:p>
                      <a:pPr marL="87313" indent="0" algn="l" fontAlgn="ctr"/>
                      <a:r>
                        <a:rPr lang="es-MX" sz="1800" u="none" strike="noStrike" noProof="0" dirty="0" smtClean="0">
                          <a:effectLst/>
                        </a:rPr>
                        <a:t>Trastornos funcionales</a:t>
                      </a:r>
                      <a:r>
                        <a:rPr lang="es-MX" sz="1800" i="0" u="none" strike="noStrike" noProof="0" dirty="0" smtClean="0">
                          <a:effectLst/>
                        </a:rPr>
                        <a:t>(ej:  </a:t>
                      </a:r>
                      <a:r>
                        <a:rPr lang="es-MX" sz="1800" u="none" strike="noStrike" noProof="0" dirty="0" smtClean="0">
                          <a:effectLst/>
                        </a:rPr>
                        <a:t>disbiosis intestinal, sutiles desequilibrios endócrinos, y supresión inmune postviral)</a:t>
                      </a:r>
                      <a:endParaRPr lang="es-MX" sz="1800" b="0" i="0" u="none" strike="noStrike" noProof="0" dirty="0">
                        <a:solidFill>
                          <a:srgbClr val="000000"/>
                        </a:solidFill>
                        <a:effectLst/>
                        <a:latin typeface="Calibri"/>
                      </a:endParaRPr>
                    </a:p>
                  </a:txBody>
                  <a:tcPr marL="1655" marR="1655" marT="1655" marB="0"/>
                </a:tc>
                <a:tc>
                  <a:txBody>
                    <a:bodyPr/>
                    <a:lstStyle/>
                    <a:p>
                      <a:pPr marL="87313" indent="0" algn="l" fontAlgn="ctr"/>
                      <a:r>
                        <a:rPr lang="es-MX" sz="1800" u="none" strike="noStrike" noProof="0" dirty="0" smtClean="0">
                          <a:effectLst/>
                        </a:rPr>
                        <a:t>La prueba estándar de laboratorio produce resultados confusos</a:t>
                      </a:r>
                      <a:endParaRPr lang="es-MX" sz="1800" b="0" i="0" u="none" strike="noStrike" noProof="0" dirty="0">
                        <a:solidFill>
                          <a:srgbClr val="000000"/>
                        </a:solidFill>
                        <a:effectLst/>
                        <a:latin typeface="Calibri"/>
                      </a:endParaRPr>
                    </a:p>
                  </a:txBody>
                  <a:tcPr marL="1655" marR="1655" marT="1655" marB="0"/>
                </a:tc>
              </a:tr>
              <a:tr h="370840">
                <a:tc>
                  <a:txBody>
                    <a:bodyPr/>
                    <a:lstStyle/>
                    <a:p>
                      <a:pPr marL="87313" indent="0" algn="l" fontAlgn="ctr"/>
                      <a:r>
                        <a:rPr lang="es-MX" sz="1800" u="none" strike="noStrike" noProof="0" dirty="0" smtClean="0">
                          <a:effectLst/>
                        </a:rPr>
                        <a:t>Hipotiroidismo</a:t>
                      </a:r>
                      <a:endParaRPr lang="es-MX" sz="1800" b="0" i="0" u="none" strike="noStrike" noProof="0" dirty="0">
                        <a:solidFill>
                          <a:srgbClr val="000000"/>
                        </a:solidFill>
                        <a:effectLst/>
                        <a:latin typeface="Calibri"/>
                      </a:endParaRPr>
                    </a:p>
                  </a:txBody>
                  <a:tcPr marL="1655" marR="1655" marT="1655" marB="0"/>
                </a:tc>
                <a:tc>
                  <a:txBody>
                    <a:bodyPr/>
                    <a:lstStyle/>
                    <a:p>
                      <a:pPr marL="87313" indent="0" algn="l" fontAlgn="ctr"/>
                      <a:r>
                        <a:rPr lang="es-MX" sz="1800" u="none" strike="noStrike" noProof="0" dirty="0" smtClean="0">
                          <a:effectLst/>
                        </a:rPr>
                        <a:t>Pruebas de función tiroidea(T3, T4, TSH)</a:t>
                      </a:r>
                      <a:endParaRPr lang="es-MX" sz="1800" b="0" i="0" u="none" strike="noStrike" noProof="0" dirty="0">
                        <a:solidFill>
                          <a:srgbClr val="000000"/>
                        </a:solidFill>
                        <a:effectLst/>
                        <a:latin typeface="Calibri"/>
                      </a:endParaRPr>
                    </a:p>
                  </a:txBody>
                  <a:tcPr marL="1655" marR="1655" marT="1655" marB="0"/>
                </a:tc>
              </a:tr>
              <a:tr h="370840">
                <a:tc>
                  <a:txBody>
                    <a:bodyPr/>
                    <a:lstStyle/>
                    <a:p>
                      <a:pPr marL="87313" indent="0" algn="l" fontAlgn="ctr"/>
                      <a:r>
                        <a:rPr lang="es-MX" sz="1800" u="none" strike="noStrike" noProof="0" dirty="0" smtClean="0">
                          <a:effectLst/>
                        </a:rPr>
                        <a:t>Enfermedad de Lyme</a:t>
                      </a:r>
                      <a:endParaRPr lang="es-MX" sz="1800" b="0" i="0" u="none" strike="noStrike" noProof="0" dirty="0">
                        <a:solidFill>
                          <a:srgbClr val="000000"/>
                        </a:solidFill>
                        <a:effectLst/>
                        <a:latin typeface="Calibri"/>
                      </a:endParaRPr>
                    </a:p>
                  </a:txBody>
                  <a:tcPr marL="1655" marR="1655" marT="1655" marB="0"/>
                </a:tc>
                <a:tc>
                  <a:txBody>
                    <a:bodyPr/>
                    <a:lstStyle/>
                    <a:p>
                      <a:pPr marL="87313" indent="0" algn="l" fontAlgn="ctr"/>
                      <a:r>
                        <a:rPr lang="es-MX" sz="1800" u="none" strike="noStrike" noProof="0" dirty="0" smtClean="0">
                          <a:effectLst/>
                        </a:rPr>
                        <a:t>Título de Lyme, CMP</a:t>
                      </a:r>
                      <a:endParaRPr lang="es-MX" sz="1800" b="0" i="0" u="none" strike="noStrike" noProof="0" dirty="0">
                        <a:solidFill>
                          <a:srgbClr val="000000"/>
                        </a:solidFill>
                        <a:effectLst/>
                        <a:latin typeface="Calibri"/>
                      </a:endParaRPr>
                    </a:p>
                  </a:txBody>
                  <a:tcPr marL="1655" marR="1655" marT="1655" marB="0"/>
                </a:tc>
              </a:tr>
              <a:tr h="370840">
                <a:tc>
                  <a:txBody>
                    <a:bodyPr/>
                    <a:lstStyle/>
                    <a:p>
                      <a:pPr marL="87313" indent="0" algn="l" fontAlgn="ctr"/>
                      <a:r>
                        <a:rPr lang="es-MX" sz="1800" u="none" strike="noStrike" noProof="0" dirty="0" smtClean="0">
                          <a:effectLst/>
                        </a:rPr>
                        <a:t>Padecimientos psiquiátricos </a:t>
                      </a:r>
                      <a:r>
                        <a:rPr lang="es-MX" sz="1800" i="0" u="none" strike="noStrike" noProof="0" dirty="0" smtClean="0">
                          <a:effectLst/>
                        </a:rPr>
                        <a:t>(ej:  trastorno de estrés post-traumático</a:t>
                      </a:r>
                      <a:r>
                        <a:rPr lang="es-MX" sz="1800" u="none" strike="noStrike" noProof="0" dirty="0" smtClean="0">
                          <a:effectLst/>
                        </a:rPr>
                        <a:t>, ansiedad, y</a:t>
                      </a:r>
                      <a:r>
                        <a:rPr lang="es-MX" sz="1800" u="none" strike="noStrike" baseline="0" noProof="0" dirty="0" smtClean="0">
                          <a:effectLst/>
                        </a:rPr>
                        <a:t> </a:t>
                      </a:r>
                      <a:r>
                        <a:rPr lang="es-MX" sz="1800" u="none" strike="noStrike" noProof="0" dirty="0" smtClean="0">
                          <a:effectLst/>
                        </a:rPr>
                        <a:t>depresión)</a:t>
                      </a:r>
                      <a:endParaRPr lang="es-MX" sz="1800" b="0" i="0" u="none" strike="noStrike" noProof="0" dirty="0">
                        <a:solidFill>
                          <a:srgbClr val="000000"/>
                        </a:solidFill>
                        <a:effectLst/>
                        <a:latin typeface="Calibri"/>
                      </a:endParaRPr>
                    </a:p>
                  </a:txBody>
                  <a:tcPr marL="1655" marR="1655" marT="1655" marB="0"/>
                </a:tc>
                <a:tc>
                  <a:txBody>
                    <a:bodyPr/>
                    <a:lstStyle/>
                    <a:p>
                      <a:pPr marL="87313" indent="0" algn="l" fontAlgn="ctr"/>
                      <a:r>
                        <a:rPr lang="es-MX" sz="1800" u="none" strike="noStrike" noProof="0" dirty="0" smtClean="0">
                          <a:effectLst/>
                        </a:rPr>
                        <a:t>Vea DSM</a:t>
                      </a:r>
                      <a:endParaRPr lang="es-MX" sz="1800" b="0" i="0" u="none" strike="noStrike" noProof="0" dirty="0">
                        <a:solidFill>
                          <a:srgbClr val="000000"/>
                        </a:solidFill>
                        <a:effectLst/>
                        <a:latin typeface="Calibri"/>
                      </a:endParaRPr>
                    </a:p>
                  </a:txBody>
                  <a:tcPr marL="1655" marR="1655" marT="1655" marB="0"/>
                </a:tc>
              </a:tr>
            </a:tbl>
          </a:graphicData>
        </a:graphic>
      </p:graphicFrame>
    </p:spTree>
    <p:extLst>
      <p:ext uri="{BB962C8B-B14F-4D97-AF65-F5344CB8AC3E}">
        <p14:creationId xmlns:p14="http://schemas.microsoft.com/office/powerpoint/2010/main" val="19084809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188640"/>
            <a:ext cx="8229600" cy="1143000"/>
          </a:xfrm>
        </p:spPr>
        <p:txBody>
          <a:bodyPr>
            <a:noAutofit/>
          </a:bodyPr>
          <a:lstStyle/>
          <a:p>
            <a:r>
              <a:rPr lang="es-MX" sz="3400" dirty="0" smtClean="0"/>
              <a:t>Diagnósticos Diferenciales para Fibromialgia y Opciones de Prueba Correspondientes</a:t>
            </a:r>
            <a:endParaRPr lang="es-MX" sz="3400" noProof="0" dirty="0"/>
          </a:p>
        </p:txBody>
      </p:sp>
      <p:graphicFrame>
        <p:nvGraphicFramePr>
          <p:cNvPr id="3" name="Table 2"/>
          <p:cNvGraphicFramePr>
            <a:graphicFrameLocks noGrp="1"/>
          </p:cNvGraphicFramePr>
          <p:nvPr>
            <p:extLst>
              <p:ext uri="{D42A27DB-BD31-4B8C-83A1-F6EECF244321}">
                <p14:modId xmlns:p14="http://schemas.microsoft.com/office/powerpoint/2010/main" val="1384895373"/>
              </p:ext>
            </p:extLst>
          </p:nvPr>
        </p:nvGraphicFramePr>
        <p:xfrm>
          <a:off x="467544" y="1268760"/>
          <a:ext cx="8208000" cy="4968564"/>
        </p:xfrm>
        <a:graphic>
          <a:graphicData uri="http://schemas.openxmlformats.org/drawingml/2006/table">
            <a:tbl>
              <a:tblPr firstRow="1" bandRow="1">
                <a:tableStyleId>{5C22544A-7EE6-4342-B048-85BDC9FD1C3A}</a:tableStyleId>
              </a:tblPr>
              <a:tblGrid>
                <a:gridCol w="3096344"/>
                <a:gridCol w="5111656"/>
              </a:tblGrid>
              <a:tr h="376474">
                <a:tc>
                  <a:txBody>
                    <a:bodyPr/>
                    <a:lstStyle/>
                    <a:p>
                      <a:pPr algn="ctr" fontAlgn="ctr"/>
                      <a:r>
                        <a:rPr lang="es-MX" sz="1800" u="none" strike="noStrike" noProof="0" dirty="0" smtClean="0">
                          <a:solidFill>
                            <a:schemeClr val="tx1"/>
                          </a:solidFill>
                          <a:effectLst/>
                        </a:rPr>
                        <a:t>Diagnósticos diferenciales</a:t>
                      </a:r>
                      <a:endParaRPr lang="es-MX" sz="1800" b="0" i="0" u="none" strike="noStrike" noProof="0" dirty="0">
                        <a:solidFill>
                          <a:schemeClr val="tx1"/>
                        </a:solidFill>
                        <a:effectLst/>
                        <a:latin typeface="MinionPro-bold"/>
                      </a:endParaRPr>
                    </a:p>
                  </a:txBody>
                  <a:tcPr marL="1655" marR="1655" marT="1655" marB="0" anchor="ctr"/>
                </a:tc>
                <a:tc>
                  <a:txBody>
                    <a:bodyPr/>
                    <a:lstStyle/>
                    <a:p>
                      <a:pPr algn="ctr" fontAlgn="ctr"/>
                      <a:r>
                        <a:rPr lang="es-MX" sz="1800" u="none" strike="noStrike" noProof="0" dirty="0" smtClean="0">
                          <a:solidFill>
                            <a:schemeClr val="tx1"/>
                          </a:solidFill>
                          <a:effectLst/>
                        </a:rPr>
                        <a:t>Opciones de Pruebas Diagnósticas</a:t>
                      </a:r>
                      <a:endParaRPr lang="es-MX" sz="1800" b="0" i="0" u="none" strike="noStrike" noProof="0" dirty="0">
                        <a:solidFill>
                          <a:schemeClr val="tx1"/>
                        </a:solidFill>
                        <a:effectLst/>
                        <a:latin typeface="MinionPro-bold"/>
                      </a:endParaRPr>
                    </a:p>
                  </a:txBody>
                  <a:tcPr marL="1655" marR="1655" marT="1655" marB="0" anchor="ctr"/>
                </a:tc>
              </a:tr>
              <a:tr h="370840">
                <a:tc>
                  <a:txBody>
                    <a:bodyPr/>
                    <a:lstStyle/>
                    <a:p>
                      <a:pPr marL="87313" indent="0" algn="l" fontAlgn="ctr"/>
                      <a:r>
                        <a:rPr lang="es-MX" sz="1800" u="none" strike="noStrike" noProof="0" dirty="0" smtClean="0">
                          <a:effectLst/>
                        </a:rPr>
                        <a:t>Esclerosis múltiple</a:t>
                      </a:r>
                      <a:endParaRPr lang="es-MX" sz="1800" b="0" i="0" u="none" strike="noStrike" noProof="0" dirty="0">
                        <a:solidFill>
                          <a:srgbClr val="000000"/>
                        </a:solidFill>
                        <a:effectLst/>
                        <a:latin typeface="Calibri"/>
                      </a:endParaRPr>
                    </a:p>
                  </a:txBody>
                  <a:tcPr marL="1655" marR="1655" marT="1655" marB="0"/>
                </a:tc>
                <a:tc>
                  <a:txBody>
                    <a:bodyPr/>
                    <a:lstStyle/>
                    <a:p>
                      <a:pPr marL="87313" indent="0" algn="l" fontAlgn="ctr"/>
                      <a:r>
                        <a:rPr lang="es-MX" sz="1800" u="none" strike="noStrike" noProof="0" dirty="0" smtClean="0">
                          <a:effectLst/>
                        </a:rPr>
                        <a:t>Exploración IRM, punción lumbar, prueba de potencial evocado</a:t>
                      </a:r>
                      <a:endParaRPr lang="es-MX" sz="1800" b="0" i="0" u="none" strike="noStrike" noProof="0" dirty="0">
                        <a:solidFill>
                          <a:srgbClr val="000000"/>
                        </a:solidFill>
                        <a:effectLst/>
                        <a:latin typeface="Calibri"/>
                      </a:endParaRPr>
                    </a:p>
                  </a:txBody>
                  <a:tcPr marL="1655" marR="1655" marT="1655" marB="0"/>
                </a:tc>
              </a:tr>
              <a:tr h="370840">
                <a:tc>
                  <a:txBody>
                    <a:bodyPr/>
                    <a:lstStyle/>
                    <a:p>
                      <a:pPr marL="87313" indent="0" algn="l" fontAlgn="ctr"/>
                      <a:r>
                        <a:rPr lang="es-MX" sz="1800" u="none" strike="noStrike" noProof="0" dirty="0" smtClean="0">
                          <a:effectLst/>
                        </a:rPr>
                        <a:t>Dolor miofascial referido fenomenológico</a:t>
                      </a:r>
                      <a:endParaRPr lang="es-MX" sz="1800" b="0" i="0" u="none" strike="noStrike" noProof="0" dirty="0">
                        <a:solidFill>
                          <a:srgbClr val="000000"/>
                        </a:solidFill>
                        <a:effectLst/>
                        <a:latin typeface="Calibri"/>
                      </a:endParaRPr>
                    </a:p>
                  </a:txBody>
                  <a:tcPr marL="1655" marR="1655" marT="1655" marB="0"/>
                </a:tc>
                <a:tc>
                  <a:txBody>
                    <a:bodyPr/>
                    <a:lstStyle/>
                    <a:p>
                      <a:pPr marL="87313" indent="0" algn="l" fontAlgn="ctr"/>
                      <a:r>
                        <a:rPr lang="es-MX" sz="1800" u="none" strike="noStrike" noProof="0" dirty="0" smtClean="0">
                          <a:effectLst/>
                        </a:rPr>
                        <a:t>Puntos Musculares</a:t>
                      </a:r>
                      <a:r>
                        <a:rPr lang="es-MX" sz="1800" u="none" strike="noStrike" baseline="0" noProof="0" dirty="0" smtClean="0">
                          <a:effectLst/>
                        </a:rPr>
                        <a:t> </a:t>
                      </a:r>
                      <a:r>
                        <a:rPr lang="es-MX" sz="1800" u="none" strike="noStrike" noProof="0" dirty="0" smtClean="0">
                          <a:effectLst/>
                        </a:rPr>
                        <a:t>Sensibles en el Examen Físico</a:t>
                      </a:r>
                      <a:endParaRPr lang="es-MX" sz="1800" b="0" i="0" u="none" strike="noStrike" noProof="0" dirty="0">
                        <a:solidFill>
                          <a:srgbClr val="000000"/>
                        </a:solidFill>
                        <a:effectLst/>
                        <a:latin typeface="Calibri"/>
                      </a:endParaRPr>
                    </a:p>
                  </a:txBody>
                  <a:tcPr marL="1655" marR="1655" marT="1655" marB="0"/>
                </a:tc>
              </a:tr>
              <a:tr h="370840">
                <a:tc>
                  <a:txBody>
                    <a:bodyPr/>
                    <a:lstStyle/>
                    <a:p>
                      <a:pPr marL="87313" indent="0" algn="l" fontAlgn="ctr"/>
                      <a:r>
                        <a:rPr lang="es-MX" sz="1800" u="none" strike="noStrike" noProof="0" dirty="0" smtClean="0">
                          <a:effectLst/>
                        </a:rPr>
                        <a:t>Trastornos reumatoides autoinmunes </a:t>
                      </a:r>
                      <a:r>
                        <a:rPr lang="es-MX" sz="1800" i="0" u="none" strike="noStrike" noProof="0" dirty="0" smtClean="0">
                          <a:effectLst/>
                        </a:rPr>
                        <a:t>(ej:  artritis reumatoide</a:t>
                      </a:r>
                      <a:r>
                        <a:rPr lang="es-MX" sz="1800" u="none" strike="noStrike" noProof="0" dirty="0" smtClean="0">
                          <a:effectLst/>
                        </a:rPr>
                        <a:t>, espondilitis anquilosante, esclerodermia)</a:t>
                      </a:r>
                      <a:endParaRPr lang="es-MX" sz="1800" b="0" i="0" u="none" strike="noStrike" noProof="0" dirty="0">
                        <a:solidFill>
                          <a:srgbClr val="000000"/>
                        </a:solidFill>
                        <a:effectLst/>
                        <a:latin typeface="Calibri"/>
                      </a:endParaRPr>
                    </a:p>
                  </a:txBody>
                  <a:tcPr marL="1655" marR="1655" marT="1655" marB="0"/>
                </a:tc>
                <a:tc>
                  <a:txBody>
                    <a:bodyPr/>
                    <a:lstStyle/>
                    <a:p>
                      <a:pPr marL="87313" indent="0" algn="l" fontAlgn="ctr"/>
                      <a:r>
                        <a:rPr lang="es-MX" sz="1800" u="none" strike="noStrike" noProof="0" dirty="0" smtClean="0">
                          <a:effectLst/>
                        </a:rPr>
                        <a:t>Perfil reumático (factor reumatoide, ESR/CRP), ANA</a:t>
                      </a:r>
                      <a:endParaRPr lang="es-MX" sz="1800" b="0" i="0" u="none" strike="noStrike" noProof="0" dirty="0">
                        <a:solidFill>
                          <a:srgbClr val="000000"/>
                        </a:solidFill>
                        <a:effectLst/>
                        <a:latin typeface="Calibri"/>
                      </a:endParaRPr>
                    </a:p>
                  </a:txBody>
                  <a:tcPr marL="1655" marR="1655" marT="1655" marB="0"/>
                </a:tc>
              </a:tr>
              <a:tr h="370840">
                <a:tc>
                  <a:txBody>
                    <a:bodyPr/>
                    <a:lstStyle/>
                    <a:p>
                      <a:pPr marL="87313" indent="0" algn="l" fontAlgn="ctr"/>
                      <a:r>
                        <a:rPr lang="es-MX" sz="1800" u="none" strike="noStrike" noProof="0" dirty="0" smtClean="0">
                          <a:effectLst/>
                        </a:rPr>
                        <a:t>Trastornos del sueño</a:t>
                      </a:r>
                      <a:endParaRPr lang="es-MX" sz="1800" b="0" i="0" u="none" strike="noStrike" noProof="0" dirty="0">
                        <a:solidFill>
                          <a:srgbClr val="000000"/>
                        </a:solidFill>
                        <a:effectLst/>
                        <a:latin typeface="Calibri"/>
                      </a:endParaRPr>
                    </a:p>
                  </a:txBody>
                  <a:tcPr marL="1655" marR="1655" marT="1655" marB="0"/>
                </a:tc>
                <a:tc>
                  <a:txBody>
                    <a:bodyPr/>
                    <a:lstStyle/>
                    <a:p>
                      <a:pPr marL="87313" indent="0" algn="l" fontAlgn="ctr"/>
                      <a:r>
                        <a:rPr lang="es-MX" sz="1800" u="none" strike="noStrike" noProof="0" dirty="0" smtClean="0">
                          <a:effectLst/>
                        </a:rPr>
                        <a:t>Estudio del sueño</a:t>
                      </a:r>
                      <a:r>
                        <a:rPr lang="es-MX" sz="1800" u="none" strike="noStrike" baseline="0" noProof="0" dirty="0" smtClean="0">
                          <a:effectLst/>
                        </a:rPr>
                        <a:t> </a:t>
                      </a:r>
                      <a:r>
                        <a:rPr lang="es-MX" sz="1800" u="none" strike="noStrike" noProof="0" dirty="0" smtClean="0">
                          <a:effectLst/>
                        </a:rPr>
                        <a:t>EEG</a:t>
                      </a:r>
                      <a:endParaRPr lang="es-MX" sz="1800" b="0" i="0" u="none" strike="noStrike" noProof="0" dirty="0">
                        <a:solidFill>
                          <a:srgbClr val="000000"/>
                        </a:solidFill>
                        <a:effectLst/>
                        <a:latin typeface="Calibri"/>
                      </a:endParaRPr>
                    </a:p>
                  </a:txBody>
                  <a:tcPr marL="1655" marR="1655" marT="1655" marB="0"/>
                </a:tc>
              </a:tr>
              <a:tr h="370840">
                <a:tc>
                  <a:txBody>
                    <a:bodyPr/>
                    <a:lstStyle/>
                    <a:p>
                      <a:pPr marL="87313" indent="0" algn="l" fontAlgn="ctr"/>
                      <a:r>
                        <a:rPr lang="es-MX" sz="1800" u="none" strike="noStrike" noProof="0" dirty="0" smtClean="0">
                          <a:effectLst/>
                        </a:rPr>
                        <a:t>Dolor facetario espinal  o dolor de la articulación sacroilíaca</a:t>
                      </a:r>
                      <a:endParaRPr lang="es-MX" sz="1800" b="0" i="0" u="none" strike="noStrike" noProof="0" dirty="0">
                        <a:solidFill>
                          <a:srgbClr val="000000"/>
                        </a:solidFill>
                        <a:effectLst/>
                        <a:latin typeface="Calibri"/>
                      </a:endParaRPr>
                    </a:p>
                  </a:txBody>
                  <a:tcPr marL="1655" marR="1655" marT="1655" marB="0"/>
                </a:tc>
                <a:tc>
                  <a:txBody>
                    <a:bodyPr/>
                    <a:lstStyle/>
                    <a:p>
                      <a:pPr marL="87313" indent="0" algn="l" fontAlgn="ctr"/>
                      <a:r>
                        <a:rPr lang="es-MX" sz="1800" u="none" strike="noStrike" noProof="0" dirty="0" smtClean="0">
                          <a:effectLst/>
                        </a:rPr>
                        <a:t>Estudios radiológicos (exploración IRM,</a:t>
                      </a:r>
                      <a:r>
                        <a:rPr lang="es-MX" sz="1800" u="none" strike="noStrike" baseline="0" noProof="0" dirty="0" smtClean="0">
                          <a:effectLst/>
                        </a:rPr>
                        <a:t> exploración por TC</a:t>
                      </a:r>
                      <a:r>
                        <a:rPr lang="es-MX" sz="1800" u="none" strike="noStrike" noProof="0" dirty="0" smtClean="0">
                          <a:effectLst/>
                        </a:rPr>
                        <a:t>), barrido óseo (mínima</a:t>
                      </a:r>
                      <a:r>
                        <a:rPr lang="es-MX" sz="1800" u="none" strike="noStrike" baseline="0" noProof="0" dirty="0" smtClean="0">
                          <a:effectLst/>
                        </a:rPr>
                        <a:t> asistencia diagnóstica</a:t>
                      </a:r>
                      <a:r>
                        <a:rPr lang="es-MX" sz="1800" u="none" strike="noStrike" noProof="0" dirty="0" smtClean="0">
                          <a:effectLst/>
                        </a:rPr>
                        <a:t>)</a:t>
                      </a:r>
                      <a:endParaRPr lang="es-MX" sz="1800" b="0" i="0" u="none" strike="noStrike" noProof="0" dirty="0">
                        <a:solidFill>
                          <a:srgbClr val="000000"/>
                        </a:solidFill>
                        <a:effectLst/>
                        <a:latin typeface="Calibri"/>
                      </a:endParaRPr>
                    </a:p>
                  </a:txBody>
                  <a:tcPr marL="1655" marR="1655" marT="1655" marB="0"/>
                </a:tc>
              </a:tr>
              <a:tr h="370840">
                <a:tc>
                  <a:txBody>
                    <a:bodyPr/>
                    <a:lstStyle/>
                    <a:p>
                      <a:pPr marL="87313" indent="0" algn="l" fontAlgn="ctr"/>
                      <a:r>
                        <a:rPr lang="es-MX" sz="1800" u="none" strike="noStrike" noProof="0" dirty="0" smtClean="0">
                          <a:effectLst/>
                        </a:rPr>
                        <a:t>Hernia de disco vertebral</a:t>
                      </a:r>
                      <a:endParaRPr lang="es-MX" sz="1800" b="0" i="0" u="none" strike="noStrike" noProof="0" dirty="0">
                        <a:solidFill>
                          <a:srgbClr val="000000"/>
                        </a:solidFill>
                        <a:effectLst/>
                        <a:latin typeface="Calibri"/>
                      </a:endParaRPr>
                    </a:p>
                  </a:txBody>
                  <a:tcPr marL="1655" marR="1655" marT="1655" marB="0"/>
                </a:tc>
                <a:tc>
                  <a:txBody>
                    <a:bodyPr/>
                    <a:lstStyle/>
                    <a:p>
                      <a:pPr marL="87313" indent="0" algn="l" fontAlgn="ctr"/>
                      <a:r>
                        <a:rPr lang="es-MX" sz="1800" u="none" strike="noStrike" noProof="0" dirty="0" smtClean="0">
                          <a:effectLst/>
                        </a:rPr>
                        <a:t>Exploración</a:t>
                      </a:r>
                      <a:r>
                        <a:rPr lang="es-MX" sz="1800" u="none" strike="noStrike" baseline="0" noProof="0" dirty="0" smtClean="0">
                          <a:effectLst/>
                        </a:rPr>
                        <a:t> con </a:t>
                      </a:r>
                      <a:r>
                        <a:rPr lang="es-MX" sz="1800" u="none" strike="noStrike" noProof="0" dirty="0" smtClean="0">
                          <a:effectLst/>
                        </a:rPr>
                        <a:t>IRM</a:t>
                      </a:r>
                      <a:endParaRPr lang="es-MX" sz="1800" b="0" i="0" u="none" strike="noStrike" noProof="0" dirty="0">
                        <a:solidFill>
                          <a:srgbClr val="000000"/>
                        </a:solidFill>
                        <a:effectLst/>
                        <a:latin typeface="Calibri"/>
                      </a:endParaRPr>
                    </a:p>
                  </a:txBody>
                  <a:tcPr marL="1655" marR="1655" marT="1655" marB="0"/>
                </a:tc>
              </a:tr>
              <a:tr h="370840">
                <a:tc>
                  <a:txBody>
                    <a:bodyPr/>
                    <a:lstStyle/>
                    <a:p>
                      <a:pPr marL="87313" indent="0" algn="l" fontAlgn="ctr"/>
                      <a:r>
                        <a:rPr lang="es-MX" sz="1800" u="none" strike="noStrike" noProof="0" dirty="0" smtClean="0">
                          <a:effectLst/>
                        </a:rPr>
                        <a:t>Infección o inflamación sistémica</a:t>
                      </a:r>
                      <a:endParaRPr lang="es-MX" sz="1800" b="0" i="0" u="none" strike="noStrike" noProof="0" dirty="0">
                        <a:solidFill>
                          <a:srgbClr val="000000"/>
                        </a:solidFill>
                        <a:effectLst/>
                        <a:latin typeface="Calibri"/>
                      </a:endParaRPr>
                    </a:p>
                  </a:txBody>
                  <a:tcPr marL="1655" marR="1655" marT="1655" marB="0"/>
                </a:tc>
                <a:tc>
                  <a:txBody>
                    <a:bodyPr/>
                    <a:lstStyle/>
                    <a:p>
                      <a:pPr marL="87313" indent="0" algn="l" fontAlgn="ctr"/>
                      <a:r>
                        <a:rPr lang="es-MX" sz="1800" u="none" strike="noStrike" noProof="0" dirty="0" smtClean="0">
                          <a:effectLst/>
                        </a:rPr>
                        <a:t>Estudios radiológicos (exploración IRM, exploración TC), barrido óseo (mínima asistencia diagnóstica)</a:t>
                      </a:r>
                      <a:endParaRPr lang="es-MX" sz="1800" b="0" i="0" u="none" strike="noStrike" noProof="0" dirty="0">
                        <a:solidFill>
                          <a:srgbClr val="000000"/>
                        </a:solidFill>
                        <a:effectLst/>
                        <a:latin typeface="Calibri"/>
                      </a:endParaRPr>
                    </a:p>
                  </a:txBody>
                  <a:tcPr marL="1655" marR="1655" marT="1655" marB="0"/>
                </a:tc>
              </a:tr>
              <a:tr h="370840">
                <a:tc>
                  <a:txBody>
                    <a:bodyPr/>
                    <a:lstStyle/>
                    <a:p>
                      <a:pPr marL="87313" indent="0" algn="l" fontAlgn="ctr"/>
                      <a:r>
                        <a:rPr lang="es-MX" sz="1800" u="none" strike="noStrike" noProof="0" dirty="0" smtClean="0">
                          <a:effectLst/>
                        </a:rPr>
                        <a:t>Deficiencia de vitaminas o minerales</a:t>
                      </a:r>
                      <a:endParaRPr lang="es-MX" sz="1800" b="0" i="0" u="none" strike="noStrike" noProof="0" dirty="0">
                        <a:solidFill>
                          <a:srgbClr val="000000"/>
                        </a:solidFill>
                        <a:effectLst/>
                        <a:latin typeface="Calibri"/>
                      </a:endParaRPr>
                    </a:p>
                  </a:txBody>
                  <a:tcPr marL="1655" marR="1655" marT="1655" marB="0"/>
                </a:tc>
                <a:tc>
                  <a:txBody>
                    <a:bodyPr/>
                    <a:lstStyle/>
                    <a:p>
                      <a:pPr marL="87313" indent="0" algn="l" fontAlgn="ctr"/>
                      <a:r>
                        <a:rPr lang="es-MX" sz="1800" u="none" strike="noStrike" noProof="0" dirty="0" smtClean="0">
                          <a:effectLst/>
                        </a:rPr>
                        <a:t>Estudios radiológicos(exploración IRM, exploración TC), barrido óseo (mínima asistencia diagnóstica)</a:t>
                      </a:r>
                      <a:endParaRPr lang="es-MX" sz="1800" b="0" i="0" u="none" strike="noStrike" noProof="0" dirty="0">
                        <a:solidFill>
                          <a:srgbClr val="000000"/>
                        </a:solidFill>
                        <a:effectLst/>
                        <a:latin typeface="Calibri"/>
                      </a:endParaRPr>
                    </a:p>
                  </a:txBody>
                  <a:tcPr marL="1655" marR="1655" marT="1655" marB="0"/>
                </a:tc>
              </a:tr>
            </a:tbl>
          </a:graphicData>
        </a:graphic>
      </p:graphicFrame>
      <p:sp>
        <p:nvSpPr>
          <p:cNvPr id="5" name="Rectangle 4"/>
          <p:cNvSpPr/>
          <p:nvPr/>
        </p:nvSpPr>
        <p:spPr>
          <a:xfrm>
            <a:off x="141685" y="6288613"/>
            <a:ext cx="9145016" cy="538609"/>
          </a:xfrm>
          <a:prstGeom prst="rect">
            <a:avLst/>
          </a:prstGeom>
        </p:spPr>
        <p:txBody>
          <a:bodyPr wrap="square">
            <a:spAutoFit/>
          </a:bodyPr>
          <a:lstStyle/>
          <a:p>
            <a:r>
              <a:rPr lang="es-MX" sz="1050" b="1" dirty="0" smtClean="0">
                <a:solidFill>
                  <a:schemeClr val="bg2"/>
                </a:solidFill>
              </a:rPr>
              <a:t>ANA = Anticuerpo  antinuclear; CRP = proteína C reactiva; TC = tomografía computarizada; </a:t>
            </a:r>
            <a:br>
              <a:rPr lang="es-MX" sz="1050" b="1" dirty="0" smtClean="0">
                <a:solidFill>
                  <a:schemeClr val="bg2"/>
                </a:solidFill>
              </a:rPr>
            </a:br>
            <a:r>
              <a:rPr lang="es-MX" sz="1050" b="1" dirty="0" smtClean="0">
                <a:solidFill>
                  <a:schemeClr val="bg2"/>
                </a:solidFill>
              </a:rPr>
              <a:t>EEG = electroencefalografía; ESR = tasa de sedimentación eritrocítica; IRM= exploración por resonancia magnética</a:t>
            </a:r>
          </a:p>
          <a:p>
            <a:r>
              <a:rPr lang="en-US" sz="800" dirty="0" smtClean="0">
                <a:solidFill>
                  <a:schemeClr val="bg2"/>
                </a:solidFill>
              </a:rPr>
              <a:t>Bellato </a:t>
            </a:r>
            <a:r>
              <a:rPr lang="en-US" sz="800" dirty="0">
                <a:solidFill>
                  <a:schemeClr val="bg2"/>
                </a:solidFill>
              </a:rPr>
              <a:t>E </a:t>
            </a:r>
            <a:r>
              <a:rPr lang="en-US" sz="800" i="1" dirty="0" smtClean="0">
                <a:solidFill>
                  <a:schemeClr val="bg2"/>
                </a:solidFill>
              </a:rPr>
              <a:t>et al. Pain Res </a:t>
            </a:r>
            <a:r>
              <a:rPr lang="en-US" sz="800" i="1" dirty="0">
                <a:solidFill>
                  <a:schemeClr val="bg2"/>
                </a:solidFill>
              </a:rPr>
              <a:t>Treat</a:t>
            </a:r>
            <a:r>
              <a:rPr lang="en-US" sz="800" dirty="0">
                <a:solidFill>
                  <a:schemeClr val="bg2"/>
                </a:solidFill>
              </a:rPr>
              <a:t> 2012; 2012:426130.</a:t>
            </a:r>
          </a:p>
        </p:txBody>
      </p:sp>
    </p:spTree>
    <p:extLst>
      <p:ext uri="{BB962C8B-B14F-4D97-AF65-F5344CB8AC3E}">
        <p14:creationId xmlns:p14="http://schemas.microsoft.com/office/powerpoint/2010/main" val="5448850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noProof="0" dirty="0"/>
          </a:p>
        </p:txBody>
      </p:sp>
      <p:sp>
        <p:nvSpPr>
          <p:cNvPr id="3" name="Text Placeholder 2"/>
          <p:cNvSpPr>
            <a:spLocks noGrp="1"/>
          </p:cNvSpPr>
          <p:nvPr>
            <p:ph type="body" idx="1"/>
          </p:nvPr>
        </p:nvSpPr>
        <p:spPr/>
        <p:txBody>
          <a:bodyPr>
            <a:normAutofit/>
          </a:bodyPr>
          <a:lstStyle/>
          <a:p>
            <a:r>
              <a:rPr lang="es-MX" sz="4800" dirty="0" smtClean="0">
                <a:solidFill>
                  <a:schemeClr val="tx1">
                    <a:lumMod val="50000"/>
                  </a:schemeClr>
                </a:solidFill>
              </a:rPr>
              <a:t>D</a:t>
            </a:r>
            <a:r>
              <a:rPr lang="es-MX" sz="4800" noProof="0" dirty="0" smtClean="0">
                <a:solidFill>
                  <a:schemeClr val="tx1">
                    <a:lumMod val="50000"/>
                  </a:schemeClr>
                </a:solidFill>
              </a:rPr>
              <a:t>iagnóstico</a:t>
            </a:r>
            <a:endParaRPr lang="es-MX" sz="4800" noProof="0" dirty="0">
              <a:solidFill>
                <a:schemeClr val="tx1">
                  <a:lumMod val="50000"/>
                </a:schemeClr>
              </a:solidFill>
            </a:endParaRPr>
          </a:p>
        </p:txBody>
      </p:sp>
    </p:spTree>
    <p:extLst>
      <p:ext uri="{BB962C8B-B14F-4D97-AF65-F5344CB8AC3E}">
        <p14:creationId xmlns:p14="http://schemas.microsoft.com/office/powerpoint/2010/main" val="40212013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4" name="Rectangle 5"/>
          <p:cNvSpPr>
            <a:spLocks noChangeArrowheads="1"/>
          </p:cNvSpPr>
          <p:nvPr/>
        </p:nvSpPr>
        <p:spPr bwMode="auto">
          <a:xfrm>
            <a:off x="179512" y="6495147"/>
            <a:ext cx="727280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fontAlgn="base">
              <a:spcBef>
                <a:spcPct val="0"/>
              </a:spcBef>
              <a:spcAft>
                <a:spcPct val="0"/>
              </a:spcAft>
            </a:pPr>
            <a:r>
              <a:rPr lang="en-US" sz="1000" dirty="0" smtClean="0">
                <a:solidFill>
                  <a:prstClr val="black"/>
                </a:solidFill>
                <a:latin typeface="Arial" pitchFamily="34" charset="0"/>
                <a:cs typeface="Arial" pitchFamily="34" charset="0"/>
              </a:rPr>
              <a:t>1. Aaron LA </a:t>
            </a:r>
            <a:r>
              <a:rPr lang="en-US" sz="1000" i="1" dirty="0" smtClean="0">
                <a:solidFill>
                  <a:prstClr val="black"/>
                </a:solidFill>
                <a:latin typeface="Arial" pitchFamily="34" charset="0"/>
                <a:cs typeface="Arial" pitchFamily="34" charset="0"/>
              </a:rPr>
              <a:t>et al</a:t>
            </a:r>
            <a:r>
              <a:rPr lang="en-US" sz="1000" dirty="0" smtClean="0">
                <a:solidFill>
                  <a:prstClr val="black"/>
                </a:solidFill>
                <a:latin typeface="Arial" pitchFamily="34" charset="0"/>
                <a:cs typeface="Arial" pitchFamily="34" charset="0"/>
              </a:rPr>
              <a:t>.</a:t>
            </a:r>
            <a:r>
              <a:rPr lang="en-US" sz="1000" i="1" dirty="0" smtClean="0">
                <a:solidFill>
                  <a:prstClr val="black"/>
                </a:solidFill>
                <a:latin typeface="Arial" pitchFamily="34" charset="0"/>
                <a:cs typeface="Arial" pitchFamily="34" charset="0"/>
              </a:rPr>
              <a:t> Arch Intern Med </a:t>
            </a:r>
            <a:r>
              <a:rPr lang="en-US" sz="1000" dirty="0">
                <a:solidFill>
                  <a:prstClr val="black"/>
                </a:solidFill>
                <a:latin typeface="Arial" pitchFamily="34" charset="0"/>
                <a:cs typeface="Arial" pitchFamily="34" charset="0"/>
              </a:rPr>
              <a:t>2000</a:t>
            </a:r>
            <a:r>
              <a:rPr lang="en-US" sz="1000" dirty="0" smtClean="0">
                <a:solidFill>
                  <a:prstClr val="black"/>
                </a:solidFill>
                <a:latin typeface="Arial" pitchFamily="34" charset="0"/>
                <a:cs typeface="Arial" pitchFamily="34" charset="0"/>
              </a:rPr>
              <a:t>; 160(2):221-7</a:t>
            </a:r>
            <a:r>
              <a:rPr lang="en-US" sz="1000" dirty="0">
                <a:solidFill>
                  <a:prstClr val="black"/>
                </a:solidFill>
                <a:latin typeface="Arial" pitchFamily="34" charset="0"/>
                <a:cs typeface="Arial" pitchFamily="34" charset="0"/>
              </a:rPr>
              <a:t>; </a:t>
            </a:r>
            <a:r>
              <a:rPr lang="en-US" sz="1000" dirty="0" smtClean="0">
                <a:solidFill>
                  <a:prstClr val="black"/>
                </a:solidFill>
                <a:latin typeface="Arial" pitchFamily="34" charset="0"/>
                <a:cs typeface="Arial" pitchFamily="34" charset="0"/>
              </a:rPr>
              <a:t>2. </a:t>
            </a:r>
            <a:r>
              <a:rPr lang="en-US" sz="1000" dirty="0">
                <a:solidFill>
                  <a:prstClr val="black"/>
                </a:solidFill>
                <a:latin typeface="Arial" pitchFamily="34" charset="0"/>
                <a:cs typeface="Arial" pitchFamily="34" charset="0"/>
              </a:rPr>
              <a:t>Goldenberg DL </a:t>
            </a:r>
            <a:r>
              <a:rPr lang="en-US" sz="1000" i="1" dirty="0">
                <a:solidFill>
                  <a:prstClr val="black"/>
                </a:solidFill>
                <a:latin typeface="Arial" pitchFamily="34" charset="0"/>
                <a:cs typeface="Arial" pitchFamily="34" charset="0"/>
              </a:rPr>
              <a:t>et al</a:t>
            </a:r>
            <a:r>
              <a:rPr lang="en-US" sz="1000" dirty="0">
                <a:solidFill>
                  <a:prstClr val="black"/>
                </a:solidFill>
                <a:latin typeface="Arial" pitchFamily="34" charset="0"/>
                <a:cs typeface="Arial" pitchFamily="34" charset="0"/>
              </a:rPr>
              <a:t>. </a:t>
            </a:r>
            <a:r>
              <a:rPr lang="en-US" sz="1000" i="1" dirty="0">
                <a:solidFill>
                  <a:prstClr val="black"/>
                </a:solidFill>
                <a:latin typeface="Arial" pitchFamily="34" charset="0"/>
                <a:cs typeface="Arial" pitchFamily="34" charset="0"/>
              </a:rPr>
              <a:t>Arthritis </a:t>
            </a:r>
            <a:r>
              <a:rPr lang="en-US" sz="1000" i="1" dirty="0" smtClean="0">
                <a:solidFill>
                  <a:prstClr val="black"/>
                </a:solidFill>
                <a:latin typeface="Arial" pitchFamily="34" charset="0"/>
                <a:cs typeface="Arial" pitchFamily="34" charset="0"/>
              </a:rPr>
              <a:t>Rheum</a:t>
            </a:r>
            <a:r>
              <a:rPr lang="en-US" sz="1000" dirty="0" smtClean="0">
                <a:solidFill>
                  <a:prstClr val="black"/>
                </a:solidFill>
                <a:latin typeface="Arial" pitchFamily="34" charset="0"/>
                <a:cs typeface="Arial" pitchFamily="34" charset="0"/>
              </a:rPr>
              <a:t> </a:t>
            </a:r>
            <a:r>
              <a:rPr lang="en-US" sz="1000" dirty="0">
                <a:solidFill>
                  <a:prstClr val="black"/>
                </a:solidFill>
                <a:latin typeface="Arial" pitchFamily="34" charset="0"/>
                <a:cs typeface="Arial" pitchFamily="34" charset="0"/>
              </a:rPr>
              <a:t>1990</a:t>
            </a:r>
            <a:r>
              <a:rPr lang="en-US" sz="1000" dirty="0" smtClean="0">
                <a:solidFill>
                  <a:prstClr val="black"/>
                </a:solidFill>
                <a:latin typeface="Arial" pitchFamily="34" charset="0"/>
                <a:cs typeface="Arial" pitchFamily="34" charset="0"/>
              </a:rPr>
              <a:t>; 33(3):381-7.</a:t>
            </a:r>
          </a:p>
        </p:txBody>
      </p:sp>
      <p:sp>
        <p:nvSpPr>
          <p:cNvPr id="102405" name="Title 5"/>
          <p:cNvSpPr>
            <a:spLocks noGrp="1"/>
          </p:cNvSpPr>
          <p:nvPr>
            <p:ph type="title"/>
          </p:nvPr>
        </p:nvSpPr>
        <p:spPr>
          <a:xfrm>
            <a:off x="477838" y="238125"/>
            <a:ext cx="8229600" cy="777875"/>
          </a:xfrm>
        </p:spPr>
        <p:txBody>
          <a:bodyPr>
            <a:noAutofit/>
          </a:bodyPr>
          <a:lstStyle/>
          <a:p>
            <a:r>
              <a:rPr lang="es-MX" sz="3200" dirty="0" smtClean="0">
                <a:latin typeface="Arial" charset="0"/>
              </a:rPr>
              <a:t>¿Se trata de </a:t>
            </a:r>
            <a:r>
              <a:rPr lang="es-MX" sz="3200" noProof="0" dirty="0" smtClean="0">
                <a:latin typeface="Arial" charset="0"/>
              </a:rPr>
              <a:t>fibromialgia o de </a:t>
            </a:r>
            <a:br>
              <a:rPr lang="es-MX" sz="3200" noProof="0" dirty="0" smtClean="0">
                <a:latin typeface="Arial" charset="0"/>
              </a:rPr>
            </a:br>
            <a:r>
              <a:rPr lang="es-MX" sz="3200" noProof="0" dirty="0" smtClean="0">
                <a:latin typeface="Arial" charset="0"/>
              </a:rPr>
              <a:t>síndrome de fatiga crónica?</a:t>
            </a:r>
          </a:p>
        </p:txBody>
      </p:sp>
      <p:graphicFrame>
        <p:nvGraphicFramePr>
          <p:cNvPr id="2" name="Table 1"/>
          <p:cNvGraphicFramePr>
            <a:graphicFrameLocks noGrp="1"/>
          </p:cNvGraphicFramePr>
          <p:nvPr>
            <p:extLst>
              <p:ext uri="{D42A27DB-BD31-4B8C-83A1-F6EECF244321}">
                <p14:modId xmlns:p14="http://schemas.microsoft.com/office/powerpoint/2010/main" val="3984803258"/>
              </p:ext>
            </p:extLst>
          </p:nvPr>
        </p:nvGraphicFramePr>
        <p:xfrm>
          <a:off x="251520" y="1844824"/>
          <a:ext cx="8532000" cy="3662680"/>
        </p:xfrm>
        <a:graphic>
          <a:graphicData uri="http://schemas.openxmlformats.org/drawingml/2006/table">
            <a:tbl>
              <a:tblPr firstRow="1" bandRow="1">
                <a:tableStyleId>{5C22544A-7EE6-4342-B048-85BDC9FD1C3A}</a:tableStyleId>
              </a:tblPr>
              <a:tblGrid>
                <a:gridCol w="4140000"/>
                <a:gridCol w="216000"/>
                <a:gridCol w="4176000"/>
              </a:tblGrid>
              <a:tr h="370840">
                <a:tc>
                  <a:txBody>
                    <a:bodyPr/>
                    <a:lstStyle/>
                    <a:p>
                      <a:pPr algn="ctr"/>
                      <a:r>
                        <a:rPr lang="es-MX" noProof="0" dirty="0" smtClean="0"/>
                        <a:t>Fibromialgia</a:t>
                      </a:r>
                      <a:endParaRPr lang="es-MX" noProof="0" dirty="0"/>
                    </a:p>
                  </a:txBody>
                  <a:tcPr>
                    <a:lnR w="12700" cmpd="sng">
                      <a:noFill/>
                    </a:lnR>
                  </a:tcPr>
                </a:tc>
                <a:tc>
                  <a:txBody>
                    <a:bodyPr/>
                    <a:lstStyle/>
                    <a:p>
                      <a:pPr algn="ctr"/>
                      <a:endParaRPr lang="es-MX" noProof="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s-MX" noProof="0" dirty="0" smtClean="0"/>
                        <a:t>Síndrome de fatiga crónica</a:t>
                      </a:r>
                      <a:endParaRPr lang="es-MX" noProof="0" dirty="0"/>
                    </a:p>
                  </a:txBody>
                  <a:tcPr>
                    <a:lnL w="12700" cmpd="sng">
                      <a:noFill/>
                    </a:lnL>
                  </a:tcPr>
                </a:tc>
              </a:tr>
              <a:tr h="370840">
                <a:tc>
                  <a:txBody>
                    <a:bodyPr/>
                    <a:lstStyle/>
                    <a:p>
                      <a:pPr marL="204788" lvl="1" indent="-204788" eaLnBrk="1" hangingPunct="1">
                        <a:spcAft>
                          <a:spcPts val="1200"/>
                        </a:spcAft>
                        <a:buFont typeface="Arial" pitchFamily="34" charset="0"/>
                        <a:buChar char="•"/>
                        <a:defRPr/>
                      </a:pPr>
                      <a:r>
                        <a:rPr lang="es-MX" sz="1800" b="0" noProof="0" dirty="0" smtClean="0">
                          <a:ea typeface="+mn-ea"/>
                        </a:rPr>
                        <a:t>El síntoma primario es dolor muscular generalizado</a:t>
                      </a:r>
                    </a:p>
                    <a:p>
                      <a:pPr marL="204788" lvl="1" indent="-204788" eaLnBrk="1" hangingPunct="1">
                        <a:spcAft>
                          <a:spcPts val="1200"/>
                        </a:spcAft>
                        <a:buFont typeface="Arial" pitchFamily="34" charset="0"/>
                        <a:buChar char="•"/>
                        <a:defRPr/>
                      </a:pPr>
                      <a:r>
                        <a:rPr lang="es-MX" sz="1800" b="0" noProof="0" dirty="0" smtClean="0">
                          <a:ea typeface="+mn-ea"/>
                        </a:rPr>
                        <a:t>El signo primario es dolor en más de 11 de 18 Puntos Sensibles</a:t>
                      </a:r>
                    </a:p>
                    <a:p>
                      <a:pPr marL="204788" lvl="1" indent="-204788" eaLnBrk="1" hangingPunct="1">
                        <a:spcAft>
                          <a:spcPts val="1200"/>
                        </a:spcAft>
                        <a:buFont typeface="Arial" pitchFamily="34" charset="0"/>
                        <a:buChar char="•"/>
                        <a:defRPr/>
                      </a:pPr>
                      <a:r>
                        <a:rPr lang="es-MX" sz="1800" b="0" noProof="0" dirty="0" smtClean="0">
                          <a:ea typeface="+mn-ea"/>
                        </a:rPr>
                        <a:t>20–70% cumplen los</a:t>
                      </a:r>
                      <a:r>
                        <a:rPr lang="es-MX" sz="1800" b="0" baseline="0" noProof="0" dirty="0" smtClean="0">
                          <a:ea typeface="+mn-ea"/>
                        </a:rPr>
                        <a:t> criterios de s</a:t>
                      </a:r>
                      <a:r>
                        <a:rPr lang="es-MX" sz="1800" b="0" noProof="0" dirty="0" smtClean="0">
                          <a:ea typeface="+mn-ea"/>
                        </a:rPr>
                        <a:t>índrome de fatiga crónica</a:t>
                      </a:r>
                      <a:r>
                        <a:rPr lang="es-MX" sz="1800" b="0" baseline="30000" noProof="0" dirty="0" smtClean="0">
                          <a:ea typeface="+mn-ea"/>
                        </a:rPr>
                        <a:t>1</a:t>
                      </a:r>
                      <a:r>
                        <a:rPr lang="es-MX" sz="1800" b="0" noProof="0" dirty="0" smtClean="0">
                          <a:ea typeface="+mn-ea"/>
                        </a:rPr>
                        <a:t> </a:t>
                      </a:r>
                    </a:p>
                  </a:txBody>
                  <a:tcPr>
                    <a:lnR w="12700" cmpd="sng">
                      <a:noFill/>
                    </a:lnR>
                  </a:tcPr>
                </a:tc>
                <a:tc>
                  <a:txBody>
                    <a:bodyPr/>
                    <a:lstStyle/>
                    <a:p>
                      <a:pPr marL="6350" lvl="1" indent="0" eaLnBrk="1" hangingPunct="1">
                        <a:spcAft>
                          <a:spcPts val="1200"/>
                        </a:spcAft>
                        <a:defRPr/>
                      </a:pPr>
                      <a:endParaRPr lang="es-MX" sz="1800" b="0" noProof="0" dirty="0" smtClean="0">
                        <a:ea typeface="+mn-ea"/>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204788" lvl="1" indent="-204788" algn="l" defTabSz="914400" rtl="0" eaLnBrk="1" latinLnBrk="0" hangingPunct="1">
                        <a:spcAft>
                          <a:spcPts val="1200"/>
                        </a:spcAft>
                        <a:buFont typeface="Arial" pitchFamily="34" charset="0"/>
                        <a:buChar char="•"/>
                        <a:defRPr/>
                      </a:pPr>
                      <a:r>
                        <a:rPr lang="es-MX" sz="1800" b="0" kern="1200" noProof="0" dirty="0" smtClean="0">
                          <a:solidFill>
                            <a:schemeClr val="dk1"/>
                          </a:solidFill>
                          <a:latin typeface="+mn-lt"/>
                          <a:ea typeface="+mn-ea"/>
                          <a:cs typeface="+mn-cs"/>
                        </a:rPr>
                        <a:t>El síntoma primario es malestar después de realizar esfuerzo, fatiga</a:t>
                      </a:r>
                    </a:p>
                    <a:p>
                      <a:pPr marL="204788" lvl="1" indent="-204788" algn="l" defTabSz="914400" rtl="0" eaLnBrk="1" latinLnBrk="0" hangingPunct="1">
                        <a:spcAft>
                          <a:spcPts val="1200"/>
                        </a:spcAft>
                        <a:buFont typeface="Arial" pitchFamily="34" charset="0"/>
                        <a:buChar char="•"/>
                        <a:defRPr/>
                      </a:pPr>
                      <a:r>
                        <a:rPr lang="es-MX" sz="1800" b="0" kern="1200" noProof="0" dirty="0" smtClean="0">
                          <a:solidFill>
                            <a:schemeClr val="dk1"/>
                          </a:solidFill>
                          <a:latin typeface="+mn-lt"/>
                          <a:ea typeface="+mn-ea"/>
                          <a:cs typeface="+mn-cs"/>
                        </a:rPr>
                        <a:t>Sin pruebas de diagnóstico actualmente pero se sospecha disfunción mitocondrial</a:t>
                      </a:r>
                    </a:p>
                    <a:p>
                      <a:pPr marL="204788" lvl="1" indent="-204788" algn="l" defTabSz="914400" rtl="0" eaLnBrk="1" latinLnBrk="0" hangingPunct="1">
                        <a:spcAft>
                          <a:spcPts val="1200"/>
                        </a:spcAft>
                        <a:buFont typeface="Arial" pitchFamily="34" charset="0"/>
                        <a:buChar char="•"/>
                        <a:defRPr/>
                      </a:pPr>
                      <a:r>
                        <a:rPr lang="es-MX" sz="1800" b="0" kern="1200" noProof="0" dirty="0" smtClean="0">
                          <a:solidFill>
                            <a:schemeClr val="dk1"/>
                          </a:solidFill>
                          <a:latin typeface="+mn-lt"/>
                          <a:ea typeface="+mn-ea"/>
                          <a:cs typeface="+mn-cs"/>
                        </a:rPr>
                        <a:t>Un</a:t>
                      </a:r>
                      <a:r>
                        <a:rPr lang="es-MX" sz="1800" b="0" kern="1200" baseline="0" noProof="0" dirty="0" smtClean="0">
                          <a:solidFill>
                            <a:schemeClr val="dk1"/>
                          </a:solidFill>
                          <a:latin typeface="+mn-lt"/>
                          <a:ea typeface="+mn-ea"/>
                          <a:cs typeface="+mn-cs"/>
                        </a:rPr>
                        <a:t> p</a:t>
                      </a:r>
                      <a:r>
                        <a:rPr lang="es-MX" sz="1800" b="0" kern="1200" noProof="0" dirty="0" smtClean="0">
                          <a:solidFill>
                            <a:schemeClr val="dk1"/>
                          </a:solidFill>
                          <a:latin typeface="+mn-lt"/>
                          <a:ea typeface="+mn-ea"/>
                          <a:cs typeface="+mn-cs"/>
                        </a:rPr>
                        <a:t>untaje de &lt;50 en la escala de función física SF-36 puede ayudar a diferenciarla</a:t>
                      </a:r>
                      <a:r>
                        <a:rPr lang="es-MX" sz="1800" b="0" kern="1200" baseline="0" noProof="0" dirty="0" smtClean="0">
                          <a:solidFill>
                            <a:schemeClr val="dk1"/>
                          </a:solidFill>
                          <a:latin typeface="+mn-lt"/>
                          <a:ea typeface="+mn-ea"/>
                          <a:cs typeface="+mn-cs"/>
                        </a:rPr>
                        <a:t> de la depresión</a:t>
                      </a:r>
                      <a:r>
                        <a:rPr lang="es-MX" sz="1800" b="0" kern="1200" noProof="0" dirty="0" smtClean="0">
                          <a:solidFill>
                            <a:schemeClr val="dk1"/>
                          </a:solidFill>
                          <a:latin typeface="+mn-lt"/>
                          <a:ea typeface="+mn-ea"/>
                          <a:cs typeface="+mn-cs"/>
                        </a:rPr>
                        <a:t> </a:t>
                      </a:r>
                    </a:p>
                    <a:p>
                      <a:pPr marL="204788" lvl="1" indent="-204788" algn="l" defTabSz="914400" rtl="0" eaLnBrk="1" latinLnBrk="0" hangingPunct="1">
                        <a:spcAft>
                          <a:spcPts val="1200"/>
                        </a:spcAft>
                        <a:buFont typeface="Arial" pitchFamily="34" charset="0"/>
                        <a:buChar char="•"/>
                        <a:defRPr/>
                      </a:pPr>
                      <a:r>
                        <a:rPr lang="es-MX" sz="1800" b="0" kern="1200" noProof="0" dirty="0" smtClean="0">
                          <a:solidFill>
                            <a:schemeClr val="dk1"/>
                          </a:solidFill>
                          <a:latin typeface="+mn-lt"/>
                          <a:ea typeface="+mn-ea"/>
                          <a:cs typeface="+mn-cs"/>
                        </a:rPr>
                        <a:t>75% también cumplen con los criterios de fibromialgia</a:t>
                      </a:r>
                      <a:r>
                        <a:rPr lang="es-MX" sz="1800" b="0" kern="1200" baseline="30000" noProof="0" dirty="0" smtClean="0">
                          <a:solidFill>
                            <a:schemeClr val="dk1"/>
                          </a:solidFill>
                          <a:latin typeface="+mn-lt"/>
                          <a:ea typeface="+mn-ea"/>
                          <a:cs typeface="+mn-cs"/>
                        </a:rPr>
                        <a:t>2 </a:t>
                      </a:r>
                      <a:endParaRPr lang="es-MX" sz="1800" b="0" kern="1200" baseline="30000" noProof="0" dirty="0">
                        <a:solidFill>
                          <a:schemeClr val="dk1"/>
                        </a:solidFill>
                        <a:latin typeface="+mn-lt"/>
                        <a:ea typeface="+mn-ea"/>
                        <a:cs typeface="+mn-cs"/>
                      </a:endParaRPr>
                    </a:p>
                  </a:txBody>
                  <a:tcPr>
                    <a:lnL w="12700" cmpd="sng">
                      <a:noFill/>
                    </a:lnL>
                  </a:tcPr>
                </a:tc>
              </a:tr>
            </a:tbl>
          </a:graphicData>
        </a:graphic>
      </p:graphicFrame>
    </p:spTree>
    <p:extLst>
      <p:ext uri="{BB962C8B-B14F-4D97-AF65-F5344CB8AC3E}">
        <p14:creationId xmlns:p14="http://schemas.microsoft.com/office/powerpoint/2010/main" val="22178510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ChangeArrowheads="1"/>
          </p:cNvSpPr>
          <p:nvPr>
            <p:ph type="body" sz="half" idx="1"/>
          </p:nvPr>
        </p:nvSpPr>
        <p:spPr>
          <a:xfrm>
            <a:off x="714348" y="1500174"/>
            <a:ext cx="4073676" cy="4114800"/>
          </a:xfrm>
        </p:spPr>
        <p:txBody>
          <a:bodyPr>
            <a:normAutofit lnSpcReduction="10000"/>
          </a:bodyPr>
          <a:lstStyle/>
          <a:p>
            <a:pPr eaLnBrk="1" hangingPunct="1"/>
            <a:r>
              <a:rPr lang="es-MX" sz="2800" noProof="0" dirty="0" smtClean="0"/>
              <a:t>Criterios ACR :</a:t>
            </a:r>
          </a:p>
          <a:p>
            <a:pPr lvl="1" eaLnBrk="1" hangingPunct="1"/>
            <a:r>
              <a:rPr lang="es-MX" sz="2400" noProof="0" dirty="0" smtClean="0"/>
              <a:t>Historia de Dolor Crónico  Diseminado </a:t>
            </a:r>
            <a:br>
              <a:rPr lang="es-MX" sz="2400" noProof="0" dirty="0" smtClean="0"/>
            </a:br>
            <a:r>
              <a:rPr lang="es-MX" sz="2400" noProof="0" dirty="0" smtClean="0">
                <a:cs typeface="Arial" charset="0"/>
              </a:rPr>
              <a:t>≥3 meses</a:t>
            </a:r>
          </a:p>
          <a:p>
            <a:pPr lvl="1" eaLnBrk="1" hangingPunct="1"/>
            <a:r>
              <a:rPr lang="es-MX" sz="2400" noProof="0" dirty="0" smtClean="0"/>
              <a:t>Los pacientes deben presentar </a:t>
            </a:r>
            <a:r>
              <a:rPr lang="es-MX" sz="2400" noProof="0" dirty="0" smtClean="0">
                <a:cs typeface="Arial" charset="0"/>
              </a:rPr>
              <a:t>≥</a:t>
            </a:r>
            <a:r>
              <a:rPr lang="es-MX" sz="2400" noProof="0" dirty="0" smtClean="0"/>
              <a:t>11 de 18 puntos sensibles</a:t>
            </a:r>
          </a:p>
          <a:p>
            <a:pPr lvl="0"/>
            <a:r>
              <a:rPr lang="es-MX" sz="2600" noProof="0" dirty="0" smtClean="0"/>
              <a:t>Los criterios ACR son tanto sensibles (88.4%) como específicos (81.1%)</a:t>
            </a:r>
          </a:p>
          <a:p>
            <a:pPr lvl="1" eaLnBrk="1" hangingPunct="1"/>
            <a:endParaRPr lang="es-MX" sz="2400" noProof="0" dirty="0" smtClean="0"/>
          </a:p>
        </p:txBody>
      </p:sp>
      <p:sp>
        <p:nvSpPr>
          <p:cNvPr id="12" name="Rectangle 3"/>
          <p:cNvSpPr>
            <a:spLocks noGrp="1" noChangeArrowheads="1"/>
          </p:cNvSpPr>
          <p:nvPr>
            <p:ph type="title"/>
          </p:nvPr>
        </p:nvSpPr>
        <p:spPr>
          <a:xfrm>
            <a:off x="683568" y="197768"/>
            <a:ext cx="7772400" cy="1143000"/>
          </a:xfrm>
          <a:noFill/>
        </p:spPr>
        <p:txBody>
          <a:bodyPr anchor="b">
            <a:noAutofit/>
          </a:bodyPr>
          <a:lstStyle/>
          <a:p>
            <a:pPr eaLnBrk="1" hangingPunct="1"/>
            <a:r>
              <a:rPr lang="es-MX" sz="4000" noProof="0" dirty="0" smtClean="0"/>
              <a:t>Criterios de Clasificación ACR</a:t>
            </a:r>
            <a:br>
              <a:rPr lang="es-MX" sz="4000" noProof="0" dirty="0" smtClean="0"/>
            </a:br>
            <a:r>
              <a:rPr lang="es-MX" sz="4000" noProof="0" dirty="0" smtClean="0"/>
              <a:t>para Fibromialgia (1990)</a:t>
            </a:r>
          </a:p>
        </p:txBody>
      </p:sp>
      <p:pic>
        <p:nvPicPr>
          <p:cNvPr id="13" name="Picture 4"/>
          <p:cNvPicPr>
            <a:picLocks noChangeAspect="1" noChangeArrowheads="1"/>
          </p:cNvPicPr>
          <p:nvPr/>
        </p:nvPicPr>
        <p:blipFill>
          <a:blip r:embed="rId3" cstate="print"/>
          <a:srcRect/>
          <a:stretch>
            <a:fillRect/>
          </a:stretch>
        </p:blipFill>
        <p:spPr bwMode="auto">
          <a:xfrm>
            <a:off x="4716016" y="1584920"/>
            <a:ext cx="4130675" cy="4724400"/>
          </a:xfrm>
          <a:prstGeom prst="rect">
            <a:avLst/>
          </a:prstGeom>
          <a:noFill/>
          <a:ln w="9525">
            <a:noFill/>
            <a:miter lim="800000"/>
            <a:headEnd/>
            <a:tailEnd/>
          </a:ln>
        </p:spPr>
      </p:pic>
      <p:sp>
        <p:nvSpPr>
          <p:cNvPr id="14" name="Slide Number Placeholder 5"/>
          <p:cNvSpPr txBox="1">
            <a:spLocks/>
          </p:cNvSpPr>
          <p:nvPr/>
        </p:nvSpPr>
        <p:spPr>
          <a:xfrm>
            <a:off x="6705600" y="65087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3B8EED-60FF-4798-B00A-5F8F0039E366}" type="slidenum">
              <a:rPr lang="en-CA" smtClean="0">
                <a:solidFill>
                  <a:prstClr val="black"/>
                </a:solidFill>
              </a:rPr>
              <a:pPr/>
              <a:t>34</a:t>
            </a:fld>
            <a:endParaRPr lang="en-CA" dirty="0">
              <a:solidFill>
                <a:prstClr val="black"/>
              </a:solidFill>
            </a:endParaRPr>
          </a:p>
        </p:txBody>
      </p:sp>
      <p:sp>
        <p:nvSpPr>
          <p:cNvPr id="15" name="Text Box 4"/>
          <p:cNvSpPr txBox="1">
            <a:spLocks noChangeArrowheads="1"/>
          </p:cNvSpPr>
          <p:nvPr/>
        </p:nvSpPr>
        <p:spPr bwMode="auto">
          <a:xfrm>
            <a:off x="371532" y="6237288"/>
            <a:ext cx="5671889" cy="538162"/>
          </a:xfrm>
          <a:prstGeom prst="rect">
            <a:avLst/>
          </a:prstGeom>
          <a:noFill/>
          <a:ln w="9525">
            <a:noFill/>
            <a:miter lim="800000"/>
            <a:headEnd/>
            <a:tailEnd/>
          </a:ln>
        </p:spPr>
        <p:txBody>
          <a:bodyPr lIns="0" tIns="0" rIns="0" bIns="0" anchor="b"/>
          <a:lstStyle/>
          <a:p>
            <a:pPr>
              <a:spcBef>
                <a:spcPct val="25000"/>
              </a:spcBef>
              <a:buClr>
                <a:srgbClr val="67CFE1"/>
              </a:buClr>
            </a:pPr>
            <a:r>
              <a:rPr lang="es-MX" sz="1200" b="1" dirty="0" smtClean="0">
                <a:solidFill>
                  <a:srgbClr val="002060"/>
                </a:solidFill>
              </a:rPr>
              <a:t>ACR = Colegio Americano de Reumatología</a:t>
            </a:r>
          </a:p>
          <a:p>
            <a:pPr>
              <a:spcBef>
                <a:spcPct val="25000"/>
              </a:spcBef>
              <a:buClr>
                <a:srgbClr val="67CFE1"/>
              </a:buClr>
            </a:pPr>
            <a:r>
              <a:rPr lang="en-US" sz="1000" dirty="0" smtClean="0">
                <a:solidFill>
                  <a:srgbClr val="002060"/>
                </a:solidFill>
              </a:rPr>
              <a:t>Wolfe F </a:t>
            </a:r>
            <a:r>
              <a:rPr lang="en-US" sz="1000" i="1" dirty="0">
                <a:solidFill>
                  <a:srgbClr val="002060"/>
                </a:solidFill>
              </a:rPr>
              <a:t>et al. Arthritis </a:t>
            </a:r>
            <a:r>
              <a:rPr lang="en-US" sz="1000" i="1" dirty="0" smtClean="0">
                <a:solidFill>
                  <a:srgbClr val="002060"/>
                </a:solidFill>
              </a:rPr>
              <a:t>Rheum</a:t>
            </a:r>
            <a:r>
              <a:rPr lang="en-US" sz="1000" dirty="0" smtClean="0">
                <a:solidFill>
                  <a:srgbClr val="002060"/>
                </a:solidFill>
              </a:rPr>
              <a:t> 1990; 33(2):160-72.</a:t>
            </a:r>
            <a:endParaRPr lang="en-US" sz="1000" dirty="0">
              <a:solidFill>
                <a:srgbClr val="002060"/>
              </a:solidFill>
            </a:endParaRPr>
          </a:p>
        </p:txBody>
      </p:sp>
    </p:spTree>
    <p:extLst>
      <p:ext uri="{BB962C8B-B14F-4D97-AF65-F5344CB8AC3E}">
        <p14:creationId xmlns:p14="http://schemas.microsoft.com/office/powerpoint/2010/main" val="2004665289"/>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Grp="1"/>
          </p:cNvSpPr>
          <p:nvPr>
            <p:ph type="title"/>
          </p:nvPr>
        </p:nvSpPr>
        <p:spPr>
          <a:xfrm>
            <a:off x="457200" y="274638"/>
            <a:ext cx="8229600" cy="1143000"/>
          </a:xfrm>
        </p:spPr>
        <p:txBody>
          <a:bodyPr>
            <a:noAutofit/>
          </a:bodyPr>
          <a:lstStyle/>
          <a:p>
            <a:pPr>
              <a:defRPr/>
            </a:pPr>
            <a:r>
              <a:rPr lang="es-MX" sz="3600" dirty="0" smtClean="0"/>
              <a:t>Criterios de Diagnóstico Propuestos por la ACR para Fibromialgia(2010)</a:t>
            </a:r>
          </a:p>
        </p:txBody>
      </p:sp>
      <p:sp>
        <p:nvSpPr>
          <p:cNvPr id="13" name="Text Box 4"/>
          <p:cNvSpPr txBox="1">
            <a:spLocks noChangeArrowheads="1"/>
          </p:cNvSpPr>
          <p:nvPr/>
        </p:nvSpPr>
        <p:spPr bwMode="gray">
          <a:xfrm>
            <a:off x="395535" y="6341258"/>
            <a:ext cx="5221039"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eaLnBrk="0" hangingPunct="0">
              <a:defRPr sz="2400">
                <a:solidFill>
                  <a:schemeClr val="tx1"/>
                </a:solidFill>
                <a:latin typeface="Arial" charset="0"/>
                <a:ea typeface="ＭＳ Ｐゴシック" pitchFamily="-112" charset="-128"/>
              </a:defRPr>
            </a:lvl1pPr>
            <a:lvl2pPr marL="742950" indent="-285750" eaLnBrk="0" hangingPunct="0">
              <a:defRPr sz="2400">
                <a:solidFill>
                  <a:schemeClr val="tx1"/>
                </a:solidFill>
                <a:latin typeface="Arial" charset="0"/>
                <a:ea typeface="ＭＳ Ｐゴシック" pitchFamily="-112" charset="-128"/>
              </a:defRPr>
            </a:lvl2pPr>
            <a:lvl3pPr marL="1143000" indent="-228600" eaLnBrk="0" hangingPunct="0">
              <a:defRPr sz="2400">
                <a:solidFill>
                  <a:schemeClr val="tx1"/>
                </a:solidFill>
                <a:latin typeface="Arial" charset="0"/>
                <a:ea typeface="ＭＳ Ｐゴシック" pitchFamily="-112" charset="-128"/>
              </a:defRPr>
            </a:lvl3pPr>
            <a:lvl4pPr marL="1600200" indent="-228600" eaLnBrk="0" hangingPunct="0">
              <a:defRPr sz="2400">
                <a:solidFill>
                  <a:schemeClr val="tx1"/>
                </a:solidFill>
                <a:latin typeface="Arial" charset="0"/>
                <a:ea typeface="ＭＳ Ｐゴシック" pitchFamily="-112" charset="-128"/>
              </a:defRPr>
            </a:lvl4pPr>
            <a:lvl5pPr marL="2057400" indent="-228600" eaLnBrk="0" hangingPunct="0">
              <a:defRPr sz="2400">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9pPr>
          </a:lstStyle>
          <a:p>
            <a:pPr eaLnBrk="1" hangingPunct="1"/>
            <a:r>
              <a:rPr lang="es-MX" sz="1200" b="1" dirty="0" smtClean="0">
                <a:solidFill>
                  <a:srgbClr val="002060"/>
                </a:solidFill>
                <a:latin typeface="Calibri"/>
              </a:rPr>
              <a:t>ACR = Colegio Americano de Reumatología</a:t>
            </a:r>
          </a:p>
          <a:p>
            <a:pPr eaLnBrk="1" hangingPunct="1"/>
            <a:r>
              <a:rPr lang="es-MX" sz="1100" dirty="0" smtClean="0">
                <a:solidFill>
                  <a:srgbClr val="002060"/>
                </a:solidFill>
                <a:latin typeface="Calibri"/>
              </a:rPr>
              <a:t>Wolfe F </a:t>
            </a:r>
            <a:r>
              <a:rPr lang="es-MX" sz="1100" i="1" dirty="0" smtClean="0">
                <a:solidFill>
                  <a:srgbClr val="002060"/>
                </a:solidFill>
                <a:latin typeface="Calibri"/>
              </a:rPr>
              <a:t>et al. Arthritis Care Res (Hoboken) </a:t>
            </a:r>
            <a:r>
              <a:rPr lang="es-MX" sz="1100" dirty="0" smtClean="0">
                <a:solidFill>
                  <a:srgbClr val="002060"/>
                </a:solidFill>
                <a:latin typeface="Calibri"/>
              </a:rPr>
              <a:t>2010; 62(5):600-10.</a:t>
            </a:r>
            <a:endParaRPr lang="es-MX" sz="1100" dirty="0">
              <a:solidFill>
                <a:srgbClr val="002060"/>
              </a:solidFill>
              <a:latin typeface="Calibri"/>
            </a:endParaRPr>
          </a:p>
        </p:txBody>
      </p:sp>
      <p:sp>
        <p:nvSpPr>
          <p:cNvPr id="14" name="Content Placeholder 4"/>
          <p:cNvSpPr>
            <a:spLocks noGrp="1"/>
          </p:cNvSpPr>
          <p:nvPr>
            <p:ph idx="1"/>
          </p:nvPr>
        </p:nvSpPr>
        <p:spPr>
          <a:xfrm>
            <a:off x="457200" y="1600200"/>
            <a:ext cx="8229600" cy="4525963"/>
          </a:xfrm>
        </p:spPr>
        <p:txBody>
          <a:bodyPr/>
          <a:lstStyle/>
          <a:p>
            <a:r>
              <a:rPr lang="es-MX" dirty="0" smtClean="0"/>
              <a:t>Se puede diagnosticar Fibromialgia si:</a:t>
            </a:r>
          </a:p>
          <a:p>
            <a:pPr lvl="1"/>
            <a:r>
              <a:rPr lang="es-MX" dirty="0" smtClean="0"/>
              <a:t>El paciente experimenta Dolor Diseminado y síntomas asociados</a:t>
            </a:r>
          </a:p>
          <a:p>
            <a:pPr lvl="1"/>
            <a:r>
              <a:rPr lang="es-MX" dirty="0" smtClean="0"/>
              <a:t>Los síntomas han estado </a:t>
            </a:r>
          </a:p>
          <a:p>
            <a:pPr lvl="1">
              <a:buNone/>
            </a:pPr>
            <a:r>
              <a:rPr lang="es-MX" dirty="0" smtClean="0"/>
              <a:t>    presentes al mismo nivel </a:t>
            </a:r>
          </a:p>
          <a:p>
            <a:pPr lvl="1">
              <a:buNone/>
            </a:pPr>
            <a:r>
              <a:rPr lang="es-MX" dirty="0" smtClean="0"/>
              <a:t>    por ≥3 meses</a:t>
            </a:r>
          </a:p>
          <a:p>
            <a:pPr lvl="1"/>
            <a:r>
              <a:rPr lang="es-MX" dirty="0" smtClean="0"/>
              <a:t>Ningún otro padecimiento </a:t>
            </a:r>
          </a:p>
          <a:p>
            <a:pPr lvl="1">
              <a:buNone/>
            </a:pPr>
            <a:r>
              <a:rPr lang="es-MX" dirty="0" smtClean="0"/>
              <a:t>	explica el dolor</a:t>
            </a:r>
          </a:p>
          <a:p>
            <a:endParaRPr lang="es-MX" dirty="0"/>
          </a:p>
        </p:txBody>
      </p:sp>
      <p:sp>
        <p:nvSpPr>
          <p:cNvPr id="16" name="Rectangle 7"/>
          <p:cNvSpPr/>
          <p:nvPr/>
        </p:nvSpPr>
        <p:spPr>
          <a:xfrm>
            <a:off x="5940152" y="2708920"/>
            <a:ext cx="3096344" cy="2800767"/>
          </a:xfrm>
          <a:prstGeom prst="rect">
            <a:avLst/>
          </a:prstGeom>
          <a:solidFill>
            <a:schemeClr val="tx1">
              <a:lumMod val="50000"/>
            </a:schemeClr>
          </a:solidFill>
        </p:spPr>
        <p:txBody>
          <a:bodyPr wrap="square">
            <a:spAutoFit/>
          </a:bodyPr>
          <a:lstStyle/>
          <a:p>
            <a:r>
              <a:rPr lang="es-MX" sz="2800" dirty="0" smtClean="0">
                <a:solidFill>
                  <a:prstClr val="white"/>
                </a:solidFill>
              </a:rPr>
              <a:t>Los síntomas asociados incluyen: </a:t>
            </a:r>
          </a:p>
          <a:p>
            <a:pPr marL="342900" indent="-342900">
              <a:buFont typeface="Arial" pitchFamily="34" charset="0"/>
              <a:buChar char="•"/>
            </a:pPr>
            <a:r>
              <a:rPr lang="es-MX" sz="2400" dirty="0" smtClean="0">
                <a:solidFill>
                  <a:prstClr val="white"/>
                </a:solidFill>
              </a:rPr>
              <a:t>Sueño no-reparador</a:t>
            </a:r>
          </a:p>
          <a:p>
            <a:pPr marL="342900" indent="-342900">
              <a:buFont typeface="Arial" pitchFamily="34" charset="0"/>
              <a:buChar char="•"/>
            </a:pPr>
            <a:r>
              <a:rPr lang="es-MX" sz="2400" dirty="0" smtClean="0">
                <a:solidFill>
                  <a:prstClr val="white"/>
                </a:solidFill>
              </a:rPr>
              <a:t>Síntomas cognitivos</a:t>
            </a:r>
          </a:p>
          <a:p>
            <a:pPr marL="342900" indent="-342900">
              <a:buFont typeface="Arial" pitchFamily="34" charset="0"/>
              <a:buChar char="•"/>
            </a:pPr>
            <a:r>
              <a:rPr lang="es-MX" sz="2400" dirty="0" smtClean="0">
                <a:solidFill>
                  <a:prstClr val="white"/>
                </a:solidFill>
              </a:rPr>
              <a:t>Fatiga</a:t>
            </a:r>
          </a:p>
          <a:p>
            <a:pPr marL="342900" indent="-342900">
              <a:buFont typeface="Arial" pitchFamily="34" charset="0"/>
              <a:buChar char="•"/>
            </a:pPr>
            <a:r>
              <a:rPr lang="es-MX" sz="2400" dirty="0" smtClean="0">
                <a:solidFill>
                  <a:prstClr val="white"/>
                </a:solidFill>
              </a:rPr>
              <a:t>Otros síntomas somáticos</a:t>
            </a:r>
            <a:endParaRPr lang="es-MX" sz="2400" dirty="0">
              <a:solidFill>
                <a:prstClr val="white"/>
              </a:solidFill>
            </a:endParaRPr>
          </a:p>
        </p:txBody>
      </p:sp>
      <p:sp>
        <p:nvSpPr>
          <p:cNvPr id="17" name="Right Arrow 10"/>
          <p:cNvSpPr/>
          <p:nvPr/>
        </p:nvSpPr>
        <p:spPr>
          <a:xfrm>
            <a:off x="4572000" y="2708920"/>
            <a:ext cx="1368152" cy="360040"/>
          </a:xfrm>
          <a:prstGeom prst="rightArrow">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prstClr val="white"/>
              </a:solidFill>
            </a:endParaRPr>
          </a:p>
        </p:txBody>
      </p:sp>
    </p:spTree>
    <p:extLst>
      <p:ext uri="{BB962C8B-B14F-4D97-AF65-F5344CB8AC3E}">
        <p14:creationId xmlns:p14="http://schemas.microsoft.com/office/powerpoint/2010/main" val="1455865128"/>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p:cNvSpPr>
          <p:nvPr>
            <p:ph type="title"/>
          </p:nvPr>
        </p:nvSpPr>
        <p:spPr/>
        <p:txBody>
          <a:bodyPr>
            <a:noAutofit/>
          </a:bodyPr>
          <a:lstStyle/>
          <a:p>
            <a:r>
              <a:rPr lang="es-MX" sz="4000" noProof="0" dirty="0" smtClean="0">
                <a:ea typeface="Arial Unicode MS" pitchFamily="34" charset="-128"/>
                <a:cs typeface="Arial Unicode MS" pitchFamily="34" charset="-128"/>
              </a:rPr>
              <a:t>Criterios de Diagnóstico ACR para Fibromialgia – 2010</a:t>
            </a:r>
            <a:endParaRPr lang="es-MX" sz="4000" noProof="0" dirty="0">
              <a:ea typeface="Arial Unicode MS" pitchFamily="34" charset="-128"/>
              <a:cs typeface="Arial Unicode MS" pitchFamily="34" charset="-128"/>
            </a:endParaRPr>
          </a:p>
        </p:txBody>
      </p:sp>
      <p:sp>
        <p:nvSpPr>
          <p:cNvPr id="58371" name="Rectangle 3"/>
          <p:cNvSpPr>
            <a:spLocks noGrp="1"/>
          </p:cNvSpPr>
          <p:nvPr>
            <p:ph idx="1"/>
          </p:nvPr>
        </p:nvSpPr>
        <p:spPr/>
        <p:txBody>
          <a:bodyPr>
            <a:noAutofit/>
          </a:bodyPr>
          <a:lstStyle/>
          <a:p>
            <a:pPr marL="0" indent="12700">
              <a:spcBef>
                <a:spcPts val="0"/>
              </a:spcBef>
              <a:buNone/>
            </a:pPr>
            <a:r>
              <a:rPr lang="es-MX" sz="2400" b="1" noProof="0" dirty="0" smtClean="0"/>
              <a:t>Los Criterios ACR 2010 requieren la evaluación de 3 elementos clave:</a:t>
            </a:r>
          </a:p>
          <a:p>
            <a:pPr>
              <a:spcBef>
                <a:spcPts val="0"/>
              </a:spcBef>
            </a:pPr>
            <a:r>
              <a:rPr lang="es-MX" sz="2200" noProof="0" dirty="0" smtClean="0"/>
              <a:t>Presentación de dolor diseminado y síntomas  por ≥</a:t>
            </a:r>
            <a:r>
              <a:rPr lang="es-MX" sz="2200" b="1" noProof="0" dirty="0" smtClean="0"/>
              <a:t>3 meses</a:t>
            </a:r>
            <a:endParaRPr lang="es-MX" sz="2200" noProof="0" dirty="0" smtClean="0"/>
          </a:p>
          <a:p>
            <a:pPr>
              <a:spcBef>
                <a:spcPts val="0"/>
              </a:spcBef>
            </a:pPr>
            <a:r>
              <a:rPr lang="es-MX" sz="2400" b="1" noProof="0" dirty="0" smtClean="0"/>
              <a:t>Índice de Dolor Diseminado (WPI)</a:t>
            </a:r>
            <a:r>
              <a:rPr lang="es-MX" sz="2400" noProof="0" dirty="0" smtClean="0"/>
              <a:t>*</a:t>
            </a:r>
          </a:p>
          <a:p>
            <a:pPr lvl="1">
              <a:spcBef>
                <a:spcPts val="0"/>
              </a:spcBef>
            </a:pPr>
            <a:r>
              <a:rPr lang="es-MX" sz="2400" noProof="0" dirty="0" smtClean="0"/>
              <a:t>Evalúa el número de áreas corporales dolorosas</a:t>
            </a:r>
          </a:p>
          <a:p>
            <a:pPr>
              <a:spcBef>
                <a:spcPts val="0"/>
              </a:spcBef>
            </a:pPr>
            <a:r>
              <a:rPr lang="es-MX" sz="2400" b="1" noProof="0" dirty="0" smtClean="0"/>
              <a:t>Escala de Severidad de los Síntomas (SSS)</a:t>
            </a:r>
            <a:r>
              <a:rPr lang="es-MX" sz="2400" noProof="0" dirty="0" smtClean="0"/>
              <a:t>*</a:t>
            </a:r>
          </a:p>
          <a:p>
            <a:pPr lvl="1">
              <a:spcBef>
                <a:spcPts val="0"/>
              </a:spcBef>
            </a:pPr>
            <a:r>
              <a:rPr lang="es-MX" sz="2200" noProof="0" dirty="0" smtClean="0"/>
              <a:t>Evalúa la severidad de la fatiga, despertar cansado, síntomas cognitivos, y magnitud de otros síntomas somáticos</a:t>
            </a:r>
          </a:p>
        </p:txBody>
      </p:sp>
      <p:sp>
        <p:nvSpPr>
          <p:cNvPr id="58372" name="Text Box 4"/>
          <p:cNvSpPr txBox="1">
            <a:spLocks noChangeArrowheads="1"/>
          </p:cNvSpPr>
          <p:nvPr/>
        </p:nvSpPr>
        <p:spPr bwMode="gray">
          <a:xfrm>
            <a:off x="176213" y="6237312"/>
            <a:ext cx="5440362"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defRPr sz="2400">
                <a:solidFill>
                  <a:schemeClr val="tx1"/>
                </a:solidFill>
                <a:latin typeface="Arial" charset="0"/>
                <a:ea typeface="ＭＳ Ｐゴシック" pitchFamily="-112" charset="-128"/>
              </a:defRPr>
            </a:lvl1pPr>
            <a:lvl2pPr marL="742950" indent="-285750" eaLnBrk="0" hangingPunct="0">
              <a:defRPr sz="2400">
                <a:solidFill>
                  <a:schemeClr val="tx1"/>
                </a:solidFill>
                <a:latin typeface="Arial" charset="0"/>
                <a:ea typeface="ＭＳ Ｐゴシック" pitchFamily="-112" charset="-128"/>
              </a:defRPr>
            </a:lvl2pPr>
            <a:lvl3pPr marL="1143000" indent="-228600" eaLnBrk="0" hangingPunct="0">
              <a:defRPr sz="2400">
                <a:solidFill>
                  <a:schemeClr val="tx1"/>
                </a:solidFill>
                <a:latin typeface="Arial" charset="0"/>
                <a:ea typeface="ＭＳ Ｐゴシック" pitchFamily="-112" charset="-128"/>
              </a:defRPr>
            </a:lvl3pPr>
            <a:lvl4pPr marL="1600200" indent="-228600" eaLnBrk="0" hangingPunct="0">
              <a:defRPr sz="2400">
                <a:solidFill>
                  <a:schemeClr val="tx1"/>
                </a:solidFill>
                <a:latin typeface="Arial" charset="0"/>
                <a:ea typeface="ＭＳ Ｐゴシック" pitchFamily="-112" charset="-128"/>
              </a:defRPr>
            </a:lvl4pPr>
            <a:lvl5pPr marL="2057400" indent="-228600" eaLnBrk="0" hangingPunct="0">
              <a:defRPr sz="2400">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9pPr>
          </a:lstStyle>
          <a:p>
            <a:pPr eaLnBrk="1" hangingPunct="1"/>
            <a:r>
              <a:rPr lang="en-US" sz="1200" b="1" dirty="0" smtClean="0">
                <a:solidFill>
                  <a:schemeClr val="bg2"/>
                </a:solidFill>
                <a:latin typeface="+mn-lt"/>
              </a:rPr>
              <a:t>*</a:t>
            </a:r>
            <a:r>
              <a:rPr lang="es-MX" sz="1200" b="1" dirty="0" smtClean="0">
                <a:solidFill>
                  <a:schemeClr val="bg2"/>
                </a:solidFill>
                <a:latin typeface="+mn-lt"/>
              </a:rPr>
              <a:t>Cuestionario administrado por el profesional de la salud</a:t>
            </a:r>
          </a:p>
          <a:p>
            <a:pPr eaLnBrk="1" hangingPunct="1"/>
            <a:r>
              <a:rPr lang="es-MX" sz="1200" b="1" dirty="0" smtClean="0">
                <a:solidFill>
                  <a:schemeClr val="bg2"/>
                </a:solidFill>
                <a:latin typeface="+mn-lt"/>
              </a:rPr>
              <a:t>ACR = Colegio Americano de Reumatología</a:t>
            </a:r>
          </a:p>
          <a:p>
            <a:pPr eaLnBrk="1" hangingPunct="1"/>
            <a:r>
              <a:rPr lang="en-US" sz="1000" dirty="0" smtClean="0">
                <a:solidFill>
                  <a:srgbClr val="002060"/>
                </a:solidFill>
                <a:latin typeface="+mn-lt"/>
              </a:rPr>
              <a:t>Wolfe </a:t>
            </a:r>
            <a:r>
              <a:rPr lang="en-US" sz="1000" dirty="0">
                <a:solidFill>
                  <a:srgbClr val="002060"/>
                </a:solidFill>
                <a:latin typeface="+mn-lt"/>
              </a:rPr>
              <a:t>F </a:t>
            </a:r>
            <a:r>
              <a:rPr lang="en-US" sz="1000" i="1" dirty="0">
                <a:solidFill>
                  <a:srgbClr val="002060"/>
                </a:solidFill>
                <a:latin typeface="+mn-lt"/>
              </a:rPr>
              <a:t>et al. Arthritis Care Res (Hoboken) </a:t>
            </a:r>
            <a:r>
              <a:rPr lang="en-US" sz="1000" dirty="0">
                <a:solidFill>
                  <a:srgbClr val="002060"/>
                </a:solidFill>
                <a:latin typeface="+mn-lt"/>
              </a:rPr>
              <a:t>2010; 62(5):600-10.</a:t>
            </a:r>
          </a:p>
        </p:txBody>
      </p:sp>
    </p:spTree>
    <p:extLst>
      <p:ext uri="{BB962C8B-B14F-4D97-AF65-F5344CB8AC3E}">
        <p14:creationId xmlns:p14="http://schemas.microsoft.com/office/powerpoint/2010/main" val="3487451507"/>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p:cNvSpPr>
          <p:nvPr>
            <p:ph type="title" idx="4294967295"/>
          </p:nvPr>
        </p:nvSpPr>
        <p:spPr>
          <a:xfrm>
            <a:off x="22225" y="-18132"/>
            <a:ext cx="9121775" cy="1520825"/>
          </a:xfrm>
        </p:spPr>
        <p:txBody>
          <a:bodyPr>
            <a:noAutofit/>
          </a:bodyPr>
          <a:lstStyle/>
          <a:p>
            <a:r>
              <a:rPr lang="es-MX" sz="4000" noProof="0" dirty="0" smtClean="0">
                <a:ea typeface="Arial Unicode MS" pitchFamily="34" charset="-128"/>
                <a:cs typeface="Arial Unicode MS" pitchFamily="34" charset="-128"/>
              </a:rPr>
              <a:t>Índice de Dolor Diseminado (WPI)</a:t>
            </a:r>
            <a:endParaRPr lang="es-MX" sz="4000" noProof="0" dirty="0">
              <a:ea typeface="Arial Unicode MS" pitchFamily="34" charset="-128"/>
              <a:cs typeface="Arial Unicode MS" pitchFamily="34" charset="-128"/>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0231" y="3573016"/>
            <a:ext cx="3187774" cy="2544423"/>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5656" y="1575808"/>
            <a:ext cx="5876925" cy="1666875"/>
          </a:xfrm>
          <a:prstGeom prst="rect">
            <a:avLst/>
          </a:prstGeom>
          <a:ln>
            <a:noFill/>
          </a:ln>
          <a:effectLst>
            <a:outerShdw blurRad="292100" dist="139700" dir="2700000" algn="tl" rotWithShape="0">
              <a:srgbClr val="333333">
                <a:alpha val="65000"/>
              </a:srgbClr>
            </a:outerShdw>
          </a:effectLst>
        </p:spPr>
      </p:pic>
      <p:sp>
        <p:nvSpPr>
          <p:cNvPr id="6" name="Text Box 4"/>
          <p:cNvSpPr txBox="1">
            <a:spLocks noChangeArrowheads="1"/>
          </p:cNvSpPr>
          <p:nvPr/>
        </p:nvSpPr>
        <p:spPr bwMode="gray">
          <a:xfrm>
            <a:off x="145222" y="6611779"/>
            <a:ext cx="544036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defRPr sz="2400">
                <a:solidFill>
                  <a:schemeClr val="tx1"/>
                </a:solidFill>
                <a:latin typeface="Arial" charset="0"/>
                <a:ea typeface="ＭＳ Ｐゴシック" pitchFamily="-112" charset="-128"/>
              </a:defRPr>
            </a:lvl1pPr>
            <a:lvl2pPr marL="742950" indent="-285750" eaLnBrk="0" hangingPunct="0">
              <a:defRPr sz="2400">
                <a:solidFill>
                  <a:schemeClr val="tx1"/>
                </a:solidFill>
                <a:latin typeface="Arial" charset="0"/>
                <a:ea typeface="ＭＳ Ｐゴシック" pitchFamily="-112" charset="-128"/>
              </a:defRPr>
            </a:lvl2pPr>
            <a:lvl3pPr marL="1143000" indent="-228600" eaLnBrk="0" hangingPunct="0">
              <a:defRPr sz="2400">
                <a:solidFill>
                  <a:schemeClr val="tx1"/>
                </a:solidFill>
                <a:latin typeface="Arial" charset="0"/>
                <a:ea typeface="ＭＳ Ｐゴシック" pitchFamily="-112" charset="-128"/>
              </a:defRPr>
            </a:lvl3pPr>
            <a:lvl4pPr marL="1600200" indent="-228600" eaLnBrk="0" hangingPunct="0">
              <a:defRPr sz="2400">
                <a:solidFill>
                  <a:schemeClr val="tx1"/>
                </a:solidFill>
                <a:latin typeface="Arial" charset="0"/>
                <a:ea typeface="ＭＳ Ｐゴシック" pitchFamily="-112" charset="-128"/>
              </a:defRPr>
            </a:lvl4pPr>
            <a:lvl5pPr marL="2057400" indent="-228600" eaLnBrk="0" hangingPunct="0">
              <a:defRPr sz="2400">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9pPr>
          </a:lstStyle>
          <a:p>
            <a:pPr eaLnBrk="1" hangingPunct="1"/>
            <a:r>
              <a:rPr lang="en-US" sz="1000" dirty="0" smtClean="0">
                <a:solidFill>
                  <a:srgbClr val="002060"/>
                </a:solidFill>
                <a:latin typeface="+mn-lt"/>
              </a:rPr>
              <a:t>Wolfe </a:t>
            </a:r>
            <a:r>
              <a:rPr lang="en-US" sz="1000" dirty="0">
                <a:solidFill>
                  <a:srgbClr val="002060"/>
                </a:solidFill>
                <a:latin typeface="+mn-lt"/>
              </a:rPr>
              <a:t>F </a:t>
            </a:r>
            <a:r>
              <a:rPr lang="en-US" sz="1000" i="1" dirty="0">
                <a:solidFill>
                  <a:srgbClr val="002060"/>
                </a:solidFill>
                <a:latin typeface="+mn-lt"/>
              </a:rPr>
              <a:t>et al. Arthritis Care Res (Hoboken) </a:t>
            </a:r>
            <a:r>
              <a:rPr lang="en-US" sz="1000" dirty="0">
                <a:solidFill>
                  <a:srgbClr val="002060"/>
                </a:solidFill>
                <a:latin typeface="+mn-lt"/>
              </a:rPr>
              <a:t>2010; 62(5):600-10.</a:t>
            </a:r>
          </a:p>
        </p:txBody>
      </p:sp>
    </p:spTree>
    <p:extLst>
      <p:ext uri="{BB962C8B-B14F-4D97-AF65-F5344CB8AC3E}">
        <p14:creationId xmlns:p14="http://schemas.microsoft.com/office/powerpoint/2010/main" val="3880649105"/>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p:cNvSpPr>
          <p:nvPr>
            <p:ph type="title" idx="4294967295"/>
          </p:nvPr>
        </p:nvSpPr>
        <p:spPr>
          <a:xfrm>
            <a:off x="22225" y="-18132"/>
            <a:ext cx="9121775" cy="1520825"/>
          </a:xfrm>
        </p:spPr>
        <p:txBody>
          <a:bodyPr>
            <a:noAutofit/>
          </a:bodyPr>
          <a:lstStyle/>
          <a:p>
            <a:r>
              <a:rPr lang="es-MX" sz="4000" noProof="0" dirty="0" smtClean="0">
                <a:ea typeface="Arial Unicode MS" pitchFamily="34" charset="-128"/>
                <a:cs typeface="Arial Unicode MS" pitchFamily="34" charset="-128"/>
              </a:rPr>
              <a:t>Escala de Severidad de los Síntomas (SSS)</a:t>
            </a:r>
            <a:br>
              <a:rPr lang="es-MX" sz="4000" noProof="0" dirty="0" smtClean="0">
                <a:ea typeface="Arial Unicode MS" pitchFamily="34" charset="-128"/>
                <a:cs typeface="Arial Unicode MS" pitchFamily="34" charset="-128"/>
              </a:rPr>
            </a:br>
            <a:r>
              <a:rPr lang="es-MX" sz="4000" noProof="0" dirty="0" smtClean="0">
                <a:ea typeface="Arial Unicode MS" pitchFamily="34" charset="-128"/>
                <a:cs typeface="Arial Unicode MS" pitchFamily="34" charset="-128"/>
              </a:rPr>
              <a:t>(Parte A)</a:t>
            </a:r>
            <a:endParaRPr lang="es-MX" sz="4000" noProof="0" dirty="0">
              <a:ea typeface="Arial Unicode MS" pitchFamily="34" charset="-128"/>
              <a:cs typeface="Arial Unicode MS" pitchFamily="34" charset="-128"/>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2348880"/>
            <a:ext cx="8443897" cy="2267989"/>
          </a:xfrm>
          <a:prstGeom prst="rect">
            <a:avLst/>
          </a:prstGeom>
          <a:ln>
            <a:noFill/>
          </a:ln>
          <a:effectLst>
            <a:outerShdw blurRad="292100" dist="139700" dir="2700000" algn="tl" rotWithShape="0">
              <a:srgbClr val="333333">
                <a:alpha val="65000"/>
              </a:srgbClr>
            </a:outerShdw>
          </a:effectLst>
        </p:spPr>
      </p:pic>
      <p:sp>
        <p:nvSpPr>
          <p:cNvPr id="5" name="Text Box 4"/>
          <p:cNvSpPr txBox="1">
            <a:spLocks noChangeArrowheads="1"/>
          </p:cNvSpPr>
          <p:nvPr/>
        </p:nvSpPr>
        <p:spPr bwMode="gray">
          <a:xfrm>
            <a:off x="145222" y="6611779"/>
            <a:ext cx="544036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defRPr sz="2400">
                <a:solidFill>
                  <a:schemeClr val="tx1"/>
                </a:solidFill>
                <a:latin typeface="Arial" charset="0"/>
                <a:ea typeface="ＭＳ Ｐゴシック" pitchFamily="-112" charset="-128"/>
              </a:defRPr>
            </a:lvl1pPr>
            <a:lvl2pPr marL="742950" indent="-285750" eaLnBrk="0" hangingPunct="0">
              <a:defRPr sz="2400">
                <a:solidFill>
                  <a:schemeClr val="tx1"/>
                </a:solidFill>
                <a:latin typeface="Arial" charset="0"/>
                <a:ea typeface="ＭＳ Ｐゴシック" pitchFamily="-112" charset="-128"/>
              </a:defRPr>
            </a:lvl2pPr>
            <a:lvl3pPr marL="1143000" indent="-228600" eaLnBrk="0" hangingPunct="0">
              <a:defRPr sz="2400">
                <a:solidFill>
                  <a:schemeClr val="tx1"/>
                </a:solidFill>
                <a:latin typeface="Arial" charset="0"/>
                <a:ea typeface="ＭＳ Ｐゴシック" pitchFamily="-112" charset="-128"/>
              </a:defRPr>
            </a:lvl3pPr>
            <a:lvl4pPr marL="1600200" indent="-228600" eaLnBrk="0" hangingPunct="0">
              <a:defRPr sz="2400">
                <a:solidFill>
                  <a:schemeClr val="tx1"/>
                </a:solidFill>
                <a:latin typeface="Arial" charset="0"/>
                <a:ea typeface="ＭＳ Ｐゴシック" pitchFamily="-112" charset="-128"/>
              </a:defRPr>
            </a:lvl4pPr>
            <a:lvl5pPr marL="2057400" indent="-228600" eaLnBrk="0" hangingPunct="0">
              <a:defRPr sz="2400">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9pPr>
          </a:lstStyle>
          <a:p>
            <a:pPr eaLnBrk="1" hangingPunct="1"/>
            <a:r>
              <a:rPr lang="en-US" sz="1000" dirty="0" smtClean="0">
                <a:solidFill>
                  <a:srgbClr val="002060"/>
                </a:solidFill>
                <a:latin typeface="+mn-lt"/>
              </a:rPr>
              <a:t>Wolfe </a:t>
            </a:r>
            <a:r>
              <a:rPr lang="en-US" sz="1000" dirty="0">
                <a:solidFill>
                  <a:srgbClr val="002060"/>
                </a:solidFill>
                <a:latin typeface="+mn-lt"/>
              </a:rPr>
              <a:t>F </a:t>
            </a:r>
            <a:r>
              <a:rPr lang="en-US" sz="1000" i="1" dirty="0">
                <a:solidFill>
                  <a:srgbClr val="002060"/>
                </a:solidFill>
                <a:latin typeface="+mn-lt"/>
              </a:rPr>
              <a:t>et al. Arthritis Care Res (Hoboken) </a:t>
            </a:r>
            <a:r>
              <a:rPr lang="en-US" sz="1000" dirty="0">
                <a:solidFill>
                  <a:srgbClr val="002060"/>
                </a:solidFill>
                <a:latin typeface="+mn-lt"/>
              </a:rPr>
              <a:t>2010; 62(5):600-10.</a:t>
            </a:r>
          </a:p>
        </p:txBody>
      </p:sp>
    </p:spTree>
    <p:extLst>
      <p:ext uri="{BB962C8B-B14F-4D97-AF65-F5344CB8AC3E}">
        <p14:creationId xmlns:p14="http://schemas.microsoft.com/office/powerpoint/2010/main" val="3161817879"/>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p:cNvSpPr>
          <p:nvPr>
            <p:ph type="title" idx="4294967295"/>
          </p:nvPr>
        </p:nvSpPr>
        <p:spPr>
          <a:xfrm>
            <a:off x="22225" y="-18132"/>
            <a:ext cx="9121775" cy="1520825"/>
          </a:xfrm>
        </p:spPr>
        <p:txBody>
          <a:bodyPr>
            <a:noAutofit/>
          </a:bodyPr>
          <a:lstStyle/>
          <a:p>
            <a:r>
              <a:rPr lang="es-MX" sz="4000" noProof="0" dirty="0" smtClean="0">
                <a:ea typeface="Arial Unicode MS" pitchFamily="34" charset="-128"/>
                <a:cs typeface="Arial Unicode MS" pitchFamily="34" charset="-128"/>
              </a:rPr>
              <a:t>Escala de Severidad de los Síntomas – Otros Síntomas Somáticos (Parte B)</a:t>
            </a:r>
            <a:endParaRPr lang="es-MX" sz="4000" noProof="0" dirty="0">
              <a:ea typeface="Arial Unicode MS" pitchFamily="34" charset="-128"/>
              <a:cs typeface="Arial Unicode MS" pitchFamily="34" charset="-128"/>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7057" y="1553158"/>
            <a:ext cx="7378320" cy="4299744"/>
          </a:xfrm>
          <a:prstGeom prst="rect">
            <a:avLst/>
          </a:prstGeom>
          <a:ln>
            <a:noFill/>
          </a:ln>
          <a:effectLst>
            <a:outerShdw blurRad="292100" dist="139700" dir="2700000" algn="tl" rotWithShape="0">
              <a:srgbClr val="333333">
                <a:alpha val="65000"/>
              </a:srgbClr>
            </a:outerShdw>
          </a:effectLst>
        </p:spPr>
      </p:pic>
      <p:sp>
        <p:nvSpPr>
          <p:cNvPr id="5" name="Text Box 4"/>
          <p:cNvSpPr txBox="1">
            <a:spLocks noChangeArrowheads="1"/>
          </p:cNvSpPr>
          <p:nvPr/>
        </p:nvSpPr>
        <p:spPr bwMode="gray">
          <a:xfrm>
            <a:off x="145222" y="6611779"/>
            <a:ext cx="544036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defRPr sz="2400">
                <a:solidFill>
                  <a:schemeClr val="tx1"/>
                </a:solidFill>
                <a:latin typeface="Arial" charset="0"/>
                <a:ea typeface="ＭＳ Ｐゴシック" pitchFamily="-112" charset="-128"/>
              </a:defRPr>
            </a:lvl1pPr>
            <a:lvl2pPr marL="742950" indent="-285750" eaLnBrk="0" hangingPunct="0">
              <a:defRPr sz="2400">
                <a:solidFill>
                  <a:schemeClr val="tx1"/>
                </a:solidFill>
                <a:latin typeface="Arial" charset="0"/>
                <a:ea typeface="ＭＳ Ｐゴシック" pitchFamily="-112" charset="-128"/>
              </a:defRPr>
            </a:lvl2pPr>
            <a:lvl3pPr marL="1143000" indent="-228600" eaLnBrk="0" hangingPunct="0">
              <a:defRPr sz="2400">
                <a:solidFill>
                  <a:schemeClr val="tx1"/>
                </a:solidFill>
                <a:latin typeface="Arial" charset="0"/>
                <a:ea typeface="ＭＳ Ｐゴシック" pitchFamily="-112" charset="-128"/>
              </a:defRPr>
            </a:lvl3pPr>
            <a:lvl4pPr marL="1600200" indent="-228600" eaLnBrk="0" hangingPunct="0">
              <a:defRPr sz="2400">
                <a:solidFill>
                  <a:schemeClr val="tx1"/>
                </a:solidFill>
                <a:latin typeface="Arial" charset="0"/>
                <a:ea typeface="ＭＳ Ｐゴシック" pitchFamily="-112" charset="-128"/>
              </a:defRPr>
            </a:lvl4pPr>
            <a:lvl5pPr marL="2057400" indent="-228600" eaLnBrk="0" hangingPunct="0">
              <a:defRPr sz="2400">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9pPr>
          </a:lstStyle>
          <a:p>
            <a:pPr eaLnBrk="1" hangingPunct="1"/>
            <a:r>
              <a:rPr lang="en-US" sz="1000" dirty="0" smtClean="0">
                <a:solidFill>
                  <a:srgbClr val="002060"/>
                </a:solidFill>
                <a:latin typeface="+mn-lt"/>
              </a:rPr>
              <a:t>Wolfe </a:t>
            </a:r>
            <a:r>
              <a:rPr lang="en-US" sz="1000" dirty="0">
                <a:solidFill>
                  <a:srgbClr val="002060"/>
                </a:solidFill>
                <a:latin typeface="+mn-lt"/>
              </a:rPr>
              <a:t>F </a:t>
            </a:r>
            <a:r>
              <a:rPr lang="en-US" sz="1000" i="1" dirty="0">
                <a:solidFill>
                  <a:srgbClr val="002060"/>
                </a:solidFill>
                <a:latin typeface="+mn-lt"/>
              </a:rPr>
              <a:t>et al. Arthritis Care Res (Hoboken) </a:t>
            </a:r>
            <a:r>
              <a:rPr lang="en-US" sz="1000" dirty="0">
                <a:solidFill>
                  <a:srgbClr val="002060"/>
                </a:solidFill>
                <a:latin typeface="+mn-lt"/>
              </a:rPr>
              <a:t>2010; 62(5):600-10.</a:t>
            </a:r>
          </a:p>
        </p:txBody>
      </p:sp>
    </p:spTree>
    <p:extLst>
      <p:ext uri="{BB962C8B-B14F-4D97-AF65-F5344CB8AC3E}">
        <p14:creationId xmlns:p14="http://schemas.microsoft.com/office/powerpoint/2010/main" val="339771659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MX" noProof="0" dirty="0" smtClean="0"/>
              <a:t>EVALUACIÓN Y DIAGNÓSTICO</a:t>
            </a:r>
            <a:endParaRPr lang="es-MX" noProof="0" dirty="0"/>
          </a:p>
        </p:txBody>
      </p:sp>
    </p:spTree>
    <p:extLst>
      <p:ext uri="{BB962C8B-B14F-4D97-AF65-F5344CB8AC3E}">
        <p14:creationId xmlns:p14="http://schemas.microsoft.com/office/powerpoint/2010/main" val="17727757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p:cNvSpPr>
          <p:nvPr>
            <p:ph type="title" idx="4294967295"/>
          </p:nvPr>
        </p:nvSpPr>
        <p:spPr>
          <a:xfrm>
            <a:off x="22225" y="-18132"/>
            <a:ext cx="9121775" cy="1520825"/>
          </a:xfrm>
        </p:spPr>
        <p:txBody>
          <a:bodyPr>
            <a:noAutofit/>
          </a:bodyPr>
          <a:lstStyle/>
          <a:p>
            <a:r>
              <a:rPr lang="es-MX" sz="4000" noProof="0" dirty="0" smtClean="0">
                <a:ea typeface="Arial Unicode MS" pitchFamily="34" charset="-128"/>
                <a:cs typeface="Arial Unicode MS" pitchFamily="34" charset="-128"/>
              </a:rPr>
              <a:t>Qué Significan las Calificaciones del Paciente</a:t>
            </a:r>
            <a:endParaRPr lang="es-MX" sz="4000" noProof="0" dirty="0">
              <a:ea typeface="Arial Unicode MS" pitchFamily="34" charset="-128"/>
              <a:cs typeface="Arial Unicode MS" pitchFamily="34" charset="-128"/>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210" y="2060848"/>
            <a:ext cx="8756278" cy="2942586"/>
          </a:xfrm>
          <a:prstGeom prst="rect">
            <a:avLst/>
          </a:prstGeom>
          <a:ln>
            <a:noFill/>
          </a:ln>
          <a:effectLst>
            <a:outerShdw blurRad="292100" dist="139700" dir="2700000" algn="tl" rotWithShape="0">
              <a:srgbClr val="333333">
                <a:alpha val="65000"/>
              </a:srgbClr>
            </a:outerShdw>
          </a:effectLst>
        </p:spPr>
      </p:pic>
      <p:sp>
        <p:nvSpPr>
          <p:cNvPr id="5" name="Text Box 4"/>
          <p:cNvSpPr txBox="1">
            <a:spLocks noChangeArrowheads="1"/>
          </p:cNvSpPr>
          <p:nvPr/>
        </p:nvSpPr>
        <p:spPr bwMode="gray">
          <a:xfrm>
            <a:off x="145222" y="6440384"/>
            <a:ext cx="544036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defRPr sz="2400">
                <a:solidFill>
                  <a:schemeClr val="tx1"/>
                </a:solidFill>
                <a:latin typeface="Arial" charset="0"/>
                <a:ea typeface="ＭＳ Ｐゴシック" pitchFamily="-112" charset="-128"/>
              </a:defRPr>
            </a:lvl1pPr>
            <a:lvl2pPr marL="742950" indent="-285750" eaLnBrk="0" hangingPunct="0">
              <a:defRPr sz="2400">
                <a:solidFill>
                  <a:schemeClr val="tx1"/>
                </a:solidFill>
                <a:latin typeface="Arial" charset="0"/>
                <a:ea typeface="ＭＳ Ｐゴシック" pitchFamily="-112" charset="-128"/>
              </a:defRPr>
            </a:lvl2pPr>
            <a:lvl3pPr marL="1143000" indent="-228600" eaLnBrk="0" hangingPunct="0">
              <a:defRPr sz="2400">
                <a:solidFill>
                  <a:schemeClr val="tx1"/>
                </a:solidFill>
                <a:latin typeface="Arial" charset="0"/>
                <a:ea typeface="ＭＳ Ｐゴシック" pitchFamily="-112" charset="-128"/>
              </a:defRPr>
            </a:lvl3pPr>
            <a:lvl4pPr marL="1600200" indent="-228600" eaLnBrk="0" hangingPunct="0">
              <a:defRPr sz="2400">
                <a:solidFill>
                  <a:schemeClr val="tx1"/>
                </a:solidFill>
                <a:latin typeface="Arial" charset="0"/>
                <a:ea typeface="ＭＳ Ｐゴシック" pitchFamily="-112" charset="-128"/>
              </a:defRPr>
            </a:lvl4pPr>
            <a:lvl5pPr marL="2057400" indent="-228600" eaLnBrk="0" hangingPunct="0">
              <a:defRPr sz="2400">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9pPr>
          </a:lstStyle>
          <a:p>
            <a:pPr eaLnBrk="1" hangingPunct="1"/>
            <a:r>
              <a:rPr lang="es-MX" sz="1200" b="1" dirty="0" smtClean="0">
                <a:solidFill>
                  <a:srgbClr val="002060"/>
                </a:solidFill>
                <a:latin typeface="+mn-lt"/>
              </a:rPr>
              <a:t>WPI = Índice de Dolor Diseminado; SS = Severidad del Síntoma</a:t>
            </a:r>
          </a:p>
          <a:p>
            <a:pPr eaLnBrk="1" hangingPunct="1"/>
            <a:r>
              <a:rPr lang="en-US" sz="1000" dirty="0" smtClean="0">
                <a:solidFill>
                  <a:srgbClr val="002060"/>
                </a:solidFill>
                <a:latin typeface="+mn-lt"/>
              </a:rPr>
              <a:t>Wolfe </a:t>
            </a:r>
            <a:r>
              <a:rPr lang="en-US" sz="1000" dirty="0">
                <a:solidFill>
                  <a:srgbClr val="002060"/>
                </a:solidFill>
                <a:latin typeface="+mn-lt"/>
              </a:rPr>
              <a:t>F </a:t>
            </a:r>
            <a:r>
              <a:rPr lang="en-US" sz="1000" i="1" dirty="0">
                <a:solidFill>
                  <a:srgbClr val="002060"/>
                </a:solidFill>
                <a:latin typeface="+mn-lt"/>
              </a:rPr>
              <a:t>et al. Arthritis Care Res (Hoboken) </a:t>
            </a:r>
            <a:r>
              <a:rPr lang="en-US" sz="1000" dirty="0">
                <a:solidFill>
                  <a:srgbClr val="002060"/>
                </a:solidFill>
                <a:latin typeface="+mn-lt"/>
              </a:rPr>
              <a:t>2010; 62(5):600-10.</a:t>
            </a:r>
          </a:p>
        </p:txBody>
      </p:sp>
    </p:spTree>
    <p:extLst>
      <p:ext uri="{BB962C8B-B14F-4D97-AF65-F5344CB8AC3E}">
        <p14:creationId xmlns:p14="http://schemas.microsoft.com/office/powerpoint/2010/main" val="1947937174"/>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txBox="1">
            <a:spLocks noChangeArrowheads="1"/>
          </p:cNvSpPr>
          <p:nvPr/>
        </p:nvSpPr>
        <p:spPr>
          <a:xfrm>
            <a:off x="457200" y="274638"/>
            <a:ext cx="8229600" cy="1143000"/>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4400" b="0" i="0" u="none" strike="noStrike" kern="1200" cap="none" spc="0" normalizeH="0" baseline="0" noProof="0" dirty="0" smtClean="0">
                <a:ln>
                  <a:noFill/>
                </a:ln>
                <a:solidFill>
                  <a:srgbClr val="002060"/>
                </a:solidFill>
                <a:effectLst/>
                <a:uLnTx/>
                <a:uFillTx/>
                <a:latin typeface="+mj-lt"/>
                <a:ea typeface="Arial Unicode MS" pitchFamily="34" charset="-128"/>
                <a:cs typeface="Arial Unicode MS" pitchFamily="34" charset="-128"/>
              </a:rPr>
              <a:t>Sugerencias para Proporcionar el Diagnóstico de Fibromialgia</a:t>
            </a:r>
          </a:p>
        </p:txBody>
      </p:sp>
      <p:sp>
        <p:nvSpPr>
          <p:cNvPr id="7" name="Rectangle 7"/>
          <p:cNvSpPr txBox="1">
            <a:spLocks noChangeArrowheads="1"/>
          </p:cNvSpPr>
          <p:nvPr/>
        </p:nvSpPr>
        <p:spPr>
          <a:xfrm>
            <a:off x="465138" y="1639888"/>
            <a:ext cx="8397875" cy="474821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40000"/>
              </a:spcBef>
              <a:spcAft>
                <a:spcPts val="0"/>
              </a:spcAft>
              <a:buClrTx/>
              <a:buSzTx/>
              <a:buFont typeface="Arial" pitchFamily="34" charset="0"/>
              <a:buChar char="•"/>
              <a:tabLst/>
              <a:defRPr/>
            </a:pPr>
            <a:r>
              <a:rPr kumimoji="0" lang="es-MX" sz="2800" b="0" i="0" u="none" strike="noStrike" kern="1200" cap="none" spc="0" normalizeH="0" baseline="0" noProof="0" dirty="0" smtClean="0">
                <a:ln>
                  <a:noFill/>
                </a:ln>
                <a:solidFill>
                  <a:srgbClr val="002060"/>
                </a:solidFill>
                <a:effectLst/>
                <a:uLnTx/>
                <a:uFillTx/>
                <a:latin typeface="+mn-lt"/>
                <a:ea typeface="+mn-ea"/>
                <a:cs typeface="+mn-cs"/>
              </a:rPr>
              <a:t>Ser </a:t>
            </a:r>
            <a:r>
              <a:rPr kumimoji="0" lang="es-MX" sz="2800" b="1" i="0" u="none" strike="noStrike" kern="1200" cap="none" spc="0" normalizeH="0" baseline="0" noProof="0" dirty="0" smtClean="0">
                <a:ln>
                  <a:noFill/>
                </a:ln>
                <a:solidFill>
                  <a:srgbClr val="002060"/>
                </a:solidFill>
                <a:effectLst/>
                <a:uLnTx/>
                <a:uFillTx/>
                <a:latin typeface="+mn-lt"/>
                <a:ea typeface="+mn-ea"/>
                <a:cs typeface="+mn-cs"/>
              </a:rPr>
              <a:t>específicos </a:t>
            </a:r>
            <a:r>
              <a:rPr kumimoji="0" lang="es-MX" sz="2800" b="0" i="0" u="none" strike="noStrike" kern="1200" cap="none" spc="0" normalizeH="0" baseline="0" noProof="0" dirty="0" smtClean="0">
                <a:ln>
                  <a:noFill/>
                </a:ln>
                <a:solidFill>
                  <a:srgbClr val="002060"/>
                </a:solidFill>
                <a:effectLst/>
                <a:uLnTx/>
                <a:uFillTx/>
                <a:latin typeface="+mn-lt"/>
                <a:ea typeface="+mn-ea"/>
                <a:cs typeface="+mn-cs"/>
              </a:rPr>
              <a:t>acerca del diagnóstico</a:t>
            </a:r>
          </a:p>
          <a:p>
            <a:pPr marL="342900" marR="0" lvl="0" indent="-342900" algn="l" defTabSz="914400" rtl="0" eaLnBrk="1" fontAlgn="auto" latinLnBrk="0" hangingPunct="1">
              <a:lnSpc>
                <a:spcPct val="100000"/>
              </a:lnSpc>
              <a:spcBef>
                <a:spcPct val="40000"/>
              </a:spcBef>
              <a:spcAft>
                <a:spcPts val="0"/>
              </a:spcAft>
              <a:buClrTx/>
              <a:buSzTx/>
              <a:buFont typeface="Arial" pitchFamily="34" charset="0"/>
              <a:buChar char="•"/>
              <a:tabLst/>
              <a:defRPr/>
            </a:pPr>
            <a:r>
              <a:rPr kumimoji="0" lang="es-MX" sz="2800" b="0" i="0" u="none" strike="noStrike" kern="1200" cap="none" spc="0" normalizeH="0" baseline="0" noProof="0" dirty="0" smtClean="0">
                <a:ln>
                  <a:noFill/>
                </a:ln>
                <a:solidFill>
                  <a:srgbClr val="002060"/>
                </a:solidFill>
                <a:effectLst/>
                <a:uLnTx/>
                <a:uFillTx/>
                <a:latin typeface="+mn-lt"/>
                <a:ea typeface="+mn-ea"/>
                <a:cs typeface="+mn-cs"/>
              </a:rPr>
              <a:t>Ser </a:t>
            </a:r>
            <a:r>
              <a:rPr kumimoji="0" lang="es-MX" sz="2800" b="1" i="0" u="none" strike="noStrike" kern="1200" cap="none" spc="0" normalizeH="0" baseline="0" noProof="0" dirty="0" smtClean="0">
                <a:ln>
                  <a:noFill/>
                </a:ln>
                <a:solidFill>
                  <a:srgbClr val="002060"/>
                </a:solidFill>
                <a:effectLst/>
                <a:uLnTx/>
                <a:uFillTx/>
                <a:latin typeface="+mn-lt"/>
                <a:ea typeface="+mn-ea"/>
                <a:cs typeface="+mn-cs"/>
              </a:rPr>
              <a:t>positivos </a:t>
            </a:r>
            <a:r>
              <a:rPr kumimoji="0" lang="es-MX" sz="2800" b="0" i="0" u="none" strike="noStrike" kern="1200" cap="none" spc="0" normalizeH="0" baseline="0" noProof="0" dirty="0" smtClean="0">
                <a:ln>
                  <a:noFill/>
                </a:ln>
                <a:solidFill>
                  <a:srgbClr val="002060"/>
                </a:solidFill>
                <a:effectLst/>
                <a:uLnTx/>
                <a:uFillTx/>
                <a:latin typeface="+mn-lt"/>
                <a:ea typeface="+mn-ea"/>
                <a:cs typeface="+mn-cs"/>
              </a:rPr>
              <a:t>acerca del diagnóstico</a:t>
            </a:r>
          </a:p>
          <a:p>
            <a:pPr marL="342900" marR="0" lvl="0" indent="-342900" algn="l" defTabSz="914400" rtl="0" eaLnBrk="1" fontAlgn="auto" latinLnBrk="0" hangingPunct="1">
              <a:lnSpc>
                <a:spcPct val="100000"/>
              </a:lnSpc>
              <a:spcBef>
                <a:spcPct val="40000"/>
              </a:spcBef>
              <a:spcAft>
                <a:spcPts val="0"/>
              </a:spcAft>
              <a:buClrTx/>
              <a:buSzTx/>
              <a:buFont typeface="Arial" pitchFamily="34" charset="0"/>
              <a:buChar char="•"/>
              <a:tabLst/>
              <a:defRPr/>
            </a:pPr>
            <a:r>
              <a:rPr kumimoji="0" lang="es-MX" sz="2800" b="0" i="0" u="none" strike="noStrike" kern="1200" cap="none" spc="0" normalizeH="0" baseline="0" noProof="0" dirty="0" smtClean="0">
                <a:ln>
                  <a:noFill/>
                </a:ln>
                <a:solidFill>
                  <a:srgbClr val="002060"/>
                </a:solidFill>
                <a:effectLst/>
                <a:uLnTx/>
                <a:uFillTx/>
                <a:latin typeface="+mn-lt"/>
                <a:ea typeface="+mn-ea"/>
                <a:cs typeface="+mn-cs"/>
              </a:rPr>
              <a:t>Promover y motivar la auto-eficacia del paciente acerca de la enfermedad pero...</a:t>
            </a:r>
          </a:p>
          <a:p>
            <a:pPr marL="742950" marR="0" lvl="1" indent="-285750" algn="l" defTabSz="914400" rtl="0" eaLnBrk="1" fontAlgn="auto" latinLnBrk="0" hangingPunct="1">
              <a:lnSpc>
                <a:spcPct val="100000"/>
              </a:lnSpc>
              <a:spcBef>
                <a:spcPct val="40000"/>
              </a:spcBef>
              <a:spcAft>
                <a:spcPts val="0"/>
              </a:spcAft>
              <a:buClrTx/>
              <a:buSzTx/>
              <a:buFont typeface="Arial" pitchFamily="34" charset="0"/>
              <a:buChar char="–"/>
              <a:tabLst/>
              <a:defRPr/>
            </a:pPr>
            <a:r>
              <a:rPr kumimoji="0" lang="es-MX" sz="2400" b="0" i="0" u="none" strike="noStrike" kern="1200" cap="none" spc="0" normalizeH="0" baseline="0" noProof="0" dirty="0" smtClean="0">
                <a:ln>
                  <a:noFill/>
                </a:ln>
                <a:solidFill>
                  <a:srgbClr val="002060"/>
                </a:solidFill>
                <a:effectLst/>
                <a:uLnTx/>
                <a:uFillTx/>
                <a:latin typeface="+mn-lt"/>
                <a:ea typeface="+mn-ea"/>
                <a:cs typeface="+mn-cs"/>
              </a:rPr>
              <a:t>Establecer expectativas realistas</a:t>
            </a:r>
          </a:p>
          <a:p>
            <a:pPr marL="742950" marR="0" lvl="1" indent="-285750" algn="l" defTabSz="914400" rtl="0" eaLnBrk="1" fontAlgn="auto" latinLnBrk="0" hangingPunct="1">
              <a:lnSpc>
                <a:spcPct val="100000"/>
              </a:lnSpc>
              <a:spcBef>
                <a:spcPct val="40000"/>
              </a:spcBef>
              <a:spcAft>
                <a:spcPts val="0"/>
              </a:spcAft>
              <a:buClrTx/>
              <a:buSzTx/>
              <a:buFont typeface="Arial" pitchFamily="34" charset="0"/>
              <a:buChar char="–"/>
              <a:tabLst/>
              <a:defRPr/>
            </a:pPr>
            <a:r>
              <a:rPr kumimoji="0" lang="es-MX" sz="2400" b="0" i="0" u="none" strike="noStrike" kern="1200" cap="none" spc="0" normalizeH="0" baseline="0" noProof="0" dirty="0" smtClean="0">
                <a:ln>
                  <a:noFill/>
                </a:ln>
                <a:solidFill>
                  <a:srgbClr val="002060"/>
                </a:solidFill>
                <a:effectLst/>
                <a:uLnTx/>
                <a:uFillTx/>
                <a:latin typeface="+mn-lt"/>
                <a:ea typeface="+mn-ea"/>
                <a:cs typeface="+mn-cs"/>
              </a:rPr>
              <a:t>Enfatizar que no existe una cura pero que usualmente el control de los síntomas es posible</a:t>
            </a:r>
          </a:p>
        </p:txBody>
      </p:sp>
      <p:sp>
        <p:nvSpPr>
          <p:cNvPr id="8" name="TextBox 3"/>
          <p:cNvSpPr txBox="1"/>
          <p:nvPr/>
        </p:nvSpPr>
        <p:spPr>
          <a:xfrm>
            <a:off x="539552" y="6454157"/>
            <a:ext cx="3155031" cy="261610"/>
          </a:xfrm>
          <a:prstGeom prst="rect">
            <a:avLst/>
          </a:prstGeom>
          <a:noFill/>
        </p:spPr>
        <p:txBody>
          <a:bodyPr wrap="none" rtlCol="0">
            <a:spAutoFit/>
          </a:bodyPr>
          <a:lstStyle/>
          <a:p>
            <a:r>
              <a:rPr lang="en-CA" sz="1100" dirty="0" smtClean="0">
                <a:solidFill>
                  <a:srgbClr val="002060"/>
                </a:solidFill>
              </a:rPr>
              <a:t>Arnold LM </a:t>
            </a:r>
            <a:r>
              <a:rPr lang="en-CA" sz="1100" i="1" dirty="0" smtClean="0">
                <a:solidFill>
                  <a:srgbClr val="002060"/>
                </a:solidFill>
              </a:rPr>
              <a:t>et al. Mayo </a:t>
            </a:r>
            <a:r>
              <a:rPr lang="en-CA" sz="1100" i="1" dirty="0">
                <a:solidFill>
                  <a:srgbClr val="002060"/>
                </a:solidFill>
              </a:rPr>
              <a:t>Clin </a:t>
            </a:r>
            <a:r>
              <a:rPr lang="en-CA" sz="1100" i="1" dirty="0" smtClean="0">
                <a:solidFill>
                  <a:srgbClr val="002060"/>
                </a:solidFill>
              </a:rPr>
              <a:t>Proc</a:t>
            </a:r>
            <a:r>
              <a:rPr lang="en-CA" sz="1100" dirty="0" smtClean="0">
                <a:solidFill>
                  <a:srgbClr val="002060"/>
                </a:solidFill>
              </a:rPr>
              <a:t> 2012; 87(5</a:t>
            </a:r>
            <a:r>
              <a:rPr lang="en-CA" sz="1100" dirty="0">
                <a:solidFill>
                  <a:srgbClr val="002060"/>
                </a:solidFill>
              </a:rPr>
              <a:t>):</a:t>
            </a:r>
            <a:r>
              <a:rPr lang="en-CA" sz="1100" dirty="0" smtClean="0">
                <a:solidFill>
                  <a:srgbClr val="002060"/>
                </a:solidFill>
              </a:rPr>
              <a:t>488-96.</a:t>
            </a:r>
            <a:endParaRPr lang="en-CA" sz="1100" dirty="0">
              <a:solidFill>
                <a:srgbClr val="002060"/>
              </a:solidFill>
            </a:endParaRPr>
          </a:p>
        </p:txBody>
      </p:sp>
      <p:sp>
        <p:nvSpPr>
          <p:cNvPr id="9" name="Slide Number Placeholder 5"/>
          <p:cNvSpPr>
            <a:spLocks noGrp="1"/>
          </p:cNvSpPr>
          <p:nvPr>
            <p:ph type="sldNum" sz="quarter" idx="12"/>
          </p:nvPr>
        </p:nvSpPr>
        <p:spPr>
          <a:xfrm>
            <a:off x="6553200" y="6356350"/>
            <a:ext cx="2133600" cy="365125"/>
          </a:xfrm>
        </p:spPr>
        <p:txBody>
          <a:bodyPr/>
          <a:lstStyle/>
          <a:p>
            <a:fld id="{903B8EED-60FF-4798-B00A-5F8F0039E366}" type="slidenum">
              <a:rPr lang="en-CA" smtClean="0">
                <a:solidFill>
                  <a:prstClr val="black"/>
                </a:solidFill>
              </a:rPr>
              <a:pPr/>
              <a:t>41</a:t>
            </a:fld>
            <a:endParaRPr lang="en-CA" dirty="0">
              <a:solidFill>
                <a:prstClr val="black"/>
              </a:solidFill>
            </a:endParaRPr>
          </a:p>
        </p:txBody>
      </p:sp>
    </p:spTree>
    <p:extLst>
      <p:ext uri="{BB962C8B-B14F-4D97-AF65-F5344CB8AC3E}">
        <p14:creationId xmlns:p14="http://schemas.microsoft.com/office/powerpoint/2010/main" val="2855684098"/>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9"/>
          <p:cNvSpPr txBox="1">
            <a:spLocks noChangeArrowheads="1"/>
          </p:cNvSpPr>
          <p:nvPr/>
        </p:nvSpPr>
        <p:spPr>
          <a:xfrm>
            <a:off x="0" y="274638"/>
            <a:ext cx="9144000" cy="1143000"/>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4400" b="0" i="0" u="none" strike="noStrike" kern="1200" cap="none" spc="0" normalizeH="0" baseline="0" noProof="0" dirty="0" smtClean="0">
                <a:ln>
                  <a:noFill/>
                </a:ln>
                <a:solidFill>
                  <a:srgbClr val="002060"/>
                </a:solidFill>
                <a:effectLst/>
                <a:uLnTx/>
                <a:uFillTx/>
                <a:latin typeface="+mj-lt"/>
                <a:ea typeface="Arial Unicode MS" pitchFamily="34" charset="-128"/>
                <a:cs typeface="Arial Unicode MS" pitchFamily="34" charset="-128"/>
              </a:rPr>
              <a:t>El Diagnóstico de Fibromialgia</a:t>
            </a:r>
            <a:br>
              <a:rPr kumimoji="0" lang="es-MX" sz="4400" b="0" i="0" u="none" strike="noStrike" kern="1200" cap="none" spc="0" normalizeH="0" baseline="0" noProof="0" dirty="0" smtClean="0">
                <a:ln>
                  <a:noFill/>
                </a:ln>
                <a:solidFill>
                  <a:srgbClr val="002060"/>
                </a:solidFill>
                <a:effectLst/>
                <a:uLnTx/>
                <a:uFillTx/>
                <a:latin typeface="+mj-lt"/>
                <a:ea typeface="Arial Unicode MS" pitchFamily="34" charset="-128"/>
                <a:cs typeface="Arial Unicode MS" pitchFamily="34" charset="-128"/>
              </a:rPr>
            </a:br>
            <a:r>
              <a:rPr kumimoji="0" lang="es-MX" sz="4400" b="0" i="0" u="none" strike="noStrike" kern="1200" cap="none" spc="0" normalizeH="0" baseline="0" noProof="0" dirty="0" smtClean="0">
                <a:ln>
                  <a:noFill/>
                </a:ln>
                <a:solidFill>
                  <a:srgbClr val="002060"/>
                </a:solidFill>
                <a:effectLst/>
                <a:uLnTx/>
                <a:uFillTx/>
                <a:latin typeface="+mj-lt"/>
                <a:ea typeface="Arial Unicode MS" pitchFamily="34" charset="-128"/>
                <a:cs typeface="Arial Unicode MS" pitchFamily="34" charset="-128"/>
              </a:rPr>
              <a:t>Puede Mejorar la Satisfacción del Paciente</a:t>
            </a:r>
          </a:p>
        </p:txBody>
      </p:sp>
      <p:sp>
        <p:nvSpPr>
          <p:cNvPr id="9" name="Text Box 6"/>
          <p:cNvSpPr txBox="1">
            <a:spLocks noChangeArrowheads="1"/>
          </p:cNvSpPr>
          <p:nvPr/>
        </p:nvSpPr>
        <p:spPr bwMode="gray">
          <a:xfrm>
            <a:off x="154509" y="6267818"/>
            <a:ext cx="809625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sz="2400">
                <a:solidFill>
                  <a:schemeClr val="tx1"/>
                </a:solidFill>
                <a:latin typeface="Arial" charset="0"/>
                <a:ea typeface="ＭＳ Ｐゴシック" pitchFamily="-112" charset="-128"/>
              </a:defRPr>
            </a:lvl1pPr>
            <a:lvl2pPr marL="742950" indent="-285750" eaLnBrk="0" hangingPunct="0">
              <a:defRPr sz="2400">
                <a:solidFill>
                  <a:schemeClr val="tx1"/>
                </a:solidFill>
                <a:latin typeface="Arial" charset="0"/>
                <a:ea typeface="ＭＳ Ｐゴシック" pitchFamily="-112" charset="-128"/>
              </a:defRPr>
            </a:lvl2pPr>
            <a:lvl3pPr marL="1143000" indent="-228600" eaLnBrk="0" hangingPunct="0">
              <a:defRPr sz="2400">
                <a:solidFill>
                  <a:schemeClr val="tx1"/>
                </a:solidFill>
                <a:latin typeface="Arial" charset="0"/>
                <a:ea typeface="ＭＳ Ｐゴシック" pitchFamily="-112" charset="-128"/>
              </a:defRPr>
            </a:lvl3pPr>
            <a:lvl4pPr marL="1600200" indent="-228600" eaLnBrk="0" hangingPunct="0">
              <a:defRPr sz="2400">
                <a:solidFill>
                  <a:schemeClr val="tx1"/>
                </a:solidFill>
                <a:latin typeface="Arial" charset="0"/>
                <a:ea typeface="ＭＳ Ｐゴシック" pitchFamily="-112" charset="-128"/>
              </a:defRPr>
            </a:lvl4pPr>
            <a:lvl5pPr marL="2057400" indent="-228600" eaLnBrk="0" hangingPunct="0">
              <a:defRPr sz="2400">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9pPr>
          </a:lstStyle>
          <a:p>
            <a:pPr>
              <a:buClr>
                <a:srgbClr val="67CFE1"/>
              </a:buClr>
            </a:pPr>
            <a:endParaRPr lang="es-MX" sz="1000" dirty="0" smtClean="0">
              <a:solidFill>
                <a:srgbClr val="002060"/>
              </a:solidFill>
              <a:latin typeface="Calibri"/>
              <a:cs typeface="Arial" charset="0"/>
            </a:endParaRPr>
          </a:p>
          <a:p>
            <a:pPr>
              <a:buClr>
                <a:srgbClr val="67CFE1"/>
              </a:buClr>
            </a:pPr>
            <a:r>
              <a:rPr lang="es-MX" sz="1200" b="1" dirty="0" smtClean="0">
                <a:solidFill>
                  <a:srgbClr val="002060"/>
                </a:solidFill>
                <a:latin typeface="Calibri"/>
                <a:cs typeface="Arial" charset="0"/>
              </a:rPr>
              <a:t>*Estadísticamente significativo vs. basal (intervalo de confianza  -1.2 a -0.4)</a:t>
            </a:r>
          </a:p>
          <a:p>
            <a:pPr>
              <a:buClr>
                <a:srgbClr val="67CFE1"/>
              </a:buClr>
            </a:pPr>
            <a:r>
              <a:rPr lang="es-MX" sz="1100" dirty="0" smtClean="0">
                <a:solidFill>
                  <a:srgbClr val="002060"/>
                </a:solidFill>
                <a:latin typeface="Calibri"/>
                <a:cs typeface="Arial" charset="0"/>
              </a:rPr>
              <a:t>White KP </a:t>
            </a:r>
            <a:r>
              <a:rPr lang="es-MX" sz="1100" i="1" dirty="0" smtClean="0">
                <a:solidFill>
                  <a:srgbClr val="002060"/>
                </a:solidFill>
                <a:latin typeface="Calibri"/>
                <a:cs typeface="Arial" charset="0"/>
              </a:rPr>
              <a:t>et al. Arthritis Rheum</a:t>
            </a:r>
            <a:r>
              <a:rPr lang="es-MX" sz="1100" dirty="0" smtClean="0">
                <a:solidFill>
                  <a:srgbClr val="002060"/>
                </a:solidFill>
                <a:latin typeface="Calibri"/>
                <a:cs typeface="Arial" charset="0"/>
              </a:rPr>
              <a:t> 2002; 47(3):260-5.</a:t>
            </a:r>
            <a:endParaRPr lang="es-MX" sz="1100" dirty="0">
              <a:solidFill>
                <a:srgbClr val="002060"/>
              </a:solidFill>
              <a:latin typeface="Calibri"/>
              <a:cs typeface="Arial" charset="0"/>
            </a:endParaRPr>
          </a:p>
        </p:txBody>
      </p:sp>
      <p:sp>
        <p:nvSpPr>
          <p:cNvPr id="10" name="Down Arrow 2"/>
          <p:cNvSpPr/>
          <p:nvPr/>
        </p:nvSpPr>
        <p:spPr>
          <a:xfrm>
            <a:off x="806978" y="2348880"/>
            <a:ext cx="678868" cy="33819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prstClr val="white"/>
                </a:solidFill>
              </a:rPr>
              <a:t>MEJORA</a:t>
            </a:r>
            <a:endParaRPr lang="es-MX" b="1" dirty="0">
              <a:solidFill>
                <a:prstClr val="white"/>
              </a:solidFill>
            </a:endParaRPr>
          </a:p>
        </p:txBody>
      </p:sp>
      <p:graphicFrame>
        <p:nvGraphicFramePr>
          <p:cNvPr id="11" name="Content Placeholder 7"/>
          <p:cNvGraphicFramePr>
            <a:graphicFrameLocks/>
          </p:cNvGraphicFramePr>
          <p:nvPr>
            <p:extLst>
              <p:ext uri="{D42A27DB-BD31-4B8C-83A1-F6EECF244321}">
                <p14:modId xmlns:p14="http://schemas.microsoft.com/office/powerpoint/2010/main" val="3555945208"/>
              </p:ext>
            </p:extLst>
          </p:nvPr>
        </p:nvGraphicFramePr>
        <p:xfrm>
          <a:off x="1547664" y="1788021"/>
          <a:ext cx="6408712"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12" name="Slide Number Placeholder 5"/>
          <p:cNvSpPr>
            <a:spLocks noGrp="1"/>
          </p:cNvSpPr>
          <p:nvPr>
            <p:ph type="sldNum" sz="quarter" idx="12"/>
          </p:nvPr>
        </p:nvSpPr>
        <p:spPr>
          <a:xfrm>
            <a:off x="6553200" y="6356350"/>
            <a:ext cx="2133600" cy="365125"/>
          </a:xfrm>
        </p:spPr>
        <p:txBody>
          <a:bodyPr/>
          <a:lstStyle/>
          <a:p>
            <a:fld id="{903B8EED-60FF-4798-B00A-5F8F0039E366}" type="slidenum">
              <a:rPr lang="es-MX" smtClean="0">
                <a:solidFill>
                  <a:prstClr val="black"/>
                </a:solidFill>
              </a:rPr>
              <a:pPr/>
              <a:t>42</a:t>
            </a:fld>
            <a:endParaRPr lang="es-MX" dirty="0">
              <a:solidFill>
                <a:prstClr val="black"/>
              </a:solidFill>
            </a:endParaRPr>
          </a:p>
        </p:txBody>
      </p:sp>
    </p:spTree>
    <p:extLst>
      <p:ext uri="{BB962C8B-B14F-4D97-AF65-F5344CB8AC3E}">
        <p14:creationId xmlns:p14="http://schemas.microsoft.com/office/powerpoint/2010/main" val="2355853601"/>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noProof="0" dirty="0"/>
          </a:p>
        </p:txBody>
      </p:sp>
      <p:sp>
        <p:nvSpPr>
          <p:cNvPr id="3" name="Text Placeholder 2"/>
          <p:cNvSpPr>
            <a:spLocks noGrp="1"/>
          </p:cNvSpPr>
          <p:nvPr>
            <p:ph type="body" idx="1"/>
          </p:nvPr>
        </p:nvSpPr>
        <p:spPr/>
        <p:txBody>
          <a:bodyPr>
            <a:normAutofit/>
          </a:bodyPr>
          <a:lstStyle/>
          <a:p>
            <a:r>
              <a:rPr lang="es-MX" sz="4800" noProof="0" dirty="0" smtClean="0">
                <a:solidFill>
                  <a:schemeClr val="tx1">
                    <a:lumMod val="50000"/>
                  </a:schemeClr>
                </a:solidFill>
              </a:rPr>
              <a:t>Resumen</a:t>
            </a:r>
            <a:endParaRPr lang="es-MX" sz="4800" noProof="0" dirty="0">
              <a:solidFill>
                <a:schemeClr val="tx1">
                  <a:lumMod val="50000"/>
                </a:schemeClr>
              </a:solidFill>
            </a:endParaRPr>
          </a:p>
        </p:txBody>
      </p:sp>
    </p:spTree>
    <p:extLst>
      <p:ext uri="{BB962C8B-B14F-4D97-AF65-F5344CB8AC3E}">
        <p14:creationId xmlns:p14="http://schemas.microsoft.com/office/powerpoint/2010/main" val="38136096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idx="4294967295"/>
          </p:nvPr>
        </p:nvSpPr>
        <p:spPr/>
        <p:txBody>
          <a:bodyPr>
            <a:normAutofit/>
          </a:bodyPr>
          <a:lstStyle/>
          <a:p>
            <a:r>
              <a:rPr lang="es-MX" noProof="0" dirty="0" smtClean="0">
                <a:ea typeface="Arial Unicode MS" pitchFamily="34" charset="-128"/>
                <a:cs typeface="Arial Unicode MS" pitchFamily="34" charset="-128"/>
              </a:rPr>
              <a:t>Evaluación y Diagnóstico: Resumen</a:t>
            </a:r>
          </a:p>
        </p:txBody>
      </p:sp>
      <p:sp>
        <p:nvSpPr>
          <p:cNvPr id="60419" name="Content Placeholder 2"/>
          <p:cNvSpPr>
            <a:spLocks noGrp="1"/>
          </p:cNvSpPr>
          <p:nvPr>
            <p:ph idx="4294967295"/>
          </p:nvPr>
        </p:nvSpPr>
        <p:spPr>
          <a:xfrm>
            <a:off x="457200" y="1631950"/>
            <a:ext cx="8397875" cy="4748213"/>
          </a:xfrm>
        </p:spPr>
        <p:txBody>
          <a:bodyPr>
            <a:normAutofit/>
          </a:bodyPr>
          <a:lstStyle/>
          <a:p>
            <a:r>
              <a:rPr lang="es-MX" sz="2400" noProof="0" dirty="0" smtClean="0"/>
              <a:t>Las características clínicas clave de los síndromes de sensibilización central/dolor disfuncional son dolor, ansiedad/depresión y fatiga</a:t>
            </a:r>
            <a:endParaRPr lang="es-MX" sz="2200" noProof="0" dirty="0" smtClean="0"/>
          </a:p>
          <a:p>
            <a:pPr lvl="1"/>
            <a:r>
              <a:rPr lang="es-MX" sz="1800" dirty="0" smtClean="0"/>
              <a:t>Los síntomas cardinales de la </a:t>
            </a:r>
            <a:r>
              <a:rPr lang="es-MX" sz="1800" noProof="0" dirty="0" smtClean="0"/>
              <a:t>fibromialgia son dolor diseminado, fatiga, trastorno del sueño, y ralentización cognitiva</a:t>
            </a:r>
          </a:p>
          <a:p>
            <a:r>
              <a:rPr lang="es-MX" sz="2200" noProof="0" dirty="0" smtClean="0"/>
              <a:t>El diagnóstico de la </a:t>
            </a:r>
            <a:r>
              <a:rPr lang="es-MX" sz="2400" noProof="0" dirty="0" smtClean="0"/>
              <a:t>fibromialgia </a:t>
            </a:r>
            <a:r>
              <a:rPr lang="es-MX" sz="2200" noProof="0" dirty="0" smtClean="0"/>
              <a:t>es con base en la combinación de dolor diseminado y síntomas asociados, con un examen físico (ay posibles investigaciones de laboratorio) para excluir otros padecimientos</a:t>
            </a:r>
          </a:p>
          <a:p>
            <a:r>
              <a:rPr lang="es-MX" sz="2200" noProof="0" dirty="0" smtClean="0"/>
              <a:t>Existen numerosos cuestionarios para evaluar a los pacientes</a:t>
            </a:r>
          </a:p>
          <a:p>
            <a:r>
              <a:rPr lang="es-MX" sz="2200" noProof="0" dirty="0" smtClean="0"/>
              <a:t>Un diagnóstico de fibromialgia puede mejorar los resultados de salud y reducir los costos</a:t>
            </a:r>
          </a:p>
        </p:txBody>
      </p:sp>
    </p:spTree>
    <p:extLst>
      <p:ext uri="{BB962C8B-B14F-4D97-AF65-F5344CB8AC3E}">
        <p14:creationId xmlns:p14="http://schemas.microsoft.com/office/powerpoint/2010/main" val="20720632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noProof="0" dirty="0"/>
          </a:p>
        </p:txBody>
      </p:sp>
      <p:sp>
        <p:nvSpPr>
          <p:cNvPr id="3" name="Text Placeholder 2"/>
          <p:cNvSpPr>
            <a:spLocks noGrp="1"/>
          </p:cNvSpPr>
          <p:nvPr>
            <p:ph type="body" idx="1"/>
          </p:nvPr>
        </p:nvSpPr>
        <p:spPr/>
        <p:txBody>
          <a:bodyPr>
            <a:normAutofit/>
          </a:bodyPr>
          <a:lstStyle/>
          <a:p>
            <a:r>
              <a:rPr lang="es-MX" sz="4800" noProof="0" dirty="0" smtClean="0">
                <a:solidFill>
                  <a:schemeClr val="tx1">
                    <a:lumMod val="50000"/>
                  </a:schemeClr>
                </a:solidFill>
              </a:rPr>
              <a:t>Visión General</a:t>
            </a:r>
            <a:endParaRPr lang="es-MX" sz="4800" noProof="0" dirty="0">
              <a:solidFill>
                <a:schemeClr val="tx1">
                  <a:lumMod val="50000"/>
                </a:schemeClr>
              </a:solidFill>
            </a:endParaRPr>
          </a:p>
        </p:txBody>
      </p:sp>
    </p:spTree>
    <p:extLst>
      <p:ext uri="{BB962C8B-B14F-4D97-AF65-F5344CB8AC3E}">
        <p14:creationId xmlns:p14="http://schemas.microsoft.com/office/powerpoint/2010/main" val="32209970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274638"/>
            <a:ext cx="9144000" cy="1143000"/>
          </a:xfrm>
        </p:spPr>
        <p:txBody>
          <a:bodyPr>
            <a:normAutofit fontScale="90000"/>
          </a:bodyPr>
          <a:lstStyle/>
          <a:p>
            <a:r>
              <a:rPr lang="es-MX" dirty="0" smtClean="0"/>
              <a:t>Características Clínicas  de la Sensibilización Central/Dolor disfuncional</a:t>
            </a:r>
            <a:endParaRPr lang="es-MX" dirty="0"/>
          </a:p>
        </p:txBody>
      </p:sp>
      <p:graphicFrame>
        <p:nvGraphicFramePr>
          <p:cNvPr id="9" name="Content Placeholder 3"/>
          <p:cNvGraphicFramePr>
            <a:graphicFrameLocks noGrp="1"/>
          </p:cNvGraphicFramePr>
          <p:nvPr>
            <p:ph idx="1"/>
            <p:extLst>
              <p:ext uri="{D42A27DB-BD31-4B8C-83A1-F6EECF244321}">
                <p14:modId xmlns:p14="http://schemas.microsoft.com/office/powerpoint/2010/main" val="572094323"/>
              </p:ext>
            </p:extLst>
          </p:nvPr>
        </p:nvGraphicFramePr>
        <p:xfrm>
          <a:off x="457200" y="1783357"/>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5"/>
          <p:cNvSpPr/>
          <p:nvPr/>
        </p:nvSpPr>
        <p:spPr>
          <a:xfrm>
            <a:off x="395536" y="6488668"/>
            <a:ext cx="2632706" cy="246221"/>
          </a:xfrm>
          <a:prstGeom prst="rect">
            <a:avLst/>
          </a:prstGeom>
        </p:spPr>
        <p:txBody>
          <a:bodyPr wrap="square">
            <a:spAutoFit/>
          </a:bodyPr>
          <a:lstStyle/>
          <a:p>
            <a:r>
              <a:rPr lang="fr-FR" sz="1000" dirty="0" smtClean="0">
                <a:solidFill>
                  <a:srgbClr val="002060"/>
                </a:solidFill>
              </a:rPr>
              <a:t>Mayer TG et al. Pain Pract 2012</a:t>
            </a:r>
            <a:r>
              <a:rPr lang="es-MX" sz="1000" dirty="0" smtClean="0">
                <a:solidFill>
                  <a:srgbClr val="002060"/>
                </a:solidFill>
              </a:rPr>
              <a:t>; 12(4):276-85.</a:t>
            </a:r>
            <a:endParaRPr lang="es-MX" sz="1000" dirty="0">
              <a:solidFill>
                <a:srgbClr val="002060"/>
              </a:solidFill>
            </a:endParaRPr>
          </a:p>
        </p:txBody>
      </p:sp>
    </p:spTree>
    <p:extLst>
      <p:ext uri="{BB962C8B-B14F-4D97-AF65-F5344CB8AC3E}">
        <p14:creationId xmlns:p14="http://schemas.microsoft.com/office/powerpoint/2010/main" val="24631327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21" name="Rectangle 2"/>
          <p:cNvSpPr>
            <a:spLocks noGrp="1" noChangeArrowheads="1"/>
          </p:cNvSpPr>
          <p:nvPr>
            <p:ph type="title"/>
          </p:nvPr>
        </p:nvSpPr>
        <p:spPr/>
        <p:txBody>
          <a:bodyPr>
            <a:noAutofit/>
          </a:bodyPr>
          <a:lstStyle/>
          <a:p>
            <a:r>
              <a:rPr lang="es-MX" sz="4000" noProof="0" dirty="0" smtClean="0">
                <a:ea typeface="Arial Unicode MS" pitchFamily="34" charset="-128"/>
                <a:cs typeface="Arial Unicode MS" pitchFamily="34" charset="-128"/>
              </a:rPr>
              <a:t>Inventario de Sensibilización Central (CSI)</a:t>
            </a:r>
            <a:endParaRPr lang="es-MX" sz="4000" noProof="0" dirty="0">
              <a:ea typeface="Arial Unicode MS" pitchFamily="34" charset="-128"/>
              <a:cs typeface="Arial Unicode MS" pitchFamily="34" charset="-128"/>
            </a:endParaRPr>
          </a:p>
        </p:txBody>
      </p:sp>
      <p:sp>
        <p:nvSpPr>
          <p:cNvPr id="2" name="Content Placeholder 1"/>
          <p:cNvSpPr>
            <a:spLocks noGrp="1"/>
          </p:cNvSpPr>
          <p:nvPr>
            <p:ph idx="1"/>
          </p:nvPr>
        </p:nvSpPr>
        <p:spPr/>
        <p:txBody>
          <a:bodyPr>
            <a:normAutofit fontScale="77500" lnSpcReduction="20000"/>
          </a:bodyPr>
          <a:lstStyle/>
          <a:p>
            <a:r>
              <a:rPr lang="es-MX" noProof="0" dirty="0" smtClean="0"/>
              <a:t>Una medida auto-reportada diseñada para evaluar síntomas </a:t>
            </a:r>
            <a:r>
              <a:rPr lang="es-MX" dirty="0" smtClean="0"/>
              <a:t>s</a:t>
            </a:r>
            <a:r>
              <a:rPr lang="es-MX" noProof="0" dirty="0" smtClean="0"/>
              <a:t>omáticos y emocionales clave generalmente asociados con síndromes de sensibilidad central, incluyendo fibromialgia</a:t>
            </a:r>
          </a:p>
          <a:p>
            <a:r>
              <a:rPr lang="es-MX" noProof="0" dirty="0" smtClean="0"/>
              <a:t>Meta clínica: ayudar a evaluar mejor </a:t>
            </a:r>
            <a:r>
              <a:rPr lang="es-MX" dirty="0" smtClean="0"/>
              <a:t>los </a:t>
            </a:r>
            <a:r>
              <a:rPr lang="es-MX" noProof="0" dirty="0" smtClean="0"/>
              <a:t>síntomas para auxiliar a los médicos en la categorización del síndrome, sensibilidad, severidad, identificación, y plan de tratamiento y ayudar a minimizar o a evitar procedimientos de diagnóstico y tratamiento innecesarios</a:t>
            </a:r>
          </a:p>
          <a:p>
            <a:r>
              <a:rPr lang="es-MX" noProof="0" dirty="0" smtClean="0"/>
              <a:t>Los pacientes con fibromialgia reportan altos puntajes CSI scores</a:t>
            </a:r>
          </a:p>
          <a:p>
            <a:r>
              <a:rPr lang="es-MX" noProof="0" dirty="0" smtClean="0"/>
              <a:t>La prueba demuestra fuerza psicométrica</a:t>
            </a:r>
            <a:r>
              <a:rPr lang="es-MX" dirty="0" smtClean="0"/>
              <a:t>, validez y utilidad clínica</a:t>
            </a:r>
            <a:endParaRPr lang="es-MX" noProof="0" dirty="0" smtClean="0"/>
          </a:p>
          <a:p>
            <a:endParaRPr lang="es-MX" noProof="0" dirty="0"/>
          </a:p>
        </p:txBody>
      </p:sp>
      <p:sp>
        <p:nvSpPr>
          <p:cNvPr id="3" name="Rectangle 2"/>
          <p:cNvSpPr/>
          <p:nvPr/>
        </p:nvSpPr>
        <p:spPr>
          <a:xfrm>
            <a:off x="395536" y="6567712"/>
            <a:ext cx="2640466" cy="246221"/>
          </a:xfrm>
          <a:prstGeom prst="rect">
            <a:avLst/>
          </a:prstGeom>
        </p:spPr>
        <p:txBody>
          <a:bodyPr wrap="none">
            <a:spAutoFit/>
          </a:bodyPr>
          <a:lstStyle/>
          <a:p>
            <a:r>
              <a:rPr lang="fr-FR" sz="1000" dirty="0" smtClean="0">
                <a:solidFill>
                  <a:schemeClr val="bg2"/>
                </a:solidFill>
                <a:cs typeface="Arial" pitchFamily="34" charset="0"/>
              </a:rPr>
              <a:t>Mayer TG et al. Pain Pract 2012</a:t>
            </a:r>
            <a:r>
              <a:rPr lang="en-GB" sz="1000" dirty="0" smtClean="0">
                <a:solidFill>
                  <a:schemeClr val="bg2"/>
                </a:solidFill>
                <a:cs typeface="Arial" pitchFamily="34" charset="0"/>
              </a:rPr>
              <a:t>; 12(4):276-85.</a:t>
            </a:r>
            <a:endParaRPr lang="en-GB" sz="1000" dirty="0">
              <a:solidFill>
                <a:schemeClr val="bg2"/>
              </a:solidFill>
              <a:cs typeface="Arial" pitchFamily="34" charset="0"/>
            </a:endParaRPr>
          </a:p>
        </p:txBody>
      </p:sp>
    </p:spTree>
    <p:extLst>
      <p:ext uri="{BB962C8B-B14F-4D97-AF65-F5344CB8AC3E}">
        <p14:creationId xmlns:p14="http://schemas.microsoft.com/office/powerpoint/2010/main" val="3820439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205" y="1930304"/>
            <a:ext cx="3960787" cy="46374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p:txBody>
          <a:bodyPr>
            <a:normAutofit fontScale="90000"/>
          </a:bodyPr>
          <a:lstStyle/>
          <a:p>
            <a:r>
              <a:rPr lang="es-MX" noProof="0" dirty="0" smtClean="0"/>
              <a:t>Inventario de Sensibilización Central (CSI)</a:t>
            </a:r>
            <a:endParaRPr lang="es-MX" noProof="0" dirty="0"/>
          </a:p>
        </p:txBody>
      </p:sp>
      <p:sp>
        <p:nvSpPr>
          <p:cNvPr id="6" name="TextBox 5"/>
          <p:cNvSpPr txBox="1"/>
          <p:nvPr/>
        </p:nvSpPr>
        <p:spPr>
          <a:xfrm>
            <a:off x="1969896" y="1343918"/>
            <a:ext cx="1276183" cy="523220"/>
          </a:xfrm>
          <a:prstGeom prst="rect">
            <a:avLst/>
          </a:prstGeom>
          <a:noFill/>
        </p:spPr>
        <p:txBody>
          <a:bodyPr wrap="none" rtlCol="0">
            <a:spAutoFit/>
          </a:bodyPr>
          <a:lstStyle/>
          <a:p>
            <a:r>
              <a:rPr lang="en-CA" sz="2800" b="1" dirty="0" smtClean="0">
                <a:solidFill>
                  <a:srgbClr val="002060"/>
                </a:solidFill>
              </a:rPr>
              <a:t>Parte A</a:t>
            </a:r>
            <a:endParaRPr lang="en-CA" sz="2800" b="1" dirty="0">
              <a:solidFill>
                <a:srgbClr val="002060"/>
              </a:solidFill>
            </a:endParaRPr>
          </a:p>
        </p:txBody>
      </p:sp>
      <p:pic>
        <p:nvPicPr>
          <p:cNvPr id="2150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032" y="2724125"/>
            <a:ext cx="3762375" cy="25050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199532" y="2115190"/>
            <a:ext cx="1260153" cy="523220"/>
          </a:xfrm>
          <a:prstGeom prst="rect">
            <a:avLst/>
          </a:prstGeom>
          <a:noFill/>
        </p:spPr>
        <p:txBody>
          <a:bodyPr wrap="none" rtlCol="0">
            <a:spAutoFit/>
          </a:bodyPr>
          <a:lstStyle/>
          <a:p>
            <a:r>
              <a:rPr lang="en-CA" sz="2800" b="1" dirty="0" smtClean="0">
                <a:solidFill>
                  <a:srgbClr val="002060"/>
                </a:solidFill>
              </a:rPr>
              <a:t>Parte B</a:t>
            </a:r>
            <a:endParaRPr lang="en-CA" sz="2800" b="1" dirty="0">
              <a:solidFill>
                <a:srgbClr val="002060"/>
              </a:solidFill>
            </a:endParaRPr>
          </a:p>
        </p:txBody>
      </p:sp>
      <p:sp>
        <p:nvSpPr>
          <p:cNvPr id="8" name="Rectangle 7"/>
          <p:cNvSpPr/>
          <p:nvPr/>
        </p:nvSpPr>
        <p:spPr>
          <a:xfrm>
            <a:off x="395536" y="6567712"/>
            <a:ext cx="2640466" cy="246221"/>
          </a:xfrm>
          <a:prstGeom prst="rect">
            <a:avLst/>
          </a:prstGeom>
        </p:spPr>
        <p:txBody>
          <a:bodyPr wrap="none">
            <a:spAutoFit/>
          </a:bodyPr>
          <a:lstStyle/>
          <a:p>
            <a:r>
              <a:rPr lang="fr-FR" sz="1000" dirty="0" smtClean="0">
                <a:solidFill>
                  <a:schemeClr val="bg2"/>
                </a:solidFill>
                <a:cs typeface="Arial" pitchFamily="34" charset="0"/>
              </a:rPr>
              <a:t>Mayer TG et al. Pain Pract 2012</a:t>
            </a:r>
            <a:r>
              <a:rPr lang="en-GB" sz="1000" dirty="0" smtClean="0">
                <a:solidFill>
                  <a:schemeClr val="bg2"/>
                </a:solidFill>
                <a:cs typeface="Arial" pitchFamily="34" charset="0"/>
              </a:rPr>
              <a:t>; 12(4):276-85.</a:t>
            </a:r>
            <a:endParaRPr lang="en-GB" sz="1000" dirty="0">
              <a:solidFill>
                <a:schemeClr val="bg2"/>
              </a:solidFill>
              <a:cs typeface="Arial" pitchFamily="34" charset="0"/>
            </a:endParaRPr>
          </a:p>
        </p:txBody>
      </p:sp>
    </p:spTree>
    <p:extLst>
      <p:ext uri="{BB962C8B-B14F-4D97-AF65-F5344CB8AC3E}">
        <p14:creationId xmlns:p14="http://schemas.microsoft.com/office/powerpoint/2010/main" val="4113340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9"/>
          <p:cNvSpPr>
            <a:spLocks noGrp="1" noChangeArrowheads="1"/>
          </p:cNvSpPr>
          <p:nvPr>
            <p:ph type="title" idx="4294967295"/>
          </p:nvPr>
        </p:nvSpPr>
        <p:spPr/>
        <p:txBody>
          <a:bodyPr>
            <a:normAutofit/>
          </a:bodyPr>
          <a:lstStyle/>
          <a:p>
            <a:r>
              <a:rPr lang="es-MX" noProof="0" dirty="0" smtClean="0">
                <a:ea typeface="Arial Unicode MS" pitchFamily="34" charset="-128"/>
                <a:cs typeface="Arial Unicode MS" pitchFamily="34" charset="-128"/>
              </a:rPr>
              <a:t>Diagnosticando Fibromialgia</a:t>
            </a:r>
          </a:p>
        </p:txBody>
      </p:sp>
      <p:sp>
        <p:nvSpPr>
          <p:cNvPr id="5" name="Slide Number Placeholder 5"/>
          <p:cNvSpPr>
            <a:spLocks noGrp="1"/>
          </p:cNvSpPr>
          <p:nvPr>
            <p:ph type="sldNum" sz="quarter" idx="12"/>
          </p:nvPr>
        </p:nvSpPr>
        <p:spPr>
          <a:xfrm>
            <a:off x="6553200" y="6356350"/>
            <a:ext cx="2133600" cy="365125"/>
          </a:xfrm>
        </p:spPr>
        <p:txBody>
          <a:bodyPr/>
          <a:lstStyle/>
          <a:p>
            <a:fld id="{903B8EED-60FF-4798-B00A-5F8F0039E366}" type="slidenum">
              <a:rPr lang="en-CA" smtClean="0">
                <a:solidFill>
                  <a:prstClr val="black"/>
                </a:solidFill>
              </a:rPr>
              <a:pPr/>
              <a:t>9</a:t>
            </a:fld>
            <a:endParaRPr lang="en-CA" dirty="0">
              <a:solidFill>
                <a:prstClr val="black"/>
              </a:solidFill>
            </a:endParaRPr>
          </a:p>
        </p:txBody>
      </p:sp>
      <p:sp>
        <p:nvSpPr>
          <p:cNvPr id="9" name="Text Box 4"/>
          <p:cNvSpPr txBox="1">
            <a:spLocks noChangeArrowheads="1"/>
          </p:cNvSpPr>
          <p:nvPr/>
        </p:nvSpPr>
        <p:spPr bwMode="gray">
          <a:xfrm>
            <a:off x="302840" y="6381328"/>
            <a:ext cx="8229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defRPr sz="2400">
                <a:solidFill>
                  <a:schemeClr val="tx1"/>
                </a:solidFill>
                <a:latin typeface="Arial" charset="0"/>
                <a:ea typeface="ＭＳ Ｐゴシック" pitchFamily="-112" charset="-128"/>
              </a:defRPr>
            </a:lvl1pPr>
            <a:lvl2pPr marL="742950" indent="-285750" eaLnBrk="0" hangingPunct="0">
              <a:defRPr sz="2400">
                <a:solidFill>
                  <a:schemeClr val="tx1"/>
                </a:solidFill>
                <a:latin typeface="Arial" charset="0"/>
                <a:ea typeface="ＭＳ Ｐゴシック" pitchFamily="-112" charset="-128"/>
              </a:defRPr>
            </a:lvl2pPr>
            <a:lvl3pPr marL="1143000" indent="-228600" eaLnBrk="0" hangingPunct="0">
              <a:defRPr sz="2400">
                <a:solidFill>
                  <a:schemeClr val="tx1"/>
                </a:solidFill>
                <a:latin typeface="Arial" charset="0"/>
                <a:ea typeface="ＭＳ Ｐゴシック" pitchFamily="-112" charset="-128"/>
              </a:defRPr>
            </a:lvl3pPr>
            <a:lvl4pPr marL="1600200" indent="-228600" eaLnBrk="0" hangingPunct="0">
              <a:defRPr sz="2400">
                <a:solidFill>
                  <a:schemeClr val="tx1"/>
                </a:solidFill>
                <a:latin typeface="Arial" charset="0"/>
                <a:ea typeface="ＭＳ Ｐゴシック" pitchFamily="-112" charset="-128"/>
              </a:defRPr>
            </a:lvl4pPr>
            <a:lvl5pPr marL="2057400" indent="-228600" eaLnBrk="0" hangingPunct="0">
              <a:defRPr sz="2400">
                <a:solidFill>
                  <a:schemeClr val="tx1"/>
                </a:solidFill>
                <a:latin typeface="Arial" charset="0"/>
                <a:ea typeface="ＭＳ Ｐゴシック" pitchFamily="-112"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112" charset="-128"/>
              </a:defRPr>
            </a:lvl9pPr>
          </a:lstStyle>
          <a:p>
            <a:pPr eaLnBrk="1" hangingPunct="1"/>
            <a:r>
              <a:rPr lang="en-CA" sz="1000" dirty="0">
                <a:solidFill>
                  <a:srgbClr val="002060"/>
                </a:solidFill>
                <a:latin typeface="Calibri"/>
                <a:ea typeface="+mn-ea"/>
              </a:rPr>
              <a:t>Annemans </a:t>
            </a:r>
            <a:r>
              <a:rPr lang="en-CA" sz="1000" dirty="0" smtClean="0">
                <a:solidFill>
                  <a:srgbClr val="002060"/>
                </a:solidFill>
                <a:latin typeface="Calibri"/>
                <a:ea typeface="+mn-ea"/>
              </a:rPr>
              <a:t>L </a:t>
            </a:r>
            <a:r>
              <a:rPr lang="en-CA" sz="1000" i="1" dirty="0" smtClean="0">
                <a:solidFill>
                  <a:srgbClr val="002060"/>
                </a:solidFill>
                <a:latin typeface="Calibri"/>
                <a:ea typeface="+mn-ea"/>
              </a:rPr>
              <a:t>et </a:t>
            </a:r>
            <a:r>
              <a:rPr lang="en-CA" sz="1000" i="1" dirty="0">
                <a:solidFill>
                  <a:srgbClr val="002060"/>
                </a:solidFill>
                <a:latin typeface="Calibri"/>
                <a:ea typeface="+mn-ea"/>
              </a:rPr>
              <a:t>al. </a:t>
            </a:r>
            <a:r>
              <a:rPr lang="en-CA" sz="1000" i="1" dirty="0" smtClean="0">
                <a:solidFill>
                  <a:srgbClr val="002060"/>
                </a:solidFill>
                <a:latin typeface="Calibri"/>
                <a:ea typeface="+mn-ea"/>
              </a:rPr>
              <a:t>Arthritis Rheum </a:t>
            </a:r>
            <a:r>
              <a:rPr lang="en-CA" sz="1000" dirty="0">
                <a:solidFill>
                  <a:srgbClr val="002060"/>
                </a:solidFill>
                <a:latin typeface="Calibri"/>
                <a:ea typeface="+mn-ea"/>
              </a:rPr>
              <a:t>58(3):895-902; </a:t>
            </a:r>
            <a:r>
              <a:rPr lang="en-CA" sz="1000" dirty="0" smtClean="0">
                <a:solidFill>
                  <a:srgbClr val="002060"/>
                </a:solidFill>
                <a:latin typeface="Calibri"/>
                <a:ea typeface="+mn-ea"/>
              </a:rPr>
              <a:t>Choy E </a:t>
            </a:r>
            <a:r>
              <a:rPr lang="en-CA" sz="1000" i="1" dirty="0" smtClean="0">
                <a:solidFill>
                  <a:srgbClr val="002060"/>
                </a:solidFill>
                <a:latin typeface="Calibri"/>
                <a:ea typeface="+mn-ea"/>
              </a:rPr>
              <a:t>et al. BMC Health Serv Res</a:t>
            </a:r>
            <a:r>
              <a:rPr lang="en-CA" sz="1000" dirty="0" smtClean="0">
                <a:solidFill>
                  <a:srgbClr val="002060"/>
                </a:solidFill>
                <a:latin typeface="Calibri"/>
                <a:ea typeface="+mn-ea"/>
              </a:rPr>
              <a:t> 2010; 10:102; </a:t>
            </a:r>
            <a:r>
              <a:rPr lang="en-US" sz="1000" dirty="0" smtClean="0">
                <a:solidFill>
                  <a:srgbClr val="002060"/>
                </a:solidFill>
                <a:latin typeface="Calibri"/>
                <a:ea typeface="+mn-ea"/>
              </a:rPr>
              <a:t>Clauw DJ </a:t>
            </a:r>
            <a:r>
              <a:rPr lang="en-US" sz="1000" i="1" dirty="0" smtClean="0">
                <a:solidFill>
                  <a:srgbClr val="002060"/>
                </a:solidFill>
                <a:latin typeface="Calibri"/>
                <a:ea typeface="+mn-ea"/>
              </a:rPr>
              <a:t>et al. Mayo Clin Proc. </a:t>
            </a:r>
            <a:r>
              <a:rPr lang="en-US" sz="1000" dirty="0" smtClean="0">
                <a:solidFill>
                  <a:srgbClr val="002060"/>
                </a:solidFill>
                <a:latin typeface="Calibri"/>
                <a:ea typeface="+mn-ea"/>
              </a:rPr>
              <a:t>2011; 86(9):907-11; </a:t>
            </a:r>
            <a:br>
              <a:rPr lang="en-US" sz="1000" dirty="0" smtClean="0">
                <a:solidFill>
                  <a:srgbClr val="002060"/>
                </a:solidFill>
                <a:latin typeface="Calibri"/>
                <a:ea typeface="+mn-ea"/>
              </a:rPr>
            </a:br>
            <a:r>
              <a:rPr lang="en-US" sz="1000" dirty="0" smtClean="0">
                <a:solidFill>
                  <a:srgbClr val="002060"/>
                </a:solidFill>
                <a:latin typeface="Calibri"/>
              </a:rPr>
              <a:t>Mease P. </a:t>
            </a:r>
            <a:r>
              <a:rPr lang="en-US" sz="1000" i="1" dirty="0" smtClean="0">
                <a:solidFill>
                  <a:srgbClr val="002060"/>
                </a:solidFill>
                <a:latin typeface="Calibri"/>
              </a:rPr>
              <a:t>J Rheumatol</a:t>
            </a:r>
            <a:r>
              <a:rPr lang="en-US" sz="1000" dirty="0" smtClean="0">
                <a:solidFill>
                  <a:srgbClr val="002060"/>
                </a:solidFill>
                <a:latin typeface="Calibri"/>
              </a:rPr>
              <a:t> </a:t>
            </a:r>
            <a:r>
              <a:rPr lang="en-US" sz="1000" dirty="0" smtClean="0">
                <a:solidFill>
                  <a:srgbClr val="002060"/>
                </a:solidFill>
                <a:latin typeface="Calibri"/>
                <a:cs typeface="Arial" charset="0"/>
              </a:rPr>
              <a:t>2005; 32(Suppl 75):6-21; </a:t>
            </a:r>
            <a:r>
              <a:rPr lang="en-US" sz="1000" dirty="0" smtClean="0">
                <a:solidFill>
                  <a:srgbClr val="002060"/>
                </a:solidFill>
                <a:latin typeface="Calibri"/>
              </a:rPr>
              <a:t>Wolfe F </a:t>
            </a:r>
            <a:r>
              <a:rPr lang="en-US" sz="1000" i="1" dirty="0" smtClean="0">
                <a:solidFill>
                  <a:srgbClr val="002060"/>
                </a:solidFill>
                <a:latin typeface="Calibri"/>
              </a:rPr>
              <a:t>et al. Arthritis Rheum 1</a:t>
            </a:r>
            <a:r>
              <a:rPr lang="en-US" sz="1000" dirty="0" smtClean="0">
                <a:solidFill>
                  <a:srgbClr val="002060"/>
                </a:solidFill>
                <a:latin typeface="Calibri"/>
              </a:rPr>
              <a:t>990; 33(2):160-72.</a:t>
            </a:r>
            <a:endParaRPr lang="en-US" sz="1000" dirty="0">
              <a:solidFill>
                <a:srgbClr val="002060"/>
              </a:solidFill>
              <a:latin typeface="Calibri"/>
            </a:endParaRPr>
          </a:p>
        </p:txBody>
      </p:sp>
      <p:sp>
        <p:nvSpPr>
          <p:cNvPr id="10" name="Rectangle 10"/>
          <p:cNvSpPr txBox="1">
            <a:spLocks noChangeArrowheads="1"/>
          </p:cNvSpPr>
          <p:nvPr/>
        </p:nvSpPr>
        <p:spPr>
          <a:xfrm>
            <a:off x="328167" y="2636912"/>
            <a:ext cx="5179937" cy="3528392"/>
          </a:xfrm>
          <a:prstGeom prst="rect">
            <a:avLst/>
          </a:prstGeom>
          <a:solidFill>
            <a:schemeClr val="accent3"/>
          </a:solidFill>
        </p:spPr>
        <p:txBody>
          <a:bodyPr vert="horz" lIns="91440" tIns="45720" rIns="91440" bIns="45720" rtlCol="0">
            <a:normAutofit fontScale="77500" lnSpcReduction="20000"/>
          </a:bodyPr>
          <a:lstStyle/>
          <a:p>
            <a:pPr marL="0" marR="0" lvl="0" indent="0" algn="ctr" defTabSz="914400" rtl="0" eaLnBrk="1" fontAlgn="auto" latinLnBrk="0" hangingPunct="1">
              <a:lnSpc>
                <a:spcPct val="120000"/>
              </a:lnSpc>
              <a:spcBef>
                <a:spcPts val="0"/>
              </a:spcBef>
              <a:spcAft>
                <a:spcPts val="0"/>
              </a:spcAft>
              <a:buClrTx/>
              <a:buSzTx/>
              <a:buFont typeface="Arial" pitchFamily="34" charset="0"/>
              <a:buNone/>
              <a:tabLst/>
              <a:defRPr/>
            </a:pPr>
            <a:r>
              <a:rPr kumimoji="0" lang="es-MX" sz="2800" b="1" i="0" u="none" strike="noStrike" kern="1200" cap="none" spc="0" normalizeH="0" baseline="0" noProof="0" dirty="0" smtClean="0">
                <a:ln>
                  <a:noFill/>
                </a:ln>
                <a:solidFill>
                  <a:srgbClr val="002060"/>
                </a:solidFill>
                <a:effectLst/>
                <a:uLnTx/>
                <a:uFillTx/>
                <a:latin typeface="+mn-lt"/>
                <a:ea typeface="+mn-ea"/>
                <a:cs typeface="+mn-cs"/>
              </a:rPr>
              <a:t>Visión general del diagnóstico</a:t>
            </a:r>
          </a:p>
          <a:p>
            <a:pPr marL="255588" marR="0" lvl="0" indent="-255588" algn="l" defTabSz="914400" rtl="0" eaLnBrk="1" fontAlgn="auto" latinLnBrk="0" hangingPunct="1">
              <a:lnSpc>
                <a:spcPct val="120000"/>
              </a:lnSpc>
              <a:spcBef>
                <a:spcPts val="0"/>
              </a:spcBef>
              <a:spcAft>
                <a:spcPts val="0"/>
              </a:spcAft>
              <a:buClrTx/>
              <a:buSzTx/>
              <a:buFont typeface="Arial" pitchFamily="34" charset="0"/>
              <a:buChar char="•"/>
              <a:tabLst/>
              <a:defRPr/>
            </a:pPr>
            <a:r>
              <a:rPr kumimoji="0" lang="es-MX" sz="2800" b="0" i="0" u="none" strike="noStrike" kern="1200" cap="none" spc="0" normalizeH="0" baseline="0" noProof="0" dirty="0" smtClean="0">
                <a:ln>
                  <a:noFill/>
                </a:ln>
                <a:solidFill>
                  <a:srgbClr val="002060"/>
                </a:solidFill>
                <a:effectLst/>
                <a:uLnTx/>
                <a:uFillTx/>
                <a:latin typeface="+mn-lt"/>
                <a:ea typeface="+mn-ea"/>
                <a:cs typeface="+mn-cs"/>
              </a:rPr>
              <a:t>Historia de  fibromialgia o </a:t>
            </a:r>
            <a:br>
              <a:rPr kumimoji="0" lang="es-MX" sz="2800" b="0" i="0" u="none" strike="noStrike" kern="1200" cap="none" spc="0" normalizeH="0" baseline="0" noProof="0" dirty="0" smtClean="0">
                <a:ln>
                  <a:noFill/>
                </a:ln>
                <a:solidFill>
                  <a:srgbClr val="002060"/>
                </a:solidFill>
                <a:effectLst/>
                <a:uLnTx/>
                <a:uFillTx/>
                <a:latin typeface="+mn-lt"/>
                <a:ea typeface="+mn-ea"/>
                <a:cs typeface="+mn-cs"/>
              </a:rPr>
            </a:br>
            <a:r>
              <a:rPr kumimoji="0" lang="es-MX" sz="2800" b="0" i="0" u="none" strike="noStrike" kern="1200" cap="none" spc="0" normalizeH="0" baseline="0" noProof="0" dirty="0" smtClean="0">
                <a:ln>
                  <a:noFill/>
                </a:ln>
                <a:solidFill>
                  <a:srgbClr val="002060"/>
                </a:solidFill>
                <a:effectLst/>
                <a:uLnTx/>
                <a:uFillTx/>
                <a:latin typeface="+mn-lt"/>
                <a:ea typeface="+mn-ea"/>
                <a:cs typeface="+mn-cs"/>
              </a:rPr>
              <a:t>padecimientos relacionados</a:t>
            </a:r>
          </a:p>
          <a:p>
            <a:pPr marL="536575" marR="0" lvl="1" indent="-261938" algn="l" defTabSz="914400" rtl="0" eaLnBrk="1" fontAlgn="auto" latinLnBrk="0" hangingPunct="1">
              <a:lnSpc>
                <a:spcPct val="120000"/>
              </a:lnSpc>
              <a:spcBef>
                <a:spcPts val="0"/>
              </a:spcBef>
              <a:spcAft>
                <a:spcPts val="0"/>
              </a:spcAft>
              <a:buClrTx/>
              <a:buSzTx/>
              <a:buFont typeface="Wingdings" pitchFamily="2" charset="2"/>
              <a:buChar char="§"/>
              <a:tabLst/>
              <a:defRPr/>
            </a:pPr>
            <a:r>
              <a:rPr kumimoji="0" lang="es-MX" sz="2600" b="0" i="0" u="none" strike="noStrike" kern="1200" cap="none" spc="0" normalizeH="0" baseline="0" noProof="0" dirty="0" smtClean="0">
                <a:ln>
                  <a:noFill/>
                </a:ln>
                <a:solidFill>
                  <a:srgbClr val="002060"/>
                </a:solidFill>
                <a:effectLst/>
                <a:uLnTx/>
                <a:uFillTx/>
                <a:latin typeface="+mn-lt"/>
                <a:ea typeface="+mn-ea"/>
                <a:cs typeface="+mn-cs"/>
              </a:rPr>
              <a:t>Historia personal y familiar</a:t>
            </a:r>
          </a:p>
          <a:p>
            <a:pPr marL="255588" marR="0" lvl="0" indent="-255588" algn="l" defTabSz="914400" rtl="0" eaLnBrk="1" fontAlgn="auto" latinLnBrk="0" hangingPunct="1">
              <a:lnSpc>
                <a:spcPct val="120000"/>
              </a:lnSpc>
              <a:spcBef>
                <a:spcPts val="0"/>
              </a:spcBef>
              <a:spcAft>
                <a:spcPts val="0"/>
              </a:spcAft>
              <a:buClrTx/>
              <a:buSzTx/>
              <a:buFont typeface="Arial" pitchFamily="34" charset="0"/>
              <a:buChar char="•"/>
              <a:tabLst/>
              <a:defRPr/>
            </a:pPr>
            <a:r>
              <a:rPr kumimoji="0" lang="es-MX" sz="2800" b="0" i="0" u="none" strike="noStrike" kern="1200" cap="none" spc="0" normalizeH="0" baseline="0" noProof="0" dirty="0" smtClean="0">
                <a:ln>
                  <a:noFill/>
                </a:ln>
                <a:solidFill>
                  <a:srgbClr val="002060"/>
                </a:solidFill>
                <a:effectLst/>
                <a:uLnTx/>
                <a:uFillTx/>
                <a:latin typeface="+mn-lt"/>
                <a:ea typeface="+mn-ea"/>
                <a:cs typeface="+mn-cs"/>
              </a:rPr>
              <a:t>Examen físico</a:t>
            </a:r>
          </a:p>
          <a:p>
            <a:pPr marL="536575" marR="0" lvl="1" indent="-261938" algn="l" defTabSz="914400" rtl="0" eaLnBrk="1" fontAlgn="auto" latinLnBrk="0" hangingPunct="1">
              <a:lnSpc>
                <a:spcPct val="120000"/>
              </a:lnSpc>
              <a:spcBef>
                <a:spcPts val="0"/>
              </a:spcBef>
              <a:spcAft>
                <a:spcPts val="0"/>
              </a:spcAft>
              <a:buClrTx/>
              <a:buSzTx/>
              <a:buFont typeface="Wingdings" pitchFamily="2" charset="2"/>
              <a:buChar char="§"/>
              <a:tabLst/>
              <a:defRPr/>
            </a:pPr>
            <a:r>
              <a:rPr kumimoji="0" lang="es-MX" sz="2600" b="0" i="0" u="none" strike="noStrike" kern="1200" cap="none" spc="0" normalizeH="0" baseline="0" noProof="0" dirty="0" smtClean="0">
                <a:ln>
                  <a:noFill/>
                </a:ln>
                <a:solidFill>
                  <a:srgbClr val="002060"/>
                </a:solidFill>
                <a:effectLst/>
                <a:uLnTx/>
                <a:uFillTx/>
                <a:latin typeface="+mn-lt"/>
                <a:ea typeface="+mn-ea"/>
                <a:cs typeface="+mn-cs"/>
              </a:rPr>
              <a:t>Lo más importante es identificar cualquier padecimiento posible</a:t>
            </a:r>
          </a:p>
          <a:p>
            <a:pPr marL="255588" marR="0" lvl="0" indent="-255588" algn="l" defTabSz="914400" rtl="0" eaLnBrk="1" fontAlgn="auto" latinLnBrk="0" hangingPunct="1">
              <a:lnSpc>
                <a:spcPct val="120000"/>
              </a:lnSpc>
              <a:spcBef>
                <a:spcPts val="0"/>
              </a:spcBef>
              <a:spcAft>
                <a:spcPts val="0"/>
              </a:spcAft>
              <a:buClrTx/>
              <a:buSzTx/>
              <a:buFont typeface="Arial" pitchFamily="34" charset="0"/>
              <a:buChar char="•"/>
              <a:tabLst/>
              <a:defRPr/>
            </a:pPr>
            <a:r>
              <a:rPr kumimoji="0" lang="es-MX" sz="2800" b="0" i="0" u="none" strike="noStrike" kern="1200" cap="none" spc="0" normalizeH="0" baseline="0" noProof="0" dirty="0" smtClean="0">
                <a:ln>
                  <a:noFill/>
                </a:ln>
                <a:solidFill>
                  <a:srgbClr val="002060"/>
                </a:solidFill>
                <a:effectLst/>
                <a:uLnTx/>
                <a:uFillTx/>
                <a:latin typeface="+mn-lt"/>
                <a:ea typeface="+mn-ea"/>
                <a:cs typeface="+mn-cs"/>
              </a:rPr>
              <a:t>Diagnóstico diferencial</a:t>
            </a:r>
          </a:p>
          <a:p>
            <a:pPr marL="536575" marR="0" lvl="1" indent="-261938" algn="l" defTabSz="914400" rtl="0" eaLnBrk="1" fontAlgn="auto" latinLnBrk="0" hangingPunct="1">
              <a:lnSpc>
                <a:spcPct val="120000"/>
              </a:lnSpc>
              <a:spcBef>
                <a:spcPts val="0"/>
              </a:spcBef>
              <a:spcAft>
                <a:spcPts val="0"/>
              </a:spcAft>
              <a:buClrTx/>
              <a:buSzTx/>
              <a:buFont typeface="Wingdings" pitchFamily="2" charset="2"/>
              <a:buChar char="§"/>
              <a:tabLst/>
              <a:defRPr/>
            </a:pPr>
            <a:r>
              <a:rPr kumimoji="0" lang="es-MX" sz="2600" b="0" i="0" u="none" strike="noStrike" kern="1200" cap="none" spc="0" normalizeH="0" baseline="0" noProof="0" dirty="0" smtClean="0">
                <a:ln>
                  <a:noFill/>
                </a:ln>
                <a:solidFill>
                  <a:srgbClr val="002060"/>
                </a:solidFill>
                <a:effectLst/>
                <a:uLnTx/>
                <a:uFillTx/>
                <a:latin typeface="+mn-lt"/>
                <a:ea typeface="+mn-ea"/>
                <a:cs typeface="+mn-cs"/>
              </a:rPr>
              <a:t>Evaluación clínica/de laboratorio para identificar otros posibles padecimientos</a:t>
            </a:r>
            <a:endParaRPr kumimoji="0" lang="es-MX" sz="2800" b="0" i="0" u="none" strike="noStrike" kern="1200" cap="none" spc="0" normalizeH="0" baseline="0" noProof="0" dirty="0" smtClean="0">
              <a:ln>
                <a:noFill/>
              </a:ln>
              <a:solidFill>
                <a:srgbClr val="002060"/>
              </a:solidFill>
              <a:effectLst/>
              <a:uLnTx/>
              <a:uFillTx/>
              <a:latin typeface="+mn-lt"/>
              <a:ea typeface="+mn-ea"/>
              <a:cs typeface="+mn-cs"/>
            </a:endParaRPr>
          </a:p>
        </p:txBody>
      </p:sp>
      <p:sp>
        <p:nvSpPr>
          <p:cNvPr id="11" name="Rectangle 1"/>
          <p:cNvSpPr/>
          <p:nvPr/>
        </p:nvSpPr>
        <p:spPr>
          <a:xfrm>
            <a:off x="328166" y="1412776"/>
            <a:ext cx="8636322"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1" indent="-342900">
              <a:lnSpc>
                <a:spcPts val="2200"/>
              </a:lnSpc>
              <a:buFont typeface="Arial" pitchFamily="34" charset="0"/>
              <a:buChar char="•"/>
            </a:pPr>
            <a:r>
              <a:rPr lang="es-MX" sz="2200" dirty="0" smtClean="0">
                <a:solidFill>
                  <a:prstClr val="white"/>
                </a:solidFill>
              </a:rPr>
              <a:t>En promedio, los pacientes taran </a:t>
            </a:r>
            <a:r>
              <a:rPr lang="es-MX" sz="2200" b="1" dirty="0" smtClean="0">
                <a:solidFill>
                  <a:prstClr val="white"/>
                </a:solidFill>
              </a:rPr>
              <a:t>&gt;2 años </a:t>
            </a:r>
            <a:r>
              <a:rPr lang="es-MX" sz="2200" dirty="0" smtClean="0">
                <a:solidFill>
                  <a:prstClr val="white"/>
                </a:solidFill>
              </a:rPr>
              <a:t>para ser diagnosticados con fibromialgia</a:t>
            </a:r>
          </a:p>
          <a:p>
            <a:pPr marL="342900" lvl="1" indent="-342900">
              <a:lnSpc>
                <a:spcPts val="2200"/>
              </a:lnSpc>
              <a:buFont typeface="Arial" pitchFamily="34" charset="0"/>
              <a:buChar char="•"/>
            </a:pPr>
            <a:r>
              <a:rPr lang="es-MX" sz="2200" dirty="0" smtClean="0">
                <a:solidFill>
                  <a:prstClr val="white"/>
                </a:solidFill>
              </a:rPr>
              <a:t>Se calcula que </a:t>
            </a:r>
            <a:r>
              <a:rPr lang="es-MX" sz="2200" b="1" dirty="0" smtClean="0">
                <a:solidFill>
                  <a:prstClr val="white"/>
                </a:solidFill>
              </a:rPr>
              <a:t>75% </a:t>
            </a:r>
            <a:r>
              <a:rPr lang="es-MX" sz="2200" dirty="0" smtClean="0">
                <a:solidFill>
                  <a:prstClr val="white"/>
                </a:solidFill>
              </a:rPr>
              <a:t>de las personas con fibromialgia no son diagnosticadas</a:t>
            </a:r>
            <a:endParaRPr lang="es-MX" sz="2200" dirty="0">
              <a:solidFill>
                <a:prstClr val="white"/>
              </a:solidFill>
            </a:endParaRPr>
          </a:p>
        </p:txBody>
      </p:sp>
      <p:sp>
        <p:nvSpPr>
          <p:cNvPr id="12" name="Rectangle 10"/>
          <p:cNvSpPr txBox="1">
            <a:spLocks noChangeArrowheads="1"/>
          </p:cNvSpPr>
          <p:nvPr/>
        </p:nvSpPr>
        <p:spPr>
          <a:xfrm>
            <a:off x="5364088" y="2637304"/>
            <a:ext cx="3600400" cy="3528392"/>
          </a:xfrm>
          <a:prstGeom prst="rect">
            <a:avLst/>
          </a:prstGeom>
          <a:solidFill>
            <a:schemeClr val="accent2"/>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Font typeface="Arial" pitchFamily="34" charset="0"/>
              <a:buNone/>
            </a:pPr>
            <a:r>
              <a:rPr lang="es-MX" sz="2000" b="1" dirty="0" smtClean="0">
                <a:solidFill>
                  <a:prstClr val="white"/>
                </a:solidFill>
              </a:rPr>
              <a:t>Consecuencia del No-diagnóstico</a:t>
            </a:r>
          </a:p>
          <a:p>
            <a:pPr>
              <a:spcBef>
                <a:spcPts val="0"/>
              </a:spcBef>
              <a:spcAft>
                <a:spcPts val="300"/>
              </a:spcAft>
            </a:pPr>
            <a:r>
              <a:rPr lang="es-MX" sz="2000" dirty="0" smtClean="0">
                <a:solidFill>
                  <a:prstClr val="white"/>
                </a:solidFill>
              </a:rPr>
              <a:t>La falla para diagnosticar fibromialgia está asociada con mayores costos y mayor uso de los servicios médicos</a:t>
            </a:r>
            <a:endParaRPr lang="es-MX" sz="2000" baseline="30000" dirty="0">
              <a:solidFill>
                <a:prstClr val="white"/>
              </a:solidFill>
            </a:endParaRPr>
          </a:p>
        </p:txBody>
      </p:sp>
    </p:spTree>
    <p:extLst>
      <p:ext uri="{BB962C8B-B14F-4D97-AF65-F5344CB8AC3E}">
        <p14:creationId xmlns:p14="http://schemas.microsoft.com/office/powerpoint/2010/main" val="316133611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1_Default Design">
  <a:themeElements>
    <a:clrScheme name="Custom 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C000"/>
      </a:hlink>
      <a:folHlink>
        <a:srgbClr val="FFFFCC"/>
      </a:folHlink>
    </a:clrScheme>
    <a:fontScheme name="1_Default Desig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00"/>
        </a:hlink>
        <a:folHlink>
          <a:srgbClr val="99CC00"/>
        </a:folHlink>
      </a:clrScheme>
      <a:clrMap bg1="lt1" tx1="dk1" bg2="lt2" tx2="dk2" accent1="accent1" accent2="accent2" accent3="accent3" accent4="accent4" accent5="accent5" accent6="accent6" hlink="hlink" folHlink="folHlink"/>
    </a:extraClrScheme>
    <a:extraClrScheme>
      <a:clrScheme name="1_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9933"/>
        </a:hlink>
        <a:folHlink>
          <a:srgbClr val="99CC00"/>
        </a:folHlink>
      </a:clrScheme>
      <a:clrMap bg1="lt1" tx1="dk1" bg2="lt2" tx2="dk2" accent1="accent1" accent2="accent2" accent3="accent3" accent4="accent4" accent5="accent5" accent6="accent6" hlink="hlink" folHlink="folHlink"/>
    </a:extraClrScheme>
    <a:extraClrScheme>
      <a:clrScheme name="1_Default 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D98058"/>
        </a:hlink>
        <a:folHlink>
          <a:srgbClr val="99CC00"/>
        </a:folHlink>
      </a:clrScheme>
      <a:clrMap bg1="lt1" tx1="dk1" bg2="lt2" tx2="dk2" accent1="accent1" accent2="accent2" accent3="accent3" accent4="accent4" accent5="accent5" accent6="accent6" hlink="hlink" folHlink="folHlink"/>
    </a:extraClrScheme>
    <a:extraClrScheme>
      <a:clrScheme name="1_Default Design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0CDBA"/>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15764</TotalTime>
  <Words>8645</Words>
  <Application>Microsoft Office PowerPoint</Application>
  <PresentationFormat>On-screen Show (4:3)</PresentationFormat>
  <Paragraphs>743</Paragraphs>
  <Slides>44</Slides>
  <Notes>44</Notes>
  <HiddenSlides>0</HiddenSlides>
  <MMClips>0</MMClips>
  <ScaleCrop>false</ScaleCrop>
  <HeadingPairs>
    <vt:vector size="4" baseType="variant">
      <vt:variant>
        <vt:lpstr>Theme</vt:lpstr>
      </vt:variant>
      <vt:variant>
        <vt:i4>3</vt:i4>
      </vt:variant>
      <vt:variant>
        <vt:lpstr>Slide Titles</vt:lpstr>
      </vt:variant>
      <vt:variant>
        <vt:i4>44</vt:i4>
      </vt:variant>
    </vt:vector>
  </HeadingPairs>
  <TitlesOfParts>
    <vt:vector size="47" baseType="lpstr">
      <vt:lpstr>1_Default Design</vt:lpstr>
      <vt:lpstr>1_Office Theme</vt:lpstr>
      <vt:lpstr>3_Office Theme</vt:lpstr>
      <vt:lpstr>PowerPoint Presentation</vt:lpstr>
      <vt:lpstr>Comité de Desarrollo</vt:lpstr>
      <vt:lpstr>Objetivos de Aprendizaje</vt:lpstr>
      <vt:lpstr>EVALUACIÓN Y DIAGNÓSTICO</vt:lpstr>
      <vt:lpstr>PowerPoint Presentation</vt:lpstr>
      <vt:lpstr>Características Clínicas  de la Sensibilización Central/Dolor disfuncional</vt:lpstr>
      <vt:lpstr>Inventario de Sensibilización Central (CSI)</vt:lpstr>
      <vt:lpstr>Inventario de Sensibilización Central (CSI)</vt:lpstr>
      <vt:lpstr>Diagnosticando Fibromialgia</vt:lpstr>
      <vt:lpstr>FiRST: Herramienta de Evaluación Rápida de Fibromialgia</vt:lpstr>
      <vt:lpstr>PowerPoint Presentation</vt:lpstr>
      <vt:lpstr>Cómo Reconocer la Fibromialgia:  El Dolor es la Pieza Común del Rompecabezas</vt:lpstr>
      <vt:lpstr>PowerPoint Presentation</vt:lpstr>
      <vt:lpstr>PowerPoint Presentation</vt:lpstr>
      <vt:lpstr>PowerPoint Presentation</vt:lpstr>
      <vt:lpstr>Factores de Estrés</vt:lpstr>
      <vt:lpstr>Fibromialgia como Consecuencia  de Trauma</vt:lpstr>
      <vt:lpstr>Factores Moduladores de Dolor por Síndrome de Fibromialgia</vt:lpstr>
      <vt:lpstr>Escala de Intensidad de Síntomas (SIS)</vt:lpstr>
      <vt:lpstr>Escala de Intensidad de Síntomas (SIS)</vt:lpstr>
      <vt:lpstr>Cuestionario de Impacto de la Fibromialgia (FIQ)</vt:lpstr>
      <vt:lpstr>Cuestionario de Impacto de la Fibromialgia (FIQ)</vt:lpstr>
      <vt:lpstr>Cuestionario de Impacto de la Fibromialgia (FIQ)</vt:lpstr>
      <vt:lpstr>PowerPoint Presentation</vt:lpstr>
      <vt:lpstr>Examen Físico:  Encuesta de Puntos Sensibles </vt:lpstr>
      <vt:lpstr>Realizando un Estudio Manual de  Puntos Sensibles</vt:lpstr>
      <vt:lpstr>Encuesta de Puntos Sensibles :  Ilustración de 18 Puntos Sensibles</vt:lpstr>
      <vt:lpstr>PowerPoint Presentation</vt:lpstr>
      <vt:lpstr>Imágenes y Pruebas de Laboratorio: Fibromialgia</vt:lpstr>
      <vt:lpstr>Diagnósticos Diferenciales para Fibromialgia y Opciones de Prueba Correspondientes</vt:lpstr>
      <vt:lpstr>Diagnósticos Diferenciales para Fibromialgia y Opciones de Prueba Correspondientes</vt:lpstr>
      <vt:lpstr>PowerPoint Presentation</vt:lpstr>
      <vt:lpstr>¿Se trata de fibromialgia o de  síndrome de fatiga crónica?</vt:lpstr>
      <vt:lpstr>Criterios de Clasificación ACR para Fibromialgia (1990)</vt:lpstr>
      <vt:lpstr>Criterios de Diagnóstico Propuestos por la ACR para Fibromialgia(2010)</vt:lpstr>
      <vt:lpstr>Criterios de Diagnóstico ACR para Fibromialgia – 2010</vt:lpstr>
      <vt:lpstr>Índice de Dolor Diseminado (WPI)</vt:lpstr>
      <vt:lpstr>Escala de Severidad de los Síntomas (SSS) (Parte A)</vt:lpstr>
      <vt:lpstr>Escala de Severidad de los Síntomas – Otros Síntomas Somáticos (Parte B)</vt:lpstr>
      <vt:lpstr>Qué Significan las Calificaciones del Paciente</vt:lpstr>
      <vt:lpstr>PowerPoint Presentation</vt:lpstr>
      <vt:lpstr>PowerPoint Presentation</vt:lpstr>
      <vt:lpstr>PowerPoint Presentation</vt:lpstr>
      <vt:lpstr>Evaluación y Diagnóstico: Resumen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Know Pain in General</dc:title>
  <dc:creator>Rebecca Cowan</dc:creator>
  <cp:lastModifiedBy>Cigeroglu, Osman</cp:lastModifiedBy>
  <cp:revision>924</cp:revision>
  <cp:lastPrinted>2013-09-10T18:56:49Z</cp:lastPrinted>
  <dcterms:created xsi:type="dcterms:W3CDTF">2013-04-23T13:02:59Z</dcterms:created>
  <dcterms:modified xsi:type="dcterms:W3CDTF">2015-07-06T18:10:12Z</dcterms:modified>
</cp:coreProperties>
</file>