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charts/chart3.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8" r:id="rId3"/>
  </p:sldMasterIdLst>
  <p:notesMasterIdLst>
    <p:notesMasterId r:id="rId37"/>
  </p:notesMasterIdLst>
  <p:handoutMasterIdLst>
    <p:handoutMasterId r:id="rId38"/>
  </p:handoutMasterIdLst>
  <p:sldIdLst>
    <p:sldId id="930" r:id="rId4"/>
    <p:sldId id="931" r:id="rId5"/>
    <p:sldId id="932" r:id="rId6"/>
    <p:sldId id="1241" r:id="rId7"/>
    <p:sldId id="1242" r:id="rId8"/>
    <p:sldId id="1243" r:id="rId9"/>
    <p:sldId id="1244" r:id="rId10"/>
    <p:sldId id="1245" r:id="rId11"/>
    <p:sldId id="1246" r:id="rId12"/>
    <p:sldId id="1247" r:id="rId13"/>
    <p:sldId id="1249" r:id="rId14"/>
    <p:sldId id="1250" r:id="rId15"/>
    <p:sldId id="1251" r:id="rId16"/>
    <p:sldId id="1252" r:id="rId17"/>
    <p:sldId id="1253" r:id="rId18"/>
    <p:sldId id="1254" r:id="rId19"/>
    <p:sldId id="1255" r:id="rId20"/>
    <p:sldId id="1256" r:id="rId21"/>
    <p:sldId id="1257" r:id="rId22"/>
    <p:sldId id="1258" r:id="rId23"/>
    <p:sldId id="1259" r:id="rId24"/>
    <p:sldId id="1260" r:id="rId25"/>
    <p:sldId id="1261" r:id="rId26"/>
    <p:sldId id="1262" r:id="rId27"/>
    <p:sldId id="1263" r:id="rId28"/>
    <p:sldId id="1264" r:id="rId29"/>
    <p:sldId id="1265" r:id="rId30"/>
    <p:sldId id="1266" r:id="rId31"/>
    <p:sldId id="1267" r:id="rId32"/>
    <p:sldId id="1268" r:id="rId33"/>
    <p:sldId id="1269" r:id="rId34"/>
    <p:sldId id="1270" r:id="rId35"/>
    <p:sldId id="1273" r:id="rId36"/>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e-Claude Vachon" initials="MCV"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C8E2FC"/>
    <a:srgbClr val="002B82"/>
    <a:srgbClr val="0C6FCF"/>
    <a:srgbClr val="5AA9F5"/>
    <a:srgbClr val="C03932"/>
    <a:srgbClr val="FF99CC"/>
    <a:srgbClr val="D0ACD4"/>
    <a:srgbClr val="B5CD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34559" autoAdjust="0"/>
    <p:restoredTop sz="36918" autoAdjust="0"/>
  </p:normalViewPr>
  <p:slideViewPr>
    <p:cSldViewPr>
      <p:cViewPr varScale="1">
        <p:scale>
          <a:sx n="109" d="100"/>
          <a:sy n="109" d="100"/>
        </p:scale>
        <p:origin x="-1740" y="-84"/>
      </p:cViewPr>
      <p:guideLst>
        <p:guide orient="horz" pos="2160"/>
        <p:guide pos="2880"/>
      </p:guideLst>
    </p:cSldViewPr>
  </p:slideViewPr>
  <p:outlineViewPr>
    <p:cViewPr>
      <p:scale>
        <a:sx n="33" d="100"/>
        <a:sy n="33" d="100"/>
      </p:scale>
      <p:origin x="246" y="0"/>
    </p:cViewPr>
  </p:outlineViewPr>
  <p:notesTextViewPr>
    <p:cViewPr>
      <p:scale>
        <a:sx n="1" d="1"/>
        <a:sy n="1" d="1"/>
      </p:scale>
      <p:origin x="0" y="0"/>
    </p:cViewPr>
  </p:notesTextViewPr>
  <p:sorterViewPr>
    <p:cViewPr>
      <p:scale>
        <a:sx n="75" d="100"/>
        <a:sy n="75" d="100"/>
      </p:scale>
      <p:origin x="0" y="0"/>
    </p:cViewPr>
  </p:sorterViewPr>
  <p:notesViewPr>
    <p:cSldViewPr>
      <p:cViewPr>
        <p:scale>
          <a:sx n="90" d="100"/>
          <a:sy n="90" d="100"/>
        </p:scale>
        <p:origin x="-1992" y="1902"/>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image" Target="../media/image11.pn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Europe</c:v>
                </c:pt>
              </c:strCache>
            </c:strRef>
          </c:tx>
          <c:invertIfNegative val="0"/>
          <c:dLbls>
            <c:txPr>
              <a:bodyPr/>
              <a:lstStyle/>
              <a:p>
                <a:pPr>
                  <a:defRPr sz="1200">
                    <a:solidFill>
                      <a:schemeClr val="accent1"/>
                    </a:solidFill>
                  </a:defRPr>
                </a:pPr>
                <a:endParaRPr lang="en-US"/>
              </a:p>
            </c:txPr>
            <c:dLblPos val="outEnd"/>
            <c:showLegendKey val="0"/>
            <c:showVal val="1"/>
            <c:showCatName val="0"/>
            <c:showSerName val="0"/>
            <c:showPercent val="0"/>
            <c:showBubbleSize val="0"/>
            <c:showLeaderLines val="0"/>
          </c:dLbls>
          <c:cat>
            <c:strRef>
              <c:f>Sheet1!$A$2:$A$11</c:f>
              <c:strCache>
                <c:ptCount val="10"/>
                <c:pt idx="0">
                  <c:v>Motivación/impulso</c:v>
                </c:pt>
                <c:pt idx="1">
                  <c:v>Concentración/memoria</c:v>
                </c:pt>
                <c:pt idx="2">
                  <c:v>Estado de ánimo general</c:v>
                </c:pt>
                <c:pt idx="3">
                  <c:v>Movilidad física</c:v>
                </c:pt>
                <c:pt idx="4">
                  <c:v>Vida sexual</c:v>
                </c:pt>
                <c:pt idx="5">
                  <c:v>Habilidad para cuidar a la familia</c:v>
                </c:pt>
                <c:pt idx="6">
                  <c:v>Habilidad para participar en pasa-tiempos</c:v>
                </c:pt>
                <c:pt idx="7">
                  <c:v>Habilidad para cumplir con citas</c:v>
                </c:pt>
                <c:pt idx="8">
                  <c:v>Relaciones personales</c:v>
                </c:pt>
                <c:pt idx="9">
                  <c:v>Calidad de vida en general</c:v>
                </c:pt>
              </c:strCache>
            </c:strRef>
          </c:cat>
          <c:val>
            <c:numRef>
              <c:f>Sheet1!$B$2:$B$11</c:f>
              <c:numCache>
                <c:formatCode>General</c:formatCode>
                <c:ptCount val="10"/>
                <c:pt idx="0">
                  <c:v>64</c:v>
                </c:pt>
                <c:pt idx="1">
                  <c:v>58</c:v>
                </c:pt>
                <c:pt idx="2">
                  <c:v>63</c:v>
                </c:pt>
                <c:pt idx="3">
                  <c:v>62</c:v>
                </c:pt>
                <c:pt idx="4">
                  <c:v>47</c:v>
                </c:pt>
                <c:pt idx="5">
                  <c:v>49</c:v>
                </c:pt>
                <c:pt idx="6">
                  <c:v>54</c:v>
                </c:pt>
                <c:pt idx="7">
                  <c:v>47</c:v>
                </c:pt>
                <c:pt idx="8">
                  <c:v>46</c:v>
                </c:pt>
                <c:pt idx="9">
                  <c:v>76</c:v>
                </c:pt>
              </c:numCache>
            </c:numRef>
          </c:val>
        </c:ser>
        <c:ser>
          <c:idx val="1"/>
          <c:order val="1"/>
          <c:tx>
            <c:strRef>
              <c:f>Sheet1!$C$1</c:f>
              <c:strCache>
                <c:ptCount val="1"/>
                <c:pt idx="0">
                  <c:v>Latin America</c:v>
                </c:pt>
              </c:strCache>
            </c:strRef>
          </c:tx>
          <c:invertIfNegative val="0"/>
          <c:dLbls>
            <c:txPr>
              <a:bodyPr/>
              <a:lstStyle/>
              <a:p>
                <a:pPr>
                  <a:defRPr sz="1200">
                    <a:solidFill>
                      <a:schemeClr val="accent2"/>
                    </a:solidFill>
                  </a:defRPr>
                </a:pPr>
                <a:endParaRPr lang="en-US"/>
              </a:p>
            </c:txPr>
            <c:dLblPos val="outEnd"/>
            <c:showLegendKey val="0"/>
            <c:showVal val="1"/>
            <c:showCatName val="0"/>
            <c:showSerName val="0"/>
            <c:showPercent val="0"/>
            <c:showBubbleSize val="0"/>
            <c:showLeaderLines val="0"/>
          </c:dLbls>
          <c:cat>
            <c:strRef>
              <c:f>Sheet1!$A$2:$A$11</c:f>
              <c:strCache>
                <c:ptCount val="10"/>
                <c:pt idx="0">
                  <c:v>Motivación/impulso</c:v>
                </c:pt>
                <c:pt idx="1">
                  <c:v>Concentración/memoria</c:v>
                </c:pt>
                <c:pt idx="2">
                  <c:v>Estado de ánimo general</c:v>
                </c:pt>
                <c:pt idx="3">
                  <c:v>Movilidad física</c:v>
                </c:pt>
                <c:pt idx="4">
                  <c:v>Vida sexual</c:v>
                </c:pt>
                <c:pt idx="5">
                  <c:v>Habilidad para cuidar a la familia</c:v>
                </c:pt>
                <c:pt idx="6">
                  <c:v>Habilidad para participar en pasa-tiempos</c:v>
                </c:pt>
                <c:pt idx="7">
                  <c:v>Habilidad para cumplir con citas</c:v>
                </c:pt>
                <c:pt idx="8">
                  <c:v>Relaciones personales</c:v>
                </c:pt>
                <c:pt idx="9">
                  <c:v>Calidad de vida en general</c:v>
                </c:pt>
              </c:strCache>
            </c:strRef>
          </c:cat>
          <c:val>
            <c:numRef>
              <c:f>Sheet1!$C$2:$C$11</c:f>
              <c:numCache>
                <c:formatCode>General</c:formatCode>
                <c:ptCount val="10"/>
                <c:pt idx="0">
                  <c:v>72</c:v>
                </c:pt>
                <c:pt idx="1">
                  <c:v>71</c:v>
                </c:pt>
                <c:pt idx="2">
                  <c:v>71</c:v>
                </c:pt>
                <c:pt idx="3">
                  <c:v>75</c:v>
                </c:pt>
                <c:pt idx="4">
                  <c:v>63</c:v>
                </c:pt>
                <c:pt idx="5">
                  <c:v>67</c:v>
                </c:pt>
                <c:pt idx="6">
                  <c:v>70</c:v>
                </c:pt>
                <c:pt idx="7">
                  <c:v>66</c:v>
                </c:pt>
                <c:pt idx="8">
                  <c:v>70</c:v>
                </c:pt>
                <c:pt idx="9">
                  <c:v>84</c:v>
                </c:pt>
              </c:numCache>
            </c:numRef>
          </c:val>
        </c:ser>
        <c:dLbls>
          <c:showLegendKey val="0"/>
          <c:showVal val="0"/>
          <c:showCatName val="0"/>
          <c:showSerName val="0"/>
          <c:showPercent val="0"/>
          <c:showBubbleSize val="0"/>
        </c:dLbls>
        <c:gapWidth val="150"/>
        <c:axId val="162175232"/>
        <c:axId val="162177024"/>
      </c:barChart>
      <c:catAx>
        <c:axId val="162175232"/>
        <c:scaling>
          <c:orientation val="minMax"/>
        </c:scaling>
        <c:delete val="0"/>
        <c:axPos val="l"/>
        <c:majorTickMark val="out"/>
        <c:minorTickMark val="none"/>
        <c:tickLblPos val="nextTo"/>
        <c:spPr>
          <a:ln>
            <a:solidFill>
              <a:schemeClr val="bg1"/>
            </a:solidFill>
          </a:ln>
        </c:spPr>
        <c:txPr>
          <a:bodyPr/>
          <a:lstStyle/>
          <a:p>
            <a:pPr>
              <a:defRPr>
                <a:solidFill>
                  <a:schemeClr val="bg2"/>
                </a:solidFill>
              </a:defRPr>
            </a:pPr>
            <a:endParaRPr lang="en-US"/>
          </a:p>
        </c:txPr>
        <c:crossAx val="162177024"/>
        <c:crosses val="autoZero"/>
        <c:auto val="1"/>
        <c:lblAlgn val="ctr"/>
        <c:lblOffset val="100"/>
        <c:noMultiLvlLbl val="0"/>
      </c:catAx>
      <c:valAx>
        <c:axId val="162177024"/>
        <c:scaling>
          <c:orientation val="minMax"/>
        </c:scaling>
        <c:delete val="0"/>
        <c:axPos val="b"/>
        <c:title>
          <c:tx>
            <c:rich>
              <a:bodyPr/>
              <a:lstStyle/>
              <a:p>
                <a:pPr>
                  <a:defRPr>
                    <a:solidFill>
                      <a:schemeClr val="bg2"/>
                    </a:solidFill>
                  </a:defRPr>
                </a:pPr>
                <a:r>
                  <a:rPr lang="es-MX" noProof="0" dirty="0" smtClean="0">
                    <a:solidFill>
                      <a:schemeClr val="bg2"/>
                    </a:solidFill>
                  </a:rPr>
                  <a:t>Porcentaje que calificó que la fibromialgia tiene un impacto fuerte/muy fuerte en varios aspectos de la vida</a:t>
                </a:r>
              </a:p>
            </c:rich>
          </c:tx>
          <c:layout>
            <c:manualLayout>
              <c:xMode val="edge"/>
              <c:yMode val="edge"/>
              <c:x val="0.2906037960532713"/>
              <c:y val="0.83458437464027002"/>
            </c:manualLayout>
          </c:layout>
          <c:overlay val="0"/>
        </c:title>
        <c:numFmt formatCode="General" sourceLinked="1"/>
        <c:majorTickMark val="out"/>
        <c:minorTickMark val="none"/>
        <c:tickLblPos val="nextTo"/>
        <c:spPr>
          <a:ln>
            <a:solidFill>
              <a:schemeClr val="bg1"/>
            </a:solidFill>
          </a:ln>
        </c:spPr>
        <c:txPr>
          <a:bodyPr/>
          <a:lstStyle/>
          <a:p>
            <a:pPr>
              <a:defRPr>
                <a:solidFill>
                  <a:schemeClr val="bg2"/>
                </a:solidFill>
              </a:defRPr>
            </a:pPr>
            <a:endParaRPr lang="en-US"/>
          </a:p>
        </c:txPr>
        <c:crossAx val="162175232"/>
        <c:crosses val="autoZero"/>
        <c:crossBetween val="between"/>
      </c:valAx>
    </c:plotArea>
    <c:legend>
      <c:legendPos val="r"/>
      <c:layout/>
      <c:overlay val="0"/>
      <c:txPr>
        <a:bodyPr/>
        <a:lstStyle/>
        <a:p>
          <a:pPr>
            <a:defRPr>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blipFill>
              <a:blip xmlns:r="http://schemas.openxmlformats.org/officeDocument/2006/relationships" r:embed="rId1"/>
              <a:stretch>
                <a:fillRect/>
              </a:stretch>
            </a:blipFill>
          </c:spPr>
          <c:invertIfNegative val="0"/>
          <c:dLbls>
            <c:txPr>
              <a:bodyPr/>
              <a:lstStyle/>
              <a:p>
                <a:pPr>
                  <a:defRPr sz="1600" b="1">
                    <a:solidFill>
                      <a:srgbClr val="002060"/>
                    </a:solidFill>
                  </a:defRPr>
                </a:pPr>
                <a:endParaRPr lang="en-US"/>
              </a:p>
            </c:txPr>
            <c:dLblPos val="outEnd"/>
            <c:showLegendKey val="0"/>
            <c:showVal val="1"/>
            <c:showCatName val="0"/>
            <c:showSerName val="0"/>
            <c:showPercent val="0"/>
            <c:showBubbleSize val="0"/>
            <c:showLeaderLines val="0"/>
          </c:dLbls>
          <c:cat>
            <c:strRef>
              <c:f>Sheet1!$A$2:$A$10</c:f>
              <c:strCache>
                <c:ptCount val="9"/>
                <c:pt idx="0">
                  <c:v>Accidente vascular cerebral</c:v>
                </c:pt>
                <c:pt idx="1">
                  <c:v>Radiculopatía lumbar</c:v>
                </c:pt>
                <c:pt idx="2">
                  <c:v>Radiculopatía cervical</c:v>
                </c:pt>
                <c:pt idx="3">
                  <c:v>Osteoartritis</c:v>
                </c:pt>
                <c:pt idx="4">
                  <c:v>Dolor de espalda baja</c:v>
                </c:pt>
                <c:pt idx="5">
                  <c:v>Migrana</c:v>
                </c:pt>
                <c:pt idx="6">
                  <c:v>Artritis reumatoide</c:v>
                </c:pt>
                <c:pt idx="7">
                  <c:v>Síndrome de vejida dolorosa</c:v>
                </c:pt>
                <c:pt idx="8">
                  <c:v>Cistitis Intersticial</c:v>
                </c:pt>
              </c:strCache>
            </c:strRef>
          </c:cat>
          <c:val>
            <c:numRef>
              <c:f>Sheet1!$B$2:$B$10</c:f>
              <c:numCache>
                <c:formatCode>General</c:formatCode>
                <c:ptCount val="9"/>
                <c:pt idx="0">
                  <c:v>3.4</c:v>
                </c:pt>
                <c:pt idx="1">
                  <c:v>4.7</c:v>
                </c:pt>
                <c:pt idx="2">
                  <c:v>3.3</c:v>
                </c:pt>
                <c:pt idx="3">
                  <c:v>17.3</c:v>
                </c:pt>
                <c:pt idx="4">
                  <c:v>21.8</c:v>
                </c:pt>
                <c:pt idx="5">
                  <c:v>4.5</c:v>
                </c:pt>
                <c:pt idx="6">
                  <c:v>2.1</c:v>
                </c:pt>
                <c:pt idx="7">
                  <c:v>2.2000000000000002</c:v>
                </c:pt>
                <c:pt idx="8">
                  <c:v>0.4</c:v>
                </c:pt>
              </c:numCache>
            </c:numRef>
          </c:val>
        </c:ser>
        <c:dLbls>
          <c:showLegendKey val="0"/>
          <c:showVal val="1"/>
          <c:showCatName val="0"/>
          <c:showSerName val="0"/>
          <c:showPercent val="0"/>
          <c:showBubbleSize val="0"/>
        </c:dLbls>
        <c:gapWidth val="150"/>
        <c:axId val="163533952"/>
        <c:axId val="163535488"/>
      </c:barChart>
      <c:catAx>
        <c:axId val="163533952"/>
        <c:scaling>
          <c:orientation val="minMax"/>
        </c:scaling>
        <c:delete val="0"/>
        <c:axPos val="b"/>
        <c:majorTickMark val="out"/>
        <c:minorTickMark val="none"/>
        <c:tickLblPos val="nextTo"/>
        <c:spPr>
          <a:ln>
            <a:solidFill>
              <a:srgbClr val="002060"/>
            </a:solidFill>
          </a:ln>
        </c:spPr>
        <c:txPr>
          <a:bodyPr/>
          <a:lstStyle/>
          <a:p>
            <a:pPr>
              <a:defRPr b="1">
                <a:solidFill>
                  <a:srgbClr val="002060"/>
                </a:solidFill>
              </a:defRPr>
            </a:pPr>
            <a:endParaRPr lang="en-US"/>
          </a:p>
        </c:txPr>
        <c:crossAx val="163535488"/>
        <c:crosses val="autoZero"/>
        <c:auto val="1"/>
        <c:lblAlgn val="ctr"/>
        <c:lblOffset val="100"/>
        <c:noMultiLvlLbl val="0"/>
      </c:catAx>
      <c:valAx>
        <c:axId val="163535488"/>
        <c:scaling>
          <c:orientation val="minMax"/>
        </c:scaling>
        <c:delete val="0"/>
        <c:axPos val="l"/>
        <c:title>
          <c:tx>
            <c:rich>
              <a:bodyPr rot="-5400000" vert="horz"/>
              <a:lstStyle/>
              <a:p>
                <a:pPr>
                  <a:defRPr>
                    <a:solidFill>
                      <a:srgbClr val="002060"/>
                    </a:solidFill>
                  </a:defRPr>
                </a:pPr>
                <a:r>
                  <a:rPr lang="en-CA" dirty="0" smtClean="0">
                    <a:solidFill>
                      <a:srgbClr val="002060"/>
                    </a:solidFill>
                  </a:rPr>
                  <a:t>% de pacientes</a:t>
                </a:r>
                <a:endParaRPr lang="en-CA" dirty="0">
                  <a:solidFill>
                    <a:srgbClr val="002060"/>
                  </a:solidFill>
                </a:endParaRPr>
              </a:p>
            </c:rich>
          </c:tx>
          <c:layout/>
          <c:overlay val="0"/>
        </c:title>
        <c:numFmt formatCode="General" sourceLinked="1"/>
        <c:majorTickMark val="out"/>
        <c:minorTickMark val="none"/>
        <c:tickLblPos val="nextTo"/>
        <c:spPr>
          <a:ln>
            <a:solidFill>
              <a:schemeClr val="tx2"/>
            </a:solidFill>
          </a:ln>
        </c:spPr>
        <c:txPr>
          <a:bodyPr/>
          <a:lstStyle/>
          <a:p>
            <a:pPr>
              <a:defRPr b="1">
                <a:solidFill>
                  <a:srgbClr val="002060"/>
                </a:solidFill>
              </a:defRPr>
            </a:pPr>
            <a:endParaRPr lang="en-US"/>
          </a:p>
        </c:txPr>
        <c:crossAx val="16353395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blipFill>
              <a:blip xmlns:r="http://schemas.openxmlformats.org/officeDocument/2006/relationships" r:embed="rId1"/>
              <a:stretch>
                <a:fillRect/>
              </a:stretch>
            </a:blipFill>
          </c:spPr>
          <c:invertIfNegative val="0"/>
          <c:dLbls>
            <c:txPr>
              <a:bodyPr/>
              <a:lstStyle/>
              <a:p>
                <a:pPr>
                  <a:defRPr sz="1600" b="1">
                    <a:solidFill>
                      <a:srgbClr val="002060"/>
                    </a:solidFill>
                  </a:defRPr>
                </a:pPr>
                <a:endParaRPr lang="en-US"/>
              </a:p>
            </c:txPr>
            <c:dLblPos val="outEnd"/>
            <c:showLegendKey val="0"/>
            <c:showVal val="1"/>
            <c:showCatName val="0"/>
            <c:showSerName val="0"/>
            <c:showPercent val="0"/>
            <c:showBubbleSize val="0"/>
            <c:showLeaderLines val="0"/>
          </c:dLbls>
          <c:cat>
            <c:strRef>
              <c:f>Sheet1!$A$2:$A$7</c:f>
              <c:strCache>
                <c:ptCount val="6"/>
                <c:pt idx="0">
                  <c:v>&gt;1 comorbilidad de salud mental</c:v>
                </c:pt>
                <c:pt idx="1">
                  <c:v>&gt;1 comorbilidad del sueño</c:v>
                </c:pt>
                <c:pt idx="2">
                  <c:v>Otro trastorno psiquiátrico</c:v>
                </c:pt>
                <c:pt idx="3">
                  <c:v>TDM</c:v>
                </c:pt>
                <c:pt idx="4">
                  <c:v>Ansiedad</c:v>
                </c:pt>
                <c:pt idx="5">
                  <c:v>Otros síntomas depresivos</c:v>
                </c:pt>
              </c:strCache>
            </c:strRef>
          </c:cat>
          <c:val>
            <c:numRef>
              <c:f>Sheet1!$B$2:$B$7</c:f>
              <c:numCache>
                <c:formatCode>General</c:formatCode>
                <c:ptCount val="6"/>
                <c:pt idx="0">
                  <c:v>9.5</c:v>
                </c:pt>
                <c:pt idx="1">
                  <c:v>22.9</c:v>
                </c:pt>
                <c:pt idx="2">
                  <c:v>5.8</c:v>
                </c:pt>
                <c:pt idx="3">
                  <c:v>6.4</c:v>
                </c:pt>
                <c:pt idx="4">
                  <c:v>8.2000000000000011</c:v>
                </c:pt>
                <c:pt idx="5">
                  <c:v>5.9</c:v>
                </c:pt>
              </c:numCache>
            </c:numRef>
          </c:val>
        </c:ser>
        <c:dLbls>
          <c:showLegendKey val="0"/>
          <c:showVal val="1"/>
          <c:showCatName val="0"/>
          <c:showSerName val="0"/>
          <c:showPercent val="0"/>
          <c:showBubbleSize val="0"/>
        </c:dLbls>
        <c:gapWidth val="150"/>
        <c:axId val="164156544"/>
        <c:axId val="164158080"/>
      </c:barChart>
      <c:catAx>
        <c:axId val="164156544"/>
        <c:scaling>
          <c:orientation val="minMax"/>
        </c:scaling>
        <c:delete val="0"/>
        <c:axPos val="b"/>
        <c:majorTickMark val="out"/>
        <c:minorTickMark val="none"/>
        <c:tickLblPos val="nextTo"/>
        <c:spPr>
          <a:ln>
            <a:solidFill>
              <a:srgbClr val="002060"/>
            </a:solidFill>
          </a:ln>
        </c:spPr>
        <c:txPr>
          <a:bodyPr/>
          <a:lstStyle/>
          <a:p>
            <a:pPr>
              <a:defRPr b="1">
                <a:solidFill>
                  <a:srgbClr val="002060"/>
                </a:solidFill>
              </a:defRPr>
            </a:pPr>
            <a:endParaRPr lang="en-US"/>
          </a:p>
        </c:txPr>
        <c:crossAx val="164158080"/>
        <c:crosses val="autoZero"/>
        <c:auto val="1"/>
        <c:lblAlgn val="ctr"/>
        <c:lblOffset val="100"/>
        <c:noMultiLvlLbl val="0"/>
      </c:catAx>
      <c:valAx>
        <c:axId val="164158080"/>
        <c:scaling>
          <c:orientation val="minMax"/>
        </c:scaling>
        <c:delete val="0"/>
        <c:axPos val="l"/>
        <c:title>
          <c:tx>
            <c:rich>
              <a:bodyPr rot="-5400000" vert="horz"/>
              <a:lstStyle/>
              <a:p>
                <a:pPr>
                  <a:defRPr>
                    <a:solidFill>
                      <a:srgbClr val="002060"/>
                    </a:solidFill>
                  </a:defRPr>
                </a:pPr>
                <a:r>
                  <a:rPr lang="en-CA" dirty="0" smtClean="0">
                    <a:solidFill>
                      <a:srgbClr val="002060"/>
                    </a:solidFill>
                  </a:rPr>
                  <a:t>% de pacientes</a:t>
                </a:r>
                <a:endParaRPr lang="en-CA" dirty="0">
                  <a:solidFill>
                    <a:srgbClr val="002060"/>
                  </a:solidFill>
                </a:endParaRPr>
              </a:p>
            </c:rich>
          </c:tx>
          <c:layout/>
          <c:overlay val="0"/>
        </c:title>
        <c:numFmt formatCode="General" sourceLinked="1"/>
        <c:majorTickMark val="out"/>
        <c:minorTickMark val="none"/>
        <c:tickLblPos val="nextTo"/>
        <c:spPr>
          <a:ln>
            <a:solidFill>
              <a:schemeClr val="tx2"/>
            </a:solidFill>
          </a:ln>
        </c:spPr>
        <c:txPr>
          <a:bodyPr/>
          <a:lstStyle/>
          <a:p>
            <a:pPr>
              <a:defRPr b="1">
                <a:solidFill>
                  <a:srgbClr val="002060"/>
                </a:solidFill>
              </a:defRPr>
            </a:pPr>
            <a:endParaRPr lang="en-US"/>
          </a:p>
        </c:txPr>
        <c:crossAx val="16415654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1F7FE7-7895-4F41-AAE4-49AB8EF28FA4}"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CA"/>
        </a:p>
      </dgm:t>
    </dgm:pt>
    <dgm:pt modelId="{5800C5E9-DCBE-4736-B7F1-D29B538B2A1D}">
      <dgm:prSet phldrT="[Text]"/>
      <dgm:spPr/>
      <dgm:t>
        <a:bodyPr/>
        <a:lstStyle/>
        <a:p>
          <a:r>
            <a:rPr lang="es-MX" noProof="0" dirty="0" smtClean="0">
              <a:solidFill>
                <a:schemeClr val="bg2"/>
              </a:solidFill>
            </a:rPr>
            <a:t>Al momento del diagnóstico</a:t>
          </a:r>
          <a:endParaRPr lang="es-MX" noProof="0" dirty="0">
            <a:solidFill>
              <a:schemeClr val="bg2"/>
            </a:solidFill>
          </a:endParaRPr>
        </a:p>
      </dgm:t>
    </dgm:pt>
    <dgm:pt modelId="{C7F06921-F5DB-4E40-B3B6-41CA095C2FD4}" type="parTrans" cxnId="{A46D21AE-87BB-409A-9A8F-751995FA754D}">
      <dgm:prSet/>
      <dgm:spPr/>
      <dgm:t>
        <a:bodyPr/>
        <a:lstStyle/>
        <a:p>
          <a:endParaRPr lang="es-MX" noProof="0"/>
        </a:p>
      </dgm:t>
    </dgm:pt>
    <dgm:pt modelId="{F2F93336-30A0-42AE-814B-E384B8BADA42}" type="sibTrans" cxnId="{A46D21AE-87BB-409A-9A8F-751995FA754D}">
      <dgm:prSet/>
      <dgm:spPr/>
      <dgm:t>
        <a:bodyPr/>
        <a:lstStyle/>
        <a:p>
          <a:endParaRPr lang="es-MX" noProof="0"/>
        </a:p>
      </dgm:t>
    </dgm:pt>
    <dgm:pt modelId="{8A95E24B-80D7-4FE0-87F8-2B651BA50AE4}">
      <dgm:prSet phldrT="[Text]" custT="1"/>
      <dgm:spPr/>
      <dgm:t>
        <a:bodyPr/>
        <a:lstStyle/>
        <a:p>
          <a:r>
            <a:rPr lang="es-MX" sz="2400" noProof="0" dirty="0" smtClean="0">
              <a:solidFill>
                <a:schemeClr val="bg2"/>
              </a:solidFill>
            </a:rPr>
            <a:t>20–40% tienen un trastorno del estado de ánimo identificable</a:t>
          </a:r>
          <a:endParaRPr lang="es-MX" sz="2400" noProof="0" dirty="0">
            <a:solidFill>
              <a:schemeClr val="bg2"/>
            </a:solidFill>
          </a:endParaRPr>
        </a:p>
      </dgm:t>
    </dgm:pt>
    <dgm:pt modelId="{12321F4F-45EF-4E3B-8037-6181971DCF18}" type="parTrans" cxnId="{8ADA68B8-4EA1-4C71-A6E2-7B8D5A9BE1E9}">
      <dgm:prSet/>
      <dgm:spPr/>
      <dgm:t>
        <a:bodyPr/>
        <a:lstStyle/>
        <a:p>
          <a:endParaRPr lang="es-MX" noProof="0"/>
        </a:p>
      </dgm:t>
    </dgm:pt>
    <dgm:pt modelId="{6545AC02-22C2-4364-A8DD-2E7D7733D8FB}" type="sibTrans" cxnId="{8ADA68B8-4EA1-4C71-A6E2-7B8D5A9BE1E9}">
      <dgm:prSet/>
      <dgm:spPr/>
      <dgm:t>
        <a:bodyPr/>
        <a:lstStyle/>
        <a:p>
          <a:endParaRPr lang="es-MX" noProof="0"/>
        </a:p>
      </dgm:t>
    </dgm:pt>
    <dgm:pt modelId="{C66E861E-D80D-4A16-BBA4-15590B9977B3}">
      <dgm:prSet phldrT="[Text]"/>
      <dgm:spPr/>
      <dgm:t>
        <a:bodyPr/>
        <a:lstStyle/>
        <a:p>
          <a:r>
            <a:rPr lang="es-MX" noProof="0" dirty="0" smtClean="0"/>
            <a:t>Prevalencia durante la vida</a:t>
          </a:r>
          <a:endParaRPr lang="es-MX" noProof="0" dirty="0"/>
        </a:p>
      </dgm:t>
    </dgm:pt>
    <dgm:pt modelId="{68006817-2D60-44EC-89ED-BD3B06B41125}" type="parTrans" cxnId="{AE0894B9-C756-480F-A235-E982462B6625}">
      <dgm:prSet/>
      <dgm:spPr/>
      <dgm:t>
        <a:bodyPr/>
        <a:lstStyle/>
        <a:p>
          <a:endParaRPr lang="es-MX" noProof="0"/>
        </a:p>
      </dgm:t>
    </dgm:pt>
    <dgm:pt modelId="{BB756CBA-EA9B-4A60-941C-BB3243C5C9B4}" type="sibTrans" cxnId="{AE0894B9-C756-480F-A235-E982462B6625}">
      <dgm:prSet/>
      <dgm:spPr/>
      <dgm:t>
        <a:bodyPr/>
        <a:lstStyle/>
        <a:p>
          <a:endParaRPr lang="es-MX" noProof="0"/>
        </a:p>
      </dgm:t>
    </dgm:pt>
    <dgm:pt modelId="{D3B0107A-0C4D-4C19-8AC1-FC1F4252F9BA}">
      <dgm:prSet phldrT="[Text]" custT="1"/>
      <dgm:spPr/>
      <dgm:t>
        <a:bodyPr/>
        <a:lstStyle/>
        <a:p>
          <a:r>
            <a:rPr lang="es-MX" sz="2400" noProof="0" dirty="0" smtClean="0">
              <a:solidFill>
                <a:schemeClr val="bg2"/>
              </a:solidFill>
            </a:rPr>
            <a:t>Depresión: 75%</a:t>
          </a:r>
          <a:endParaRPr lang="es-MX" sz="2400" noProof="0" dirty="0">
            <a:solidFill>
              <a:schemeClr val="bg2"/>
            </a:solidFill>
          </a:endParaRPr>
        </a:p>
      </dgm:t>
    </dgm:pt>
    <dgm:pt modelId="{604B36E1-DE8B-49B7-9D13-45D1424119D7}" type="parTrans" cxnId="{A008F97D-02B4-462F-BDBA-2E3217C2B8C6}">
      <dgm:prSet/>
      <dgm:spPr/>
      <dgm:t>
        <a:bodyPr/>
        <a:lstStyle/>
        <a:p>
          <a:endParaRPr lang="es-MX" noProof="0"/>
        </a:p>
      </dgm:t>
    </dgm:pt>
    <dgm:pt modelId="{6E8BBED1-38B6-4A15-AA30-50269F586BDF}" type="sibTrans" cxnId="{A008F97D-02B4-462F-BDBA-2E3217C2B8C6}">
      <dgm:prSet/>
      <dgm:spPr/>
      <dgm:t>
        <a:bodyPr/>
        <a:lstStyle/>
        <a:p>
          <a:endParaRPr lang="es-MX" noProof="0"/>
        </a:p>
      </dgm:t>
    </dgm:pt>
    <dgm:pt modelId="{6646C4A9-03CE-4037-B0EC-A0E163E439BE}">
      <dgm:prSet phldrT="[Text]" custT="1"/>
      <dgm:spPr/>
      <dgm:t>
        <a:bodyPr/>
        <a:lstStyle/>
        <a:p>
          <a:r>
            <a:rPr lang="es-MX" sz="2400" noProof="0" dirty="0" smtClean="0">
              <a:solidFill>
                <a:schemeClr val="bg2"/>
              </a:solidFill>
            </a:rPr>
            <a:t>Ansiedad: 60%</a:t>
          </a:r>
          <a:endParaRPr lang="es-MX" sz="2400" noProof="0" dirty="0">
            <a:solidFill>
              <a:schemeClr val="bg2"/>
            </a:solidFill>
          </a:endParaRPr>
        </a:p>
      </dgm:t>
    </dgm:pt>
    <dgm:pt modelId="{5F8F727C-69E5-45A0-B4C7-46543B6A8BFF}" type="parTrans" cxnId="{51071583-5ABB-48AE-AB44-6A120715978C}">
      <dgm:prSet/>
      <dgm:spPr/>
      <dgm:t>
        <a:bodyPr/>
        <a:lstStyle/>
        <a:p>
          <a:endParaRPr lang="es-MX" noProof="0"/>
        </a:p>
      </dgm:t>
    </dgm:pt>
    <dgm:pt modelId="{BB440F97-7328-4398-9A51-93582B1AFE9E}" type="sibTrans" cxnId="{51071583-5ABB-48AE-AB44-6A120715978C}">
      <dgm:prSet/>
      <dgm:spPr/>
      <dgm:t>
        <a:bodyPr/>
        <a:lstStyle/>
        <a:p>
          <a:endParaRPr lang="es-MX" noProof="0"/>
        </a:p>
      </dgm:t>
    </dgm:pt>
    <dgm:pt modelId="{305C73AF-A7D1-49FB-8A86-B52C606DE4C3}" type="pres">
      <dgm:prSet presAssocID="{BE1F7FE7-7895-4F41-AAE4-49AB8EF28FA4}" presName="Name0" presStyleCnt="0">
        <dgm:presLayoutVars>
          <dgm:dir/>
          <dgm:animOne val="branch"/>
          <dgm:animLvl val="lvl"/>
        </dgm:presLayoutVars>
      </dgm:prSet>
      <dgm:spPr/>
      <dgm:t>
        <a:bodyPr/>
        <a:lstStyle/>
        <a:p>
          <a:endParaRPr lang="en-CA"/>
        </a:p>
      </dgm:t>
    </dgm:pt>
    <dgm:pt modelId="{D7CD2997-1D58-4FE3-98FD-B5970AE0ECCC}" type="pres">
      <dgm:prSet presAssocID="{5800C5E9-DCBE-4736-B7F1-D29B538B2A1D}" presName="chaos" presStyleCnt="0"/>
      <dgm:spPr/>
    </dgm:pt>
    <dgm:pt modelId="{2C6AF691-7754-42E9-8629-E7F3EDC52C42}" type="pres">
      <dgm:prSet presAssocID="{5800C5E9-DCBE-4736-B7F1-D29B538B2A1D}" presName="parTx1" presStyleLbl="revTx" presStyleIdx="0" presStyleCnt="3"/>
      <dgm:spPr/>
      <dgm:t>
        <a:bodyPr/>
        <a:lstStyle/>
        <a:p>
          <a:endParaRPr lang="en-CA"/>
        </a:p>
      </dgm:t>
    </dgm:pt>
    <dgm:pt modelId="{C7B8EB30-CFC1-4D69-8631-E957655323A1}" type="pres">
      <dgm:prSet presAssocID="{5800C5E9-DCBE-4736-B7F1-D29B538B2A1D}" presName="desTx1" presStyleLbl="revTx" presStyleIdx="1" presStyleCnt="3" custLinFactNeighborY="-12202">
        <dgm:presLayoutVars>
          <dgm:bulletEnabled val="1"/>
        </dgm:presLayoutVars>
      </dgm:prSet>
      <dgm:spPr/>
      <dgm:t>
        <a:bodyPr/>
        <a:lstStyle/>
        <a:p>
          <a:endParaRPr lang="en-CA"/>
        </a:p>
      </dgm:t>
    </dgm:pt>
    <dgm:pt modelId="{A7507257-E075-4E17-AF42-6A8D23379401}" type="pres">
      <dgm:prSet presAssocID="{5800C5E9-DCBE-4736-B7F1-D29B538B2A1D}" presName="c1" presStyleLbl="node1" presStyleIdx="0" presStyleCnt="19"/>
      <dgm:spPr/>
    </dgm:pt>
    <dgm:pt modelId="{C6F6636D-85F7-4AD0-8E1E-72C094431982}" type="pres">
      <dgm:prSet presAssocID="{5800C5E9-DCBE-4736-B7F1-D29B538B2A1D}" presName="c2" presStyleLbl="node1" presStyleIdx="1" presStyleCnt="19"/>
      <dgm:spPr/>
    </dgm:pt>
    <dgm:pt modelId="{706C32BD-35F9-4DF0-921E-0B76F3DF7310}" type="pres">
      <dgm:prSet presAssocID="{5800C5E9-DCBE-4736-B7F1-D29B538B2A1D}" presName="c3" presStyleLbl="node1" presStyleIdx="2" presStyleCnt="19"/>
      <dgm:spPr/>
    </dgm:pt>
    <dgm:pt modelId="{A995BC5C-4961-4993-8636-A27BC632D7B5}" type="pres">
      <dgm:prSet presAssocID="{5800C5E9-DCBE-4736-B7F1-D29B538B2A1D}" presName="c4" presStyleLbl="node1" presStyleIdx="3" presStyleCnt="19"/>
      <dgm:spPr/>
    </dgm:pt>
    <dgm:pt modelId="{017D4F4F-C2F9-4941-A2ED-DF36E59B08D5}" type="pres">
      <dgm:prSet presAssocID="{5800C5E9-DCBE-4736-B7F1-D29B538B2A1D}" presName="c5" presStyleLbl="node1" presStyleIdx="4" presStyleCnt="19"/>
      <dgm:spPr/>
    </dgm:pt>
    <dgm:pt modelId="{6ACF608B-D32A-48E2-B3C7-CD8A74A23B2C}" type="pres">
      <dgm:prSet presAssocID="{5800C5E9-DCBE-4736-B7F1-D29B538B2A1D}" presName="c6" presStyleLbl="node1" presStyleIdx="5" presStyleCnt="19"/>
      <dgm:spPr/>
    </dgm:pt>
    <dgm:pt modelId="{6B61C9B8-D807-441C-9DA2-1F9A915FF380}" type="pres">
      <dgm:prSet presAssocID="{5800C5E9-DCBE-4736-B7F1-D29B538B2A1D}" presName="c7" presStyleLbl="node1" presStyleIdx="6" presStyleCnt="19"/>
      <dgm:spPr/>
    </dgm:pt>
    <dgm:pt modelId="{2D884757-F45D-42DF-933B-C622E90829E5}" type="pres">
      <dgm:prSet presAssocID="{5800C5E9-DCBE-4736-B7F1-D29B538B2A1D}" presName="c8" presStyleLbl="node1" presStyleIdx="7" presStyleCnt="19"/>
      <dgm:spPr/>
    </dgm:pt>
    <dgm:pt modelId="{CD09EE66-EA3E-4B76-B1CE-8867A04418B6}" type="pres">
      <dgm:prSet presAssocID="{5800C5E9-DCBE-4736-B7F1-D29B538B2A1D}" presName="c9" presStyleLbl="node1" presStyleIdx="8" presStyleCnt="19"/>
      <dgm:spPr/>
    </dgm:pt>
    <dgm:pt modelId="{68257599-B97E-4E73-87C3-7B7314E4808F}" type="pres">
      <dgm:prSet presAssocID="{5800C5E9-DCBE-4736-B7F1-D29B538B2A1D}" presName="c10" presStyleLbl="node1" presStyleIdx="9" presStyleCnt="19"/>
      <dgm:spPr/>
    </dgm:pt>
    <dgm:pt modelId="{DDDC784F-76DC-4C20-90A3-E5FC8572EE0F}" type="pres">
      <dgm:prSet presAssocID="{5800C5E9-DCBE-4736-B7F1-D29B538B2A1D}" presName="c11" presStyleLbl="node1" presStyleIdx="10" presStyleCnt="19"/>
      <dgm:spPr/>
    </dgm:pt>
    <dgm:pt modelId="{4FDD3B3B-63E3-408F-9697-729C96DCDEC6}" type="pres">
      <dgm:prSet presAssocID="{5800C5E9-DCBE-4736-B7F1-D29B538B2A1D}" presName="c12" presStyleLbl="node1" presStyleIdx="11" presStyleCnt="19"/>
      <dgm:spPr/>
    </dgm:pt>
    <dgm:pt modelId="{B1AEC56E-AE56-42C7-BB35-5536524F2E75}" type="pres">
      <dgm:prSet presAssocID="{5800C5E9-DCBE-4736-B7F1-D29B538B2A1D}" presName="c13" presStyleLbl="node1" presStyleIdx="12" presStyleCnt="19"/>
      <dgm:spPr/>
    </dgm:pt>
    <dgm:pt modelId="{565A2749-0955-4F6B-AF83-96016DB692E2}" type="pres">
      <dgm:prSet presAssocID="{5800C5E9-DCBE-4736-B7F1-D29B538B2A1D}" presName="c14" presStyleLbl="node1" presStyleIdx="13" presStyleCnt="19"/>
      <dgm:spPr/>
    </dgm:pt>
    <dgm:pt modelId="{41A20972-0054-47AF-AFC6-D65D869049AC}" type="pres">
      <dgm:prSet presAssocID="{5800C5E9-DCBE-4736-B7F1-D29B538B2A1D}" presName="c15" presStyleLbl="node1" presStyleIdx="14" presStyleCnt="19"/>
      <dgm:spPr/>
    </dgm:pt>
    <dgm:pt modelId="{40B6FAC3-401A-451F-8A3A-F5C22284A902}" type="pres">
      <dgm:prSet presAssocID="{5800C5E9-DCBE-4736-B7F1-D29B538B2A1D}" presName="c16" presStyleLbl="node1" presStyleIdx="15" presStyleCnt="19"/>
      <dgm:spPr/>
    </dgm:pt>
    <dgm:pt modelId="{1C4CB05F-2E0A-40DD-9A08-FEDB452145AE}" type="pres">
      <dgm:prSet presAssocID="{5800C5E9-DCBE-4736-B7F1-D29B538B2A1D}" presName="c17" presStyleLbl="node1" presStyleIdx="16" presStyleCnt="19"/>
      <dgm:spPr/>
    </dgm:pt>
    <dgm:pt modelId="{BE9AD9D4-938F-44B0-BAE1-2476A6164015}" type="pres">
      <dgm:prSet presAssocID="{5800C5E9-DCBE-4736-B7F1-D29B538B2A1D}" presName="c18" presStyleLbl="node1" presStyleIdx="17" presStyleCnt="19"/>
      <dgm:spPr/>
    </dgm:pt>
    <dgm:pt modelId="{766180D4-0D71-45F7-A81B-05A851F10398}" type="pres">
      <dgm:prSet presAssocID="{F2F93336-30A0-42AE-814B-E384B8BADA42}" presName="chevronComposite1" presStyleCnt="0"/>
      <dgm:spPr/>
    </dgm:pt>
    <dgm:pt modelId="{60044458-2251-4EEB-897E-CE560BC78B93}" type="pres">
      <dgm:prSet presAssocID="{F2F93336-30A0-42AE-814B-E384B8BADA42}" presName="chevron1" presStyleLbl="sibTrans2D1" presStyleIdx="0" presStyleCnt="2"/>
      <dgm:spPr/>
    </dgm:pt>
    <dgm:pt modelId="{626EB256-24D5-42E8-80A7-1A9C135DB40B}" type="pres">
      <dgm:prSet presAssocID="{F2F93336-30A0-42AE-814B-E384B8BADA42}" presName="spChevron1" presStyleCnt="0"/>
      <dgm:spPr/>
    </dgm:pt>
    <dgm:pt modelId="{520D0AF6-6A59-4E56-AA04-6ED44AA9FA13}" type="pres">
      <dgm:prSet presAssocID="{F2F93336-30A0-42AE-814B-E384B8BADA42}" presName="overlap" presStyleCnt="0"/>
      <dgm:spPr/>
    </dgm:pt>
    <dgm:pt modelId="{6764A291-8128-42FC-9B50-D9174DCCCDC3}" type="pres">
      <dgm:prSet presAssocID="{F2F93336-30A0-42AE-814B-E384B8BADA42}" presName="chevronComposite2" presStyleCnt="0"/>
      <dgm:spPr/>
    </dgm:pt>
    <dgm:pt modelId="{ACFA38C3-8B4D-4E48-B66C-13DBD897DF8D}" type="pres">
      <dgm:prSet presAssocID="{F2F93336-30A0-42AE-814B-E384B8BADA42}" presName="chevron2" presStyleLbl="sibTrans2D1" presStyleIdx="1" presStyleCnt="2"/>
      <dgm:spPr/>
    </dgm:pt>
    <dgm:pt modelId="{AADB2F68-472B-479E-A58B-1913548E4A3B}" type="pres">
      <dgm:prSet presAssocID="{F2F93336-30A0-42AE-814B-E384B8BADA42}" presName="spChevron2" presStyleCnt="0"/>
      <dgm:spPr/>
    </dgm:pt>
    <dgm:pt modelId="{9CF8AD95-CA32-47EB-A2EC-C35CFB78A978}" type="pres">
      <dgm:prSet presAssocID="{C66E861E-D80D-4A16-BBA4-15590B9977B3}" presName="last" presStyleCnt="0"/>
      <dgm:spPr/>
    </dgm:pt>
    <dgm:pt modelId="{29423E11-F885-49C1-BFD4-C4C24674353E}" type="pres">
      <dgm:prSet presAssocID="{C66E861E-D80D-4A16-BBA4-15590B9977B3}" presName="circleTx" presStyleLbl="node1" presStyleIdx="18" presStyleCnt="19"/>
      <dgm:spPr/>
      <dgm:t>
        <a:bodyPr/>
        <a:lstStyle/>
        <a:p>
          <a:endParaRPr lang="en-CA"/>
        </a:p>
      </dgm:t>
    </dgm:pt>
    <dgm:pt modelId="{8C3F2F07-B786-403F-9FBF-E5FBDD93054E}" type="pres">
      <dgm:prSet presAssocID="{C66E861E-D80D-4A16-BBA4-15590B9977B3}" presName="desTxN" presStyleLbl="revTx" presStyleIdx="2" presStyleCnt="3">
        <dgm:presLayoutVars>
          <dgm:bulletEnabled val="1"/>
        </dgm:presLayoutVars>
      </dgm:prSet>
      <dgm:spPr/>
      <dgm:t>
        <a:bodyPr/>
        <a:lstStyle/>
        <a:p>
          <a:endParaRPr lang="en-CA"/>
        </a:p>
      </dgm:t>
    </dgm:pt>
    <dgm:pt modelId="{9417D8BE-E5B2-48F5-BA49-0861C50D773F}" type="pres">
      <dgm:prSet presAssocID="{C66E861E-D80D-4A16-BBA4-15590B9977B3}" presName="spN" presStyleCnt="0"/>
      <dgm:spPr/>
    </dgm:pt>
  </dgm:ptLst>
  <dgm:cxnLst>
    <dgm:cxn modelId="{8ADA68B8-4EA1-4C71-A6E2-7B8D5A9BE1E9}" srcId="{5800C5E9-DCBE-4736-B7F1-D29B538B2A1D}" destId="{8A95E24B-80D7-4FE0-87F8-2B651BA50AE4}" srcOrd="0" destOrd="0" parTransId="{12321F4F-45EF-4E3B-8037-6181971DCF18}" sibTransId="{6545AC02-22C2-4364-A8DD-2E7D7733D8FB}"/>
    <dgm:cxn modelId="{77434D19-65FA-4E88-A05E-2F3AFD77614C}" type="presOf" srcId="{D3B0107A-0C4D-4C19-8AC1-FC1F4252F9BA}" destId="{8C3F2F07-B786-403F-9FBF-E5FBDD93054E}" srcOrd="0" destOrd="0" presId="urn:microsoft.com/office/officeart/2009/3/layout/RandomtoResultProcess"/>
    <dgm:cxn modelId="{45F81D8B-EB1E-420C-BB69-F7572E14A0AD}" type="presOf" srcId="{BE1F7FE7-7895-4F41-AAE4-49AB8EF28FA4}" destId="{305C73AF-A7D1-49FB-8A86-B52C606DE4C3}" srcOrd="0" destOrd="0" presId="urn:microsoft.com/office/officeart/2009/3/layout/RandomtoResultProcess"/>
    <dgm:cxn modelId="{A46D21AE-87BB-409A-9A8F-751995FA754D}" srcId="{BE1F7FE7-7895-4F41-AAE4-49AB8EF28FA4}" destId="{5800C5E9-DCBE-4736-B7F1-D29B538B2A1D}" srcOrd="0" destOrd="0" parTransId="{C7F06921-F5DB-4E40-B3B6-41CA095C2FD4}" sibTransId="{F2F93336-30A0-42AE-814B-E384B8BADA42}"/>
    <dgm:cxn modelId="{296A51A5-5042-4A8A-9483-3C5098762B9A}" type="presOf" srcId="{5800C5E9-DCBE-4736-B7F1-D29B538B2A1D}" destId="{2C6AF691-7754-42E9-8629-E7F3EDC52C42}" srcOrd="0" destOrd="0" presId="urn:microsoft.com/office/officeart/2009/3/layout/RandomtoResultProcess"/>
    <dgm:cxn modelId="{A008F97D-02B4-462F-BDBA-2E3217C2B8C6}" srcId="{C66E861E-D80D-4A16-BBA4-15590B9977B3}" destId="{D3B0107A-0C4D-4C19-8AC1-FC1F4252F9BA}" srcOrd="0" destOrd="0" parTransId="{604B36E1-DE8B-49B7-9D13-45D1424119D7}" sibTransId="{6E8BBED1-38B6-4A15-AA30-50269F586BDF}"/>
    <dgm:cxn modelId="{72224147-755D-4090-8BE4-4CDF2D40194F}" type="presOf" srcId="{6646C4A9-03CE-4037-B0EC-A0E163E439BE}" destId="{8C3F2F07-B786-403F-9FBF-E5FBDD93054E}" srcOrd="0" destOrd="1" presId="urn:microsoft.com/office/officeart/2009/3/layout/RandomtoResultProcess"/>
    <dgm:cxn modelId="{60777EE3-FC2B-46FE-AC94-CF7E192B266C}" type="presOf" srcId="{C66E861E-D80D-4A16-BBA4-15590B9977B3}" destId="{29423E11-F885-49C1-BFD4-C4C24674353E}" srcOrd="0" destOrd="0" presId="urn:microsoft.com/office/officeart/2009/3/layout/RandomtoResultProcess"/>
    <dgm:cxn modelId="{51071583-5ABB-48AE-AB44-6A120715978C}" srcId="{C66E861E-D80D-4A16-BBA4-15590B9977B3}" destId="{6646C4A9-03CE-4037-B0EC-A0E163E439BE}" srcOrd="1" destOrd="0" parTransId="{5F8F727C-69E5-45A0-B4C7-46543B6A8BFF}" sibTransId="{BB440F97-7328-4398-9A51-93582B1AFE9E}"/>
    <dgm:cxn modelId="{79BF0822-FCE0-4A2C-9BB1-096FA96BA3E9}" type="presOf" srcId="{8A95E24B-80D7-4FE0-87F8-2B651BA50AE4}" destId="{C7B8EB30-CFC1-4D69-8631-E957655323A1}" srcOrd="0" destOrd="0" presId="urn:microsoft.com/office/officeart/2009/3/layout/RandomtoResultProcess"/>
    <dgm:cxn modelId="{AE0894B9-C756-480F-A235-E982462B6625}" srcId="{BE1F7FE7-7895-4F41-AAE4-49AB8EF28FA4}" destId="{C66E861E-D80D-4A16-BBA4-15590B9977B3}" srcOrd="1" destOrd="0" parTransId="{68006817-2D60-44EC-89ED-BD3B06B41125}" sibTransId="{BB756CBA-EA9B-4A60-941C-BB3243C5C9B4}"/>
    <dgm:cxn modelId="{7DF72BE9-D488-46C8-A4D7-BCCE8FF9D4BB}" type="presParOf" srcId="{305C73AF-A7D1-49FB-8A86-B52C606DE4C3}" destId="{D7CD2997-1D58-4FE3-98FD-B5970AE0ECCC}" srcOrd="0" destOrd="0" presId="urn:microsoft.com/office/officeart/2009/3/layout/RandomtoResultProcess"/>
    <dgm:cxn modelId="{5EFA6CDE-4364-490E-943B-C2CF4DDCFF5F}" type="presParOf" srcId="{D7CD2997-1D58-4FE3-98FD-B5970AE0ECCC}" destId="{2C6AF691-7754-42E9-8629-E7F3EDC52C42}" srcOrd="0" destOrd="0" presId="urn:microsoft.com/office/officeart/2009/3/layout/RandomtoResultProcess"/>
    <dgm:cxn modelId="{F9D3B233-A64A-4D19-A4AF-47FED22CC05C}" type="presParOf" srcId="{D7CD2997-1D58-4FE3-98FD-B5970AE0ECCC}" destId="{C7B8EB30-CFC1-4D69-8631-E957655323A1}" srcOrd="1" destOrd="0" presId="urn:microsoft.com/office/officeart/2009/3/layout/RandomtoResultProcess"/>
    <dgm:cxn modelId="{1A6BD627-3E61-4B0C-A87F-342106A2C2E4}" type="presParOf" srcId="{D7CD2997-1D58-4FE3-98FD-B5970AE0ECCC}" destId="{A7507257-E075-4E17-AF42-6A8D23379401}" srcOrd="2" destOrd="0" presId="urn:microsoft.com/office/officeart/2009/3/layout/RandomtoResultProcess"/>
    <dgm:cxn modelId="{888CBA5D-F114-4704-94F2-1D69ACA3F1CE}" type="presParOf" srcId="{D7CD2997-1D58-4FE3-98FD-B5970AE0ECCC}" destId="{C6F6636D-85F7-4AD0-8E1E-72C094431982}" srcOrd="3" destOrd="0" presId="urn:microsoft.com/office/officeart/2009/3/layout/RandomtoResultProcess"/>
    <dgm:cxn modelId="{CE38790C-B953-4DDA-A2C9-9EF7A6D240D4}" type="presParOf" srcId="{D7CD2997-1D58-4FE3-98FD-B5970AE0ECCC}" destId="{706C32BD-35F9-4DF0-921E-0B76F3DF7310}" srcOrd="4" destOrd="0" presId="urn:microsoft.com/office/officeart/2009/3/layout/RandomtoResultProcess"/>
    <dgm:cxn modelId="{DC9E83BD-DCFF-4BD8-805F-D93705B9DF35}" type="presParOf" srcId="{D7CD2997-1D58-4FE3-98FD-B5970AE0ECCC}" destId="{A995BC5C-4961-4993-8636-A27BC632D7B5}" srcOrd="5" destOrd="0" presId="urn:microsoft.com/office/officeart/2009/3/layout/RandomtoResultProcess"/>
    <dgm:cxn modelId="{A7B065CD-2D14-4E51-99B6-0D4C85F083BF}" type="presParOf" srcId="{D7CD2997-1D58-4FE3-98FD-B5970AE0ECCC}" destId="{017D4F4F-C2F9-4941-A2ED-DF36E59B08D5}" srcOrd="6" destOrd="0" presId="urn:microsoft.com/office/officeart/2009/3/layout/RandomtoResultProcess"/>
    <dgm:cxn modelId="{05609B99-D0AE-434D-AF7B-432A2FB94282}" type="presParOf" srcId="{D7CD2997-1D58-4FE3-98FD-B5970AE0ECCC}" destId="{6ACF608B-D32A-48E2-B3C7-CD8A74A23B2C}" srcOrd="7" destOrd="0" presId="urn:microsoft.com/office/officeart/2009/3/layout/RandomtoResultProcess"/>
    <dgm:cxn modelId="{69345454-80BB-4EA7-AB47-040AE8C0AC8F}" type="presParOf" srcId="{D7CD2997-1D58-4FE3-98FD-B5970AE0ECCC}" destId="{6B61C9B8-D807-441C-9DA2-1F9A915FF380}" srcOrd="8" destOrd="0" presId="urn:microsoft.com/office/officeart/2009/3/layout/RandomtoResultProcess"/>
    <dgm:cxn modelId="{5F4A300F-5F6C-4970-95B8-9C2ECA9D3E07}" type="presParOf" srcId="{D7CD2997-1D58-4FE3-98FD-B5970AE0ECCC}" destId="{2D884757-F45D-42DF-933B-C622E90829E5}" srcOrd="9" destOrd="0" presId="urn:microsoft.com/office/officeart/2009/3/layout/RandomtoResultProcess"/>
    <dgm:cxn modelId="{8C79E5D7-3C0E-4808-9037-AAE4585DA5E7}" type="presParOf" srcId="{D7CD2997-1D58-4FE3-98FD-B5970AE0ECCC}" destId="{CD09EE66-EA3E-4B76-B1CE-8867A04418B6}" srcOrd="10" destOrd="0" presId="urn:microsoft.com/office/officeart/2009/3/layout/RandomtoResultProcess"/>
    <dgm:cxn modelId="{95C68D7F-20E5-46AA-AEB4-7646691413FC}" type="presParOf" srcId="{D7CD2997-1D58-4FE3-98FD-B5970AE0ECCC}" destId="{68257599-B97E-4E73-87C3-7B7314E4808F}" srcOrd="11" destOrd="0" presId="urn:microsoft.com/office/officeart/2009/3/layout/RandomtoResultProcess"/>
    <dgm:cxn modelId="{25F0E96E-5338-4EAA-8F1E-FC305DA06F37}" type="presParOf" srcId="{D7CD2997-1D58-4FE3-98FD-B5970AE0ECCC}" destId="{DDDC784F-76DC-4C20-90A3-E5FC8572EE0F}" srcOrd="12" destOrd="0" presId="urn:microsoft.com/office/officeart/2009/3/layout/RandomtoResultProcess"/>
    <dgm:cxn modelId="{CABB5570-5413-4DF6-BF6B-51C0624CC0EC}" type="presParOf" srcId="{D7CD2997-1D58-4FE3-98FD-B5970AE0ECCC}" destId="{4FDD3B3B-63E3-408F-9697-729C96DCDEC6}" srcOrd="13" destOrd="0" presId="urn:microsoft.com/office/officeart/2009/3/layout/RandomtoResultProcess"/>
    <dgm:cxn modelId="{1209644F-34E0-4B5B-8BFF-EA282FD3A463}" type="presParOf" srcId="{D7CD2997-1D58-4FE3-98FD-B5970AE0ECCC}" destId="{B1AEC56E-AE56-42C7-BB35-5536524F2E75}" srcOrd="14" destOrd="0" presId="urn:microsoft.com/office/officeart/2009/3/layout/RandomtoResultProcess"/>
    <dgm:cxn modelId="{4311CE90-02A8-4A24-8610-66C7DC890295}" type="presParOf" srcId="{D7CD2997-1D58-4FE3-98FD-B5970AE0ECCC}" destId="{565A2749-0955-4F6B-AF83-96016DB692E2}" srcOrd="15" destOrd="0" presId="urn:microsoft.com/office/officeart/2009/3/layout/RandomtoResultProcess"/>
    <dgm:cxn modelId="{ED198252-A449-48A6-B761-F18923EB59B7}" type="presParOf" srcId="{D7CD2997-1D58-4FE3-98FD-B5970AE0ECCC}" destId="{41A20972-0054-47AF-AFC6-D65D869049AC}" srcOrd="16" destOrd="0" presId="urn:microsoft.com/office/officeart/2009/3/layout/RandomtoResultProcess"/>
    <dgm:cxn modelId="{0CF8DF82-BF37-4956-AAE4-0248C668567E}" type="presParOf" srcId="{D7CD2997-1D58-4FE3-98FD-B5970AE0ECCC}" destId="{40B6FAC3-401A-451F-8A3A-F5C22284A902}" srcOrd="17" destOrd="0" presId="urn:microsoft.com/office/officeart/2009/3/layout/RandomtoResultProcess"/>
    <dgm:cxn modelId="{26B1F460-B5D7-4582-BD11-F502BD65319E}" type="presParOf" srcId="{D7CD2997-1D58-4FE3-98FD-B5970AE0ECCC}" destId="{1C4CB05F-2E0A-40DD-9A08-FEDB452145AE}" srcOrd="18" destOrd="0" presId="urn:microsoft.com/office/officeart/2009/3/layout/RandomtoResultProcess"/>
    <dgm:cxn modelId="{C2849FD8-C95E-43D3-8329-491E5A19441E}" type="presParOf" srcId="{D7CD2997-1D58-4FE3-98FD-B5970AE0ECCC}" destId="{BE9AD9D4-938F-44B0-BAE1-2476A6164015}" srcOrd="19" destOrd="0" presId="urn:microsoft.com/office/officeart/2009/3/layout/RandomtoResultProcess"/>
    <dgm:cxn modelId="{3BF9765F-9754-4021-AA3F-3F0EBC5BD4F1}" type="presParOf" srcId="{305C73AF-A7D1-49FB-8A86-B52C606DE4C3}" destId="{766180D4-0D71-45F7-A81B-05A851F10398}" srcOrd="1" destOrd="0" presId="urn:microsoft.com/office/officeart/2009/3/layout/RandomtoResultProcess"/>
    <dgm:cxn modelId="{B9E1D455-7089-48CF-B0DC-FA895D9700AC}" type="presParOf" srcId="{766180D4-0D71-45F7-A81B-05A851F10398}" destId="{60044458-2251-4EEB-897E-CE560BC78B93}" srcOrd="0" destOrd="0" presId="urn:microsoft.com/office/officeart/2009/3/layout/RandomtoResultProcess"/>
    <dgm:cxn modelId="{ABD08F24-8C2C-4516-A16A-3384367CF800}" type="presParOf" srcId="{766180D4-0D71-45F7-A81B-05A851F10398}" destId="{626EB256-24D5-42E8-80A7-1A9C135DB40B}" srcOrd="1" destOrd="0" presId="urn:microsoft.com/office/officeart/2009/3/layout/RandomtoResultProcess"/>
    <dgm:cxn modelId="{D83830AA-3F6B-46CB-9DA0-BF848BD8EDBD}" type="presParOf" srcId="{305C73AF-A7D1-49FB-8A86-B52C606DE4C3}" destId="{520D0AF6-6A59-4E56-AA04-6ED44AA9FA13}" srcOrd="2" destOrd="0" presId="urn:microsoft.com/office/officeart/2009/3/layout/RandomtoResultProcess"/>
    <dgm:cxn modelId="{C21964D2-F7D6-4A3A-81D1-DBFE18FE9376}" type="presParOf" srcId="{305C73AF-A7D1-49FB-8A86-B52C606DE4C3}" destId="{6764A291-8128-42FC-9B50-D9174DCCCDC3}" srcOrd="3" destOrd="0" presId="urn:microsoft.com/office/officeart/2009/3/layout/RandomtoResultProcess"/>
    <dgm:cxn modelId="{28F1C0FE-899C-4195-B646-75DDBD45D3B0}" type="presParOf" srcId="{6764A291-8128-42FC-9B50-D9174DCCCDC3}" destId="{ACFA38C3-8B4D-4E48-B66C-13DBD897DF8D}" srcOrd="0" destOrd="0" presId="urn:microsoft.com/office/officeart/2009/3/layout/RandomtoResultProcess"/>
    <dgm:cxn modelId="{76B14028-122F-49BC-AC06-FF3E46B73321}" type="presParOf" srcId="{6764A291-8128-42FC-9B50-D9174DCCCDC3}" destId="{AADB2F68-472B-479E-A58B-1913548E4A3B}" srcOrd="1" destOrd="0" presId="urn:microsoft.com/office/officeart/2009/3/layout/RandomtoResultProcess"/>
    <dgm:cxn modelId="{C6614D58-0EBF-4077-9D1E-FC4C652C8C79}" type="presParOf" srcId="{305C73AF-A7D1-49FB-8A86-B52C606DE4C3}" destId="{9CF8AD95-CA32-47EB-A2EC-C35CFB78A978}" srcOrd="4" destOrd="0" presId="urn:microsoft.com/office/officeart/2009/3/layout/RandomtoResultProcess"/>
    <dgm:cxn modelId="{0A299D3A-C94F-4A92-A92C-1F8AB2B5EB09}" type="presParOf" srcId="{9CF8AD95-CA32-47EB-A2EC-C35CFB78A978}" destId="{29423E11-F885-49C1-BFD4-C4C24674353E}" srcOrd="0" destOrd="0" presId="urn:microsoft.com/office/officeart/2009/3/layout/RandomtoResultProcess"/>
    <dgm:cxn modelId="{518F9818-68E6-4A5C-A889-AC90E06A2663}" type="presParOf" srcId="{9CF8AD95-CA32-47EB-A2EC-C35CFB78A978}" destId="{8C3F2F07-B786-403F-9FBF-E5FBDD93054E}" srcOrd="1" destOrd="0" presId="urn:microsoft.com/office/officeart/2009/3/layout/RandomtoResultProcess"/>
    <dgm:cxn modelId="{13A47D25-9CD1-4A7E-991A-FFBCEE72F19B}" type="presParOf" srcId="{9CF8AD95-CA32-47EB-A2EC-C35CFB78A978}" destId="{9417D8BE-E5B2-48F5-BA49-0861C50D773F}"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AF691-7754-42E9-8629-E7F3EDC52C42}">
      <dsp:nvSpPr>
        <dsp:cNvPr id="0" name=""/>
        <dsp:cNvSpPr/>
      </dsp:nvSpPr>
      <dsp:spPr>
        <a:xfrm>
          <a:off x="944946" y="867914"/>
          <a:ext cx="2435473" cy="802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kern="1200" noProof="0" dirty="0" smtClean="0">
              <a:solidFill>
                <a:schemeClr val="bg2"/>
              </a:solidFill>
            </a:rPr>
            <a:t>Al momento del diagnóstico</a:t>
          </a:r>
          <a:endParaRPr lang="es-MX" sz="2400" kern="1200" noProof="0" dirty="0">
            <a:solidFill>
              <a:schemeClr val="bg2"/>
            </a:solidFill>
          </a:endParaRPr>
        </a:p>
      </dsp:txBody>
      <dsp:txXfrm>
        <a:off x="944946" y="867914"/>
        <a:ext cx="2435473" cy="802599"/>
      </dsp:txXfrm>
    </dsp:sp>
    <dsp:sp modelId="{C7B8EB30-CFC1-4D69-8631-E957655323A1}">
      <dsp:nvSpPr>
        <dsp:cNvPr id="0" name=""/>
        <dsp:cNvSpPr/>
      </dsp:nvSpPr>
      <dsp:spPr>
        <a:xfrm>
          <a:off x="944946" y="2376840"/>
          <a:ext cx="2435473" cy="150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kern="1200" noProof="0" dirty="0" smtClean="0">
              <a:solidFill>
                <a:schemeClr val="bg2"/>
              </a:solidFill>
            </a:rPr>
            <a:t>20–40% tienen un trastorno del estado de ánimo identificable</a:t>
          </a:r>
          <a:endParaRPr lang="es-MX" sz="2400" kern="1200" noProof="0" dirty="0">
            <a:solidFill>
              <a:schemeClr val="bg2"/>
            </a:solidFill>
          </a:endParaRPr>
        </a:p>
      </dsp:txBody>
      <dsp:txXfrm>
        <a:off x="944946" y="2376840"/>
        <a:ext cx="2435473" cy="1503680"/>
      </dsp:txXfrm>
    </dsp:sp>
    <dsp:sp modelId="{A7507257-E075-4E17-AF42-6A8D23379401}">
      <dsp:nvSpPr>
        <dsp:cNvPr id="0" name=""/>
        <dsp:cNvSpPr/>
      </dsp:nvSpPr>
      <dsp:spPr>
        <a:xfrm>
          <a:off x="942178" y="623813"/>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F6636D-85F7-4AD0-8E1E-72C094431982}">
      <dsp:nvSpPr>
        <dsp:cNvPr id="0" name=""/>
        <dsp:cNvSpPr/>
      </dsp:nvSpPr>
      <dsp:spPr>
        <a:xfrm>
          <a:off x="1077790" y="352590"/>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6C32BD-35F9-4DF0-921E-0B76F3DF7310}">
      <dsp:nvSpPr>
        <dsp:cNvPr id="0" name=""/>
        <dsp:cNvSpPr/>
      </dsp:nvSpPr>
      <dsp:spPr>
        <a:xfrm>
          <a:off x="1403257" y="406834"/>
          <a:ext cx="304434" cy="304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95BC5C-4961-4993-8636-A27BC632D7B5}">
      <dsp:nvSpPr>
        <dsp:cNvPr id="0" name=""/>
        <dsp:cNvSpPr/>
      </dsp:nvSpPr>
      <dsp:spPr>
        <a:xfrm>
          <a:off x="1674481" y="108489"/>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7D4F4F-C2F9-4941-A2ED-DF36E59B08D5}">
      <dsp:nvSpPr>
        <dsp:cNvPr id="0" name=""/>
        <dsp:cNvSpPr/>
      </dsp:nvSpPr>
      <dsp:spPr>
        <a:xfrm>
          <a:off x="2027071" y="0"/>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CF608B-D32A-48E2-B3C7-CD8A74A23B2C}">
      <dsp:nvSpPr>
        <dsp:cNvPr id="0" name=""/>
        <dsp:cNvSpPr/>
      </dsp:nvSpPr>
      <dsp:spPr>
        <a:xfrm>
          <a:off x="2461028" y="189856"/>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61C9B8-D807-441C-9DA2-1F9A915FF380}">
      <dsp:nvSpPr>
        <dsp:cNvPr id="0" name=""/>
        <dsp:cNvSpPr/>
      </dsp:nvSpPr>
      <dsp:spPr>
        <a:xfrm>
          <a:off x="2732251" y="325467"/>
          <a:ext cx="304434" cy="304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884757-F45D-42DF-933B-C622E90829E5}">
      <dsp:nvSpPr>
        <dsp:cNvPr id="0" name=""/>
        <dsp:cNvSpPr/>
      </dsp:nvSpPr>
      <dsp:spPr>
        <a:xfrm>
          <a:off x="3111964" y="623813"/>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09EE66-EA3E-4B76-B1CE-8867A04418B6}">
      <dsp:nvSpPr>
        <dsp:cNvPr id="0" name=""/>
        <dsp:cNvSpPr/>
      </dsp:nvSpPr>
      <dsp:spPr>
        <a:xfrm>
          <a:off x="3274698" y="922158"/>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257599-B97E-4E73-87C3-7B7314E4808F}">
      <dsp:nvSpPr>
        <dsp:cNvPr id="0" name=""/>
        <dsp:cNvSpPr/>
      </dsp:nvSpPr>
      <dsp:spPr>
        <a:xfrm>
          <a:off x="1864337" y="352590"/>
          <a:ext cx="498165" cy="4981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DC784F-76DC-4C20-90A3-E5FC8572EE0F}">
      <dsp:nvSpPr>
        <dsp:cNvPr id="0" name=""/>
        <dsp:cNvSpPr/>
      </dsp:nvSpPr>
      <dsp:spPr>
        <a:xfrm>
          <a:off x="806566" y="1383238"/>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DD3B3B-63E3-408F-9697-729C96DCDEC6}">
      <dsp:nvSpPr>
        <dsp:cNvPr id="0" name=""/>
        <dsp:cNvSpPr/>
      </dsp:nvSpPr>
      <dsp:spPr>
        <a:xfrm>
          <a:off x="969300" y="1627339"/>
          <a:ext cx="304434" cy="304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AEC56E-AE56-42C7-BB35-5536524F2E75}">
      <dsp:nvSpPr>
        <dsp:cNvPr id="0" name=""/>
        <dsp:cNvSpPr/>
      </dsp:nvSpPr>
      <dsp:spPr>
        <a:xfrm>
          <a:off x="1376135" y="1844317"/>
          <a:ext cx="442813" cy="4428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5A2749-0955-4F6B-AF83-96016DB692E2}">
      <dsp:nvSpPr>
        <dsp:cNvPr id="0" name=""/>
        <dsp:cNvSpPr/>
      </dsp:nvSpPr>
      <dsp:spPr>
        <a:xfrm>
          <a:off x="1945704" y="2196908"/>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A20972-0054-47AF-AFC6-D65D869049AC}">
      <dsp:nvSpPr>
        <dsp:cNvPr id="0" name=""/>
        <dsp:cNvSpPr/>
      </dsp:nvSpPr>
      <dsp:spPr>
        <a:xfrm>
          <a:off x="2054193" y="1844317"/>
          <a:ext cx="304434" cy="304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B6FAC3-401A-451F-8A3A-F5C22284A902}">
      <dsp:nvSpPr>
        <dsp:cNvPr id="0" name=""/>
        <dsp:cNvSpPr/>
      </dsp:nvSpPr>
      <dsp:spPr>
        <a:xfrm>
          <a:off x="2325416" y="2224030"/>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4CB05F-2E0A-40DD-9A08-FEDB452145AE}">
      <dsp:nvSpPr>
        <dsp:cNvPr id="0" name=""/>
        <dsp:cNvSpPr/>
      </dsp:nvSpPr>
      <dsp:spPr>
        <a:xfrm>
          <a:off x="2569517" y="1790073"/>
          <a:ext cx="442813" cy="4428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9AD9D4-938F-44B0-BAE1-2476A6164015}">
      <dsp:nvSpPr>
        <dsp:cNvPr id="0" name=""/>
        <dsp:cNvSpPr/>
      </dsp:nvSpPr>
      <dsp:spPr>
        <a:xfrm>
          <a:off x="3166208" y="1681584"/>
          <a:ext cx="304434" cy="304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044458-2251-4EEB-897E-CE560BC78B93}">
      <dsp:nvSpPr>
        <dsp:cNvPr id="0" name=""/>
        <dsp:cNvSpPr/>
      </dsp:nvSpPr>
      <dsp:spPr>
        <a:xfrm>
          <a:off x="3470643" y="406383"/>
          <a:ext cx="894080" cy="1706896"/>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FA38C3-8B4D-4E48-B66C-13DBD897DF8D}">
      <dsp:nvSpPr>
        <dsp:cNvPr id="0" name=""/>
        <dsp:cNvSpPr/>
      </dsp:nvSpPr>
      <dsp:spPr>
        <a:xfrm>
          <a:off x="4202163" y="406383"/>
          <a:ext cx="894080" cy="1706896"/>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423E11-F885-49C1-BFD4-C4C24674353E}">
      <dsp:nvSpPr>
        <dsp:cNvPr id="0" name=""/>
        <dsp:cNvSpPr/>
      </dsp:nvSpPr>
      <dsp:spPr>
        <a:xfrm>
          <a:off x="5279123" y="285292"/>
          <a:ext cx="2072640" cy="20726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s-MX" sz="2400" kern="1200" noProof="0" dirty="0" smtClean="0"/>
            <a:t>Prevalencia durante la vida</a:t>
          </a:r>
          <a:endParaRPr lang="es-MX" sz="2400" kern="1200" noProof="0" dirty="0"/>
        </a:p>
      </dsp:txBody>
      <dsp:txXfrm>
        <a:off x="5582654" y="588823"/>
        <a:ext cx="1465578" cy="1465578"/>
      </dsp:txXfrm>
    </dsp:sp>
    <dsp:sp modelId="{8C3F2F07-B786-403F-9FBF-E5FBDD93054E}">
      <dsp:nvSpPr>
        <dsp:cNvPr id="0" name=""/>
        <dsp:cNvSpPr/>
      </dsp:nvSpPr>
      <dsp:spPr>
        <a:xfrm>
          <a:off x="5096243" y="2560319"/>
          <a:ext cx="2438400" cy="150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228600" lvl="1" indent="-228600" algn="l" defTabSz="1066800">
            <a:lnSpc>
              <a:spcPct val="90000"/>
            </a:lnSpc>
            <a:spcBef>
              <a:spcPct val="0"/>
            </a:spcBef>
            <a:spcAft>
              <a:spcPct val="15000"/>
            </a:spcAft>
            <a:buChar char="••"/>
          </a:pPr>
          <a:r>
            <a:rPr lang="es-MX" sz="2400" kern="1200" noProof="0" dirty="0" smtClean="0">
              <a:solidFill>
                <a:schemeClr val="bg2"/>
              </a:solidFill>
            </a:rPr>
            <a:t>Depresión: 75%</a:t>
          </a:r>
          <a:endParaRPr lang="es-MX" sz="2400" kern="1200" noProof="0" dirty="0">
            <a:solidFill>
              <a:schemeClr val="bg2"/>
            </a:solidFill>
          </a:endParaRPr>
        </a:p>
        <a:p>
          <a:pPr marL="228600" lvl="1" indent="-228600" algn="l" defTabSz="1066800">
            <a:lnSpc>
              <a:spcPct val="90000"/>
            </a:lnSpc>
            <a:spcBef>
              <a:spcPct val="0"/>
            </a:spcBef>
            <a:spcAft>
              <a:spcPct val="15000"/>
            </a:spcAft>
            <a:buChar char="••"/>
          </a:pPr>
          <a:r>
            <a:rPr lang="es-MX" sz="2400" kern="1200" noProof="0" dirty="0" smtClean="0">
              <a:solidFill>
                <a:schemeClr val="bg2"/>
              </a:solidFill>
            </a:rPr>
            <a:t>Ansiedad: 60%</a:t>
          </a:r>
          <a:endParaRPr lang="es-MX" sz="2400" kern="1200" noProof="0" dirty="0">
            <a:solidFill>
              <a:schemeClr val="bg2"/>
            </a:solidFill>
          </a:endParaRPr>
        </a:p>
      </dsp:txBody>
      <dsp:txXfrm>
        <a:off x="5096243" y="2560319"/>
        <a:ext cx="2438400" cy="1503680"/>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F5F00832-5A29-4483-88CA-12528CCA536E}" type="datetimeFigureOut">
              <a:rPr lang="en-CA" smtClean="0"/>
              <a:pPr/>
              <a:t>2015-07-06</a:t>
            </a:fld>
            <a:endParaRPr lang="en-CA" dirty="0"/>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ED0853AA-3E1B-4B26-ADAC-BAEB7DFA1408}" type="slidenum">
              <a:rPr lang="en-CA" smtClean="0"/>
              <a:pPr/>
              <a:t>‹#›</a:t>
            </a:fld>
            <a:endParaRPr lang="en-CA" dirty="0"/>
          </a:p>
        </p:txBody>
      </p:sp>
    </p:spTree>
    <p:extLst>
      <p:ext uri="{BB962C8B-B14F-4D97-AF65-F5344CB8AC3E}">
        <p14:creationId xmlns:p14="http://schemas.microsoft.com/office/powerpoint/2010/main" val="7730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3AD4DE45-43F8-4E42-B6CD-72BD91879E4B}" type="datetimeFigureOut">
              <a:rPr lang="en-CA" smtClean="0"/>
              <a:pPr/>
              <a:t>2015-07-06</a:t>
            </a:fld>
            <a:endParaRPr lang="en-CA"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C869435C-097B-40B4-A7F6-991F06607D84}" type="slidenum">
              <a:rPr lang="en-CA" smtClean="0"/>
              <a:pPr/>
              <a:t>‹#›</a:t>
            </a:fld>
            <a:endParaRPr lang="en-CA" dirty="0"/>
          </a:p>
        </p:txBody>
      </p:sp>
    </p:spTree>
    <p:extLst>
      <p:ext uri="{BB962C8B-B14F-4D97-AF65-F5344CB8AC3E}">
        <p14:creationId xmlns:p14="http://schemas.microsoft.com/office/powerpoint/2010/main" val="3138911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1</a:t>
            </a:fld>
            <a:endParaRPr lang="en-CA" dirty="0">
              <a:solidFill>
                <a:prstClr val="black"/>
              </a:solidFill>
            </a:endParaRPr>
          </a:p>
        </p:txBody>
      </p:sp>
    </p:spTree>
    <p:extLst>
      <p:ext uri="{BB962C8B-B14F-4D97-AF65-F5344CB8AC3E}">
        <p14:creationId xmlns:p14="http://schemas.microsoft.com/office/powerpoint/2010/main" val="3424175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10</a:t>
            </a:fld>
            <a:endParaRPr lang="en-CA" dirty="0">
              <a:solidFill>
                <a:prstClr val="black"/>
              </a:solidFill>
            </a:endParaRPr>
          </a:p>
        </p:txBody>
      </p:sp>
    </p:spTree>
    <p:extLst>
      <p:ext uri="{BB962C8B-B14F-4D97-AF65-F5344CB8AC3E}">
        <p14:creationId xmlns:p14="http://schemas.microsoft.com/office/powerpoint/2010/main" val="2400718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5" name="Rectangle 7"/>
          <p:cNvSpPr>
            <a:spLocks noGrp="1" noChangeArrowheads="1"/>
          </p:cNvSpPr>
          <p:nvPr>
            <p:ph type="sldNum" sz="quarter" idx="5"/>
          </p:nvPr>
        </p:nvSpPr>
        <p:spPr>
          <a:noFill/>
        </p:spPr>
        <p:txBody>
          <a:bodyPr/>
          <a:lstStyle/>
          <a:p>
            <a:fld id="{F6F78CD1-3799-46D9-BE23-1EE9806ED3D3}" type="slidenum">
              <a:rPr lang="en-US" smtClean="0">
                <a:ea typeface="ヒラギノ角ゴ Pro W3"/>
                <a:cs typeface="ヒラギノ角ゴ Pro W3"/>
              </a:rPr>
              <a:pPr/>
              <a:t>11</a:t>
            </a:fld>
            <a:endParaRPr lang="en-US" dirty="0" smtClean="0">
              <a:ea typeface="ヒラギノ角ゴ Pro W3"/>
              <a:cs typeface="ヒラギノ角ゴ Pro W3"/>
            </a:endParaRPr>
          </a:p>
        </p:txBody>
      </p:sp>
      <p:sp>
        <p:nvSpPr>
          <p:cNvPr id="671746" name="Rectangle 2"/>
          <p:cNvSpPr>
            <a:spLocks noGrp="1" noRot="1" noChangeAspect="1" noChangeArrowheads="1" noTextEdit="1"/>
          </p:cNvSpPr>
          <p:nvPr>
            <p:ph type="sldImg"/>
          </p:nvPr>
        </p:nvSpPr>
        <p:spPr>
          <a:ln/>
        </p:spPr>
      </p:sp>
      <p:sp>
        <p:nvSpPr>
          <p:cNvPr id="671747" name="Rectangle 3"/>
          <p:cNvSpPr>
            <a:spLocks noGrp="1" noChangeArrowheads="1"/>
          </p:cNvSpPr>
          <p:nvPr>
            <p:ph type="body" idx="1"/>
          </p:nvPr>
        </p:nvSpPr>
        <p:spPr>
          <a:xfrm>
            <a:off x="48816" y="4113981"/>
            <a:ext cx="6840760" cy="4608515"/>
          </a:xfrm>
          <a:noFill/>
          <a:ln/>
        </p:spPr>
        <p:txBody>
          <a:bodyPr/>
          <a:lstStyle/>
          <a:p>
            <a:pPr marL="0" marR="0" indent="0" algn="l" defTabSz="914400" rtl="0" eaLnBrk="1" fontAlgn="auto" latinLnBrk="0" hangingPunct="1">
              <a:lnSpc>
                <a:spcPct val="90000"/>
              </a:lnSpc>
              <a:spcAft>
                <a:spcPts val="600"/>
              </a:spcAft>
              <a:buClrTx/>
              <a:buSzTx/>
              <a:buFontTx/>
              <a:buNone/>
              <a:tabLst/>
              <a:defRPr/>
            </a:pPr>
            <a:r>
              <a:rPr lang="es-MX" sz="900" b="1" dirty="0" smtClean="0"/>
              <a:t>Notas del Conferencista</a:t>
            </a:r>
          </a:p>
          <a:p>
            <a:pPr eaLnBrk="1" hangingPunct="1">
              <a:lnSpc>
                <a:spcPct val="90000"/>
              </a:lnSpc>
              <a:spcAft>
                <a:spcPts val="600"/>
              </a:spcAft>
              <a:buFontTx/>
              <a:buNone/>
            </a:pPr>
            <a:r>
              <a:rPr lang="es-MX" sz="900" dirty="0" smtClean="0"/>
              <a:t>Con base en datos de la Encuesta Nacional de Salud y Bienestar (NHWS), los trabajadores con  Dolor por Fibromialgia experimentan lo siguiente en comparación con trabajadores sin dolor por fibromialgia:</a:t>
            </a:r>
          </a:p>
          <a:p>
            <a:pPr marL="361950" indent="-171450" eaLnBrk="1" hangingPunct="1">
              <a:lnSpc>
                <a:spcPct val="90000"/>
              </a:lnSpc>
              <a:spcAft>
                <a:spcPts val="600"/>
              </a:spcAft>
              <a:buFont typeface="Arial" pitchFamily="34" charset="0"/>
              <a:buChar char="•"/>
            </a:pPr>
            <a:r>
              <a:rPr lang="es-MX" sz="900" dirty="0" smtClean="0"/>
              <a:t>Mayor ausentismo – 15% del tiempo laboral se pierde vs. 4% de tiempo laboral perdido</a:t>
            </a:r>
          </a:p>
          <a:p>
            <a:pPr marL="361950" indent="-171450" eaLnBrk="1" hangingPunct="1">
              <a:lnSpc>
                <a:spcPct val="90000"/>
              </a:lnSpc>
              <a:spcAft>
                <a:spcPts val="600"/>
              </a:spcAft>
              <a:buFont typeface="Arial" pitchFamily="34" charset="0"/>
              <a:buChar char="•"/>
            </a:pPr>
            <a:r>
              <a:rPr lang="es-MX" sz="900" dirty="0" smtClean="0"/>
              <a:t>Mayor deterioro laboral general – 51% vs. 19%</a:t>
            </a:r>
          </a:p>
          <a:p>
            <a:pPr>
              <a:lnSpc>
                <a:spcPct val="90000"/>
              </a:lnSpc>
              <a:spcAft>
                <a:spcPts val="600"/>
              </a:spcAft>
              <a:defRPr/>
            </a:pPr>
            <a:r>
              <a:rPr lang="es-MX" sz="900" dirty="0" smtClean="0"/>
              <a:t>La NHWS de 2008 fue un cuestionario auto-administrado por Internet de una muestra nacional de adultos (de 18 años  de edad o mayores) que fue estratificada por género, edad y raza/etnicidad para representar la composición demográfica de la población adulta de los Estados Unidos d. Se recabaron datos de 63,000 adultos en EU que cubrieron un amplio rango de actitudes de salud y resultados de salud incluyendo las características y demográficos de los pacientes, historia familiar y uso de los servicios de salud. Las características de la enfermedad fueron recabadas para los pacientes adultos y los cuidadores de adultos y niños. Se usaron instrumentos validados en la encuesta para evaluar la calidad de vida relacionada con la salud y la productividad relacionada con la salud. La calidad de vida relacionada con la salud fue evaluada usando los puntajes del resumen del componente físico y mental del SF-12v2. Los puntajes de los resúmenes del componente físico y mental se basan en la población de EU (promedio = 50, desviación estándar= 10) y varían de 0 a 100, y los mayores puntajes indican mayor calidad de vida. Los puntajes en sí mismos no tienen dimensión. Típicamente, las diferencias mayores de 3 puntos entre los grupos son consideradas clínicamente importantes.</a:t>
            </a:r>
          </a:p>
          <a:p>
            <a:pPr>
              <a:lnSpc>
                <a:spcPct val="90000"/>
              </a:lnSpc>
              <a:spcAft>
                <a:spcPts val="600"/>
              </a:spcAft>
            </a:pPr>
            <a:r>
              <a:rPr lang="es-MX" sz="900" dirty="0" smtClean="0"/>
              <a:t>La encuesta fue realizada por Consumer Health Sciences, una división de Kantar Health. El tamaño de la muestra para la ola de EU de NHWS de 2008 US fue de 63,000 adultos de 18 años de edad y mayores. Para los análisis actuales, sólo las personas empleadas (empleados de tiempo completo, medio tiempo o auto-empleadas) de 20–64 años fueron incluidas. Las personas empleadas de 65 años y mayores, y las personas empleadas con peso insuficiente (i.e., un índice de masa corporal de 18.5kg/m</a:t>
            </a:r>
            <a:r>
              <a:rPr lang="es-MX" sz="900" baseline="30000" dirty="0" smtClean="0"/>
              <a:t>2</a:t>
            </a:r>
            <a:r>
              <a:rPr lang="es-MX" sz="900" dirty="0" smtClean="0"/>
              <a:t>) fueron excluidas. El tamaño de la muestra para los análisis actuales de personas empleadas de 20–64 años fue de 30,868. </a:t>
            </a:r>
          </a:p>
          <a:p>
            <a:pPr>
              <a:lnSpc>
                <a:spcPct val="90000"/>
              </a:lnSpc>
              <a:spcAft>
                <a:spcPts val="600"/>
              </a:spcAft>
            </a:pPr>
            <a:r>
              <a:rPr lang="es-MX" sz="900" dirty="0" smtClean="0"/>
              <a:t>Es importante mencionar que las métricas de Productividad Laboral y Discapacidad de la Actividad (WPAI) que aparecen aquí se encuentran representadas en porcentajes donde los valores más altos indican mayor deterioro.</a:t>
            </a:r>
            <a:r>
              <a:rPr lang="es-MX" sz="900" baseline="0" dirty="0" smtClean="0"/>
              <a:t> </a:t>
            </a:r>
            <a:r>
              <a:rPr lang="es-MX" sz="900" dirty="0" smtClean="0"/>
              <a:t>Ausentismo se refiere al porcentaje que indica el porcentaje de tiempo de trabajo perdido debido a la salud, mientras que el presentismo es el porcentaje de deterioro debido a la salud durante el trabajo. El deterioro laboral general es el porcentaje de tiempo de trabajo perdido debido a ausentismo o presentismo y el deterioro de la actividad es el porcentaje de deterioro en las actividades diarias.</a:t>
            </a:r>
          </a:p>
          <a:p>
            <a:pPr eaLnBrk="1" hangingPunct="1">
              <a:lnSpc>
                <a:spcPct val="90000"/>
              </a:lnSpc>
              <a:spcAft>
                <a:spcPts val="600"/>
              </a:spcAft>
            </a:pPr>
            <a:endParaRPr lang="es-MX" sz="900" dirty="0" smtClean="0"/>
          </a:p>
          <a:p>
            <a:pPr>
              <a:lnSpc>
                <a:spcPct val="90000"/>
              </a:lnSpc>
              <a:spcAft>
                <a:spcPts val="600"/>
              </a:spcAft>
            </a:pPr>
            <a:r>
              <a:rPr lang="es-MX" sz="900" b="1" dirty="0" smtClean="0"/>
              <a:t>Referencia</a:t>
            </a:r>
          </a:p>
          <a:p>
            <a:pPr>
              <a:spcAft>
                <a:spcPts val="600"/>
              </a:spcAft>
            </a:pPr>
            <a:r>
              <a:rPr lang="es-MX" sz="900" dirty="0" smtClean="0"/>
              <a:t>Encuesta Nacional de Salud y Bienestar  (NHWS) 2008.</a:t>
            </a:r>
          </a:p>
          <a:p>
            <a:pPr eaLnBrk="1" hangingPunct="1">
              <a:lnSpc>
                <a:spcPct val="90000"/>
              </a:lnSpc>
              <a:spcAft>
                <a:spcPts val="600"/>
              </a:spcAft>
            </a:pPr>
            <a:endParaRPr lang="es-MX" sz="900" dirty="0" smtClean="0"/>
          </a:p>
          <a:p>
            <a:pPr eaLnBrk="1" hangingPunct="1">
              <a:lnSpc>
                <a:spcPct val="90000"/>
              </a:lnSpc>
              <a:spcAft>
                <a:spcPts val="600"/>
              </a:spcAft>
            </a:pPr>
            <a:endParaRPr lang="es-MX" sz="900" dirty="0" smtClean="0"/>
          </a:p>
          <a:p>
            <a:pPr eaLnBrk="1" hangingPunct="1">
              <a:lnSpc>
                <a:spcPct val="90000"/>
              </a:lnSpc>
              <a:spcAft>
                <a:spcPts val="600"/>
              </a:spcAft>
            </a:pPr>
            <a:endParaRPr lang="es-MX" sz="900" dirty="0" smtClean="0"/>
          </a:p>
          <a:p>
            <a:pPr lvl="1" eaLnBrk="1" hangingPunct="1">
              <a:lnSpc>
                <a:spcPct val="90000"/>
              </a:lnSpc>
              <a:spcAft>
                <a:spcPts val="600"/>
              </a:spcAft>
            </a:pPr>
            <a:endParaRPr lang="es-MX" sz="900" dirty="0" smtClean="0"/>
          </a:p>
          <a:p>
            <a:pPr eaLnBrk="1" hangingPunct="1">
              <a:lnSpc>
                <a:spcPct val="90000"/>
              </a:lnSpc>
              <a:spcAft>
                <a:spcPts val="600"/>
              </a:spcAft>
            </a:pPr>
            <a:endParaRPr lang="es-MX" sz="105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3" name="Rectangle 7"/>
          <p:cNvSpPr>
            <a:spLocks noGrp="1" noChangeArrowheads="1"/>
          </p:cNvSpPr>
          <p:nvPr>
            <p:ph type="sldNum" sz="quarter" idx="5"/>
          </p:nvPr>
        </p:nvSpPr>
        <p:spPr>
          <a:noFill/>
        </p:spPr>
        <p:txBody>
          <a:bodyPr/>
          <a:lstStyle/>
          <a:p>
            <a:fld id="{29166766-13E8-417E-9893-7528985AA731}" type="slidenum">
              <a:rPr lang="en-US" smtClean="0">
                <a:ea typeface="ヒラギノ角ゴ Pro W3"/>
                <a:cs typeface="ヒラギノ角ゴ Pro W3"/>
              </a:rPr>
              <a:pPr/>
              <a:t>12</a:t>
            </a:fld>
            <a:endParaRPr lang="en-US" dirty="0" smtClean="0">
              <a:ea typeface="ヒラギノ角ゴ Pro W3"/>
              <a:cs typeface="ヒラギノ角ゴ Pro W3"/>
            </a:endParaRPr>
          </a:p>
        </p:txBody>
      </p:sp>
      <p:sp>
        <p:nvSpPr>
          <p:cNvPr id="673794" name="Rectangle 2"/>
          <p:cNvSpPr>
            <a:spLocks noGrp="1" noRot="1" noChangeAspect="1" noChangeArrowheads="1" noTextEdit="1"/>
          </p:cNvSpPr>
          <p:nvPr>
            <p:ph type="sldImg"/>
          </p:nvPr>
        </p:nvSpPr>
        <p:spPr>
          <a:ln/>
        </p:spPr>
      </p:sp>
      <p:sp>
        <p:nvSpPr>
          <p:cNvPr id="673795" name="Rectangle 3"/>
          <p:cNvSpPr>
            <a:spLocks noGrp="1" noChangeArrowheads="1"/>
          </p:cNvSpPr>
          <p:nvPr>
            <p:ph type="body" idx="1"/>
          </p:nvPr>
        </p:nvSpPr>
        <p:spPr>
          <a:xfrm>
            <a:off x="48816" y="4387138"/>
            <a:ext cx="6840760" cy="4335357"/>
          </a:xfrm>
          <a:noFill/>
          <a:ln/>
        </p:spPr>
        <p:txBody>
          <a:bodyPr/>
          <a:lstStyle/>
          <a:p>
            <a:pPr marL="0" marR="0" indent="0" algn="l" defTabSz="914400" rtl="0" eaLnBrk="1" fontAlgn="auto" latinLnBrk="0" hangingPunct="1">
              <a:spcAft>
                <a:spcPts val="600"/>
              </a:spcAft>
              <a:buClrTx/>
              <a:buSzTx/>
              <a:buFontTx/>
              <a:buNone/>
              <a:tabLst/>
              <a:defRPr/>
            </a:pPr>
            <a:r>
              <a:rPr lang="es-MX" sz="900" b="1" dirty="0" smtClean="0"/>
              <a:t>Notas del Conferencista</a:t>
            </a:r>
          </a:p>
          <a:p>
            <a:pPr>
              <a:spcAft>
                <a:spcPts val="600"/>
              </a:spcAft>
            </a:pPr>
            <a:r>
              <a:rPr lang="es-MX" sz="900" dirty="0" smtClean="0"/>
              <a:t>Con base en datos de la Encuesta Nacional de Salud y Bienestar  (NHWS), 92% de los trabajadores con dolor por Fibromialgia tuvieron cuando menos una consulta al médico en los últimos 6 meses en comparación con 72% de los trabajadores sin dolor por fibromialgia. Los trabajadores con dolor por Fibromialgia usaron en promedio nueve medicamentos por prescripción en comparación con 1.9 prescripciones entre los trabajadores sin dolor por fibromialgia.</a:t>
            </a:r>
          </a:p>
          <a:p>
            <a:pPr>
              <a:lnSpc>
                <a:spcPct val="90000"/>
              </a:lnSpc>
              <a:spcAft>
                <a:spcPts val="600"/>
              </a:spcAft>
              <a:defRPr/>
            </a:pPr>
            <a:r>
              <a:rPr lang="es-MX" sz="900" dirty="0" smtClean="0"/>
              <a:t>La NHWS de 2008 fue un cuestionario auto-administrado por Internet de una muestra nacional de adultos (de 18 años  de edad o mayores) que fue estratificada por género, edad y raza/etnicidad para representar la composición demográfica de la población adulta de los Estados Unidos d. Se recabaron datos de 63,000 adultos en EU que cubrieron un amplio rango de actitudes de salud y resultados de salud incluyendo las características y demográficos de los pacientes, historia familiar y uso de los servicios de salud. Las características de la enfermedad fueron recabadas para los pacientes adultos y los cuidadores de adultos y niños. Se usaron instrumentos validados en la encuesta para evaluar la calidad de vida relacionada con la salud y la productividad relacionada con la salud. La calidad de vida relacionada con la salud fue evaluada usando los puntajes del resumen del componente físico y mental del SF-12v2. Los puntajes de los resúmenes del componente físico y mental se basan en la población de EU (promedio = 50, desviación estándar= 10) y varían de 0 a 100, y los mayores puntajes indican mayor calidad de vida. Los puntajes en sí mismos no tienen dimensión. Típicamente, las diferencias mayores de 3 puntos entre los grupos son consideradas clínicamente importantes.</a:t>
            </a:r>
          </a:p>
          <a:p>
            <a:pPr>
              <a:lnSpc>
                <a:spcPct val="90000"/>
              </a:lnSpc>
              <a:spcAft>
                <a:spcPts val="600"/>
              </a:spcAft>
            </a:pPr>
            <a:r>
              <a:rPr lang="es-MX" sz="900" dirty="0" smtClean="0"/>
              <a:t>La encuesta fue realizada por Consumer Health Sciences, una división de Kantar Health. El tamaño de la muestra para la ola de EU de NHWS de 2008 US fue de 63,000 adultos de 18 años de edad y mayores. Para los análisis actuales, sólo las personas empleadas (empleados de tiempo completo, medio tiempo o auto-empleadas) de 20–64 años fueron incluidas. Las personas empleadas de 65 años y mayores, y las personas empleadas con peso insuficiente (i.e., un índice de masa corporal de 18.5kg/m</a:t>
            </a:r>
            <a:r>
              <a:rPr lang="es-MX" sz="900" baseline="30000" dirty="0" smtClean="0"/>
              <a:t>2</a:t>
            </a:r>
            <a:r>
              <a:rPr lang="es-MX" sz="900" dirty="0" smtClean="0"/>
              <a:t>) fueron excluidas. El tamaño de la muestra para los análisis actuales de personas empleadas de 20–64 años fue de 30,868. </a:t>
            </a:r>
          </a:p>
          <a:p>
            <a:pPr eaLnBrk="1" hangingPunct="1">
              <a:spcAft>
                <a:spcPts val="600"/>
              </a:spcAft>
            </a:pPr>
            <a:r>
              <a:rPr lang="es-MX" sz="900" dirty="0" smtClean="0"/>
              <a:t>Es importante mencionar que los proveedores de atención para la salud tradicionales incluyeron al médico general/el médico familiar, internistas, enfermeras practicantes/asistentes médicos y otros especialistas médicos. Los proveedores de salud no-tradicionales incluyeron acupunturistas, quiroprácticos, especialistas en hierbas, terapeutas físicos, nutriólogos, masajistas y terapeutas ocupacionales.</a:t>
            </a:r>
          </a:p>
          <a:p>
            <a:pPr eaLnBrk="1" hangingPunct="1">
              <a:spcAft>
                <a:spcPts val="600"/>
              </a:spcAft>
            </a:pPr>
            <a:endParaRPr lang="es-MX" sz="900" dirty="0" smtClean="0"/>
          </a:p>
          <a:p>
            <a:pPr>
              <a:spcAft>
                <a:spcPts val="600"/>
              </a:spcAft>
            </a:pPr>
            <a:r>
              <a:rPr lang="es-MX" sz="900" b="1" dirty="0" smtClean="0"/>
              <a:t>Referencia</a:t>
            </a:r>
          </a:p>
          <a:p>
            <a:pPr>
              <a:spcAft>
                <a:spcPts val="600"/>
              </a:spcAft>
            </a:pPr>
            <a:r>
              <a:rPr lang="es-MX" sz="900" dirty="0" smtClean="0"/>
              <a:t>Encuesta Nacional de Salud y Bienestar  (NHWS) 2008.</a:t>
            </a:r>
          </a:p>
          <a:p>
            <a:pPr eaLnBrk="1" hangingPunct="1">
              <a:spcAft>
                <a:spcPts val="600"/>
              </a:spcAft>
            </a:pPr>
            <a:endParaRPr lang="es-MX" sz="900" dirty="0" smtClean="0"/>
          </a:p>
          <a:p>
            <a:pPr eaLnBrk="1" hangingPunct="1">
              <a:spcAft>
                <a:spcPts val="600"/>
              </a:spcAft>
            </a:pPr>
            <a:endParaRPr lang="es-MX" sz="900" dirty="0" smtClean="0"/>
          </a:p>
          <a:p>
            <a:pPr eaLnBrk="1" hangingPunct="1">
              <a:spcAft>
                <a:spcPts val="300"/>
              </a:spcAft>
            </a:pPr>
            <a:endParaRPr lang="es-MX" sz="9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1" name="Rectangle 7"/>
          <p:cNvSpPr>
            <a:spLocks noGrp="1" noChangeArrowheads="1"/>
          </p:cNvSpPr>
          <p:nvPr>
            <p:ph type="sldNum" sz="quarter" idx="5"/>
          </p:nvPr>
        </p:nvSpPr>
        <p:spPr>
          <a:noFill/>
        </p:spPr>
        <p:txBody>
          <a:bodyPr/>
          <a:lstStyle/>
          <a:p>
            <a:fld id="{33491716-1156-4B8F-85CB-381A073D3D2A}" type="slidenum">
              <a:rPr lang="en-US" smtClean="0">
                <a:ea typeface="ヒラギノ角ゴ Pro W3"/>
                <a:cs typeface="ヒラギノ角ゴ Pro W3"/>
              </a:rPr>
              <a:pPr/>
              <a:t>13</a:t>
            </a:fld>
            <a:endParaRPr lang="en-US" dirty="0" smtClean="0">
              <a:ea typeface="ヒラギノ角ゴ Pro W3"/>
              <a:cs typeface="ヒラギノ角ゴ Pro W3"/>
            </a:endParaRPr>
          </a:p>
        </p:txBody>
      </p:sp>
      <p:sp>
        <p:nvSpPr>
          <p:cNvPr id="675842" name="Rectangle 2"/>
          <p:cNvSpPr>
            <a:spLocks noGrp="1" noRot="1" noChangeAspect="1" noChangeArrowheads="1" noTextEdit="1"/>
          </p:cNvSpPr>
          <p:nvPr>
            <p:ph type="sldImg"/>
          </p:nvPr>
        </p:nvSpPr>
        <p:spPr>
          <a:ln/>
        </p:spPr>
      </p:sp>
      <p:sp>
        <p:nvSpPr>
          <p:cNvPr id="675843" name="Rectangle 3"/>
          <p:cNvSpPr>
            <a:spLocks noGrp="1" noChangeArrowheads="1"/>
          </p:cNvSpPr>
          <p:nvPr>
            <p:ph type="body" idx="1"/>
          </p:nvPr>
        </p:nvSpPr>
        <p:spPr>
          <a:xfrm>
            <a:off x="0" y="4113981"/>
            <a:ext cx="7105600" cy="5122093"/>
          </a:xfrm>
          <a:noFill/>
          <a:ln/>
        </p:spPr>
        <p:txBody>
          <a:bodyPr/>
          <a:lstStyle/>
          <a:p>
            <a:pPr marL="0" marR="0" indent="0" algn="l" defTabSz="914400" rtl="0" eaLnBrk="1" fontAlgn="auto" latinLnBrk="0" hangingPunct="1">
              <a:spcAft>
                <a:spcPts val="600"/>
              </a:spcAft>
              <a:buClrTx/>
              <a:buSzTx/>
              <a:buFontTx/>
              <a:buNone/>
              <a:tabLst/>
              <a:defRPr/>
            </a:pPr>
            <a:r>
              <a:rPr lang="es-MX" sz="1000" b="1" dirty="0" smtClean="0"/>
              <a:t>Notas del Conferencista</a:t>
            </a:r>
          </a:p>
          <a:p>
            <a:pPr eaLnBrk="1" hangingPunct="1">
              <a:spcAft>
                <a:spcPts val="600"/>
              </a:spcAft>
            </a:pPr>
            <a:r>
              <a:rPr lang="es-MX" sz="1000" dirty="0" smtClean="0"/>
              <a:t>Con base en data de la Encuesta Nacional de Salud y Bienestar  (NHWS), Los trabajadores de EU con dolor por Fibromialgia tienen costos directos por servicios de salud anuales promedio cerca de 2.5 veces mayores que los trabajadores sin dolor por fibromialgia, $6082 vs. $2437, respectivamente. Los costos promedio anuales totales por servicios de salud son de $22,048 para un trabajador con dolor por Fibromialgia en comparación con $8,706 para un trabajador sin dolor por fibromialgia.</a:t>
            </a:r>
          </a:p>
          <a:p>
            <a:pPr>
              <a:lnSpc>
                <a:spcPct val="90000"/>
              </a:lnSpc>
              <a:spcAft>
                <a:spcPts val="600"/>
              </a:spcAft>
              <a:defRPr/>
            </a:pPr>
            <a:r>
              <a:rPr lang="es-MX" sz="1000" dirty="0" smtClean="0"/>
              <a:t>La NHWS de 2008 fue un cuestionario auto-administrado por Internet de una muestra nacional de adultos (de 18 años  de edad o mayores) que fue estratificada por género, edad y raza/etnicidad para representar la composición demográfica de la población adulta de los Estados Unidos d. Se recabaron datos de 63,000 adultos en EU que cubrieron un amplio rango de actitudes de salud y resultados de salud incluyendo las características y demográficos de los pacientes, historia familiar y uso de los servicios de salud. Las características de la enfermedad fueron recabadas para los pacientes adultos y los cuidadores de adultos y niños. Se usaron instrumentos validados en la encuesta para evaluar la calidad de vida relacionada con la salud y la productividad relacionada con la salud. La calidad de vida relacionada con la salud fue evaluada usando los puntajes del resumen del componente físico y mental del SF-12v2. Los puntajes de los resúmenes del componente físico y mental se basan en la población de EU (promedio = 50, desviación estándar= 10) y varían de 0 a 100, y los mayores puntajes indican mayor calidad de vida. Los puntajes en sí mismos no tienen dimensión. Típicamente, las diferencias mayores de 3 puntos entre los grupos son consideradas clínicamente importantes.</a:t>
            </a:r>
          </a:p>
          <a:p>
            <a:pPr>
              <a:lnSpc>
                <a:spcPct val="90000"/>
              </a:lnSpc>
              <a:spcAft>
                <a:spcPts val="600"/>
              </a:spcAft>
            </a:pPr>
            <a:r>
              <a:rPr lang="es-MX" sz="1000" dirty="0" smtClean="0"/>
              <a:t>La encuesta fue realizada por Consumer Health Sciences, una división de Kantar Health. El tamaño de la muestra para la ola de EU de NHWS de 2008 US fue de 63,000 adultos de 18 años de edad y mayores. Para los análisis actuales, sólo las personas empleadas (empleados de tiempo completo, medio tiempo o auto-empleadas) de 20–64 años fueron incluidas. Las personas empleadas de 65 años y mayores, y las personas empleadas con peso insuficiente (i.e., un índice de masa corporal de 18.5kg/m</a:t>
            </a:r>
            <a:r>
              <a:rPr lang="es-MX" sz="1000" baseline="30000" dirty="0" smtClean="0"/>
              <a:t>2</a:t>
            </a:r>
            <a:r>
              <a:rPr lang="es-MX" sz="1000" dirty="0" smtClean="0"/>
              <a:t>) fueron excluidas. El tamaño de la muestra para los análisis actuales de personas empleadas de 20–64 años fue de 30,868. </a:t>
            </a:r>
          </a:p>
          <a:p>
            <a:pPr>
              <a:spcAft>
                <a:spcPts val="600"/>
              </a:spcAft>
            </a:pPr>
            <a:endParaRPr lang="es-MX" sz="1000" b="1" dirty="0" smtClean="0"/>
          </a:p>
          <a:p>
            <a:pPr>
              <a:spcAft>
                <a:spcPts val="600"/>
              </a:spcAft>
            </a:pPr>
            <a:r>
              <a:rPr lang="es-MX" sz="1000" b="1" dirty="0" smtClean="0"/>
              <a:t>Referencia</a:t>
            </a:r>
          </a:p>
          <a:p>
            <a:pPr>
              <a:spcAft>
                <a:spcPts val="600"/>
              </a:spcAft>
            </a:pPr>
            <a:r>
              <a:rPr lang="es-MX" sz="1000" dirty="0" smtClean="0"/>
              <a:t>Encuesta Nacional de Salud y Bienestar  (NHWS) 2008.</a:t>
            </a:r>
          </a:p>
          <a:p>
            <a:pPr eaLnBrk="1" hangingPunct="1">
              <a:spcAft>
                <a:spcPts val="600"/>
              </a:spcAft>
            </a:pPr>
            <a:endParaRPr lang="es-MX" sz="10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CE9734D7-FC9A-4DFD-8BE0-59A22A943D28}" type="slidenum">
              <a:rPr lang="en-US" sz="1000" smtClean="0"/>
              <a:pPr eaLnBrk="1" hangingPunct="1"/>
              <a:t>14</a:t>
            </a:fld>
            <a:endParaRPr lang="en-US" sz="1000" dirty="0" smtClean="0"/>
          </a:p>
        </p:txBody>
      </p:sp>
      <p:sp>
        <p:nvSpPr>
          <p:cNvPr id="176131" name="Rectangle 7"/>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76132" name="Rectangle 8"/>
          <p:cNvSpPr>
            <a:spLocks noGrp="1"/>
          </p:cNvSpPr>
          <p:nvPr>
            <p:ph type="body" idx="1"/>
          </p:nvPr>
        </p:nvSpPr>
        <p:spPr>
          <a:xfrm>
            <a:off x="0" y="4185989"/>
            <a:ext cx="6889576" cy="4357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s-MX" b="1" dirty="0" smtClean="0">
                <a:latin typeface="+mj-lt"/>
              </a:rPr>
              <a:t>Notas del Conferencista</a:t>
            </a:r>
          </a:p>
          <a:p>
            <a:pPr>
              <a:spcAft>
                <a:spcPts val="600"/>
              </a:spcAft>
            </a:pPr>
            <a:r>
              <a:rPr lang="es-MX" dirty="0" smtClean="0"/>
              <a:t>La incapacidad para diagnosticar fibromialgia se asocia con mayores costos y uso de servicios médicos.</a:t>
            </a:r>
            <a:endParaRPr lang="es-MX" baseline="30000" dirty="0" smtClean="0"/>
          </a:p>
          <a:p>
            <a:pPr>
              <a:spcAft>
                <a:spcPts val="600"/>
              </a:spcAft>
            </a:pPr>
            <a:r>
              <a:rPr lang="es-MX" dirty="0" smtClean="0"/>
              <a:t>Annemans et al evaluaron el uso y costos de los servicios médicos antes y después de un diagnóstico de fibromialgia en una extensa población de atención primaria en el Reino Unido. En comparación con las tendencias proyectadas, se observó una disminución en los costos después del diagnóstico de fibromialgia. A los 4 años después del diagnóstico, la diferencia promedio entre el costo proyectado y el observado fue de £66.21 por 6 meses por paciente. </a:t>
            </a:r>
            <a:br>
              <a:rPr lang="es-MX" dirty="0" smtClean="0"/>
            </a:br>
            <a:r>
              <a:rPr lang="es-MX" dirty="0" smtClean="0">
                <a:latin typeface="+mj-lt"/>
              </a:rPr>
              <a:t>Parte de este costo fue atribuible a la menor utilización de p</a:t>
            </a:r>
            <a:r>
              <a:rPr lang="es-MX" baseline="0" dirty="0" smtClean="0">
                <a:latin typeface="+mj-lt"/>
              </a:rPr>
              <a:t>ruebas y procesamiento de Imágenes </a:t>
            </a:r>
            <a:br>
              <a:rPr lang="es-MX" baseline="0" dirty="0" smtClean="0">
                <a:latin typeface="+mj-lt"/>
              </a:rPr>
            </a:br>
            <a:r>
              <a:rPr lang="es-MX" baseline="0" dirty="0" smtClean="0">
                <a:latin typeface="+mj-lt"/>
              </a:rPr>
              <a:t>después del diagnóstico.</a:t>
            </a:r>
            <a:endParaRPr lang="es-MX" dirty="0" smtClean="0">
              <a:latin typeface="+mj-lt"/>
            </a:endParaRPr>
          </a:p>
          <a:p>
            <a:pPr>
              <a:spcAft>
                <a:spcPts val="600"/>
              </a:spcAft>
            </a:pPr>
            <a:endParaRPr lang="es-MX" b="1" dirty="0" smtClean="0">
              <a:latin typeface="+mj-lt"/>
            </a:endParaRPr>
          </a:p>
          <a:p>
            <a:pPr>
              <a:spcAft>
                <a:spcPts val="600"/>
              </a:spcAft>
            </a:pPr>
            <a:r>
              <a:rPr lang="es-MX" b="1" dirty="0" smtClean="0">
                <a:latin typeface="+mj-lt"/>
              </a:rPr>
              <a:t>Referencia</a:t>
            </a:r>
          </a:p>
          <a:p>
            <a:pPr>
              <a:spcAft>
                <a:spcPts val="600"/>
              </a:spcAft>
            </a:pPr>
            <a:r>
              <a:rPr lang="en-US" dirty="0" smtClean="0"/>
              <a:t>Annemans L </a:t>
            </a:r>
            <a:r>
              <a:rPr lang="en-US" i="1" dirty="0" smtClean="0"/>
              <a:t>et al. </a:t>
            </a:r>
            <a:r>
              <a:rPr lang="en-CA" dirty="0" smtClean="0"/>
              <a:t>Health economic consequences related to the diagnosis of fibromyalgia syndrome. </a:t>
            </a:r>
            <a:r>
              <a:rPr lang="en-US" i="1" dirty="0" smtClean="0"/>
              <a:t>Arthritis Rheum </a:t>
            </a:r>
            <a:r>
              <a:rPr lang="en-US" dirty="0" smtClean="0"/>
              <a:t>58(3):895-902. </a:t>
            </a:r>
          </a:p>
          <a:p>
            <a:pPr>
              <a:spcAft>
                <a:spcPts val="600"/>
              </a:spcAft>
            </a:pPr>
            <a:endParaRPr lang="es-MX" dirty="0" smtClean="0">
              <a:latin typeface="+mj-lt"/>
            </a:endParaRPr>
          </a:p>
        </p:txBody>
      </p:sp>
      <p:sp>
        <p:nvSpPr>
          <p:cNvPr id="176133" name="Rectangle 4"/>
          <p:cNvSpPr>
            <a:spLocks noChangeArrowheads="1"/>
          </p:cNvSpPr>
          <p:nvPr/>
        </p:nvSpPr>
        <p:spPr bwMode="auto">
          <a:xfrm>
            <a:off x="232059" y="8464829"/>
            <a:ext cx="6778342" cy="21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74" tIns="46138" rIns="92274" bIns="46138">
            <a:spAutoFit/>
          </a:bodyPr>
          <a:lstStyle/>
          <a:p>
            <a:pPr defTabSz="920750">
              <a:spcBef>
                <a:spcPct val="30000"/>
              </a:spcBef>
            </a:pPr>
            <a:endParaRPr lang="en-US" sz="800" dirty="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CE9734D7-FC9A-4DFD-8BE0-59A22A943D28}" type="slidenum">
              <a:rPr lang="en-US" sz="1000" smtClean="0"/>
              <a:pPr eaLnBrk="1" hangingPunct="1"/>
              <a:t>15</a:t>
            </a:fld>
            <a:endParaRPr lang="en-US" sz="1000" dirty="0" smtClean="0"/>
          </a:p>
        </p:txBody>
      </p:sp>
      <p:sp>
        <p:nvSpPr>
          <p:cNvPr id="176131" name="Rectangle 7"/>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76132" name="Rectangle 8"/>
          <p:cNvSpPr>
            <a:spLocks noGrp="1"/>
          </p:cNvSpPr>
          <p:nvPr>
            <p:ph type="body" idx="1"/>
          </p:nvPr>
        </p:nvSpPr>
        <p:spPr>
          <a:xfrm>
            <a:off x="192832" y="4387136"/>
            <a:ext cx="6817568" cy="41562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s-MX" b="1" dirty="0" smtClean="0">
                <a:latin typeface="+mj-lt"/>
              </a:rPr>
              <a:t>Notas del Conferencista</a:t>
            </a:r>
          </a:p>
          <a:p>
            <a:pPr>
              <a:spcAft>
                <a:spcPts val="600"/>
              </a:spcAft>
            </a:pPr>
            <a:r>
              <a:rPr lang="es-MX" dirty="0" smtClean="0"/>
              <a:t>La incapacidad para diagnosticar fibromialgia se asocia con mayores costos y uso de servicios médicos.</a:t>
            </a:r>
            <a:endParaRPr lang="es-MX" baseline="30000" dirty="0" smtClean="0"/>
          </a:p>
          <a:p>
            <a:pPr>
              <a:spcAft>
                <a:spcPts val="600"/>
              </a:spcAft>
            </a:pPr>
            <a:r>
              <a:rPr lang="es-MX" dirty="0" smtClean="0"/>
              <a:t>Annemans et al evaluaron el uso y costos de los servicios médicos antes y después de un diagnóstico de fibromialgia en una extensa población de atención primaria en el Reino Unido. En comparación con las tendencias proyectadas, se observó una disminución en los costos después del diagnóstico de fibromialgia. A los 4 años después del diagnóstico, la diferencia promedio entre el costo proyectado y el observado fue de £66.21 por 6 meses por paciente. </a:t>
            </a:r>
            <a:br>
              <a:rPr lang="es-MX" dirty="0" smtClean="0"/>
            </a:br>
            <a:r>
              <a:rPr lang="es-MX" dirty="0" smtClean="0"/>
              <a:t>Parte de este costo fue atribuible a la menor utilización de pruebas y procesamiento de Imágenes </a:t>
            </a:r>
            <a:br>
              <a:rPr lang="es-MX" dirty="0" smtClean="0"/>
            </a:br>
            <a:r>
              <a:rPr lang="es-MX" dirty="0" smtClean="0"/>
              <a:t>después del diagnóstico</a:t>
            </a:r>
            <a:r>
              <a:rPr lang="es-MX" baseline="0" dirty="0" smtClean="0">
                <a:latin typeface="+mj-lt"/>
              </a:rPr>
              <a:t>.</a:t>
            </a:r>
            <a:endParaRPr lang="es-MX" dirty="0" smtClean="0">
              <a:latin typeface="+mj-lt"/>
            </a:endParaRPr>
          </a:p>
          <a:p>
            <a:pPr>
              <a:spcAft>
                <a:spcPts val="600"/>
              </a:spcAft>
            </a:pPr>
            <a:r>
              <a:rPr lang="es-MX" b="1" dirty="0" smtClean="0">
                <a:latin typeface="+mj-lt"/>
              </a:rPr>
              <a:t>Referencia</a:t>
            </a:r>
          </a:p>
          <a:p>
            <a:pPr>
              <a:spcAft>
                <a:spcPts val="600"/>
              </a:spcAft>
            </a:pPr>
            <a:r>
              <a:rPr lang="en-US" dirty="0" smtClean="0"/>
              <a:t>Annemans L </a:t>
            </a:r>
            <a:r>
              <a:rPr lang="en-US" i="1" dirty="0" smtClean="0"/>
              <a:t>et al. </a:t>
            </a:r>
            <a:r>
              <a:rPr lang="en-CA" dirty="0" smtClean="0"/>
              <a:t>Health economic consequences related to the diagnosis of fibromyalgia syndrome. </a:t>
            </a:r>
            <a:r>
              <a:rPr lang="en-US" i="1" dirty="0" smtClean="0"/>
              <a:t>Arthritis Rheum </a:t>
            </a:r>
            <a:r>
              <a:rPr lang="en-US" dirty="0" smtClean="0"/>
              <a:t>58(3):895-902. </a:t>
            </a:r>
          </a:p>
          <a:p>
            <a:pPr>
              <a:spcAft>
                <a:spcPts val="600"/>
              </a:spcAft>
            </a:pPr>
            <a:endParaRPr lang="es-MX" sz="1200" kern="1200" dirty="0" smtClean="0">
              <a:solidFill>
                <a:schemeClr val="tx1"/>
              </a:solidFill>
              <a:latin typeface="+mn-lt"/>
              <a:ea typeface="+mn-ea"/>
              <a:cs typeface="+mn-cs"/>
            </a:endParaRPr>
          </a:p>
          <a:p>
            <a:pPr>
              <a:spcAft>
                <a:spcPts val="600"/>
              </a:spcAft>
            </a:pPr>
            <a:endParaRPr lang="es-MX" dirty="0" smtClean="0">
              <a:latin typeface="+mj-lt"/>
            </a:endParaRPr>
          </a:p>
        </p:txBody>
      </p:sp>
      <p:sp>
        <p:nvSpPr>
          <p:cNvPr id="176133" name="Rectangle 4"/>
          <p:cNvSpPr>
            <a:spLocks noChangeArrowheads="1"/>
          </p:cNvSpPr>
          <p:nvPr/>
        </p:nvSpPr>
        <p:spPr bwMode="auto">
          <a:xfrm>
            <a:off x="232059" y="8464829"/>
            <a:ext cx="6778342" cy="21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74" tIns="46138" rIns="92274" bIns="46138">
            <a:spAutoFit/>
          </a:bodyPr>
          <a:lstStyle/>
          <a:p>
            <a:pPr defTabSz="920750">
              <a:spcBef>
                <a:spcPct val="30000"/>
              </a:spcBef>
            </a:pPr>
            <a:endParaRPr lang="en-US" sz="800" dirty="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CE9734D7-FC9A-4DFD-8BE0-59A22A943D28}" type="slidenum">
              <a:rPr lang="en-US" sz="1000" smtClean="0"/>
              <a:pPr eaLnBrk="1" hangingPunct="1"/>
              <a:t>16</a:t>
            </a:fld>
            <a:endParaRPr lang="en-US" sz="1000" dirty="0" smtClean="0"/>
          </a:p>
        </p:txBody>
      </p:sp>
      <p:sp>
        <p:nvSpPr>
          <p:cNvPr id="176131" name="Rectangle 7"/>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76132" name="Rectangle 8"/>
          <p:cNvSpPr>
            <a:spLocks noGrp="1"/>
          </p:cNvSpPr>
          <p:nvPr>
            <p:ph type="body" idx="1"/>
          </p:nvPr>
        </p:nvSpPr>
        <p:spPr>
          <a:xfrm>
            <a:off x="264840" y="4387136"/>
            <a:ext cx="6745560" cy="41562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s-MX" b="1" dirty="0" smtClean="0">
                <a:latin typeface="+mj-lt"/>
              </a:rPr>
              <a:t>Notas del Conferencista</a:t>
            </a:r>
          </a:p>
          <a:p>
            <a:pPr>
              <a:spcAft>
                <a:spcPts val="600"/>
              </a:spcAft>
            </a:pPr>
            <a:r>
              <a:rPr lang="es-MX" dirty="0" smtClean="0"/>
              <a:t>La incapacidad para diagnosticar fibromialgia está asociada con mayores costos y uso de servicios médicos.</a:t>
            </a:r>
          </a:p>
          <a:p>
            <a:pPr>
              <a:spcAft>
                <a:spcPts val="600"/>
              </a:spcAft>
            </a:pPr>
            <a:r>
              <a:rPr lang="es-MX" dirty="0" smtClean="0"/>
              <a:t>Annemans et al evaluaron el uso y costos de los servicios médicos antes y después de un diagnóstico de fibromialgia en una extensa población de atención primaria en el Reino Unido. En comparación con las tendencias proyectadas, se observó una disminución en los costos después del diagnóstico de fibromialgia. A los 4 años después del diagnóstico, la diferencia promedio entre el costo proyectado y el observado fue de £66.21 por 6 meses por paciente. </a:t>
            </a:r>
            <a:br>
              <a:rPr lang="es-MX" dirty="0" smtClean="0"/>
            </a:br>
            <a:endParaRPr lang="es-MX" dirty="0" smtClean="0">
              <a:latin typeface="+mj-lt"/>
            </a:endParaRPr>
          </a:p>
          <a:p>
            <a:pPr>
              <a:spcAft>
                <a:spcPts val="600"/>
              </a:spcAft>
            </a:pPr>
            <a:r>
              <a:rPr lang="es-MX" b="1" dirty="0" smtClean="0">
                <a:latin typeface="+mj-lt"/>
              </a:rPr>
              <a:t>Referencia</a:t>
            </a:r>
          </a:p>
          <a:p>
            <a:pPr>
              <a:spcAft>
                <a:spcPts val="600"/>
              </a:spcAft>
            </a:pPr>
            <a:r>
              <a:rPr lang="en-US" dirty="0" smtClean="0"/>
              <a:t>Annemans L </a:t>
            </a:r>
            <a:r>
              <a:rPr lang="en-US" i="1" dirty="0" smtClean="0"/>
              <a:t>et al. </a:t>
            </a:r>
            <a:r>
              <a:rPr lang="en-CA" dirty="0" smtClean="0"/>
              <a:t>Health economic consequences related to the diagnosis of fibromyalgia syndrome. </a:t>
            </a:r>
            <a:r>
              <a:rPr lang="en-US" i="1" dirty="0" smtClean="0"/>
              <a:t>Arthritis Rheum </a:t>
            </a:r>
            <a:r>
              <a:rPr lang="en-US" dirty="0" smtClean="0"/>
              <a:t>58(3):895-902. </a:t>
            </a:r>
          </a:p>
          <a:p>
            <a:pPr>
              <a:spcAft>
                <a:spcPts val="600"/>
              </a:spcAft>
            </a:pPr>
            <a:endParaRPr lang="es-MX" sz="1200" kern="1200" dirty="0" smtClean="0">
              <a:solidFill>
                <a:schemeClr val="tx1"/>
              </a:solidFill>
              <a:latin typeface="+mn-lt"/>
              <a:ea typeface="+mn-ea"/>
              <a:cs typeface="+mn-cs"/>
            </a:endParaRPr>
          </a:p>
        </p:txBody>
      </p:sp>
      <p:sp>
        <p:nvSpPr>
          <p:cNvPr id="176133" name="Rectangle 4"/>
          <p:cNvSpPr>
            <a:spLocks noChangeArrowheads="1"/>
          </p:cNvSpPr>
          <p:nvPr/>
        </p:nvSpPr>
        <p:spPr bwMode="auto">
          <a:xfrm>
            <a:off x="232059" y="8464829"/>
            <a:ext cx="6778342" cy="21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74" tIns="46138" rIns="92274" bIns="46138">
            <a:spAutoFit/>
          </a:bodyPr>
          <a:lstStyle/>
          <a:p>
            <a:pPr defTabSz="920750">
              <a:spcBef>
                <a:spcPct val="30000"/>
              </a:spcBef>
            </a:pPr>
            <a:endParaRPr lang="en-US" sz="800" dirty="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CE9734D7-FC9A-4DFD-8BE0-59A22A943D28}" type="slidenum">
              <a:rPr lang="en-US" sz="1000" smtClean="0"/>
              <a:pPr eaLnBrk="1" hangingPunct="1"/>
              <a:t>17</a:t>
            </a:fld>
            <a:endParaRPr lang="en-US" sz="1000" dirty="0" smtClean="0"/>
          </a:p>
        </p:txBody>
      </p:sp>
      <p:sp>
        <p:nvSpPr>
          <p:cNvPr id="176131" name="Rectangle 7"/>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76132" name="Rectangle 8"/>
          <p:cNvSpPr>
            <a:spLocks noGrp="1"/>
          </p:cNvSpPr>
          <p:nvPr>
            <p:ph type="body" idx="1"/>
          </p:nvPr>
        </p:nvSpPr>
        <p:spPr>
          <a:xfrm>
            <a:off x="192832" y="4387136"/>
            <a:ext cx="6116528" cy="41562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s-MX" b="1" dirty="0" smtClean="0">
                <a:latin typeface="+mj-lt"/>
              </a:rPr>
              <a:t>Notas del Conferencista</a:t>
            </a:r>
          </a:p>
          <a:p>
            <a:pPr>
              <a:spcAft>
                <a:spcPts val="600"/>
              </a:spcAft>
            </a:pPr>
            <a:r>
              <a:rPr lang="es-MX" dirty="0" smtClean="0"/>
              <a:t>La incapacidad para diagnosticar fibromialgia está asociada con mayores costos y uso de servicios médicos.</a:t>
            </a:r>
            <a:endParaRPr lang="es-MX" baseline="30000" dirty="0" smtClean="0"/>
          </a:p>
          <a:p>
            <a:pPr>
              <a:spcAft>
                <a:spcPts val="600"/>
              </a:spcAft>
            </a:pPr>
            <a:r>
              <a:rPr lang="es-MX" dirty="0" smtClean="0"/>
              <a:t>Annemans et al evaluaron el uso y costos de los servicios médicos antes y después de un diagnóstico de fibromialgia en una extensa población de atención primaria en el Reino Unido. En comparación con las tendencias proyectadas, se observó una disminución en los costos después del diagnóstico de fibromialgia. A los 4 años después del diagnóstico, la diferencia promedio entre el costo proyectado y el observado fue de £66.21 por 6 meses por paciente. </a:t>
            </a:r>
            <a:br>
              <a:rPr lang="es-MX" dirty="0" smtClean="0"/>
            </a:br>
            <a:r>
              <a:rPr lang="es-MX" dirty="0" smtClean="0">
                <a:latin typeface="+mj-lt"/>
              </a:rPr>
              <a:t>Parte de este costo fue atribuible al menor uso de fármacos después del diagnóstico</a:t>
            </a:r>
            <a:r>
              <a:rPr lang="es-MX" baseline="0" dirty="0" smtClean="0">
                <a:latin typeface="+mj-lt"/>
              </a:rPr>
              <a:t>.</a:t>
            </a:r>
            <a:endParaRPr lang="es-MX" dirty="0" smtClean="0">
              <a:latin typeface="+mj-lt"/>
            </a:endParaRPr>
          </a:p>
          <a:p>
            <a:pPr>
              <a:spcAft>
                <a:spcPts val="600"/>
              </a:spcAft>
            </a:pPr>
            <a:endParaRPr lang="es-MX" b="1" dirty="0" smtClean="0">
              <a:latin typeface="+mj-lt"/>
            </a:endParaRPr>
          </a:p>
          <a:p>
            <a:pPr>
              <a:spcAft>
                <a:spcPts val="600"/>
              </a:spcAft>
            </a:pPr>
            <a:r>
              <a:rPr lang="es-MX" b="1" dirty="0" smtClean="0">
                <a:latin typeface="+mj-lt"/>
              </a:rPr>
              <a:t>Referencia</a:t>
            </a:r>
          </a:p>
          <a:p>
            <a:pPr>
              <a:spcAft>
                <a:spcPts val="600"/>
              </a:spcAft>
            </a:pPr>
            <a:r>
              <a:rPr lang="en-US" dirty="0" smtClean="0"/>
              <a:t>Annemans L </a:t>
            </a:r>
            <a:r>
              <a:rPr lang="en-US" i="1" dirty="0" smtClean="0"/>
              <a:t>et al. </a:t>
            </a:r>
            <a:r>
              <a:rPr lang="en-CA" dirty="0" smtClean="0"/>
              <a:t>Health economic consequences related to the diagnosis of fibromyalgia syndrome. </a:t>
            </a:r>
            <a:r>
              <a:rPr lang="en-US" i="1" dirty="0" smtClean="0"/>
              <a:t>Arthritis Rheum </a:t>
            </a:r>
            <a:r>
              <a:rPr lang="en-US" dirty="0" smtClean="0"/>
              <a:t>58(3):895-902. </a:t>
            </a:r>
          </a:p>
          <a:p>
            <a:pPr>
              <a:spcAft>
                <a:spcPts val="600"/>
              </a:spcAft>
            </a:pPr>
            <a:endParaRPr lang="es-MX" sz="1200" kern="1200" dirty="0" smtClean="0">
              <a:solidFill>
                <a:schemeClr val="tx1"/>
              </a:solidFill>
              <a:latin typeface="+mn-lt"/>
              <a:ea typeface="+mn-ea"/>
              <a:cs typeface="+mn-cs"/>
            </a:endParaRPr>
          </a:p>
          <a:p>
            <a:pPr>
              <a:spcAft>
                <a:spcPts val="600"/>
              </a:spcAft>
            </a:pPr>
            <a:endParaRPr lang="es-MX" dirty="0" smtClean="0">
              <a:latin typeface="+mj-lt"/>
            </a:endParaRPr>
          </a:p>
        </p:txBody>
      </p:sp>
      <p:sp>
        <p:nvSpPr>
          <p:cNvPr id="176133" name="Rectangle 4"/>
          <p:cNvSpPr>
            <a:spLocks noChangeArrowheads="1"/>
          </p:cNvSpPr>
          <p:nvPr/>
        </p:nvSpPr>
        <p:spPr bwMode="auto">
          <a:xfrm>
            <a:off x="232059" y="8464829"/>
            <a:ext cx="6778342" cy="21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74" tIns="46138" rIns="92274" bIns="46138">
            <a:spAutoFit/>
          </a:bodyPr>
          <a:lstStyle/>
          <a:p>
            <a:pPr defTabSz="920750">
              <a:spcBef>
                <a:spcPct val="30000"/>
              </a:spcBef>
            </a:pPr>
            <a:endParaRPr lang="en-US" sz="800" dirty="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18</a:t>
            </a:fld>
            <a:endParaRPr lang="en-CA" dirty="0">
              <a:solidFill>
                <a:prstClr val="black"/>
              </a:solidFill>
            </a:endParaRPr>
          </a:p>
        </p:txBody>
      </p:sp>
    </p:spTree>
    <p:extLst>
      <p:ext uri="{BB962C8B-B14F-4D97-AF65-F5344CB8AC3E}">
        <p14:creationId xmlns:p14="http://schemas.microsoft.com/office/powerpoint/2010/main" val="606222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38DAAB15-4780-40A3-9195-363382BAE2AC}" type="slidenum">
              <a:rPr lang="en-US" smtClean="0">
                <a:ea typeface="ヒラギノ角ゴ Pro W3"/>
                <a:cs typeface="ヒラギノ角ゴ Pro W3"/>
              </a:rPr>
              <a:pPr/>
              <a:t>19</a:t>
            </a:fld>
            <a:endParaRPr lang="en-US" dirty="0" smtClean="0">
              <a:ea typeface="ヒラギノ角ゴ Pro W3"/>
              <a:cs typeface="ヒラギノ角ゴ Pro W3"/>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xfrm>
            <a:off x="192832" y="4185989"/>
            <a:ext cx="6817568" cy="4824535"/>
          </a:xfrm>
          <a:noFill/>
          <a:ln/>
        </p:spPr>
        <p:txBody>
          <a:bodyPr/>
          <a:lstStyle/>
          <a:p>
            <a:pPr>
              <a:lnSpc>
                <a:spcPct val="80000"/>
              </a:lnSpc>
              <a:spcBef>
                <a:spcPct val="0"/>
              </a:spcBef>
              <a:spcAft>
                <a:spcPts val="600"/>
              </a:spcAft>
            </a:pPr>
            <a:r>
              <a:rPr lang="es-MX" sz="900" b="1" dirty="0" smtClean="0">
                <a:cs typeface="Arial" pitchFamily="34" charset="0"/>
              </a:rPr>
              <a:t>Notas del Conferencista</a:t>
            </a:r>
          </a:p>
          <a:p>
            <a:pPr>
              <a:lnSpc>
                <a:spcPct val="80000"/>
              </a:lnSpc>
              <a:spcBef>
                <a:spcPct val="0"/>
              </a:spcBef>
              <a:spcAft>
                <a:spcPts val="600"/>
              </a:spcAft>
            </a:pPr>
            <a:r>
              <a:rPr lang="es-MX" sz="900" dirty="0" smtClean="0">
                <a:cs typeface="Arial" pitchFamily="34" charset="0"/>
              </a:rPr>
              <a:t>Las comorbilidades del dolor son numerosas y difieren de acuerdo al padecimiento de dolor y las personas con dolor generalmente presentan más de un padecimiento doloroso. Davis et al describieron las tasas de comorbilidad, el uso de medicamentos para el dolor, y los costos de salud para 23 padecimientos de dolor seleccionados en un extenso plan de salud usando datos de reclamos administrativos de 2005–2007. Las cohortes de padecimientos de dolor fueron clasificadas con base en el primer diagnóstico presente en las reclamaciones durante el periodo del estudio. Los resultados mostraron que los padecimientos de dolor músculo-esquelético se encontraban entre las cohortes más prevalentes incluyendo dolor de espalda baja, osteoartritis y fibromialgia. Los padecimientos relacionados con dolor neuropático tendieron a tener el número promedio más alto de comorbilidades relacionadas con dolor. El número promedio de comorbilidades relacionadas con dolor para fibromialgia fue de 1.7.</a:t>
            </a:r>
          </a:p>
          <a:p>
            <a:pPr>
              <a:lnSpc>
                <a:spcPct val="80000"/>
              </a:lnSpc>
              <a:spcBef>
                <a:spcPct val="0"/>
              </a:spcBef>
              <a:spcAft>
                <a:spcPts val="600"/>
              </a:spcAft>
            </a:pPr>
            <a:r>
              <a:rPr lang="es-MX" sz="900" dirty="0" smtClean="0">
                <a:cs typeface="Arial" pitchFamily="34" charset="0"/>
              </a:rPr>
              <a:t>Hubo algunas limitaciones por el uso de datos de reclamos, incluyendo dificultad para generalizar en una población no-asegurada, codificación incorrecta debida a causas administrativas (ej:  ajustar un diagnóstico a un requerimiento de facturación, elegir el código que obtiene mayor pago). Notablemente, los códigos de la revisión IX de la Clasificación Internacional de Enfermedad (ICD-9) no incluyen la cronicidad del dolor de la enfermedad en el diagnóstico. Este estudio limitó el alcance de las comorbilidades a otros diagnósticos relacionados con dolor, salud mental y sueño. Otros estudios han reportado que otras comorbilidades físicas (ej:  hipertensión, cardiopatía) son reportados comúnmente por los pacientes con dolor. Si esto hubiera sido analizado, se había mostrado una carga mayor como lo muestras otros estudios. Los pacientes fueron categorizados de forma un tanto arbitraria si tenían otras comorbilidades del dolor y habían tantos pacientes comórbidos que no se podría determinar si los costos/uso de medicamentos por prescripción era fomentado por el diagnóstico primario o por uno de los otros diagnósticos.</a:t>
            </a:r>
          </a:p>
          <a:p>
            <a:pPr>
              <a:lnSpc>
                <a:spcPct val="80000"/>
              </a:lnSpc>
              <a:spcBef>
                <a:spcPct val="0"/>
              </a:spcBef>
              <a:spcAft>
                <a:spcPts val="600"/>
              </a:spcAft>
            </a:pPr>
            <a:r>
              <a:rPr lang="es-MX" sz="900" dirty="0" smtClean="0">
                <a:cs typeface="Arial" pitchFamily="34" charset="0"/>
              </a:rPr>
              <a:t>Los padecimientos de dolor son generalmente difíciles de diagnosticar correctamente. Esto podría afectar potencialmente el grupo de datos porque un médico podría haber hecho un diagnóstico diferente al de un segundo médico y esto podría ser reflejado como un padecimiento comórbido. De acuerdo con Dworkin et al, algunos médicos estaban codificando solamente que un paciente era atendido por herpes zoster, cuando el paciente podría haber presentado también neuropatía postherpética. Esto podría dar lugar a una subestimación de la prevalencia de padecimientos de dolor relacionados con otros padecimientos de salud en la población estudiada.</a:t>
            </a:r>
          </a:p>
          <a:p>
            <a:pPr>
              <a:lnSpc>
                <a:spcPct val="80000"/>
              </a:lnSpc>
              <a:spcBef>
                <a:spcPct val="0"/>
              </a:spcBef>
              <a:spcAft>
                <a:spcPts val="600"/>
              </a:spcAft>
            </a:pPr>
            <a:endParaRPr lang="es-MX" sz="900" dirty="0" smtClean="0">
              <a:cs typeface="Arial" pitchFamily="34" charset="0"/>
            </a:endParaRPr>
          </a:p>
          <a:p>
            <a:pPr>
              <a:lnSpc>
                <a:spcPct val="80000"/>
              </a:lnSpc>
              <a:spcBef>
                <a:spcPct val="0"/>
              </a:spcBef>
              <a:spcAft>
                <a:spcPts val="600"/>
              </a:spcAft>
            </a:pPr>
            <a:r>
              <a:rPr lang="es-MX" sz="900" b="1" dirty="0" smtClean="0">
                <a:cs typeface="Arial" pitchFamily="34" charset="0"/>
              </a:rPr>
              <a:t>Referencias</a:t>
            </a:r>
          </a:p>
          <a:p>
            <a:pPr>
              <a:spcBef>
                <a:spcPct val="0"/>
              </a:spcBef>
              <a:spcAft>
                <a:spcPts val="600"/>
              </a:spcAft>
            </a:pPr>
            <a:r>
              <a:rPr lang="en-US" sz="900" dirty="0" smtClean="0"/>
              <a:t>Davis JA </a:t>
            </a:r>
            <a:r>
              <a:rPr lang="en-US" sz="900" i="1" dirty="0" smtClean="0"/>
              <a:t>et al. </a:t>
            </a:r>
            <a:r>
              <a:rPr lang="en-US" sz="900" dirty="0" smtClean="0"/>
              <a:t>Incidence and impact of pain conditions and comorbid illnesses. </a:t>
            </a:r>
            <a:r>
              <a:rPr lang="en-US" sz="900" i="1" dirty="0" smtClean="0"/>
              <a:t>J Pain Res</a:t>
            </a:r>
            <a:r>
              <a:rPr lang="en-US" sz="900" dirty="0" smtClean="0"/>
              <a:t> 2011; 4:331-45.</a:t>
            </a:r>
          </a:p>
          <a:p>
            <a:pPr>
              <a:spcBef>
                <a:spcPct val="0"/>
              </a:spcBef>
              <a:spcAft>
                <a:spcPts val="600"/>
              </a:spcAft>
            </a:pPr>
            <a:r>
              <a:rPr lang="en-US" sz="900" dirty="0" smtClean="0"/>
              <a:t>Dworkin RH </a:t>
            </a:r>
            <a:r>
              <a:rPr lang="en-US" sz="900" i="1" dirty="0" smtClean="0"/>
              <a:t>et al. </a:t>
            </a:r>
            <a:r>
              <a:rPr lang="en-US" sz="900" dirty="0" smtClean="0"/>
              <a:t>Impact of postherpetic neuralgia and painful diabetic peripheral neuropathy on health care costs. </a:t>
            </a:r>
            <a:br>
              <a:rPr lang="en-US" sz="900" dirty="0" smtClean="0"/>
            </a:br>
            <a:r>
              <a:rPr lang="en-US" sz="900" i="1" dirty="0" smtClean="0"/>
              <a:t>J Pain</a:t>
            </a:r>
            <a:r>
              <a:rPr lang="en-US" sz="900" dirty="0" smtClean="0"/>
              <a:t> 2010; 11(4):360-8.</a:t>
            </a:r>
          </a:p>
          <a:p>
            <a:pPr>
              <a:spcBef>
                <a:spcPct val="0"/>
              </a:spcBef>
              <a:spcAft>
                <a:spcPts val="600"/>
              </a:spcAft>
            </a:pPr>
            <a:r>
              <a:rPr lang="en-US" sz="900" dirty="0" smtClean="0"/>
              <a:t>Riley GF. Administrative and claims records as sources of health care cost data. </a:t>
            </a:r>
            <a:r>
              <a:rPr lang="en-US" sz="900" i="1" dirty="0" smtClean="0"/>
              <a:t>Med Care</a:t>
            </a:r>
            <a:r>
              <a:rPr lang="en-US" sz="900" dirty="0" smtClean="0"/>
              <a:t> 2009; 47(7 Suppl 1):S51-5.</a:t>
            </a:r>
            <a:endParaRPr lang="en-US" sz="9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r>
              <a:rPr lang="es-MX" dirty="0" smtClean="0"/>
              <a:t>Por favor reconoce a los miembros del comité de desarrollo.</a:t>
            </a:r>
            <a:endParaRPr lang="es-MX" dirty="0"/>
          </a:p>
        </p:txBody>
      </p:sp>
      <p:sp>
        <p:nvSpPr>
          <p:cNvPr id="4" name="Slide Number Placeholder 3"/>
          <p:cNvSpPr>
            <a:spLocks noGrp="1"/>
          </p:cNvSpPr>
          <p:nvPr>
            <p:ph type="sldNum" sz="quarter" idx="10"/>
          </p:nvPr>
        </p:nvSpPr>
        <p:spPr/>
        <p:txBody>
          <a:bodyPr/>
          <a:lstStyle/>
          <a:p>
            <a:fld id="{8BCA9EC6-EB43-4B91-8739-FF238D89996B}" type="slidenum">
              <a:rPr lang="fr-CA" smtClean="0">
                <a:solidFill>
                  <a:prstClr val="black"/>
                </a:solidFill>
              </a:rPr>
              <a:pPr/>
              <a:t>2</a:t>
            </a:fld>
            <a:endParaRPr lang="fr-CA" dirty="0">
              <a:solidFill>
                <a:prstClr val="black"/>
              </a:solidFill>
            </a:endParaRPr>
          </a:p>
        </p:txBody>
      </p:sp>
    </p:spTree>
    <p:extLst>
      <p:ext uri="{BB962C8B-B14F-4D97-AF65-F5344CB8AC3E}">
        <p14:creationId xmlns:p14="http://schemas.microsoft.com/office/powerpoint/2010/main" val="2235457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2832" y="4387138"/>
            <a:ext cx="6817568" cy="4767403"/>
          </a:xfrm>
        </p:spPr>
        <p:txBody>
          <a:bodyPr/>
          <a:lstStyle/>
          <a:p>
            <a:pPr>
              <a:spcAft>
                <a:spcPts val="600"/>
              </a:spcAft>
            </a:pPr>
            <a:r>
              <a:rPr lang="es-MX" sz="800" b="1" dirty="0" smtClean="0"/>
              <a:t>Notas del Conferencista</a:t>
            </a:r>
          </a:p>
          <a:p>
            <a:pPr>
              <a:spcAft>
                <a:spcPts val="600"/>
              </a:spcAft>
            </a:pPr>
            <a:r>
              <a:rPr lang="es-MX" sz="800" dirty="0" smtClean="0"/>
              <a:t>Davis et al describieron las tasas de comorbilidad, el uso de medicamentos para el dolor y los costos de salud para 23 padecimientos de dolor seleccionados en un extenso plan de salud usando datos de reclamaciones administrativas de 2005–2007. Las cohortes de padecimientos de dolor se clasificaron con base en el primer diagnóstico presente en los reclamos durante el periodo del estudio. </a:t>
            </a:r>
          </a:p>
          <a:p>
            <a:pPr>
              <a:spcAft>
                <a:spcPts val="600"/>
              </a:spcAft>
            </a:pPr>
            <a:r>
              <a:rPr lang="es-MX" sz="800" dirty="0" smtClean="0"/>
              <a:t>La presencia de comorbilidades de sueño y salud mental fue descrita usando múltiples indicadores, incluyendo el porcentaje de pacientes con  cualquier padecimiento de salud mental, el número promedio de padecimientos de salud mental, y el porcentaje de pacientes con trastorno depresivo mayor, otros síntomas depresivos, ansiedad y otros padecimientos psiquiátricos. Las tasas de comorbilidades de salud mental también fueron evaluadas en las cohortes de padecimientos de dolor. Los resultados indican que los padecimientos de dolor son comórbidos con los padecimientos de salud mental, pero no se debe interpretar que esta comorbilidad significa que existe una asociación causal entre el dolor y los padecimientos de salud mental. </a:t>
            </a:r>
          </a:p>
          <a:p>
            <a:pPr>
              <a:spcAft>
                <a:spcPts val="600"/>
              </a:spcAft>
            </a:pPr>
            <a:r>
              <a:rPr lang="es-MX" sz="800" dirty="0" smtClean="0"/>
              <a:t>Como muestra esta slide, los pacientes con  fibromialgia padecen numerosas comorbilidades del sueño y la salud mental. Casi una cuarta parte (22.9%) de los pacientes con  fibromialgia padecen más de una comorbilidad de salud mental y casi 9.5% tienen más de una comorbilidad del sueño. La depresión y la ansiedad también son comorbilidades comunes en los pacientes con fibromialgia.</a:t>
            </a:r>
          </a:p>
          <a:p>
            <a:pPr>
              <a:spcAft>
                <a:spcPts val="600"/>
              </a:spcAft>
            </a:pPr>
            <a:r>
              <a:rPr lang="es-MX" sz="800" spc="-10" dirty="0" smtClean="0">
                <a:cs typeface="Arial" pitchFamily="34" charset="0"/>
              </a:rPr>
              <a:t>Existen algunas limitaciones en el uso de datos de reclamos, incluyendo la dificultad para generalizar a la población no-asegurada, codificación incorrecta debida a causa administrativas (ej:  ajustar un diagnóstico a un requerimiento de pago, elegir el código que obtenga mayor pago). Notablemente, los códigos de la Clasificación Internacional de Enfermedad</a:t>
            </a:r>
            <a:r>
              <a:rPr lang="es-MX" sz="800" dirty="0" smtClean="0">
                <a:cs typeface="Arial" pitchFamily="34" charset="0"/>
              </a:rPr>
              <a:t>, 9° revisión (ICD-9)</a:t>
            </a:r>
            <a:r>
              <a:rPr lang="es-MX" sz="800" spc="-10" dirty="0" smtClean="0">
                <a:cs typeface="Arial" pitchFamily="34" charset="0"/>
              </a:rPr>
              <a:t> no incluyen la cronicidad del dolor de la enfermedad en el diagnóstico. Este estudio limitó el alcance de los diagnósticos relacionados con comorbilidades del sueño, de dolor, y la salud mental. Otros estudios han reportado que otras comorbilidades físicas (ej:  hipertensión, cardiopatía) son reportadas comúnmente por pacientes con  dolor. Si esto hubiera sido examinado, se había mostrado una carga mucho mayor como la reportada en otros estudios. Los pacientes fueron categorizados de manera algo arbitraria si tenían otras comorbilidades de dolor y había tanto pacientes comórbidos que no se podría determinar si el uso de los medicamentos por prescripción/costos era impulsado por el diagnóstico primario o por uno de los otros diagnósticos. </a:t>
            </a:r>
          </a:p>
          <a:p>
            <a:pPr>
              <a:spcAft>
                <a:spcPts val="600"/>
              </a:spcAft>
            </a:pPr>
            <a:r>
              <a:rPr lang="es-MX" sz="800" spc="-20" dirty="0" smtClean="0">
                <a:cs typeface="Arial" pitchFamily="34" charset="0"/>
              </a:rPr>
              <a:t>Además, los datos de reclamos representan insuficientemente los padecimientos de salud mental. Datos de 2005 indican que la prevalencia del trastorno mental a  los 12-meses es del 29.1% entre la población adulta de EU. En esta muestra, la prevalencia de cualquier comorbilidad de salud mental fue del 18%. Datos anteriores han mostrado que cuando menos 10% de la población de Eu tiene un trastorno del sueño. En esta muestra, la prevalencia de cualquier trastorno del sueño fue del 7.7%. Por lo tanto, la comorbilidad del dolor y la salud mental puede ser incluso mayor de la reportada en los reclamos. </a:t>
            </a:r>
          </a:p>
          <a:p>
            <a:pPr>
              <a:spcAft>
                <a:spcPts val="600"/>
              </a:spcAft>
            </a:pPr>
            <a:endParaRPr lang="es-MX" sz="800" dirty="0" smtClean="0">
              <a:cs typeface="Arial" pitchFamily="34" charset="0"/>
            </a:endParaRPr>
          </a:p>
          <a:p>
            <a:pPr>
              <a:spcAft>
                <a:spcPts val="600"/>
              </a:spcAft>
            </a:pPr>
            <a:r>
              <a:rPr lang="es-MX" sz="800" b="1" dirty="0" smtClean="0">
                <a:cs typeface="Arial" pitchFamily="34" charset="0"/>
              </a:rPr>
              <a:t>Referencias</a:t>
            </a:r>
          </a:p>
          <a:p>
            <a:pPr>
              <a:spcAft>
                <a:spcPts val="600"/>
              </a:spcAft>
            </a:pPr>
            <a:r>
              <a:rPr lang="en-US" sz="800" dirty="0" smtClean="0"/>
              <a:t>Bijl RV </a:t>
            </a:r>
            <a:r>
              <a:rPr lang="en-US" sz="800" i="1" dirty="0" smtClean="0"/>
              <a:t>et al. </a:t>
            </a:r>
            <a:r>
              <a:rPr lang="en-US" sz="800" dirty="0" smtClean="0"/>
              <a:t>The prevalence of treated and untreated mental disorders in five countries. </a:t>
            </a:r>
            <a:r>
              <a:rPr lang="en-US" sz="800" i="1" dirty="0" smtClean="0"/>
              <a:t>Health Aff (Millwood)</a:t>
            </a:r>
            <a:r>
              <a:rPr lang="en-US" sz="800" dirty="0" smtClean="0"/>
              <a:t> 2003; 22(3):122-33.</a:t>
            </a:r>
          </a:p>
          <a:p>
            <a:pPr>
              <a:spcAft>
                <a:spcPts val="600"/>
              </a:spcAft>
            </a:pPr>
            <a:r>
              <a:rPr lang="en-US" sz="800" dirty="0" smtClean="0"/>
              <a:t>Davis JA </a:t>
            </a:r>
            <a:r>
              <a:rPr lang="en-US" sz="800" i="1" dirty="0" smtClean="0"/>
              <a:t>et al. </a:t>
            </a:r>
            <a:r>
              <a:rPr lang="en-US" sz="800" dirty="0" smtClean="0"/>
              <a:t>Incidence and impact of pain conditions and comorbid illnesses. </a:t>
            </a:r>
            <a:r>
              <a:rPr lang="en-US" sz="800" i="1" dirty="0" smtClean="0"/>
              <a:t>J Pain Res</a:t>
            </a:r>
            <a:r>
              <a:rPr lang="en-US" sz="800" dirty="0" smtClean="0"/>
              <a:t> 2011; 4:331-45.</a:t>
            </a:r>
          </a:p>
          <a:p>
            <a:pPr>
              <a:spcAft>
                <a:spcPts val="600"/>
              </a:spcAft>
            </a:pPr>
            <a:r>
              <a:rPr lang="en-US" sz="800" dirty="0" smtClean="0"/>
              <a:t>Ram S </a:t>
            </a:r>
            <a:r>
              <a:rPr lang="en-US" sz="800" i="1" dirty="0" smtClean="0"/>
              <a:t>et al. </a:t>
            </a:r>
            <a:r>
              <a:rPr lang="en-US" sz="800" dirty="0" smtClean="0"/>
              <a:t>Prevalence and impact of sleep disorders and sleep habits in the United States. </a:t>
            </a:r>
            <a:r>
              <a:rPr lang="en-US" sz="800" i="1" dirty="0" smtClean="0"/>
              <a:t>Sleep Breath </a:t>
            </a:r>
            <a:r>
              <a:rPr lang="en-US" sz="800" dirty="0" smtClean="0"/>
              <a:t>2010; 14(1):63-70.</a:t>
            </a:r>
          </a:p>
          <a:p>
            <a:pPr>
              <a:spcAft>
                <a:spcPts val="600"/>
              </a:spcAft>
            </a:pPr>
            <a:r>
              <a:rPr lang="en-US" sz="800" dirty="0" smtClean="0"/>
              <a:t>Riley GF. Administrative and claims records as sources of health care cost data. </a:t>
            </a:r>
            <a:r>
              <a:rPr lang="en-US" sz="800" i="1" dirty="0" smtClean="0"/>
              <a:t>Med Care</a:t>
            </a:r>
            <a:r>
              <a:rPr lang="en-US" sz="800" dirty="0" smtClean="0"/>
              <a:t> 2009; 47(7 Suppl 1):</a:t>
            </a:r>
            <a:r>
              <a:rPr lang="en-US" sz="900" dirty="0" smtClean="0"/>
              <a:t>S51-5.</a:t>
            </a:r>
          </a:p>
        </p:txBody>
      </p:sp>
      <p:sp>
        <p:nvSpPr>
          <p:cNvPr id="4" name="Slide Number Placeholder 3"/>
          <p:cNvSpPr>
            <a:spLocks noGrp="1"/>
          </p:cNvSpPr>
          <p:nvPr>
            <p:ph type="sldNum" sz="quarter" idx="10"/>
          </p:nvPr>
        </p:nvSpPr>
        <p:spPr/>
        <p:txBody>
          <a:bodyPr/>
          <a:lstStyle/>
          <a:p>
            <a:fld id="{C869435C-097B-40B4-A7F6-991F06607D84}" type="slidenum">
              <a:rPr lang="en-CA" smtClean="0"/>
              <a:pPr/>
              <a:t>20</a:t>
            </a:fld>
            <a:endParaRPr lang="en-CA" dirty="0"/>
          </a:p>
        </p:txBody>
      </p:sp>
    </p:spTree>
    <p:extLst>
      <p:ext uri="{BB962C8B-B14F-4D97-AF65-F5344CB8AC3E}">
        <p14:creationId xmlns:p14="http://schemas.microsoft.com/office/powerpoint/2010/main" val="4189643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12A31C7A-700B-4C55-AE72-C1D3E178B161}" type="slidenum">
              <a:rPr lang="en-US" sz="1000" smtClean="0">
                <a:solidFill>
                  <a:prstClr val="black"/>
                </a:solidFill>
              </a:rPr>
              <a:pPr eaLnBrk="1" hangingPunct="1"/>
              <a:t>21</a:t>
            </a:fld>
            <a:endParaRPr lang="en-US" sz="1000" dirty="0" smtClean="0">
              <a:solidFill>
                <a:prstClr val="black"/>
              </a:solidFill>
            </a:endParaRPr>
          </a:p>
        </p:txBody>
      </p:sp>
      <p:sp>
        <p:nvSpPr>
          <p:cNvPr id="132099" name="Rectangle 7"/>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32100" name="Rectangle 8"/>
          <p:cNvSpPr>
            <a:spLocks noGrp="1"/>
          </p:cNvSpPr>
          <p:nvPr>
            <p:ph type="body" idx="1"/>
          </p:nvPr>
        </p:nvSpPr>
        <p:spPr>
          <a:xfrm>
            <a:off x="708090" y="4365686"/>
            <a:ext cx="5662810" cy="49328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s-MX" sz="1200" b="1" dirty="0" smtClean="0"/>
              <a:t>Notas del Conferencista</a:t>
            </a:r>
          </a:p>
          <a:p>
            <a:pPr>
              <a:spcAft>
                <a:spcPts val="600"/>
              </a:spcAft>
            </a:pPr>
            <a:r>
              <a:rPr lang="es-MX" sz="1200" dirty="0" smtClean="0"/>
              <a:t>La compleja interrelación entre el dolor, el sueño, y los síntomas psicológicos es expresada como un paradigma en el que los síntomas relacionados con el dolor (comorbilidades) se exacerban entre sí y crean un círculo vicioso de sufrimiento. Es necesario evaluar al p</a:t>
            </a:r>
            <a:r>
              <a:rPr lang="es-MX" sz="1200" dirty="0" smtClean="0">
                <a:cs typeface="Arial" charset="0"/>
              </a:rPr>
              <a:t>aciente como un todo al evaluar la fibromialgia. Además, la fibromialgia y los síntomas relacionados con el dolor pueden tener un profundo efecto en la calidad de vida y funcionalidad de un paciente. Estas condiciones generalmente se exacerban entre sí y empeoran la sensación de dolor o incluso tienen un impacto negativo en el tratamiento.</a:t>
            </a:r>
          </a:p>
          <a:p>
            <a:pPr>
              <a:spcAft>
                <a:spcPts val="600"/>
              </a:spcAft>
            </a:pPr>
            <a:r>
              <a:rPr lang="es-MX" sz="1200" b="1" dirty="0" smtClean="0"/>
              <a:t>Interferencia con el sueño: </a:t>
            </a:r>
            <a:r>
              <a:rPr lang="es-MX" sz="1200" dirty="0" smtClean="0"/>
              <a:t>El dolor resulta en baja eficiencia del sueño, despertares frecuentes por la  noche, y calidad pobre del sueño y poco descanso. Por lo tanto, la interferencia con el sueño puede resultar directamente de la  </a:t>
            </a:r>
            <a:r>
              <a:rPr lang="es-MX" sz="1200" dirty="0" smtClean="0">
                <a:cs typeface="Arial" charset="0"/>
              </a:rPr>
              <a:t>fibromialgia y exacerbarla así como los s</a:t>
            </a:r>
            <a:r>
              <a:rPr lang="es-MX" sz="1200" dirty="0" smtClean="0"/>
              <a:t>íntomas psicológicos. La mayoría de los p</a:t>
            </a:r>
            <a:r>
              <a:rPr lang="es-MX" sz="1200" dirty="0" smtClean="0">
                <a:cs typeface="Arial" charset="0"/>
              </a:rPr>
              <a:t>acientes con fibromialgia</a:t>
            </a:r>
            <a:r>
              <a:rPr lang="es-MX" sz="1200" dirty="0" smtClean="0"/>
              <a:t> citan al dolor como la única razón de sus trastornos del sueño.</a:t>
            </a:r>
          </a:p>
          <a:p>
            <a:pPr>
              <a:spcAft>
                <a:spcPts val="600"/>
              </a:spcAft>
            </a:pPr>
            <a:r>
              <a:rPr lang="es-MX" sz="1200" b="1" dirty="0" smtClean="0"/>
              <a:t>Síntomas Psicológicos: </a:t>
            </a:r>
            <a:r>
              <a:rPr lang="es-MX" sz="1200" dirty="0" smtClean="0"/>
              <a:t>Síntomas Psicológicos como Ansiedad y Depresión están fuertemente asociados con la </a:t>
            </a:r>
            <a:r>
              <a:rPr lang="es-MX" sz="1200" dirty="0" smtClean="0">
                <a:cs typeface="Arial" charset="0"/>
              </a:rPr>
              <a:t>fibromialgia</a:t>
            </a:r>
            <a:r>
              <a:rPr lang="es-MX" sz="1200" dirty="0" smtClean="0"/>
              <a:t>.</a:t>
            </a:r>
          </a:p>
          <a:p>
            <a:pPr>
              <a:spcAft>
                <a:spcPts val="600"/>
              </a:spcAft>
            </a:pPr>
            <a:r>
              <a:rPr lang="es-MX" sz="1200" b="1" dirty="0" smtClean="0"/>
              <a:t>Tratamiento: </a:t>
            </a:r>
            <a:r>
              <a:rPr lang="es-MX" sz="1200" dirty="0" smtClean="0"/>
              <a:t>Las estrategias de manejo deben enfocarse en el tratamiento de los pacientes como un todo y no deben enfocarse solo en el componente dolor para mejorar la funcionalidad general del paciente. El tratamiento de la fibromialgia puede ser optimizado usando agentes que resuelven el dolor efectivamente así como los síntomas relacionados con el dolor y consecuentemente reduciendo la polifarmacia</a:t>
            </a:r>
          </a:p>
          <a:p>
            <a:pPr>
              <a:spcAft>
                <a:spcPts val="600"/>
              </a:spcAft>
            </a:pPr>
            <a:r>
              <a:rPr lang="en-CA" b="1" dirty="0" smtClean="0"/>
              <a:t>Referencia</a:t>
            </a:r>
          </a:p>
          <a:p>
            <a:pPr>
              <a:spcAft>
                <a:spcPts val="600"/>
              </a:spcAft>
            </a:pPr>
            <a:r>
              <a:rPr lang="en-CA" dirty="0" smtClean="0"/>
              <a:t>Argoff CD. The coexistence of neuropathic pain, sleep, and psychiatric disorders: a novel treatment approach. </a:t>
            </a:r>
            <a:r>
              <a:rPr lang="en-CA" i="1" dirty="0" smtClean="0"/>
              <a:t>Clin J Pain</a:t>
            </a:r>
            <a:r>
              <a:rPr lang="en-CA" dirty="0" smtClean="0"/>
              <a:t> 2007; 23(1):15-22.</a:t>
            </a:r>
          </a:p>
        </p:txBody>
      </p:sp>
      <p:sp>
        <p:nvSpPr>
          <p:cNvPr id="132101" name="TextBox 4"/>
          <p:cNvSpPr txBox="1">
            <a:spLocks noChangeArrowheads="1"/>
          </p:cNvSpPr>
          <p:nvPr/>
        </p:nvSpPr>
        <p:spPr bwMode="auto">
          <a:xfrm>
            <a:off x="558237" y="5291502"/>
            <a:ext cx="187046" cy="46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573" tIns="45286" rIns="90573" bIns="45286">
            <a:spAutoFit/>
          </a:bodyPr>
          <a:lstStyle>
            <a:lvl1pPr defTabSz="474663" eaLnBrk="0" hangingPunct="0">
              <a:defRPr sz="2400">
                <a:solidFill>
                  <a:schemeClr val="tx1"/>
                </a:solidFill>
                <a:latin typeface="Arial" charset="0"/>
                <a:ea typeface="ＭＳ Ｐゴシック" pitchFamily="-112" charset="-128"/>
              </a:defRPr>
            </a:lvl1pPr>
            <a:lvl2pPr marL="742950" indent="-285750" defTabSz="474663" eaLnBrk="0" hangingPunct="0">
              <a:defRPr sz="2400">
                <a:solidFill>
                  <a:schemeClr val="tx1"/>
                </a:solidFill>
                <a:latin typeface="Arial" charset="0"/>
                <a:ea typeface="ＭＳ Ｐゴシック" pitchFamily="-112" charset="-128"/>
              </a:defRPr>
            </a:lvl2pPr>
            <a:lvl3pPr marL="1143000" indent="-228600" defTabSz="474663" eaLnBrk="0" hangingPunct="0">
              <a:defRPr sz="2400">
                <a:solidFill>
                  <a:schemeClr val="tx1"/>
                </a:solidFill>
                <a:latin typeface="Arial" charset="0"/>
                <a:ea typeface="ＭＳ Ｐゴシック" pitchFamily="-112" charset="-128"/>
              </a:defRPr>
            </a:lvl3pPr>
            <a:lvl4pPr marL="1600200" indent="-228600" defTabSz="474663" eaLnBrk="0" hangingPunct="0">
              <a:defRPr sz="2400">
                <a:solidFill>
                  <a:schemeClr val="tx1"/>
                </a:solidFill>
                <a:latin typeface="Arial" charset="0"/>
                <a:ea typeface="ＭＳ Ｐゴシック" pitchFamily="-112" charset="-128"/>
              </a:defRPr>
            </a:lvl4pPr>
            <a:lvl5pPr marL="2057400" indent="-228600" defTabSz="474663" eaLnBrk="0" hangingPunct="0">
              <a:defRPr sz="2400">
                <a:solidFill>
                  <a:schemeClr val="tx1"/>
                </a:solidFill>
                <a:latin typeface="Arial" charset="0"/>
                <a:ea typeface="ＭＳ Ｐゴシック" pitchFamily="-112" charset="-128"/>
              </a:defRPr>
            </a:lvl5pPr>
            <a:lvl6pPr marL="2514600" indent="-228600" defTabSz="474663"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74663"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74663"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74663"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endParaRPr lang="en-US" dirty="0">
              <a:solidFill>
                <a:prstClr val="black"/>
              </a:solidFill>
            </a:endParaRPr>
          </a:p>
        </p:txBody>
      </p:sp>
    </p:spTree>
    <p:extLst>
      <p:ext uri="{BB962C8B-B14F-4D97-AF65-F5344CB8AC3E}">
        <p14:creationId xmlns:p14="http://schemas.microsoft.com/office/powerpoint/2010/main" val="1774128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4848939"/>
          </a:xfrm>
        </p:spPr>
        <p:txBody>
          <a:bodyPr/>
          <a:lstStyle/>
          <a:p>
            <a:pPr>
              <a:spcAft>
                <a:spcPts val="600"/>
              </a:spcAft>
            </a:pPr>
            <a:r>
              <a:rPr lang="es-MX" sz="1100" b="1" dirty="0" smtClean="0"/>
              <a:t>Notas del Conferencista</a:t>
            </a:r>
          </a:p>
          <a:p>
            <a:pPr>
              <a:spcAft>
                <a:spcPts val="600"/>
              </a:spcAft>
            </a:pPr>
            <a:r>
              <a:rPr lang="es-MX" sz="1100" dirty="0" smtClean="0"/>
              <a:t>En comparación con las personas sin fibromialgia, los pacientes con fibromialgia tienen más memoria deteriorada, confusión mental y dificultad para conversar. La memoria deteriorada y la confusión mental son una combinación que se presenta más generalmente en pacientes con fibromialgia que en pacientes con fibromialgia. Los pacientes con fibromialgia con  esta combinación de problemas cognitivos reportan más dolor, rigidez, fatiga y trastorno del sueño en comparación con  pacientes con fibromialgia solo con problemas de  memoria. Los pacientes con enfermedades reumáticas difieren considerablemente en términos de vulnerabilidad cognitiva de los pacientes con fibromialgia con un riesgo mucho mayor de dificultad cognitiva. La prevalencia de un trastorno combinado en la memoria y claridad mental es alta y se asocia íntimamente con la percepción de mayor severidad de la enfermedad y menor salud mental en fibromialgia. </a:t>
            </a:r>
          </a:p>
          <a:p>
            <a:pPr>
              <a:spcAft>
                <a:spcPts val="600"/>
              </a:spcAft>
            </a:pPr>
            <a:r>
              <a:rPr lang="es-MX" sz="1100" dirty="0" smtClean="0"/>
              <a:t>Los pacientes con fibromialgia tienen un desempeño más pobre en las mediciones de la función de la memoria de trabajo, recordación espontánea, fluencia verbal y conocimiento verbal, pero mantiene la velocidad de procesamiento con respecto a sus controles análogos. </a:t>
            </a:r>
          </a:p>
          <a:p>
            <a:pPr>
              <a:spcAft>
                <a:spcPts val="600"/>
              </a:spcAft>
            </a:pPr>
            <a:r>
              <a:rPr lang="es-MX" sz="1100" dirty="0" smtClean="0"/>
              <a:t>La pérdida de claridad mental y los problemas con la memoria asociados con la fibromialgia han sido denominados "fibro-niebla.“</a:t>
            </a:r>
          </a:p>
          <a:p>
            <a:pPr>
              <a:spcAft>
                <a:spcPts val="600"/>
              </a:spcAft>
            </a:pPr>
            <a:r>
              <a:rPr lang="en-CA" sz="1100" b="1" dirty="0" smtClean="0"/>
              <a:t>Referencias</a:t>
            </a:r>
          </a:p>
          <a:p>
            <a:pPr>
              <a:spcAft>
                <a:spcPts val="600"/>
              </a:spcAft>
            </a:pPr>
            <a:r>
              <a:rPr lang="en-CA" sz="1100" dirty="0" smtClean="0"/>
              <a:t>Katz  RS </a:t>
            </a:r>
            <a:r>
              <a:rPr lang="en-CA" sz="1100" i="1" dirty="0" smtClean="0"/>
              <a:t>et al. </a:t>
            </a:r>
            <a:r>
              <a:rPr lang="en-CA" sz="1100" dirty="0" smtClean="0"/>
              <a:t>The prevalence and clinical impact of reported cognitive difficulties (fibrofog) in patients with rheumatic disease with and without fibromyalgia. </a:t>
            </a:r>
            <a:r>
              <a:rPr lang="en-CA" sz="1100" i="1" dirty="0" smtClean="0"/>
              <a:t>J Clin Rheumatol</a:t>
            </a:r>
            <a:r>
              <a:rPr lang="en-CA" sz="1100" dirty="0" smtClean="0"/>
              <a:t> 2004; </a:t>
            </a:r>
            <a:br>
              <a:rPr lang="en-CA" sz="1100" dirty="0" smtClean="0"/>
            </a:br>
            <a:r>
              <a:rPr lang="en-CA" sz="1100" dirty="0" smtClean="0"/>
              <a:t>10(2):53-8.</a:t>
            </a:r>
          </a:p>
          <a:p>
            <a:r>
              <a:rPr lang="en-CA" sz="1100" dirty="0" smtClean="0"/>
              <a:t>Park DC </a:t>
            </a:r>
            <a:r>
              <a:rPr lang="en-CA" sz="1100" i="1" dirty="0" smtClean="0"/>
              <a:t>et al. </a:t>
            </a:r>
            <a:r>
              <a:rPr lang="en-CA" sz="1100" dirty="0" smtClean="0"/>
              <a:t>Cognitive function in fibromyalgia patients. </a:t>
            </a:r>
            <a:r>
              <a:rPr lang="en-CA" sz="1100" i="1" dirty="0" smtClean="0"/>
              <a:t>Arthritis Rheum</a:t>
            </a:r>
            <a:r>
              <a:rPr lang="en-CA" sz="1100" dirty="0" smtClean="0"/>
              <a:t> 2001; 44(9):2125-33.</a:t>
            </a:r>
          </a:p>
          <a:p>
            <a:endParaRPr lang="en-CA" sz="1100"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22</a:t>
            </a:fld>
            <a:endParaRPr lang="en-CA" dirty="0">
              <a:solidFill>
                <a:prstClr val="black"/>
              </a:solidFill>
            </a:endParaRPr>
          </a:p>
        </p:txBody>
      </p:sp>
    </p:spTree>
    <p:extLst>
      <p:ext uri="{BB962C8B-B14F-4D97-AF65-F5344CB8AC3E}">
        <p14:creationId xmlns:p14="http://schemas.microsoft.com/office/powerpoint/2010/main" val="426412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6491" eaLnBrk="0" hangingPunct="0">
              <a:defRPr sz="2300">
                <a:solidFill>
                  <a:schemeClr val="tx1"/>
                </a:solidFill>
                <a:latin typeface="Arial" charset="0"/>
                <a:ea typeface="ＭＳ Ｐゴシック" pitchFamily="-112" charset="-128"/>
              </a:defRPr>
            </a:lvl1pPr>
            <a:lvl2pPr marL="702756" indent="-270291" defTabSz="456491" eaLnBrk="0" hangingPunct="0">
              <a:defRPr sz="2300">
                <a:solidFill>
                  <a:schemeClr val="tx1"/>
                </a:solidFill>
                <a:latin typeface="Arial" charset="0"/>
                <a:ea typeface="ＭＳ Ｐゴシック" pitchFamily="-112" charset="-128"/>
              </a:defRPr>
            </a:lvl2pPr>
            <a:lvl3pPr marL="1081164" indent="-216233" defTabSz="456491" eaLnBrk="0" hangingPunct="0">
              <a:defRPr sz="2300">
                <a:solidFill>
                  <a:schemeClr val="tx1"/>
                </a:solidFill>
                <a:latin typeface="Arial" charset="0"/>
                <a:ea typeface="ＭＳ Ｐゴシック" pitchFamily="-112" charset="-128"/>
              </a:defRPr>
            </a:lvl3pPr>
            <a:lvl4pPr marL="1513629" indent="-216233" defTabSz="456491" eaLnBrk="0" hangingPunct="0">
              <a:defRPr sz="2300">
                <a:solidFill>
                  <a:schemeClr val="tx1"/>
                </a:solidFill>
                <a:latin typeface="Arial" charset="0"/>
                <a:ea typeface="ＭＳ Ｐゴシック" pitchFamily="-112" charset="-128"/>
              </a:defRPr>
            </a:lvl4pPr>
            <a:lvl5pPr marL="1946095" indent="-216233" defTabSz="456491" eaLnBrk="0" hangingPunct="0">
              <a:defRPr sz="2300">
                <a:solidFill>
                  <a:schemeClr val="tx1"/>
                </a:solidFill>
                <a:latin typeface="Arial" charset="0"/>
                <a:ea typeface="ＭＳ Ｐゴシック" pitchFamily="-112" charset="-128"/>
              </a:defRPr>
            </a:lvl5pPr>
            <a:lvl6pPr marL="2378560"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6pPr>
            <a:lvl7pPr marL="2811026"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7pPr>
            <a:lvl8pPr marL="3243491"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8pPr>
            <a:lvl9pPr marL="3675957"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9pPr>
          </a:lstStyle>
          <a:p>
            <a:pPr eaLnBrk="1" hangingPunct="1"/>
            <a:fld id="{A241C426-BB0C-4C33-BC4A-CCF2204123A4}" type="slidenum">
              <a:rPr lang="en-US" sz="900">
                <a:solidFill>
                  <a:prstClr val="black"/>
                </a:solidFill>
              </a:rPr>
              <a:pPr eaLnBrk="1" hangingPunct="1"/>
              <a:t>23</a:t>
            </a:fld>
            <a:endParaRPr lang="en-US" sz="900" dirty="0">
              <a:solidFill>
                <a:prstClr val="black"/>
              </a:solidFill>
            </a:endParaRPr>
          </a:p>
        </p:txBody>
      </p:sp>
      <p:sp>
        <p:nvSpPr>
          <p:cNvPr id="179203" name="Rectangle 5"/>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79204" name="Rectangle 6"/>
          <p:cNvSpPr>
            <a:spLocks noGrp="1"/>
          </p:cNvSpPr>
          <p:nvPr>
            <p:ph type="body" idx="1"/>
          </p:nvPr>
        </p:nvSpPr>
        <p:spPr>
          <a:xfrm>
            <a:off x="701345" y="4448528"/>
            <a:ext cx="5607712" cy="41568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00"/>
              </a:spcAft>
            </a:pPr>
            <a:r>
              <a:rPr lang="es-MX" b="1" dirty="0" smtClean="0"/>
              <a:t>Notas del Conferencista</a:t>
            </a:r>
          </a:p>
          <a:p>
            <a:pPr>
              <a:spcAft>
                <a:spcPts val="300"/>
              </a:spcAft>
            </a:pPr>
            <a:r>
              <a:rPr lang="es-MX" dirty="0" smtClean="0"/>
              <a:t>Los pacientes con fibromialgia generalmente tienen problemas con el sueño, incluyendo sueño no-restaurador, insomnio, despertar temprano en la mañana y calidad pobre del sueño. Los estudios han mostrado que la calidad del sueño es considerablemente menor en los pacientes con  fibromialgia que en los controles, y los pacientes reportan empeoramiento del dolor después de un sueño pobre. Estudios del sueño han mostrado que los patrones de sueño alfa-delta asociados con el sueño interrumpido y el sueño no-restaurador son observados frecuentemente en pacientes con  fibromialgia. Los trastornos del sueño pueden estar relacionados con la menor energía y la fatiga generalmente encontrada entre los pacientes con fibromialgia. El trastorno del sueño también puede contribuir al aumento del dolor. Frecuentes intrusiones de la onda-alfa durante el sueño de onda delta han sido asociadas con la menor producción de la hormona del crecimiento (GH, por sus siglas en inglés) y del factor de crecimiento similar a la insulina (IGF-1, por sus siglas en inglés). Debido a que GH y IGF-1 son necesarias para la reparación del microtrauma muscular, los trastornos del sueño pueden alterar la curación del daño del tejido muscular, prolongando la transmisión de estímulos sensoriales del tejido muscular dañado al sistema nervioso central y aumentando así la percepción del dolor muscular, lo cual puede contribuir a los aumentos de los trastornos del sueño, manteniendo la fatiga del paciente y continuando la reparación inadecuada del tejido muscular.</a:t>
            </a:r>
            <a:endParaRPr lang="en-US" b="1" dirty="0" smtClean="0"/>
          </a:p>
          <a:p>
            <a:pPr>
              <a:spcAft>
                <a:spcPts val="300"/>
              </a:spcAft>
            </a:pPr>
            <a:r>
              <a:rPr lang="en-US" b="1" dirty="0" smtClean="0"/>
              <a:t>Referencia</a:t>
            </a:r>
            <a:endParaRPr lang="en-US" b="1" dirty="0"/>
          </a:p>
          <a:p>
            <a:pPr>
              <a:spcAft>
                <a:spcPts val="300"/>
              </a:spcAft>
            </a:pPr>
            <a:r>
              <a:rPr lang="en-US" dirty="0" smtClean="0"/>
              <a:t>Bradley LA. Pathophysiology of fibromyalgia. </a:t>
            </a:r>
            <a:r>
              <a:rPr lang="en-US" i="1" dirty="0" smtClean="0"/>
              <a:t>Am J Med</a:t>
            </a:r>
            <a:r>
              <a:rPr lang="en-US" dirty="0" smtClean="0"/>
              <a:t> 2009; 122(12 Suppl):S22-30. </a:t>
            </a:r>
          </a:p>
          <a:p>
            <a:pPr>
              <a:spcAft>
                <a:spcPts val="300"/>
              </a:spcAft>
            </a:pPr>
            <a:endParaRPr lang="en-US" dirty="0"/>
          </a:p>
        </p:txBody>
      </p:sp>
    </p:spTree>
    <p:extLst>
      <p:ext uri="{BB962C8B-B14F-4D97-AF65-F5344CB8AC3E}">
        <p14:creationId xmlns:p14="http://schemas.microsoft.com/office/powerpoint/2010/main" val="2413136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7" name="Rectangle 5"/>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97638" name="Rectangle 6"/>
          <p:cNvSpPr>
            <a:spLocks noGrp="1"/>
          </p:cNvSpPr>
          <p:nvPr>
            <p:ph type="body" idx="1"/>
          </p:nvPr>
        </p:nvSpPr>
        <p:spPr>
          <a:xfrm>
            <a:off x="336848" y="4472576"/>
            <a:ext cx="6480720" cy="41568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s-MX" b="1" dirty="0" smtClean="0">
                <a:latin typeface="+mj-lt"/>
              </a:rPr>
              <a:t>Notas del Conferencista</a:t>
            </a:r>
          </a:p>
          <a:p>
            <a:pPr>
              <a:spcAft>
                <a:spcPts val="600"/>
              </a:spcAft>
            </a:pPr>
            <a:r>
              <a:rPr lang="es-MX" dirty="0" smtClean="0">
                <a:latin typeface="+mj-lt"/>
              </a:rPr>
              <a:t>Los trastornos del sueño pueden dar lugar directamente a más dolor, e indirectamente a un aumento de la experiencia del dolor a través del deterioro de loa mecanismos de adaptación usuales.</a:t>
            </a:r>
          </a:p>
          <a:p>
            <a:pPr>
              <a:spcAft>
                <a:spcPts val="600"/>
              </a:spcAft>
            </a:pPr>
            <a:r>
              <a:rPr lang="es-MX" dirty="0" smtClean="0">
                <a:latin typeface="+mj-lt"/>
              </a:rPr>
              <a:t>La privación del sueño puede dañar la salud, dando lugar directamente a dolor. La privación del sueño también afecta áreas del sistema nervioso central (SNC) responsables de mecanismos útiles para mitigar la experiencia del dolor.</a:t>
            </a:r>
          </a:p>
          <a:p>
            <a:pPr>
              <a:spcAft>
                <a:spcPts val="600"/>
              </a:spcAft>
            </a:pPr>
            <a:r>
              <a:rPr lang="es-MX" dirty="0" smtClean="0">
                <a:latin typeface="+mj-lt"/>
              </a:rPr>
              <a:t>El dolor activa y mantiene áreas del SNC responsables del estado de vigilia y suprime áreas responsables del inicio y mantenimiento del sueño.</a:t>
            </a:r>
          </a:p>
          <a:p>
            <a:pPr>
              <a:spcAft>
                <a:spcPts val="600"/>
              </a:spcAft>
            </a:pPr>
            <a:endParaRPr lang="es-MX" b="1" dirty="0" smtClean="0">
              <a:latin typeface="+mj-lt"/>
            </a:endParaRPr>
          </a:p>
          <a:p>
            <a:pPr>
              <a:spcAft>
                <a:spcPts val="600"/>
              </a:spcAft>
            </a:pPr>
            <a:r>
              <a:rPr lang="es-MX" b="1" dirty="0" smtClean="0">
                <a:latin typeface="+mj-lt"/>
              </a:rPr>
              <a:t>Referencia</a:t>
            </a:r>
          </a:p>
          <a:p>
            <a:pPr>
              <a:spcAft>
                <a:spcPts val="600"/>
              </a:spcAft>
            </a:pPr>
            <a:r>
              <a:rPr lang="en-US" dirty="0" smtClean="0"/>
              <a:t>Call-Schmidt TA, Richardson SJ. Prevalence of sleep disturbance and its relationship to pain in adults with chronic pain. </a:t>
            </a:r>
            <a:r>
              <a:rPr lang="en-US" i="1" dirty="0" smtClean="0"/>
              <a:t>Pain Manag Nurs </a:t>
            </a:r>
            <a:r>
              <a:rPr lang="en-US" dirty="0" smtClean="0"/>
              <a:t>2003; 4(3):124-33.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4" name="Rectangle 6"/>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232455" name="Rectangle 7"/>
          <p:cNvSpPr>
            <a:spLocks noGrp="1"/>
          </p:cNvSpPr>
          <p:nvPr>
            <p:ph type="body" idx="1"/>
          </p:nvPr>
        </p:nvSpPr>
        <p:spPr>
          <a:xfrm>
            <a:off x="120824" y="4413120"/>
            <a:ext cx="6768752" cy="55119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s-MX" sz="1050" b="1" dirty="0" smtClean="0"/>
              <a:t>Notas del Conferencista</a:t>
            </a:r>
          </a:p>
          <a:p>
            <a:pPr>
              <a:spcAft>
                <a:spcPts val="600"/>
              </a:spcAft>
            </a:pPr>
            <a:r>
              <a:rPr lang="es-MX" sz="1050" dirty="0" smtClean="0"/>
              <a:t>La interacción entre el sueño y el dolor ha sido estudiada lo suficiente, y ningún experimento ha investigado si los patrones patológicos del sueño observados en los pacientes con dolor pueden ser replicados experimentalmente por estímulos de dolor bien-definidos. Un modelo experimental por lo tanto sería valioso para estudios adicionales sobre la interacción entre el dolor y el sueño. </a:t>
            </a:r>
          </a:p>
          <a:p>
            <a:pPr>
              <a:spcAft>
                <a:spcPts val="600"/>
              </a:spcAft>
            </a:pPr>
            <a:r>
              <a:rPr lang="es-MX" sz="1050" dirty="0" smtClean="0"/>
              <a:t>En este estudio, tres estímulos experimentales bien-definidos (dolor muscular, articular y cutáneo) fueron aplicados durante el sueño, y el patrón del electroencefalograma (EEG) fue cuantificado. Los estímulos de dolor fueron aplicados durante el sueño de onda-lenta en 10 sujetos sanos. Usando nueve registros de superficie, el EEG fue muestreado antes y durante el estímulo de dolor. Se realizó un análisis de frecuencia, resultando en 10 características del EEG que describían las respuestas al dolor. </a:t>
            </a:r>
          </a:p>
          <a:p>
            <a:pPr>
              <a:spcAft>
                <a:spcPts val="600"/>
              </a:spcAft>
            </a:pPr>
            <a:r>
              <a:rPr lang="es-MX" sz="1050" dirty="0" smtClean="0"/>
              <a:t>Durante el estímulo de dolor muscular se observó un efecto de excitación; las actividades delta (0.5–3.5 Hz) y sigma </a:t>
            </a:r>
            <a:br>
              <a:rPr lang="es-MX" sz="1050" dirty="0" smtClean="0"/>
            </a:br>
            <a:r>
              <a:rPr lang="es-MX" sz="1050" dirty="0" smtClean="0"/>
              <a:t>(12–14 Hz) disminuyeron; las actividades alfa 1 (8–10 Hz) y beta (14.5–25 Hz) aumentaron. </a:t>
            </a:r>
          </a:p>
          <a:p>
            <a:pPr>
              <a:spcAft>
                <a:spcPts val="600"/>
              </a:spcAft>
            </a:pPr>
            <a:r>
              <a:rPr lang="es-MX" sz="1050" dirty="0" smtClean="0"/>
              <a:t>Durante el dolor articular, sin embargo, se observaron cambios más universales en el EEG con una disminución en las bandas de menor frecuencia [delta, teta (3.5–8 Hz) y alfa 1] y un aumento en las frecuencias mayores [bandas alfa 2 (10–12 Hz), sigma y beta]. </a:t>
            </a:r>
          </a:p>
          <a:p>
            <a:pPr>
              <a:spcAft>
                <a:spcPts val="600"/>
              </a:spcAft>
            </a:pPr>
            <a:r>
              <a:rPr lang="es-MX" sz="1050" dirty="0" smtClean="0"/>
              <a:t>No se observaron cambios de fondo en el EEG durante el estímulo cutáneo. </a:t>
            </a:r>
          </a:p>
          <a:p>
            <a:pPr>
              <a:spcAft>
                <a:spcPts val="600"/>
              </a:spcAft>
            </a:pPr>
            <a:r>
              <a:rPr lang="es-MX" sz="1050" dirty="0" smtClean="0"/>
              <a:t>Se reportaron varias diferencias en las respuestas de los nueve canales del EEG, pero ninguna derivación pareció especial mente sensible a la detección de los cambios evocados. </a:t>
            </a:r>
          </a:p>
          <a:p>
            <a:pPr>
              <a:spcAft>
                <a:spcPts val="600"/>
              </a:spcAft>
            </a:pPr>
            <a:r>
              <a:rPr lang="es-MX" sz="1050" dirty="0" smtClean="0"/>
              <a:t>El estudio destaca la complejidad del dolor en el EEG del sueño. El modelo experimental ha mostrado que el dolor de diferentes estructuras del cuerpo, así como las señales de varias derivaciones del EEG, puede dar diferentes respuestas en la micro-estructura del sueño.</a:t>
            </a:r>
          </a:p>
          <a:p>
            <a:pPr>
              <a:spcAft>
                <a:spcPts val="600"/>
              </a:spcAft>
            </a:pPr>
            <a:r>
              <a:rPr lang="es-MX" sz="1050" b="1" dirty="0" smtClean="0"/>
              <a:t>Referencia</a:t>
            </a:r>
          </a:p>
          <a:p>
            <a:pPr>
              <a:spcAft>
                <a:spcPts val="600"/>
              </a:spcAft>
            </a:pPr>
            <a:r>
              <a:rPr lang="en-US" sz="1050" dirty="0" smtClean="0"/>
              <a:t>Drewes AM </a:t>
            </a:r>
            <a:r>
              <a:rPr lang="en-US" sz="1050" i="1" dirty="0" smtClean="0"/>
              <a:t>et al. </a:t>
            </a:r>
            <a:r>
              <a:rPr lang="en-US" sz="1050" dirty="0" smtClean="0"/>
              <a:t>The effect of cutaneous and deep pain on the electroencephalogram during sleep </a:t>
            </a:r>
            <a:r>
              <a:rPr lang="en-US" sz="1050" dirty="0" smtClean="0">
                <a:cs typeface="Arial" pitchFamily="34" charset="0"/>
              </a:rPr>
              <a:t>− </a:t>
            </a:r>
            <a:r>
              <a:rPr lang="en-US" sz="1050" dirty="0" smtClean="0"/>
              <a:t>an experimental study. </a:t>
            </a:r>
            <a:r>
              <a:rPr lang="en-US" sz="1050" i="1" dirty="0" smtClean="0"/>
              <a:t>Sleep </a:t>
            </a:r>
            <a:r>
              <a:rPr lang="en-US" sz="1050" dirty="0" smtClean="0"/>
              <a:t>1997; 20(8):632-40. </a:t>
            </a:r>
          </a:p>
        </p:txBody>
      </p:sp>
      <p:sp>
        <p:nvSpPr>
          <p:cNvPr id="4" name="Slide Number Placeholder 3"/>
          <p:cNvSpPr>
            <a:spLocks noGrp="1"/>
          </p:cNvSpPr>
          <p:nvPr>
            <p:ph type="sldNum" sz="quarter" idx="5"/>
          </p:nvPr>
        </p:nvSpPr>
        <p:spPr>
          <a:xfrm>
            <a:off x="3970938" y="8772669"/>
            <a:ext cx="3037840" cy="461804"/>
          </a:xfrm>
        </p:spPr>
        <p:txBody>
          <a:bodyPr/>
          <a:lstStyle/>
          <a:p>
            <a:fld id="{C869435C-097B-40B4-A7F6-991F06607D84}" type="slidenum">
              <a:rPr lang="en-CA" smtClean="0">
                <a:solidFill>
                  <a:prstClr val="black"/>
                </a:solidFill>
              </a:rPr>
              <a:pPr/>
              <a:t>25</a:t>
            </a:fld>
            <a:endParaRPr lang="en-CA"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p:cNvSpPr>
          <p:nvPr>
            <p:ph type="body" idx="1"/>
          </p:nvPr>
        </p:nvSpPr>
        <p:spPr bwMode="auto">
          <a:xfrm>
            <a:off x="264840" y="4185989"/>
            <a:ext cx="6044520" cy="43573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s-MX" sz="1100" b="1" dirty="0" smtClean="0"/>
              <a:t>Notas del Conferencista</a:t>
            </a:r>
          </a:p>
          <a:p>
            <a:pPr>
              <a:spcAft>
                <a:spcPts val="600"/>
              </a:spcAft>
            </a:pPr>
            <a:r>
              <a:rPr lang="es-MX" sz="1100" dirty="0" smtClean="0"/>
              <a:t>Varios estudios longitudinales sugieren que la intensidad del dolor predice prospectivamente los trastornos del sueño. Sin embargo, los estudios prospectivos no confirmaron que los trastornos del sueño puedan predecir la intensidad del dolor. Esto puede explicar por qué los hipnóticos no inducen efectos analgésicos importantes y por qué la terapia cognitiva conductual para insomnio no está asociada con la reducción del dolor.</a:t>
            </a:r>
          </a:p>
          <a:p>
            <a:pPr>
              <a:spcAft>
                <a:spcPts val="600"/>
              </a:spcAft>
            </a:pPr>
            <a:endParaRPr lang="es-MX" sz="1100" dirty="0" smtClean="0"/>
          </a:p>
          <a:p>
            <a:pPr>
              <a:spcAft>
                <a:spcPts val="600"/>
              </a:spcAft>
            </a:pPr>
            <a:r>
              <a:rPr lang="es-MX" sz="1100" b="1" dirty="0" smtClean="0"/>
              <a:t>Referencias</a:t>
            </a:r>
          </a:p>
          <a:p>
            <a:pPr>
              <a:spcAft>
                <a:spcPts val="600"/>
              </a:spcAft>
            </a:pPr>
            <a:r>
              <a:rPr lang="en-CA" sz="1100" dirty="0" smtClean="0"/>
              <a:t>Drewes AM </a:t>
            </a:r>
            <a:r>
              <a:rPr lang="en-CA" sz="1100" i="1" dirty="0" smtClean="0"/>
              <a:t>et al. </a:t>
            </a:r>
            <a:r>
              <a:rPr lang="en-CA" sz="1100" dirty="0" smtClean="0"/>
              <a:t>Zopiclone in the treatment of sleep abnormalities in fibromyalgia. </a:t>
            </a:r>
            <a:br>
              <a:rPr lang="en-CA" sz="1100" dirty="0" smtClean="0"/>
            </a:br>
            <a:r>
              <a:rPr lang="en-CA" sz="1100" i="1" dirty="0" smtClean="0"/>
              <a:t>Scand J Rheumatol </a:t>
            </a:r>
            <a:r>
              <a:rPr lang="en-CA" sz="1100" dirty="0" smtClean="0"/>
              <a:t>1991; 20(4):288-93.</a:t>
            </a:r>
          </a:p>
          <a:p>
            <a:pPr>
              <a:spcAft>
                <a:spcPts val="600"/>
              </a:spcAft>
            </a:pPr>
            <a:r>
              <a:rPr lang="en-CA" sz="1100" dirty="0" smtClean="0"/>
              <a:t>Drewes AM </a:t>
            </a:r>
            <a:r>
              <a:rPr lang="en-CA" sz="1100" i="1" dirty="0" smtClean="0"/>
              <a:t>et al. </a:t>
            </a:r>
            <a:r>
              <a:rPr lang="en-CA" sz="1100" dirty="0" smtClean="0"/>
              <a:t>A longitudinal study of clinical symptoms and sleep parameters in rheumatoid arthritis. </a:t>
            </a:r>
            <a:r>
              <a:rPr lang="en-CA" sz="1100" i="1" dirty="0" smtClean="0"/>
              <a:t>Rheumatology (Oxford) </a:t>
            </a:r>
            <a:r>
              <a:rPr lang="en-CA" sz="1100" dirty="0" smtClean="0"/>
              <a:t>2000; 39(11):1287-9.</a:t>
            </a:r>
          </a:p>
          <a:p>
            <a:pPr>
              <a:spcAft>
                <a:spcPts val="600"/>
              </a:spcAft>
            </a:pPr>
            <a:r>
              <a:rPr lang="en-CA" sz="1100" dirty="0" smtClean="0"/>
              <a:t>Edinger JD </a:t>
            </a:r>
            <a:r>
              <a:rPr lang="en-CA" sz="1100" i="1" dirty="0" smtClean="0"/>
              <a:t>et al. </a:t>
            </a:r>
            <a:r>
              <a:rPr lang="en-CA" sz="1100" dirty="0" smtClean="0"/>
              <a:t>Behavioral insomnia therapy for fibromyalgia patients: a randomized clinical trial. </a:t>
            </a:r>
            <a:r>
              <a:rPr lang="en-CA" sz="1100" i="1" dirty="0" smtClean="0"/>
              <a:t>Arch Intern Med </a:t>
            </a:r>
            <a:r>
              <a:rPr lang="en-CA" sz="1100" dirty="0" smtClean="0"/>
              <a:t>2005; 165(21):2527-35.</a:t>
            </a:r>
          </a:p>
          <a:p>
            <a:pPr>
              <a:spcAft>
                <a:spcPts val="600"/>
              </a:spcAft>
            </a:pPr>
            <a:r>
              <a:rPr lang="en-CA" sz="1100" dirty="0" smtClean="0"/>
              <a:t>Jungquist CR </a:t>
            </a:r>
            <a:r>
              <a:rPr lang="en-CA" sz="1100" i="1" dirty="0" smtClean="0"/>
              <a:t>et al. </a:t>
            </a:r>
            <a:r>
              <a:rPr lang="en-CA" sz="1100" dirty="0" smtClean="0"/>
              <a:t>The efficacy of cognitive-behavioral therapy for insomnia in patients with chronic pain. </a:t>
            </a:r>
            <a:r>
              <a:rPr lang="en-CA" sz="1100" i="1" dirty="0" smtClean="0"/>
              <a:t>Sleep Med </a:t>
            </a:r>
            <a:r>
              <a:rPr lang="en-CA" sz="1100" dirty="0" smtClean="0"/>
              <a:t>2010; 11(3):302-9. </a:t>
            </a:r>
          </a:p>
          <a:p>
            <a:pPr>
              <a:spcAft>
                <a:spcPts val="600"/>
              </a:spcAft>
            </a:pPr>
            <a:r>
              <a:rPr lang="en-CA" sz="1100" dirty="0" smtClean="0"/>
              <a:t>Moldofsky H </a:t>
            </a:r>
            <a:r>
              <a:rPr lang="en-CA" sz="1100" i="1" dirty="0" smtClean="0"/>
              <a:t>et al. </a:t>
            </a:r>
            <a:r>
              <a:rPr lang="en-CA" sz="1100" dirty="0" smtClean="0"/>
              <a:t>The effect of zolpidem in patients with fibromyalgia: a dose ranging, double blind, placebo controlled, modified crossover study. </a:t>
            </a:r>
            <a:r>
              <a:rPr lang="en-CA" sz="1100" i="1" dirty="0" smtClean="0"/>
              <a:t>J Rheumatol </a:t>
            </a:r>
            <a:r>
              <a:rPr lang="en-CA" sz="1100" dirty="0" smtClean="0"/>
              <a:t>1996; 23(3):529-33.</a:t>
            </a:r>
          </a:p>
          <a:p>
            <a:pPr>
              <a:spcAft>
                <a:spcPts val="600"/>
              </a:spcAft>
            </a:pPr>
            <a:r>
              <a:rPr lang="en-CA" sz="1100" dirty="0" smtClean="0"/>
              <a:t>Nicassio PM, Wallston KA. Longitudinal relationships among pain, sleep problems, and depression in rheumatoid arthritis. </a:t>
            </a:r>
            <a:r>
              <a:rPr lang="en-CA" sz="1100" i="1" dirty="0" smtClean="0"/>
              <a:t>J Abnorm Psychol </a:t>
            </a:r>
            <a:r>
              <a:rPr lang="en-CA" sz="1100" dirty="0" smtClean="0"/>
              <a:t>1992; 101(3):514-20.</a:t>
            </a:r>
          </a:p>
          <a:p>
            <a:pPr>
              <a:spcAft>
                <a:spcPts val="600"/>
              </a:spcAft>
            </a:pPr>
            <a:r>
              <a:rPr lang="en-CA" sz="1100" dirty="0" smtClean="0"/>
              <a:t>Quartana PJ </a:t>
            </a:r>
            <a:r>
              <a:rPr lang="en-CA" sz="1100" i="1" dirty="0" smtClean="0"/>
              <a:t>et al. </a:t>
            </a:r>
            <a:r>
              <a:rPr lang="en-CA" sz="1100" dirty="0" smtClean="0"/>
              <a:t>Naturalistic changes in insomnia symptoms and pain in temporomandibular joint disorder: a cross-lagged panel analysis. </a:t>
            </a:r>
            <a:r>
              <a:rPr lang="en-CA" sz="1100" i="1" dirty="0" smtClean="0"/>
              <a:t>Pain</a:t>
            </a:r>
            <a:r>
              <a:rPr lang="en-CA" sz="1100" dirty="0" smtClean="0"/>
              <a:t> 2010; 149(2):325-31.</a:t>
            </a:r>
          </a:p>
          <a:p>
            <a:pPr>
              <a:spcAft>
                <a:spcPts val="600"/>
              </a:spcAft>
            </a:pPr>
            <a:r>
              <a:rPr lang="en-CA" sz="1100" dirty="0" smtClean="0"/>
              <a:t>Smith MT </a:t>
            </a:r>
            <a:r>
              <a:rPr lang="en-CA" sz="1100" i="1" dirty="0" smtClean="0"/>
              <a:t>et al. </a:t>
            </a:r>
            <a:r>
              <a:rPr lang="en-CA" sz="1100" dirty="0" smtClean="0"/>
              <a:t>Sleep onset insomnia symptoms during hospitalization for major burn injury predict chronic pain. </a:t>
            </a:r>
            <a:r>
              <a:rPr lang="en-CA" sz="1100" i="1" dirty="0" smtClean="0"/>
              <a:t>Pain</a:t>
            </a:r>
            <a:r>
              <a:rPr lang="en-CA" sz="1100" dirty="0" smtClean="0"/>
              <a:t> 2008; 138(3):497-506.</a:t>
            </a:r>
          </a:p>
          <a:p>
            <a:pPr>
              <a:spcAft>
                <a:spcPts val="600"/>
              </a:spcAft>
            </a:pPr>
            <a:endParaRPr lang="en-US" sz="1100" dirty="0" smtClean="0"/>
          </a:p>
          <a:p>
            <a:pPr>
              <a:spcAft>
                <a:spcPts val="600"/>
              </a:spcAft>
            </a:pPr>
            <a:endParaRPr lang="en-US" sz="1100" dirty="0" smtClean="0"/>
          </a:p>
          <a:p>
            <a:pPr>
              <a:spcAft>
                <a:spcPts val="600"/>
              </a:spcAft>
            </a:pPr>
            <a:endParaRPr lang="es-MX" sz="1100" dirty="0" smtClean="0"/>
          </a:p>
          <a:p>
            <a:pPr>
              <a:spcAft>
                <a:spcPts val="600"/>
              </a:spcAft>
            </a:pPr>
            <a:endParaRPr lang="es-MX" sz="1100" dirty="0" smtClean="0"/>
          </a:p>
        </p:txBody>
      </p:sp>
      <p:sp>
        <p:nvSpPr>
          <p:cNvPr id="4" name="Slide Number Placeholder 3"/>
          <p:cNvSpPr>
            <a:spLocks noGrp="1"/>
          </p:cNvSpPr>
          <p:nvPr>
            <p:ph type="sldNum" sz="quarter" idx="5"/>
          </p:nvPr>
        </p:nvSpPr>
        <p:spPr>
          <a:xfrm>
            <a:off x="3970938" y="8772669"/>
            <a:ext cx="3037840" cy="461804"/>
          </a:xfrm>
        </p:spPr>
        <p:txBody>
          <a:bodyPr/>
          <a:lstStyle/>
          <a:p>
            <a:fld id="{C869435C-097B-40B4-A7F6-991F06607D84}" type="slidenum">
              <a:rPr lang="en-CA" smtClean="0">
                <a:solidFill>
                  <a:prstClr val="black"/>
                </a:solidFill>
              </a:rPr>
              <a:pPr/>
              <a:t>26</a:t>
            </a:fld>
            <a:endParaRPr lang="en-CA"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Slide Image Placeholder 1"/>
          <p:cNvSpPr>
            <a:spLocks noGrp="1" noRot="1" noChangeAspect="1" noTextEdit="1"/>
          </p:cNvSpPr>
          <p:nvPr>
            <p:ph type="sldImg"/>
          </p:nvPr>
        </p:nvSpPr>
        <p:spPr bwMode="auto">
          <a:xfrm>
            <a:off x="1195388" y="690563"/>
            <a:ext cx="4619625" cy="3463925"/>
          </a:xfrm>
          <a:noFill/>
          <a:ln>
            <a:solidFill>
              <a:srgbClr val="000000"/>
            </a:solidFill>
            <a:miter lim="800000"/>
            <a:headEnd/>
            <a:tailEnd/>
          </a:ln>
        </p:spPr>
      </p:sp>
      <p:sp>
        <p:nvSpPr>
          <p:cNvPr id="5" name="Rectangle 3"/>
          <p:cNvSpPr>
            <a:spLocks noGrp="1" noChangeArrowheads="1"/>
          </p:cNvSpPr>
          <p:nvPr>
            <p:ph type="body" idx="1"/>
          </p:nvPr>
        </p:nvSpPr>
        <p:spPr>
          <a:xfrm>
            <a:off x="120824" y="4385913"/>
            <a:ext cx="6768752" cy="5396262"/>
          </a:xfrm>
        </p:spPr>
        <p:txBody>
          <a:bodyPr lIns="91411" tIns="45707" rIns="91411" bIns="45707"/>
          <a:lstStyle/>
          <a:p>
            <a:pPr marL="0" lvl="1" indent="-103714">
              <a:spcAft>
                <a:spcPts val="600"/>
              </a:spcAft>
              <a:defRPr/>
            </a:pPr>
            <a:r>
              <a:rPr lang="es-MX" sz="1100" b="1" dirty="0" smtClean="0">
                <a:ea typeface="ＭＳ Ｐゴシック" pitchFamily="16" charset="-128"/>
              </a:rPr>
              <a:t>Notas del Conferencista</a:t>
            </a:r>
            <a:endParaRPr lang="es-MX" sz="1100" baseline="30000" dirty="0" smtClean="0">
              <a:ea typeface="ＭＳ Ｐゴシック" pitchFamily="16" charset="-128"/>
            </a:endParaRPr>
          </a:p>
          <a:p>
            <a:pPr marL="0" lvl="1" indent="-103714">
              <a:spcAft>
                <a:spcPts val="600"/>
              </a:spcAft>
              <a:defRPr/>
            </a:pPr>
            <a:r>
              <a:rPr lang="es-MX" sz="1100" dirty="0" smtClean="0"/>
              <a:t>Cuando el dolor se experimenta por primera vez, la mayoría de las personas no experimentan insomnio. Sin embargo, cuando el dolor se convierte en un problema, puede ser un círculo vicioso.</a:t>
            </a:r>
          </a:p>
          <a:p>
            <a:pPr marL="0" lvl="1" indent="-103714">
              <a:spcAft>
                <a:spcPts val="600"/>
              </a:spcAft>
              <a:defRPr/>
            </a:pPr>
            <a:r>
              <a:rPr lang="es-MX" sz="1100" dirty="0" smtClean="0"/>
              <a:t>El dolor interfiere seriamente con el sueño. EL dolor es asociado frecuentemente con insomnio y estos problemas coexistentes pueden ser difíciles de tratar. Un problema puede exacerbar el otro.</a:t>
            </a:r>
          </a:p>
          <a:p>
            <a:pPr marL="0" lvl="1" indent="-103714">
              <a:spcAft>
                <a:spcPts val="600"/>
              </a:spcAft>
              <a:defRPr/>
            </a:pPr>
            <a:r>
              <a:rPr lang="es-MX" sz="1100" dirty="0" smtClean="0"/>
              <a:t>El trastorno del sueño es tal vez una de las quejas más prevalentes de los pacientes con padecimientos crónicamente dolorosos.</a:t>
            </a:r>
          </a:p>
          <a:p>
            <a:pPr marL="0" lvl="1" indent="-103714">
              <a:spcAft>
                <a:spcPts val="600"/>
              </a:spcAft>
              <a:defRPr/>
            </a:pPr>
            <a:r>
              <a:rPr lang="es-MX" sz="1100" dirty="0" smtClean="0"/>
              <a:t>La relación entre el trastorno del sueño y el dolor podría ser recíproca. El dolor fragmenta la continuidad del sueño, daña la calidad del sueño, y altera la arquitectura normal del sueño. Recíprocamente, la calidad pobre o insuficiente del sueño puede reducir el umbral al dolor, dañar la recuperación de lesiones, o exacerbar aun más la respuesta al dolor. Los estímulos dolorosos producen micro-excitaciones, lo cual altera la continuidad del sueño y altera el sueño normal.</a:t>
            </a:r>
          </a:p>
          <a:p>
            <a:pPr marL="0" lvl="1" indent="-103714">
              <a:spcAft>
                <a:spcPts val="600"/>
              </a:spcAft>
              <a:defRPr/>
            </a:pPr>
            <a:r>
              <a:rPr lang="es-MX" sz="1100" b="1" dirty="0" smtClean="0">
                <a:ea typeface="ＭＳ Ｐゴシック" pitchFamily="16" charset="-128"/>
              </a:rPr>
              <a:t>Referencias</a:t>
            </a:r>
          </a:p>
          <a:p>
            <a:pPr lvl="0">
              <a:spcAft>
                <a:spcPts val="600"/>
              </a:spcAft>
            </a:pPr>
            <a:r>
              <a:rPr lang="da-DK" sz="1100" dirty="0" smtClean="0"/>
              <a:t>Kundermann B </a:t>
            </a:r>
            <a:r>
              <a:rPr lang="da-DK" sz="1100" i="1" dirty="0" smtClean="0"/>
              <a:t>et al</a:t>
            </a:r>
            <a:r>
              <a:rPr lang="da-DK" sz="1100" dirty="0" smtClean="0"/>
              <a:t>. The effect of sleep deprivation on pain. </a:t>
            </a:r>
            <a:r>
              <a:rPr lang="da-DK" sz="1100" i="1" dirty="0" smtClean="0"/>
              <a:t>Pain Res Manage</a:t>
            </a:r>
            <a:r>
              <a:rPr lang="da-DK" sz="1100" dirty="0" smtClean="0"/>
              <a:t> 2004; </a:t>
            </a:r>
            <a:br>
              <a:rPr lang="da-DK" sz="1100" dirty="0" smtClean="0"/>
            </a:br>
            <a:r>
              <a:rPr lang="da-DK" sz="1100" dirty="0" smtClean="0"/>
              <a:t>9(1):25-32.</a:t>
            </a:r>
            <a:endParaRPr lang="en-US" sz="1050" dirty="0" smtClean="0"/>
          </a:p>
          <a:p>
            <a:pPr marL="0" lvl="1" indent="0">
              <a:spcAft>
                <a:spcPts val="600"/>
              </a:spcAft>
              <a:buNone/>
              <a:defRPr/>
            </a:pPr>
            <a:r>
              <a:rPr lang="da-DK" sz="1100" dirty="0" smtClean="0"/>
              <a:t>Lautenbacher S </a:t>
            </a:r>
            <a:r>
              <a:rPr lang="da-DK" sz="1100" i="1" dirty="0" smtClean="0"/>
              <a:t>et al</a:t>
            </a:r>
            <a:r>
              <a:rPr lang="da-DK" sz="1100" dirty="0" smtClean="0"/>
              <a:t>. Sleep deprivation and pain perception. </a:t>
            </a:r>
            <a:r>
              <a:rPr lang="da-DK" sz="1100" i="1" dirty="0" smtClean="0"/>
              <a:t>Sleep Med Rev</a:t>
            </a:r>
            <a:r>
              <a:rPr lang="da-DK" sz="1100" dirty="0" smtClean="0"/>
              <a:t> 2006; </a:t>
            </a:r>
            <a:br>
              <a:rPr lang="da-DK" sz="1100" dirty="0" smtClean="0"/>
            </a:br>
            <a:r>
              <a:rPr lang="da-DK" sz="1100" dirty="0" smtClean="0"/>
              <a:t>10(5):357-69.</a:t>
            </a:r>
          </a:p>
          <a:p>
            <a:pPr lvl="0">
              <a:spcAft>
                <a:spcPts val="600"/>
              </a:spcAft>
              <a:defRPr/>
            </a:pPr>
            <a:r>
              <a:rPr lang="da-DK" sz="1100" dirty="0" smtClean="0"/>
              <a:t>Smith MT </a:t>
            </a:r>
            <a:r>
              <a:rPr lang="da-DK" sz="1100" i="1" dirty="0" smtClean="0"/>
              <a:t>et al</a:t>
            </a:r>
            <a:r>
              <a:rPr lang="da-DK" sz="1100" dirty="0" smtClean="0"/>
              <a:t>. The effects of sleep deprivation on pain inhibition and spontaneous pain in women. </a:t>
            </a:r>
            <a:r>
              <a:rPr lang="da-DK" sz="1100" i="1" dirty="0" smtClean="0"/>
              <a:t>Sleep</a:t>
            </a:r>
            <a:r>
              <a:rPr lang="da-DK" sz="1100" dirty="0" smtClean="0"/>
              <a:t> 2007; 30(4):494-505.</a:t>
            </a:r>
            <a:endParaRPr lang="en-US" sz="1100" dirty="0" smtClean="0"/>
          </a:p>
          <a:p>
            <a:pPr lvl="0">
              <a:spcAft>
                <a:spcPts val="600"/>
              </a:spcAft>
            </a:pPr>
            <a:r>
              <a:rPr lang="da-DK" sz="1100" dirty="0" smtClean="0"/>
              <a:t>Smith MT, Haythornthwaite JA. How do sleep disturbance and chronic pain inter-relate? Insights from the longitudinal and cognitive-behavioral clinical trials literature. </a:t>
            </a:r>
            <a:r>
              <a:rPr lang="da-DK" sz="1100" i="1" dirty="0" smtClean="0"/>
              <a:t>Sleep Med Rev</a:t>
            </a:r>
            <a:r>
              <a:rPr lang="da-DK" sz="1100" dirty="0" smtClean="0"/>
              <a:t> 2004; 8(2):119-32.</a:t>
            </a:r>
            <a:endParaRPr lang="en-US" sz="1050" dirty="0" smtClean="0"/>
          </a:p>
          <a:p>
            <a:pPr marL="0" lvl="1" indent="-103714">
              <a:spcAft>
                <a:spcPts val="600"/>
              </a:spcAft>
              <a:defRPr/>
            </a:pPr>
            <a:endParaRPr lang="es-MX" sz="1100" dirty="0">
              <a:ea typeface="ＭＳ Ｐゴシック" pitchFamily="16" charset="-128"/>
            </a:endParaRPr>
          </a:p>
        </p:txBody>
      </p:sp>
      <p:sp>
        <p:nvSpPr>
          <p:cNvPr id="6" name="Slide Number Placeholder 3"/>
          <p:cNvSpPr>
            <a:spLocks noGrp="1"/>
          </p:cNvSpPr>
          <p:nvPr>
            <p:ph type="sldNum" sz="quarter" idx="5"/>
          </p:nvPr>
        </p:nvSpPr>
        <p:spPr>
          <a:xfrm>
            <a:off x="3970938" y="8772669"/>
            <a:ext cx="3037840" cy="461804"/>
          </a:xfrm>
        </p:spPr>
        <p:txBody>
          <a:bodyPr/>
          <a:lstStyle/>
          <a:p>
            <a:fld id="{C869435C-097B-40B4-A7F6-991F06607D84}" type="slidenum">
              <a:rPr lang="en-CA" smtClean="0">
                <a:solidFill>
                  <a:prstClr val="black"/>
                </a:solidFill>
              </a:rPr>
              <a:pPr/>
              <a:t>27</a:t>
            </a:fld>
            <a:endParaRPr lang="en-CA"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8495FE02-9261-4D9D-9C92-294B98295FC8}" type="slidenum">
              <a:rPr lang="en-US" sz="1000" smtClean="0">
                <a:solidFill>
                  <a:prstClr val="black"/>
                </a:solidFill>
              </a:rPr>
              <a:pPr eaLnBrk="1" hangingPunct="1"/>
              <a:t>28</a:t>
            </a:fld>
            <a:endParaRPr lang="en-US" sz="1000" dirty="0" smtClean="0">
              <a:solidFill>
                <a:prstClr val="black"/>
              </a:solidFill>
            </a:endParaRPr>
          </a:p>
        </p:txBody>
      </p:sp>
      <p:sp>
        <p:nvSpPr>
          <p:cNvPr id="136195"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36196" name="Notes Placeholder 2"/>
          <p:cNvSpPr>
            <a:spLocks noGrp="1"/>
          </p:cNvSpPr>
          <p:nvPr>
            <p:ph type="body" idx="1"/>
          </p:nvPr>
        </p:nvSpPr>
        <p:spPr>
          <a:xfrm>
            <a:off x="264840" y="4387136"/>
            <a:ext cx="6044520" cy="41562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defRPr/>
            </a:pPr>
            <a:r>
              <a:rPr lang="es-MX" sz="900" b="1" dirty="0" smtClean="0"/>
              <a:t>Notas del Conferencista</a:t>
            </a:r>
          </a:p>
          <a:p>
            <a:pPr>
              <a:spcAft>
                <a:spcPts val="600"/>
              </a:spcAft>
              <a:defRPr/>
            </a:pPr>
            <a:r>
              <a:rPr lang="es-MX" sz="900" dirty="0" smtClean="0"/>
              <a:t>Al momento del diagnóstico de fibromialgia, 20–40% de los pacientes con fibromialgia tienen un trastorno del estado de ánimo identificable. El trastorno del estado de ánimo, incluyendo  Depresión y/o Ansiedad, está presente en hasta 75% de las personas con fibromialgia, pero los Trastornos del Estado de ánimo y la fibromialgia tienden a ser distinguibles. </a:t>
            </a:r>
          </a:p>
          <a:p>
            <a:pPr>
              <a:spcAft>
                <a:spcPts val="600"/>
              </a:spcAft>
              <a:defRPr/>
            </a:pPr>
            <a:r>
              <a:rPr lang="es-MX" sz="900" dirty="0" smtClean="0"/>
              <a:t>La ansiedad coexiste comúnmente con la depresión, pero también aumenta independientemente en los pacientes con fibromialgia. La depresión es influenciada por baja cohesión familiar, mucho dolor e impotencia (desesperanza), y habilidades pasivas para enfrentar situaciones. En muchos casos la depresión o ansiedad pueden ser el resultado de dolor crónico.</a:t>
            </a:r>
          </a:p>
          <a:p>
            <a:pPr>
              <a:spcAft>
                <a:spcPts val="600"/>
              </a:spcAft>
              <a:defRPr/>
            </a:pPr>
            <a:r>
              <a:rPr lang="es-MX" sz="900" dirty="0" smtClean="0"/>
              <a:t>Los parientes de primer grado de las personas con fibromialgia o trastorno depresivo mayor demostraron tasas similares de trastorno depresivo mayor que sugieren que estos dos padecimientos compartes factores de riesgo similares, que pueden tener un origen genético. 75% de las personas con fibromialgia tienden a padecer depresión durante su vida, mientras que el 60% padecerá ansiedad durante su vida.</a:t>
            </a:r>
          </a:p>
          <a:p>
            <a:pPr>
              <a:spcAft>
                <a:spcPts val="600"/>
              </a:spcAft>
              <a:defRPr/>
            </a:pPr>
            <a:endParaRPr lang="es-MX" sz="900" b="1" dirty="0" smtClean="0"/>
          </a:p>
          <a:p>
            <a:pPr marL="0" marR="0" indent="0" algn="l" defTabSz="914400" rtl="0" eaLnBrk="1" fontAlgn="auto" latinLnBrk="0" hangingPunct="1">
              <a:spcBef>
                <a:spcPts val="0"/>
              </a:spcBef>
              <a:spcAft>
                <a:spcPts val="300"/>
              </a:spcAft>
              <a:buClrTx/>
              <a:buSzTx/>
              <a:buFontTx/>
              <a:buNone/>
              <a:tabLst/>
              <a:defRPr/>
            </a:pPr>
            <a:r>
              <a:rPr lang="es-MX" sz="900" b="1" dirty="0" smtClean="0"/>
              <a:t>Referencias</a:t>
            </a:r>
          </a:p>
          <a:p>
            <a:pPr>
              <a:spcAft>
                <a:spcPts val="300"/>
              </a:spcAft>
              <a:defRPr/>
            </a:pPr>
            <a:r>
              <a:rPr lang="en-CA" sz="900" dirty="0" smtClean="0"/>
              <a:t>Arnold LM </a:t>
            </a:r>
            <a:r>
              <a:rPr lang="en-CA" sz="900" i="1" dirty="0" smtClean="0"/>
              <a:t>et al. </a:t>
            </a:r>
            <a:r>
              <a:rPr lang="en-CA" sz="900" dirty="0" smtClean="0"/>
              <a:t>Family study of fibromyalgia. </a:t>
            </a:r>
            <a:r>
              <a:rPr lang="en-CA" sz="900" i="1" dirty="0" smtClean="0"/>
              <a:t>Arthritis Rheum</a:t>
            </a:r>
            <a:r>
              <a:rPr lang="en-CA" sz="900" dirty="0" smtClean="0"/>
              <a:t> 2004; 50(3):944-52.</a:t>
            </a:r>
          </a:p>
          <a:p>
            <a:pPr>
              <a:spcAft>
                <a:spcPts val="300"/>
              </a:spcAft>
              <a:defRPr/>
            </a:pPr>
            <a:r>
              <a:rPr lang="en-CA" sz="900" dirty="0" smtClean="0"/>
              <a:t>Boissevain MD, McCain GA. Toward an integrated understanding of fibromyalgia syndrome. </a:t>
            </a:r>
            <a:br>
              <a:rPr lang="en-CA" sz="900" dirty="0" smtClean="0"/>
            </a:br>
            <a:r>
              <a:rPr lang="en-CA" sz="900" dirty="0" smtClean="0"/>
              <a:t>I. Medical and pathophysiological aspects. </a:t>
            </a:r>
            <a:r>
              <a:rPr lang="en-CA" sz="900" i="1" dirty="0" smtClean="0"/>
              <a:t>Pain</a:t>
            </a:r>
            <a:r>
              <a:rPr lang="en-CA" sz="900" dirty="0" smtClean="0"/>
              <a:t> 1991; 45(3):227-38.</a:t>
            </a:r>
          </a:p>
          <a:p>
            <a:pPr>
              <a:spcAft>
                <a:spcPts val="300"/>
              </a:spcAft>
              <a:defRPr/>
            </a:pPr>
            <a:r>
              <a:rPr lang="en-CA" sz="900" dirty="0" smtClean="0"/>
              <a:t>Boissevain MD, McCain GA. Toward an integrated understanding of fibromyalgia syndrome. </a:t>
            </a:r>
            <a:br>
              <a:rPr lang="en-CA" sz="900" dirty="0" smtClean="0"/>
            </a:br>
            <a:r>
              <a:rPr lang="en-CA" sz="900" dirty="0" smtClean="0"/>
              <a:t>II. Psychological and phenomenological aspects. </a:t>
            </a:r>
            <a:r>
              <a:rPr lang="en-CA" sz="900" i="1" dirty="0" smtClean="0"/>
              <a:t>Pain </a:t>
            </a:r>
            <a:r>
              <a:rPr lang="en-CA" sz="900" dirty="0" smtClean="0"/>
              <a:t>1991; 45(3):239-48.</a:t>
            </a:r>
          </a:p>
          <a:p>
            <a:pPr>
              <a:spcAft>
                <a:spcPts val="300"/>
              </a:spcAft>
              <a:defRPr/>
            </a:pPr>
            <a:r>
              <a:rPr lang="en-CA" sz="900" dirty="0" smtClean="0"/>
              <a:t>Fishbain DA </a:t>
            </a:r>
            <a:r>
              <a:rPr lang="en-CA" sz="900" i="1" dirty="0" smtClean="0"/>
              <a:t>et al. </a:t>
            </a:r>
            <a:r>
              <a:rPr lang="en-CA" sz="900" dirty="0" smtClean="0"/>
              <a:t>Impact of chronic pain patients' job perception variables on actual return to work. </a:t>
            </a:r>
            <a:r>
              <a:rPr lang="en-CA" sz="900" i="1" dirty="0" smtClean="0"/>
              <a:t>Clin J Pain</a:t>
            </a:r>
            <a:r>
              <a:rPr lang="en-CA" sz="900" dirty="0" smtClean="0"/>
              <a:t> 1997; 13(2):197-206.</a:t>
            </a:r>
          </a:p>
          <a:p>
            <a:pPr>
              <a:spcAft>
                <a:spcPts val="300"/>
              </a:spcAft>
              <a:defRPr/>
            </a:pPr>
            <a:r>
              <a:rPr lang="en-CA" sz="900" dirty="0" smtClean="0"/>
              <a:t>Giesecke T et al. Subgrouping of fibromyalgia patients on the basis of pressure-pain thresholds and psychological factors. </a:t>
            </a:r>
            <a:r>
              <a:rPr lang="en-CA" sz="900" i="1" dirty="0" smtClean="0"/>
              <a:t>Arthritis Rheum </a:t>
            </a:r>
            <a:r>
              <a:rPr lang="en-CA" sz="900" dirty="0" smtClean="0"/>
              <a:t>2003; 48(10):2916-22.</a:t>
            </a:r>
          </a:p>
          <a:p>
            <a:pPr>
              <a:spcAft>
                <a:spcPts val="300"/>
              </a:spcAft>
              <a:defRPr/>
            </a:pPr>
            <a:r>
              <a:rPr lang="en-US" sz="900" dirty="0" smtClean="0"/>
              <a:t>Katon W </a:t>
            </a:r>
            <a:r>
              <a:rPr lang="en-US" sz="900" i="1" dirty="0" smtClean="0"/>
              <a:t>et al. </a:t>
            </a:r>
            <a:r>
              <a:rPr lang="en-CA" sz="900" dirty="0" smtClean="0"/>
              <a:t>Medical symptoms without identified pathology: relationship to psychiatric disorders, childhood and adult trauma, and personality traits. </a:t>
            </a:r>
            <a:r>
              <a:rPr lang="en-US" sz="900" i="1" dirty="0" smtClean="0"/>
              <a:t>Ann Intern Med</a:t>
            </a:r>
            <a:r>
              <a:rPr lang="en-US" sz="900" dirty="0" smtClean="0"/>
              <a:t> 2001; 134(9 Pt 2):917-25. </a:t>
            </a:r>
          </a:p>
          <a:p>
            <a:pPr>
              <a:spcAft>
                <a:spcPts val="300"/>
              </a:spcAft>
              <a:defRPr/>
            </a:pPr>
            <a:endParaRPr lang="en-CA" sz="1000" dirty="0" smtClean="0"/>
          </a:p>
          <a:p>
            <a:pPr marL="0" marR="0" indent="0" algn="l" defTabSz="914400" rtl="0" eaLnBrk="1" fontAlgn="auto" latinLnBrk="0" hangingPunct="1">
              <a:spcBef>
                <a:spcPts val="0"/>
              </a:spcBef>
              <a:spcAft>
                <a:spcPts val="300"/>
              </a:spcAft>
              <a:buClrTx/>
              <a:buSzTx/>
              <a:buFontTx/>
              <a:buNone/>
              <a:tabLst/>
              <a:defRPr/>
            </a:pPr>
            <a:endParaRPr lang="es-MX" sz="1000" dirty="0" smtClean="0">
              <a:latin typeface="+mj-lt"/>
            </a:endParaRPr>
          </a:p>
        </p:txBody>
      </p:sp>
    </p:spTree>
    <p:extLst>
      <p:ext uri="{BB962C8B-B14F-4D97-AF65-F5344CB8AC3E}">
        <p14:creationId xmlns:p14="http://schemas.microsoft.com/office/powerpoint/2010/main" val="3972809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p:cNvSpPr>
          <p:nvPr>
            <p:ph type="body" idx="1"/>
          </p:nvPr>
        </p:nvSpPr>
        <p:spPr bwMode="auto">
          <a:xfrm>
            <a:off x="701040" y="4387136"/>
            <a:ext cx="5608320" cy="55283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s-MX" b="1" dirty="0" smtClean="0"/>
              <a:t>Notas del Conferencista</a:t>
            </a:r>
          </a:p>
          <a:p>
            <a:pPr>
              <a:spcBef>
                <a:spcPct val="50000"/>
              </a:spcBef>
            </a:pPr>
            <a:r>
              <a:rPr lang="es-MX" dirty="0" smtClean="0"/>
              <a:t>El dolor, especialmente el Dolor Crónico, es una condición emocional así como una sensación física. Es una experiencia compleja que afecta el pensamiento, el estado de ánimo, y el comportamiento y que puede dar lugar a aislamiento, inmovilidad y dependencia de fármacos. En este sentido el dolor se asemeja a la depresión, y la relación entre dolor crónico y la depresión es estrecha. El Dolor deprime y la depresión causa e intensifica el dolor. la gente con Dolor Crónico tiene tres veces más el riesgo promedio de desarrollar síntomas psiquiátricos— usualmente trastornos en el estado de ánimo o trastornos de Ansiedad — y los pacientes deprimidos tienen 3 veces más el riesgo promedio de desarrollar dolor crónico.</a:t>
            </a:r>
          </a:p>
          <a:p>
            <a:pPr>
              <a:spcBef>
                <a:spcPct val="50000"/>
              </a:spcBef>
            </a:pPr>
            <a:r>
              <a:rPr lang="es-MX" dirty="0" smtClean="0"/>
              <a:t>Debido a que el dolor y la depresión se relacionan tan estrechamente – la depresión puede causar dolor y el dolor puede causar depresión – en ocasiones se desarrolla un círculo vicioso en el que el dolor empeora los síntomas de la depresión, y entonces la depresión resultante empeora los sentimientos de dolor.</a:t>
            </a:r>
          </a:p>
          <a:p>
            <a:pPr>
              <a:spcBef>
                <a:spcPct val="50000"/>
              </a:spcBef>
            </a:pPr>
            <a:r>
              <a:rPr lang="es-MX" dirty="0" smtClean="0"/>
              <a:t>Como muestra esta slide, la prevalencia de dolor en pacientes con síntomas depresivos a diferencia del trastorno depresivo mayor (TDM) varía ampliamente y se manifiesta principalmente como dolor músculo esquelético. La prevalencia de TDM en pacientes con dolor crónico varía en gran medida, desde 15 a 50% de los pacientes con dolor crónico experimentan TDM. TDM ocurre mayormente en pacientes con múltiples síntomas de dolor.</a:t>
            </a:r>
          </a:p>
          <a:p>
            <a:pPr>
              <a:spcBef>
                <a:spcPct val="50000"/>
              </a:spcBef>
            </a:pPr>
            <a:r>
              <a:rPr lang="es-MX" sz="1200" b="1" kern="1200" dirty="0" smtClean="0">
                <a:solidFill>
                  <a:schemeClr val="tx1"/>
                </a:solidFill>
                <a:latin typeface="+mn-lt"/>
                <a:ea typeface="+mn-ea"/>
                <a:cs typeface="+mn-cs"/>
              </a:rPr>
              <a:t>Referencia</a:t>
            </a:r>
          </a:p>
          <a:p>
            <a:pPr>
              <a:spcAft>
                <a:spcPts val="600"/>
              </a:spcAft>
            </a:pPr>
            <a:r>
              <a:rPr lang="en-CA" dirty="0" smtClean="0"/>
              <a:t>Trivedi MH. The link between depression and physical symptoms. </a:t>
            </a:r>
            <a:r>
              <a:rPr lang="en-CA" i="1" dirty="0" smtClean="0"/>
              <a:t>Prim Care Companion J Clin Psychiatry</a:t>
            </a:r>
            <a:r>
              <a:rPr lang="en-CA" dirty="0" smtClean="0"/>
              <a:t> 2004; 6(Suppl 1):12-6.</a:t>
            </a:r>
            <a:endParaRPr lang="en-US" dirty="0" smtClean="0"/>
          </a:p>
        </p:txBody>
      </p:sp>
      <p:sp>
        <p:nvSpPr>
          <p:cNvPr id="4" name="Slide Number Placeholder 3"/>
          <p:cNvSpPr>
            <a:spLocks noGrp="1"/>
          </p:cNvSpPr>
          <p:nvPr>
            <p:ph type="sldNum" sz="quarter" idx="5"/>
          </p:nvPr>
        </p:nvSpPr>
        <p:spPr>
          <a:xfrm>
            <a:off x="3970938" y="8772669"/>
            <a:ext cx="3037840" cy="461804"/>
          </a:xfrm>
        </p:spPr>
        <p:txBody>
          <a:bodyPr/>
          <a:lstStyle/>
          <a:p>
            <a:fld id="{C869435C-097B-40B4-A7F6-991F06607D84}" type="slidenum">
              <a:rPr lang="en-CA" smtClean="0">
                <a:solidFill>
                  <a:prstClr val="black"/>
                </a:solidFill>
              </a:rPr>
              <a:pPr/>
              <a:t>29</a:t>
            </a:fld>
            <a:endParaRPr lang="en-CA"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r>
              <a:rPr lang="es-MX" dirty="0" smtClean="0"/>
              <a:t>Revisa los Objetivos de Aprendizaje para esta sesión. Pregunta a los participantes si tienen alguna meta adicional.</a:t>
            </a:r>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3</a:t>
            </a:fld>
            <a:endParaRPr lang="en-CA" dirty="0">
              <a:solidFill>
                <a:prstClr val="black"/>
              </a:solidFill>
            </a:endParaRPr>
          </a:p>
        </p:txBody>
      </p:sp>
    </p:spTree>
    <p:extLst>
      <p:ext uri="{BB962C8B-B14F-4D97-AF65-F5344CB8AC3E}">
        <p14:creationId xmlns:p14="http://schemas.microsoft.com/office/powerpoint/2010/main" val="415706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p:cNvSpPr>
          <p:nvPr>
            <p:ph type="body" idx="1"/>
          </p:nvPr>
        </p:nvSpPr>
        <p:spPr bwMode="auto">
          <a:xfrm>
            <a:off x="120824" y="4185990"/>
            <a:ext cx="6768752" cy="58152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s-MX" sz="900" b="1" dirty="0" smtClean="0"/>
              <a:t>Notas del Conferencista</a:t>
            </a:r>
          </a:p>
          <a:p>
            <a:pPr>
              <a:spcAft>
                <a:spcPts val="600"/>
              </a:spcAft>
            </a:pPr>
            <a:r>
              <a:rPr lang="es-MX" sz="900" dirty="0" smtClean="0"/>
              <a:t>Aunque el estado depresivo es un importante determinante psicológico del dolor crónico, el circuito neuronal que media su influencia en la experiencia del dolor se desconoce en su mayor parte. Schweinhardt et al usaron exploración de resonancia magnética funcional (fMRI, por sus siglas en inglés) para investigar las interacciones neurofisiológicas entre los síntomas depresivos y el dolor relevante a la enfermedad en pacientes con artritis reumatoide. Aunque la artritis reumatoide está asociada con inflamación y dolor articular crónico, la cantidad de dolor que experimenta un paciente no siempre es explicada por una patología articular periférica. </a:t>
            </a:r>
          </a:p>
          <a:p>
            <a:pPr>
              <a:spcAft>
                <a:spcPts val="600"/>
              </a:spcAft>
            </a:pPr>
            <a:r>
              <a:rPr lang="es-MX" sz="900" dirty="0" smtClean="0"/>
              <a:t>Schweinhardt investigó el circuito neuronal que relaciona el dolor articular con los síntomas depresivos y contrastó esto con dolor experimental al calor. Pacientes con  artritis reumatoide (n = 20) fueron sometidos a fMRI completa del cerebro durante la cual se provocó dolor relevante a la enfermedad, los síntomas depresivos fueron evaluados usando el BDI. La proporción articulación sensible a inflamada fue evaluada como un componente del dolor clínico de los pacientes.</a:t>
            </a:r>
          </a:p>
          <a:p>
            <a:pPr>
              <a:spcAft>
                <a:spcPts val="600"/>
              </a:spcAft>
            </a:pPr>
            <a:r>
              <a:rPr lang="es-MX" sz="900" dirty="0" smtClean="0"/>
              <a:t>Los puntajes BDI se correlacionados de forma importante con la proporción articulación sensible-a-inflamada y la activación de la corteza prefrontal media durante el dolor articular provocado. La asociación entre los puntajes BDI y la proporción articulación sensible-a-inflamada fue parcialmente mediada por la activación de la corteza prefrontal media. Además, la activación de la corteza prefrontal media co-varió de forma importante con la señal fMRI en áreas límbicas y en áreas que procesan información auto-relevante. Estos resultados sugirieron que la corteza prefrontal media puede jugar un papel importante en mediar la relación entre los síntomas depresivos y la severidad del dolor clínico en artritis reumatoide, posiblemente involucrando áreas cerebrales importantes para el procesamiento afectivo y auto-relevante.</a:t>
            </a:r>
          </a:p>
          <a:p>
            <a:pPr>
              <a:spcAft>
                <a:spcPts val="600"/>
              </a:spcAft>
            </a:pPr>
            <a:r>
              <a:rPr lang="es-MX" sz="900" dirty="0" smtClean="0"/>
              <a:t>Esta slide muestra que activación cerebral fue producida en respuesta al dolor articular provocado y se correlacionó con el grado de los síntomas depresivos. Un clúster en la corteza prefrontal media se correlacionó de forma importante con los puntajes BDI. La gráfica ilustra la regresión lineal entre el porcentaje de cambios promedio de la señal en el clúster de la corteza prefrontal media y los puntajes BDI. </a:t>
            </a:r>
          </a:p>
          <a:p>
            <a:pPr>
              <a:spcAft>
                <a:spcPts val="600"/>
              </a:spcAft>
            </a:pPr>
            <a:endParaRPr lang="es-MX" sz="900" dirty="0" smtClean="0">
              <a:ea typeface="MS PGothic" charset="0"/>
              <a:cs typeface="MS PGothic" charset="0"/>
            </a:endParaRPr>
          </a:p>
          <a:p>
            <a:pPr>
              <a:spcAft>
                <a:spcPts val="600"/>
              </a:spcAft>
              <a:defRPr/>
            </a:pPr>
            <a:r>
              <a:rPr lang="es-MX" sz="900" b="1" dirty="0" smtClean="0">
                <a:ea typeface="MS PGothic" charset="0"/>
                <a:cs typeface="MS PGothic" charset="0"/>
              </a:rPr>
              <a:t>Referencia</a:t>
            </a:r>
          </a:p>
          <a:p>
            <a:pPr>
              <a:spcAft>
                <a:spcPts val="600"/>
              </a:spcAft>
              <a:defRPr/>
            </a:pPr>
            <a:r>
              <a:rPr lang="en-CA" sz="900" dirty="0" smtClean="0">
                <a:ea typeface="MS PGothic" charset="0"/>
                <a:cs typeface="MS PGothic" charset="0"/>
              </a:rPr>
              <a:t>Schweinhardt P </a:t>
            </a:r>
            <a:r>
              <a:rPr lang="en-CA" sz="900" i="1" dirty="0" smtClean="0">
                <a:ea typeface="MS PGothic" charset="0"/>
                <a:cs typeface="MS PGothic" charset="0"/>
              </a:rPr>
              <a:t>et al. </a:t>
            </a:r>
            <a:r>
              <a:rPr lang="en-CA" sz="900" dirty="0" smtClean="0">
                <a:ea typeface="MS PGothic" charset="0"/>
                <a:cs typeface="MS PGothic" charset="0"/>
              </a:rPr>
              <a:t>Investigation into the neural correlates of emotional augmentation of clinical pain. </a:t>
            </a:r>
            <a:r>
              <a:rPr lang="en-CA" sz="900" i="1" dirty="0" smtClean="0">
                <a:ea typeface="MS PGothic" charset="0"/>
                <a:cs typeface="MS PGothic" charset="0"/>
              </a:rPr>
              <a:t>Neuroimage</a:t>
            </a:r>
            <a:r>
              <a:rPr lang="en-CA" sz="900" dirty="0" smtClean="0">
                <a:ea typeface="MS PGothic" charset="0"/>
                <a:cs typeface="MS PGothic" charset="0"/>
              </a:rPr>
              <a:t> 2008; 40(2):759-66.</a:t>
            </a:r>
          </a:p>
          <a:p>
            <a:pPr>
              <a:spcAft>
                <a:spcPts val="600"/>
              </a:spcAft>
            </a:pPr>
            <a:endParaRPr lang="es-MX" sz="900" dirty="0" smtClean="0"/>
          </a:p>
          <a:p>
            <a:pPr>
              <a:spcAft>
                <a:spcPts val="600"/>
              </a:spcAft>
            </a:pPr>
            <a:endParaRPr lang="es-MX" sz="900" dirty="0" smtClean="0"/>
          </a:p>
        </p:txBody>
      </p:sp>
      <p:sp>
        <p:nvSpPr>
          <p:cNvPr id="4" name="Slide Number Placeholder 3"/>
          <p:cNvSpPr>
            <a:spLocks noGrp="1"/>
          </p:cNvSpPr>
          <p:nvPr>
            <p:ph type="sldNum" sz="quarter" idx="5"/>
          </p:nvPr>
        </p:nvSpPr>
        <p:spPr>
          <a:xfrm>
            <a:off x="3970938" y="8772669"/>
            <a:ext cx="3037840" cy="461804"/>
          </a:xfrm>
        </p:spPr>
        <p:txBody>
          <a:bodyPr/>
          <a:lstStyle/>
          <a:p>
            <a:fld id="{C869435C-097B-40B4-A7F6-991F06607D84}" type="slidenum">
              <a:rPr lang="en-CA" smtClean="0">
                <a:solidFill>
                  <a:prstClr val="black"/>
                </a:solidFill>
              </a:rPr>
              <a:pPr/>
              <a:t>30</a:t>
            </a:fld>
            <a:endParaRPr lang="en-CA"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xfrm>
            <a:off x="0" y="4185989"/>
            <a:ext cx="6889576" cy="43573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s-MX" b="1" dirty="0" smtClean="0"/>
              <a:t>Notas del Conferencista</a:t>
            </a:r>
          </a:p>
          <a:p>
            <a:pPr>
              <a:spcAft>
                <a:spcPts val="600"/>
              </a:spcAft>
            </a:pPr>
            <a:r>
              <a:rPr lang="es-MX" dirty="0" smtClean="0"/>
              <a:t>El modelo evasión temor-ansiedad describe cómo la ansiedad puede contribuir al mantenimiento del dolor.</a:t>
            </a:r>
          </a:p>
          <a:p>
            <a:pPr>
              <a:spcAft>
                <a:spcPts val="600"/>
              </a:spcAft>
            </a:pPr>
            <a:endParaRPr lang="es-MX" dirty="0" smtClean="0"/>
          </a:p>
          <a:p>
            <a:pPr>
              <a:spcAft>
                <a:spcPts val="600"/>
              </a:spcAft>
            </a:pPr>
            <a:r>
              <a:rPr lang="es-MX" b="1" dirty="0" smtClean="0"/>
              <a:t>Referencia</a:t>
            </a:r>
          </a:p>
          <a:p>
            <a:pPr eaLnBrk="0" hangingPunct="0">
              <a:spcAft>
                <a:spcPts val="600"/>
              </a:spcAft>
              <a:defRPr/>
            </a:pPr>
            <a:r>
              <a:rPr lang="da-DK" dirty="0" smtClean="0">
                <a:ea typeface="MS PGothic" charset="0"/>
                <a:cs typeface="MS PGothic" charset="0"/>
              </a:rPr>
              <a:t>Asmundson GJG </a:t>
            </a:r>
            <a:r>
              <a:rPr lang="da-DK" i="1" dirty="0" smtClean="0">
                <a:ea typeface="MS PGothic" charset="0"/>
                <a:cs typeface="MS PGothic" charset="0"/>
              </a:rPr>
              <a:t>et al. </a:t>
            </a:r>
            <a:r>
              <a:rPr lang="da-DK" dirty="0" smtClean="0">
                <a:ea typeface="MS PGothic" charset="0"/>
                <a:cs typeface="MS PGothic" charset="0"/>
              </a:rPr>
              <a:t>In: Asmundson GJG </a:t>
            </a:r>
            <a:r>
              <a:rPr lang="da-DK" i="1" dirty="0" smtClean="0">
                <a:ea typeface="MS PGothic" charset="0"/>
                <a:cs typeface="MS PGothic" charset="0"/>
              </a:rPr>
              <a:t>et al </a:t>
            </a:r>
            <a:r>
              <a:rPr lang="da-DK" dirty="0" smtClean="0">
                <a:ea typeface="MS PGothic" charset="0"/>
                <a:cs typeface="MS PGothic" charset="0"/>
              </a:rPr>
              <a:t>(eds). </a:t>
            </a:r>
            <a:r>
              <a:rPr lang="da-DK" i="1" dirty="0" smtClean="0">
                <a:ea typeface="MS PGothic" charset="0"/>
                <a:cs typeface="MS PGothic" charset="0"/>
              </a:rPr>
              <a:t>Understanding and Treating Fear of Pain</a:t>
            </a:r>
            <a:r>
              <a:rPr lang="da-DK" dirty="0" smtClean="0">
                <a:ea typeface="MS PGothic" charset="0"/>
                <a:cs typeface="MS PGothic" charset="0"/>
              </a:rPr>
              <a:t>. Oxford University Press; Oxford, UK: 2004. </a:t>
            </a:r>
            <a:endParaRPr lang="en-CA" dirty="0">
              <a:ea typeface="MS PGothic" charset="0"/>
              <a:cs typeface="MS PGothic" charset="0"/>
            </a:endParaRPr>
          </a:p>
        </p:txBody>
      </p:sp>
      <p:sp>
        <p:nvSpPr>
          <p:cNvPr id="4" name="Slide Number Placeholder 3"/>
          <p:cNvSpPr>
            <a:spLocks noGrp="1"/>
          </p:cNvSpPr>
          <p:nvPr>
            <p:ph type="sldNum" sz="quarter" idx="5"/>
          </p:nvPr>
        </p:nvSpPr>
        <p:spPr>
          <a:xfrm>
            <a:off x="3970938" y="8772669"/>
            <a:ext cx="3037840" cy="461804"/>
          </a:xfrm>
        </p:spPr>
        <p:txBody>
          <a:bodyPr/>
          <a:lstStyle/>
          <a:p>
            <a:fld id="{C869435C-097B-40B4-A7F6-991F06607D84}" type="slidenum">
              <a:rPr lang="en-CA" smtClean="0">
                <a:solidFill>
                  <a:prstClr val="black"/>
                </a:solidFill>
              </a:rPr>
              <a:pPr/>
              <a:t>31</a:t>
            </a:fld>
            <a:endParaRPr lang="en-CA"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32</a:t>
            </a:fld>
            <a:endParaRPr lang="en-CA" dirty="0"/>
          </a:p>
        </p:txBody>
      </p:sp>
    </p:spTree>
    <p:extLst>
      <p:ext uri="{BB962C8B-B14F-4D97-AF65-F5344CB8AC3E}">
        <p14:creationId xmlns:p14="http://schemas.microsoft.com/office/powerpoint/2010/main" val="721704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pPr>
              <a:spcAft>
                <a:spcPts val="600"/>
              </a:spcAft>
            </a:pPr>
            <a:r>
              <a:rPr lang="es-MX" dirty="0" smtClean="0"/>
              <a:t>Esta slide puede usarse para resumir los mensajes clave de esta sección.</a:t>
            </a:r>
          </a:p>
          <a:p>
            <a:pPr>
              <a:spcAft>
                <a:spcPts val="300"/>
              </a:spcAft>
            </a:pPr>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33</a:t>
            </a:fld>
            <a:endParaRPr lang="en-CA" dirty="0"/>
          </a:p>
        </p:txBody>
      </p:sp>
    </p:spTree>
    <p:extLst>
      <p:ext uri="{BB962C8B-B14F-4D97-AF65-F5344CB8AC3E}">
        <p14:creationId xmlns:p14="http://schemas.microsoft.com/office/powerpoint/2010/main" val="1985142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4</a:t>
            </a:fld>
            <a:endParaRPr lang="en-CA" dirty="0"/>
          </a:p>
        </p:txBody>
      </p:sp>
    </p:spTree>
    <p:extLst>
      <p:ext uri="{BB962C8B-B14F-4D97-AF65-F5344CB8AC3E}">
        <p14:creationId xmlns:p14="http://schemas.microsoft.com/office/powerpoint/2010/main" val="200465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5</a:t>
            </a:fld>
            <a:endParaRPr lang="en-CA"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ECC1A631-7EA9-4178-A294-B1091123EB99}" type="slidenum">
              <a:rPr lang="en-US" smtClean="0">
                <a:solidFill>
                  <a:prstClr val="black"/>
                </a:solidFill>
                <a:ea typeface="ヒラギノ角ゴ Pro W3"/>
                <a:cs typeface="ヒラギノ角ゴ Pro W3"/>
              </a:rPr>
              <a:pPr/>
              <a:t>6</a:t>
            </a:fld>
            <a:endParaRPr lang="en-US" dirty="0" smtClean="0">
              <a:solidFill>
                <a:prstClr val="black"/>
              </a:solidFill>
              <a:ea typeface="ヒラギノ角ゴ Pro W3"/>
              <a:cs typeface="ヒラギノ角ゴ Pro W3"/>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701040" y="4415712"/>
            <a:ext cx="5608320" cy="5595064"/>
          </a:xfrm>
          <a:noFill/>
          <a:ln/>
        </p:spPr>
        <p:txBody>
          <a:bodyPr/>
          <a:lstStyle/>
          <a:p>
            <a:pPr>
              <a:spcBef>
                <a:spcPct val="0"/>
              </a:spcBef>
              <a:spcAft>
                <a:spcPts val="300"/>
              </a:spcAft>
            </a:pPr>
            <a:r>
              <a:rPr lang="es-MX" sz="1050" b="1" dirty="0" smtClean="0">
                <a:cs typeface="Shonar Bangla" pitchFamily="34" charset="0"/>
              </a:rPr>
              <a:t>Notas del Conferencista</a:t>
            </a:r>
          </a:p>
          <a:p>
            <a:pPr>
              <a:spcBef>
                <a:spcPct val="0"/>
              </a:spcBef>
              <a:spcAft>
                <a:spcPts val="300"/>
              </a:spcAft>
            </a:pPr>
            <a:r>
              <a:rPr lang="es-MX" sz="1050" dirty="0" smtClean="0">
                <a:cs typeface="Shonar Bangla" pitchFamily="34" charset="0"/>
              </a:rPr>
              <a:t>El dolor crónico es multidimensional y tiene un amplio impacto, e incluso el tratamiento apropiado del dolor crónico puede no resolver todos los padecimientos asociados. </a:t>
            </a:r>
          </a:p>
          <a:p>
            <a:pPr>
              <a:spcBef>
                <a:spcPct val="0"/>
              </a:spcBef>
            </a:pPr>
            <a:r>
              <a:rPr lang="es-MX" sz="1050" dirty="0" smtClean="0">
                <a:cs typeface="Shonar Bangla" pitchFamily="34" charset="0"/>
              </a:rPr>
              <a:t>Un grupo de enfoque de 28 pacientes con MS para explorar el significado del dolor crónico describió cuatro temas generales de su experiencia de dolor:</a:t>
            </a:r>
            <a:r>
              <a:rPr lang="es-MX" sz="1050" baseline="30000" dirty="0" smtClean="0">
                <a:cs typeface="Shonar Bangla" pitchFamily="34" charset="0"/>
              </a:rPr>
              <a:t>1</a:t>
            </a:r>
            <a:endParaRPr lang="es-MX" sz="1050" dirty="0" smtClean="0">
              <a:cs typeface="Shonar Bangla" pitchFamily="34" charset="0"/>
            </a:endParaRPr>
          </a:p>
          <a:p>
            <a:pPr marL="628650" lvl="1" indent="-171450" eaLnBrk="1" hangingPunct="1">
              <a:spcBef>
                <a:spcPct val="0"/>
              </a:spcBef>
              <a:buFont typeface="Arial" pitchFamily="34" charset="0"/>
              <a:buChar char="•"/>
            </a:pPr>
            <a:r>
              <a:rPr lang="es-MX" sz="1050" dirty="0" smtClean="0">
                <a:ea typeface="MS PGothic"/>
                <a:cs typeface="Shonar Bangla" pitchFamily="34" charset="0"/>
              </a:rPr>
              <a:t>El dolor es penetrante</a:t>
            </a:r>
          </a:p>
          <a:p>
            <a:pPr marL="628650" lvl="1" indent="-171450" eaLnBrk="1" hangingPunct="1">
              <a:spcBef>
                <a:spcPct val="0"/>
              </a:spcBef>
              <a:buFont typeface="Arial" pitchFamily="34" charset="0"/>
              <a:buChar char="•"/>
            </a:pPr>
            <a:r>
              <a:rPr lang="es-MX" sz="1050" dirty="0" smtClean="0">
                <a:ea typeface="MS PGothic"/>
                <a:cs typeface="Shonar Bangla" pitchFamily="34" charset="0"/>
              </a:rPr>
              <a:t>Nadie entiende el dolor con el que los pacientes viven diariamente</a:t>
            </a:r>
          </a:p>
          <a:p>
            <a:pPr marL="628650" lvl="1" indent="-171450" eaLnBrk="1" hangingPunct="1">
              <a:spcBef>
                <a:spcPct val="0"/>
              </a:spcBef>
              <a:buFont typeface="Arial" pitchFamily="34" charset="0"/>
              <a:buChar char="•"/>
            </a:pPr>
            <a:r>
              <a:rPr lang="es-MX" sz="1050" dirty="0" smtClean="0">
                <a:ea typeface="MS PGothic"/>
                <a:cs typeface="Shonar Bangla" pitchFamily="34" charset="0"/>
              </a:rPr>
              <a:t>Existe la necesidad de parecer que están ‘bien’ y esconder su dolor</a:t>
            </a:r>
          </a:p>
          <a:p>
            <a:pPr marL="628650" lvl="1" indent="-171450" eaLnBrk="1" hangingPunct="1">
              <a:spcBef>
                <a:spcPct val="0"/>
              </a:spcBef>
              <a:spcAft>
                <a:spcPts val="300"/>
              </a:spcAft>
              <a:buFont typeface="Arial" pitchFamily="34" charset="0"/>
              <a:buChar char="•"/>
            </a:pPr>
            <a:r>
              <a:rPr lang="es-MX" sz="1050" dirty="0" smtClean="0">
                <a:ea typeface="MS PGothic"/>
                <a:cs typeface="Shonar Bangla" pitchFamily="34" charset="0"/>
              </a:rPr>
              <a:t>El dolor siempre es un factor en la planeación</a:t>
            </a:r>
          </a:p>
          <a:p>
            <a:pPr marL="0" lvl="1" eaLnBrk="1" hangingPunct="1">
              <a:spcBef>
                <a:spcPct val="0"/>
              </a:spcBef>
              <a:spcAft>
                <a:spcPts val="300"/>
              </a:spcAft>
            </a:pPr>
            <a:r>
              <a:rPr lang="es-MX" sz="1050" dirty="0" smtClean="0">
                <a:ea typeface="MS PGothic"/>
                <a:cs typeface="Shonar Bangla" pitchFamily="34" charset="0"/>
              </a:rPr>
              <a:t>Aunque estos temas surgieron de conversaciones con pacientes con MS, probablemente reflejen los sentimientos de muchas personas con dolor crónico.</a:t>
            </a:r>
          </a:p>
          <a:p>
            <a:pPr>
              <a:spcBef>
                <a:spcPct val="0"/>
              </a:spcBef>
              <a:spcAft>
                <a:spcPts val="300"/>
              </a:spcAft>
            </a:pPr>
            <a:r>
              <a:rPr lang="es-MX" sz="1050" dirty="0" smtClean="0">
                <a:cs typeface="Shonar Bangla" pitchFamily="34" charset="0"/>
              </a:rPr>
              <a:t>El dolor crónico afecta cada aspecto de la vida del paciente mucho más allá del impacto en su salud general.</a:t>
            </a:r>
            <a:r>
              <a:rPr lang="es-MX" sz="1050" baseline="30000" dirty="0" smtClean="0">
                <a:cs typeface="Shonar Bangla" pitchFamily="34" charset="0"/>
              </a:rPr>
              <a:t>2-4</a:t>
            </a:r>
            <a:r>
              <a:rPr lang="es-MX" sz="1050" dirty="0" smtClean="0">
                <a:cs typeface="Shonar Bangla" pitchFamily="34" charset="0"/>
              </a:rPr>
              <a:t> Estos factores incluyen bienestar psicológico, ajuste social, vida diaria y capacidad para trabajar</a:t>
            </a:r>
            <a:r>
              <a:rPr lang="en-US" sz="800" dirty="0" smtClean="0">
                <a:cs typeface="Shonar Bangla" pitchFamily="34" charset="0"/>
              </a:rPr>
              <a:t>.</a:t>
            </a:r>
          </a:p>
          <a:p>
            <a:pPr eaLnBrk="1" hangingPunct="1">
              <a:spcBef>
                <a:spcPct val="0"/>
              </a:spcBef>
              <a:spcAft>
                <a:spcPts val="600"/>
              </a:spcAft>
            </a:pPr>
            <a:endParaRPr lang="en-US" sz="800" b="1" dirty="0">
              <a:cs typeface="Shonar Bangla" pitchFamily="34" charset="0"/>
            </a:endParaRPr>
          </a:p>
          <a:p>
            <a:pPr eaLnBrk="1" hangingPunct="1">
              <a:spcBef>
                <a:spcPct val="0"/>
              </a:spcBef>
              <a:spcAft>
                <a:spcPts val="600"/>
              </a:spcAft>
            </a:pPr>
            <a:r>
              <a:rPr lang="en-US" sz="800" b="1" dirty="0" smtClean="0">
                <a:cs typeface="Shonar Bangla" pitchFamily="34" charset="0"/>
              </a:rPr>
              <a:t>Referencias</a:t>
            </a:r>
          </a:p>
          <a:p>
            <a:pPr marL="180975" indent="-180975">
              <a:spcBef>
                <a:spcPct val="0"/>
              </a:spcBef>
              <a:spcAft>
                <a:spcPts val="600"/>
              </a:spcAft>
              <a:buAutoNum type="arabicPeriod"/>
            </a:pPr>
            <a:r>
              <a:rPr lang="en-US" sz="800" dirty="0" smtClean="0">
                <a:cs typeface="Shonar Bangla" pitchFamily="34" charset="0"/>
              </a:rPr>
              <a:t>Douglas C </a:t>
            </a:r>
            <a:r>
              <a:rPr lang="en-US" sz="800" i="1" dirty="0" smtClean="0">
                <a:cs typeface="Shonar Bangla" pitchFamily="34" charset="0"/>
              </a:rPr>
              <a:t>et al</a:t>
            </a:r>
            <a:r>
              <a:rPr lang="en-US" sz="800" dirty="0" smtClean="0">
                <a:cs typeface="Shonar Bangla" pitchFamily="34" charset="0"/>
              </a:rPr>
              <a:t>. Understanding chronic pain complicating disability: finding meaning through focus group methodology. </a:t>
            </a:r>
            <a:br>
              <a:rPr lang="en-US" sz="800" dirty="0" smtClean="0">
                <a:cs typeface="Shonar Bangla" pitchFamily="34" charset="0"/>
              </a:rPr>
            </a:br>
            <a:r>
              <a:rPr lang="en-US" sz="800" i="1" dirty="0" smtClean="0">
                <a:cs typeface="Shonar Bangla" pitchFamily="34" charset="0"/>
              </a:rPr>
              <a:t>J Neurosci Nurs </a:t>
            </a:r>
            <a:r>
              <a:rPr lang="en-US" sz="800" dirty="0" smtClean="0">
                <a:cs typeface="Shonar Bangla" pitchFamily="34" charset="0"/>
              </a:rPr>
              <a:t>2008; 40(3):158-68. </a:t>
            </a:r>
          </a:p>
          <a:p>
            <a:pPr marL="180975" indent="-180975">
              <a:spcBef>
                <a:spcPct val="0"/>
              </a:spcBef>
              <a:spcAft>
                <a:spcPts val="600"/>
              </a:spcAft>
              <a:buAutoNum type="arabicPeriod"/>
            </a:pPr>
            <a:r>
              <a:rPr lang="en-US" sz="800" dirty="0" smtClean="0">
                <a:cs typeface="Shonar Bangla" pitchFamily="34" charset="0"/>
              </a:rPr>
              <a:t>Tang NK </a:t>
            </a:r>
            <a:r>
              <a:rPr lang="en-US" sz="800" i="1" dirty="0" smtClean="0">
                <a:cs typeface="Shonar Bangla" pitchFamily="34" charset="0"/>
              </a:rPr>
              <a:t> et al</a:t>
            </a:r>
            <a:r>
              <a:rPr lang="en-US" sz="800" dirty="0" smtClean="0">
                <a:cs typeface="Shonar Bangla" pitchFamily="34" charset="0"/>
              </a:rPr>
              <a:t>. Prevalence and correlates of clinical insomnia co-occurring with chronic back pain. </a:t>
            </a:r>
            <a:r>
              <a:rPr lang="en-US" sz="800" i="1" dirty="0" smtClean="0">
                <a:cs typeface="Shonar Bangla" pitchFamily="34" charset="0"/>
              </a:rPr>
              <a:t>J Sleep Res </a:t>
            </a:r>
            <a:r>
              <a:rPr lang="en-US" sz="800" dirty="0" smtClean="0">
                <a:cs typeface="Shonar Bangla" pitchFamily="34" charset="0"/>
              </a:rPr>
              <a:t>2007; </a:t>
            </a:r>
            <a:br>
              <a:rPr lang="en-US" sz="800" dirty="0" smtClean="0">
                <a:cs typeface="Shonar Bangla" pitchFamily="34" charset="0"/>
              </a:rPr>
            </a:br>
            <a:r>
              <a:rPr lang="en-US" sz="800" dirty="0" smtClean="0">
                <a:cs typeface="Shonar Bangla" pitchFamily="34" charset="0"/>
              </a:rPr>
              <a:t>16(1):85-95. </a:t>
            </a:r>
          </a:p>
          <a:p>
            <a:pPr marL="180975" indent="-180975">
              <a:spcBef>
                <a:spcPct val="0"/>
              </a:spcBef>
              <a:spcAft>
                <a:spcPts val="600"/>
              </a:spcAft>
              <a:buAutoNum type="arabicPeriod"/>
            </a:pPr>
            <a:r>
              <a:rPr lang="en-US" sz="800" dirty="0" smtClean="0">
                <a:cs typeface="Shonar Bangla" pitchFamily="34" charset="0"/>
              </a:rPr>
              <a:t>Hawker GA </a:t>
            </a:r>
            <a:r>
              <a:rPr lang="en-US" sz="800" i="1" dirty="0" smtClean="0">
                <a:cs typeface="Shonar Bangla" pitchFamily="34" charset="0"/>
              </a:rPr>
              <a:t> et al</a:t>
            </a:r>
            <a:r>
              <a:rPr lang="en-US" sz="800" dirty="0" smtClean="0">
                <a:cs typeface="Shonar Bangla" pitchFamily="34" charset="0"/>
              </a:rPr>
              <a:t>. Understanding the pain experience in hip and knee osteoarthritis – an OARSI/OMERACT initiative. </a:t>
            </a:r>
            <a:br>
              <a:rPr lang="en-US" sz="800" dirty="0" smtClean="0">
                <a:cs typeface="Shonar Bangla" pitchFamily="34" charset="0"/>
              </a:rPr>
            </a:br>
            <a:r>
              <a:rPr lang="en-US" sz="800" i="1" dirty="0" smtClean="0">
                <a:cs typeface="Shonar Bangla" pitchFamily="34" charset="0"/>
              </a:rPr>
              <a:t>Osteoarth Cartil </a:t>
            </a:r>
            <a:r>
              <a:rPr lang="en-US" sz="800" dirty="0" smtClean="0">
                <a:cs typeface="Shonar Bangla" pitchFamily="34" charset="0"/>
              </a:rPr>
              <a:t>2008; </a:t>
            </a:r>
            <a:r>
              <a:rPr lang="en-US" sz="800" dirty="0" smtClean="0"/>
              <a:t>16(4):415-22</a:t>
            </a:r>
            <a:r>
              <a:rPr lang="en-US" sz="800" dirty="0" smtClean="0">
                <a:cs typeface="Shonar Bangla" pitchFamily="34" charset="0"/>
              </a:rPr>
              <a:t>. </a:t>
            </a:r>
          </a:p>
          <a:p>
            <a:pPr marL="180975" indent="-180975">
              <a:spcBef>
                <a:spcPct val="0"/>
              </a:spcBef>
              <a:spcAft>
                <a:spcPts val="600"/>
              </a:spcAft>
              <a:buAutoNum type="arabicPeriod"/>
            </a:pPr>
            <a:r>
              <a:rPr lang="en-US" sz="800" dirty="0" smtClean="0">
                <a:cs typeface="Shonar Bangla" pitchFamily="34" charset="0"/>
              </a:rPr>
              <a:t>Munce SE </a:t>
            </a:r>
            <a:r>
              <a:rPr lang="en-US" sz="800" i="1" dirty="0" smtClean="0">
                <a:cs typeface="Shonar Bangla" pitchFamily="34" charset="0"/>
              </a:rPr>
              <a:t>et al</a:t>
            </a:r>
            <a:r>
              <a:rPr lang="en-US" sz="800" dirty="0" smtClean="0">
                <a:cs typeface="Shonar Bangla" pitchFamily="34" charset="0"/>
              </a:rPr>
              <a:t>. The role of depression and chronic pain conditions in absenteeism: results from a national epidemiologic survey. </a:t>
            </a:r>
            <a:r>
              <a:rPr lang="en-US" sz="800" i="1" dirty="0" smtClean="0">
                <a:cs typeface="Shonar Bangla" pitchFamily="34" charset="0"/>
              </a:rPr>
              <a:t>J Occup Environ Med </a:t>
            </a:r>
            <a:r>
              <a:rPr lang="en-US" sz="800" dirty="0" smtClean="0">
                <a:cs typeface="Shonar Bangla" pitchFamily="34" charset="0"/>
              </a:rPr>
              <a:t>2007; 49(11):1206-11</a:t>
            </a:r>
            <a:r>
              <a:rPr lang="fr-FR" sz="800" dirty="0" smtClean="0">
                <a:cs typeface="Shonar Bangla" pitchFamily="34" charset="0"/>
              </a:rPr>
              <a:t>.</a:t>
            </a:r>
            <a:r>
              <a:rPr lang="en-US" sz="800" dirty="0" smtClean="0">
                <a:cs typeface="Shonar Bangla" pitchFamily="34" charset="0"/>
              </a:rPr>
              <a:t> </a:t>
            </a:r>
          </a:p>
          <a:p>
            <a:pPr marL="180975" indent="-180975">
              <a:spcBef>
                <a:spcPct val="0"/>
              </a:spcBef>
              <a:spcAft>
                <a:spcPts val="600"/>
              </a:spcAft>
              <a:buAutoNum type="arabicPeriod"/>
            </a:pPr>
            <a:r>
              <a:rPr lang="en-US" sz="800" dirty="0" smtClean="0">
                <a:cs typeface="Shonar Bangla" pitchFamily="34" charset="0"/>
              </a:rPr>
              <a:t>Stewart WF </a:t>
            </a:r>
            <a:r>
              <a:rPr lang="en-US" sz="800" i="1" dirty="0" smtClean="0">
                <a:cs typeface="Shonar Bangla" pitchFamily="34" charset="0"/>
              </a:rPr>
              <a:t>et al</a:t>
            </a:r>
            <a:r>
              <a:rPr lang="en-US" sz="800" dirty="0" smtClean="0">
                <a:cs typeface="Shonar Bangla" pitchFamily="34" charset="0"/>
              </a:rPr>
              <a:t>. Lost productive time and cost due to common pain conditions in the US workforce. </a:t>
            </a:r>
            <a:r>
              <a:rPr lang="en-US" sz="800" i="1" dirty="0" smtClean="0">
                <a:cs typeface="Shonar Bangla" pitchFamily="34" charset="0"/>
              </a:rPr>
              <a:t>JAMA </a:t>
            </a:r>
            <a:r>
              <a:rPr lang="en-US" sz="800" dirty="0" smtClean="0">
                <a:cs typeface="Shonar Bangla" pitchFamily="34" charset="0"/>
              </a:rPr>
              <a:t>2003; 290(18):2443-54. </a:t>
            </a:r>
          </a:p>
          <a:p>
            <a:pPr marL="180975" indent="-180975">
              <a:spcBef>
                <a:spcPct val="0"/>
              </a:spcBef>
              <a:spcAft>
                <a:spcPts val="600"/>
              </a:spcAft>
              <a:buAutoNum type="arabicPeriod"/>
            </a:pPr>
            <a:r>
              <a:rPr lang="en-US" sz="800" dirty="0" smtClean="0">
                <a:cs typeface="Shonar Bangla" pitchFamily="34" charset="0"/>
              </a:rPr>
              <a:t>Ritzwoller DP </a:t>
            </a:r>
            <a:r>
              <a:rPr lang="en-US" sz="800" i="1" dirty="0" smtClean="0">
                <a:cs typeface="Shonar Bangla" pitchFamily="34" charset="0"/>
              </a:rPr>
              <a:t>et al</a:t>
            </a:r>
            <a:r>
              <a:rPr lang="en-US" sz="800" dirty="0" smtClean="0">
                <a:cs typeface="Shonar Bangla" pitchFamily="34" charset="0"/>
              </a:rPr>
              <a:t>. The association of comorbidities, utilization and costs for patients identified with low back pain. </a:t>
            </a:r>
            <a:br>
              <a:rPr lang="en-US" sz="800" dirty="0" smtClean="0">
                <a:cs typeface="Shonar Bangla" pitchFamily="34" charset="0"/>
              </a:rPr>
            </a:br>
            <a:r>
              <a:rPr lang="en-US" sz="800" i="1" dirty="0" smtClean="0">
                <a:cs typeface="Shonar Bangla" pitchFamily="34" charset="0"/>
              </a:rPr>
              <a:t>BMC Musculoskelet Disord </a:t>
            </a:r>
            <a:r>
              <a:rPr lang="en-US" sz="800" dirty="0" smtClean="0">
                <a:cs typeface="Shonar Bangla" pitchFamily="34" charset="0"/>
              </a:rPr>
              <a:t>2006; 7:72-81.</a:t>
            </a:r>
            <a:endParaRPr lang="en-US" sz="800" dirty="0">
              <a:cs typeface="Shonar Bangl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4840" y="4257997"/>
            <a:ext cx="6552728" cy="4285373"/>
          </a:xfrm>
        </p:spPr>
        <p:txBody>
          <a:bodyPr/>
          <a:lstStyle/>
          <a:p>
            <a:pPr>
              <a:spcAft>
                <a:spcPts val="600"/>
              </a:spcAft>
              <a:tabLst>
                <a:tab pos="252413" algn="l"/>
              </a:tabLst>
            </a:pPr>
            <a:r>
              <a:rPr lang="es-MX" b="1" dirty="0" smtClean="0">
                <a:latin typeface="+mj-lt"/>
              </a:rPr>
              <a:t>Notas del Conferencista</a:t>
            </a:r>
          </a:p>
          <a:p>
            <a:pPr>
              <a:spcAft>
                <a:spcPts val="600"/>
              </a:spcAft>
              <a:tabLst>
                <a:tab pos="252413" algn="l"/>
              </a:tabLst>
            </a:pPr>
            <a:r>
              <a:rPr lang="es-MX" dirty="0" smtClean="0">
                <a:latin typeface="+mj-lt"/>
              </a:rPr>
              <a:t>Se calcula que la fibromialgia afecta más de 5 millones de estadounidenses (2–5% de la población adulta), lo que la convierte en uno de los trastornos de dolor crónico diseminado más comunes en los Estados Unidos. Además, se calcula que 75% de las personas con fibromialgia no son diagnosticadas.</a:t>
            </a:r>
          </a:p>
          <a:p>
            <a:pPr>
              <a:spcAft>
                <a:spcPts val="600"/>
              </a:spcAft>
              <a:tabLst>
                <a:tab pos="252413" algn="l"/>
              </a:tabLst>
            </a:pPr>
            <a:r>
              <a:rPr lang="es-MX" dirty="0" smtClean="0"/>
              <a:t>La fibromialgia </a:t>
            </a:r>
            <a:r>
              <a:rPr lang="es-MX" dirty="0" smtClean="0">
                <a:latin typeface="+mj-lt"/>
              </a:rPr>
              <a:t>es el segundo trastorno más común observado por los reumatólogos (después de osteoartritis) y representa una subpoblación importante de pacientes en el entorno de atención primaria. La </a:t>
            </a:r>
            <a:r>
              <a:rPr lang="es-MX" dirty="0" smtClean="0"/>
              <a:t>fibromialgia </a:t>
            </a:r>
            <a:r>
              <a:rPr lang="es-MX" dirty="0" smtClean="0">
                <a:latin typeface="+mj-lt"/>
              </a:rPr>
              <a:t>es un trastorno persistente y debilitante que puede tener un efecto devastador en la vida de las personas, afectando su habilidad para trabajar y para realizar actividades cotidianas, y puede afectar las relaciones con la familia, amigos y empleadores. Este trastorno doloroso también impone una enorme carga económicas a la sociedad.</a:t>
            </a:r>
          </a:p>
          <a:p>
            <a:pPr>
              <a:spcAft>
                <a:spcPts val="600"/>
              </a:spcAft>
              <a:tabLst>
                <a:tab pos="252413" algn="l"/>
              </a:tabLst>
            </a:pPr>
            <a:endParaRPr lang="es-MX" dirty="0" smtClean="0">
              <a:latin typeface="+mj-lt"/>
            </a:endParaRPr>
          </a:p>
          <a:p>
            <a:pPr>
              <a:spcAft>
                <a:spcPts val="600"/>
              </a:spcAft>
              <a:tabLst>
                <a:tab pos="252413" algn="l"/>
              </a:tabLst>
            </a:pPr>
            <a:r>
              <a:rPr lang="es-MX" b="1" dirty="0" smtClean="0">
                <a:latin typeface="+mj-lt"/>
              </a:rPr>
              <a:t>Referencia</a:t>
            </a:r>
          </a:p>
          <a:p>
            <a:pPr>
              <a:spcAft>
                <a:spcPts val="600"/>
              </a:spcAft>
              <a:tabLst>
                <a:tab pos="252413" algn="l"/>
              </a:tabLst>
            </a:pPr>
            <a:r>
              <a:rPr lang="en-US" dirty="0" smtClean="0"/>
              <a:t>Clauw DJ </a:t>
            </a:r>
            <a:r>
              <a:rPr lang="en-US" i="1" dirty="0" smtClean="0"/>
              <a:t>et al. </a:t>
            </a:r>
            <a:r>
              <a:rPr lang="en-US" dirty="0" smtClean="0"/>
              <a:t>The science of fibromyalgia. </a:t>
            </a:r>
            <a:r>
              <a:rPr lang="fr-CA" i="1" dirty="0" smtClean="0"/>
              <a:t>Mayo Clin Proc</a:t>
            </a:r>
            <a:r>
              <a:rPr lang="fr-CA" dirty="0" smtClean="0"/>
              <a:t> 2011; 86(9):907-11.</a:t>
            </a:r>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7</a:t>
            </a:fld>
            <a:endParaRPr lang="en-CA" dirty="0"/>
          </a:p>
        </p:txBody>
      </p:sp>
    </p:spTree>
    <p:extLst>
      <p:ext uri="{BB962C8B-B14F-4D97-AF65-F5344CB8AC3E}">
        <p14:creationId xmlns:p14="http://schemas.microsoft.com/office/powerpoint/2010/main" val="1562620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8</a:t>
            </a:fld>
            <a:endParaRPr lang="en-CA" dirty="0">
              <a:solidFill>
                <a:prstClr val="black"/>
              </a:solidFill>
            </a:endParaRPr>
          </a:p>
        </p:txBody>
      </p:sp>
    </p:spTree>
    <p:extLst>
      <p:ext uri="{BB962C8B-B14F-4D97-AF65-F5344CB8AC3E}">
        <p14:creationId xmlns:p14="http://schemas.microsoft.com/office/powerpoint/2010/main" val="3514101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9</a:t>
            </a:fld>
            <a:endParaRPr lang="en-CA" dirty="0">
              <a:solidFill>
                <a:prstClr val="black"/>
              </a:solidFill>
            </a:endParaRPr>
          </a:p>
        </p:txBody>
      </p:sp>
      <p:sp>
        <p:nvSpPr>
          <p:cNvPr id="5" name="Notes Placeholder 4"/>
          <p:cNvSpPr>
            <a:spLocks noGrp="1"/>
          </p:cNvSpPr>
          <p:nvPr>
            <p:ph type="body" sz="quarter" idx="11"/>
          </p:nvPr>
        </p:nvSpPr>
        <p:spPr>
          <a:xfrm>
            <a:off x="701040" y="4387135"/>
            <a:ext cx="5608320" cy="4983430"/>
          </a:xfrm>
        </p:spPr>
        <p:txBody>
          <a:bodyPr/>
          <a:lstStyle/>
          <a:p>
            <a:pPr>
              <a:spcAft>
                <a:spcPts val="600"/>
              </a:spcAft>
            </a:pPr>
            <a:r>
              <a:rPr lang="es-MX" sz="1000" b="1" dirty="0" smtClean="0"/>
              <a:t>Notas del Conferencista</a:t>
            </a:r>
          </a:p>
          <a:p>
            <a:pPr>
              <a:spcAft>
                <a:spcPts val="600"/>
              </a:spcAft>
            </a:pPr>
            <a:r>
              <a:rPr lang="es-MX" sz="1000" dirty="0" smtClean="0"/>
              <a:t>Los pacientes y médicos de tres países latinoamericanos y seis países Europeos fueron encuestados para describir las diferencias sobre el proceso al diagnóstico, el impacto y el manejo de fibromialgia. Un total de 900 pacientes (300 de Latinoamérica; 600 de Europa) y 1824 médicos (médicos generales o especialistas; 604 de Latinoamérica y 1220 de Europa) fueron encuestados. Los pacientes y médicos llenaron cuestionarios separados sobre los  síntomas, impacto y manejo de la fibromialgia. </a:t>
            </a:r>
          </a:p>
          <a:p>
            <a:pPr>
              <a:spcAft>
                <a:spcPts val="600"/>
              </a:spcAft>
            </a:pPr>
            <a:r>
              <a:rPr lang="es-MX" sz="1000" dirty="0" smtClean="0"/>
              <a:t>En Latinoamérica vs. Europa, los pacientes reportaron tener síntomas de fibromialgia por más tiempo (100.8 vs. 83.7 meses, </a:t>
            </a:r>
            <a:r>
              <a:rPr lang="es-MX" sz="1000" i="1" dirty="0" smtClean="0"/>
              <a:t>p </a:t>
            </a:r>
            <a:r>
              <a:rPr lang="es-MX" sz="1000" dirty="0" smtClean="0"/>
              <a:t>&lt;0.05), y tardar más en ser diagnosticados (42.3 vs. 31.1 meses, </a:t>
            </a:r>
            <a:r>
              <a:rPr lang="es-MX" sz="1000" i="1" dirty="0" smtClean="0"/>
              <a:t>p </a:t>
            </a:r>
            <a:r>
              <a:rPr lang="es-MX" sz="1000" dirty="0" smtClean="0"/>
              <a:t>&lt;0.05). La fibromialgia estuvo caracterizada por múltiples síntomas (11.2 vs. 6.9), pero más pacientes latinoamericanos reportaron 14 síntomas comunes y calificaron mayor dolor en una escala de 11-puntos (8.0 vs. 7.2, </a:t>
            </a:r>
            <a:r>
              <a:rPr lang="es-MX" sz="1000" i="1" dirty="0" smtClean="0"/>
              <a:t>p </a:t>
            </a:r>
            <a:r>
              <a:rPr lang="es-MX" sz="1000" dirty="0" smtClean="0"/>
              <a:t>&lt;0.05).  Los pacientes latinoamericanos estaban tomando menos medicinas (3.3 vs. 4.0). Los pacientes de ambas regiones reportaron que los síntomas comunes eran muy/sumamente disruptivos para su calidad de vida, pero los síntomas impactaron la vida cotidiana y la habilidad para trabajar más considerablemente en Latinoamérica. Los médicos de Latinoamérica consideraron más frecuentemente problemas para dormir, dificultad para concentrarse, ansiedad, depresión, entumecimiento/hormigueo, y espasmos en las piernas como muy/sumamente disruptivos vs. médicos europeos. Los pacientes también consideraron 12/14 síntomas más disruptivos que los médicos en la misma región. Sin embargo, un mayor porcentaje de médicos consideraron que la fibromialgia tiene un impacto fuerte/muy fuerte sobre los aspectos de la vida cotidiana vs. los pacientes en la misma región.</a:t>
            </a:r>
          </a:p>
          <a:p>
            <a:pPr>
              <a:spcAft>
                <a:spcPts val="600"/>
              </a:spcAft>
            </a:pPr>
            <a:r>
              <a:rPr lang="es-MX" sz="1000" dirty="0" smtClean="0"/>
              <a:t>Esta slide muestra el impacto de la fibromialgia en la calidad de vida general así como en aspectos específicos de la calidad de vida entre los pacientes encuestados. Aunque hubieron algunas diferencias entre las dos áreas geográficas, esta tabla muestra claramente que la fibromialgia tiene un fuerte impacto negativo en una variedad de indicadores de la calidad de vida. </a:t>
            </a:r>
          </a:p>
          <a:p>
            <a:pPr>
              <a:spcAft>
                <a:spcPts val="600"/>
              </a:spcAft>
            </a:pPr>
            <a:r>
              <a:rPr lang="en-CA" sz="1000" b="1" dirty="0" smtClean="0"/>
              <a:t>Referencia</a:t>
            </a:r>
          </a:p>
          <a:p>
            <a:pPr>
              <a:spcAft>
                <a:spcPts val="600"/>
              </a:spcAft>
            </a:pPr>
            <a:r>
              <a:rPr lang="en-CA" sz="1000" dirty="0" smtClean="0"/>
              <a:t>Clark P </a:t>
            </a:r>
            <a:r>
              <a:rPr lang="en-CA" sz="1000" i="1" dirty="0" smtClean="0"/>
              <a:t>et al. </a:t>
            </a:r>
            <a:r>
              <a:rPr lang="en-CA" sz="1000" dirty="0" smtClean="0"/>
              <a:t>A patient and physician survey of fibromyalgia across Latin America and Europe. </a:t>
            </a:r>
            <a:br>
              <a:rPr lang="en-CA" sz="1000" dirty="0" smtClean="0"/>
            </a:br>
            <a:r>
              <a:rPr lang="en-CA" sz="1000" i="1" dirty="0" smtClean="0"/>
              <a:t>BMC Musculoskeletal Disorders </a:t>
            </a:r>
            <a:r>
              <a:rPr lang="en-CA" sz="1000" dirty="0" smtClean="0"/>
              <a:t>2013; 14:188.</a:t>
            </a:r>
            <a:endParaRPr lang="en-CA" sz="1000" dirty="0"/>
          </a:p>
        </p:txBody>
      </p:sp>
    </p:spTree>
    <p:extLst>
      <p:ext uri="{BB962C8B-B14F-4D97-AF65-F5344CB8AC3E}">
        <p14:creationId xmlns:p14="http://schemas.microsoft.com/office/powerpoint/2010/main" val="1218945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5" descr="PFLY0922_Fond_Slide_v2_HighRez"/>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03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78172" y="49965"/>
            <a:ext cx="8229600" cy="930275"/>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6524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66700"/>
            <a:ext cx="2058987" cy="5695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6088" y="266700"/>
            <a:ext cx="6029325" cy="5695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998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088" y="84621"/>
            <a:ext cx="8229600" cy="930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79475" y="1425575"/>
            <a:ext cx="3827463"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9338" y="1425575"/>
            <a:ext cx="3827462"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7028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46088" y="84621"/>
            <a:ext cx="8229600" cy="9302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79475" y="1425575"/>
            <a:ext cx="3827463"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59338" y="1425575"/>
            <a:ext cx="3827462"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472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46088" y="84621"/>
            <a:ext cx="8229600" cy="930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79475" y="1425575"/>
            <a:ext cx="3827463"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859338" y="1425575"/>
            <a:ext cx="3827462" cy="4537075"/>
          </a:xfrm>
        </p:spPr>
        <p:txBody>
          <a:bodyPr/>
          <a:lstStyle/>
          <a:p>
            <a:pPr lvl="0"/>
            <a:endParaRPr lang="en-US" noProof="0" dirty="0" smtClean="0"/>
          </a:p>
        </p:txBody>
      </p:sp>
    </p:spTree>
    <p:extLst>
      <p:ext uri="{BB962C8B-B14F-4D97-AF65-F5344CB8AC3E}">
        <p14:creationId xmlns:p14="http://schemas.microsoft.com/office/powerpoint/2010/main" val="506297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46088" y="84621"/>
            <a:ext cx="8229600" cy="9302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79475" y="1425575"/>
            <a:ext cx="7807325" cy="4537075"/>
          </a:xfrm>
        </p:spPr>
        <p:txBody>
          <a:bodyPr/>
          <a:lstStyle/>
          <a:p>
            <a:pPr lvl="0"/>
            <a:endParaRPr lang="en-US" noProof="0" dirty="0" smtClean="0"/>
          </a:p>
        </p:txBody>
      </p:sp>
    </p:spTree>
    <p:extLst>
      <p:ext uri="{BB962C8B-B14F-4D97-AF65-F5344CB8AC3E}">
        <p14:creationId xmlns:p14="http://schemas.microsoft.com/office/powerpoint/2010/main" val="2840011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785062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684218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864027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807980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36171" y="1180641"/>
            <a:ext cx="7903029" cy="4537075"/>
          </a:xfrm>
          <a:effectLst/>
        </p:spPr>
        <p:txBody>
          <a:bodyPr/>
          <a:lstStyle>
            <a:lvl1pPr>
              <a:spcAft>
                <a:spcPts val="1200"/>
              </a:spcAft>
              <a:buSzPct val="100000"/>
              <a:buFontTx/>
              <a:buBlip>
                <a:blip r:embed="rId2"/>
              </a:buBlip>
              <a:defRPr sz="2200" b="1">
                <a:solidFill>
                  <a:schemeClr val="bg1"/>
                </a:solidFill>
              </a:defRPr>
            </a:lvl1pPr>
            <a:lvl2pPr>
              <a:spcAft>
                <a:spcPts val="1200"/>
              </a:spcAft>
              <a:buClr>
                <a:schemeClr val="bg1"/>
              </a:buClr>
              <a:defRPr sz="2000" b="1">
                <a:solidFill>
                  <a:srgbClr val="FCD77C"/>
                </a:solidFill>
              </a:defRPr>
            </a:lvl2pPr>
            <a:lvl3pPr>
              <a:spcAft>
                <a:spcPts val="1200"/>
              </a:spcAft>
              <a:buClr>
                <a:schemeClr val="bg1"/>
              </a:buClr>
              <a:defRPr b="1">
                <a:solidFill>
                  <a:schemeClr val="bg1"/>
                </a:solidFill>
              </a:defRPr>
            </a:lvl3pPr>
            <a:lvl4pPr>
              <a:spcAft>
                <a:spcPts val="1200"/>
              </a:spcAft>
              <a:defRPr>
                <a:solidFill>
                  <a:schemeClr val="bg1"/>
                </a:solidFill>
              </a:defRPr>
            </a:lvl4pPr>
            <a:lvl5pPr>
              <a:spcAft>
                <a:spcPts val="1200"/>
              </a:spcAft>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94214" y="177046"/>
            <a:ext cx="8229600" cy="776726"/>
          </a:xfrm>
          <a:effectLst/>
        </p:spPr>
        <p:txBody>
          <a:bodyPr/>
          <a:lstStyle>
            <a:lvl1pPr>
              <a:lnSpc>
                <a:spcPts val="3200"/>
              </a:lnSpc>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3226504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970629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736873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240372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2314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326608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955214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57619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7711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84801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069672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730207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045052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13849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9142890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8962150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6984616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9040270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8842897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520280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6088" y="244037"/>
            <a:ext cx="8229600" cy="777875"/>
          </a:xfrm>
          <a:effectLst/>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879475" y="1425575"/>
            <a:ext cx="3827463" cy="4537075"/>
          </a:xfrm>
        </p:spPr>
        <p:txBody>
          <a:bodyPr/>
          <a:lstStyle>
            <a:lvl1pPr>
              <a:defRPr sz="25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59338" y="1425575"/>
            <a:ext cx="3827462" cy="4537075"/>
          </a:xfrm>
        </p:spPr>
        <p:txBody>
          <a:bodyPr/>
          <a:lstStyle>
            <a:lvl1pPr>
              <a:defRPr sz="25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40196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3916"/>
            <a:ext cx="8229600" cy="68382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741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8172" y="149946"/>
            <a:ext cx="8229600" cy="835479"/>
          </a:xfrm>
          <a:effectLst/>
        </p:spPr>
        <p:txBody>
          <a:bodyPr/>
          <a:lstStyle>
            <a:lvl1pPr>
              <a:defRPr lang="en-US" sz="2800" b="1" dirty="0">
                <a:solidFill>
                  <a:srgbClr val="FCD77C"/>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25900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7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80341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25566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5.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1266" name="Picture 6" descr="Fond_slide_rouge_v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invGray">
          <a:xfrm>
            <a:off x="0" y="1588"/>
            <a:ext cx="914241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body" idx="1"/>
          </p:nvPr>
        </p:nvSpPr>
        <p:spPr bwMode="auto">
          <a:xfrm>
            <a:off x="879475" y="1425575"/>
            <a:ext cx="78073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1268" name="Rectangle 2"/>
          <p:cNvSpPr>
            <a:spLocks noGrp="1" noChangeArrowheads="1"/>
          </p:cNvSpPr>
          <p:nvPr>
            <p:ph type="title"/>
          </p:nvPr>
        </p:nvSpPr>
        <p:spPr bwMode="auto">
          <a:xfrm>
            <a:off x="477838" y="66675"/>
            <a:ext cx="82296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CA" smtClean="0"/>
              <a:t>Title inserted</a:t>
            </a:r>
            <a:endParaRPr lang="en-US" smtClean="0"/>
          </a:p>
        </p:txBody>
      </p:sp>
    </p:spTree>
    <p:extLst>
      <p:ext uri="{BB962C8B-B14F-4D97-AF65-F5344CB8AC3E}">
        <p14:creationId xmlns:p14="http://schemas.microsoft.com/office/powerpoint/2010/main" val="4225571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0" fontAlgn="base" hangingPunct="0">
        <a:lnSpc>
          <a:spcPts val="4000"/>
        </a:lnSpc>
        <a:spcBef>
          <a:spcPct val="0"/>
        </a:spcBef>
        <a:spcAft>
          <a:spcPct val="0"/>
        </a:spcAft>
        <a:defRPr lang="en-US" sz="3200" b="1" kern="1200" dirty="0">
          <a:solidFill>
            <a:srgbClr val="FCD77C"/>
          </a:solidFill>
          <a:latin typeface="Arial" pitchFamily="34" charset="0"/>
          <a:ea typeface="ＭＳ Ｐゴシック" pitchFamily="-112" charset="-128"/>
          <a:cs typeface="+mn-cs"/>
        </a:defRPr>
      </a:lvl1pPr>
      <a:lvl2pPr algn="l" rtl="0" eaLnBrk="0" fontAlgn="base" hangingPunct="0">
        <a:lnSpc>
          <a:spcPts val="4000"/>
        </a:lnSpc>
        <a:spcBef>
          <a:spcPct val="0"/>
        </a:spcBef>
        <a:spcAft>
          <a:spcPct val="0"/>
        </a:spcAft>
        <a:defRPr sz="3200" b="1">
          <a:solidFill>
            <a:srgbClr val="FCD77C"/>
          </a:solidFill>
          <a:latin typeface="Arial" charset="0"/>
          <a:ea typeface="ＭＳ Ｐゴシック" pitchFamily="-112" charset="-128"/>
        </a:defRPr>
      </a:lvl2pPr>
      <a:lvl3pPr algn="l" rtl="0" eaLnBrk="0" fontAlgn="base" hangingPunct="0">
        <a:lnSpc>
          <a:spcPts val="4000"/>
        </a:lnSpc>
        <a:spcBef>
          <a:spcPct val="0"/>
        </a:spcBef>
        <a:spcAft>
          <a:spcPct val="0"/>
        </a:spcAft>
        <a:defRPr sz="3200" b="1">
          <a:solidFill>
            <a:srgbClr val="FCD77C"/>
          </a:solidFill>
          <a:latin typeface="Arial" charset="0"/>
          <a:ea typeface="ＭＳ Ｐゴシック" pitchFamily="-112" charset="-128"/>
        </a:defRPr>
      </a:lvl3pPr>
      <a:lvl4pPr algn="l" rtl="0" eaLnBrk="0" fontAlgn="base" hangingPunct="0">
        <a:lnSpc>
          <a:spcPts val="4000"/>
        </a:lnSpc>
        <a:spcBef>
          <a:spcPct val="0"/>
        </a:spcBef>
        <a:spcAft>
          <a:spcPct val="0"/>
        </a:spcAft>
        <a:defRPr sz="3200" b="1">
          <a:solidFill>
            <a:srgbClr val="FCD77C"/>
          </a:solidFill>
          <a:latin typeface="Arial" charset="0"/>
          <a:ea typeface="ＭＳ Ｐゴシック" pitchFamily="-112" charset="-128"/>
        </a:defRPr>
      </a:lvl4pPr>
      <a:lvl5pPr algn="l" rtl="0" eaLnBrk="0" fontAlgn="base" hangingPunct="0">
        <a:lnSpc>
          <a:spcPts val="4000"/>
        </a:lnSpc>
        <a:spcBef>
          <a:spcPct val="0"/>
        </a:spcBef>
        <a:spcAft>
          <a:spcPct val="0"/>
        </a:spcAft>
        <a:defRPr sz="3200" b="1">
          <a:solidFill>
            <a:srgbClr val="FCD77C"/>
          </a:solidFill>
          <a:latin typeface="Arial" charset="0"/>
          <a:ea typeface="ＭＳ Ｐゴシック" pitchFamily="-112" charset="-128"/>
        </a:defRPr>
      </a:lvl5pPr>
      <a:lvl6pPr marL="457200" algn="l" rtl="0" fontAlgn="base">
        <a:lnSpc>
          <a:spcPct val="90000"/>
        </a:lnSpc>
        <a:spcBef>
          <a:spcPct val="0"/>
        </a:spcBef>
        <a:spcAft>
          <a:spcPct val="0"/>
        </a:spcAft>
        <a:defRPr sz="3600" b="1">
          <a:solidFill>
            <a:srgbClr val="D46B02"/>
          </a:solidFill>
          <a:latin typeface="Arial" charset="0"/>
          <a:ea typeface="MS PGothic" pitchFamily="34" charset="-128"/>
        </a:defRPr>
      </a:lvl6pPr>
      <a:lvl7pPr marL="914400" algn="l" rtl="0" fontAlgn="base">
        <a:lnSpc>
          <a:spcPct val="90000"/>
        </a:lnSpc>
        <a:spcBef>
          <a:spcPct val="0"/>
        </a:spcBef>
        <a:spcAft>
          <a:spcPct val="0"/>
        </a:spcAft>
        <a:defRPr sz="3600" b="1">
          <a:solidFill>
            <a:srgbClr val="D46B02"/>
          </a:solidFill>
          <a:latin typeface="Arial" charset="0"/>
          <a:ea typeface="MS PGothic" pitchFamily="34" charset="-128"/>
        </a:defRPr>
      </a:lvl7pPr>
      <a:lvl8pPr marL="1371600" algn="l" rtl="0" fontAlgn="base">
        <a:lnSpc>
          <a:spcPct val="90000"/>
        </a:lnSpc>
        <a:spcBef>
          <a:spcPct val="0"/>
        </a:spcBef>
        <a:spcAft>
          <a:spcPct val="0"/>
        </a:spcAft>
        <a:defRPr sz="3600" b="1">
          <a:solidFill>
            <a:srgbClr val="D46B02"/>
          </a:solidFill>
          <a:latin typeface="Arial" charset="0"/>
          <a:ea typeface="MS PGothic" pitchFamily="34" charset="-128"/>
        </a:defRPr>
      </a:lvl8pPr>
      <a:lvl9pPr marL="1828800" algn="l" rtl="0" fontAlgn="base">
        <a:lnSpc>
          <a:spcPct val="90000"/>
        </a:lnSpc>
        <a:spcBef>
          <a:spcPct val="0"/>
        </a:spcBef>
        <a:spcAft>
          <a:spcPct val="0"/>
        </a:spcAft>
        <a:defRPr sz="3600" b="1">
          <a:solidFill>
            <a:srgbClr val="D46B02"/>
          </a:solidFill>
          <a:latin typeface="Arial" charset="0"/>
          <a:ea typeface="MS PGothic" pitchFamily="34" charset="-128"/>
        </a:defRPr>
      </a:lvl9pPr>
    </p:titleStyle>
    <p:bodyStyle>
      <a:lvl1pPr marL="342900" indent="-342900" algn="l" rtl="0" eaLnBrk="0" fontAlgn="base" hangingPunct="0">
        <a:spcBef>
          <a:spcPct val="0"/>
        </a:spcBef>
        <a:spcAft>
          <a:spcPct val="0"/>
        </a:spcAft>
        <a:buClr>
          <a:srgbClr val="FCD77C"/>
        </a:buClr>
        <a:buSzPct val="100000"/>
        <a:buBlip>
          <a:blip r:embed="rId18"/>
        </a:buBlip>
        <a:defRPr sz="2200" b="1">
          <a:solidFill>
            <a:schemeClr val="bg1"/>
          </a:solidFill>
          <a:latin typeface="+mn-lt"/>
          <a:ea typeface="ＭＳ Ｐゴシック" pitchFamily="-112" charset="-128"/>
          <a:cs typeface="+mn-cs"/>
        </a:defRPr>
      </a:lvl1pPr>
      <a:lvl2pPr marL="742950" indent="-285750" algn="l" rtl="0" eaLnBrk="0" fontAlgn="base" hangingPunct="0">
        <a:spcBef>
          <a:spcPct val="0"/>
        </a:spcBef>
        <a:spcAft>
          <a:spcPts val="600"/>
        </a:spcAft>
        <a:buClr>
          <a:schemeClr val="bg1"/>
        </a:buClr>
        <a:buFont typeface="Arial" charset="0"/>
        <a:buChar char="–"/>
        <a:defRPr sz="2000" b="1">
          <a:solidFill>
            <a:srgbClr val="FCD77C"/>
          </a:solidFill>
          <a:latin typeface="+mn-lt"/>
          <a:ea typeface="ＭＳ Ｐゴシック" pitchFamily="-112" charset="-128"/>
        </a:defRPr>
      </a:lvl2pPr>
      <a:lvl3pPr marL="1143000" indent="-228600" algn="l" rtl="0" eaLnBrk="0" fontAlgn="base" hangingPunct="0">
        <a:spcBef>
          <a:spcPct val="0"/>
        </a:spcBef>
        <a:spcAft>
          <a:spcPct val="0"/>
        </a:spcAft>
        <a:buClr>
          <a:schemeClr val="bg1"/>
        </a:buClr>
        <a:buChar char="•"/>
        <a:defRPr sz="2000" b="1">
          <a:solidFill>
            <a:schemeClr val="bg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32339407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351427624"/>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Clients\Clients N-Z\PFIZER_GLOBAL\LYRICA\2013\GPFLY1301 Pain Education Activities\Pieces_Produites\Presentations\Background\Toutes_lesTitle_Slides\Visuel_KNOW_CENTRAL_SENSIT_DYSF_PAIN_TitleSli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370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Carga Económica</a:t>
            </a:r>
            <a:endParaRPr lang="es-MX" sz="4800" noProof="0" dirty="0">
              <a:solidFill>
                <a:schemeClr val="tx1">
                  <a:lumMod val="50000"/>
                </a:schemeClr>
              </a:solidFill>
            </a:endParaRPr>
          </a:p>
        </p:txBody>
      </p:sp>
    </p:spTree>
    <p:extLst>
      <p:ext uri="{BB962C8B-B14F-4D97-AF65-F5344CB8AC3E}">
        <p14:creationId xmlns:p14="http://schemas.microsoft.com/office/powerpoint/2010/main" val="1635509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4"/>
          <p:cNvSpPr>
            <a:spLocks noGrp="1" noChangeArrowheads="1"/>
          </p:cNvSpPr>
          <p:nvPr>
            <p:ph type="title"/>
          </p:nvPr>
        </p:nvSpPr>
        <p:spPr/>
        <p:txBody>
          <a:bodyPr>
            <a:normAutofit fontScale="90000"/>
          </a:bodyPr>
          <a:lstStyle/>
          <a:p>
            <a:r>
              <a:rPr lang="es-MX" dirty="0" smtClean="0"/>
              <a:t>Los Trabajadores con Dolor por Fibromialgia Tienen una Menor Productividad</a:t>
            </a:r>
          </a:p>
        </p:txBody>
      </p:sp>
      <p:graphicFrame>
        <p:nvGraphicFramePr>
          <p:cNvPr id="151554" name="Object 5"/>
          <p:cNvGraphicFramePr>
            <a:graphicFrameLocks noChangeAspect="1"/>
          </p:cNvGraphicFramePr>
          <p:nvPr>
            <p:extLst>
              <p:ext uri="{D42A27DB-BD31-4B8C-83A1-F6EECF244321}">
                <p14:modId xmlns:p14="http://schemas.microsoft.com/office/powerpoint/2010/main" val="843283870"/>
              </p:ext>
            </p:extLst>
          </p:nvPr>
        </p:nvGraphicFramePr>
        <p:xfrm>
          <a:off x="292100" y="1422400"/>
          <a:ext cx="8477250" cy="4837113"/>
        </p:xfrm>
        <a:graphic>
          <a:graphicData uri="http://schemas.openxmlformats.org/presentationml/2006/ole">
            <mc:AlternateContent xmlns:mc="http://schemas.openxmlformats.org/markup-compatibility/2006">
              <mc:Choice xmlns:v="urn:schemas-microsoft-com:vml" Requires="v">
                <p:oleObj spid="_x0000_s1027" name="Worksheet" r:id="rId5" imgW="8477223" imgH="4838829" progId="Excel.Sheet.8">
                  <p:embed/>
                </p:oleObj>
              </mc:Choice>
              <mc:Fallback>
                <p:oleObj name="Worksheet" r:id="rId5" imgW="8477223" imgH="4838829"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100" y="1422400"/>
                        <a:ext cx="8477250" cy="483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1556" name="Text Box 6"/>
          <p:cNvSpPr txBox="1">
            <a:spLocks noChangeArrowheads="1"/>
          </p:cNvSpPr>
          <p:nvPr/>
        </p:nvSpPr>
        <p:spPr bwMode="auto">
          <a:xfrm>
            <a:off x="1511300" y="5840413"/>
            <a:ext cx="1343958" cy="338554"/>
          </a:xfrm>
          <a:prstGeom prst="rect">
            <a:avLst/>
          </a:prstGeom>
          <a:noFill/>
          <a:ln w="9525">
            <a:noFill/>
            <a:miter lim="800000"/>
            <a:headEnd/>
            <a:tailEnd/>
          </a:ln>
        </p:spPr>
        <p:txBody>
          <a:bodyPr wrap="none">
            <a:spAutoFit/>
          </a:bodyPr>
          <a:lstStyle/>
          <a:p>
            <a:pPr defTabSz="815975"/>
            <a:r>
              <a:rPr lang="es-MX" sz="1600" b="1" dirty="0" smtClean="0">
                <a:solidFill>
                  <a:srgbClr val="000000"/>
                </a:solidFill>
                <a:ea typeface="Geneva"/>
                <a:cs typeface="Geneva"/>
              </a:rPr>
              <a:t>Trabajadores:</a:t>
            </a:r>
            <a:endParaRPr lang="es-MX" sz="1600" b="1" dirty="0">
              <a:solidFill>
                <a:srgbClr val="000000"/>
              </a:solidFill>
              <a:ea typeface="Geneva"/>
              <a:cs typeface="Geneva"/>
            </a:endParaRPr>
          </a:p>
        </p:txBody>
      </p:sp>
      <p:sp>
        <p:nvSpPr>
          <p:cNvPr id="6" name="Text Box 59"/>
          <p:cNvSpPr txBox="1">
            <a:spLocks noChangeArrowheads="1"/>
          </p:cNvSpPr>
          <p:nvPr/>
        </p:nvSpPr>
        <p:spPr bwMode="auto">
          <a:xfrm>
            <a:off x="307975" y="6565701"/>
            <a:ext cx="8528050" cy="153888"/>
          </a:xfrm>
          <a:prstGeom prst="rect">
            <a:avLst/>
          </a:prstGeom>
          <a:noFill/>
          <a:ln w="9525">
            <a:noFill/>
            <a:miter lim="800000"/>
            <a:headEnd/>
            <a:tailEnd/>
          </a:ln>
        </p:spPr>
        <p:txBody>
          <a:bodyPr lIns="0" tIns="0" rIns="0" bIns="0" anchor="b">
            <a:spAutoFit/>
          </a:bodyPr>
          <a:lstStyle/>
          <a:p>
            <a:r>
              <a:rPr lang="en-US" sz="1000" dirty="0" smtClean="0">
                <a:solidFill>
                  <a:schemeClr val="bg2"/>
                </a:solidFill>
              </a:rPr>
              <a:t>Fuente:  </a:t>
            </a:r>
            <a:r>
              <a:rPr lang="es-MX" sz="1000" dirty="0" smtClean="0">
                <a:solidFill>
                  <a:schemeClr val="bg2"/>
                </a:solidFill>
              </a:rPr>
              <a:t>Encuesta Nacional de Salud y Bienestar </a:t>
            </a:r>
            <a:r>
              <a:rPr lang="en-CA" sz="1000" dirty="0" smtClean="0">
                <a:solidFill>
                  <a:schemeClr val="bg2"/>
                </a:solidFill>
              </a:rPr>
              <a:t> </a:t>
            </a:r>
            <a:r>
              <a:rPr lang="en-CA" sz="1000" dirty="0">
                <a:solidFill>
                  <a:schemeClr val="bg2"/>
                </a:solidFill>
              </a:rPr>
              <a:t>(NHWS</a:t>
            </a:r>
            <a:r>
              <a:rPr lang="en-CA" sz="1000" dirty="0" smtClean="0">
                <a:solidFill>
                  <a:schemeClr val="bg2"/>
                </a:solidFill>
              </a:rPr>
              <a:t>) 2008.</a:t>
            </a:r>
            <a:endParaRPr lang="en-US" sz="1000" dirty="0">
              <a:solidFill>
                <a:schemeClr val="bg2"/>
              </a:solidFill>
            </a:endParaRPr>
          </a:p>
        </p:txBody>
      </p:sp>
      <p:sp>
        <p:nvSpPr>
          <p:cNvPr id="7" name="6 CuadroTexto"/>
          <p:cNvSpPr txBox="1"/>
          <p:nvPr/>
        </p:nvSpPr>
        <p:spPr>
          <a:xfrm>
            <a:off x="1187624" y="5157192"/>
            <a:ext cx="7668344" cy="276999"/>
          </a:xfrm>
          <a:prstGeom prst="rect">
            <a:avLst/>
          </a:prstGeom>
          <a:solidFill>
            <a:srgbClr val="E8F3FE"/>
          </a:solidFill>
        </p:spPr>
        <p:txBody>
          <a:bodyPr wrap="square" rtlCol="0">
            <a:spAutoFit/>
          </a:bodyPr>
          <a:lstStyle/>
          <a:p>
            <a:r>
              <a:rPr lang="es-MX" sz="1200" dirty="0" smtClean="0">
                <a:solidFill>
                  <a:schemeClr val="bg1"/>
                </a:solidFill>
              </a:rPr>
              <a:t>Ausentismo                               Presentismo                       Deterioro laboral general                  Deterioro en las actividades </a:t>
            </a:r>
            <a:endParaRPr lang="es-MX" sz="1200" dirty="0">
              <a:solidFill>
                <a:schemeClr val="bg1"/>
              </a:solidFill>
            </a:endParaRPr>
          </a:p>
        </p:txBody>
      </p:sp>
      <p:sp>
        <p:nvSpPr>
          <p:cNvPr id="8" name="7 CuadroTexto"/>
          <p:cNvSpPr txBox="1"/>
          <p:nvPr/>
        </p:nvSpPr>
        <p:spPr>
          <a:xfrm>
            <a:off x="3059832" y="5877272"/>
            <a:ext cx="1800200" cy="461665"/>
          </a:xfrm>
          <a:prstGeom prst="rect">
            <a:avLst/>
          </a:prstGeom>
          <a:solidFill>
            <a:srgbClr val="E8F3FE"/>
          </a:solidFill>
        </p:spPr>
        <p:txBody>
          <a:bodyPr wrap="square" rtlCol="0">
            <a:spAutoFit/>
          </a:bodyPr>
          <a:lstStyle/>
          <a:p>
            <a:r>
              <a:rPr lang="es-MX" sz="1200" dirty="0" smtClean="0">
                <a:solidFill>
                  <a:schemeClr val="bg1"/>
                </a:solidFill>
              </a:rPr>
              <a:t>Con dolor por fibromialgia</a:t>
            </a:r>
            <a:endParaRPr lang="es-MX" sz="1200" dirty="0">
              <a:solidFill>
                <a:schemeClr val="bg1"/>
              </a:solidFill>
            </a:endParaRPr>
          </a:p>
        </p:txBody>
      </p:sp>
      <p:sp>
        <p:nvSpPr>
          <p:cNvPr id="9" name="8 CuadroTexto"/>
          <p:cNvSpPr txBox="1"/>
          <p:nvPr/>
        </p:nvSpPr>
        <p:spPr>
          <a:xfrm>
            <a:off x="5076056" y="5877272"/>
            <a:ext cx="1872208" cy="276999"/>
          </a:xfrm>
          <a:prstGeom prst="rect">
            <a:avLst/>
          </a:prstGeom>
          <a:solidFill>
            <a:srgbClr val="E8F3FE"/>
          </a:solidFill>
        </p:spPr>
        <p:txBody>
          <a:bodyPr wrap="square" rtlCol="0">
            <a:spAutoFit/>
          </a:bodyPr>
          <a:lstStyle/>
          <a:p>
            <a:r>
              <a:rPr lang="es-MX" sz="1200" dirty="0" smtClean="0">
                <a:solidFill>
                  <a:schemeClr val="bg1"/>
                </a:solidFill>
              </a:rPr>
              <a:t>Sin dolor por fibromialgia</a:t>
            </a:r>
            <a:endParaRPr lang="es-MX" sz="1200" dirty="0">
              <a:solidFill>
                <a:schemeClr val="bg1"/>
              </a:solidFill>
            </a:endParaRPr>
          </a:p>
        </p:txBody>
      </p:sp>
    </p:spTree>
    <p:extLst>
      <p:ext uri="{BB962C8B-B14F-4D97-AF65-F5344CB8AC3E}">
        <p14:creationId xmlns:p14="http://schemas.microsoft.com/office/powerpoint/2010/main" val="2139184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69" name="Rectangle 4"/>
          <p:cNvSpPr>
            <a:spLocks noGrp="1" noChangeArrowheads="1"/>
          </p:cNvSpPr>
          <p:nvPr>
            <p:ph type="title"/>
          </p:nvPr>
        </p:nvSpPr>
        <p:spPr>
          <a:xfrm>
            <a:off x="0" y="274638"/>
            <a:ext cx="9144000" cy="1143000"/>
          </a:xfrm>
        </p:spPr>
        <p:txBody>
          <a:bodyPr>
            <a:normAutofit fontScale="90000"/>
          </a:bodyPr>
          <a:lstStyle/>
          <a:p>
            <a:r>
              <a:rPr lang="es-MX" noProof="0" dirty="0" smtClean="0"/>
              <a:t>Los Trabajadores con  Dolor por Fibromialgia Usan Más los Servicios de Salud </a:t>
            </a:r>
          </a:p>
        </p:txBody>
      </p:sp>
      <p:graphicFrame>
        <p:nvGraphicFramePr>
          <p:cNvPr id="544898" name="Group 130"/>
          <p:cNvGraphicFramePr>
            <a:graphicFrameLocks noGrp="1"/>
          </p:cNvGraphicFramePr>
          <p:nvPr>
            <p:extLst>
              <p:ext uri="{D42A27DB-BD31-4B8C-83A1-F6EECF244321}">
                <p14:modId xmlns:p14="http://schemas.microsoft.com/office/powerpoint/2010/main" val="851424308"/>
              </p:ext>
            </p:extLst>
          </p:nvPr>
        </p:nvGraphicFramePr>
        <p:xfrm>
          <a:off x="309562" y="1916832"/>
          <a:ext cx="8526463" cy="3747772"/>
        </p:xfrm>
        <a:graphic>
          <a:graphicData uri="http://schemas.openxmlformats.org/drawingml/2006/table">
            <a:tbl>
              <a:tblPr/>
              <a:tblGrid>
                <a:gridCol w="3294063"/>
                <a:gridCol w="2616200"/>
                <a:gridCol w="2616200"/>
              </a:tblGrid>
              <a:tr h="688975">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s-MX" sz="1800" b="1" i="0" u="none" strike="noStrike" cap="none" normalizeH="0" baseline="0" noProof="0" dirty="0" smtClean="0">
                          <a:ln>
                            <a:noFill/>
                          </a:ln>
                          <a:solidFill>
                            <a:schemeClr val="tx1"/>
                          </a:solidFill>
                          <a:effectLst/>
                          <a:latin typeface="Arial" charset="0"/>
                          <a:ea typeface="ヒラギノ角ゴ Pro W3"/>
                          <a:cs typeface="Arial" charset="0"/>
                        </a:rPr>
                        <a:t>Uso de servicios de salud en los últimos 6 meses</a:t>
                      </a:r>
                    </a:p>
                  </a:txBody>
                  <a:tcP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s-MX" sz="1800" b="1" i="0" u="none" strike="noStrike" cap="none" normalizeH="0" baseline="0" noProof="0" dirty="0" smtClean="0">
                          <a:ln>
                            <a:noFill/>
                          </a:ln>
                          <a:solidFill>
                            <a:schemeClr val="tx1"/>
                          </a:solidFill>
                          <a:effectLst/>
                          <a:latin typeface="Arial" charset="0"/>
                          <a:ea typeface="ヒラギノ角ゴ Pro W3"/>
                          <a:cs typeface="Arial" charset="0"/>
                        </a:rPr>
                        <a:t>Trabajadores con  Dolor por Fibromialgia (%)</a:t>
                      </a:r>
                    </a:p>
                  </a:txBody>
                  <a:tcP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s-MX" sz="1800" b="1" i="0" u="none" strike="noStrike" cap="none" normalizeH="0" baseline="0" noProof="0" dirty="0" smtClean="0">
                          <a:ln>
                            <a:noFill/>
                          </a:ln>
                          <a:solidFill>
                            <a:schemeClr val="tx1"/>
                          </a:solidFill>
                          <a:effectLst/>
                          <a:latin typeface="Arial" charset="0"/>
                          <a:ea typeface="ヒラギノ角ゴ Pro W3"/>
                          <a:cs typeface="Arial" charset="0"/>
                        </a:rPr>
                        <a:t>Trabajadores sin Dolor por Fibromialgia (%)</a:t>
                      </a:r>
                    </a:p>
                  </a:txBody>
                  <a:tcP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accent1"/>
                    </a:solidFill>
                  </a:tcPr>
                </a:tc>
              </a:tr>
              <a:tr h="563563">
                <a:tc>
                  <a:txBody>
                    <a:bodyPr/>
                    <a:lstStyle/>
                    <a:p>
                      <a:pPr marL="0" marR="0" lvl="0" indent="0" algn="l" defTabSz="914400" rtl="0" eaLnBrk="1" fontAlgn="base" latinLnBrk="0" hangingPunct="1">
                        <a:lnSpc>
                          <a:spcPct val="100000"/>
                        </a:lnSpc>
                        <a:spcBef>
                          <a:spcPct val="0"/>
                        </a:spcBef>
                        <a:spcAft>
                          <a:spcPct val="30000"/>
                        </a:spcAft>
                        <a:buClr>
                          <a:srgbClr val="0191CD"/>
                        </a:buClr>
                        <a:buSzTx/>
                        <a:buFontTx/>
                        <a:buNone/>
                        <a:tabLst/>
                      </a:pPr>
                      <a:r>
                        <a:rPr kumimoji="0" lang="es-MX" sz="1600" b="0" i="0" u="sng" strike="noStrike" cap="none" normalizeH="0" baseline="0" noProof="0" dirty="0" smtClean="0">
                          <a:ln>
                            <a:noFill/>
                          </a:ln>
                          <a:solidFill>
                            <a:schemeClr val="tx1"/>
                          </a:solidFill>
                          <a:effectLst/>
                          <a:latin typeface="Arial" charset="0"/>
                          <a:ea typeface="ヒラギノ角ゴ Pro W3"/>
                          <a:cs typeface="Arial" charset="0"/>
                        </a:rPr>
                        <a:t>&gt;</a:t>
                      </a:r>
                      <a:r>
                        <a:rPr kumimoji="0" lang="es-MX" sz="1600" b="0" i="0" u="none" strike="noStrike" cap="none" normalizeH="0" baseline="0" noProof="0" dirty="0" smtClean="0">
                          <a:ln>
                            <a:noFill/>
                          </a:ln>
                          <a:solidFill>
                            <a:schemeClr val="tx1"/>
                          </a:solidFill>
                          <a:effectLst/>
                          <a:latin typeface="Arial" charset="0"/>
                          <a:ea typeface="ヒラギノ角ゴ Pro W3"/>
                          <a:cs typeface="Arial" charset="0"/>
                        </a:rPr>
                        <a:t>1 consultas al médico</a:t>
                      </a:r>
                    </a:p>
                  </a:txBody>
                  <a:tcPr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600" b="0" i="0" u="none" strike="noStrike" cap="none" normalizeH="0" baseline="0" noProof="0" dirty="0" smtClean="0">
                          <a:ln>
                            <a:noFill/>
                          </a:ln>
                          <a:solidFill>
                            <a:schemeClr val="tx1"/>
                          </a:solidFill>
                          <a:effectLst/>
                          <a:latin typeface="Arial" charset="0"/>
                          <a:ea typeface="ヒラギノ角ゴ Pro W3"/>
                          <a:cs typeface="Arial" charset="0"/>
                        </a:rPr>
                        <a:t>92.4</a:t>
                      </a:r>
                    </a:p>
                  </a:txBody>
                  <a:tcPr marR="109728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600" b="0" i="0" u="none" strike="noStrike" cap="none" normalizeH="0" baseline="0" noProof="0" dirty="0" smtClean="0">
                          <a:ln>
                            <a:noFill/>
                          </a:ln>
                          <a:solidFill>
                            <a:schemeClr val="tx1"/>
                          </a:solidFill>
                          <a:effectLst/>
                          <a:latin typeface="Arial" charset="0"/>
                          <a:ea typeface="ヒラギノ角ゴ Pro W3"/>
                          <a:cs typeface="Arial" charset="0"/>
                        </a:rPr>
                        <a:t>72.5</a:t>
                      </a:r>
                    </a:p>
                  </a:txBody>
                  <a:tcPr marR="109728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r>
              <a:tr h="563563">
                <a:tc>
                  <a:txBody>
                    <a:bodyPr/>
                    <a:lstStyle/>
                    <a:p>
                      <a:pPr marL="0" marR="0" lvl="0" indent="0" algn="l" defTabSz="914400" rtl="0" eaLnBrk="1" fontAlgn="base" latinLnBrk="0" hangingPunct="1">
                        <a:lnSpc>
                          <a:spcPct val="100000"/>
                        </a:lnSpc>
                        <a:spcBef>
                          <a:spcPct val="0"/>
                        </a:spcBef>
                        <a:spcAft>
                          <a:spcPct val="30000"/>
                        </a:spcAft>
                        <a:buClr>
                          <a:srgbClr val="0191CD"/>
                        </a:buClr>
                        <a:buSzTx/>
                        <a:buFontTx/>
                        <a:buNone/>
                        <a:tabLst/>
                      </a:pPr>
                      <a:r>
                        <a:rPr kumimoji="0" lang="es-MX" sz="1600" b="0" i="0" u="sng" strike="noStrike" cap="none" normalizeH="0" baseline="0" noProof="0" dirty="0" smtClean="0">
                          <a:ln>
                            <a:noFill/>
                          </a:ln>
                          <a:solidFill>
                            <a:schemeClr val="bg2"/>
                          </a:solidFill>
                          <a:effectLst/>
                          <a:latin typeface="Arial" charset="0"/>
                          <a:ea typeface="ヒラギノ角ゴ Pro W3"/>
                          <a:cs typeface="Arial" charset="0"/>
                        </a:rPr>
                        <a:t>&gt;</a:t>
                      </a:r>
                      <a:r>
                        <a:rPr kumimoji="0" lang="es-MX" sz="1600" b="0" i="0" u="none" strike="noStrike" cap="none" normalizeH="0" baseline="0" noProof="0" dirty="0" smtClean="0">
                          <a:ln>
                            <a:noFill/>
                          </a:ln>
                          <a:solidFill>
                            <a:schemeClr val="bg2"/>
                          </a:solidFill>
                          <a:effectLst/>
                          <a:latin typeface="Arial" charset="0"/>
                          <a:ea typeface="ヒラギノ角ゴ Pro W3"/>
                          <a:cs typeface="Arial" charset="0"/>
                        </a:rPr>
                        <a:t>1 consulta médica no tradicional</a:t>
                      </a:r>
                    </a:p>
                  </a:txBody>
                  <a:tcPr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600" b="0" i="0" u="none" strike="noStrike" cap="none" normalizeH="0" baseline="0" noProof="0" dirty="0" smtClean="0">
                          <a:ln>
                            <a:noFill/>
                          </a:ln>
                          <a:solidFill>
                            <a:schemeClr val="bg2"/>
                          </a:solidFill>
                          <a:effectLst/>
                          <a:latin typeface="Arial" charset="0"/>
                          <a:ea typeface="ヒラギノ角ゴ Pro W3"/>
                          <a:cs typeface="Arial" charset="0"/>
                        </a:rPr>
                        <a:t>41.5</a:t>
                      </a:r>
                    </a:p>
                  </a:txBody>
                  <a:tcPr marR="109728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600" b="0" i="0" u="none" strike="noStrike" cap="none" normalizeH="0" baseline="0" noProof="0" dirty="0" smtClean="0">
                          <a:ln>
                            <a:noFill/>
                          </a:ln>
                          <a:solidFill>
                            <a:schemeClr val="bg2"/>
                          </a:solidFill>
                          <a:effectLst/>
                          <a:latin typeface="Arial" charset="0"/>
                          <a:ea typeface="ヒラギノ角ゴ Pro W3"/>
                          <a:cs typeface="Arial" charset="0"/>
                        </a:rPr>
                        <a:t>21.8</a:t>
                      </a:r>
                    </a:p>
                  </a:txBody>
                  <a:tcPr marR="109728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r>
              <a:tr h="563563">
                <a:tc>
                  <a:txBody>
                    <a:bodyPr/>
                    <a:lstStyle/>
                    <a:p>
                      <a:pPr marL="0" marR="0" lvl="0" indent="0" algn="l" defTabSz="914400" rtl="0" eaLnBrk="1" fontAlgn="base" latinLnBrk="0" hangingPunct="1">
                        <a:lnSpc>
                          <a:spcPct val="100000"/>
                        </a:lnSpc>
                        <a:spcBef>
                          <a:spcPct val="0"/>
                        </a:spcBef>
                        <a:spcAft>
                          <a:spcPct val="30000"/>
                        </a:spcAft>
                        <a:buClr>
                          <a:srgbClr val="0191CD"/>
                        </a:buClr>
                        <a:buSzTx/>
                        <a:buFontTx/>
                        <a:buNone/>
                        <a:tabLst/>
                      </a:pPr>
                      <a:r>
                        <a:rPr kumimoji="0" lang="es-MX" sz="1600" b="0" i="0" u="sng" strike="noStrike" cap="none" normalizeH="0" baseline="0" noProof="0" dirty="0" smtClean="0">
                          <a:ln>
                            <a:noFill/>
                          </a:ln>
                          <a:solidFill>
                            <a:schemeClr val="tx1"/>
                          </a:solidFill>
                          <a:effectLst/>
                          <a:latin typeface="Arial" charset="0"/>
                          <a:ea typeface="ヒラギノ角ゴ Pro W3"/>
                          <a:cs typeface="Arial" charset="0"/>
                        </a:rPr>
                        <a:t>&gt;</a:t>
                      </a:r>
                      <a:r>
                        <a:rPr kumimoji="0" lang="es-MX" sz="1600" b="0" i="0" u="none" strike="noStrike" cap="none" normalizeH="0" baseline="0" noProof="0" dirty="0" smtClean="0">
                          <a:ln>
                            <a:noFill/>
                          </a:ln>
                          <a:solidFill>
                            <a:schemeClr val="tx1"/>
                          </a:solidFill>
                          <a:effectLst/>
                          <a:latin typeface="Arial" charset="0"/>
                          <a:ea typeface="ヒラギノ角ゴ Pro W3"/>
                          <a:cs typeface="Arial" charset="0"/>
                        </a:rPr>
                        <a:t>1 consulta ER</a:t>
                      </a:r>
                    </a:p>
                  </a:txBody>
                  <a:tcPr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600" b="0" i="0" u="none" strike="noStrike" cap="none" normalizeH="0" baseline="0" noProof="0" dirty="0" smtClean="0">
                          <a:ln>
                            <a:noFill/>
                          </a:ln>
                          <a:solidFill>
                            <a:schemeClr val="tx1"/>
                          </a:solidFill>
                          <a:effectLst/>
                          <a:latin typeface="Arial" charset="0"/>
                          <a:ea typeface="ヒラギノ角ゴ Pro W3"/>
                          <a:cs typeface="Arial" charset="0"/>
                        </a:rPr>
                        <a:t>23.9</a:t>
                      </a:r>
                    </a:p>
                  </a:txBody>
                  <a:tcPr marR="109728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600" b="0" i="0" u="none" strike="noStrike" cap="none" normalizeH="0" baseline="0" noProof="0" dirty="0" smtClean="0">
                          <a:ln>
                            <a:noFill/>
                          </a:ln>
                          <a:solidFill>
                            <a:schemeClr val="tx1"/>
                          </a:solidFill>
                          <a:effectLst/>
                          <a:latin typeface="Arial" charset="0"/>
                          <a:ea typeface="ヒラギノ角ゴ Pro W3"/>
                          <a:cs typeface="Arial" charset="0"/>
                        </a:rPr>
                        <a:t>11.7</a:t>
                      </a:r>
                    </a:p>
                  </a:txBody>
                  <a:tcPr marR="109728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r>
              <a:tr h="563563">
                <a:tc>
                  <a:txBody>
                    <a:bodyPr/>
                    <a:lstStyle/>
                    <a:p>
                      <a:pPr marL="0" marR="0" lvl="0" indent="0" algn="l" defTabSz="914400" rtl="0" eaLnBrk="1" fontAlgn="base" latinLnBrk="0" hangingPunct="1">
                        <a:lnSpc>
                          <a:spcPct val="100000"/>
                        </a:lnSpc>
                        <a:spcBef>
                          <a:spcPct val="0"/>
                        </a:spcBef>
                        <a:spcAft>
                          <a:spcPct val="30000"/>
                        </a:spcAft>
                        <a:buClr>
                          <a:srgbClr val="0191CD"/>
                        </a:buClr>
                        <a:buSzTx/>
                        <a:buFontTx/>
                        <a:buNone/>
                        <a:tabLst/>
                      </a:pPr>
                      <a:r>
                        <a:rPr kumimoji="0" lang="es-MX" sz="1600" b="0" i="0" u="sng" strike="noStrike" cap="none" normalizeH="0" baseline="0" noProof="0" dirty="0" smtClean="0">
                          <a:ln>
                            <a:noFill/>
                          </a:ln>
                          <a:solidFill>
                            <a:schemeClr val="bg2"/>
                          </a:solidFill>
                          <a:effectLst/>
                          <a:latin typeface="Arial" charset="0"/>
                          <a:ea typeface="ヒラギノ角ゴ Pro W3"/>
                          <a:cs typeface="Arial" charset="0"/>
                        </a:rPr>
                        <a:t>&gt;</a:t>
                      </a:r>
                      <a:r>
                        <a:rPr kumimoji="0" lang="es-MX" sz="1600" b="0" i="0" u="none" strike="noStrike" cap="none" normalizeH="0" baseline="0" noProof="0" dirty="0" smtClean="0">
                          <a:ln>
                            <a:noFill/>
                          </a:ln>
                          <a:solidFill>
                            <a:schemeClr val="bg2"/>
                          </a:solidFill>
                          <a:effectLst/>
                          <a:latin typeface="Arial" charset="0"/>
                          <a:ea typeface="ヒラギノ角ゴ Pro W3"/>
                          <a:cs typeface="Arial" charset="0"/>
                        </a:rPr>
                        <a:t>1 hospitalización</a:t>
                      </a:r>
                    </a:p>
                  </a:txBody>
                  <a:tcPr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600" b="0" i="0" u="none" strike="noStrike" cap="none" normalizeH="0" baseline="0" noProof="0" dirty="0" smtClean="0">
                          <a:ln>
                            <a:noFill/>
                          </a:ln>
                          <a:solidFill>
                            <a:schemeClr val="bg2"/>
                          </a:solidFill>
                          <a:effectLst/>
                          <a:latin typeface="Arial" charset="0"/>
                          <a:ea typeface="ヒラギノ角ゴ Pro W3"/>
                          <a:cs typeface="Arial" charset="0"/>
                        </a:rPr>
                        <a:t>11.4</a:t>
                      </a:r>
                    </a:p>
                  </a:txBody>
                  <a:tcPr marR="109728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600" b="0" i="0" u="none" strike="noStrike" cap="none" normalizeH="0" baseline="0" noProof="0" dirty="0" smtClean="0">
                          <a:ln>
                            <a:noFill/>
                          </a:ln>
                          <a:solidFill>
                            <a:schemeClr val="bg2"/>
                          </a:solidFill>
                          <a:effectLst/>
                          <a:latin typeface="Arial" charset="0"/>
                          <a:ea typeface="ヒラギノ角ゴ Pro W3"/>
                          <a:cs typeface="Arial" charset="0"/>
                        </a:rPr>
                        <a:t>6.0</a:t>
                      </a:r>
                    </a:p>
                  </a:txBody>
                  <a:tcPr marR="109728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r>
              <a:tr h="563563">
                <a:tc>
                  <a:txBody>
                    <a:bodyPr/>
                    <a:lstStyle/>
                    <a:p>
                      <a:pPr marL="0" marR="0" lvl="0" indent="0" algn="l" defTabSz="914400" rtl="0" eaLnBrk="1" fontAlgn="base" latinLnBrk="0" hangingPunct="1">
                        <a:lnSpc>
                          <a:spcPct val="100000"/>
                        </a:lnSpc>
                        <a:spcBef>
                          <a:spcPct val="0"/>
                        </a:spcBef>
                        <a:spcAft>
                          <a:spcPct val="30000"/>
                        </a:spcAft>
                        <a:buClr>
                          <a:srgbClr val="0191CD"/>
                        </a:buClr>
                        <a:buSzTx/>
                        <a:buFontTx/>
                        <a:buNone/>
                        <a:tabLst/>
                      </a:pPr>
                      <a:r>
                        <a:rPr kumimoji="0" lang="es-MX" sz="1600" b="0" i="0" u="none" strike="noStrike" cap="none" normalizeH="0" baseline="0" noProof="0" dirty="0" smtClean="0">
                          <a:ln>
                            <a:noFill/>
                          </a:ln>
                          <a:solidFill>
                            <a:schemeClr val="tx1"/>
                          </a:solidFill>
                          <a:effectLst/>
                          <a:latin typeface="Arial" charset="0"/>
                          <a:ea typeface="ヒラギノ角ゴ Pro W3"/>
                          <a:cs typeface="Arial" charset="0"/>
                        </a:rPr>
                        <a:t>Núm. de medicinas por prescripción</a:t>
                      </a:r>
                    </a:p>
                  </a:txBody>
                  <a:tcPr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600" b="0" i="0" u="none" strike="noStrike" cap="none" normalizeH="0" baseline="0" noProof="0" dirty="0" smtClean="0">
                          <a:ln>
                            <a:noFill/>
                          </a:ln>
                          <a:solidFill>
                            <a:schemeClr val="tx1"/>
                          </a:solidFill>
                          <a:effectLst/>
                          <a:latin typeface="Arial" charset="0"/>
                          <a:ea typeface="ヒラギノ角ゴ Pro W3"/>
                          <a:cs typeface="Arial" charset="0"/>
                        </a:rPr>
                        <a:t>9.0</a:t>
                      </a:r>
                    </a:p>
                  </a:txBody>
                  <a:tcPr marR="109728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600" b="0" i="0" u="none" strike="noStrike" cap="none" normalizeH="0" baseline="0" noProof="0" dirty="0" smtClean="0">
                          <a:ln>
                            <a:noFill/>
                          </a:ln>
                          <a:solidFill>
                            <a:schemeClr val="tx1"/>
                          </a:solidFill>
                          <a:effectLst/>
                          <a:latin typeface="Arial" charset="0"/>
                          <a:ea typeface="ヒラギノ角ゴ Pro W3"/>
                          <a:cs typeface="Arial" charset="0"/>
                        </a:rPr>
                        <a:t>1.9</a:t>
                      </a:r>
                    </a:p>
                  </a:txBody>
                  <a:tcPr marR="109728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Text Box 59"/>
          <p:cNvSpPr txBox="1">
            <a:spLocks noChangeArrowheads="1"/>
          </p:cNvSpPr>
          <p:nvPr/>
        </p:nvSpPr>
        <p:spPr bwMode="auto">
          <a:xfrm>
            <a:off x="307975" y="6396424"/>
            <a:ext cx="8528050" cy="323165"/>
          </a:xfrm>
          <a:prstGeom prst="rect">
            <a:avLst/>
          </a:prstGeom>
          <a:noFill/>
          <a:ln w="9525">
            <a:noFill/>
            <a:miter lim="800000"/>
            <a:headEnd/>
            <a:tailEnd/>
          </a:ln>
        </p:spPr>
        <p:txBody>
          <a:bodyPr lIns="0" tIns="0" rIns="0" bIns="0" anchor="b">
            <a:spAutoFit/>
          </a:bodyPr>
          <a:lstStyle/>
          <a:p>
            <a:r>
              <a:rPr lang="es-MX" sz="1100" b="1" dirty="0" smtClean="0">
                <a:solidFill>
                  <a:schemeClr val="bg2"/>
                </a:solidFill>
              </a:rPr>
              <a:t>ER = sala de urgencias</a:t>
            </a:r>
          </a:p>
          <a:p>
            <a:r>
              <a:rPr lang="es-MX" sz="1000" dirty="0" smtClean="0">
                <a:solidFill>
                  <a:schemeClr val="bg2"/>
                </a:solidFill>
              </a:rPr>
              <a:t>Fuente:  Encuesta Nacional de Salud y Bienestar  (NHWS) 2008.</a:t>
            </a:r>
            <a:endParaRPr lang="es-MX" sz="1000" dirty="0">
              <a:solidFill>
                <a:schemeClr val="bg2"/>
              </a:solidFill>
            </a:endParaRPr>
          </a:p>
        </p:txBody>
      </p:sp>
    </p:spTree>
    <p:extLst>
      <p:ext uri="{BB962C8B-B14F-4D97-AF65-F5344CB8AC3E}">
        <p14:creationId xmlns:p14="http://schemas.microsoft.com/office/powerpoint/2010/main" val="3509898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7" name="Rectangle 2"/>
          <p:cNvSpPr>
            <a:spLocks noGrp="1" noChangeArrowheads="1"/>
          </p:cNvSpPr>
          <p:nvPr>
            <p:ph type="title"/>
          </p:nvPr>
        </p:nvSpPr>
        <p:spPr/>
        <p:txBody>
          <a:bodyPr>
            <a:normAutofit fontScale="90000"/>
          </a:bodyPr>
          <a:lstStyle/>
          <a:p>
            <a:r>
              <a:rPr lang="es-MX" noProof="0" dirty="0" smtClean="0"/>
              <a:t>Los Trabajadores con  Dolor por Fibromialgia Tienen Mayores Costos de Salud</a:t>
            </a:r>
          </a:p>
        </p:txBody>
      </p:sp>
      <p:sp>
        <p:nvSpPr>
          <p:cNvPr id="674818" name="Text Box 3"/>
          <p:cNvSpPr txBox="1">
            <a:spLocks noChangeArrowheads="1"/>
          </p:cNvSpPr>
          <p:nvPr/>
        </p:nvSpPr>
        <p:spPr bwMode="auto">
          <a:xfrm>
            <a:off x="307975" y="6432360"/>
            <a:ext cx="8528050" cy="338554"/>
          </a:xfrm>
          <a:prstGeom prst="rect">
            <a:avLst/>
          </a:prstGeom>
          <a:noFill/>
          <a:ln w="9525">
            <a:noFill/>
            <a:miter lim="800000"/>
            <a:headEnd/>
            <a:tailEnd/>
          </a:ln>
        </p:spPr>
        <p:txBody>
          <a:bodyPr lIns="0" tIns="0" rIns="0" bIns="0" anchor="b">
            <a:spAutoFit/>
          </a:bodyPr>
          <a:lstStyle/>
          <a:p>
            <a:r>
              <a:rPr lang="en-CA" sz="1200" b="1" dirty="0" smtClean="0">
                <a:solidFill>
                  <a:schemeClr val="bg2"/>
                </a:solidFill>
              </a:rPr>
              <a:t>ER = sala de urgencias</a:t>
            </a:r>
          </a:p>
          <a:p>
            <a:r>
              <a:rPr lang="en-CA" sz="1000" dirty="0" smtClean="0">
                <a:solidFill>
                  <a:schemeClr val="bg2"/>
                </a:solidFill>
              </a:rPr>
              <a:t>Fuente:  </a:t>
            </a:r>
            <a:r>
              <a:rPr lang="es-MX" sz="1000" dirty="0" smtClean="0">
                <a:solidFill>
                  <a:schemeClr val="bg2"/>
                </a:solidFill>
              </a:rPr>
              <a:t>Encuesta Nacional de Salud y Bienestar </a:t>
            </a:r>
            <a:r>
              <a:rPr lang="en-CA" sz="1000" dirty="0" smtClean="0">
                <a:solidFill>
                  <a:schemeClr val="bg2"/>
                </a:solidFill>
              </a:rPr>
              <a:t> </a:t>
            </a:r>
            <a:r>
              <a:rPr lang="en-CA" sz="1000" dirty="0">
                <a:solidFill>
                  <a:schemeClr val="bg2"/>
                </a:solidFill>
              </a:rPr>
              <a:t>(NHWS) 2008.</a:t>
            </a:r>
            <a:endParaRPr lang="en-US" sz="1000" dirty="0">
              <a:solidFill>
                <a:schemeClr val="bg2"/>
              </a:solidFill>
            </a:endParaRPr>
          </a:p>
        </p:txBody>
      </p:sp>
      <p:graphicFrame>
        <p:nvGraphicFramePr>
          <p:cNvPr id="548067" name="Group 227"/>
          <p:cNvGraphicFramePr>
            <a:graphicFrameLocks noGrp="1"/>
          </p:cNvGraphicFramePr>
          <p:nvPr>
            <p:extLst>
              <p:ext uri="{D42A27DB-BD31-4B8C-83A1-F6EECF244321}">
                <p14:modId xmlns:p14="http://schemas.microsoft.com/office/powerpoint/2010/main" val="2917488544"/>
              </p:ext>
            </p:extLst>
          </p:nvPr>
        </p:nvGraphicFramePr>
        <p:xfrm>
          <a:off x="307975" y="1700808"/>
          <a:ext cx="8528050" cy="4631854"/>
        </p:xfrm>
        <a:graphic>
          <a:graphicData uri="http://schemas.openxmlformats.org/drawingml/2006/table">
            <a:tbl>
              <a:tblPr/>
              <a:tblGrid>
                <a:gridCol w="3997325"/>
                <a:gridCol w="2265363"/>
                <a:gridCol w="2265362"/>
              </a:tblGrid>
              <a:tr h="641350">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s-MX" sz="1600" b="1" i="0" u="none" strike="noStrike" cap="none" normalizeH="0" baseline="0" noProof="0" dirty="0" smtClean="0">
                          <a:ln>
                            <a:noFill/>
                          </a:ln>
                          <a:solidFill>
                            <a:schemeClr val="tx1"/>
                          </a:solidFill>
                          <a:effectLst/>
                          <a:latin typeface="Arial" charset="0"/>
                          <a:ea typeface="ヒラギノ角ゴ Pro W3"/>
                          <a:cs typeface="Arial" charset="0"/>
                        </a:rPr>
                        <a:t>Costos promedio anuales por trabajador</a:t>
                      </a:r>
                    </a:p>
                  </a:txBody>
                  <a:tcPr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s-MX" sz="1600" b="1" i="0" u="none" strike="noStrike" cap="none" normalizeH="0" baseline="0" noProof="0" dirty="0" smtClean="0">
                          <a:ln>
                            <a:noFill/>
                          </a:ln>
                          <a:solidFill>
                            <a:schemeClr val="tx1"/>
                          </a:solidFill>
                          <a:effectLst/>
                          <a:latin typeface="Arial" charset="0"/>
                          <a:ea typeface="ヒラギノ角ゴ Pro W3"/>
                          <a:cs typeface="Arial" charset="0"/>
                        </a:rPr>
                        <a:t>Dolor por fibromialgia</a:t>
                      </a:r>
                    </a:p>
                  </a:txBody>
                  <a:tcPr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s-MX" sz="1600" b="1" i="0" u="none" strike="noStrike" cap="none" normalizeH="0" baseline="0" noProof="0" dirty="0" smtClean="0">
                          <a:ln>
                            <a:noFill/>
                          </a:ln>
                          <a:solidFill>
                            <a:schemeClr val="tx1"/>
                          </a:solidFill>
                          <a:effectLst/>
                          <a:latin typeface="Arial" charset="0"/>
                          <a:ea typeface="ヒラギノ角ゴ Pro W3"/>
                          <a:cs typeface="Arial" charset="0"/>
                        </a:rPr>
                        <a:t>Dolor no por fibromialgia</a:t>
                      </a:r>
                    </a:p>
                  </a:txBody>
                  <a:tcPr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accent1"/>
                    </a:solidFill>
                  </a:tcPr>
                </a:tc>
              </a:tr>
              <a:tr h="328613">
                <a:tc>
                  <a:txBody>
                    <a:bodyPr/>
                    <a:lstStyle/>
                    <a:p>
                      <a:pPr marL="0" marR="0" lvl="0" indent="0" algn="l" defTabSz="914400" rtl="0" eaLnBrk="1" fontAlgn="base" latinLnBrk="0" hangingPunct="1">
                        <a:lnSpc>
                          <a:spcPct val="100000"/>
                        </a:lnSpc>
                        <a:spcBef>
                          <a:spcPct val="0"/>
                        </a:spcBef>
                        <a:spcAft>
                          <a:spcPct val="30000"/>
                        </a:spcAft>
                        <a:buClr>
                          <a:srgbClr val="0191CD"/>
                        </a:buClr>
                        <a:buSzTx/>
                        <a:buFontTx/>
                        <a:buNone/>
                        <a:tabLst/>
                      </a:pPr>
                      <a:r>
                        <a:rPr kumimoji="0" lang="es-MX" sz="1400" b="1" i="0" u="none" strike="noStrike" cap="none" normalizeH="0" baseline="0" noProof="0" dirty="0" smtClean="0">
                          <a:ln>
                            <a:noFill/>
                          </a:ln>
                          <a:solidFill>
                            <a:schemeClr val="bg2"/>
                          </a:solidFill>
                          <a:effectLst/>
                          <a:latin typeface="Arial" charset="0"/>
                          <a:ea typeface="ヒラギノ角ゴ Pro W3"/>
                          <a:cs typeface="Arial" charset="0"/>
                        </a:rPr>
                        <a:t>Costos directos</a:t>
                      </a:r>
                    </a:p>
                  </a:txBody>
                  <a:tcPr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DF5FF"/>
                    </a:solidFill>
                  </a:tcPr>
                </a:tc>
                <a:tc>
                  <a:txBody>
                    <a:bodyPr/>
                    <a:lstStyle/>
                    <a:p>
                      <a:pPr marL="465138" marR="0" lvl="0" indent="42863" algn="r" defTabSz="914400" rtl="0" eaLnBrk="1" fontAlgn="base" latinLnBrk="0" hangingPunct="1">
                        <a:lnSpc>
                          <a:spcPct val="100000"/>
                        </a:lnSpc>
                        <a:spcBef>
                          <a:spcPct val="0"/>
                        </a:spcBef>
                        <a:spcAft>
                          <a:spcPct val="30000"/>
                        </a:spcAft>
                        <a:buClr>
                          <a:srgbClr val="0191CD"/>
                        </a:buClr>
                        <a:buSzTx/>
                        <a:buFontTx/>
                        <a:buNone/>
                        <a:tabLst/>
                      </a:pPr>
                      <a:endParaRPr kumimoji="0" lang="es-MX" sz="1400" b="1" i="0" u="none" strike="noStrike" cap="none" normalizeH="0" baseline="0" noProof="0" dirty="0" smtClean="0">
                        <a:ln>
                          <a:noFill/>
                        </a:ln>
                        <a:solidFill>
                          <a:schemeClr val="bg2"/>
                        </a:solidFill>
                        <a:effectLst/>
                        <a:latin typeface="Arial" charset="0"/>
                        <a:ea typeface="ヒラギノ角ゴ Pro W3"/>
                        <a:cs typeface="Arial" charset="0"/>
                      </a:endParaRPr>
                    </a:p>
                  </a:txBody>
                  <a:tcPr marR="9144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DF5FF"/>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endParaRPr kumimoji="0" lang="es-MX" sz="1400" b="1" i="0" u="none" strike="noStrike" cap="none" normalizeH="0" baseline="0" noProof="0" dirty="0" smtClean="0">
                        <a:ln>
                          <a:noFill/>
                        </a:ln>
                        <a:solidFill>
                          <a:schemeClr val="bg2"/>
                        </a:solidFill>
                        <a:effectLst/>
                        <a:latin typeface="Arial" charset="0"/>
                        <a:ea typeface="ヒラギノ角ゴ Pro W3"/>
                        <a:cs typeface="Arial" charset="0"/>
                      </a:endParaRPr>
                    </a:p>
                  </a:txBody>
                  <a:tcPr marR="9144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DF5FF"/>
                    </a:solidFill>
                  </a:tcPr>
                </a:tc>
              </a:tr>
              <a:tr h="298450">
                <a:tc>
                  <a:txBody>
                    <a:bodyPr/>
                    <a:lstStyle/>
                    <a:p>
                      <a:pPr marL="173038" marR="0" lvl="0" indent="0" algn="l" defTabSz="914400" rtl="0" eaLnBrk="1" fontAlgn="base" latinLnBrk="0" hangingPunct="1">
                        <a:lnSpc>
                          <a:spcPct val="100000"/>
                        </a:lnSpc>
                        <a:spcBef>
                          <a:spcPct val="0"/>
                        </a:spcBef>
                        <a:spcAft>
                          <a:spcPct val="30000"/>
                        </a:spcAft>
                        <a:buClr>
                          <a:srgbClr val="0191CD"/>
                        </a:buClr>
                        <a:buSzTx/>
                        <a:buFontTx/>
                        <a:buNone/>
                        <a:tabLst/>
                      </a:pPr>
                      <a:r>
                        <a:rPr kumimoji="0" lang="es-MX" sz="1400" b="0" i="0" u="none" strike="noStrike" cap="none" normalizeH="0" baseline="0" noProof="0" dirty="0" smtClean="0">
                          <a:ln>
                            <a:noFill/>
                          </a:ln>
                          <a:solidFill>
                            <a:schemeClr val="bg2"/>
                          </a:solidFill>
                          <a:effectLst/>
                          <a:latin typeface="Arial" charset="0"/>
                          <a:ea typeface="ヒラギノ角ゴ Pro W3"/>
                          <a:cs typeface="Arial" charset="0"/>
                        </a:rPr>
                        <a:t>Consulta ER</a:t>
                      </a:r>
                    </a:p>
                  </a:txBody>
                  <a:tcPr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400" b="0" i="0" u="none" strike="noStrike" cap="none" normalizeH="0" baseline="0" noProof="0" dirty="0" smtClean="0">
                          <a:ln>
                            <a:noFill/>
                          </a:ln>
                          <a:solidFill>
                            <a:schemeClr val="bg2"/>
                          </a:solidFill>
                          <a:effectLst/>
                          <a:latin typeface="Arial" charset="0"/>
                          <a:ea typeface="ヒラギノ角ゴ Pro W3"/>
                          <a:cs typeface="Arial" charset="0"/>
                        </a:rPr>
                        <a:t>$594</a:t>
                      </a:r>
                    </a:p>
                  </a:txBody>
                  <a:tcPr marR="9144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400" b="0" i="0" u="none" strike="noStrike" cap="none" normalizeH="0" baseline="0" noProof="0" dirty="0" smtClean="0">
                          <a:ln>
                            <a:noFill/>
                          </a:ln>
                          <a:solidFill>
                            <a:schemeClr val="bg2"/>
                          </a:solidFill>
                          <a:effectLst/>
                          <a:latin typeface="Arial" charset="0"/>
                          <a:ea typeface="ヒラギノ角ゴ Pro W3"/>
                          <a:cs typeface="Arial" charset="0"/>
                        </a:rPr>
                        <a:t>$229</a:t>
                      </a:r>
                    </a:p>
                  </a:txBody>
                  <a:tcPr marR="9144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r>
              <a:tr h="414338">
                <a:tc>
                  <a:txBody>
                    <a:bodyPr/>
                    <a:lstStyle/>
                    <a:p>
                      <a:pPr marL="173038" marR="0" lvl="0" indent="0" algn="l" defTabSz="914400" rtl="0" eaLnBrk="1" fontAlgn="base" latinLnBrk="0" hangingPunct="1">
                        <a:lnSpc>
                          <a:spcPct val="100000"/>
                        </a:lnSpc>
                        <a:spcBef>
                          <a:spcPct val="0"/>
                        </a:spcBef>
                        <a:spcAft>
                          <a:spcPct val="30000"/>
                        </a:spcAft>
                        <a:buClr>
                          <a:srgbClr val="0191CD"/>
                        </a:buClr>
                        <a:buSzTx/>
                        <a:buFontTx/>
                        <a:buNone/>
                        <a:tabLst/>
                      </a:pPr>
                      <a:r>
                        <a:rPr kumimoji="0" lang="es-MX" sz="1400" b="0" i="0" u="none" strike="noStrike" cap="none" normalizeH="0" baseline="0" noProof="0" dirty="0" smtClean="0">
                          <a:ln>
                            <a:noFill/>
                          </a:ln>
                          <a:solidFill>
                            <a:schemeClr val="tx1"/>
                          </a:solidFill>
                          <a:effectLst/>
                          <a:latin typeface="Arial" charset="0"/>
                          <a:ea typeface="ヒラギノ角ゴ Pro W3"/>
                          <a:cs typeface="Arial" charset="0"/>
                        </a:rPr>
                        <a:t>Hospitalización</a:t>
                      </a:r>
                    </a:p>
                  </a:txBody>
                  <a:tcPr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400" b="0" i="0" u="none" strike="noStrike" cap="none" normalizeH="0" baseline="0" noProof="0" dirty="0" smtClean="0">
                          <a:ln>
                            <a:noFill/>
                          </a:ln>
                          <a:solidFill>
                            <a:schemeClr val="tx1"/>
                          </a:solidFill>
                          <a:effectLst/>
                          <a:latin typeface="Arial" charset="0"/>
                          <a:ea typeface="ヒラギノ角ゴ Pro W3"/>
                          <a:cs typeface="Arial" charset="0"/>
                        </a:rPr>
                        <a:t>$3410</a:t>
                      </a:r>
                    </a:p>
                  </a:txBody>
                  <a:tcPr marR="9144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400" b="0" i="0" u="none" strike="noStrike" cap="none" normalizeH="0" baseline="0" noProof="0" dirty="0" smtClean="0">
                          <a:ln>
                            <a:noFill/>
                          </a:ln>
                          <a:solidFill>
                            <a:schemeClr val="tx1"/>
                          </a:solidFill>
                          <a:effectLst/>
                          <a:latin typeface="Arial" charset="0"/>
                          <a:ea typeface="ヒラギノ角ゴ Pro W3"/>
                          <a:cs typeface="Arial" charset="0"/>
                        </a:rPr>
                        <a:t>$1431</a:t>
                      </a:r>
                    </a:p>
                  </a:txBody>
                  <a:tcPr marR="9144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r>
              <a:tr h="412750">
                <a:tc>
                  <a:txBody>
                    <a:bodyPr/>
                    <a:lstStyle/>
                    <a:p>
                      <a:pPr marL="173038" marR="0" lvl="0" indent="0" algn="l" defTabSz="914400" rtl="0" eaLnBrk="1" fontAlgn="base" latinLnBrk="0" hangingPunct="1">
                        <a:lnSpc>
                          <a:spcPct val="100000"/>
                        </a:lnSpc>
                        <a:spcBef>
                          <a:spcPct val="0"/>
                        </a:spcBef>
                        <a:spcAft>
                          <a:spcPct val="30000"/>
                        </a:spcAft>
                        <a:buClr>
                          <a:srgbClr val="0191CD"/>
                        </a:buClr>
                        <a:buSzTx/>
                        <a:buFontTx/>
                        <a:buNone/>
                        <a:tabLst/>
                      </a:pPr>
                      <a:r>
                        <a:rPr kumimoji="0" lang="es-MX" sz="1400" b="0" i="0" u="none" strike="noStrike" cap="none" normalizeH="0" baseline="0" noProof="0" dirty="0" smtClean="0">
                          <a:ln>
                            <a:noFill/>
                          </a:ln>
                          <a:solidFill>
                            <a:schemeClr val="bg2"/>
                          </a:solidFill>
                          <a:effectLst/>
                          <a:latin typeface="Arial" charset="0"/>
                          <a:ea typeface="ヒラギノ角ゴ Pro W3"/>
                          <a:cs typeface="Arial" charset="0"/>
                        </a:rPr>
                        <a:t>Consulta al médico</a:t>
                      </a:r>
                    </a:p>
                  </a:txBody>
                  <a:tcPr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400" b="0" i="0" u="none" strike="noStrike" cap="none" normalizeH="0" baseline="0" noProof="0" dirty="0" smtClean="0">
                          <a:ln>
                            <a:noFill/>
                          </a:ln>
                          <a:solidFill>
                            <a:schemeClr val="bg2"/>
                          </a:solidFill>
                          <a:effectLst/>
                          <a:latin typeface="Arial" charset="0"/>
                          <a:ea typeface="ヒラギノ角ゴ Pro W3"/>
                          <a:cs typeface="Arial" charset="0"/>
                        </a:rPr>
                        <a:t>$2078</a:t>
                      </a:r>
                    </a:p>
                  </a:txBody>
                  <a:tcPr marR="9144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400" b="0" i="0" u="none" strike="noStrike" cap="none" normalizeH="0" baseline="0" noProof="0" dirty="0" smtClean="0">
                          <a:ln>
                            <a:noFill/>
                          </a:ln>
                          <a:solidFill>
                            <a:schemeClr val="bg2"/>
                          </a:solidFill>
                          <a:effectLst/>
                          <a:latin typeface="Arial" charset="0"/>
                          <a:ea typeface="ヒラギノ角ゴ Pro W3"/>
                          <a:cs typeface="Arial" charset="0"/>
                        </a:rPr>
                        <a:t>$777</a:t>
                      </a:r>
                    </a:p>
                  </a:txBody>
                  <a:tcPr marR="9144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r>
              <a:tr h="298450">
                <a:tc>
                  <a:txBody>
                    <a:bodyPr/>
                    <a:lstStyle/>
                    <a:p>
                      <a:pPr marL="173038" marR="0" lvl="0" indent="0" algn="l" defTabSz="914400" rtl="0" eaLnBrk="1" fontAlgn="base" latinLnBrk="0" hangingPunct="1">
                        <a:lnSpc>
                          <a:spcPct val="100000"/>
                        </a:lnSpc>
                        <a:spcBef>
                          <a:spcPct val="0"/>
                        </a:spcBef>
                        <a:spcAft>
                          <a:spcPct val="30000"/>
                        </a:spcAft>
                        <a:buClr>
                          <a:srgbClr val="0191CD"/>
                        </a:buClr>
                        <a:buSzTx/>
                        <a:buFontTx/>
                        <a:buNone/>
                        <a:tabLst/>
                      </a:pPr>
                      <a:r>
                        <a:rPr kumimoji="0" lang="es-MX" sz="1400" b="0" i="0" u="none" strike="noStrike" cap="none" normalizeH="0" baseline="0" noProof="0" dirty="0" smtClean="0">
                          <a:ln>
                            <a:noFill/>
                          </a:ln>
                          <a:solidFill>
                            <a:schemeClr val="tx1"/>
                          </a:solidFill>
                          <a:effectLst/>
                          <a:latin typeface="Arial" charset="0"/>
                          <a:ea typeface="ヒラギノ角ゴ Pro W3"/>
                          <a:cs typeface="Arial" charset="0"/>
                        </a:rPr>
                        <a:t>Total costos directos</a:t>
                      </a:r>
                    </a:p>
                  </a:txBody>
                  <a:tcPr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400" b="0" i="0" u="none" strike="noStrike" cap="none" normalizeH="0" baseline="0" noProof="0" dirty="0" smtClean="0">
                          <a:ln>
                            <a:noFill/>
                          </a:ln>
                          <a:solidFill>
                            <a:schemeClr val="tx1"/>
                          </a:solidFill>
                          <a:effectLst/>
                          <a:latin typeface="Arial" charset="0"/>
                          <a:ea typeface="ヒラギノ角ゴ Pro W3"/>
                          <a:cs typeface="Arial" charset="0"/>
                        </a:rPr>
                        <a:t>$,082</a:t>
                      </a:r>
                    </a:p>
                  </a:txBody>
                  <a:tcPr marR="9144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400" b="0" i="0" u="none" strike="noStrike" cap="none" normalizeH="0" baseline="0" noProof="0" dirty="0" smtClean="0">
                          <a:ln>
                            <a:noFill/>
                          </a:ln>
                          <a:solidFill>
                            <a:schemeClr val="tx1"/>
                          </a:solidFill>
                          <a:effectLst/>
                          <a:latin typeface="Arial" charset="0"/>
                          <a:ea typeface="ヒラギノ角ゴ Pro W3"/>
                          <a:cs typeface="Arial" charset="0"/>
                        </a:rPr>
                        <a:t>$2437</a:t>
                      </a:r>
                    </a:p>
                  </a:txBody>
                  <a:tcPr marR="9144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r>
              <a:tr h="327025">
                <a:tc>
                  <a:txBody>
                    <a:bodyPr/>
                    <a:lstStyle/>
                    <a:p>
                      <a:pPr marL="0" marR="0" lvl="0" indent="0" algn="l" defTabSz="914400" rtl="0" eaLnBrk="1" fontAlgn="base" latinLnBrk="0" hangingPunct="1">
                        <a:lnSpc>
                          <a:spcPct val="100000"/>
                        </a:lnSpc>
                        <a:spcBef>
                          <a:spcPct val="0"/>
                        </a:spcBef>
                        <a:spcAft>
                          <a:spcPct val="30000"/>
                        </a:spcAft>
                        <a:buClr>
                          <a:srgbClr val="0191CD"/>
                        </a:buClr>
                        <a:buSzTx/>
                        <a:buFontTx/>
                        <a:buNone/>
                        <a:tabLst/>
                      </a:pPr>
                      <a:r>
                        <a:rPr kumimoji="0" lang="es-MX" sz="1400" b="1" i="0" u="none" strike="noStrike" cap="none" normalizeH="0" baseline="0" noProof="0" dirty="0" smtClean="0">
                          <a:ln>
                            <a:noFill/>
                          </a:ln>
                          <a:solidFill>
                            <a:schemeClr val="bg2"/>
                          </a:solidFill>
                          <a:effectLst/>
                          <a:latin typeface="Arial" charset="0"/>
                          <a:ea typeface="ヒラギノ角ゴ Pro W3"/>
                          <a:cs typeface="Arial" charset="0"/>
                        </a:rPr>
                        <a:t>Costos indirectos</a:t>
                      </a:r>
                    </a:p>
                  </a:txBody>
                  <a:tcPr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DF5FF"/>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endParaRPr kumimoji="0" lang="es-MX" sz="1400" b="1" i="0" u="none" strike="noStrike" cap="none" normalizeH="0" baseline="0" noProof="0" dirty="0" smtClean="0">
                        <a:ln>
                          <a:noFill/>
                        </a:ln>
                        <a:solidFill>
                          <a:schemeClr val="bg2"/>
                        </a:solidFill>
                        <a:effectLst/>
                        <a:latin typeface="Arial" charset="0"/>
                        <a:ea typeface="ヒラギノ角ゴ Pro W3"/>
                        <a:cs typeface="Arial" charset="0"/>
                      </a:endParaRPr>
                    </a:p>
                  </a:txBody>
                  <a:tcPr marR="9144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DF5FF"/>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endParaRPr kumimoji="0" lang="es-MX" sz="1400" b="1" i="0" u="none" strike="noStrike" cap="none" normalizeH="0" baseline="0" noProof="0" dirty="0" smtClean="0">
                        <a:ln>
                          <a:noFill/>
                        </a:ln>
                        <a:solidFill>
                          <a:schemeClr val="bg2"/>
                        </a:solidFill>
                        <a:effectLst/>
                        <a:latin typeface="Arial" charset="0"/>
                        <a:ea typeface="ヒラギノ角ゴ Pro W3"/>
                        <a:cs typeface="Arial" charset="0"/>
                      </a:endParaRPr>
                    </a:p>
                  </a:txBody>
                  <a:tcPr marR="9144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DF5FF"/>
                    </a:solidFill>
                  </a:tcPr>
                </a:tc>
              </a:tr>
              <a:tr h="379413">
                <a:tc>
                  <a:txBody>
                    <a:bodyPr/>
                    <a:lstStyle/>
                    <a:p>
                      <a:pPr marL="173038" marR="0" lvl="0" indent="0" algn="l" defTabSz="914400" rtl="0" eaLnBrk="1" fontAlgn="base" latinLnBrk="0" hangingPunct="1">
                        <a:lnSpc>
                          <a:spcPct val="100000"/>
                        </a:lnSpc>
                        <a:spcBef>
                          <a:spcPct val="0"/>
                        </a:spcBef>
                        <a:spcAft>
                          <a:spcPct val="30000"/>
                        </a:spcAft>
                        <a:buClr>
                          <a:srgbClr val="0191CD"/>
                        </a:buClr>
                        <a:buSzTx/>
                        <a:buFontTx/>
                        <a:buNone/>
                        <a:tabLst/>
                      </a:pPr>
                      <a:r>
                        <a:rPr kumimoji="0" lang="es-MX" sz="1400" b="0" i="0" u="none" strike="noStrike" cap="none" normalizeH="0" baseline="0" noProof="0" dirty="0" smtClean="0">
                          <a:ln>
                            <a:noFill/>
                          </a:ln>
                          <a:solidFill>
                            <a:schemeClr val="tx1"/>
                          </a:solidFill>
                          <a:effectLst/>
                          <a:latin typeface="Arial" charset="0"/>
                          <a:ea typeface="ヒラギノ角ゴ Pro W3"/>
                          <a:cs typeface="Arial" charset="0"/>
                        </a:rPr>
                        <a:t>Ingresos perdidos por ausentismo</a:t>
                      </a:r>
                    </a:p>
                  </a:txBody>
                  <a:tcPr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400" b="0" i="0" u="none" strike="noStrike" cap="none" normalizeH="0" baseline="0" noProof="0" dirty="0" smtClean="0">
                          <a:ln>
                            <a:noFill/>
                          </a:ln>
                          <a:solidFill>
                            <a:schemeClr val="tx1"/>
                          </a:solidFill>
                          <a:effectLst/>
                          <a:latin typeface="Arial" charset="0"/>
                          <a:ea typeface="ヒラギノ角ゴ Pro W3"/>
                          <a:cs typeface="Arial" charset="0"/>
                        </a:rPr>
                        <a:t>$4760</a:t>
                      </a:r>
                    </a:p>
                  </a:txBody>
                  <a:tcPr marR="9144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400" b="0" i="0" u="none" strike="noStrike" cap="none" normalizeH="0" baseline="0" noProof="0" dirty="0" smtClean="0">
                          <a:ln>
                            <a:noFill/>
                          </a:ln>
                          <a:solidFill>
                            <a:schemeClr val="tx1"/>
                          </a:solidFill>
                          <a:effectLst/>
                          <a:latin typeface="Arial" charset="0"/>
                          <a:ea typeface="ヒラギノ角ゴ Pro W3"/>
                          <a:cs typeface="Arial" charset="0"/>
                        </a:rPr>
                        <a:t>$1398</a:t>
                      </a:r>
                    </a:p>
                  </a:txBody>
                  <a:tcPr marR="9144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r>
              <a:tr h="377825">
                <a:tc>
                  <a:txBody>
                    <a:bodyPr/>
                    <a:lstStyle/>
                    <a:p>
                      <a:pPr marL="173038" marR="0" lvl="0" indent="0" algn="l" defTabSz="914400" rtl="0" eaLnBrk="1" fontAlgn="base" latinLnBrk="0" hangingPunct="1">
                        <a:lnSpc>
                          <a:spcPct val="100000"/>
                        </a:lnSpc>
                        <a:spcBef>
                          <a:spcPct val="0"/>
                        </a:spcBef>
                        <a:spcAft>
                          <a:spcPct val="30000"/>
                        </a:spcAft>
                        <a:buClr>
                          <a:srgbClr val="0191CD"/>
                        </a:buClr>
                        <a:buSzTx/>
                        <a:buFontTx/>
                        <a:buNone/>
                        <a:tabLst/>
                      </a:pPr>
                      <a:r>
                        <a:rPr kumimoji="0" lang="es-MX" sz="1400" b="0" i="0" u="none" strike="noStrike" cap="none" normalizeH="0" baseline="0" noProof="0" dirty="0" smtClean="0">
                          <a:ln>
                            <a:noFill/>
                          </a:ln>
                          <a:solidFill>
                            <a:schemeClr val="bg2"/>
                          </a:solidFill>
                          <a:effectLst/>
                          <a:latin typeface="Arial" charset="0"/>
                          <a:ea typeface="ヒラギノ角ゴ Pro W3"/>
                          <a:cs typeface="Arial" charset="0"/>
                        </a:rPr>
                        <a:t>Ingresos perdidos por presentismo</a:t>
                      </a:r>
                    </a:p>
                  </a:txBody>
                  <a:tcPr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400" b="0" i="0" u="none" strike="noStrike" cap="none" normalizeH="0" baseline="0" noProof="0" dirty="0" smtClean="0">
                          <a:ln>
                            <a:noFill/>
                          </a:ln>
                          <a:solidFill>
                            <a:schemeClr val="bg2"/>
                          </a:solidFill>
                          <a:effectLst/>
                          <a:latin typeface="Arial" charset="0"/>
                          <a:ea typeface="ヒラギノ角ゴ Pro W3"/>
                          <a:cs typeface="Arial" charset="0"/>
                        </a:rPr>
                        <a:t>$11,206</a:t>
                      </a:r>
                    </a:p>
                  </a:txBody>
                  <a:tcPr marR="9144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400" b="0" i="0" u="none" strike="noStrike" cap="none" normalizeH="0" baseline="0" noProof="0" dirty="0" smtClean="0">
                          <a:ln>
                            <a:noFill/>
                          </a:ln>
                          <a:solidFill>
                            <a:schemeClr val="bg2"/>
                          </a:solidFill>
                          <a:effectLst/>
                          <a:latin typeface="Arial" charset="0"/>
                          <a:ea typeface="ヒラギノ角ゴ Pro W3"/>
                          <a:cs typeface="Arial" charset="0"/>
                        </a:rPr>
                        <a:t>$4871</a:t>
                      </a:r>
                    </a:p>
                  </a:txBody>
                  <a:tcPr marR="9144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r>
              <a:tr h="463077">
                <a:tc>
                  <a:txBody>
                    <a:bodyPr/>
                    <a:lstStyle/>
                    <a:p>
                      <a:pPr marL="173038" marR="0" lvl="0" indent="0" algn="l" defTabSz="914400" rtl="0" eaLnBrk="1" fontAlgn="base" latinLnBrk="0" hangingPunct="1">
                        <a:lnSpc>
                          <a:spcPct val="100000"/>
                        </a:lnSpc>
                        <a:spcBef>
                          <a:spcPct val="0"/>
                        </a:spcBef>
                        <a:spcAft>
                          <a:spcPct val="30000"/>
                        </a:spcAft>
                        <a:buClr>
                          <a:srgbClr val="0191CD"/>
                        </a:buClr>
                        <a:buSzTx/>
                        <a:buFontTx/>
                        <a:buNone/>
                        <a:tabLst/>
                      </a:pPr>
                      <a:r>
                        <a:rPr kumimoji="0" lang="es-MX" sz="1400" b="0" i="0" u="none" strike="noStrike" cap="none" normalizeH="0" baseline="0" noProof="0" dirty="0" smtClean="0">
                          <a:ln>
                            <a:noFill/>
                          </a:ln>
                          <a:solidFill>
                            <a:schemeClr val="tx1"/>
                          </a:solidFill>
                          <a:effectLst/>
                          <a:latin typeface="Arial" charset="0"/>
                          <a:ea typeface="ヒラギノ角ゴ Pro W3"/>
                          <a:cs typeface="Arial" charset="0"/>
                        </a:rPr>
                        <a:t>Total costos indirectos</a:t>
                      </a:r>
                    </a:p>
                  </a:txBody>
                  <a:tcPr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400" b="0" i="0" u="none" strike="noStrike" cap="none" normalizeH="0" baseline="0" noProof="0" dirty="0" smtClean="0">
                          <a:ln>
                            <a:noFill/>
                          </a:ln>
                          <a:solidFill>
                            <a:schemeClr val="tx1"/>
                          </a:solidFill>
                          <a:effectLst/>
                          <a:latin typeface="Arial" charset="0"/>
                          <a:ea typeface="ヒラギノ角ゴ Pro W3"/>
                          <a:cs typeface="Arial" charset="0"/>
                        </a:rPr>
                        <a:t>$15,966</a:t>
                      </a:r>
                    </a:p>
                  </a:txBody>
                  <a:tcPr marR="9144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400" b="0" i="0" u="none" strike="noStrike" cap="none" normalizeH="0" baseline="0" noProof="0" dirty="0" smtClean="0">
                          <a:ln>
                            <a:noFill/>
                          </a:ln>
                          <a:solidFill>
                            <a:schemeClr val="tx1"/>
                          </a:solidFill>
                          <a:effectLst/>
                          <a:latin typeface="Arial" charset="0"/>
                          <a:ea typeface="ヒラギノ角ゴ Pro W3"/>
                          <a:cs typeface="Arial" charset="0"/>
                        </a:rPr>
                        <a:t>$6269</a:t>
                      </a:r>
                    </a:p>
                  </a:txBody>
                  <a:tcPr marR="9144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r>
              <a:tr h="328613">
                <a:tc>
                  <a:txBody>
                    <a:bodyPr/>
                    <a:lstStyle/>
                    <a:p>
                      <a:pPr marL="0" marR="0" lvl="0" indent="0" algn="l" defTabSz="914400" rtl="0" eaLnBrk="1" fontAlgn="base" latinLnBrk="0" hangingPunct="1">
                        <a:lnSpc>
                          <a:spcPct val="100000"/>
                        </a:lnSpc>
                        <a:spcBef>
                          <a:spcPct val="0"/>
                        </a:spcBef>
                        <a:spcAft>
                          <a:spcPct val="30000"/>
                        </a:spcAft>
                        <a:buClr>
                          <a:srgbClr val="0191CD"/>
                        </a:buClr>
                        <a:buSzTx/>
                        <a:buFontTx/>
                        <a:buNone/>
                        <a:tabLst/>
                      </a:pPr>
                      <a:r>
                        <a:rPr kumimoji="0" lang="es-MX" sz="1400" b="1" i="0" u="none" strike="noStrike" cap="none" normalizeH="0" baseline="0" noProof="0" dirty="0" smtClean="0">
                          <a:ln>
                            <a:noFill/>
                          </a:ln>
                          <a:solidFill>
                            <a:schemeClr val="bg2"/>
                          </a:solidFill>
                          <a:effectLst/>
                          <a:latin typeface="Arial" charset="0"/>
                          <a:ea typeface="ヒラギノ角ゴ Pro W3"/>
                          <a:cs typeface="Arial" charset="0"/>
                        </a:rPr>
                        <a:t>Total costos</a:t>
                      </a:r>
                    </a:p>
                  </a:txBody>
                  <a:tcPr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DF5FF"/>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endParaRPr kumimoji="0" lang="es-MX" sz="1400" b="1" i="0" u="none" strike="noStrike" cap="none" normalizeH="0" baseline="0" noProof="0" dirty="0" smtClean="0">
                        <a:ln>
                          <a:noFill/>
                        </a:ln>
                        <a:solidFill>
                          <a:schemeClr val="bg2"/>
                        </a:solidFill>
                        <a:effectLst/>
                        <a:latin typeface="Arial" charset="0"/>
                        <a:ea typeface="ヒラギノ角ゴ Pro W3"/>
                        <a:cs typeface="Arial" charset="0"/>
                      </a:endParaRPr>
                    </a:p>
                  </a:txBody>
                  <a:tcPr marR="9144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DF5FF"/>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endParaRPr kumimoji="0" lang="es-MX" sz="1400" b="1" i="0" u="none" strike="noStrike" cap="none" normalizeH="0" baseline="0" noProof="0" dirty="0" smtClean="0">
                        <a:ln>
                          <a:noFill/>
                        </a:ln>
                        <a:solidFill>
                          <a:schemeClr val="bg2"/>
                        </a:solidFill>
                        <a:effectLst/>
                        <a:latin typeface="Arial" charset="0"/>
                        <a:ea typeface="ヒラギノ角ゴ Pro W3"/>
                        <a:cs typeface="Arial" charset="0"/>
                      </a:endParaRPr>
                    </a:p>
                  </a:txBody>
                  <a:tcPr marR="9144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DF5FF"/>
                    </a:solidFill>
                  </a:tcPr>
                </a:tc>
              </a:tr>
              <a:tr h="349250">
                <a:tc>
                  <a:txBody>
                    <a:bodyPr/>
                    <a:lstStyle/>
                    <a:p>
                      <a:pPr marL="173038" marR="0" lvl="0" indent="0" algn="l" defTabSz="914400" rtl="0" eaLnBrk="1" fontAlgn="base" latinLnBrk="0" hangingPunct="1">
                        <a:lnSpc>
                          <a:spcPct val="100000"/>
                        </a:lnSpc>
                        <a:spcBef>
                          <a:spcPct val="0"/>
                        </a:spcBef>
                        <a:spcAft>
                          <a:spcPct val="30000"/>
                        </a:spcAft>
                        <a:buClr>
                          <a:srgbClr val="0191CD"/>
                        </a:buClr>
                        <a:buSzTx/>
                        <a:buFontTx/>
                        <a:buNone/>
                        <a:tabLst/>
                      </a:pPr>
                      <a:r>
                        <a:rPr kumimoji="0" lang="es-MX" sz="1400" b="0" i="0" u="none" strike="noStrike" cap="none" normalizeH="0" baseline="0" noProof="0" dirty="0" smtClean="0">
                          <a:ln>
                            <a:noFill/>
                          </a:ln>
                          <a:solidFill>
                            <a:schemeClr val="tx1"/>
                          </a:solidFill>
                          <a:effectLst/>
                          <a:latin typeface="Arial" charset="0"/>
                          <a:ea typeface="ヒラギノ角ゴ Pro W3"/>
                          <a:cs typeface="Arial" charset="0"/>
                        </a:rPr>
                        <a:t>Costos directos  + indirectos</a:t>
                      </a:r>
                    </a:p>
                  </a:txBody>
                  <a:tcPr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400" b="0" i="0" u="none" strike="noStrike" cap="none" normalizeH="0" baseline="0" noProof="0" dirty="0" smtClean="0">
                          <a:ln>
                            <a:noFill/>
                          </a:ln>
                          <a:solidFill>
                            <a:schemeClr val="tx1"/>
                          </a:solidFill>
                          <a:effectLst/>
                          <a:latin typeface="Arial" charset="0"/>
                          <a:ea typeface="ヒラギノ角ゴ Pro W3"/>
                          <a:cs typeface="Arial" charset="0"/>
                        </a:rPr>
                        <a:t>$22,048</a:t>
                      </a:r>
                    </a:p>
                  </a:txBody>
                  <a:tcPr marR="9144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400" b="0" i="0" u="none" strike="noStrike" cap="none" normalizeH="0" baseline="0" noProof="0" dirty="0" smtClean="0">
                          <a:ln>
                            <a:noFill/>
                          </a:ln>
                          <a:solidFill>
                            <a:schemeClr val="tx1"/>
                          </a:solidFill>
                          <a:effectLst/>
                          <a:latin typeface="Arial" charset="0"/>
                          <a:ea typeface="ヒラギノ角ゴ Pro W3"/>
                          <a:cs typeface="Arial" charset="0"/>
                        </a:rPr>
                        <a:t>$8706</a:t>
                      </a:r>
                    </a:p>
                  </a:txBody>
                  <a:tcPr marR="9144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3349453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1"/>
          <p:cNvSpPr>
            <a:spLocks noGrp="1" noChangeArrowheads="1"/>
          </p:cNvSpPr>
          <p:nvPr>
            <p:ph type="title" idx="4294967295"/>
          </p:nvPr>
        </p:nvSpPr>
        <p:spPr>
          <a:xfrm>
            <a:off x="323528" y="274638"/>
            <a:ext cx="8496944" cy="1143000"/>
          </a:xfrm>
        </p:spPr>
        <p:txBody>
          <a:bodyPr>
            <a:normAutofit fontScale="90000"/>
          </a:bodyPr>
          <a:lstStyle/>
          <a:p>
            <a:r>
              <a:rPr lang="es-MX" dirty="0" smtClean="0">
                <a:ea typeface="Arial Unicode MS" pitchFamily="34" charset="-128"/>
                <a:cs typeface="Arial Unicode MS" pitchFamily="34" charset="-128"/>
              </a:rPr>
              <a:t>Consecuencias Económicas de la Salud</a:t>
            </a:r>
            <a:br>
              <a:rPr lang="es-MX" dirty="0" smtClean="0">
                <a:ea typeface="Arial Unicode MS" pitchFamily="34" charset="-128"/>
                <a:cs typeface="Arial Unicode MS" pitchFamily="34" charset="-128"/>
              </a:rPr>
            </a:br>
            <a:r>
              <a:rPr lang="es-MX" dirty="0" smtClean="0">
                <a:ea typeface="Arial Unicode MS" pitchFamily="34" charset="-128"/>
                <a:cs typeface="Arial Unicode MS" pitchFamily="34" charset="-128"/>
              </a:rPr>
              <a:t>Relacionadas con el Diagnóstico de Fibromialgia</a:t>
            </a:r>
          </a:p>
        </p:txBody>
      </p:sp>
      <p:pic>
        <p:nvPicPr>
          <p:cNvPr id="35225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r="50677"/>
          <a:stretch>
            <a:fillRect/>
          </a:stretch>
        </p:blipFill>
        <p:spPr bwMode="gray">
          <a:xfrm>
            <a:off x="1349339" y="2382869"/>
            <a:ext cx="6246998" cy="36384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2261" name="Text Box 6"/>
          <p:cNvSpPr txBox="1">
            <a:spLocks noChangeArrowheads="1"/>
          </p:cNvSpPr>
          <p:nvPr/>
        </p:nvSpPr>
        <p:spPr bwMode="gray">
          <a:xfrm>
            <a:off x="683568" y="1681644"/>
            <a:ext cx="8460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eaLnBrk="1" hangingPunct="1">
              <a:spcBef>
                <a:spcPct val="50000"/>
              </a:spcBef>
            </a:pPr>
            <a:r>
              <a:rPr lang="es-MX" sz="2800" b="1" dirty="0" smtClean="0">
                <a:solidFill>
                  <a:schemeClr val="bg2"/>
                </a:solidFill>
              </a:rPr>
              <a:t>Pruebas y Procesamiento de Imágenes</a:t>
            </a:r>
            <a:endParaRPr lang="es-MX" sz="2800" b="1" dirty="0">
              <a:solidFill>
                <a:schemeClr val="bg2"/>
              </a:solidFill>
            </a:endParaRPr>
          </a:p>
        </p:txBody>
      </p:sp>
      <p:sp>
        <p:nvSpPr>
          <p:cNvPr id="65545" name="Rectangle 10"/>
          <p:cNvSpPr>
            <a:spLocks noChangeArrowheads="1"/>
          </p:cNvSpPr>
          <p:nvPr/>
        </p:nvSpPr>
        <p:spPr bwMode="gray">
          <a:xfrm>
            <a:off x="94744" y="6308323"/>
            <a:ext cx="275107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30000"/>
              </a:spcBef>
            </a:pPr>
            <a:r>
              <a:rPr lang="es-MX" sz="1200" b="1" dirty="0" smtClean="0">
                <a:solidFill>
                  <a:schemeClr val="bg2"/>
                </a:solidFill>
              </a:rPr>
              <a:t>Cifras del Reino Unido</a:t>
            </a:r>
          </a:p>
          <a:p>
            <a:pPr>
              <a:spcBef>
                <a:spcPct val="30000"/>
              </a:spcBef>
            </a:pPr>
            <a:r>
              <a:rPr lang="es-MX" sz="1000" dirty="0" smtClean="0">
                <a:solidFill>
                  <a:schemeClr val="bg2"/>
                </a:solidFill>
              </a:rPr>
              <a:t>Annemans L </a:t>
            </a:r>
            <a:r>
              <a:rPr lang="es-MX" sz="1000" i="1" dirty="0" smtClean="0">
                <a:solidFill>
                  <a:schemeClr val="bg2"/>
                </a:solidFill>
              </a:rPr>
              <a:t>et al. Arthritis Rheum </a:t>
            </a:r>
            <a:r>
              <a:rPr lang="es-MX" sz="1000" dirty="0" smtClean="0">
                <a:solidFill>
                  <a:schemeClr val="bg2"/>
                </a:solidFill>
              </a:rPr>
              <a:t>58(3):895-902.</a:t>
            </a:r>
            <a:endParaRPr lang="es-MX" sz="1000" dirty="0">
              <a:solidFill>
                <a:schemeClr val="bg2"/>
              </a:solidFill>
            </a:endParaRPr>
          </a:p>
        </p:txBody>
      </p:sp>
      <p:sp>
        <p:nvSpPr>
          <p:cNvPr id="352270" name="AutoShape 14"/>
          <p:cNvSpPr>
            <a:spLocks noChangeArrowheads="1"/>
          </p:cNvSpPr>
          <p:nvPr/>
        </p:nvSpPr>
        <p:spPr bwMode="gray">
          <a:xfrm>
            <a:off x="5216278" y="3212976"/>
            <a:ext cx="755650" cy="2195512"/>
          </a:xfrm>
          <a:prstGeom prst="downArrow">
            <a:avLst>
              <a:gd name="adj1" fmla="val 50000"/>
              <a:gd name="adj2" fmla="val 72637"/>
            </a:avLst>
          </a:prstGeom>
          <a:gradFill rotWithShape="1">
            <a:gsLst>
              <a:gs pos="0">
                <a:srgbClr val="DB8300"/>
              </a:gs>
              <a:gs pos="100000">
                <a:srgbClr val="FF9900"/>
              </a:gs>
            </a:gsLst>
            <a:lin ang="5400000" scaled="1"/>
          </a:gradFill>
          <a:ln w="19050">
            <a:solidFill>
              <a:srgbClr val="4D4D4D"/>
            </a:solidFill>
            <a:miter lim="800000"/>
            <a:headEnd/>
            <a:tailEnd/>
          </a:ln>
          <a:effectLst>
            <a:outerShdw dist="35921" dir="2700000" algn="ctr" rotWithShape="0">
              <a:srgbClr val="4D4D4D">
                <a:alpha val="50000"/>
              </a:srgbClr>
            </a:outerShdw>
          </a:effectLst>
        </p:spPr>
        <p:txBody>
          <a:bodyPr vert="eaVert" wrap="none" anchor="ctr"/>
          <a:lstStyle/>
          <a:p>
            <a:endParaRPr lang="es-MX" dirty="0"/>
          </a:p>
        </p:txBody>
      </p:sp>
      <p:sp>
        <p:nvSpPr>
          <p:cNvPr id="65552" name="WordArt 20"/>
          <p:cNvSpPr>
            <a:spLocks noChangeArrowheads="1" noChangeShapeType="1" noTextEdit="1"/>
          </p:cNvSpPr>
          <p:nvPr/>
        </p:nvSpPr>
        <p:spPr bwMode="gray">
          <a:xfrm>
            <a:off x="403225" y="363538"/>
            <a:ext cx="4352925" cy="1751012"/>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endParaRPr lang="es-MX" sz="3600" kern="10" dirty="0">
              <a:ln w="9525">
                <a:round/>
                <a:headEnd/>
                <a:tailEnd/>
              </a:ln>
              <a:gradFill rotWithShape="1">
                <a:gsLst>
                  <a:gs pos="0">
                    <a:srgbClr val="FFE701"/>
                  </a:gs>
                  <a:gs pos="100000">
                    <a:srgbClr val="FE3E02"/>
                  </a:gs>
                </a:gsLst>
                <a:lin ang="5400000" scaled="1"/>
              </a:gradFill>
              <a:latin typeface="Impact"/>
            </a:endParaRPr>
          </a:p>
        </p:txBody>
      </p:sp>
      <p:sp>
        <p:nvSpPr>
          <p:cNvPr id="2" name="Rectangle 1"/>
          <p:cNvSpPr/>
          <p:nvPr/>
        </p:nvSpPr>
        <p:spPr>
          <a:xfrm>
            <a:off x="2173718" y="2967335"/>
            <a:ext cx="479656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MX"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Rehacer Imagen</a:t>
            </a:r>
            <a:endParaRPr lang="es-MX"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1216662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52259"/>
                                        </p:tgtEl>
                                        <p:attrNameLst>
                                          <p:attrName>style.visibility</p:attrName>
                                        </p:attrNameLst>
                                      </p:cBhvr>
                                      <p:to>
                                        <p:strVal val="visible"/>
                                      </p:to>
                                    </p:set>
                                    <p:anim calcmode="lin" valueType="num">
                                      <p:cBhvr>
                                        <p:cTn id="7" dur="500" fill="hold"/>
                                        <p:tgtEl>
                                          <p:spTgt spid="352259"/>
                                        </p:tgtEl>
                                        <p:attrNameLst>
                                          <p:attrName>ppt_w</p:attrName>
                                        </p:attrNameLst>
                                      </p:cBhvr>
                                      <p:tavLst>
                                        <p:tav tm="0">
                                          <p:val>
                                            <p:fltVal val="0"/>
                                          </p:val>
                                        </p:tav>
                                        <p:tav tm="100000">
                                          <p:val>
                                            <p:strVal val="#ppt_w"/>
                                          </p:val>
                                        </p:tav>
                                      </p:tavLst>
                                    </p:anim>
                                    <p:anim calcmode="lin" valueType="num">
                                      <p:cBhvr>
                                        <p:cTn id="8" dur="500" fill="hold"/>
                                        <p:tgtEl>
                                          <p:spTgt spid="352259"/>
                                        </p:tgtEl>
                                        <p:attrNameLst>
                                          <p:attrName>ppt_h</p:attrName>
                                        </p:attrNameLst>
                                      </p:cBhvr>
                                      <p:tavLst>
                                        <p:tav tm="0">
                                          <p:val>
                                            <p:fltVal val="0"/>
                                          </p:val>
                                        </p:tav>
                                        <p:tav tm="100000">
                                          <p:val>
                                            <p:strVal val="#ppt_h"/>
                                          </p:val>
                                        </p:tav>
                                      </p:tavLst>
                                    </p:anim>
                                    <p:animEffect transition="in" filter="fade">
                                      <p:cBhvr>
                                        <p:cTn id="9" dur="500"/>
                                        <p:tgtEl>
                                          <p:spTgt spid="352259"/>
                                        </p:tgtEl>
                                      </p:cBhvr>
                                    </p:animEffect>
                                  </p:childTnLst>
                                </p:cTn>
                              </p:par>
                            </p:childTnLst>
                          </p:cTn>
                        </p:par>
                        <p:par>
                          <p:cTn id="10" fill="hold" nodeType="afterGroup">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35226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52270"/>
                                        </p:tgtEl>
                                        <p:attrNameLst>
                                          <p:attrName>style.visibility</p:attrName>
                                        </p:attrNameLst>
                                      </p:cBhvr>
                                      <p:to>
                                        <p:strVal val="visible"/>
                                      </p:to>
                                    </p:set>
                                    <p:animEffect transition="in" filter="slide(fromTop)">
                                      <p:cBhvr>
                                        <p:cTn id="17" dur="500"/>
                                        <p:tgtEl>
                                          <p:spTgt spid="352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1" grpId="0"/>
      <p:bldP spid="3522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1"/>
          <p:cNvSpPr>
            <a:spLocks noGrp="1" noChangeArrowheads="1"/>
          </p:cNvSpPr>
          <p:nvPr>
            <p:ph type="title" idx="4294967295"/>
          </p:nvPr>
        </p:nvSpPr>
        <p:spPr>
          <a:xfrm>
            <a:off x="0" y="274638"/>
            <a:ext cx="9144000" cy="1143000"/>
          </a:xfrm>
        </p:spPr>
        <p:txBody>
          <a:bodyPr>
            <a:noAutofit/>
          </a:bodyPr>
          <a:lstStyle/>
          <a:p>
            <a:r>
              <a:rPr lang="es-MX" sz="3600" noProof="0" dirty="0" smtClean="0">
                <a:ea typeface="Arial Unicode MS" pitchFamily="34" charset="-128"/>
                <a:cs typeface="Arial Unicode MS" pitchFamily="34" charset="-128"/>
              </a:rPr>
              <a:t>Consecuencias Económicas de la Salud</a:t>
            </a:r>
            <a:br>
              <a:rPr lang="es-MX" sz="3600" noProof="0" dirty="0" smtClean="0">
                <a:ea typeface="Arial Unicode MS" pitchFamily="34" charset="-128"/>
                <a:cs typeface="Arial Unicode MS" pitchFamily="34" charset="-128"/>
              </a:rPr>
            </a:br>
            <a:r>
              <a:rPr lang="es-MX" sz="3600" noProof="0" dirty="0" smtClean="0">
                <a:ea typeface="Arial Unicode MS" pitchFamily="34" charset="-128"/>
                <a:cs typeface="Arial Unicode MS" pitchFamily="34" charset="-128"/>
              </a:rPr>
              <a:t>Relacionadas con el Diagnóstico de Fibromialgia</a:t>
            </a:r>
          </a:p>
        </p:txBody>
      </p:sp>
      <p:pic>
        <p:nvPicPr>
          <p:cNvPr id="1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50677"/>
          <a:stretch>
            <a:fillRect/>
          </a:stretch>
        </p:blipFill>
        <p:spPr bwMode="gray">
          <a:xfrm>
            <a:off x="1420565" y="2310861"/>
            <a:ext cx="6249613" cy="36384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14"/>
          <p:cNvSpPr>
            <a:spLocks noChangeArrowheads="1"/>
          </p:cNvSpPr>
          <p:nvPr/>
        </p:nvSpPr>
        <p:spPr bwMode="gray">
          <a:xfrm>
            <a:off x="5216278" y="3212976"/>
            <a:ext cx="755650" cy="2195512"/>
          </a:xfrm>
          <a:prstGeom prst="downArrow">
            <a:avLst>
              <a:gd name="adj1" fmla="val 50000"/>
              <a:gd name="adj2" fmla="val 72637"/>
            </a:avLst>
          </a:prstGeom>
          <a:gradFill rotWithShape="1">
            <a:gsLst>
              <a:gs pos="0">
                <a:srgbClr val="DB8300"/>
              </a:gs>
              <a:gs pos="100000">
                <a:srgbClr val="FF9900"/>
              </a:gs>
            </a:gsLst>
            <a:lin ang="5400000" scaled="1"/>
          </a:gradFill>
          <a:ln w="19050">
            <a:solidFill>
              <a:srgbClr val="4D4D4D"/>
            </a:solidFill>
            <a:miter lim="800000"/>
            <a:headEnd/>
            <a:tailEnd/>
          </a:ln>
          <a:effectLst>
            <a:outerShdw dist="35921" dir="2700000" algn="ctr" rotWithShape="0">
              <a:srgbClr val="4D4D4D">
                <a:alpha val="50000"/>
              </a:srgbClr>
            </a:outerShdw>
          </a:effectLst>
        </p:spPr>
        <p:txBody>
          <a:bodyPr vert="eaVert" wrap="none" anchor="ctr"/>
          <a:lstStyle/>
          <a:p>
            <a:endParaRPr lang="en-US" dirty="0"/>
          </a:p>
        </p:txBody>
      </p:sp>
      <p:sp>
        <p:nvSpPr>
          <p:cNvPr id="21" name="Text Box 6"/>
          <p:cNvSpPr txBox="1">
            <a:spLocks noChangeArrowheads="1"/>
          </p:cNvSpPr>
          <p:nvPr/>
        </p:nvSpPr>
        <p:spPr bwMode="gray">
          <a:xfrm>
            <a:off x="2507356" y="1609636"/>
            <a:ext cx="40760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eaLnBrk="1" hangingPunct="1">
              <a:spcBef>
                <a:spcPct val="50000"/>
              </a:spcBef>
            </a:pPr>
            <a:r>
              <a:rPr lang="en-US" sz="2800" b="1" dirty="0" smtClean="0">
                <a:solidFill>
                  <a:schemeClr val="bg2"/>
                </a:solidFill>
              </a:rPr>
              <a:t>Referencias</a:t>
            </a:r>
            <a:endParaRPr lang="en-US" sz="2800" b="1" dirty="0">
              <a:solidFill>
                <a:schemeClr val="bg2"/>
              </a:solidFill>
            </a:endParaRPr>
          </a:p>
        </p:txBody>
      </p:sp>
      <p:sp>
        <p:nvSpPr>
          <p:cNvPr id="8" name="Rectangle 7"/>
          <p:cNvSpPr/>
          <p:nvPr/>
        </p:nvSpPr>
        <p:spPr>
          <a:xfrm>
            <a:off x="2173718" y="2967335"/>
            <a:ext cx="479656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Rehacer Imagen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10"/>
          <p:cNvSpPr>
            <a:spLocks noChangeArrowheads="1"/>
          </p:cNvSpPr>
          <p:nvPr/>
        </p:nvSpPr>
        <p:spPr bwMode="gray">
          <a:xfrm>
            <a:off x="94744" y="6308323"/>
            <a:ext cx="275107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30000"/>
              </a:spcBef>
            </a:pPr>
            <a:r>
              <a:rPr lang="en-US" sz="1200" b="1" dirty="0" smtClean="0">
                <a:solidFill>
                  <a:schemeClr val="bg2"/>
                </a:solidFill>
              </a:rPr>
              <a:t>Cifras del Reino Unido</a:t>
            </a:r>
            <a:endParaRPr lang="en-US" sz="1200" b="1" dirty="0">
              <a:solidFill>
                <a:schemeClr val="bg2"/>
              </a:solidFill>
            </a:endParaRPr>
          </a:p>
          <a:p>
            <a:pPr>
              <a:spcBef>
                <a:spcPct val="30000"/>
              </a:spcBef>
            </a:pPr>
            <a:r>
              <a:rPr lang="en-CA" sz="1000" dirty="0" smtClean="0">
                <a:solidFill>
                  <a:schemeClr val="bg2"/>
                </a:solidFill>
              </a:rPr>
              <a:t>Annemans </a:t>
            </a:r>
            <a:r>
              <a:rPr lang="en-CA" sz="1000" dirty="0">
                <a:solidFill>
                  <a:schemeClr val="bg2"/>
                </a:solidFill>
              </a:rPr>
              <a:t>L </a:t>
            </a:r>
            <a:r>
              <a:rPr lang="en-CA" sz="1000" i="1" dirty="0">
                <a:solidFill>
                  <a:schemeClr val="bg2"/>
                </a:solidFill>
              </a:rPr>
              <a:t>et al. </a:t>
            </a:r>
            <a:r>
              <a:rPr lang="en-CA" sz="1000" i="1" dirty="0" smtClean="0">
                <a:solidFill>
                  <a:schemeClr val="bg2"/>
                </a:solidFill>
              </a:rPr>
              <a:t>Arthritis </a:t>
            </a:r>
            <a:r>
              <a:rPr lang="en-CA" sz="1000" i="1" dirty="0">
                <a:solidFill>
                  <a:schemeClr val="bg2"/>
                </a:solidFill>
              </a:rPr>
              <a:t>Rheum </a:t>
            </a:r>
            <a:r>
              <a:rPr lang="en-CA" sz="1000" dirty="0">
                <a:solidFill>
                  <a:schemeClr val="bg2"/>
                </a:solidFill>
              </a:rPr>
              <a:t>58(3):</a:t>
            </a:r>
            <a:r>
              <a:rPr lang="en-CA" sz="1000" dirty="0" smtClean="0">
                <a:solidFill>
                  <a:schemeClr val="bg2"/>
                </a:solidFill>
              </a:rPr>
              <a:t>895-902.</a:t>
            </a:r>
            <a:endParaRPr lang="en-US" sz="1000" dirty="0">
              <a:solidFill>
                <a:schemeClr val="bg2"/>
              </a:solidFill>
            </a:endParaRPr>
          </a:p>
        </p:txBody>
      </p:sp>
    </p:spTree>
    <p:extLst>
      <p:ext uri="{BB962C8B-B14F-4D97-AF65-F5344CB8AC3E}">
        <p14:creationId xmlns:p14="http://schemas.microsoft.com/office/powerpoint/2010/main" val="39865315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slide(fromTop)">
                                      <p:cBhvr>
                                        <p:cTn id="14" dur="500"/>
                                        <p:tgtEl>
                                          <p:spTgt spid="20"/>
                                        </p:tgtEl>
                                      </p:cBhvr>
                                    </p:animEffec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1"/>
          <p:cNvSpPr>
            <a:spLocks noGrp="1" noChangeArrowheads="1"/>
          </p:cNvSpPr>
          <p:nvPr>
            <p:ph type="title" idx="4294967295"/>
          </p:nvPr>
        </p:nvSpPr>
        <p:spPr>
          <a:xfrm>
            <a:off x="0" y="274638"/>
            <a:ext cx="9144000" cy="1143000"/>
          </a:xfrm>
        </p:spPr>
        <p:txBody>
          <a:bodyPr>
            <a:noAutofit/>
          </a:bodyPr>
          <a:lstStyle/>
          <a:p>
            <a:r>
              <a:rPr lang="es-MX" sz="3600" noProof="0" dirty="0" smtClean="0">
                <a:ea typeface="Arial Unicode MS" pitchFamily="34" charset="-128"/>
                <a:cs typeface="Arial Unicode MS" pitchFamily="34" charset="-128"/>
              </a:rPr>
              <a:t>Consecuencias Económicas de la Salud</a:t>
            </a:r>
            <a:br>
              <a:rPr lang="es-MX" sz="3600" noProof="0" dirty="0" smtClean="0">
                <a:ea typeface="Arial Unicode MS" pitchFamily="34" charset="-128"/>
                <a:cs typeface="Arial Unicode MS" pitchFamily="34" charset="-128"/>
              </a:rPr>
            </a:br>
            <a:r>
              <a:rPr lang="es-MX" sz="3600" noProof="0" dirty="0" smtClean="0">
                <a:ea typeface="Arial Unicode MS" pitchFamily="34" charset="-128"/>
                <a:cs typeface="Arial Unicode MS" pitchFamily="34" charset="-128"/>
              </a:rPr>
              <a:t>Relacionadas con el Diagnóstico de Fibromialgia</a:t>
            </a:r>
          </a:p>
        </p:txBody>
      </p:sp>
      <p:pic>
        <p:nvPicPr>
          <p:cNvPr id="1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r="49803"/>
          <a:stretch>
            <a:fillRect/>
          </a:stretch>
        </p:blipFill>
        <p:spPr bwMode="gray">
          <a:xfrm>
            <a:off x="1420047" y="2431706"/>
            <a:ext cx="6250131" cy="3661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14"/>
          <p:cNvSpPr>
            <a:spLocks noChangeArrowheads="1"/>
          </p:cNvSpPr>
          <p:nvPr/>
        </p:nvSpPr>
        <p:spPr bwMode="gray">
          <a:xfrm>
            <a:off x="5216278" y="3212976"/>
            <a:ext cx="755650" cy="2195512"/>
          </a:xfrm>
          <a:prstGeom prst="downArrow">
            <a:avLst>
              <a:gd name="adj1" fmla="val 50000"/>
              <a:gd name="adj2" fmla="val 72637"/>
            </a:avLst>
          </a:prstGeom>
          <a:gradFill rotWithShape="1">
            <a:gsLst>
              <a:gs pos="0">
                <a:srgbClr val="DB8300"/>
              </a:gs>
              <a:gs pos="100000">
                <a:srgbClr val="FF9900"/>
              </a:gs>
            </a:gsLst>
            <a:lin ang="5400000" scaled="1"/>
          </a:gradFill>
          <a:ln w="19050">
            <a:solidFill>
              <a:srgbClr val="4D4D4D"/>
            </a:solidFill>
            <a:miter lim="800000"/>
            <a:headEnd/>
            <a:tailEnd/>
          </a:ln>
          <a:effectLst>
            <a:outerShdw dist="35921" dir="2700000" algn="ctr" rotWithShape="0">
              <a:srgbClr val="4D4D4D">
                <a:alpha val="50000"/>
              </a:srgbClr>
            </a:outerShdw>
          </a:effectLst>
        </p:spPr>
        <p:txBody>
          <a:bodyPr vert="eaVert" wrap="none" anchor="ctr"/>
          <a:lstStyle/>
          <a:p>
            <a:endParaRPr lang="en-US" dirty="0"/>
          </a:p>
        </p:txBody>
      </p:sp>
      <p:sp>
        <p:nvSpPr>
          <p:cNvPr id="21" name="Text Box 6"/>
          <p:cNvSpPr txBox="1">
            <a:spLocks noChangeArrowheads="1"/>
          </p:cNvSpPr>
          <p:nvPr/>
        </p:nvSpPr>
        <p:spPr bwMode="gray">
          <a:xfrm>
            <a:off x="1331640" y="1681644"/>
            <a:ext cx="73448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eaLnBrk="1" hangingPunct="1">
              <a:spcBef>
                <a:spcPct val="50000"/>
              </a:spcBef>
            </a:pPr>
            <a:r>
              <a:rPr lang="es-MX" sz="2800" b="1" dirty="0" smtClean="0">
                <a:solidFill>
                  <a:schemeClr val="bg2"/>
                </a:solidFill>
              </a:rPr>
              <a:t>Consultas con el Médico General</a:t>
            </a:r>
            <a:endParaRPr lang="en-US" sz="2800" b="1" dirty="0">
              <a:solidFill>
                <a:schemeClr val="bg2"/>
              </a:solidFill>
            </a:endParaRPr>
          </a:p>
        </p:txBody>
      </p:sp>
      <p:sp>
        <p:nvSpPr>
          <p:cNvPr id="8" name="Rectangle 7"/>
          <p:cNvSpPr/>
          <p:nvPr/>
        </p:nvSpPr>
        <p:spPr>
          <a:xfrm>
            <a:off x="2173718" y="2967335"/>
            <a:ext cx="479656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Rehacer Imagen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10"/>
          <p:cNvSpPr>
            <a:spLocks noChangeArrowheads="1"/>
          </p:cNvSpPr>
          <p:nvPr/>
        </p:nvSpPr>
        <p:spPr bwMode="gray">
          <a:xfrm>
            <a:off x="94744" y="6308323"/>
            <a:ext cx="275107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30000"/>
              </a:spcBef>
            </a:pPr>
            <a:r>
              <a:rPr lang="en-US" sz="1200" b="1" dirty="0" smtClean="0">
                <a:solidFill>
                  <a:schemeClr val="bg2"/>
                </a:solidFill>
              </a:rPr>
              <a:t>Cifras del Reino Unido</a:t>
            </a:r>
            <a:endParaRPr lang="en-US" sz="1200" b="1" dirty="0">
              <a:solidFill>
                <a:schemeClr val="bg2"/>
              </a:solidFill>
            </a:endParaRPr>
          </a:p>
          <a:p>
            <a:pPr>
              <a:spcBef>
                <a:spcPct val="30000"/>
              </a:spcBef>
            </a:pPr>
            <a:r>
              <a:rPr lang="en-CA" sz="1000" dirty="0" smtClean="0">
                <a:solidFill>
                  <a:schemeClr val="bg2"/>
                </a:solidFill>
              </a:rPr>
              <a:t>Annemans </a:t>
            </a:r>
            <a:r>
              <a:rPr lang="en-CA" sz="1000" dirty="0">
                <a:solidFill>
                  <a:schemeClr val="bg2"/>
                </a:solidFill>
              </a:rPr>
              <a:t>L </a:t>
            </a:r>
            <a:r>
              <a:rPr lang="en-CA" sz="1000" i="1" dirty="0">
                <a:solidFill>
                  <a:schemeClr val="bg2"/>
                </a:solidFill>
              </a:rPr>
              <a:t>et al. </a:t>
            </a:r>
            <a:r>
              <a:rPr lang="en-CA" sz="1000" i="1" dirty="0" smtClean="0">
                <a:solidFill>
                  <a:schemeClr val="bg2"/>
                </a:solidFill>
              </a:rPr>
              <a:t>Arthritis </a:t>
            </a:r>
            <a:r>
              <a:rPr lang="en-CA" sz="1000" i="1" dirty="0">
                <a:solidFill>
                  <a:schemeClr val="bg2"/>
                </a:solidFill>
              </a:rPr>
              <a:t>Rheum </a:t>
            </a:r>
            <a:r>
              <a:rPr lang="en-CA" sz="1000" dirty="0">
                <a:solidFill>
                  <a:schemeClr val="bg2"/>
                </a:solidFill>
              </a:rPr>
              <a:t>58(3):</a:t>
            </a:r>
            <a:r>
              <a:rPr lang="en-CA" sz="1000" dirty="0" smtClean="0">
                <a:solidFill>
                  <a:schemeClr val="bg2"/>
                </a:solidFill>
              </a:rPr>
              <a:t>895-902.</a:t>
            </a:r>
            <a:endParaRPr lang="en-US" sz="1000" dirty="0">
              <a:solidFill>
                <a:schemeClr val="bg2"/>
              </a:solidFill>
            </a:endParaRPr>
          </a:p>
        </p:txBody>
      </p:sp>
    </p:spTree>
    <p:extLst>
      <p:ext uri="{BB962C8B-B14F-4D97-AF65-F5344CB8AC3E}">
        <p14:creationId xmlns:p14="http://schemas.microsoft.com/office/powerpoint/2010/main" val="16082416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slide(fromTop)">
                                      <p:cBhvr>
                                        <p:cTn id="14" dur="500"/>
                                        <p:tgtEl>
                                          <p:spTgt spid="20"/>
                                        </p:tgtEl>
                                      </p:cBhvr>
                                    </p:animEffec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1"/>
          <p:cNvSpPr>
            <a:spLocks noGrp="1" noChangeArrowheads="1"/>
          </p:cNvSpPr>
          <p:nvPr>
            <p:ph type="title" idx="4294967295"/>
          </p:nvPr>
        </p:nvSpPr>
        <p:spPr>
          <a:xfrm>
            <a:off x="0" y="274638"/>
            <a:ext cx="9144000" cy="1143000"/>
          </a:xfrm>
        </p:spPr>
        <p:txBody>
          <a:bodyPr>
            <a:noAutofit/>
          </a:bodyPr>
          <a:lstStyle/>
          <a:p>
            <a:r>
              <a:rPr lang="es-MX" sz="3600" dirty="0" smtClean="0">
                <a:ea typeface="Arial Unicode MS" pitchFamily="34" charset="-128"/>
                <a:cs typeface="Arial Unicode MS" pitchFamily="34" charset="-128"/>
              </a:rPr>
              <a:t>Consecuencias Económicas de la Salud</a:t>
            </a:r>
            <a:br>
              <a:rPr lang="es-MX" sz="3600" dirty="0" smtClean="0">
                <a:ea typeface="Arial Unicode MS" pitchFamily="34" charset="-128"/>
                <a:cs typeface="Arial Unicode MS" pitchFamily="34" charset="-128"/>
              </a:rPr>
            </a:br>
            <a:r>
              <a:rPr lang="es-MX" sz="3600" dirty="0" smtClean="0">
                <a:ea typeface="Arial Unicode MS" pitchFamily="34" charset="-128"/>
                <a:cs typeface="Arial Unicode MS" pitchFamily="34" charset="-128"/>
              </a:rPr>
              <a:t>Relacionadas con el Diagnóstico de Fibromialgia</a:t>
            </a:r>
          </a:p>
        </p:txBody>
      </p:sp>
      <p:sp>
        <p:nvSpPr>
          <p:cNvPr id="352264" name="Text Box 9"/>
          <p:cNvSpPr txBox="1">
            <a:spLocks noChangeArrowheads="1"/>
          </p:cNvSpPr>
          <p:nvPr/>
        </p:nvSpPr>
        <p:spPr bwMode="gray">
          <a:xfrm>
            <a:off x="4754563" y="3717925"/>
            <a:ext cx="274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spcBef>
                <a:spcPct val="50000"/>
              </a:spcBef>
            </a:pPr>
            <a:r>
              <a:rPr lang="es-MX" sz="1600" b="1" dirty="0" smtClean="0">
                <a:solidFill>
                  <a:schemeClr val="bg1"/>
                </a:solidFill>
              </a:rPr>
              <a:t>Drogas</a:t>
            </a:r>
            <a:endParaRPr lang="es-MX" sz="1600" b="1" dirty="0">
              <a:solidFill>
                <a:schemeClr val="bg1"/>
              </a:solidFill>
            </a:endParaRPr>
          </a:p>
        </p:txBody>
      </p:sp>
      <p:sp>
        <p:nvSpPr>
          <p:cNvPr id="65552" name="WordArt 20"/>
          <p:cNvSpPr>
            <a:spLocks noChangeArrowheads="1" noChangeShapeType="1" noTextEdit="1"/>
          </p:cNvSpPr>
          <p:nvPr/>
        </p:nvSpPr>
        <p:spPr bwMode="gray">
          <a:xfrm>
            <a:off x="403225" y="363538"/>
            <a:ext cx="4352925" cy="1751012"/>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endParaRPr lang="es-MX" sz="3600" kern="10" dirty="0">
              <a:ln w="9525">
                <a:round/>
                <a:headEnd/>
                <a:tailEnd/>
              </a:ln>
              <a:gradFill rotWithShape="1">
                <a:gsLst>
                  <a:gs pos="0">
                    <a:srgbClr val="FFE701"/>
                  </a:gs>
                  <a:gs pos="100000">
                    <a:srgbClr val="FE3E02"/>
                  </a:gs>
                </a:gsLst>
                <a:lin ang="5400000" scaled="1"/>
              </a:gradFill>
              <a:latin typeface="Impact"/>
            </a:endParaRPr>
          </a:p>
        </p:txBody>
      </p:sp>
      <p:pic>
        <p:nvPicPr>
          <p:cNvPr id="1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49803"/>
          <a:stretch>
            <a:fillRect/>
          </a:stretch>
        </p:blipFill>
        <p:spPr bwMode="gray">
          <a:xfrm>
            <a:off x="1420047" y="2431706"/>
            <a:ext cx="6250131" cy="3661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14"/>
          <p:cNvSpPr>
            <a:spLocks noChangeArrowheads="1"/>
          </p:cNvSpPr>
          <p:nvPr/>
        </p:nvSpPr>
        <p:spPr bwMode="gray">
          <a:xfrm>
            <a:off x="5216278" y="3212976"/>
            <a:ext cx="755650" cy="2195512"/>
          </a:xfrm>
          <a:prstGeom prst="downArrow">
            <a:avLst>
              <a:gd name="adj1" fmla="val 50000"/>
              <a:gd name="adj2" fmla="val 72637"/>
            </a:avLst>
          </a:prstGeom>
          <a:gradFill rotWithShape="1">
            <a:gsLst>
              <a:gs pos="0">
                <a:srgbClr val="DB8300"/>
              </a:gs>
              <a:gs pos="100000">
                <a:srgbClr val="FF9900"/>
              </a:gs>
            </a:gsLst>
            <a:lin ang="5400000" scaled="1"/>
          </a:gradFill>
          <a:ln w="19050">
            <a:solidFill>
              <a:srgbClr val="4D4D4D"/>
            </a:solidFill>
            <a:miter lim="800000"/>
            <a:headEnd/>
            <a:tailEnd/>
          </a:ln>
          <a:effectLst>
            <a:outerShdw dist="35921" dir="2700000" algn="ctr" rotWithShape="0">
              <a:srgbClr val="4D4D4D">
                <a:alpha val="50000"/>
              </a:srgbClr>
            </a:outerShdw>
          </a:effectLst>
        </p:spPr>
        <p:txBody>
          <a:bodyPr vert="eaVert" wrap="none" anchor="ctr"/>
          <a:lstStyle/>
          <a:p>
            <a:endParaRPr lang="es-MX" dirty="0"/>
          </a:p>
        </p:txBody>
      </p:sp>
      <p:sp>
        <p:nvSpPr>
          <p:cNvPr id="21" name="Text Box 6"/>
          <p:cNvSpPr txBox="1">
            <a:spLocks noChangeArrowheads="1"/>
          </p:cNvSpPr>
          <p:nvPr/>
        </p:nvSpPr>
        <p:spPr bwMode="gray">
          <a:xfrm>
            <a:off x="2180380" y="1681644"/>
            <a:ext cx="47294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eaLnBrk="1" hangingPunct="1">
              <a:spcBef>
                <a:spcPct val="50000"/>
              </a:spcBef>
            </a:pPr>
            <a:r>
              <a:rPr lang="es-MX" sz="2800" b="1" dirty="0" smtClean="0">
                <a:solidFill>
                  <a:schemeClr val="bg2"/>
                </a:solidFill>
              </a:rPr>
              <a:t>Drogas</a:t>
            </a:r>
            <a:endParaRPr lang="es-MX" sz="2800" b="1" dirty="0">
              <a:solidFill>
                <a:schemeClr val="bg2"/>
              </a:solidFill>
            </a:endParaRPr>
          </a:p>
        </p:txBody>
      </p:sp>
      <p:sp>
        <p:nvSpPr>
          <p:cNvPr id="10" name="Rectangle 9"/>
          <p:cNvSpPr/>
          <p:nvPr/>
        </p:nvSpPr>
        <p:spPr>
          <a:xfrm>
            <a:off x="2173718" y="2967335"/>
            <a:ext cx="479656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MX"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Rehacer Imagen</a:t>
            </a:r>
            <a:endParaRPr lang="es-MX"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a:spLocks noChangeArrowheads="1"/>
          </p:cNvSpPr>
          <p:nvPr/>
        </p:nvSpPr>
        <p:spPr bwMode="gray">
          <a:xfrm>
            <a:off x="94744" y="6308323"/>
            <a:ext cx="275107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30000"/>
              </a:spcBef>
            </a:pPr>
            <a:r>
              <a:rPr lang="es-MX" sz="1200" b="1" dirty="0" smtClean="0">
                <a:solidFill>
                  <a:schemeClr val="bg2"/>
                </a:solidFill>
              </a:rPr>
              <a:t>Cifras del Reino Unido</a:t>
            </a:r>
          </a:p>
          <a:p>
            <a:pPr>
              <a:spcBef>
                <a:spcPct val="30000"/>
              </a:spcBef>
            </a:pPr>
            <a:r>
              <a:rPr lang="es-MX" sz="1000" dirty="0" smtClean="0">
                <a:solidFill>
                  <a:schemeClr val="bg2"/>
                </a:solidFill>
              </a:rPr>
              <a:t>Annemans L </a:t>
            </a:r>
            <a:r>
              <a:rPr lang="es-MX" sz="1000" i="1" dirty="0" smtClean="0">
                <a:solidFill>
                  <a:schemeClr val="bg2"/>
                </a:solidFill>
              </a:rPr>
              <a:t>et al. Arthritis Rheum </a:t>
            </a:r>
            <a:r>
              <a:rPr lang="es-MX" sz="1000" dirty="0" smtClean="0">
                <a:solidFill>
                  <a:schemeClr val="bg2"/>
                </a:solidFill>
              </a:rPr>
              <a:t>58(3):895-902.</a:t>
            </a:r>
            <a:endParaRPr lang="es-MX" sz="1000" dirty="0">
              <a:solidFill>
                <a:schemeClr val="bg2"/>
              </a:solidFill>
            </a:endParaRPr>
          </a:p>
        </p:txBody>
      </p:sp>
    </p:spTree>
    <p:extLst>
      <p:ext uri="{BB962C8B-B14F-4D97-AF65-F5344CB8AC3E}">
        <p14:creationId xmlns:p14="http://schemas.microsoft.com/office/powerpoint/2010/main" val="1224112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522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slide(fromTop)">
                                      <p:cBhvr>
                                        <p:cTn id="18" dur="500"/>
                                        <p:tgtEl>
                                          <p:spTgt spid="20"/>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4" grpId="0"/>
      <p:bldP spid="20"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Comorbilidades</a:t>
            </a:r>
            <a:endParaRPr lang="es-MX" sz="4800" noProof="0" dirty="0">
              <a:solidFill>
                <a:schemeClr val="tx1">
                  <a:lumMod val="50000"/>
                </a:schemeClr>
              </a:solidFill>
            </a:endParaRPr>
          </a:p>
        </p:txBody>
      </p:sp>
    </p:spTree>
    <p:extLst>
      <p:ext uri="{BB962C8B-B14F-4D97-AF65-F5344CB8AC3E}">
        <p14:creationId xmlns:p14="http://schemas.microsoft.com/office/powerpoint/2010/main" val="139941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normAutofit fontScale="90000"/>
          </a:bodyPr>
          <a:lstStyle/>
          <a:p>
            <a:r>
              <a:rPr lang="es-MX" noProof="0" dirty="0" smtClean="0"/>
              <a:t>Comorbilidades del Dolor de Fibromialgia</a:t>
            </a:r>
          </a:p>
        </p:txBody>
      </p:sp>
      <p:sp>
        <p:nvSpPr>
          <p:cNvPr id="63819" name="Text Box 1822"/>
          <p:cNvSpPr txBox="1">
            <a:spLocks noChangeArrowheads="1"/>
          </p:cNvSpPr>
          <p:nvPr/>
        </p:nvSpPr>
        <p:spPr bwMode="auto">
          <a:xfrm>
            <a:off x="153503" y="6463418"/>
            <a:ext cx="8738977" cy="353943"/>
          </a:xfrm>
          <a:prstGeom prst="rect">
            <a:avLst/>
          </a:prstGeom>
          <a:noFill/>
          <a:ln w="9525">
            <a:noFill/>
            <a:miter lim="800000"/>
            <a:headEnd/>
            <a:tailEnd/>
          </a:ln>
        </p:spPr>
        <p:txBody>
          <a:bodyPr wrap="square" lIns="0" tIns="0" rIns="0" bIns="0" anchor="b">
            <a:spAutoFit/>
          </a:bodyPr>
          <a:lstStyle/>
          <a:p>
            <a:r>
              <a:rPr lang="en-US" sz="1200" b="1" dirty="0" smtClean="0">
                <a:solidFill>
                  <a:srgbClr val="002060"/>
                </a:solidFill>
              </a:rPr>
              <a:t>Notes</a:t>
            </a:r>
            <a:r>
              <a:rPr lang="en-US" sz="1200" b="1" dirty="0">
                <a:solidFill>
                  <a:srgbClr val="002060"/>
                </a:solidFill>
              </a:rPr>
              <a:t>: </a:t>
            </a:r>
            <a:r>
              <a:rPr lang="es-MX" sz="1200" b="1" dirty="0" smtClean="0">
                <a:solidFill>
                  <a:srgbClr val="002060"/>
                </a:solidFill>
              </a:rPr>
              <a:t>Los padecimientos comórbidos infrecuentes fueron omitidos de la tabla</a:t>
            </a:r>
            <a:r>
              <a:rPr lang="en-US" sz="1200" b="1" dirty="0" smtClean="0">
                <a:solidFill>
                  <a:srgbClr val="002060"/>
                </a:solidFill>
              </a:rPr>
              <a:t>.</a:t>
            </a:r>
          </a:p>
          <a:p>
            <a:pPr>
              <a:spcBef>
                <a:spcPct val="0"/>
              </a:spcBef>
              <a:spcAft>
                <a:spcPts val="0"/>
              </a:spcAft>
            </a:pPr>
            <a:r>
              <a:rPr lang="en-US" sz="1000" dirty="0">
                <a:solidFill>
                  <a:schemeClr val="bg2"/>
                </a:solidFill>
              </a:rPr>
              <a:t>Davis JA </a:t>
            </a:r>
            <a:r>
              <a:rPr lang="en-US" sz="1000" i="1" dirty="0">
                <a:solidFill>
                  <a:schemeClr val="bg2"/>
                </a:solidFill>
              </a:rPr>
              <a:t>et al. </a:t>
            </a:r>
            <a:r>
              <a:rPr lang="en-US" sz="1000" i="1" dirty="0" smtClean="0">
                <a:solidFill>
                  <a:schemeClr val="bg2"/>
                </a:solidFill>
              </a:rPr>
              <a:t>J Pain </a:t>
            </a:r>
            <a:r>
              <a:rPr lang="en-US" sz="1100" i="1" dirty="0" smtClean="0">
                <a:solidFill>
                  <a:schemeClr val="bg2"/>
                </a:solidFill>
              </a:rPr>
              <a:t> </a:t>
            </a:r>
            <a:r>
              <a:rPr lang="en-US" sz="1000" i="1" dirty="0" smtClean="0">
                <a:solidFill>
                  <a:schemeClr val="bg2"/>
                </a:solidFill>
              </a:rPr>
              <a:t>Res</a:t>
            </a:r>
            <a:r>
              <a:rPr lang="en-US" sz="1000" dirty="0" smtClean="0">
                <a:solidFill>
                  <a:schemeClr val="bg2"/>
                </a:solidFill>
              </a:rPr>
              <a:t> </a:t>
            </a:r>
            <a:r>
              <a:rPr lang="en-US" sz="1000" dirty="0">
                <a:solidFill>
                  <a:schemeClr val="bg2"/>
                </a:solidFill>
              </a:rPr>
              <a:t>2011; 4:331-45; Dworkin RH </a:t>
            </a:r>
            <a:r>
              <a:rPr lang="en-US" sz="1000" i="1" dirty="0">
                <a:solidFill>
                  <a:schemeClr val="bg2"/>
                </a:solidFill>
              </a:rPr>
              <a:t>et al. </a:t>
            </a:r>
            <a:r>
              <a:rPr lang="en-US" sz="1000" i="1" dirty="0" smtClean="0">
                <a:solidFill>
                  <a:schemeClr val="bg2"/>
                </a:solidFill>
              </a:rPr>
              <a:t>J Pain  </a:t>
            </a:r>
            <a:r>
              <a:rPr lang="en-US" sz="1000" dirty="0" smtClean="0">
                <a:solidFill>
                  <a:schemeClr val="bg2"/>
                </a:solidFill>
              </a:rPr>
              <a:t>2010</a:t>
            </a:r>
            <a:r>
              <a:rPr lang="en-US" sz="1000" dirty="0">
                <a:solidFill>
                  <a:schemeClr val="bg2"/>
                </a:solidFill>
              </a:rPr>
              <a:t>; 11(4):360-8; Riley GF. </a:t>
            </a:r>
            <a:r>
              <a:rPr lang="en-US" sz="1000" i="1" dirty="0">
                <a:solidFill>
                  <a:schemeClr val="bg2"/>
                </a:solidFill>
              </a:rPr>
              <a:t>Med Care</a:t>
            </a:r>
            <a:r>
              <a:rPr lang="en-US" sz="1000" dirty="0">
                <a:solidFill>
                  <a:schemeClr val="bg2"/>
                </a:solidFill>
              </a:rPr>
              <a:t> 2009; 47(7 Suppl 1):S51-5.</a:t>
            </a:r>
          </a:p>
        </p:txBody>
      </p:sp>
      <p:graphicFrame>
        <p:nvGraphicFramePr>
          <p:cNvPr id="5" name="Content Placeholder 2"/>
          <p:cNvGraphicFramePr>
            <a:graphicFrameLocks/>
          </p:cNvGraphicFramePr>
          <p:nvPr>
            <p:extLst>
              <p:ext uri="{D42A27DB-BD31-4B8C-83A1-F6EECF244321}">
                <p14:modId xmlns:p14="http://schemas.microsoft.com/office/powerpoint/2010/main" val="885991626"/>
              </p:ext>
            </p:extLst>
          </p:nvPr>
        </p:nvGraphicFramePr>
        <p:xfrm>
          <a:off x="539552" y="1484784"/>
          <a:ext cx="8352927"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16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noProof="0" dirty="0" smtClean="0"/>
              <a:t>Comité de Desarrollo</a:t>
            </a:r>
            <a:endParaRPr lang="es-MX" noProof="0" dirty="0"/>
          </a:p>
        </p:txBody>
      </p:sp>
      <p:sp>
        <p:nvSpPr>
          <p:cNvPr id="3" name="TextBox 2"/>
          <p:cNvSpPr txBox="1"/>
          <p:nvPr/>
        </p:nvSpPr>
        <p:spPr>
          <a:xfrm>
            <a:off x="2624941" y="6365609"/>
            <a:ext cx="4420954" cy="369332"/>
          </a:xfrm>
          <a:prstGeom prst="rect">
            <a:avLst/>
          </a:prstGeom>
          <a:noFill/>
        </p:spPr>
        <p:txBody>
          <a:bodyPr wrap="none" rtlCol="0">
            <a:spAutoFit/>
          </a:bodyPr>
          <a:lstStyle/>
          <a:p>
            <a:r>
              <a:rPr lang="es-MX" i="1" dirty="0" smtClean="0">
                <a:solidFill>
                  <a:srgbClr val="002060"/>
                </a:solidFill>
              </a:rPr>
              <a:t>Este programa fue patrocinado por Pfizer Inc.</a:t>
            </a:r>
            <a:endParaRPr lang="es-MX" i="1" dirty="0">
              <a:solidFill>
                <a:srgbClr val="002060"/>
              </a:solidFill>
            </a:endParaRPr>
          </a:p>
        </p:txBody>
      </p:sp>
      <p:sp>
        <p:nvSpPr>
          <p:cNvPr id="7" name="Slide Number Placeholder 8"/>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2</a:t>
            </a:fld>
            <a:endParaRPr lang="en-CA" dirty="0">
              <a:solidFill>
                <a:prstClr val="black"/>
              </a:solidFill>
            </a:endParaRPr>
          </a:p>
        </p:txBody>
      </p:sp>
      <p:sp>
        <p:nvSpPr>
          <p:cNvPr id="8" name="Rectangle 3"/>
          <p:cNvSpPr/>
          <p:nvPr/>
        </p:nvSpPr>
        <p:spPr>
          <a:xfrm>
            <a:off x="395536" y="1443255"/>
            <a:ext cx="2880320" cy="5139869"/>
          </a:xfrm>
          <a:prstGeom prst="rect">
            <a:avLst/>
          </a:prstGeom>
        </p:spPr>
        <p:txBody>
          <a:bodyPr wrap="square">
            <a:spAutoFit/>
          </a:bodyPr>
          <a:lstStyle/>
          <a:p>
            <a:r>
              <a:rPr lang="en-CA" sz="1600" b="1" dirty="0">
                <a:solidFill>
                  <a:prstClr val="black"/>
                </a:solidFill>
              </a:rPr>
              <a:t>Mario </a:t>
            </a:r>
            <a:r>
              <a:rPr lang="en-CA" sz="1600" b="1" dirty="0" smtClean="0">
                <a:solidFill>
                  <a:prstClr val="black"/>
                </a:solidFill>
              </a:rPr>
              <a:t>H. Cardiel</a:t>
            </a:r>
            <a:r>
              <a:rPr lang="en-CA" sz="1600" b="1" dirty="0">
                <a:solidFill>
                  <a:prstClr val="black"/>
                </a:solidFill>
              </a:rPr>
              <a:t>, MD, MSc</a:t>
            </a:r>
          </a:p>
          <a:p>
            <a:r>
              <a:rPr lang="en-CA" sz="1600" dirty="0">
                <a:solidFill>
                  <a:srgbClr val="0C6FCF">
                    <a:lumMod val="75000"/>
                  </a:srgbClr>
                </a:solidFill>
              </a:rPr>
              <a:t>Rheumatologist</a:t>
            </a:r>
          </a:p>
          <a:p>
            <a:r>
              <a:rPr lang="en-US" sz="1600" dirty="0" smtClean="0">
                <a:solidFill>
                  <a:srgbClr val="0C6FCF">
                    <a:lumMod val="75000"/>
                  </a:srgbClr>
                </a:solidFill>
              </a:rPr>
              <a:t>Morelia</a:t>
            </a:r>
            <a:r>
              <a:rPr lang="en-CA" sz="1600" dirty="0" smtClean="0">
                <a:solidFill>
                  <a:srgbClr val="0C6FCF">
                    <a:lumMod val="75000"/>
                  </a:srgbClr>
                </a:solidFill>
              </a:rPr>
              <a:t>, </a:t>
            </a:r>
            <a:r>
              <a:rPr lang="en-CA" sz="1600" dirty="0">
                <a:solidFill>
                  <a:srgbClr val="0C6FCF">
                    <a:lumMod val="75000"/>
                  </a:srgbClr>
                </a:solidFill>
              </a:rPr>
              <a:t>Mexico</a:t>
            </a:r>
          </a:p>
          <a:p>
            <a:r>
              <a:rPr lang="en-CA" sz="1600" dirty="0">
                <a:solidFill>
                  <a:prstClr val="white"/>
                </a:solidFill>
              </a:rPr>
              <a:t> </a:t>
            </a:r>
            <a:endParaRPr lang="en-CA" sz="2400" dirty="0">
              <a:solidFill>
                <a:prstClr val="white"/>
              </a:solidFill>
            </a:endParaRPr>
          </a:p>
          <a:p>
            <a:r>
              <a:rPr lang="en-CA" sz="1600" b="1" dirty="0" smtClean="0">
                <a:solidFill>
                  <a:prstClr val="black"/>
                </a:solidFill>
              </a:rPr>
              <a:t>Andrei </a:t>
            </a:r>
            <a:r>
              <a:rPr lang="en-CA" sz="1600" b="1" dirty="0">
                <a:solidFill>
                  <a:prstClr val="black"/>
                </a:solidFill>
              </a:rPr>
              <a:t>Danilov, MD, DSc</a:t>
            </a:r>
          </a:p>
          <a:p>
            <a:r>
              <a:rPr lang="en-CA" sz="1600" dirty="0">
                <a:solidFill>
                  <a:srgbClr val="0C6FCF">
                    <a:lumMod val="75000"/>
                  </a:srgbClr>
                </a:solidFill>
              </a:rPr>
              <a:t>Neurologist</a:t>
            </a:r>
          </a:p>
          <a:p>
            <a:r>
              <a:rPr lang="en-CA" sz="1600" dirty="0">
                <a:solidFill>
                  <a:srgbClr val="0C6FCF">
                    <a:lumMod val="75000"/>
                  </a:srgbClr>
                </a:solidFill>
              </a:rPr>
              <a:t>Moscow, Russia</a:t>
            </a:r>
          </a:p>
          <a:p>
            <a:r>
              <a:rPr lang="en-CA" sz="1600" dirty="0">
                <a:solidFill>
                  <a:prstClr val="white"/>
                </a:solidFill>
              </a:rPr>
              <a:t> </a:t>
            </a:r>
          </a:p>
          <a:p>
            <a:r>
              <a:rPr lang="en-CA" sz="1600" b="1" dirty="0">
                <a:solidFill>
                  <a:prstClr val="black"/>
                </a:solidFill>
              </a:rPr>
              <a:t>Smail Daoudi, MD</a:t>
            </a:r>
          </a:p>
          <a:p>
            <a:r>
              <a:rPr lang="en-CA" sz="1600" dirty="0">
                <a:solidFill>
                  <a:srgbClr val="0C6FCF">
                    <a:lumMod val="75000"/>
                  </a:srgbClr>
                </a:solidFill>
              </a:rPr>
              <a:t>Neurologist</a:t>
            </a:r>
          </a:p>
          <a:p>
            <a:r>
              <a:rPr lang="fr-CA" sz="1600" dirty="0">
                <a:solidFill>
                  <a:srgbClr val="0C6FCF">
                    <a:lumMod val="75000"/>
                  </a:srgbClr>
                </a:solidFill>
              </a:rPr>
              <a:t>Tizi Ouzou, </a:t>
            </a:r>
            <a:r>
              <a:rPr lang="fr-CA" sz="1600" dirty="0" smtClean="0">
                <a:solidFill>
                  <a:srgbClr val="0C6FCF">
                    <a:lumMod val="75000"/>
                  </a:srgbClr>
                </a:solidFill>
              </a:rPr>
              <a:t>Algeria</a:t>
            </a:r>
          </a:p>
          <a:p>
            <a:endParaRPr lang="fr-CA" sz="1600" dirty="0">
              <a:solidFill>
                <a:prstClr val="white"/>
              </a:solidFill>
            </a:endParaRPr>
          </a:p>
          <a:p>
            <a:r>
              <a:rPr lang="fr-CA" sz="1600" b="1" dirty="0">
                <a:solidFill>
                  <a:prstClr val="black"/>
                </a:solidFill>
              </a:rPr>
              <a:t>João Batista </a:t>
            </a:r>
            <a:r>
              <a:rPr lang="fr-CA" sz="1600" b="1" dirty="0" smtClean="0">
                <a:solidFill>
                  <a:prstClr val="black"/>
                </a:solidFill>
              </a:rPr>
              <a:t>S. Garcia</a:t>
            </a:r>
            <a:r>
              <a:rPr lang="fr-CA" sz="1600" b="1" dirty="0">
                <a:solidFill>
                  <a:prstClr val="black"/>
                </a:solidFill>
              </a:rPr>
              <a:t>, MD, PhD</a:t>
            </a:r>
            <a:endParaRPr lang="en-CA" sz="1600" b="1" dirty="0">
              <a:solidFill>
                <a:prstClr val="black"/>
              </a:solidFill>
            </a:endParaRPr>
          </a:p>
          <a:p>
            <a:r>
              <a:rPr lang="en-CA" sz="1600" dirty="0" smtClean="0">
                <a:solidFill>
                  <a:srgbClr val="0C6FCF">
                    <a:lumMod val="75000"/>
                  </a:srgbClr>
                </a:solidFill>
              </a:rPr>
              <a:t>Anesthesiologist</a:t>
            </a:r>
            <a:endParaRPr lang="en-CA" sz="1600" dirty="0">
              <a:solidFill>
                <a:srgbClr val="0C6FCF">
                  <a:lumMod val="75000"/>
                </a:srgbClr>
              </a:solidFill>
            </a:endParaRPr>
          </a:p>
          <a:p>
            <a:r>
              <a:rPr lang="en-CA" sz="1600" dirty="0">
                <a:solidFill>
                  <a:srgbClr val="0C6FCF">
                    <a:lumMod val="75000"/>
                  </a:srgbClr>
                </a:solidFill>
              </a:rPr>
              <a:t>S</a:t>
            </a:r>
            <a:r>
              <a:rPr lang="fr-CA" sz="1600" dirty="0">
                <a:solidFill>
                  <a:srgbClr val="0C6FCF">
                    <a:lumMod val="75000"/>
                  </a:srgbClr>
                </a:solidFill>
              </a:rPr>
              <a:t>ã</a:t>
            </a:r>
            <a:r>
              <a:rPr lang="en-CA" sz="1600" dirty="0">
                <a:solidFill>
                  <a:srgbClr val="0C6FCF">
                    <a:lumMod val="75000"/>
                  </a:srgbClr>
                </a:solidFill>
              </a:rPr>
              <a:t>o Luis, Brazil</a:t>
            </a:r>
          </a:p>
          <a:p>
            <a:endParaRPr lang="en-CA" sz="1700" dirty="0">
              <a:solidFill>
                <a:prstClr val="white"/>
              </a:solidFill>
            </a:endParaRPr>
          </a:p>
          <a:p>
            <a:r>
              <a:rPr lang="en-CA" sz="1600" b="1" dirty="0" smtClean="0">
                <a:solidFill>
                  <a:prstClr val="black"/>
                </a:solidFill>
              </a:rPr>
              <a:t>Yuzhou </a:t>
            </a:r>
            <a:r>
              <a:rPr lang="en-CA" sz="1600" b="1" dirty="0">
                <a:solidFill>
                  <a:prstClr val="black"/>
                </a:solidFill>
              </a:rPr>
              <a:t>Guan, MD</a:t>
            </a:r>
          </a:p>
          <a:p>
            <a:r>
              <a:rPr lang="en-CA" sz="1600" dirty="0">
                <a:solidFill>
                  <a:srgbClr val="0C6FCF">
                    <a:lumMod val="75000"/>
                  </a:srgbClr>
                </a:solidFill>
              </a:rPr>
              <a:t>Neurologist</a:t>
            </a:r>
          </a:p>
          <a:p>
            <a:r>
              <a:rPr lang="en-CA" sz="1600" dirty="0">
                <a:solidFill>
                  <a:srgbClr val="0C6FCF">
                    <a:lumMod val="75000"/>
                  </a:srgbClr>
                </a:solidFill>
              </a:rPr>
              <a:t>Beijing, China</a:t>
            </a:r>
          </a:p>
          <a:p>
            <a:endParaRPr lang="en-CA" sz="1700" dirty="0">
              <a:solidFill>
                <a:prstClr val="white"/>
              </a:solidFill>
            </a:endParaRPr>
          </a:p>
        </p:txBody>
      </p:sp>
      <p:sp>
        <p:nvSpPr>
          <p:cNvPr id="9" name="Rectangle 4"/>
          <p:cNvSpPr/>
          <p:nvPr/>
        </p:nvSpPr>
        <p:spPr>
          <a:xfrm>
            <a:off x="3275856" y="1443255"/>
            <a:ext cx="2805577" cy="4031873"/>
          </a:xfrm>
          <a:prstGeom prst="rect">
            <a:avLst/>
          </a:prstGeom>
        </p:spPr>
        <p:txBody>
          <a:bodyPr wrap="square">
            <a:spAutoFit/>
          </a:bodyPr>
          <a:lstStyle/>
          <a:p>
            <a:r>
              <a:rPr lang="en-CA" sz="1600" b="1" dirty="0" smtClean="0">
                <a:solidFill>
                  <a:prstClr val="black"/>
                </a:solidFill>
              </a:rPr>
              <a:t>Supranee </a:t>
            </a:r>
            <a:r>
              <a:rPr lang="en-CA" sz="1600" b="1" dirty="0">
                <a:solidFill>
                  <a:prstClr val="black"/>
                </a:solidFill>
              </a:rPr>
              <a:t>Niruthisard, MD</a:t>
            </a:r>
          </a:p>
          <a:p>
            <a:r>
              <a:rPr lang="en-CA" sz="1600" dirty="0">
                <a:solidFill>
                  <a:srgbClr val="0C6FCF">
                    <a:lumMod val="75000"/>
                  </a:srgbClr>
                </a:solidFill>
              </a:rPr>
              <a:t>Pain Specialist</a:t>
            </a:r>
          </a:p>
          <a:p>
            <a:r>
              <a:rPr lang="en-CA" sz="1600" dirty="0">
                <a:solidFill>
                  <a:srgbClr val="0C6FCF">
                    <a:lumMod val="75000"/>
                  </a:srgbClr>
                </a:solidFill>
              </a:rPr>
              <a:t>Bangkok, Thailand</a:t>
            </a:r>
          </a:p>
          <a:p>
            <a:r>
              <a:rPr lang="en-CA" sz="1600" dirty="0">
                <a:solidFill>
                  <a:prstClr val="white"/>
                </a:solidFill>
              </a:rPr>
              <a:t> </a:t>
            </a:r>
          </a:p>
          <a:p>
            <a:r>
              <a:rPr lang="en-CA" sz="1600" b="1" dirty="0">
                <a:solidFill>
                  <a:prstClr val="black"/>
                </a:solidFill>
              </a:rPr>
              <a:t>Germán Ochoa, MD</a:t>
            </a:r>
          </a:p>
          <a:p>
            <a:r>
              <a:rPr lang="en-CA" sz="1600" dirty="0" smtClean="0">
                <a:solidFill>
                  <a:srgbClr val="0C6FCF">
                    <a:lumMod val="75000"/>
                  </a:srgbClr>
                </a:solidFill>
              </a:rPr>
              <a:t>Orthopedist</a:t>
            </a:r>
            <a:endParaRPr lang="en-CA" sz="1600" dirty="0">
              <a:solidFill>
                <a:srgbClr val="0C6FCF">
                  <a:lumMod val="75000"/>
                </a:srgbClr>
              </a:solidFill>
            </a:endParaRPr>
          </a:p>
          <a:p>
            <a:r>
              <a:rPr lang="en-CA" sz="1600" dirty="0" smtClean="0">
                <a:solidFill>
                  <a:srgbClr val="0C6FCF">
                    <a:lumMod val="75000"/>
                  </a:srgbClr>
                </a:solidFill>
              </a:rPr>
              <a:t>Bogotá, Colombia</a:t>
            </a:r>
          </a:p>
          <a:p>
            <a:endParaRPr lang="en-CA" sz="1600" dirty="0">
              <a:solidFill>
                <a:prstClr val="white"/>
              </a:solidFill>
            </a:endParaRPr>
          </a:p>
          <a:p>
            <a:r>
              <a:rPr lang="en-CA" sz="1600" b="1" dirty="0">
                <a:solidFill>
                  <a:prstClr val="black"/>
                </a:solidFill>
              </a:rPr>
              <a:t>Milton Raff, </a:t>
            </a:r>
            <a:r>
              <a:rPr lang="en-CA" sz="1600" b="1" dirty="0" smtClean="0">
                <a:solidFill>
                  <a:prstClr val="black"/>
                </a:solidFill>
              </a:rPr>
              <a:t>MD, BSc</a:t>
            </a:r>
            <a:endParaRPr lang="en-CA" sz="1600" b="1" dirty="0">
              <a:solidFill>
                <a:prstClr val="black"/>
              </a:solidFill>
            </a:endParaRPr>
          </a:p>
          <a:p>
            <a:r>
              <a:rPr lang="en-CA" sz="1600" dirty="0">
                <a:solidFill>
                  <a:srgbClr val="0C6FCF">
                    <a:lumMod val="75000"/>
                  </a:srgbClr>
                </a:solidFill>
              </a:rPr>
              <a:t>Consultant </a:t>
            </a:r>
            <a:r>
              <a:rPr lang="en-CA" sz="1600" dirty="0" smtClean="0">
                <a:solidFill>
                  <a:srgbClr val="0C6FCF">
                    <a:lumMod val="75000"/>
                  </a:srgbClr>
                </a:solidFill>
              </a:rPr>
              <a:t>Anesthetist</a:t>
            </a:r>
            <a:endParaRPr lang="en-CA" sz="1600" dirty="0">
              <a:solidFill>
                <a:srgbClr val="0C6FCF">
                  <a:lumMod val="75000"/>
                </a:srgbClr>
              </a:solidFill>
            </a:endParaRPr>
          </a:p>
          <a:p>
            <a:r>
              <a:rPr lang="en-CA" sz="1600" dirty="0">
                <a:solidFill>
                  <a:srgbClr val="0C6FCF">
                    <a:lumMod val="75000"/>
                  </a:srgbClr>
                </a:solidFill>
              </a:rPr>
              <a:t>Cape Town, South Africa</a:t>
            </a:r>
          </a:p>
          <a:p>
            <a:r>
              <a:rPr lang="en-CA" sz="1600" dirty="0">
                <a:solidFill>
                  <a:prstClr val="white"/>
                </a:solidFill>
              </a:rPr>
              <a:t> </a:t>
            </a:r>
            <a:endParaRPr lang="en-CA" sz="1600" dirty="0" smtClean="0">
              <a:solidFill>
                <a:prstClr val="white"/>
              </a:solidFill>
            </a:endParaRPr>
          </a:p>
          <a:p>
            <a:r>
              <a:rPr lang="en-CA" sz="1600" b="1" dirty="0">
                <a:solidFill>
                  <a:prstClr val="black"/>
                </a:solidFill>
              </a:rPr>
              <a:t>Raymond L. Rosales, MD, PhD</a:t>
            </a:r>
          </a:p>
          <a:p>
            <a:r>
              <a:rPr lang="en-CA" sz="1600" dirty="0">
                <a:solidFill>
                  <a:srgbClr val="0C6FCF">
                    <a:lumMod val="75000"/>
                  </a:srgbClr>
                </a:solidFill>
              </a:rPr>
              <a:t>Neurologist</a:t>
            </a:r>
          </a:p>
          <a:p>
            <a:r>
              <a:rPr lang="en-CA" sz="1600" dirty="0">
                <a:solidFill>
                  <a:srgbClr val="0C6FCF">
                    <a:lumMod val="75000"/>
                  </a:srgbClr>
                </a:solidFill>
              </a:rPr>
              <a:t>Manila, Philippines</a:t>
            </a:r>
          </a:p>
          <a:p>
            <a:endParaRPr lang="en-CA" sz="1600" dirty="0">
              <a:solidFill>
                <a:prstClr val="white"/>
              </a:solidFill>
            </a:endParaRPr>
          </a:p>
        </p:txBody>
      </p:sp>
      <p:sp>
        <p:nvSpPr>
          <p:cNvPr id="10" name="Rectangle 5"/>
          <p:cNvSpPr/>
          <p:nvPr/>
        </p:nvSpPr>
        <p:spPr>
          <a:xfrm>
            <a:off x="6009425" y="1447611"/>
            <a:ext cx="2955063" cy="4801314"/>
          </a:xfrm>
          <a:prstGeom prst="rect">
            <a:avLst/>
          </a:prstGeom>
        </p:spPr>
        <p:txBody>
          <a:bodyPr wrap="square">
            <a:spAutoFit/>
          </a:bodyPr>
          <a:lstStyle/>
          <a:p>
            <a:r>
              <a:rPr lang="en-CA" sz="1600" b="1" dirty="0" smtClean="0">
                <a:solidFill>
                  <a:prstClr val="black"/>
                </a:solidFill>
              </a:rPr>
              <a:t>Jose </a:t>
            </a:r>
            <a:r>
              <a:rPr lang="en-CA" sz="1600" b="1" dirty="0">
                <a:solidFill>
                  <a:prstClr val="black"/>
                </a:solidFill>
              </a:rPr>
              <a:t>Antonio San Juan, MD</a:t>
            </a:r>
          </a:p>
          <a:p>
            <a:r>
              <a:rPr lang="en-CA" sz="1600" dirty="0" smtClean="0">
                <a:solidFill>
                  <a:srgbClr val="0C6FCF">
                    <a:lumMod val="75000"/>
                  </a:srgbClr>
                </a:solidFill>
              </a:rPr>
              <a:t>Orthopedic </a:t>
            </a:r>
            <a:r>
              <a:rPr lang="en-CA" sz="1600" dirty="0">
                <a:solidFill>
                  <a:srgbClr val="0C6FCF">
                    <a:lumMod val="75000"/>
                  </a:srgbClr>
                </a:solidFill>
              </a:rPr>
              <a:t>Surgeon</a:t>
            </a:r>
          </a:p>
          <a:p>
            <a:r>
              <a:rPr lang="en-CA" sz="1600" dirty="0">
                <a:solidFill>
                  <a:srgbClr val="0C6FCF">
                    <a:lumMod val="75000"/>
                  </a:srgbClr>
                </a:solidFill>
              </a:rPr>
              <a:t>Cebu City, Philippines</a:t>
            </a:r>
          </a:p>
          <a:p>
            <a:r>
              <a:rPr lang="en-CA" sz="1600" dirty="0">
                <a:solidFill>
                  <a:prstClr val="white"/>
                </a:solidFill>
              </a:rPr>
              <a:t> </a:t>
            </a:r>
          </a:p>
          <a:p>
            <a:r>
              <a:rPr lang="en-CA" sz="1600" b="1" dirty="0">
                <a:solidFill>
                  <a:prstClr val="black"/>
                </a:solidFill>
              </a:rPr>
              <a:t>Ammar Salti, MD</a:t>
            </a:r>
          </a:p>
          <a:p>
            <a:r>
              <a:rPr lang="en-CA" sz="1600" dirty="0">
                <a:solidFill>
                  <a:srgbClr val="0C6FCF">
                    <a:lumMod val="75000"/>
                  </a:srgbClr>
                </a:solidFill>
              </a:rPr>
              <a:t>Consultant </a:t>
            </a:r>
            <a:r>
              <a:rPr lang="en-CA" sz="1600" dirty="0" smtClean="0">
                <a:solidFill>
                  <a:srgbClr val="0C6FCF">
                    <a:lumMod val="75000"/>
                  </a:srgbClr>
                </a:solidFill>
              </a:rPr>
              <a:t>Anesthetist</a:t>
            </a:r>
            <a:endParaRPr lang="en-CA" sz="1600" dirty="0">
              <a:solidFill>
                <a:srgbClr val="0C6FCF">
                  <a:lumMod val="75000"/>
                </a:srgbClr>
              </a:solidFill>
            </a:endParaRPr>
          </a:p>
          <a:p>
            <a:r>
              <a:rPr lang="en-CA" sz="1600" dirty="0">
                <a:solidFill>
                  <a:srgbClr val="0C6FCF">
                    <a:lumMod val="75000"/>
                  </a:srgbClr>
                </a:solidFill>
              </a:rPr>
              <a:t>Abu Dhabi, United Arab </a:t>
            </a:r>
            <a:r>
              <a:rPr lang="en-CA" sz="1600" dirty="0" smtClean="0">
                <a:solidFill>
                  <a:srgbClr val="0C6FCF">
                    <a:lumMod val="75000"/>
                  </a:srgbClr>
                </a:solidFill>
              </a:rPr>
              <a:t>Emirates</a:t>
            </a:r>
          </a:p>
          <a:p>
            <a:endParaRPr lang="en-CA" sz="1600" dirty="0">
              <a:solidFill>
                <a:prstClr val="white"/>
              </a:solidFill>
            </a:endParaRPr>
          </a:p>
          <a:p>
            <a:r>
              <a:rPr lang="en-CA" sz="1600" b="1" dirty="0">
                <a:solidFill>
                  <a:prstClr val="black"/>
                </a:solidFill>
              </a:rPr>
              <a:t>Xinping Tian, MD</a:t>
            </a:r>
          </a:p>
          <a:p>
            <a:r>
              <a:rPr lang="en-CA" sz="1600" dirty="0">
                <a:solidFill>
                  <a:srgbClr val="0C6FCF">
                    <a:lumMod val="75000"/>
                  </a:srgbClr>
                </a:solidFill>
              </a:rPr>
              <a:t>Rheumatologist</a:t>
            </a:r>
          </a:p>
          <a:p>
            <a:r>
              <a:rPr lang="en-CA" sz="1600" dirty="0">
                <a:solidFill>
                  <a:srgbClr val="0C6FCF">
                    <a:lumMod val="75000"/>
                  </a:srgbClr>
                </a:solidFill>
              </a:rPr>
              <a:t>Beijing, China</a:t>
            </a:r>
          </a:p>
          <a:p>
            <a:r>
              <a:rPr lang="en-CA" sz="1600" dirty="0">
                <a:solidFill>
                  <a:prstClr val="white"/>
                </a:solidFill>
              </a:rPr>
              <a:t> </a:t>
            </a:r>
          </a:p>
          <a:p>
            <a:r>
              <a:rPr lang="en-CA" sz="1600" b="1" dirty="0" smtClean="0">
                <a:solidFill>
                  <a:prstClr val="black"/>
                </a:solidFill>
              </a:rPr>
              <a:t>Işin Ünal-Çevik</a:t>
            </a:r>
            <a:r>
              <a:rPr lang="en-CA" sz="1600" b="1" dirty="0">
                <a:solidFill>
                  <a:prstClr val="black"/>
                </a:solidFill>
              </a:rPr>
              <a:t>, MD, PhD</a:t>
            </a:r>
          </a:p>
          <a:p>
            <a:r>
              <a:rPr lang="en-CA" sz="1600" dirty="0">
                <a:solidFill>
                  <a:srgbClr val="0C6FCF">
                    <a:lumMod val="75000"/>
                  </a:srgbClr>
                </a:solidFill>
              </a:rPr>
              <a:t>Neurologist, Neuroscientist and Pain Specialist </a:t>
            </a:r>
          </a:p>
          <a:p>
            <a:r>
              <a:rPr lang="en-CA" sz="1600" dirty="0" smtClean="0">
                <a:solidFill>
                  <a:srgbClr val="0C6FCF">
                    <a:lumMod val="75000"/>
                  </a:srgbClr>
                </a:solidFill>
              </a:rPr>
              <a:t>Ankara</a:t>
            </a:r>
            <a:r>
              <a:rPr lang="en-CA" sz="1600" dirty="0">
                <a:solidFill>
                  <a:srgbClr val="0C6FCF">
                    <a:lumMod val="75000"/>
                  </a:srgbClr>
                </a:solidFill>
              </a:rPr>
              <a:t>, Turkey</a:t>
            </a:r>
          </a:p>
          <a:p>
            <a:r>
              <a:rPr lang="en-CA" sz="1600" dirty="0">
                <a:solidFill>
                  <a:srgbClr val="0C6FCF">
                    <a:lumMod val="75000"/>
                  </a:srgbClr>
                </a:solidFill>
              </a:rPr>
              <a:t> </a:t>
            </a:r>
          </a:p>
          <a:p>
            <a:endParaRPr lang="en-CA" sz="1700" dirty="0">
              <a:solidFill>
                <a:prstClr val="white"/>
              </a:solidFill>
            </a:endParaRPr>
          </a:p>
          <a:p>
            <a:r>
              <a:rPr lang="en-CA" sz="1700" dirty="0">
                <a:solidFill>
                  <a:prstClr val="white"/>
                </a:solidFill>
              </a:rPr>
              <a:t> </a:t>
            </a:r>
          </a:p>
        </p:txBody>
      </p:sp>
    </p:spTree>
    <p:extLst>
      <p:ext uri="{BB962C8B-B14F-4D97-AF65-F5344CB8AC3E}">
        <p14:creationId xmlns:p14="http://schemas.microsoft.com/office/powerpoint/2010/main" val="3272451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MX" sz="3600" dirty="0" smtClean="0"/>
              <a:t>Comorbilidades del Sueño y la Salud Mental de la Fibromialgia</a:t>
            </a:r>
            <a:endParaRPr lang="es-MX" sz="3600" dirty="0"/>
          </a:p>
        </p:txBody>
      </p:sp>
      <p:sp>
        <p:nvSpPr>
          <p:cNvPr id="6" name="Text Box 1516"/>
          <p:cNvSpPr txBox="1">
            <a:spLocks noChangeArrowheads="1"/>
          </p:cNvSpPr>
          <p:nvPr/>
        </p:nvSpPr>
        <p:spPr bwMode="auto">
          <a:xfrm>
            <a:off x="115093" y="6304221"/>
            <a:ext cx="8456613" cy="492443"/>
          </a:xfrm>
          <a:prstGeom prst="rect">
            <a:avLst/>
          </a:prstGeom>
          <a:noFill/>
          <a:ln w="9525">
            <a:noFill/>
            <a:miter lim="800000"/>
            <a:headEnd/>
            <a:tailEnd/>
          </a:ln>
        </p:spPr>
        <p:txBody>
          <a:bodyPr lIns="0" tIns="0" rIns="0" bIns="0" anchor="b">
            <a:spAutoFit/>
          </a:bodyPr>
          <a:lstStyle/>
          <a:p>
            <a:r>
              <a:rPr lang="es-MX" sz="1200" b="1" dirty="0" smtClean="0">
                <a:solidFill>
                  <a:schemeClr val="bg2"/>
                </a:solidFill>
              </a:rPr>
              <a:t>TDM= trastorno depresivo mayor</a:t>
            </a:r>
          </a:p>
          <a:p>
            <a:r>
              <a:rPr lang="es-MX" sz="1000" dirty="0" smtClean="0">
                <a:solidFill>
                  <a:schemeClr val="bg2"/>
                </a:solidFill>
              </a:rPr>
              <a:t>Bijl RV </a:t>
            </a:r>
            <a:r>
              <a:rPr lang="es-MX" sz="1000" i="1" dirty="0" smtClean="0">
                <a:solidFill>
                  <a:schemeClr val="bg2"/>
                </a:solidFill>
              </a:rPr>
              <a:t>et al. Health Aff (Millwood) </a:t>
            </a:r>
            <a:r>
              <a:rPr lang="es-MX" sz="1000" dirty="0" smtClean="0">
                <a:solidFill>
                  <a:schemeClr val="bg2"/>
                </a:solidFill>
              </a:rPr>
              <a:t>2003; 22(3):122-33; Davis JA </a:t>
            </a:r>
            <a:r>
              <a:rPr lang="es-MX" sz="1000" i="1" dirty="0" smtClean="0">
                <a:solidFill>
                  <a:schemeClr val="bg2"/>
                </a:solidFill>
              </a:rPr>
              <a:t>et al. J Pain  Res </a:t>
            </a:r>
            <a:r>
              <a:rPr lang="es-MX" sz="1000" dirty="0" smtClean="0">
                <a:solidFill>
                  <a:schemeClr val="bg2"/>
                </a:solidFill>
              </a:rPr>
              <a:t>2011; 4:331-45; </a:t>
            </a:r>
          </a:p>
          <a:p>
            <a:r>
              <a:rPr lang="es-MX" sz="1000" dirty="0" smtClean="0">
                <a:solidFill>
                  <a:schemeClr val="bg2"/>
                </a:solidFill>
              </a:rPr>
              <a:t>Ram S </a:t>
            </a:r>
            <a:r>
              <a:rPr lang="es-MX" sz="1000" i="1" dirty="0" smtClean="0">
                <a:solidFill>
                  <a:schemeClr val="bg2"/>
                </a:solidFill>
              </a:rPr>
              <a:t>et al. Sleep Breath </a:t>
            </a:r>
            <a:r>
              <a:rPr lang="es-MX" sz="1000" dirty="0" smtClean="0">
                <a:solidFill>
                  <a:schemeClr val="bg2"/>
                </a:solidFill>
              </a:rPr>
              <a:t>2010; 14(1):63-70; Riley GF. </a:t>
            </a:r>
            <a:r>
              <a:rPr lang="es-MX" sz="1000" i="1" dirty="0" smtClean="0">
                <a:solidFill>
                  <a:schemeClr val="bg2"/>
                </a:solidFill>
              </a:rPr>
              <a:t>Med Care </a:t>
            </a:r>
            <a:r>
              <a:rPr lang="es-MX" sz="1000" dirty="0" smtClean="0">
                <a:solidFill>
                  <a:schemeClr val="bg2"/>
                </a:solidFill>
              </a:rPr>
              <a:t>2009; 47(7 Suppl 1):S51-5.</a:t>
            </a:r>
            <a:endParaRPr lang="es-MX" sz="1000" dirty="0">
              <a:solidFill>
                <a:schemeClr val="bg2"/>
              </a:solidFill>
            </a:endParaRPr>
          </a:p>
        </p:txBody>
      </p:sp>
      <p:graphicFrame>
        <p:nvGraphicFramePr>
          <p:cNvPr id="5" name="Content Placeholder 2"/>
          <p:cNvGraphicFramePr>
            <a:graphicFrameLocks/>
          </p:cNvGraphicFramePr>
          <p:nvPr>
            <p:extLst>
              <p:ext uri="{D42A27DB-BD31-4B8C-83A1-F6EECF244321}">
                <p14:modId xmlns:p14="http://schemas.microsoft.com/office/powerpoint/2010/main" val="431827165"/>
              </p:ext>
            </p:extLst>
          </p:nvPr>
        </p:nvGraphicFramePr>
        <p:xfrm>
          <a:off x="467544" y="1484784"/>
          <a:ext cx="8352928"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534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 Box 8"/>
          <p:cNvSpPr txBox="1">
            <a:spLocks noChangeArrowheads="1"/>
          </p:cNvSpPr>
          <p:nvPr/>
        </p:nvSpPr>
        <p:spPr bwMode="gray">
          <a:xfrm>
            <a:off x="251520" y="6394450"/>
            <a:ext cx="33123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a:spcBef>
                <a:spcPct val="20000"/>
              </a:spcBef>
              <a:buClr>
                <a:srgbClr val="67CFE1"/>
              </a:buClr>
            </a:pPr>
            <a:r>
              <a:rPr lang="en-GB" sz="1000" dirty="0">
                <a:solidFill>
                  <a:srgbClr val="002060"/>
                </a:solidFill>
                <a:latin typeface="Calibri"/>
                <a:cs typeface="Arial" charset="0"/>
              </a:rPr>
              <a:t/>
            </a:r>
            <a:br>
              <a:rPr lang="en-GB" sz="1000" dirty="0">
                <a:solidFill>
                  <a:srgbClr val="002060"/>
                </a:solidFill>
                <a:latin typeface="Calibri"/>
                <a:cs typeface="Arial" charset="0"/>
              </a:rPr>
            </a:br>
            <a:r>
              <a:rPr lang="en-GB" sz="1000" dirty="0">
                <a:solidFill>
                  <a:srgbClr val="002060"/>
                </a:solidFill>
                <a:latin typeface="Calibri"/>
                <a:cs typeface="Arial" charset="0"/>
              </a:rPr>
              <a:t>Adapted </a:t>
            </a:r>
            <a:r>
              <a:rPr lang="en-GB" sz="1000" dirty="0" smtClean="0">
                <a:solidFill>
                  <a:srgbClr val="002060"/>
                </a:solidFill>
                <a:latin typeface="Calibri"/>
                <a:cs typeface="Arial" charset="0"/>
              </a:rPr>
              <a:t>from: Argoff CE. </a:t>
            </a:r>
            <a:r>
              <a:rPr lang="en-GB" sz="1000" i="1" dirty="0">
                <a:solidFill>
                  <a:srgbClr val="002060"/>
                </a:solidFill>
                <a:latin typeface="Calibri"/>
                <a:cs typeface="Arial" charset="0"/>
              </a:rPr>
              <a:t>Clin </a:t>
            </a:r>
            <a:r>
              <a:rPr lang="en-GB" sz="1000" i="1" dirty="0" smtClean="0">
                <a:solidFill>
                  <a:srgbClr val="002060"/>
                </a:solidFill>
                <a:latin typeface="Calibri"/>
                <a:cs typeface="Arial" charset="0"/>
              </a:rPr>
              <a:t>J Pain  </a:t>
            </a:r>
            <a:r>
              <a:rPr lang="en-GB" sz="1000" dirty="0" smtClean="0">
                <a:solidFill>
                  <a:srgbClr val="002060"/>
                </a:solidFill>
                <a:latin typeface="Calibri"/>
                <a:cs typeface="Arial" charset="0"/>
              </a:rPr>
              <a:t>2007; 23(1):15-22</a:t>
            </a:r>
            <a:r>
              <a:rPr lang="en-GB" sz="1000" dirty="0">
                <a:solidFill>
                  <a:srgbClr val="002060"/>
                </a:solidFill>
                <a:latin typeface="Calibri"/>
                <a:cs typeface="Arial" charset="0"/>
              </a:rPr>
              <a:t>.</a:t>
            </a:r>
          </a:p>
        </p:txBody>
      </p:sp>
      <p:sp>
        <p:nvSpPr>
          <p:cNvPr id="18"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21</a:t>
            </a:fld>
            <a:endParaRPr lang="en-CA" dirty="0">
              <a:solidFill>
                <a:prstClr val="black"/>
              </a:solidFill>
            </a:endParaRPr>
          </a:p>
        </p:txBody>
      </p:sp>
      <p:sp>
        <p:nvSpPr>
          <p:cNvPr id="19" name="Rectangle 9"/>
          <p:cNvSpPr txBox="1">
            <a:spLocks noChangeArrowheads="1"/>
          </p:cNvSpPr>
          <p:nvPr/>
        </p:nvSpPr>
        <p:spPr>
          <a:xfrm>
            <a:off x="84138" y="79375"/>
            <a:ext cx="8950325" cy="108108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3200" b="0" i="0" u="none" strike="noStrike" kern="1200" cap="none" spc="0" normalizeH="0" baseline="0" noProof="0" dirty="0" smtClean="0">
                <a:ln>
                  <a:noFill/>
                </a:ln>
                <a:solidFill>
                  <a:srgbClr val="002060"/>
                </a:solidFill>
                <a:effectLst/>
                <a:uLnTx/>
                <a:uFillTx/>
                <a:latin typeface="+mj-lt"/>
                <a:ea typeface="Arial Unicode MS" pitchFamily="34" charset="-128"/>
                <a:cs typeface="Arial Unicode MS" pitchFamily="34" charset="-128"/>
              </a:rPr>
              <a:t>El Paradigma del Dolor: Interrelaciones Entre el Dolor, Los Trastornos del sueño y Los Síntomas Psicológicos</a:t>
            </a:r>
          </a:p>
        </p:txBody>
      </p:sp>
      <p:grpSp>
        <p:nvGrpSpPr>
          <p:cNvPr id="2" name="Group 5"/>
          <p:cNvGrpSpPr/>
          <p:nvPr/>
        </p:nvGrpSpPr>
        <p:grpSpPr>
          <a:xfrm>
            <a:off x="2949575" y="2152020"/>
            <a:ext cx="3394075" cy="3003550"/>
            <a:chOff x="2949575" y="2231331"/>
            <a:chExt cx="3394075" cy="3003550"/>
          </a:xfrm>
        </p:grpSpPr>
        <p:sp>
          <p:nvSpPr>
            <p:cNvPr id="21" name="Freeform 12"/>
            <p:cNvSpPr>
              <a:spLocks/>
            </p:cNvSpPr>
            <p:nvPr/>
          </p:nvSpPr>
          <p:spPr bwMode="gray">
            <a:xfrm>
              <a:off x="2949575" y="3917256"/>
              <a:ext cx="1730375" cy="1317625"/>
            </a:xfrm>
            <a:custGeom>
              <a:avLst/>
              <a:gdLst>
                <a:gd name="T0" fmla="*/ 2147483647 w 1090"/>
                <a:gd name="T1" fmla="*/ 2147483647 h 830"/>
                <a:gd name="T2" fmla="*/ 2147483647 w 1090"/>
                <a:gd name="T3" fmla="*/ 0 h 830"/>
                <a:gd name="T4" fmla="*/ 2147483647 w 1090"/>
                <a:gd name="T5" fmla="*/ 2147483647 h 830"/>
                <a:gd name="T6" fmla="*/ 2147483647 w 1090"/>
                <a:gd name="T7" fmla="*/ 2147483647 h 830"/>
                <a:gd name="T8" fmla="*/ 2147483647 w 1090"/>
                <a:gd name="T9" fmla="*/ 2147483647 h 830"/>
                <a:gd name="T10" fmla="*/ 2147483647 w 1090"/>
                <a:gd name="T11" fmla="*/ 2147483647 h 830"/>
                <a:gd name="T12" fmla="*/ 2147483647 w 1090"/>
                <a:gd name="T13" fmla="*/ 2147483647 h 830"/>
                <a:gd name="T14" fmla="*/ 2147483647 w 1090"/>
                <a:gd name="T15" fmla="*/ 2147483647 h 830"/>
                <a:gd name="T16" fmla="*/ 2147483647 w 1090"/>
                <a:gd name="T17" fmla="*/ 2147483647 h 830"/>
                <a:gd name="T18" fmla="*/ 2147483647 w 1090"/>
                <a:gd name="T19" fmla="*/ 2147483647 h 830"/>
                <a:gd name="T20" fmla="*/ 2147483647 w 1090"/>
                <a:gd name="T21" fmla="*/ 2147483647 h 830"/>
                <a:gd name="T22" fmla="*/ 2147483647 w 1090"/>
                <a:gd name="T23" fmla="*/ 2147483647 h 830"/>
                <a:gd name="T24" fmla="*/ 2147483647 w 1090"/>
                <a:gd name="T25" fmla="*/ 2147483647 h 830"/>
                <a:gd name="T26" fmla="*/ 2147483647 w 1090"/>
                <a:gd name="T27" fmla="*/ 2147483647 h 8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90"/>
                <a:gd name="T43" fmla="*/ 0 h 830"/>
                <a:gd name="T44" fmla="*/ 1090 w 1090"/>
                <a:gd name="T45" fmla="*/ 830 h 8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90" h="830">
                  <a:moveTo>
                    <a:pt x="139" y="62"/>
                  </a:moveTo>
                  <a:lnTo>
                    <a:pt x="461" y="0"/>
                  </a:lnTo>
                  <a:lnTo>
                    <a:pt x="519" y="317"/>
                  </a:lnTo>
                  <a:lnTo>
                    <a:pt x="379" y="221"/>
                  </a:lnTo>
                  <a:cubicBezTo>
                    <a:pt x="346" y="312"/>
                    <a:pt x="341" y="342"/>
                    <a:pt x="326" y="405"/>
                  </a:cubicBezTo>
                  <a:cubicBezTo>
                    <a:pt x="308" y="468"/>
                    <a:pt x="376" y="504"/>
                    <a:pt x="437" y="513"/>
                  </a:cubicBezTo>
                  <a:cubicBezTo>
                    <a:pt x="500" y="519"/>
                    <a:pt x="497" y="515"/>
                    <a:pt x="591" y="518"/>
                  </a:cubicBezTo>
                  <a:cubicBezTo>
                    <a:pt x="701" y="518"/>
                    <a:pt x="861" y="528"/>
                    <a:pt x="883" y="528"/>
                  </a:cubicBezTo>
                  <a:lnTo>
                    <a:pt x="1090" y="710"/>
                  </a:lnTo>
                  <a:lnTo>
                    <a:pt x="864" y="830"/>
                  </a:lnTo>
                  <a:lnTo>
                    <a:pt x="874" y="725"/>
                  </a:lnTo>
                  <a:cubicBezTo>
                    <a:pt x="874" y="725"/>
                    <a:pt x="545" y="722"/>
                    <a:pt x="216" y="720"/>
                  </a:cubicBezTo>
                  <a:cubicBezTo>
                    <a:pt x="102" y="710"/>
                    <a:pt x="0" y="581"/>
                    <a:pt x="39" y="422"/>
                  </a:cubicBezTo>
                  <a:cubicBezTo>
                    <a:pt x="78" y="263"/>
                    <a:pt x="118" y="137"/>
                    <a:pt x="139" y="62"/>
                  </a:cubicBezTo>
                  <a:close/>
                </a:path>
              </a:pathLst>
            </a:custGeom>
            <a:gradFill rotWithShape="1">
              <a:gsLst>
                <a:gs pos="0">
                  <a:srgbClr val="990033"/>
                </a:gs>
                <a:gs pos="100000">
                  <a:schemeClr val="tx2"/>
                </a:gs>
              </a:gsLst>
              <a:lin ang="5400000" scaled="1"/>
            </a:gradFill>
            <a:ln w="19050">
              <a:solidFill>
                <a:schemeClr val="bg1"/>
              </a:solidFill>
              <a:round/>
              <a:headEnd/>
              <a:tailEnd/>
            </a:ln>
            <a:effectLst>
              <a:outerShdw dist="89803" dir="2700000" algn="ctr" rotWithShape="0">
                <a:srgbClr val="4D4D4D">
                  <a:alpha val="74997"/>
                </a:srgbClr>
              </a:outerShdw>
            </a:effectLst>
          </p:spPr>
          <p:txBody>
            <a:bodyPr/>
            <a:lstStyle/>
            <a:p>
              <a:endParaRPr lang="es-MX" dirty="0">
                <a:solidFill>
                  <a:prstClr val="white"/>
                </a:solidFill>
              </a:endParaRPr>
            </a:p>
          </p:txBody>
        </p:sp>
        <p:sp>
          <p:nvSpPr>
            <p:cNvPr id="22" name="Freeform 13"/>
            <p:cNvSpPr>
              <a:spLocks/>
            </p:cNvSpPr>
            <p:nvPr/>
          </p:nvSpPr>
          <p:spPr bwMode="gray">
            <a:xfrm>
              <a:off x="4452938" y="3707706"/>
              <a:ext cx="1890712" cy="1390650"/>
            </a:xfrm>
            <a:custGeom>
              <a:avLst/>
              <a:gdLst>
                <a:gd name="T0" fmla="*/ 2147483647 w 1191"/>
                <a:gd name="T1" fmla="*/ 2147483647 h 876"/>
                <a:gd name="T2" fmla="*/ 2147483647 w 1191"/>
                <a:gd name="T3" fmla="*/ 0 h 876"/>
                <a:gd name="T4" fmla="*/ 2147483647 w 1191"/>
                <a:gd name="T5" fmla="*/ 2147483647 h 876"/>
                <a:gd name="T6" fmla="*/ 2147483647 w 1191"/>
                <a:gd name="T7" fmla="*/ 2147483647 h 876"/>
                <a:gd name="T8" fmla="*/ 2147483647 w 1191"/>
                <a:gd name="T9" fmla="*/ 2147483647 h 876"/>
                <a:gd name="T10" fmla="*/ 2147483647 w 1191"/>
                <a:gd name="T11" fmla="*/ 2147483647 h 876"/>
                <a:gd name="T12" fmla="*/ 2147483647 w 1191"/>
                <a:gd name="T13" fmla="*/ 2147483647 h 876"/>
                <a:gd name="T14" fmla="*/ 0 w 1191"/>
                <a:gd name="T15" fmla="*/ 2147483647 h 876"/>
                <a:gd name="T16" fmla="*/ 2147483647 w 1191"/>
                <a:gd name="T17" fmla="*/ 2147483647 h 876"/>
                <a:gd name="T18" fmla="*/ 2147483647 w 1191"/>
                <a:gd name="T19" fmla="*/ 2147483647 h 876"/>
                <a:gd name="T20" fmla="*/ 2147483647 w 1191"/>
                <a:gd name="T21" fmla="*/ 2147483647 h 876"/>
                <a:gd name="T22" fmla="*/ 2147483647 w 1191"/>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1"/>
                <a:gd name="T37" fmla="*/ 0 h 876"/>
                <a:gd name="T38" fmla="*/ 1191 w 1191"/>
                <a:gd name="T39" fmla="*/ 876 h 8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1" h="876">
                  <a:moveTo>
                    <a:pt x="693" y="321"/>
                  </a:moveTo>
                  <a:lnTo>
                    <a:pt x="858" y="0"/>
                  </a:lnTo>
                  <a:lnTo>
                    <a:pt x="1155" y="135"/>
                  </a:lnTo>
                  <a:lnTo>
                    <a:pt x="948" y="213"/>
                  </a:lnTo>
                  <a:cubicBezTo>
                    <a:pt x="948" y="213"/>
                    <a:pt x="993" y="333"/>
                    <a:pt x="1038" y="453"/>
                  </a:cubicBezTo>
                  <a:cubicBezTo>
                    <a:pt x="1191" y="876"/>
                    <a:pt x="828" y="855"/>
                    <a:pt x="828" y="855"/>
                  </a:cubicBezTo>
                  <a:cubicBezTo>
                    <a:pt x="828" y="855"/>
                    <a:pt x="216" y="855"/>
                    <a:pt x="216" y="855"/>
                  </a:cubicBezTo>
                  <a:lnTo>
                    <a:pt x="0" y="669"/>
                  </a:lnTo>
                  <a:lnTo>
                    <a:pt x="273" y="540"/>
                  </a:lnTo>
                  <a:lnTo>
                    <a:pt x="240" y="642"/>
                  </a:lnTo>
                  <a:cubicBezTo>
                    <a:pt x="240" y="642"/>
                    <a:pt x="418" y="633"/>
                    <a:pt x="597" y="624"/>
                  </a:cubicBezTo>
                  <a:cubicBezTo>
                    <a:pt x="888" y="615"/>
                    <a:pt x="693" y="321"/>
                    <a:pt x="693" y="321"/>
                  </a:cubicBezTo>
                  <a:close/>
                </a:path>
              </a:pathLst>
            </a:custGeom>
            <a:gradFill rotWithShape="1">
              <a:gsLst>
                <a:gs pos="0">
                  <a:srgbClr val="990033"/>
                </a:gs>
                <a:gs pos="100000">
                  <a:srgbClr val="FF9900"/>
                </a:gs>
              </a:gsLst>
              <a:lin ang="5400000" scaled="1"/>
            </a:gradFill>
            <a:ln w="19050">
              <a:solidFill>
                <a:schemeClr val="bg1"/>
              </a:solidFill>
              <a:round/>
              <a:headEnd/>
              <a:tailEnd/>
            </a:ln>
            <a:effectLst>
              <a:outerShdw dist="71842" dir="2700000" algn="ctr" rotWithShape="0">
                <a:srgbClr val="4D4D4D">
                  <a:alpha val="74997"/>
                </a:srgbClr>
              </a:outerShdw>
            </a:effectLst>
          </p:spPr>
          <p:txBody>
            <a:bodyPr/>
            <a:lstStyle/>
            <a:p>
              <a:endParaRPr lang="es-MX" dirty="0">
                <a:solidFill>
                  <a:prstClr val="white"/>
                </a:solidFill>
              </a:endParaRPr>
            </a:p>
          </p:txBody>
        </p:sp>
        <p:sp>
          <p:nvSpPr>
            <p:cNvPr id="23" name="Freeform 14"/>
            <p:cNvSpPr>
              <a:spLocks/>
            </p:cNvSpPr>
            <p:nvPr/>
          </p:nvSpPr>
          <p:spPr bwMode="gray">
            <a:xfrm>
              <a:off x="3076575" y="2231331"/>
              <a:ext cx="2695575" cy="1862137"/>
            </a:xfrm>
            <a:custGeom>
              <a:avLst/>
              <a:gdLst>
                <a:gd name="T0" fmla="*/ 2147483647 w 1698"/>
                <a:gd name="T1" fmla="*/ 2147483647 h 1173"/>
                <a:gd name="T2" fmla="*/ 2147483647 w 1698"/>
                <a:gd name="T3" fmla="*/ 2147483647 h 1173"/>
                <a:gd name="T4" fmla="*/ 0 w 1698"/>
                <a:gd name="T5" fmla="*/ 2147483647 h 1173"/>
                <a:gd name="T6" fmla="*/ 2147483647 w 1698"/>
                <a:gd name="T7" fmla="*/ 2147483647 h 1173"/>
                <a:gd name="T8" fmla="*/ 2147483647 w 1698"/>
                <a:gd name="T9" fmla="*/ 2147483647 h 1173"/>
                <a:gd name="T10" fmla="*/ 2147483647 w 1698"/>
                <a:gd name="T11" fmla="*/ 2147483647 h 1173"/>
                <a:gd name="T12" fmla="*/ 2147483647 w 1698"/>
                <a:gd name="T13" fmla="*/ 2147483647 h 1173"/>
                <a:gd name="T14" fmla="*/ 2147483647 w 1698"/>
                <a:gd name="T15" fmla="*/ 2147483647 h 1173"/>
                <a:gd name="T16" fmla="*/ 2147483647 w 1698"/>
                <a:gd name="T17" fmla="*/ 2147483647 h 1173"/>
                <a:gd name="T18" fmla="*/ 2147483647 w 1698"/>
                <a:gd name="T19" fmla="*/ 2147483647 h 1173"/>
                <a:gd name="T20" fmla="*/ 2147483647 w 1698"/>
                <a:gd name="T21" fmla="*/ 2147483647 h 1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98"/>
                <a:gd name="T34" fmla="*/ 0 h 1173"/>
                <a:gd name="T35" fmla="*/ 1698 w 1698"/>
                <a:gd name="T36" fmla="*/ 1173 h 11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98" h="1173">
                  <a:moveTo>
                    <a:pt x="417" y="996"/>
                  </a:moveTo>
                  <a:lnTo>
                    <a:pt x="105" y="1047"/>
                  </a:lnTo>
                  <a:lnTo>
                    <a:pt x="0" y="729"/>
                  </a:lnTo>
                  <a:cubicBezTo>
                    <a:pt x="0" y="729"/>
                    <a:pt x="91" y="786"/>
                    <a:pt x="183" y="843"/>
                  </a:cubicBezTo>
                  <a:cubicBezTo>
                    <a:pt x="483" y="0"/>
                    <a:pt x="945" y="27"/>
                    <a:pt x="945" y="27"/>
                  </a:cubicBezTo>
                  <a:cubicBezTo>
                    <a:pt x="1440" y="27"/>
                    <a:pt x="1698" y="861"/>
                    <a:pt x="1698" y="861"/>
                  </a:cubicBezTo>
                  <a:lnTo>
                    <a:pt x="1533" y="1173"/>
                  </a:lnTo>
                  <a:lnTo>
                    <a:pt x="1296" y="993"/>
                  </a:lnTo>
                  <a:lnTo>
                    <a:pt x="1440" y="945"/>
                  </a:lnTo>
                  <a:cubicBezTo>
                    <a:pt x="1440" y="945"/>
                    <a:pt x="1218" y="375"/>
                    <a:pt x="948" y="369"/>
                  </a:cubicBezTo>
                  <a:cubicBezTo>
                    <a:pt x="681" y="369"/>
                    <a:pt x="417" y="996"/>
                    <a:pt x="417" y="996"/>
                  </a:cubicBezTo>
                  <a:close/>
                </a:path>
              </a:pathLst>
            </a:custGeom>
            <a:gradFill rotWithShape="1">
              <a:gsLst>
                <a:gs pos="0">
                  <a:srgbClr val="660033"/>
                </a:gs>
                <a:gs pos="100000">
                  <a:srgbClr val="990033"/>
                </a:gs>
              </a:gsLst>
              <a:lin ang="5400000" scaled="1"/>
            </a:gradFill>
            <a:ln w="19050">
              <a:solidFill>
                <a:schemeClr val="bg1"/>
              </a:solidFill>
              <a:round/>
              <a:headEnd/>
              <a:tailEnd/>
            </a:ln>
            <a:effectLst>
              <a:outerShdw dist="71842" dir="2700000" algn="ctr" rotWithShape="0">
                <a:srgbClr val="4D4D4D">
                  <a:alpha val="74997"/>
                </a:srgbClr>
              </a:outerShdw>
            </a:effectLst>
          </p:spPr>
          <p:txBody>
            <a:bodyPr/>
            <a:lstStyle/>
            <a:p>
              <a:endParaRPr lang="es-MX" dirty="0">
                <a:solidFill>
                  <a:prstClr val="white"/>
                </a:solidFill>
              </a:endParaRPr>
            </a:p>
          </p:txBody>
        </p:sp>
        <p:sp>
          <p:nvSpPr>
            <p:cNvPr id="25" name="Freeform 15"/>
            <p:cNvSpPr>
              <a:spLocks/>
            </p:cNvSpPr>
            <p:nvPr/>
          </p:nvSpPr>
          <p:spPr bwMode="gray">
            <a:xfrm rot="10800000">
              <a:off x="4381500" y="3190181"/>
              <a:ext cx="357188" cy="457200"/>
            </a:xfrm>
            <a:custGeom>
              <a:avLst/>
              <a:gdLst>
                <a:gd name="T0" fmla="*/ 0 w 245"/>
                <a:gd name="T1" fmla="*/ 2147483647 h 314"/>
                <a:gd name="T2" fmla="*/ 2147483647 w 245"/>
                <a:gd name="T3" fmla="*/ 0 h 314"/>
                <a:gd name="T4" fmla="*/ 2147483647 w 245"/>
                <a:gd name="T5" fmla="*/ 2147483647 h 314"/>
                <a:gd name="T6" fmla="*/ 2147483647 w 245"/>
                <a:gd name="T7" fmla="*/ 2147483647 h 314"/>
                <a:gd name="T8" fmla="*/ 0 w 245"/>
                <a:gd name="T9" fmla="*/ 2147483647 h 314"/>
                <a:gd name="T10" fmla="*/ 0 60000 65536"/>
                <a:gd name="T11" fmla="*/ 0 60000 65536"/>
                <a:gd name="T12" fmla="*/ 0 60000 65536"/>
                <a:gd name="T13" fmla="*/ 0 60000 65536"/>
                <a:gd name="T14" fmla="*/ 0 60000 65536"/>
                <a:gd name="T15" fmla="*/ 0 w 245"/>
                <a:gd name="T16" fmla="*/ 0 h 314"/>
                <a:gd name="T17" fmla="*/ 245 w 245"/>
                <a:gd name="T18" fmla="*/ 314 h 314"/>
              </a:gdLst>
              <a:ahLst/>
              <a:cxnLst>
                <a:cxn ang="T10">
                  <a:pos x="T0" y="T1"/>
                </a:cxn>
                <a:cxn ang="T11">
                  <a:pos x="T2" y="T3"/>
                </a:cxn>
                <a:cxn ang="T12">
                  <a:pos x="T4" y="T5"/>
                </a:cxn>
                <a:cxn ang="T13">
                  <a:pos x="T6" y="T7"/>
                </a:cxn>
                <a:cxn ang="T14">
                  <a:pos x="T8" y="T9"/>
                </a:cxn>
              </a:cxnLst>
              <a:rect l="T15" t="T16" r="T17" b="T18"/>
              <a:pathLst>
                <a:path w="245" h="314">
                  <a:moveTo>
                    <a:pt x="0" y="314"/>
                  </a:moveTo>
                  <a:lnTo>
                    <a:pt x="123" y="0"/>
                  </a:lnTo>
                  <a:lnTo>
                    <a:pt x="245" y="305"/>
                  </a:lnTo>
                  <a:lnTo>
                    <a:pt x="127" y="209"/>
                  </a:lnTo>
                  <a:lnTo>
                    <a:pt x="0" y="31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s-MX" dirty="0">
                <a:solidFill>
                  <a:prstClr val="white"/>
                </a:solidFill>
              </a:endParaRPr>
            </a:p>
          </p:txBody>
        </p:sp>
        <p:sp>
          <p:nvSpPr>
            <p:cNvPr id="27" name="Freeform 16"/>
            <p:cNvSpPr>
              <a:spLocks/>
            </p:cNvSpPr>
            <p:nvPr/>
          </p:nvSpPr>
          <p:spPr bwMode="gray">
            <a:xfrm rot="-2700000">
              <a:off x="4970463" y="4225231"/>
              <a:ext cx="273050" cy="349250"/>
            </a:xfrm>
            <a:custGeom>
              <a:avLst/>
              <a:gdLst>
                <a:gd name="T0" fmla="*/ 0 w 245"/>
                <a:gd name="T1" fmla="*/ 2147483647 h 314"/>
                <a:gd name="T2" fmla="*/ 2147483647 w 245"/>
                <a:gd name="T3" fmla="*/ 0 h 314"/>
                <a:gd name="T4" fmla="*/ 2147483647 w 245"/>
                <a:gd name="T5" fmla="*/ 2147483647 h 314"/>
                <a:gd name="T6" fmla="*/ 2147483647 w 245"/>
                <a:gd name="T7" fmla="*/ 2147483647 h 314"/>
                <a:gd name="T8" fmla="*/ 0 w 245"/>
                <a:gd name="T9" fmla="*/ 2147483647 h 314"/>
                <a:gd name="T10" fmla="*/ 0 60000 65536"/>
                <a:gd name="T11" fmla="*/ 0 60000 65536"/>
                <a:gd name="T12" fmla="*/ 0 60000 65536"/>
                <a:gd name="T13" fmla="*/ 0 60000 65536"/>
                <a:gd name="T14" fmla="*/ 0 60000 65536"/>
                <a:gd name="T15" fmla="*/ 0 w 245"/>
                <a:gd name="T16" fmla="*/ 0 h 314"/>
                <a:gd name="T17" fmla="*/ 245 w 245"/>
                <a:gd name="T18" fmla="*/ 314 h 314"/>
              </a:gdLst>
              <a:ahLst/>
              <a:cxnLst>
                <a:cxn ang="T10">
                  <a:pos x="T0" y="T1"/>
                </a:cxn>
                <a:cxn ang="T11">
                  <a:pos x="T2" y="T3"/>
                </a:cxn>
                <a:cxn ang="T12">
                  <a:pos x="T4" y="T5"/>
                </a:cxn>
                <a:cxn ang="T13">
                  <a:pos x="T6" y="T7"/>
                </a:cxn>
                <a:cxn ang="T14">
                  <a:pos x="T8" y="T9"/>
                </a:cxn>
              </a:cxnLst>
              <a:rect l="T15" t="T16" r="T17" b="T18"/>
              <a:pathLst>
                <a:path w="245" h="314">
                  <a:moveTo>
                    <a:pt x="0" y="314"/>
                  </a:moveTo>
                  <a:lnTo>
                    <a:pt x="123" y="0"/>
                  </a:lnTo>
                  <a:lnTo>
                    <a:pt x="245" y="305"/>
                  </a:lnTo>
                  <a:lnTo>
                    <a:pt x="127" y="209"/>
                  </a:lnTo>
                  <a:lnTo>
                    <a:pt x="0" y="31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solidFill>
                  <a:prstClr val="white"/>
                </a:solidFill>
              </a:endParaRPr>
            </a:p>
          </p:txBody>
        </p:sp>
        <p:sp>
          <p:nvSpPr>
            <p:cNvPr id="29" name="Freeform 18"/>
            <p:cNvSpPr>
              <a:spLocks/>
            </p:cNvSpPr>
            <p:nvPr/>
          </p:nvSpPr>
          <p:spPr bwMode="gray">
            <a:xfrm rot="2700000">
              <a:off x="3946525" y="4255393"/>
              <a:ext cx="273050" cy="349250"/>
            </a:xfrm>
            <a:custGeom>
              <a:avLst/>
              <a:gdLst>
                <a:gd name="T0" fmla="*/ 0 w 245"/>
                <a:gd name="T1" fmla="*/ 2147483647 h 314"/>
                <a:gd name="T2" fmla="*/ 2147483647 w 245"/>
                <a:gd name="T3" fmla="*/ 0 h 314"/>
                <a:gd name="T4" fmla="*/ 2147483647 w 245"/>
                <a:gd name="T5" fmla="*/ 2147483647 h 314"/>
                <a:gd name="T6" fmla="*/ 2147483647 w 245"/>
                <a:gd name="T7" fmla="*/ 2147483647 h 314"/>
                <a:gd name="T8" fmla="*/ 0 w 245"/>
                <a:gd name="T9" fmla="*/ 2147483647 h 314"/>
                <a:gd name="T10" fmla="*/ 0 60000 65536"/>
                <a:gd name="T11" fmla="*/ 0 60000 65536"/>
                <a:gd name="T12" fmla="*/ 0 60000 65536"/>
                <a:gd name="T13" fmla="*/ 0 60000 65536"/>
                <a:gd name="T14" fmla="*/ 0 60000 65536"/>
                <a:gd name="T15" fmla="*/ 0 w 245"/>
                <a:gd name="T16" fmla="*/ 0 h 314"/>
                <a:gd name="T17" fmla="*/ 245 w 245"/>
                <a:gd name="T18" fmla="*/ 314 h 314"/>
              </a:gdLst>
              <a:ahLst/>
              <a:cxnLst>
                <a:cxn ang="T10">
                  <a:pos x="T0" y="T1"/>
                </a:cxn>
                <a:cxn ang="T11">
                  <a:pos x="T2" y="T3"/>
                </a:cxn>
                <a:cxn ang="T12">
                  <a:pos x="T4" y="T5"/>
                </a:cxn>
                <a:cxn ang="T13">
                  <a:pos x="T6" y="T7"/>
                </a:cxn>
                <a:cxn ang="T14">
                  <a:pos x="T8" y="T9"/>
                </a:cxn>
              </a:cxnLst>
              <a:rect l="T15" t="T16" r="T17" b="T18"/>
              <a:pathLst>
                <a:path w="245" h="314">
                  <a:moveTo>
                    <a:pt x="0" y="314"/>
                  </a:moveTo>
                  <a:lnTo>
                    <a:pt x="123" y="0"/>
                  </a:lnTo>
                  <a:lnTo>
                    <a:pt x="245" y="305"/>
                  </a:lnTo>
                  <a:lnTo>
                    <a:pt x="127" y="209"/>
                  </a:lnTo>
                  <a:lnTo>
                    <a:pt x="0" y="31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s-MX" dirty="0">
                <a:solidFill>
                  <a:prstClr val="white"/>
                </a:solidFill>
              </a:endParaRPr>
            </a:p>
          </p:txBody>
        </p:sp>
        <p:sp>
          <p:nvSpPr>
            <p:cNvPr id="30" name="Text Box 19"/>
            <p:cNvSpPr txBox="1">
              <a:spLocks noChangeArrowheads="1"/>
            </p:cNvSpPr>
            <p:nvPr/>
          </p:nvSpPr>
          <p:spPr bwMode="gray">
            <a:xfrm>
              <a:off x="3715644" y="3664843"/>
              <a:ext cx="1752403"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eaLnBrk="1" hangingPunct="1">
                <a:lnSpc>
                  <a:spcPct val="85000"/>
                </a:lnSpc>
              </a:pPr>
              <a:r>
                <a:rPr lang="es-MX" sz="1400" b="1" dirty="0" smtClean="0">
                  <a:solidFill>
                    <a:prstClr val="black"/>
                  </a:solidFill>
                </a:rPr>
                <a:t>Deterioro </a:t>
              </a:r>
            </a:p>
            <a:p>
              <a:pPr algn="ctr" eaLnBrk="1" hangingPunct="1">
                <a:lnSpc>
                  <a:spcPct val="85000"/>
                </a:lnSpc>
              </a:pPr>
              <a:r>
                <a:rPr lang="es-MX" sz="1400" b="1" dirty="0" smtClean="0">
                  <a:solidFill>
                    <a:prstClr val="black"/>
                  </a:solidFill>
                </a:rPr>
                <a:t>Funcional y Fatiga</a:t>
              </a:r>
              <a:endParaRPr lang="es-MX" sz="1400" b="1" dirty="0">
                <a:solidFill>
                  <a:prstClr val="black"/>
                </a:solidFill>
              </a:endParaRPr>
            </a:p>
          </p:txBody>
        </p:sp>
        <p:sp>
          <p:nvSpPr>
            <p:cNvPr id="31" name="Text Box 24"/>
            <p:cNvSpPr txBox="1">
              <a:spLocks noChangeArrowheads="1"/>
            </p:cNvSpPr>
            <p:nvPr/>
          </p:nvSpPr>
          <p:spPr bwMode="gray">
            <a:xfrm>
              <a:off x="2987824" y="4804455"/>
              <a:ext cx="1763624"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eaLnBrk="1" hangingPunct="1">
                <a:lnSpc>
                  <a:spcPct val="85000"/>
                </a:lnSpc>
              </a:pPr>
              <a:r>
                <a:rPr lang="es-MX" sz="1400" b="1" dirty="0" smtClean="0">
                  <a:solidFill>
                    <a:srgbClr val="F78B30">
                      <a:lumMod val="50000"/>
                    </a:srgbClr>
                  </a:solidFill>
                </a:rPr>
                <a:t>Relacionados con </a:t>
              </a:r>
              <a:endParaRPr lang="es-MX" sz="1400" b="1" dirty="0">
                <a:solidFill>
                  <a:srgbClr val="F78B30">
                    <a:lumMod val="50000"/>
                  </a:srgbClr>
                </a:solidFill>
              </a:endParaRPr>
            </a:p>
          </p:txBody>
        </p:sp>
        <p:sp>
          <p:nvSpPr>
            <p:cNvPr id="32" name="Text Box 25"/>
            <p:cNvSpPr txBox="1">
              <a:spLocks noChangeArrowheads="1"/>
            </p:cNvSpPr>
            <p:nvPr/>
          </p:nvSpPr>
          <p:spPr bwMode="gray">
            <a:xfrm>
              <a:off x="4748073" y="4793556"/>
              <a:ext cx="652743"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eaLnBrk="1" hangingPunct="1">
                <a:lnSpc>
                  <a:spcPct val="85000"/>
                </a:lnSpc>
              </a:pPr>
              <a:r>
                <a:rPr lang="es-MX" sz="1400" b="1" dirty="0" smtClean="0">
                  <a:solidFill>
                    <a:srgbClr val="17375D"/>
                  </a:solidFill>
                </a:rPr>
                <a:t>Dolor</a:t>
              </a:r>
              <a:endParaRPr lang="es-MX" sz="1400" b="1" dirty="0">
                <a:solidFill>
                  <a:srgbClr val="17375D"/>
                </a:solidFill>
              </a:endParaRPr>
            </a:p>
          </p:txBody>
        </p:sp>
      </p:grpSp>
      <p:sp>
        <p:nvSpPr>
          <p:cNvPr id="33" name="Rounded Rectangle 23"/>
          <p:cNvSpPr/>
          <p:nvPr/>
        </p:nvSpPr>
        <p:spPr>
          <a:xfrm>
            <a:off x="1259632" y="5527171"/>
            <a:ext cx="6624736" cy="7879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prstClr val="white"/>
                </a:solidFill>
              </a:rPr>
              <a:t>La estrategia de manejo para pacientes con fibromialgia es </a:t>
            </a:r>
            <a:r>
              <a:rPr lang="es-MX" sz="2000" b="1" dirty="0" smtClean="0">
                <a:solidFill>
                  <a:prstClr val="white"/>
                </a:solidFill>
              </a:rPr>
              <a:t>mejorar la funcionalidad general del paciente.</a:t>
            </a:r>
            <a:endParaRPr lang="es-MX" sz="2000" b="1" dirty="0">
              <a:solidFill>
                <a:prstClr val="white"/>
              </a:solidFill>
            </a:endParaRPr>
          </a:p>
        </p:txBody>
      </p:sp>
      <p:sp>
        <p:nvSpPr>
          <p:cNvPr id="34" name="TextBox 3"/>
          <p:cNvSpPr txBox="1"/>
          <p:nvPr/>
        </p:nvSpPr>
        <p:spPr>
          <a:xfrm>
            <a:off x="4137499" y="1628800"/>
            <a:ext cx="1096775" cy="523220"/>
          </a:xfrm>
          <a:prstGeom prst="rect">
            <a:avLst/>
          </a:prstGeom>
          <a:noFill/>
        </p:spPr>
        <p:txBody>
          <a:bodyPr wrap="none" rtlCol="0">
            <a:spAutoFit/>
          </a:bodyPr>
          <a:lstStyle/>
          <a:p>
            <a:r>
              <a:rPr lang="es-MX" sz="2800" b="1" dirty="0" smtClean="0">
                <a:solidFill>
                  <a:srgbClr val="C03932">
                    <a:lumMod val="75000"/>
                  </a:srgbClr>
                </a:solidFill>
                <a:latin typeface="Century Gothic" pitchFamily="34" charset="0"/>
              </a:rPr>
              <a:t>Dolor</a:t>
            </a:r>
            <a:endParaRPr lang="es-MX" sz="2800" b="1" dirty="0">
              <a:solidFill>
                <a:srgbClr val="C03932">
                  <a:lumMod val="75000"/>
                </a:srgbClr>
              </a:solidFill>
              <a:latin typeface="Century Gothic" pitchFamily="34" charset="0"/>
            </a:endParaRPr>
          </a:p>
        </p:txBody>
      </p:sp>
      <p:sp>
        <p:nvSpPr>
          <p:cNvPr id="35" name="TextBox 25"/>
          <p:cNvSpPr txBox="1"/>
          <p:nvPr/>
        </p:nvSpPr>
        <p:spPr>
          <a:xfrm>
            <a:off x="6449310" y="3493705"/>
            <a:ext cx="2301956" cy="1815882"/>
          </a:xfrm>
          <a:prstGeom prst="rect">
            <a:avLst/>
          </a:prstGeom>
          <a:noFill/>
        </p:spPr>
        <p:txBody>
          <a:bodyPr wrap="square" rtlCol="0">
            <a:spAutoFit/>
          </a:bodyPr>
          <a:lstStyle/>
          <a:p>
            <a:pPr algn="ctr"/>
            <a:r>
              <a:rPr lang="es-MX" sz="2000" b="1" dirty="0" smtClean="0">
                <a:solidFill>
                  <a:srgbClr val="FFC000"/>
                </a:solidFill>
                <a:latin typeface="Century Gothic" pitchFamily="34" charset="0"/>
              </a:rPr>
              <a:t>Los Síntomas Psicológicos</a:t>
            </a:r>
          </a:p>
          <a:p>
            <a:pPr algn="ctr"/>
            <a:r>
              <a:rPr lang="es-MX" b="1" dirty="0" smtClean="0">
                <a:solidFill>
                  <a:prstClr val="black"/>
                </a:solidFill>
              </a:rPr>
              <a:t>Están fuertemente asociados con la fibromialgia.</a:t>
            </a:r>
          </a:p>
          <a:p>
            <a:pPr algn="ctr"/>
            <a:endParaRPr lang="es-MX" b="1" dirty="0">
              <a:solidFill>
                <a:srgbClr val="FFC000"/>
              </a:solidFill>
              <a:latin typeface="Century Gothic" pitchFamily="34" charset="0"/>
            </a:endParaRPr>
          </a:p>
        </p:txBody>
      </p:sp>
      <p:sp>
        <p:nvSpPr>
          <p:cNvPr id="36" name="TextBox 27"/>
          <p:cNvSpPr txBox="1"/>
          <p:nvPr/>
        </p:nvSpPr>
        <p:spPr>
          <a:xfrm>
            <a:off x="251520" y="3493705"/>
            <a:ext cx="2520280" cy="2092881"/>
          </a:xfrm>
          <a:prstGeom prst="rect">
            <a:avLst/>
          </a:prstGeom>
          <a:noFill/>
        </p:spPr>
        <p:txBody>
          <a:bodyPr wrap="square" rtlCol="0">
            <a:spAutoFit/>
          </a:bodyPr>
          <a:lstStyle/>
          <a:p>
            <a:pPr algn="ctr"/>
            <a:r>
              <a:rPr lang="es-MX" sz="2000" b="1" dirty="0" smtClean="0">
                <a:solidFill>
                  <a:srgbClr val="002060"/>
                </a:solidFill>
                <a:latin typeface="Century Gothic" pitchFamily="34" charset="0"/>
              </a:rPr>
              <a:t>Los Trastornos del Sueño</a:t>
            </a:r>
          </a:p>
          <a:p>
            <a:pPr algn="ctr"/>
            <a:r>
              <a:rPr lang="es-MX" b="1" dirty="0" smtClean="0">
                <a:solidFill>
                  <a:prstClr val="black"/>
                </a:solidFill>
              </a:rPr>
              <a:t>Pueden resultar directamente de y/o  contribuir a la fibromialgia.</a:t>
            </a:r>
          </a:p>
          <a:p>
            <a:pPr algn="ctr"/>
            <a:endParaRPr lang="es-MX" b="1" dirty="0">
              <a:solidFill>
                <a:srgbClr val="002060"/>
              </a:solidFill>
              <a:latin typeface="Century Gothic" pitchFamily="34" charset="0"/>
            </a:endParaRPr>
          </a:p>
        </p:txBody>
      </p:sp>
    </p:spTree>
    <p:extLst>
      <p:ext uri="{BB962C8B-B14F-4D97-AF65-F5344CB8AC3E}">
        <p14:creationId xmlns:p14="http://schemas.microsoft.com/office/powerpoint/2010/main" val="58847257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22</a:t>
            </a:fld>
            <a:endParaRPr lang="en-CA" dirty="0">
              <a:solidFill>
                <a:prstClr val="black"/>
              </a:solidFill>
            </a:endParaRPr>
          </a:p>
        </p:txBody>
      </p:sp>
      <p:sp>
        <p:nvSpPr>
          <p:cNvPr id="8" name="Rectangle 7"/>
          <p:cNvSpPr/>
          <p:nvPr/>
        </p:nvSpPr>
        <p:spPr>
          <a:xfrm>
            <a:off x="323528" y="6381328"/>
            <a:ext cx="8136904" cy="246221"/>
          </a:xfrm>
          <a:prstGeom prst="rect">
            <a:avLst/>
          </a:prstGeom>
        </p:spPr>
        <p:txBody>
          <a:bodyPr wrap="square">
            <a:spAutoFit/>
          </a:bodyPr>
          <a:lstStyle/>
          <a:p>
            <a:r>
              <a:rPr lang="fi-FI" sz="1000" dirty="0" smtClean="0">
                <a:solidFill>
                  <a:srgbClr val="002060"/>
                </a:solidFill>
              </a:rPr>
              <a:t>1. Katz RS </a:t>
            </a:r>
            <a:r>
              <a:rPr lang="fi-FI" sz="1000" i="1" dirty="0" smtClean="0">
                <a:solidFill>
                  <a:srgbClr val="002060"/>
                </a:solidFill>
              </a:rPr>
              <a:t>et al. J Clin Rheumatol</a:t>
            </a:r>
            <a:r>
              <a:rPr lang="fi-FI" sz="1000" dirty="0" smtClean="0">
                <a:solidFill>
                  <a:srgbClr val="002060"/>
                </a:solidFill>
              </a:rPr>
              <a:t> 2004; 10(2):53-8; 2.</a:t>
            </a:r>
            <a:r>
              <a:rPr lang="en-CA" sz="1000" dirty="0" smtClean="0">
                <a:solidFill>
                  <a:srgbClr val="002060"/>
                </a:solidFill>
              </a:rPr>
              <a:t>Park DC </a:t>
            </a:r>
            <a:r>
              <a:rPr lang="en-CA" sz="1000" i="1" dirty="0" smtClean="0">
                <a:solidFill>
                  <a:srgbClr val="002060"/>
                </a:solidFill>
              </a:rPr>
              <a:t>et al. Arthritis Rheum</a:t>
            </a:r>
            <a:r>
              <a:rPr lang="en-CA" sz="1000" dirty="0" smtClean="0">
                <a:solidFill>
                  <a:srgbClr val="002060"/>
                </a:solidFill>
              </a:rPr>
              <a:t> 2001; 44(9):2125-33.</a:t>
            </a:r>
            <a:endParaRPr lang="en-CA" sz="1000" dirty="0">
              <a:solidFill>
                <a:srgbClr val="002060"/>
              </a:solidFill>
            </a:endParaRPr>
          </a:p>
        </p:txBody>
      </p:sp>
      <p:sp>
        <p:nvSpPr>
          <p:cNvPr id="12" name="Title 5"/>
          <p:cNvSpPr>
            <a:spLocks noGrp="1"/>
          </p:cNvSpPr>
          <p:nvPr>
            <p:ph type="title"/>
          </p:nvPr>
        </p:nvSpPr>
        <p:spPr>
          <a:xfrm>
            <a:off x="0" y="274638"/>
            <a:ext cx="9144000" cy="1143000"/>
          </a:xfrm>
        </p:spPr>
        <p:txBody>
          <a:bodyPr>
            <a:normAutofit fontScale="90000"/>
          </a:bodyPr>
          <a:lstStyle/>
          <a:p>
            <a:r>
              <a:rPr lang="es-MX" noProof="0" dirty="0" smtClean="0"/>
              <a:t>Muchos Pacientes con </a:t>
            </a:r>
            <a:r>
              <a:rPr lang="es-MX" dirty="0" smtClean="0"/>
              <a:t>F</a:t>
            </a:r>
            <a:r>
              <a:rPr lang="es-MX" noProof="0" dirty="0" smtClean="0"/>
              <a:t>ibromialgia Tienen Problemas Cognitivos: “fibro-niebla”</a:t>
            </a:r>
            <a:endParaRPr lang="es-MX" noProof="0" dirty="0"/>
          </a:p>
        </p:txBody>
      </p:sp>
      <p:sp>
        <p:nvSpPr>
          <p:cNvPr id="13" name="Content Placeholder 16"/>
          <p:cNvSpPr>
            <a:spLocks noGrp="1"/>
          </p:cNvSpPr>
          <p:nvPr>
            <p:ph sz="half" idx="1"/>
          </p:nvPr>
        </p:nvSpPr>
        <p:spPr>
          <a:xfrm>
            <a:off x="323528" y="1855365"/>
            <a:ext cx="4330824" cy="4525963"/>
          </a:xfrm>
        </p:spPr>
        <p:txBody>
          <a:bodyPr>
            <a:normAutofit/>
          </a:bodyPr>
          <a:lstStyle/>
          <a:p>
            <a:pPr marL="254000" indent="-254000"/>
            <a:r>
              <a:rPr lang="es-MX" sz="2000" noProof="0" dirty="0" smtClean="0"/>
              <a:t>En comparación con los sujetos sin el padecimiento, los pacientes con  fibromialgia se quejan más frecuentemente de:</a:t>
            </a:r>
            <a:r>
              <a:rPr lang="es-MX" sz="2000" baseline="30000" noProof="0" dirty="0" smtClean="0"/>
              <a:t>1</a:t>
            </a:r>
          </a:p>
          <a:p>
            <a:pPr lvl="1"/>
            <a:r>
              <a:rPr lang="es-MX" sz="2000" noProof="0" dirty="0" smtClean="0"/>
              <a:t>Confusión mental</a:t>
            </a:r>
          </a:p>
          <a:p>
            <a:pPr lvl="1"/>
            <a:r>
              <a:rPr lang="es-MX" sz="2000" noProof="0" dirty="0" smtClean="0"/>
              <a:t>Memoria deteriorada</a:t>
            </a:r>
          </a:p>
          <a:p>
            <a:pPr lvl="1"/>
            <a:r>
              <a:rPr lang="es-MX" sz="2000" noProof="0" dirty="0" smtClean="0"/>
              <a:t>Dificultad para conversar</a:t>
            </a:r>
            <a:endParaRPr lang="es-MX" sz="2000" noProof="0" dirty="0"/>
          </a:p>
        </p:txBody>
      </p:sp>
      <p:sp>
        <p:nvSpPr>
          <p:cNvPr id="14" name="Content Placeholder 18"/>
          <p:cNvSpPr>
            <a:spLocks noGrp="1"/>
          </p:cNvSpPr>
          <p:nvPr>
            <p:ph sz="half" idx="2"/>
          </p:nvPr>
        </p:nvSpPr>
        <p:spPr>
          <a:xfrm>
            <a:off x="4648200" y="1855365"/>
            <a:ext cx="4038600" cy="4525963"/>
          </a:xfrm>
        </p:spPr>
        <p:txBody>
          <a:bodyPr>
            <a:normAutofit/>
          </a:bodyPr>
          <a:lstStyle/>
          <a:p>
            <a:pPr marL="254000" indent="-254000"/>
            <a:r>
              <a:rPr lang="es-MX" sz="2000" noProof="0" dirty="0" smtClean="0"/>
              <a:t>El desempeño en las pruebas cognitivas muestra que reportan un desempeño más pobre que los controles de la misma edad en actividades que involucran:</a:t>
            </a:r>
            <a:r>
              <a:rPr lang="es-MX" sz="2000" baseline="30000" noProof="0" dirty="0" smtClean="0"/>
              <a:t>2</a:t>
            </a:r>
          </a:p>
          <a:p>
            <a:pPr lvl="1"/>
            <a:r>
              <a:rPr lang="es-MX" sz="2000" noProof="0" dirty="0" smtClean="0"/>
              <a:t>Memoria operativa</a:t>
            </a:r>
          </a:p>
          <a:p>
            <a:pPr lvl="1"/>
            <a:r>
              <a:rPr lang="es-MX" sz="2000" noProof="0" dirty="0" smtClean="0"/>
              <a:t>Memoria de reconocimiento</a:t>
            </a:r>
          </a:p>
          <a:p>
            <a:pPr lvl="1"/>
            <a:r>
              <a:rPr lang="es-MX" sz="2000" noProof="0" dirty="0" smtClean="0"/>
              <a:t>Recordación espontánea</a:t>
            </a:r>
          </a:p>
          <a:p>
            <a:pPr lvl="1"/>
            <a:r>
              <a:rPr lang="es-MX" sz="2000" noProof="0" dirty="0" smtClean="0"/>
              <a:t>Fluencia verbal</a:t>
            </a:r>
          </a:p>
          <a:p>
            <a:pPr lvl="1"/>
            <a:r>
              <a:rPr lang="es-MX" sz="2000" noProof="0" dirty="0" smtClean="0"/>
              <a:t>Conocimiento verbal</a:t>
            </a:r>
          </a:p>
          <a:p>
            <a:pPr lvl="1"/>
            <a:endParaRPr lang="es-MX" sz="2000" noProof="0" dirty="0"/>
          </a:p>
        </p:txBody>
      </p:sp>
    </p:spTree>
    <p:extLst>
      <p:ext uri="{BB962C8B-B14F-4D97-AF65-F5344CB8AC3E}">
        <p14:creationId xmlns:p14="http://schemas.microsoft.com/office/powerpoint/2010/main" val="233539880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Text Box 8"/>
          <p:cNvSpPr txBox="1">
            <a:spLocks noChangeArrowheads="1"/>
          </p:cNvSpPr>
          <p:nvPr/>
        </p:nvSpPr>
        <p:spPr bwMode="gray">
          <a:xfrm>
            <a:off x="179512" y="6545263"/>
            <a:ext cx="748883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r>
              <a:rPr lang="en-CA" sz="1100" dirty="0">
                <a:solidFill>
                  <a:srgbClr val="002060"/>
                </a:solidFill>
                <a:latin typeface="Calibri"/>
              </a:rPr>
              <a:t>Bradley </a:t>
            </a:r>
            <a:r>
              <a:rPr lang="en-CA" sz="1100" dirty="0" smtClean="0">
                <a:solidFill>
                  <a:srgbClr val="002060"/>
                </a:solidFill>
                <a:latin typeface="Calibri"/>
              </a:rPr>
              <a:t>LA. </a:t>
            </a:r>
            <a:r>
              <a:rPr lang="en-CA" sz="1100" i="1" dirty="0" smtClean="0">
                <a:solidFill>
                  <a:srgbClr val="002060"/>
                </a:solidFill>
                <a:latin typeface="Calibri"/>
              </a:rPr>
              <a:t>Am </a:t>
            </a:r>
            <a:r>
              <a:rPr lang="en-CA" sz="1100" i="1" dirty="0">
                <a:solidFill>
                  <a:srgbClr val="002060"/>
                </a:solidFill>
                <a:latin typeface="Calibri"/>
              </a:rPr>
              <a:t>J </a:t>
            </a:r>
            <a:r>
              <a:rPr lang="en-CA" sz="1100" i="1" dirty="0" smtClean="0">
                <a:solidFill>
                  <a:srgbClr val="002060"/>
                </a:solidFill>
                <a:latin typeface="Calibri"/>
              </a:rPr>
              <a:t>Med</a:t>
            </a:r>
            <a:r>
              <a:rPr lang="en-CA" sz="1100" dirty="0" smtClean="0">
                <a:solidFill>
                  <a:srgbClr val="002060"/>
                </a:solidFill>
                <a:latin typeface="Calibri"/>
              </a:rPr>
              <a:t> 2009; 122(12 </a:t>
            </a:r>
            <a:r>
              <a:rPr lang="en-CA" sz="1100" dirty="0">
                <a:solidFill>
                  <a:srgbClr val="002060"/>
                </a:solidFill>
                <a:latin typeface="Calibri"/>
              </a:rPr>
              <a:t>Suppl):</a:t>
            </a:r>
            <a:r>
              <a:rPr lang="en-CA" sz="1100" dirty="0" smtClean="0">
                <a:solidFill>
                  <a:srgbClr val="002060"/>
                </a:solidFill>
                <a:latin typeface="Calibri"/>
              </a:rPr>
              <a:t>S22-30</a:t>
            </a:r>
            <a:r>
              <a:rPr lang="fr-FR" sz="1100" dirty="0" smtClean="0">
                <a:solidFill>
                  <a:srgbClr val="002060"/>
                </a:solidFill>
                <a:latin typeface="Calibri"/>
              </a:rPr>
              <a:t>.</a:t>
            </a:r>
            <a:endParaRPr lang="en-US" sz="1100" dirty="0">
              <a:solidFill>
                <a:srgbClr val="002060"/>
              </a:solidFill>
              <a:latin typeface="Calibri"/>
            </a:endParaRPr>
          </a:p>
        </p:txBody>
      </p:sp>
      <p:sp>
        <p:nvSpPr>
          <p:cNvPr id="18"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23</a:t>
            </a:fld>
            <a:endParaRPr lang="en-CA" dirty="0">
              <a:solidFill>
                <a:prstClr val="black"/>
              </a:solidFill>
            </a:endParaRPr>
          </a:p>
        </p:txBody>
      </p:sp>
      <p:sp>
        <p:nvSpPr>
          <p:cNvPr id="19" name="Rectangle 2"/>
          <p:cNvSpPr>
            <a:spLocks noGrp="1" noChangeArrowheads="1"/>
          </p:cNvSpPr>
          <p:nvPr>
            <p:ph type="title"/>
          </p:nvPr>
        </p:nvSpPr>
        <p:spPr>
          <a:xfrm>
            <a:off x="457200" y="274638"/>
            <a:ext cx="8229600" cy="1143000"/>
          </a:xfrm>
        </p:spPr>
        <p:txBody>
          <a:bodyPr>
            <a:normAutofit fontScale="90000"/>
          </a:bodyPr>
          <a:lstStyle/>
          <a:p>
            <a:pPr>
              <a:defRPr/>
            </a:pPr>
            <a:r>
              <a:rPr lang="es-MX" dirty="0" smtClean="0"/>
              <a:t>Los Trastornos Del Sueño Y La Fibromialgia</a:t>
            </a:r>
            <a:endParaRPr lang="es-MX" dirty="0"/>
          </a:p>
        </p:txBody>
      </p:sp>
      <p:sp>
        <p:nvSpPr>
          <p:cNvPr id="20" name="Content Placeholder 9"/>
          <p:cNvSpPr>
            <a:spLocks noGrp="1"/>
          </p:cNvSpPr>
          <p:nvPr>
            <p:ph sz="half" idx="2"/>
          </p:nvPr>
        </p:nvSpPr>
        <p:spPr>
          <a:xfrm>
            <a:off x="539552" y="5085185"/>
            <a:ext cx="8352928" cy="1152128"/>
          </a:xfrm>
        </p:spPr>
        <p:txBody>
          <a:bodyPr>
            <a:normAutofit lnSpcReduction="10000"/>
          </a:bodyPr>
          <a:lstStyle/>
          <a:p>
            <a:pPr marL="285750" indent="-285750"/>
            <a:r>
              <a:rPr lang="es-MX" dirty="0" smtClean="0"/>
              <a:t>Los pacientes con fibromialgia pueden quejarse de:</a:t>
            </a:r>
          </a:p>
          <a:p>
            <a:pPr marL="685800" lvl="1"/>
            <a:r>
              <a:rPr lang="es-MX" dirty="0" smtClean="0"/>
              <a:t>Sueño no-restaurador</a:t>
            </a:r>
          </a:p>
          <a:p>
            <a:pPr marL="685800" lvl="1"/>
            <a:r>
              <a:rPr lang="es-MX" dirty="0" smtClean="0"/>
              <a:t>Insomnio</a:t>
            </a:r>
          </a:p>
          <a:p>
            <a:endParaRPr lang="es-MX" dirty="0"/>
          </a:p>
        </p:txBody>
      </p:sp>
      <p:grpSp>
        <p:nvGrpSpPr>
          <p:cNvPr id="2" name="Group 2"/>
          <p:cNvGrpSpPr/>
          <p:nvPr/>
        </p:nvGrpSpPr>
        <p:grpSpPr>
          <a:xfrm>
            <a:off x="539552" y="1891567"/>
            <a:ext cx="8136904" cy="2733865"/>
            <a:chOff x="1115616" y="4432374"/>
            <a:chExt cx="6984776" cy="1548671"/>
          </a:xfrm>
        </p:grpSpPr>
        <p:grpSp>
          <p:nvGrpSpPr>
            <p:cNvPr id="3" name="Group 12"/>
            <p:cNvGrpSpPr/>
            <p:nvPr/>
          </p:nvGrpSpPr>
          <p:grpSpPr>
            <a:xfrm>
              <a:off x="3244845" y="4432374"/>
              <a:ext cx="2644954" cy="1548671"/>
              <a:chOff x="2060267" y="2117153"/>
              <a:chExt cx="4883751" cy="3307746"/>
            </a:xfrm>
          </p:grpSpPr>
          <p:sp>
            <p:nvSpPr>
              <p:cNvPr id="29" name="Curved Left Arrow 23"/>
              <p:cNvSpPr/>
              <p:nvPr/>
            </p:nvSpPr>
            <p:spPr>
              <a:xfrm>
                <a:off x="5547386" y="2328555"/>
                <a:ext cx="1396632" cy="3096344"/>
              </a:xfrm>
              <a:prstGeom prst="curved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dirty="0">
                  <a:solidFill>
                    <a:srgbClr val="002060"/>
                  </a:solidFill>
                </a:endParaRPr>
              </a:p>
            </p:txBody>
          </p:sp>
          <p:sp>
            <p:nvSpPr>
              <p:cNvPr id="31" name="Curved Left Arrow 15"/>
              <p:cNvSpPr/>
              <p:nvPr/>
            </p:nvSpPr>
            <p:spPr>
              <a:xfrm flipH="1" flipV="1">
                <a:off x="2060267" y="2187433"/>
                <a:ext cx="1318599" cy="3096344"/>
              </a:xfrm>
              <a:prstGeom prst="curved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dirty="0">
                  <a:solidFill>
                    <a:srgbClr val="002060"/>
                  </a:solidFill>
                </a:endParaRPr>
              </a:p>
            </p:txBody>
          </p:sp>
          <p:sp>
            <p:nvSpPr>
              <p:cNvPr id="32" name="TextBox 11"/>
              <p:cNvSpPr txBox="1"/>
              <p:nvPr/>
            </p:nvSpPr>
            <p:spPr>
              <a:xfrm>
                <a:off x="3290278" y="2117153"/>
                <a:ext cx="2338005" cy="1005436"/>
              </a:xfrm>
              <a:prstGeom prst="rect">
                <a:avLst/>
              </a:prstGeom>
              <a:noFill/>
            </p:spPr>
            <p:txBody>
              <a:bodyPr wrap="none" rtlCol="0">
                <a:spAutoFit/>
              </a:bodyPr>
              <a:lstStyle/>
              <a:p>
                <a:pPr algn="ctr"/>
                <a:r>
                  <a:rPr lang="es-MX" sz="2400" b="1" dirty="0" smtClean="0">
                    <a:solidFill>
                      <a:srgbClr val="002060"/>
                    </a:solidFill>
                  </a:rPr>
                  <a:t>Privación </a:t>
                </a:r>
              </a:p>
              <a:p>
                <a:pPr algn="ctr"/>
                <a:r>
                  <a:rPr lang="es-MX" sz="2400" b="1" dirty="0" smtClean="0">
                    <a:solidFill>
                      <a:srgbClr val="002060"/>
                    </a:solidFill>
                  </a:rPr>
                  <a:t>Del Sueño</a:t>
                </a:r>
                <a:endParaRPr lang="es-MX" sz="2400" b="1" dirty="0">
                  <a:solidFill>
                    <a:srgbClr val="002060"/>
                  </a:solidFill>
                </a:endParaRPr>
              </a:p>
            </p:txBody>
          </p:sp>
          <p:sp>
            <p:nvSpPr>
              <p:cNvPr id="33" name="TextBox 18"/>
              <p:cNvSpPr txBox="1"/>
              <p:nvPr/>
            </p:nvSpPr>
            <p:spPr>
              <a:xfrm>
                <a:off x="3751415" y="4848555"/>
                <a:ext cx="1415711" cy="558576"/>
              </a:xfrm>
              <a:prstGeom prst="rect">
                <a:avLst/>
              </a:prstGeom>
              <a:noFill/>
            </p:spPr>
            <p:txBody>
              <a:bodyPr wrap="none" rtlCol="0">
                <a:spAutoFit/>
              </a:bodyPr>
              <a:lstStyle/>
              <a:p>
                <a:pPr algn="ctr"/>
                <a:r>
                  <a:rPr lang="es-MX" sz="2400" b="1" dirty="0" smtClean="0">
                    <a:solidFill>
                      <a:srgbClr val="002060"/>
                    </a:solidFill>
                  </a:rPr>
                  <a:t>Dolor</a:t>
                </a:r>
                <a:endParaRPr lang="es-MX" sz="2400" b="1" dirty="0">
                  <a:solidFill>
                    <a:srgbClr val="002060"/>
                  </a:solidFill>
                </a:endParaRPr>
              </a:p>
            </p:txBody>
          </p:sp>
        </p:grpSp>
        <p:sp>
          <p:nvSpPr>
            <p:cNvPr id="23" name="Rounded Rectangle 15"/>
            <p:cNvSpPr/>
            <p:nvPr/>
          </p:nvSpPr>
          <p:spPr>
            <a:xfrm>
              <a:off x="1115616" y="4570382"/>
              <a:ext cx="2016224" cy="1410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prstClr val="white"/>
                  </a:solidFill>
                </a:rPr>
                <a:t>El sueño deteriorado puede contribuir a mayor dolor</a:t>
              </a:r>
              <a:endParaRPr lang="es-MX" sz="2400" dirty="0">
                <a:solidFill>
                  <a:prstClr val="white"/>
                </a:solidFill>
              </a:endParaRPr>
            </a:p>
          </p:txBody>
        </p:sp>
        <p:sp>
          <p:nvSpPr>
            <p:cNvPr id="28" name="Rounded Rectangle 29"/>
            <p:cNvSpPr/>
            <p:nvPr/>
          </p:nvSpPr>
          <p:spPr>
            <a:xfrm>
              <a:off x="6084168" y="4570381"/>
              <a:ext cx="2016224" cy="1410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prstClr val="white"/>
                  </a:solidFill>
                </a:rPr>
                <a:t>Mayor dolor puede contribuir a mayores trastornos del sueño </a:t>
              </a:r>
              <a:endParaRPr lang="es-MX" sz="2400" dirty="0">
                <a:solidFill>
                  <a:prstClr val="white"/>
                </a:solidFill>
              </a:endParaRPr>
            </a:p>
          </p:txBody>
        </p:sp>
      </p:grpSp>
      <p:sp>
        <p:nvSpPr>
          <p:cNvPr id="34" name="Rectangle 4"/>
          <p:cNvSpPr/>
          <p:nvPr/>
        </p:nvSpPr>
        <p:spPr>
          <a:xfrm>
            <a:off x="3851919" y="5467871"/>
            <a:ext cx="4572000" cy="769441"/>
          </a:xfrm>
          <a:prstGeom prst="rect">
            <a:avLst/>
          </a:prstGeom>
        </p:spPr>
        <p:txBody>
          <a:bodyPr>
            <a:spAutoFit/>
          </a:bodyPr>
          <a:lstStyle/>
          <a:p>
            <a:pPr marL="685800" lvl="1" indent="-285750">
              <a:spcBef>
                <a:spcPct val="20000"/>
              </a:spcBef>
              <a:buFont typeface="Arial" pitchFamily="34" charset="0"/>
              <a:buChar char="–"/>
            </a:pPr>
            <a:r>
              <a:rPr lang="es-MX" sz="2000" dirty="0" smtClean="0">
                <a:solidFill>
                  <a:srgbClr val="002060"/>
                </a:solidFill>
              </a:rPr>
              <a:t>Despertar temprano en la mañana</a:t>
            </a:r>
          </a:p>
          <a:p>
            <a:pPr marL="685800" lvl="1" indent="-285750">
              <a:spcBef>
                <a:spcPct val="20000"/>
              </a:spcBef>
              <a:buFont typeface="Arial" pitchFamily="34" charset="0"/>
              <a:buChar char="–"/>
            </a:pPr>
            <a:r>
              <a:rPr lang="es-MX" sz="2000" dirty="0" smtClean="0">
                <a:solidFill>
                  <a:srgbClr val="002060"/>
                </a:solidFill>
              </a:rPr>
              <a:t>Calidad pobre del sueño</a:t>
            </a:r>
            <a:endParaRPr lang="es-MX" sz="2000" dirty="0">
              <a:solidFill>
                <a:srgbClr val="002060"/>
              </a:solidFill>
            </a:endParaRPr>
          </a:p>
        </p:txBody>
      </p:sp>
    </p:spTree>
    <p:extLst>
      <p:ext uri="{BB962C8B-B14F-4D97-AF65-F5344CB8AC3E}">
        <p14:creationId xmlns:p14="http://schemas.microsoft.com/office/powerpoint/2010/main" val="294521443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Rectangle 2"/>
          <p:cNvSpPr>
            <a:spLocks noGrp="1" noChangeArrowheads="1"/>
          </p:cNvSpPr>
          <p:nvPr>
            <p:ph type="title"/>
          </p:nvPr>
        </p:nvSpPr>
        <p:spPr/>
        <p:txBody>
          <a:bodyPr/>
          <a:lstStyle/>
          <a:p>
            <a:pPr>
              <a:defRPr/>
            </a:pPr>
            <a:r>
              <a:rPr lang="es-MX" noProof="0" dirty="0" smtClean="0"/>
              <a:t>Privación del Sueño y Dolor</a:t>
            </a:r>
            <a:endParaRPr lang="es-MX" noProof="0" dirty="0"/>
          </a:p>
        </p:txBody>
      </p:sp>
      <p:sp>
        <p:nvSpPr>
          <p:cNvPr id="196616" name="Text Box 8"/>
          <p:cNvSpPr txBox="1">
            <a:spLocks noChangeArrowheads="1"/>
          </p:cNvSpPr>
          <p:nvPr/>
        </p:nvSpPr>
        <p:spPr bwMode="gray">
          <a:xfrm>
            <a:off x="92075" y="6545263"/>
            <a:ext cx="42001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000" dirty="0" smtClean="0">
                <a:solidFill>
                  <a:srgbClr val="002060"/>
                </a:solidFill>
              </a:rPr>
              <a:t>Call-Schmidt TA, Richardson SJ. </a:t>
            </a:r>
            <a:r>
              <a:rPr lang="en-US" sz="1000" i="1" dirty="0" smtClean="0">
                <a:solidFill>
                  <a:srgbClr val="002060"/>
                </a:solidFill>
              </a:rPr>
              <a:t>Dolor Manag Nurs</a:t>
            </a:r>
            <a:r>
              <a:rPr lang="en-US" sz="1000" dirty="0" smtClean="0">
                <a:solidFill>
                  <a:srgbClr val="002060"/>
                </a:solidFill>
              </a:rPr>
              <a:t> 2003; 4(3):124-33.</a:t>
            </a:r>
            <a:endParaRPr lang="en-US" sz="1000" dirty="0">
              <a:solidFill>
                <a:srgbClr val="002060"/>
              </a:solidFill>
            </a:endParaRPr>
          </a:p>
        </p:txBody>
      </p:sp>
      <p:grpSp>
        <p:nvGrpSpPr>
          <p:cNvPr id="2" name="Group 12"/>
          <p:cNvGrpSpPr/>
          <p:nvPr/>
        </p:nvGrpSpPr>
        <p:grpSpPr>
          <a:xfrm>
            <a:off x="2230381" y="1526115"/>
            <a:ext cx="4824536" cy="4151430"/>
            <a:chOff x="2555776" y="1973473"/>
            <a:chExt cx="3816424" cy="3451426"/>
          </a:xfrm>
        </p:grpSpPr>
        <p:sp>
          <p:nvSpPr>
            <p:cNvPr id="9" name="Curved Left Arrow 8"/>
            <p:cNvSpPr/>
            <p:nvPr/>
          </p:nvSpPr>
          <p:spPr>
            <a:xfrm>
              <a:off x="5292080" y="2328555"/>
              <a:ext cx="1080120" cy="3096344"/>
            </a:xfrm>
            <a:prstGeom prst="curved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2060"/>
                </a:solidFill>
              </a:endParaRPr>
            </a:p>
          </p:txBody>
        </p:sp>
        <p:sp>
          <p:nvSpPr>
            <p:cNvPr id="16" name="Curved Left Arrow 15"/>
            <p:cNvSpPr/>
            <p:nvPr/>
          </p:nvSpPr>
          <p:spPr>
            <a:xfrm flipH="1" flipV="1">
              <a:off x="2555776" y="2187433"/>
              <a:ext cx="1080120" cy="3096344"/>
            </a:xfrm>
            <a:prstGeom prst="curved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2060"/>
                </a:solidFill>
              </a:endParaRPr>
            </a:p>
          </p:txBody>
        </p:sp>
        <p:sp>
          <p:nvSpPr>
            <p:cNvPr id="12" name="TextBox 11"/>
            <p:cNvSpPr txBox="1"/>
            <p:nvPr/>
          </p:nvSpPr>
          <p:spPr>
            <a:xfrm>
              <a:off x="3737505" y="1973473"/>
              <a:ext cx="1443545" cy="690876"/>
            </a:xfrm>
            <a:prstGeom prst="rect">
              <a:avLst/>
            </a:prstGeom>
            <a:noFill/>
          </p:spPr>
          <p:txBody>
            <a:bodyPr wrap="none" rtlCol="0">
              <a:spAutoFit/>
            </a:bodyPr>
            <a:lstStyle/>
            <a:p>
              <a:pPr algn="ctr"/>
              <a:r>
                <a:rPr lang="es-MX" sz="2400" b="1" dirty="0" smtClean="0">
                  <a:solidFill>
                    <a:srgbClr val="002060"/>
                  </a:solidFill>
                </a:rPr>
                <a:t>Privación del</a:t>
              </a:r>
            </a:p>
            <a:p>
              <a:pPr algn="ctr"/>
              <a:r>
                <a:rPr lang="es-MX" sz="2400" b="1" dirty="0" smtClean="0">
                  <a:solidFill>
                    <a:srgbClr val="002060"/>
                  </a:solidFill>
                </a:rPr>
                <a:t>Sueño</a:t>
              </a:r>
              <a:endParaRPr lang="es-MX" sz="2400" b="1" dirty="0">
                <a:solidFill>
                  <a:srgbClr val="002060"/>
                </a:solidFill>
              </a:endParaRPr>
            </a:p>
          </p:txBody>
        </p:sp>
        <p:sp>
          <p:nvSpPr>
            <p:cNvPr id="19" name="TextBox 18"/>
            <p:cNvSpPr txBox="1"/>
            <p:nvPr/>
          </p:nvSpPr>
          <p:spPr>
            <a:xfrm>
              <a:off x="4105997" y="4986453"/>
              <a:ext cx="706556" cy="383820"/>
            </a:xfrm>
            <a:prstGeom prst="rect">
              <a:avLst/>
            </a:prstGeom>
            <a:noFill/>
          </p:spPr>
          <p:txBody>
            <a:bodyPr wrap="none" rtlCol="0">
              <a:spAutoFit/>
            </a:bodyPr>
            <a:lstStyle/>
            <a:p>
              <a:pPr algn="ctr"/>
              <a:r>
                <a:rPr lang="es-MX" sz="2400" b="1" dirty="0" smtClean="0">
                  <a:solidFill>
                    <a:srgbClr val="002060"/>
                  </a:solidFill>
                </a:rPr>
                <a:t>Dolor</a:t>
              </a:r>
              <a:endParaRPr lang="es-MX" sz="2400" b="1" dirty="0">
                <a:solidFill>
                  <a:srgbClr val="002060"/>
                </a:solidFill>
              </a:endParaRPr>
            </a:p>
          </p:txBody>
        </p:sp>
      </p:grpSp>
    </p:spTree>
    <p:extLst>
      <p:ext uri="{BB962C8B-B14F-4D97-AF65-F5344CB8AC3E}">
        <p14:creationId xmlns:p14="http://schemas.microsoft.com/office/powerpoint/2010/main" val="416041843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idx="4294967295"/>
          </p:nvPr>
        </p:nvSpPr>
        <p:spPr>
          <a:xfrm>
            <a:off x="273050" y="375231"/>
            <a:ext cx="8572500" cy="1081087"/>
          </a:xfrm>
        </p:spPr>
        <p:txBody>
          <a:bodyPr vert="horz" lIns="91440" tIns="45720" rIns="91440" bIns="45720" rtlCol="0" anchor="ctr">
            <a:normAutofit/>
          </a:bodyPr>
          <a:lstStyle/>
          <a:p>
            <a:pPr>
              <a:lnSpc>
                <a:spcPct val="85000"/>
              </a:lnSpc>
            </a:pPr>
            <a:r>
              <a:rPr lang="es-MX" sz="4000" noProof="0" dirty="0" smtClean="0"/>
              <a:t>El Dolor Perturba el Sueño</a:t>
            </a:r>
            <a:endParaRPr lang="es-MX" sz="4000" noProof="0" dirty="0"/>
          </a:p>
        </p:txBody>
      </p:sp>
      <p:pic>
        <p:nvPicPr>
          <p:cNvPr id="231428" name="Picture 3" descr="Sleep%2520Stages%2520Hypnogram"/>
          <p:cNvPicPr>
            <a:picLocks noChangeAspect="1" noChangeArrowheads="1"/>
          </p:cNvPicPr>
          <p:nvPr/>
        </p:nvPicPr>
        <p:blipFill>
          <a:blip r:embed="rId3" cstate="print">
            <a:lum bright="6000"/>
            <a:extLst>
              <a:ext uri="{28A0092B-C50C-407E-A947-70E740481C1C}">
                <a14:useLocalDpi xmlns:a14="http://schemas.microsoft.com/office/drawing/2010/main" val="0"/>
              </a:ext>
            </a:extLst>
          </a:blip>
          <a:srcRect l="59669" t="11938" r="490" b="13422"/>
          <a:stretch>
            <a:fillRect/>
          </a:stretch>
        </p:blipFill>
        <p:spPr bwMode="gray">
          <a:xfrm>
            <a:off x="2267744" y="2492896"/>
            <a:ext cx="4806912" cy="38432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31429" name="Text Box 4"/>
          <p:cNvSpPr txBox="1">
            <a:spLocks noChangeArrowheads="1"/>
          </p:cNvSpPr>
          <p:nvPr/>
        </p:nvSpPr>
        <p:spPr bwMode="gray">
          <a:xfrm>
            <a:off x="113504" y="6627585"/>
            <a:ext cx="24705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dirty="0" smtClean="0">
                <a:solidFill>
                  <a:schemeClr val="bg2"/>
                </a:solidFill>
                <a:latin typeface="+mn-lt"/>
              </a:rPr>
              <a:t>Drewes AM </a:t>
            </a:r>
            <a:r>
              <a:rPr lang="en-US" sz="1000" i="1" dirty="0" smtClean="0">
                <a:solidFill>
                  <a:schemeClr val="bg2"/>
                </a:solidFill>
                <a:latin typeface="+mn-lt"/>
              </a:rPr>
              <a:t>et al. </a:t>
            </a:r>
            <a:r>
              <a:rPr lang="en-US" sz="1000" i="1" dirty="0">
                <a:solidFill>
                  <a:schemeClr val="bg2"/>
                </a:solidFill>
                <a:latin typeface="+mn-lt"/>
              </a:rPr>
              <a:t>Sleep </a:t>
            </a:r>
            <a:r>
              <a:rPr lang="en-US" sz="1000" dirty="0">
                <a:solidFill>
                  <a:schemeClr val="bg2"/>
                </a:solidFill>
                <a:latin typeface="+mn-lt"/>
              </a:rPr>
              <a:t>1997; 20(8):632-40. </a:t>
            </a:r>
          </a:p>
        </p:txBody>
      </p:sp>
      <p:sp>
        <p:nvSpPr>
          <p:cNvPr id="231430" name="WordArt 7"/>
          <p:cNvSpPr>
            <a:spLocks noChangeArrowheads="1" noChangeShapeType="1" noTextEdit="1"/>
          </p:cNvSpPr>
          <p:nvPr/>
        </p:nvSpPr>
        <p:spPr bwMode="gray">
          <a:xfrm>
            <a:off x="293688" y="3862388"/>
            <a:ext cx="4171950" cy="874712"/>
          </a:xfrm>
          <a:prstGeom prst="rect">
            <a:avLst/>
          </a:prstGeom>
        </p:spPr>
        <p:txBody>
          <a:bodyPr wrap="none" fromWordArt="1">
            <a:prstTxWarp prst="textCascadeUp">
              <a:avLst>
                <a:gd name="adj" fmla="val 44444"/>
              </a:avLst>
            </a:prstTxWarp>
            <a:scene3d>
              <a:camera prst="legacyPerspectiveFront">
                <a:rot lat="20519964" lon="1080000" rev="0"/>
              </a:camera>
              <a:lightRig rig="legacyHarsh2" dir="b"/>
            </a:scene3d>
            <a:sp3d extrusionH="430200" prstMaterial="legacyMatte">
              <a:extrusionClr>
                <a:srgbClr val="FF6600"/>
              </a:extrusionClr>
            </a:sp3d>
          </a:bodyPr>
          <a:lstStyle/>
          <a:p>
            <a:pPr algn="ctr"/>
            <a:endParaRPr lang="en-CA" sz="3600" kern="10" dirty="0">
              <a:ln w="9525">
                <a:round/>
                <a:headEnd/>
                <a:tailEnd/>
              </a:ln>
              <a:gradFill rotWithShape="1">
                <a:gsLst>
                  <a:gs pos="0">
                    <a:srgbClr val="FFE701"/>
                  </a:gs>
                  <a:gs pos="100000">
                    <a:srgbClr val="FE3E02"/>
                  </a:gs>
                </a:gsLst>
                <a:lin ang="5400000" scaled="1"/>
              </a:gradFill>
              <a:latin typeface="Impact"/>
            </a:endParaRPr>
          </a:p>
        </p:txBody>
      </p:sp>
      <p:graphicFrame>
        <p:nvGraphicFramePr>
          <p:cNvPr id="2" name="Table 1"/>
          <p:cNvGraphicFramePr>
            <a:graphicFrameLocks noGrp="1"/>
          </p:cNvGraphicFramePr>
          <p:nvPr>
            <p:extLst>
              <p:ext uri="{D42A27DB-BD31-4B8C-83A1-F6EECF244321}">
                <p14:modId xmlns:p14="http://schemas.microsoft.com/office/powerpoint/2010/main" val="8688710"/>
              </p:ext>
            </p:extLst>
          </p:nvPr>
        </p:nvGraphicFramePr>
        <p:xfrm>
          <a:off x="-1" y="1484784"/>
          <a:ext cx="9144000" cy="1097280"/>
        </p:xfrm>
        <a:graphic>
          <a:graphicData uri="http://schemas.openxmlformats.org/drawingml/2006/table">
            <a:tbl>
              <a:tblPr firstRow="1" bandRow="1">
                <a:tableStyleId>{5C22544A-7EE6-4342-B048-85BDC9FD1C3A}</a:tableStyleId>
              </a:tblPr>
              <a:tblGrid>
                <a:gridCol w="3740726"/>
                <a:gridCol w="2327564"/>
                <a:gridCol w="3075710"/>
              </a:tblGrid>
              <a:tr h="370840">
                <a:tc>
                  <a:txBody>
                    <a:bodyPr/>
                    <a:lstStyle/>
                    <a:p>
                      <a:r>
                        <a:rPr lang="es-MX" sz="2200" b="0" noProof="0" dirty="0" smtClean="0">
                          <a:solidFill>
                            <a:srgbClr val="002060"/>
                          </a:solidFill>
                        </a:rPr>
                        <a:t>Estímulo nocivo doloroso </a:t>
                      </a:r>
                      <a:endParaRPr lang="es-MX" sz="2200" b="0" noProof="0" dirty="0">
                        <a:solidFill>
                          <a:srgbClr val="002060"/>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s-MX" sz="2200" b="0" noProof="0" dirty="0" smtClean="0">
                          <a:solidFill>
                            <a:srgbClr val="002060"/>
                          </a:solidFill>
                        </a:rPr>
                        <a:t>      Excitación</a:t>
                      </a:r>
                      <a:endParaRPr lang="es-MX" sz="2200" b="0" noProof="0" dirty="0">
                        <a:solidFill>
                          <a:srgbClr val="002060"/>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s-MX" sz="2200" b="0" noProof="0" dirty="0" smtClean="0">
                          <a:solidFill>
                            <a:srgbClr val="002060"/>
                          </a:solidFill>
                        </a:rPr>
                        <a:t>Las</a:t>
                      </a:r>
                      <a:r>
                        <a:rPr lang="es-MX" sz="2200" b="0" baseline="0" noProof="0" dirty="0" smtClean="0">
                          <a:solidFill>
                            <a:srgbClr val="002060"/>
                          </a:solidFill>
                        </a:rPr>
                        <a:t> ondas d</a:t>
                      </a:r>
                      <a:r>
                        <a:rPr lang="es-MX" sz="2200" b="0" noProof="0" dirty="0" smtClean="0">
                          <a:solidFill>
                            <a:srgbClr val="002060"/>
                          </a:solidFill>
                        </a:rPr>
                        <a:t>elta</a:t>
                      </a:r>
                      <a:r>
                        <a:rPr lang="es-MX" sz="2200" b="0" baseline="0" noProof="0" dirty="0" smtClean="0">
                          <a:solidFill>
                            <a:srgbClr val="002060"/>
                          </a:solidFill>
                        </a:rPr>
                        <a:t> disminuyen</a:t>
                      </a:r>
                    </a:p>
                    <a:p>
                      <a:r>
                        <a:rPr lang="es-MX" sz="2200" b="0" baseline="0" noProof="0" dirty="0" smtClean="0">
                          <a:solidFill>
                            <a:srgbClr val="002060"/>
                          </a:solidFill>
                        </a:rPr>
                        <a:t>Las ondas alfa aumentan</a:t>
                      </a:r>
                      <a:endParaRPr lang="es-MX" sz="2200" b="0" noProof="0" dirty="0">
                        <a:solidFill>
                          <a:srgbClr val="002060"/>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cxnSp>
        <p:nvCxnSpPr>
          <p:cNvPr id="8" name="Straight Arrow Connector 7"/>
          <p:cNvCxnSpPr/>
          <p:nvPr/>
        </p:nvCxnSpPr>
        <p:spPr>
          <a:xfrm>
            <a:off x="5436096" y="2060848"/>
            <a:ext cx="653082" cy="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131840" y="2060848"/>
            <a:ext cx="797098" cy="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12"/>
          <p:cNvGrpSpPr/>
          <p:nvPr/>
        </p:nvGrpSpPr>
        <p:grpSpPr>
          <a:xfrm>
            <a:off x="7596336" y="5229200"/>
            <a:ext cx="1274188" cy="1172580"/>
            <a:chOff x="2555776" y="1973473"/>
            <a:chExt cx="3816424" cy="3691180"/>
          </a:xfrm>
        </p:grpSpPr>
        <p:sp>
          <p:nvSpPr>
            <p:cNvPr id="12" name="Curved Left Arrow 8"/>
            <p:cNvSpPr/>
            <p:nvPr/>
          </p:nvSpPr>
          <p:spPr>
            <a:xfrm>
              <a:off x="5292080" y="2328555"/>
              <a:ext cx="1080120" cy="3096344"/>
            </a:xfrm>
            <a:prstGeom prst="curved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solidFill>
                  <a:srgbClr val="002060"/>
                </a:solidFill>
              </a:endParaRPr>
            </a:p>
          </p:txBody>
        </p:sp>
        <p:sp>
          <p:nvSpPr>
            <p:cNvPr id="13" name="Curved Left Arrow 15"/>
            <p:cNvSpPr/>
            <p:nvPr/>
          </p:nvSpPr>
          <p:spPr>
            <a:xfrm flipH="1" flipV="1">
              <a:off x="2555776" y="2187433"/>
              <a:ext cx="1080120" cy="3096344"/>
            </a:xfrm>
            <a:prstGeom prst="curved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solidFill>
                  <a:srgbClr val="002060"/>
                </a:solidFill>
              </a:endParaRPr>
            </a:p>
          </p:txBody>
        </p:sp>
        <p:sp>
          <p:nvSpPr>
            <p:cNvPr id="14" name="TextBox 11"/>
            <p:cNvSpPr txBox="1"/>
            <p:nvPr/>
          </p:nvSpPr>
          <p:spPr>
            <a:xfrm>
              <a:off x="3361701" y="1973473"/>
              <a:ext cx="2195147" cy="1065739"/>
            </a:xfrm>
            <a:prstGeom prst="rect">
              <a:avLst/>
            </a:prstGeom>
            <a:noFill/>
          </p:spPr>
          <p:txBody>
            <a:bodyPr wrap="none" rtlCol="0">
              <a:spAutoFit/>
            </a:bodyPr>
            <a:lstStyle/>
            <a:p>
              <a:pPr algn="ctr"/>
              <a:r>
                <a:rPr lang="en-CA" sz="800" b="1" dirty="0" smtClean="0">
                  <a:solidFill>
                    <a:srgbClr val="002060"/>
                  </a:solidFill>
                </a:rPr>
                <a:t>Privación del</a:t>
              </a:r>
            </a:p>
            <a:p>
              <a:pPr algn="ctr"/>
              <a:r>
                <a:rPr lang="en-CA" sz="800" b="1" dirty="0" smtClean="0">
                  <a:solidFill>
                    <a:srgbClr val="002060"/>
                  </a:solidFill>
                </a:rPr>
                <a:t>Dolor</a:t>
              </a:r>
              <a:endParaRPr lang="en-CA" sz="800" b="1" dirty="0">
                <a:solidFill>
                  <a:srgbClr val="002060"/>
                </a:solidFill>
              </a:endParaRPr>
            </a:p>
          </p:txBody>
        </p:sp>
        <p:sp>
          <p:nvSpPr>
            <p:cNvPr id="15" name="TextBox 18"/>
            <p:cNvSpPr txBox="1"/>
            <p:nvPr/>
          </p:nvSpPr>
          <p:spPr>
            <a:xfrm>
              <a:off x="3829824" y="4986454"/>
              <a:ext cx="1258899" cy="678199"/>
            </a:xfrm>
            <a:prstGeom prst="rect">
              <a:avLst/>
            </a:prstGeom>
            <a:noFill/>
          </p:spPr>
          <p:txBody>
            <a:bodyPr wrap="none" rtlCol="0">
              <a:spAutoFit/>
            </a:bodyPr>
            <a:lstStyle/>
            <a:p>
              <a:pPr algn="ctr"/>
              <a:r>
                <a:rPr lang="en-CA" sz="800" b="1" dirty="0" smtClean="0">
                  <a:solidFill>
                    <a:srgbClr val="002060"/>
                  </a:solidFill>
                </a:rPr>
                <a:t>Dolor</a:t>
              </a:r>
              <a:endParaRPr lang="en-CA" sz="800" b="1" dirty="0">
                <a:solidFill>
                  <a:srgbClr val="002060"/>
                </a:solidFill>
              </a:endParaRPr>
            </a:p>
          </p:txBody>
        </p:sp>
      </p:grpSp>
    </p:spTree>
    <p:extLst>
      <p:ext uri="{BB962C8B-B14F-4D97-AF65-F5344CB8AC3E}">
        <p14:creationId xmlns:p14="http://schemas.microsoft.com/office/powerpoint/2010/main" val="94455489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es-MX" noProof="0" dirty="0" smtClean="0"/>
              <a:t>El Dolor Perturba el Sueño: Evidencia Clínica</a:t>
            </a:r>
            <a:endParaRPr lang="es-MX" noProof="0" dirty="0"/>
          </a:p>
        </p:txBody>
      </p:sp>
      <p:sp>
        <p:nvSpPr>
          <p:cNvPr id="32771" name="Rectangle 3"/>
          <p:cNvSpPr>
            <a:spLocks noGrp="1" noChangeArrowheads="1"/>
          </p:cNvSpPr>
          <p:nvPr>
            <p:ph idx="1"/>
          </p:nvPr>
        </p:nvSpPr>
        <p:spPr>
          <a:xfrm>
            <a:off x="457200" y="1643742"/>
            <a:ext cx="8229600" cy="4525963"/>
          </a:xfrm>
        </p:spPr>
        <p:txBody>
          <a:bodyPr>
            <a:normAutofit lnSpcReduction="10000"/>
          </a:bodyPr>
          <a:lstStyle/>
          <a:p>
            <a:r>
              <a:rPr lang="es-MX" sz="2800" noProof="0" dirty="0" smtClean="0"/>
              <a:t>Varios estudios longitudinales  han sugerido</a:t>
            </a:r>
            <a:br>
              <a:rPr lang="es-MX" sz="2800" noProof="0" dirty="0" smtClean="0"/>
            </a:br>
            <a:r>
              <a:rPr lang="es-MX" sz="2800" noProof="0" dirty="0" smtClean="0"/>
              <a:t>que la intensidad del dolor predice  </a:t>
            </a:r>
            <a:r>
              <a:rPr lang="es-MX" sz="2800" dirty="0" smtClean="0"/>
              <a:t/>
            </a:r>
            <a:br>
              <a:rPr lang="es-MX" sz="2800" dirty="0" smtClean="0"/>
            </a:br>
            <a:r>
              <a:rPr lang="es-MX" sz="2800" dirty="0" smtClean="0"/>
              <a:t> prospectivamente los trastornos </a:t>
            </a:r>
            <a:r>
              <a:rPr lang="es-MX" sz="2800" noProof="0" dirty="0" smtClean="0"/>
              <a:t>del sueño</a:t>
            </a:r>
          </a:p>
          <a:p>
            <a:r>
              <a:rPr lang="es-MX" sz="2800" noProof="0" dirty="0" smtClean="0"/>
              <a:t>Sin embargo, los estudios prospectivos no confirmaron que los trastornos del sueño predicen la intensidad del dolor </a:t>
            </a:r>
          </a:p>
          <a:p>
            <a:r>
              <a:rPr lang="es-MX" sz="2800" noProof="0" dirty="0" smtClean="0"/>
              <a:t>Puede explicar</a:t>
            </a:r>
            <a:r>
              <a:rPr lang="es-MX" sz="2800" noProof="0" dirty="0" smtClean="0">
                <a:solidFill>
                  <a:schemeClr val="bg2"/>
                </a:solidFill>
              </a:rPr>
              <a:t>:</a:t>
            </a:r>
          </a:p>
          <a:p>
            <a:pPr lvl="1"/>
            <a:r>
              <a:rPr lang="es-MX" sz="2400" noProof="0" dirty="0" smtClean="0"/>
              <a:t>La ausencia de efectos analgésicos importantes de los hipnóticos</a:t>
            </a:r>
          </a:p>
          <a:p>
            <a:pPr lvl="1"/>
            <a:r>
              <a:rPr lang="es-MX" sz="2400" noProof="0" dirty="0" smtClean="0"/>
              <a:t>La falta de asociación entre la terapia cognitivo conductual para la reducción del dolor y el insomnio</a:t>
            </a:r>
          </a:p>
        </p:txBody>
      </p:sp>
      <p:sp>
        <p:nvSpPr>
          <p:cNvPr id="32775" name="Rectangle 9"/>
          <p:cNvSpPr>
            <a:spLocks noChangeArrowheads="1"/>
          </p:cNvSpPr>
          <p:nvPr/>
        </p:nvSpPr>
        <p:spPr bwMode="auto">
          <a:xfrm>
            <a:off x="457200" y="4498976"/>
            <a:ext cx="8229600" cy="102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lstStyle/>
          <a:p>
            <a:pPr marL="268288" lvl="1" indent="-266700">
              <a:lnSpc>
                <a:spcPct val="90000"/>
              </a:lnSpc>
              <a:spcBef>
                <a:spcPct val="50000"/>
              </a:spcBef>
              <a:buClr>
                <a:srgbClr val="9F2329"/>
              </a:buClr>
              <a:buFont typeface="Arial" charset="0"/>
              <a:buChar char="●"/>
              <a:defRPr/>
            </a:pPr>
            <a:endParaRPr lang="da-DK" sz="1400" dirty="0">
              <a:solidFill>
                <a:prstClr val="white"/>
              </a:solidFill>
              <a:latin typeface="Arial" charset="0"/>
              <a:ea typeface="MS PGothic" charset="0"/>
              <a:cs typeface="MS PGothic" charset="0"/>
            </a:endParaRPr>
          </a:p>
        </p:txBody>
      </p:sp>
      <p:sp>
        <p:nvSpPr>
          <p:cNvPr id="11" name="Text Box 4"/>
          <p:cNvSpPr txBox="1">
            <a:spLocks noChangeArrowheads="1"/>
          </p:cNvSpPr>
          <p:nvPr/>
        </p:nvSpPr>
        <p:spPr bwMode="gray">
          <a:xfrm>
            <a:off x="108742" y="6321213"/>
            <a:ext cx="90519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CA" sz="1000" dirty="0">
                <a:solidFill>
                  <a:schemeClr val="bg2"/>
                </a:solidFill>
                <a:latin typeface="Calibri"/>
              </a:rPr>
              <a:t>Drewes AM </a:t>
            </a:r>
            <a:r>
              <a:rPr lang="en-CA" sz="1000" i="1" dirty="0">
                <a:solidFill>
                  <a:schemeClr val="bg2"/>
                </a:solidFill>
                <a:latin typeface="Calibri"/>
              </a:rPr>
              <a:t>et al. </a:t>
            </a:r>
            <a:r>
              <a:rPr lang="en-CA" sz="1000" i="1" dirty="0" smtClean="0">
                <a:solidFill>
                  <a:schemeClr val="bg2"/>
                </a:solidFill>
                <a:latin typeface="Calibri"/>
              </a:rPr>
              <a:t>Scand </a:t>
            </a:r>
            <a:r>
              <a:rPr lang="en-CA" sz="1000" i="1" dirty="0">
                <a:solidFill>
                  <a:schemeClr val="bg2"/>
                </a:solidFill>
                <a:latin typeface="Calibri"/>
              </a:rPr>
              <a:t>J Rheumatol </a:t>
            </a:r>
            <a:r>
              <a:rPr lang="en-CA" sz="1000" dirty="0">
                <a:solidFill>
                  <a:schemeClr val="bg2"/>
                </a:solidFill>
                <a:latin typeface="Calibri"/>
              </a:rPr>
              <a:t>1991; 20(4):</a:t>
            </a:r>
            <a:r>
              <a:rPr lang="en-CA" sz="1000" dirty="0" smtClean="0">
                <a:solidFill>
                  <a:schemeClr val="bg2"/>
                </a:solidFill>
                <a:latin typeface="Calibri"/>
              </a:rPr>
              <a:t>288-93; Drewes </a:t>
            </a:r>
            <a:r>
              <a:rPr lang="en-CA" sz="1000" dirty="0">
                <a:solidFill>
                  <a:schemeClr val="bg2"/>
                </a:solidFill>
                <a:latin typeface="Calibri"/>
              </a:rPr>
              <a:t>AM </a:t>
            </a:r>
            <a:r>
              <a:rPr lang="en-CA" sz="1000" i="1" dirty="0">
                <a:solidFill>
                  <a:schemeClr val="bg2"/>
                </a:solidFill>
                <a:latin typeface="Calibri"/>
              </a:rPr>
              <a:t>et al. </a:t>
            </a:r>
            <a:r>
              <a:rPr lang="en-CA" sz="1000" i="1" dirty="0" smtClean="0">
                <a:solidFill>
                  <a:schemeClr val="bg2"/>
                </a:solidFill>
                <a:latin typeface="Calibri"/>
              </a:rPr>
              <a:t>Rheumatology </a:t>
            </a:r>
            <a:r>
              <a:rPr lang="en-CA" sz="1000" i="1" dirty="0">
                <a:solidFill>
                  <a:schemeClr val="bg2"/>
                </a:solidFill>
                <a:latin typeface="Calibri"/>
              </a:rPr>
              <a:t>(Oxford) </a:t>
            </a:r>
            <a:r>
              <a:rPr lang="en-CA" sz="1000" dirty="0">
                <a:solidFill>
                  <a:schemeClr val="bg2"/>
                </a:solidFill>
                <a:latin typeface="Calibri"/>
              </a:rPr>
              <a:t>2000; 39(11):</a:t>
            </a:r>
            <a:r>
              <a:rPr lang="en-CA" sz="1000" dirty="0" smtClean="0">
                <a:solidFill>
                  <a:schemeClr val="bg2"/>
                </a:solidFill>
                <a:latin typeface="Calibri"/>
              </a:rPr>
              <a:t>1287-9; </a:t>
            </a:r>
            <a:br>
              <a:rPr lang="en-CA" sz="1000" dirty="0" smtClean="0">
                <a:solidFill>
                  <a:schemeClr val="bg2"/>
                </a:solidFill>
                <a:latin typeface="Calibri"/>
              </a:rPr>
            </a:br>
            <a:r>
              <a:rPr lang="en-CA" sz="1000" dirty="0" smtClean="0">
                <a:solidFill>
                  <a:schemeClr val="bg2"/>
                </a:solidFill>
                <a:latin typeface="Calibri"/>
              </a:rPr>
              <a:t>Edinger </a:t>
            </a:r>
            <a:r>
              <a:rPr lang="en-CA" sz="1000" dirty="0">
                <a:solidFill>
                  <a:schemeClr val="bg2"/>
                </a:solidFill>
                <a:latin typeface="Calibri"/>
              </a:rPr>
              <a:t>JD </a:t>
            </a:r>
            <a:r>
              <a:rPr lang="en-CA" sz="1000" i="1" dirty="0">
                <a:solidFill>
                  <a:schemeClr val="bg2"/>
                </a:solidFill>
                <a:latin typeface="Calibri"/>
              </a:rPr>
              <a:t>et al. </a:t>
            </a:r>
            <a:r>
              <a:rPr lang="en-CA" sz="1000" i="1" dirty="0" smtClean="0">
                <a:solidFill>
                  <a:schemeClr val="bg2"/>
                </a:solidFill>
                <a:latin typeface="Calibri"/>
              </a:rPr>
              <a:t>Arch </a:t>
            </a:r>
            <a:r>
              <a:rPr lang="en-CA" sz="1000" i="1" dirty="0">
                <a:solidFill>
                  <a:schemeClr val="bg2"/>
                </a:solidFill>
                <a:latin typeface="Calibri"/>
              </a:rPr>
              <a:t>Intern Med </a:t>
            </a:r>
            <a:r>
              <a:rPr lang="en-CA" sz="1000" dirty="0">
                <a:solidFill>
                  <a:schemeClr val="bg2"/>
                </a:solidFill>
                <a:latin typeface="Calibri"/>
              </a:rPr>
              <a:t>2005; 165(21):</a:t>
            </a:r>
            <a:r>
              <a:rPr lang="en-CA" sz="1000" dirty="0" smtClean="0">
                <a:solidFill>
                  <a:schemeClr val="bg2"/>
                </a:solidFill>
                <a:latin typeface="Calibri"/>
              </a:rPr>
              <a:t>2527-35; Jungquist </a:t>
            </a:r>
            <a:r>
              <a:rPr lang="en-CA" sz="1000" dirty="0">
                <a:solidFill>
                  <a:schemeClr val="bg2"/>
                </a:solidFill>
                <a:latin typeface="Calibri"/>
              </a:rPr>
              <a:t>CR </a:t>
            </a:r>
            <a:r>
              <a:rPr lang="en-CA" sz="1000" i="1" dirty="0">
                <a:solidFill>
                  <a:schemeClr val="bg2"/>
                </a:solidFill>
                <a:latin typeface="Calibri"/>
              </a:rPr>
              <a:t>et al. </a:t>
            </a:r>
            <a:r>
              <a:rPr lang="en-CA" sz="1000" i="1" dirty="0" smtClean="0">
                <a:solidFill>
                  <a:schemeClr val="bg2"/>
                </a:solidFill>
                <a:latin typeface="Calibri"/>
              </a:rPr>
              <a:t>Sleep </a:t>
            </a:r>
            <a:r>
              <a:rPr lang="en-CA" sz="1000" i="1" dirty="0">
                <a:solidFill>
                  <a:schemeClr val="bg2"/>
                </a:solidFill>
                <a:latin typeface="Calibri"/>
              </a:rPr>
              <a:t>Med </a:t>
            </a:r>
            <a:r>
              <a:rPr lang="en-CA" sz="1000" dirty="0">
                <a:solidFill>
                  <a:schemeClr val="bg2"/>
                </a:solidFill>
                <a:latin typeface="Calibri"/>
              </a:rPr>
              <a:t>2010; 11(3):</a:t>
            </a:r>
            <a:r>
              <a:rPr lang="en-CA" sz="1000" dirty="0" smtClean="0">
                <a:solidFill>
                  <a:schemeClr val="bg2"/>
                </a:solidFill>
                <a:latin typeface="Calibri"/>
              </a:rPr>
              <a:t>302-9; Moldofsky </a:t>
            </a:r>
            <a:r>
              <a:rPr lang="en-CA" sz="1000" dirty="0">
                <a:solidFill>
                  <a:schemeClr val="bg2"/>
                </a:solidFill>
                <a:latin typeface="Calibri"/>
              </a:rPr>
              <a:t>H </a:t>
            </a:r>
            <a:r>
              <a:rPr lang="en-CA" sz="1000" i="1" dirty="0">
                <a:solidFill>
                  <a:schemeClr val="bg2"/>
                </a:solidFill>
                <a:latin typeface="Calibri"/>
              </a:rPr>
              <a:t>et al. </a:t>
            </a:r>
            <a:r>
              <a:rPr lang="en-CA" sz="1000" i="1" dirty="0" smtClean="0">
                <a:solidFill>
                  <a:schemeClr val="bg2"/>
                </a:solidFill>
                <a:latin typeface="Calibri"/>
              </a:rPr>
              <a:t>J </a:t>
            </a:r>
            <a:r>
              <a:rPr lang="en-CA" sz="1000" i="1" dirty="0">
                <a:solidFill>
                  <a:schemeClr val="bg2"/>
                </a:solidFill>
                <a:latin typeface="Calibri"/>
              </a:rPr>
              <a:t>Rheumatol </a:t>
            </a:r>
            <a:r>
              <a:rPr lang="en-CA" sz="1000" dirty="0">
                <a:solidFill>
                  <a:schemeClr val="bg2"/>
                </a:solidFill>
                <a:latin typeface="Calibri"/>
              </a:rPr>
              <a:t>1996; 23(3):</a:t>
            </a:r>
            <a:r>
              <a:rPr lang="en-CA" sz="1000" dirty="0" smtClean="0">
                <a:solidFill>
                  <a:schemeClr val="bg2"/>
                </a:solidFill>
                <a:latin typeface="Calibri"/>
              </a:rPr>
              <a:t>529-33; </a:t>
            </a:r>
            <a:br>
              <a:rPr lang="en-CA" sz="1000" dirty="0" smtClean="0">
                <a:solidFill>
                  <a:schemeClr val="bg2"/>
                </a:solidFill>
                <a:latin typeface="Calibri"/>
              </a:rPr>
            </a:br>
            <a:r>
              <a:rPr lang="en-CA" sz="1000" dirty="0" smtClean="0">
                <a:solidFill>
                  <a:schemeClr val="bg2"/>
                </a:solidFill>
                <a:latin typeface="Calibri"/>
              </a:rPr>
              <a:t>Nicassio </a:t>
            </a:r>
            <a:r>
              <a:rPr lang="en-CA" sz="1000" dirty="0">
                <a:solidFill>
                  <a:schemeClr val="bg2"/>
                </a:solidFill>
                <a:latin typeface="Calibri"/>
              </a:rPr>
              <a:t>PM, </a:t>
            </a:r>
            <a:r>
              <a:rPr lang="en-CA" sz="1000" dirty="0" smtClean="0">
                <a:solidFill>
                  <a:schemeClr val="bg2"/>
                </a:solidFill>
                <a:latin typeface="Calibri"/>
              </a:rPr>
              <a:t>Wallston </a:t>
            </a:r>
            <a:r>
              <a:rPr lang="en-CA" sz="1000" dirty="0">
                <a:solidFill>
                  <a:schemeClr val="bg2"/>
                </a:solidFill>
                <a:latin typeface="Calibri"/>
              </a:rPr>
              <a:t>KA. </a:t>
            </a:r>
            <a:r>
              <a:rPr lang="en-CA" sz="1000" i="1" dirty="0" smtClean="0">
                <a:solidFill>
                  <a:schemeClr val="bg2"/>
                </a:solidFill>
                <a:latin typeface="Calibri"/>
              </a:rPr>
              <a:t>J </a:t>
            </a:r>
            <a:r>
              <a:rPr lang="en-CA" sz="1000" i="1" dirty="0">
                <a:solidFill>
                  <a:schemeClr val="bg2"/>
                </a:solidFill>
                <a:latin typeface="Calibri"/>
              </a:rPr>
              <a:t>Abnorm Psychol </a:t>
            </a:r>
            <a:r>
              <a:rPr lang="en-CA" sz="1000" dirty="0">
                <a:solidFill>
                  <a:schemeClr val="bg2"/>
                </a:solidFill>
                <a:latin typeface="Calibri"/>
              </a:rPr>
              <a:t>1992; 101(3):</a:t>
            </a:r>
            <a:r>
              <a:rPr lang="en-CA" sz="1000" dirty="0" smtClean="0">
                <a:solidFill>
                  <a:schemeClr val="bg2"/>
                </a:solidFill>
                <a:latin typeface="Calibri"/>
              </a:rPr>
              <a:t>514-20; Quartana </a:t>
            </a:r>
            <a:r>
              <a:rPr lang="en-CA" sz="1000" dirty="0">
                <a:solidFill>
                  <a:schemeClr val="bg2"/>
                </a:solidFill>
                <a:latin typeface="Calibri"/>
              </a:rPr>
              <a:t>PJ </a:t>
            </a:r>
            <a:r>
              <a:rPr lang="en-CA" sz="1000" i="1" dirty="0">
                <a:solidFill>
                  <a:schemeClr val="bg2"/>
                </a:solidFill>
                <a:latin typeface="Calibri"/>
              </a:rPr>
              <a:t>et al. </a:t>
            </a:r>
            <a:r>
              <a:rPr lang="en-CA" sz="1000" i="1" dirty="0" smtClean="0">
                <a:solidFill>
                  <a:schemeClr val="bg2"/>
                </a:solidFill>
                <a:latin typeface="Calibri"/>
              </a:rPr>
              <a:t>Dolor </a:t>
            </a:r>
            <a:r>
              <a:rPr lang="en-CA" sz="1000" dirty="0" smtClean="0">
                <a:solidFill>
                  <a:schemeClr val="bg2"/>
                </a:solidFill>
                <a:latin typeface="Calibri"/>
              </a:rPr>
              <a:t>2010</a:t>
            </a:r>
            <a:r>
              <a:rPr lang="en-CA" sz="1000" dirty="0">
                <a:solidFill>
                  <a:schemeClr val="bg2"/>
                </a:solidFill>
                <a:latin typeface="Calibri"/>
              </a:rPr>
              <a:t>; 149(2):</a:t>
            </a:r>
            <a:r>
              <a:rPr lang="en-CA" sz="1000" dirty="0" smtClean="0">
                <a:solidFill>
                  <a:schemeClr val="bg2"/>
                </a:solidFill>
                <a:latin typeface="Calibri"/>
              </a:rPr>
              <a:t>325-31; Smith </a:t>
            </a:r>
            <a:r>
              <a:rPr lang="en-CA" sz="1000" dirty="0">
                <a:solidFill>
                  <a:schemeClr val="bg2"/>
                </a:solidFill>
                <a:latin typeface="Calibri"/>
              </a:rPr>
              <a:t>MT </a:t>
            </a:r>
            <a:r>
              <a:rPr lang="en-CA" sz="1000" i="1" dirty="0">
                <a:solidFill>
                  <a:schemeClr val="bg2"/>
                </a:solidFill>
                <a:latin typeface="Calibri"/>
              </a:rPr>
              <a:t>et al. </a:t>
            </a:r>
            <a:r>
              <a:rPr lang="en-CA" sz="1000" i="1" dirty="0" smtClean="0">
                <a:solidFill>
                  <a:schemeClr val="bg2"/>
                </a:solidFill>
                <a:latin typeface="Calibri"/>
              </a:rPr>
              <a:t>Dolor </a:t>
            </a:r>
            <a:r>
              <a:rPr lang="en-CA" sz="1000" dirty="0" smtClean="0">
                <a:solidFill>
                  <a:schemeClr val="bg2"/>
                </a:solidFill>
                <a:latin typeface="Calibri"/>
              </a:rPr>
              <a:t>2008</a:t>
            </a:r>
            <a:r>
              <a:rPr lang="en-CA" sz="1000" dirty="0">
                <a:solidFill>
                  <a:schemeClr val="bg2"/>
                </a:solidFill>
                <a:latin typeface="Calibri"/>
              </a:rPr>
              <a:t>; 138(3):497-506.</a:t>
            </a:r>
          </a:p>
        </p:txBody>
      </p:sp>
      <p:grpSp>
        <p:nvGrpSpPr>
          <p:cNvPr id="2" name="Group 12"/>
          <p:cNvGrpSpPr/>
          <p:nvPr/>
        </p:nvGrpSpPr>
        <p:grpSpPr>
          <a:xfrm>
            <a:off x="7308304" y="1700808"/>
            <a:ext cx="1274188" cy="1172580"/>
            <a:chOff x="2555776" y="1973473"/>
            <a:chExt cx="3816424" cy="3691180"/>
          </a:xfrm>
        </p:grpSpPr>
        <p:sp>
          <p:nvSpPr>
            <p:cNvPr id="9" name="Curved Left Arrow 8"/>
            <p:cNvSpPr/>
            <p:nvPr/>
          </p:nvSpPr>
          <p:spPr>
            <a:xfrm>
              <a:off x="5292080" y="2328555"/>
              <a:ext cx="1080120" cy="3096344"/>
            </a:xfrm>
            <a:prstGeom prst="curved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solidFill>
                  <a:srgbClr val="002060"/>
                </a:solidFill>
              </a:endParaRPr>
            </a:p>
          </p:txBody>
        </p:sp>
        <p:sp>
          <p:nvSpPr>
            <p:cNvPr id="12" name="Curved Left Arrow 15"/>
            <p:cNvSpPr/>
            <p:nvPr/>
          </p:nvSpPr>
          <p:spPr>
            <a:xfrm flipH="1" flipV="1">
              <a:off x="2555776" y="2187433"/>
              <a:ext cx="1080120" cy="3096344"/>
            </a:xfrm>
            <a:prstGeom prst="curved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solidFill>
                  <a:srgbClr val="002060"/>
                </a:solidFill>
              </a:endParaRPr>
            </a:p>
          </p:txBody>
        </p:sp>
        <p:sp>
          <p:nvSpPr>
            <p:cNvPr id="13" name="TextBox 11"/>
            <p:cNvSpPr txBox="1"/>
            <p:nvPr/>
          </p:nvSpPr>
          <p:spPr>
            <a:xfrm>
              <a:off x="3361701" y="1973473"/>
              <a:ext cx="2195147" cy="1065739"/>
            </a:xfrm>
            <a:prstGeom prst="rect">
              <a:avLst/>
            </a:prstGeom>
            <a:noFill/>
          </p:spPr>
          <p:txBody>
            <a:bodyPr wrap="none" rtlCol="0">
              <a:spAutoFit/>
            </a:bodyPr>
            <a:lstStyle/>
            <a:p>
              <a:pPr algn="ctr"/>
              <a:r>
                <a:rPr lang="en-CA" sz="800" b="1" dirty="0" smtClean="0">
                  <a:solidFill>
                    <a:srgbClr val="002060"/>
                  </a:solidFill>
                </a:rPr>
                <a:t>Privación del</a:t>
              </a:r>
            </a:p>
            <a:p>
              <a:pPr algn="ctr"/>
              <a:r>
                <a:rPr lang="en-CA" sz="800" b="1" dirty="0" smtClean="0">
                  <a:solidFill>
                    <a:srgbClr val="002060"/>
                  </a:solidFill>
                </a:rPr>
                <a:t>Dolor</a:t>
              </a:r>
              <a:endParaRPr lang="en-CA" sz="800" b="1" dirty="0">
                <a:solidFill>
                  <a:srgbClr val="002060"/>
                </a:solidFill>
              </a:endParaRPr>
            </a:p>
          </p:txBody>
        </p:sp>
        <p:sp>
          <p:nvSpPr>
            <p:cNvPr id="14" name="TextBox 18"/>
            <p:cNvSpPr txBox="1"/>
            <p:nvPr/>
          </p:nvSpPr>
          <p:spPr>
            <a:xfrm>
              <a:off x="3829824" y="4986454"/>
              <a:ext cx="1258899" cy="678199"/>
            </a:xfrm>
            <a:prstGeom prst="rect">
              <a:avLst/>
            </a:prstGeom>
            <a:noFill/>
          </p:spPr>
          <p:txBody>
            <a:bodyPr wrap="none" rtlCol="0">
              <a:spAutoFit/>
            </a:bodyPr>
            <a:lstStyle/>
            <a:p>
              <a:pPr algn="ctr"/>
              <a:r>
                <a:rPr lang="en-CA" sz="800" b="1" dirty="0" smtClean="0">
                  <a:solidFill>
                    <a:srgbClr val="002060"/>
                  </a:solidFill>
                </a:rPr>
                <a:t>Dolor</a:t>
              </a:r>
              <a:endParaRPr lang="en-CA" sz="800" b="1" dirty="0">
                <a:solidFill>
                  <a:srgbClr val="002060"/>
                </a:solidFill>
              </a:endParaRPr>
            </a:p>
          </p:txBody>
        </p:sp>
      </p:grpSp>
    </p:spTree>
    <p:extLst>
      <p:ext uri="{BB962C8B-B14F-4D97-AF65-F5344CB8AC3E}">
        <p14:creationId xmlns:p14="http://schemas.microsoft.com/office/powerpoint/2010/main" val="106334394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p:cNvSpPr>
          <p:nvPr>
            <p:ph type="title"/>
          </p:nvPr>
        </p:nvSpPr>
        <p:spPr>
          <a:xfrm>
            <a:off x="457200" y="270370"/>
            <a:ext cx="8229600" cy="1143000"/>
          </a:xfrm>
        </p:spPr>
        <p:txBody>
          <a:bodyPr>
            <a:normAutofit fontScale="90000"/>
          </a:bodyPr>
          <a:lstStyle/>
          <a:p>
            <a:r>
              <a:rPr lang="es-MX" noProof="0" dirty="0" smtClean="0"/>
              <a:t>Cómo Contribuye al Dolor </a:t>
            </a:r>
            <a:r>
              <a:rPr lang="es-MX" dirty="0" smtClean="0"/>
              <a:t>la Interferencia con el Sueño</a:t>
            </a:r>
            <a:endParaRPr lang="es-MX" noProof="0" dirty="0" smtClean="0"/>
          </a:p>
        </p:txBody>
      </p:sp>
      <p:sp>
        <p:nvSpPr>
          <p:cNvPr id="27651" name="Rectangle 8"/>
          <p:cNvSpPr>
            <a:spLocks noGrp="1" noChangeArrowheads="1"/>
          </p:cNvSpPr>
          <p:nvPr>
            <p:ph idx="1"/>
          </p:nvPr>
        </p:nvSpPr>
        <p:spPr>
          <a:xfrm>
            <a:off x="457200" y="1643742"/>
            <a:ext cx="8229600" cy="4525963"/>
          </a:xfrm>
        </p:spPr>
        <p:txBody>
          <a:bodyPr>
            <a:normAutofit/>
          </a:bodyPr>
          <a:lstStyle/>
          <a:p>
            <a:r>
              <a:rPr lang="es-MX" sz="2800" noProof="0" dirty="0" smtClean="0"/>
              <a:t>La privación del sueño da lugar a hiperalgesia</a:t>
            </a:r>
            <a:endParaRPr lang="es-MX" sz="2800" baseline="30000" noProof="0" dirty="0" smtClean="0"/>
          </a:p>
          <a:p>
            <a:r>
              <a:rPr lang="es-MX" sz="2800" noProof="0" dirty="0" smtClean="0"/>
              <a:t>La relación entre el dolor y el sueño parece ser</a:t>
            </a:r>
            <a:br>
              <a:rPr lang="es-MX" sz="2800" noProof="0" dirty="0" smtClean="0"/>
            </a:br>
            <a:r>
              <a:rPr lang="es-MX" sz="2800" noProof="0" dirty="0" smtClean="0"/>
              <a:t>recíproca</a:t>
            </a:r>
          </a:p>
          <a:p>
            <a:r>
              <a:rPr lang="es-MX" sz="2800" noProof="0" dirty="0" smtClean="0"/>
              <a:t>La privación o alteración del sueño de onda lenta y los trastornos continuos del sueño pueden estar asociados con hiperalgesia</a:t>
            </a:r>
          </a:p>
          <a:p>
            <a:r>
              <a:rPr lang="es-MX" sz="2800" noProof="0" dirty="0" smtClean="0"/>
              <a:t>El manejo concurrente de los trastornos del sueño y el dolor puede romper el círculo vicioso y aliviar ambos problemas</a:t>
            </a:r>
          </a:p>
          <a:p>
            <a:pPr>
              <a:buNone/>
            </a:pPr>
            <a:endParaRPr lang="es-MX" sz="2800" noProof="0" dirty="0" smtClean="0"/>
          </a:p>
        </p:txBody>
      </p:sp>
      <p:sp>
        <p:nvSpPr>
          <p:cNvPr id="27652" name="Text Box 4"/>
          <p:cNvSpPr txBox="1">
            <a:spLocks noChangeArrowheads="1"/>
          </p:cNvSpPr>
          <p:nvPr/>
        </p:nvSpPr>
        <p:spPr bwMode="auto">
          <a:xfrm>
            <a:off x="112266" y="6474298"/>
            <a:ext cx="6918176" cy="677108"/>
          </a:xfrm>
          <a:prstGeom prst="rect">
            <a:avLst/>
          </a:prstGeom>
          <a:noFill/>
          <a:ln w="9525">
            <a:noFill/>
            <a:miter lim="800000"/>
            <a:headEnd/>
            <a:tailEnd/>
          </a:ln>
        </p:spPr>
        <p:txBody>
          <a:bodyPr wrap="square">
            <a:spAutoFit/>
          </a:bodyPr>
          <a:lstStyle/>
          <a:p>
            <a:r>
              <a:rPr lang="da-DK" sz="1100" dirty="0">
                <a:solidFill>
                  <a:schemeClr val="bg2"/>
                </a:solidFill>
              </a:rPr>
              <a:t>Kundermann B </a:t>
            </a:r>
            <a:r>
              <a:rPr lang="da-DK" sz="1100" i="1" dirty="0">
                <a:solidFill>
                  <a:schemeClr val="bg2"/>
                </a:solidFill>
              </a:rPr>
              <a:t>et al</a:t>
            </a:r>
            <a:r>
              <a:rPr lang="da-DK" sz="1100" dirty="0">
                <a:solidFill>
                  <a:schemeClr val="bg2"/>
                </a:solidFill>
              </a:rPr>
              <a:t>. </a:t>
            </a:r>
            <a:r>
              <a:rPr lang="da-DK" sz="1100" i="1" dirty="0" smtClean="0">
                <a:solidFill>
                  <a:schemeClr val="bg2"/>
                </a:solidFill>
              </a:rPr>
              <a:t>Pain Res </a:t>
            </a:r>
            <a:r>
              <a:rPr lang="da-DK" sz="1100" i="1" dirty="0">
                <a:solidFill>
                  <a:schemeClr val="bg2"/>
                </a:solidFill>
              </a:rPr>
              <a:t>Manage</a:t>
            </a:r>
            <a:r>
              <a:rPr lang="da-DK" sz="1100" dirty="0">
                <a:solidFill>
                  <a:schemeClr val="bg2"/>
                </a:solidFill>
              </a:rPr>
              <a:t> 2004; </a:t>
            </a:r>
            <a:r>
              <a:rPr lang="da-DK" sz="1100" dirty="0" smtClean="0">
                <a:solidFill>
                  <a:schemeClr val="bg2"/>
                </a:solidFill>
              </a:rPr>
              <a:t>9(1</a:t>
            </a:r>
            <a:r>
              <a:rPr lang="da-DK" sz="1100" dirty="0">
                <a:solidFill>
                  <a:schemeClr val="bg2"/>
                </a:solidFill>
              </a:rPr>
              <a:t>):</a:t>
            </a:r>
            <a:r>
              <a:rPr lang="da-DK" sz="1100" dirty="0" smtClean="0">
                <a:solidFill>
                  <a:schemeClr val="bg2"/>
                </a:solidFill>
              </a:rPr>
              <a:t>25-32; Lautenbacher </a:t>
            </a:r>
            <a:r>
              <a:rPr lang="da-DK" sz="1100" dirty="0">
                <a:solidFill>
                  <a:schemeClr val="bg2"/>
                </a:solidFill>
              </a:rPr>
              <a:t>S </a:t>
            </a:r>
            <a:r>
              <a:rPr lang="da-DK" sz="1100" i="1" dirty="0">
                <a:solidFill>
                  <a:schemeClr val="bg2"/>
                </a:solidFill>
              </a:rPr>
              <a:t>et al</a:t>
            </a:r>
            <a:r>
              <a:rPr lang="da-DK" sz="1100" dirty="0">
                <a:solidFill>
                  <a:schemeClr val="bg2"/>
                </a:solidFill>
              </a:rPr>
              <a:t>. </a:t>
            </a:r>
            <a:r>
              <a:rPr lang="da-DK" sz="1100" i="1" dirty="0" smtClean="0">
                <a:solidFill>
                  <a:schemeClr val="bg2"/>
                </a:solidFill>
              </a:rPr>
              <a:t>Sleep </a:t>
            </a:r>
            <a:r>
              <a:rPr lang="da-DK" sz="1100" i="1" dirty="0">
                <a:solidFill>
                  <a:schemeClr val="bg2"/>
                </a:solidFill>
              </a:rPr>
              <a:t>Med Rev</a:t>
            </a:r>
            <a:r>
              <a:rPr lang="da-DK" sz="1100" dirty="0">
                <a:solidFill>
                  <a:schemeClr val="bg2"/>
                </a:solidFill>
              </a:rPr>
              <a:t> 2006; </a:t>
            </a:r>
            <a:r>
              <a:rPr lang="da-DK" sz="1100" dirty="0" smtClean="0">
                <a:solidFill>
                  <a:schemeClr val="bg2"/>
                </a:solidFill>
              </a:rPr>
              <a:t>10(5</a:t>
            </a:r>
            <a:r>
              <a:rPr lang="da-DK" sz="1100" dirty="0">
                <a:solidFill>
                  <a:schemeClr val="bg2"/>
                </a:solidFill>
              </a:rPr>
              <a:t>):</a:t>
            </a:r>
            <a:r>
              <a:rPr lang="da-DK" sz="1100" dirty="0" smtClean="0">
                <a:solidFill>
                  <a:schemeClr val="bg2"/>
                </a:solidFill>
              </a:rPr>
              <a:t>357-69; </a:t>
            </a:r>
            <a:endParaRPr lang="da-DK" sz="1100" dirty="0">
              <a:solidFill>
                <a:schemeClr val="bg2"/>
              </a:solidFill>
            </a:endParaRPr>
          </a:p>
          <a:p>
            <a:pPr>
              <a:spcAft>
                <a:spcPts val="600"/>
              </a:spcAft>
              <a:defRPr/>
            </a:pPr>
            <a:r>
              <a:rPr lang="da-DK" sz="1100" dirty="0">
                <a:solidFill>
                  <a:schemeClr val="bg2"/>
                </a:solidFill>
              </a:rPr>
              <a:t>Smith MT </a:t>
            </a:r>
            <a:r>
              <a:rPr lang="da-DK" sz="1100" i="1" dirty="0">
                <a:solidFill>
                  <a:schemeClr val="bg2"/>
                </a:solidFill>
              </a:rPr>
              <a:t>et al</a:t>
            </a:r>
            <a:r>
              <a:rPr lang="da-DK" sz="1100" dirty="0">
                <a:solidFill>
                  <a:schemeClr val="bg2"/>
                </a:solidFill>
              </a:rPr>
              <a:t>. </a:t>
            </a:r>
            <a:r>
              <a:rPr lang="da-DK" sz="1100" i="1" dirty="0" smtClean="0">
                <a:solidFill>
                  <a:schemeClr val="bg2"/>
                </a:solidFill>
              </a:rPr>
              <a:t>Sleep</a:t>
            </a:r>
            <a:r>
              <a:rPr lang="da-DK" sz="1100" dirty="0" smtClean="0">
                <a:solidFill>
                  <a:schemeClr val="bg2"/>
                </a:solidFill>
              </a:rPr>
              <a:t> </a:t>
            </a:r>
            <a:r>
              <a:rPr lang="da-DK" sz="1100" dirty="0">
                <a:solidFill>
                  <a:schemeClr val="bg2"/>
                </a:solidFill>
              </a:rPr>
              <a:t>2007; 30(4):</a:t>
            </a:r>
            <a:r>
              <a:rPr lang="da-DK" sz="1100" dirty="0" smtClean="0">
                <a:solidFill>
                  <a:schemeClr val="bg2"/>
                </a:solidFill>
              </a:rPr>
              <a:t>494-505; Smith </a:t>
            </a:r>
            <a:r>
              <a:rPr lang="da-DK" sz="1100" dirty="0">
                <a:solidFill>
                  <a:schemeClr val="bg2"/>
                </a:solidFill>
              </a:rPr>
              <a:t>MT, Haythornthwaite JA. </a:t>
            </a:r>
            <a:r>
              <a:rPr lang="da-DK" sz="1100" i="1" dirty="0" smtClean="0">
                <a:solidFill>
                  <a:schemeClr val="bg2"/>
                </a:solidFill>
              </a:rPr>
              <a:t>Sleep </a:t>
            </a:r>
            <a:r>
              <a:rPr lang="da-DK" sz="1100" i="1" dirty="0">
                <a:solidFill>
                  <a:schemeClr val="bg2"/>
                </a:solidFill>
              </a:rPr>
              <a:t>Med Rev</a:t>
            </a:r>
            <a:r>
              <a:rPr lang="da-DK" sz="1100" dirty="0">
                <a:solidFill>
                  <a:schemeClr val="bg2"/>
                </a:solidFill>
              </a:rPr>
              <a:t> 2004; 8(2):119-32.</a:t>
            </a:r>
            <a:endParaRPr lang="en-US" sz="1050" dirty="0">
              <a:solidFill>
                <a:schemeClr val="bg2"/>
              </a:solidFill>
            </a:endParaRPr>
          </a:p>
          <a:p>
            <a:pPr marL="0" lvl="1" indent="-103714">
              <a:spcAft>
                <a:spcPts val="600"/>
              </a:spcAft>
              <a:defRPr/>
            </a:pPr>
            <a:endParaRPr lang="en-US" sz="1100" dirty="0">
              <a:solidFill>
                <a:schemeClr val="bg2"/>
              </a:solidFill>
              <a:ea typeface="ＭＳ Ｐゴシック" pitchFamily="16" charset="-128"/>
            </a:endParaRPr>
          </a:p>
        </p:txBody>
      </p:sp>
      <p:grpSp>
        <p:nvGrpSpPr>
          <p:cNvPr id="2" name="Group 12"/>
          <p:cNvGrpSpPr/>
          <p:nvPr/>
        </p:nvGrpSpPr>
        <p:grpSpPr>
          <a:xfrm>
            <a:off x="7308304" y="1700808"/>
            <a:ext cx="1274188" cy="1172580"/>
            <a:chOff x="2555776" y="1973473"/>
            <a:chExt cx="3816424" cy="3691180"/>
          </a:xfrm>
        </p:grpSpPr>
        <p:sp>
          <p:nvSpPr>
            <p:cNvPr id="9" name="Curved Left Arrow 8"/>
            <p:cNvSpPr/>
            <p:nvPr/>
          </p:nvSpPr>
          <p:spPr>
            <a:xfrm>
              <a:off x="5292080" y="2328555"/>
              <a:ext cx="1080120" cy="3096344"/>
            </a:xfrm>
            <a:prstGeom prst="curved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solidFill>
                  <a:srgbClr val="002060"/>
                </a:solidFill>
              </a:endParaRPr>
            </a:p>
          </p:txBody>
        </p:sp>
        <p:sp>
          <p:nvSpPr>
            <p:cNvPr id="10" name="Curved Left Arrow 15"/>
            <p:cNvSpPr/>
            <p:nvPr/>
          </p:nvSpPr>
          <p:spPr>
            <a:xfrm flipH="1" flipV="1">
              <a:off x="2555776" y="2187433"/>
              <a:ext cx="1080120" cy="3096344"/>
            </a:xfrm>
            <a:prstGeom prst="curved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solidFill>
                  <a:srgbClr val="002060"/>
                </a:solidFill>
              </a:endParaRPr>
            </a:p>
          </p:txBody>
        </p:sp>
        <p:sp>
          <p:nvSpPr>
            <p:cNvPr id="11" name="TextBox 11"/>
            <p:cNvSpPr txBox="1"/>
            <p:nvPr/>
          </p:nvSpPr>
          <p:spPr>
            <a:xfrm>
              <a:off x="3361704" y="1973473"/>
              <a:ext cx="2195147" cy="1065739"/>
            </a:xfrm>
            <a:prstGeom prst="rect">
              <a:avLst/>
            </a:prstGeom>
            <a:noFill/>
          </p:spPr>
          <p:txBody>
            <a:bodyPr wrap="none" rtlCol="0">
              <a:spAutoFit/>
            </a:bodyPr>
            <a:lstStyle/>
            <a:p>
              <a:pPr algn="ctr"/>
              <a:r>
                <a:rPr lang="en-CA" sz="800" b="1" dirty="0" smtClean="0">
                  <a:solidFill>
                    <a:srgbClr val="002060"/>
                  </a:solidFill>
                </a:rPr>
                <a:t>Privación del</a:t>
              </a:r>
            </a:p>
            <a:p>
              <a:pPr algn="ctr"/>
              <a:r>
                <a:rPr lang="en-CA" sz="800" b="1" dirty="0" smtClean="0">
                  <a:solidFill>
                    <a:srgbClr val="002060"/>
                  </a:solidFill>
                </a:rPr>
                <a:t>sueño</a:t>
              </a:r>
              <a:endParaRPr lang="en-CA" sz="800" b="1" dirty="0">
                <a:solidFill>
                  <a:srgbClr val="002060"/>
                </a:solidFill>
              </a:endParaRPr>
            </a:p>
          </p:txBody>
        </p:sp>
        <p:sp>
          <p:nvSpPr>
            <p:cNvPr id="12" name="TextBox 18"/>
            <p:cNvSpPr txBox="1"/>
            <p:nvPr/>
          </p:nvSpPr>
          <p:spPr>
            <a:xfrm>
              <a:off x="3829824" y="4986454"/>
              <a:ext cx="1258899" cy="678199"/>
            </a:xfrm>
            <a:prstGeom prst="rect">
              <a:avLst/>
            </a:prstGeom>
            <a:noFill/>
          </p:spPr>
          <p:txBody>
            <a:bodyPr wrap="none" rtlCol="0">
              <a:spAutoFit/>
            </a:bodyPr>
            <a:lstStyle/>
            <a:p>
              <a:pPr algn="ctr"/>
              <a:r>
                <a:rPr lang="en-CA" sz="800" b="1" dirty="0" smtClean="0">
                  <a:solidFill>
                    <a:srgbClr val="002060"/>
                  </a:solidFill>
                </a:rPr>
                <a:t>Dolor</a:t>
              </a:r>
              <a:endParaRPr lang="en-CA" sz="800" b="1" dirty="0">
                <a:solidFill>
                  <a:srgbClr val="002060"/>
                </a:solidFill>
              </a:endParaRPr>
            </a:p>
          </p:txBody>
        </p:sp>
      </p:grpSp>
    </p:spTree>
    <p:extLst>
      <p:ext uri="{BB962C8B-B14F-4D97-AF65-F5344CB8AC3E}">
        <p14:creationId xmlns:p14="http://schemas.microsoft.com/office/powerpoint/2010/main" val="3778687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7200" y="274638"/>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0" i="0" u="none" strike="noStrike" kern="1200" cap="none" spc="0" normalizeH="0" baseline="0" noProof="0" dirty="0" smtClean="0">
                <a:ln>
                  <a:noFill/>
                </a:ln>
                <a:solidFill>
                  <a:srgbClr val="002060"/>
                </a:solidFill>
                <a:effectLst/>
                <a:uLnTx/>
                <a:uFillTx/>
                <a:latin typeface="+mj-lt"/>
                <a:ea typeface="Arial Unicode MS" pitchFamily="34" charset="-128"/>
                <a:cs typeface="Arial Unicode MS" pitchFamily="34" charset="-128"/>
              </a:rPr>
              <a:t>Los Trastornos del Estado de Ánimo y la Fibromialgia</a:t>
            </a:r>
          </a:p>
        </p:txBody>
      </p:sp>
      <p:sp>
        <p:nvSpPr>
          <p:cNvPr id="11" name="Rectangle 12"/>
          <p:cNvSpPr txBox="1">
            <a:spLocks noChangeArrowheads="1"/>
          </p:cNvSpPr>
          <p:nvPr/>
        </p:nvSpPr>
        <p:spPr>
          <a:xfrm>
            <a:off x="460375" y="1636713"/>
            <a:ext cx="8072065" cy="45370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Aft>
                <a:spcPct val="30000"/>
              </a:spcAft>
            </a:pPr>
            <a:endParaRPr lang="es-MX" sz="2400" dirty="0" smtClean="0"/>
          </a:p>
        </p:txBody>
      </p:sp>
      <p:graphicFrame>
        <p:nvGraphicFramePr>
          <p:cNvPr id="12" name="Diagram 2"/>
          <p:cNvGraphicFramePr/>
          <p:nvPr>
            <p:extLst>
              <p:ext uri="{D42A27DB-BD31-4B8C-83A1-F6EECF244321}">
                <p14:modId xmlns:p14="http://schemas.microsoft.com/office/powerpoint/2010/main" val="3286024782"/>
              </p:ext>
            </p:extLst>
          </p:nvPr>
        </p:nvGraphicFramePr>
        <p:xfrm>
          <a:off x="479262" y="1636713"/>
          <a:ext cx="834121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28</a:t>
            </a:fld>
            <a:endParaRPr lang="en-CA" dirty="0">
              <a:solidFill>
                <a:prstClr val="black"/>
              </a:solidFill>
            </a:endParaRPr>
          </a:p>
        </p:txBody>
      </p:sp>
      <p:sp>
        <p:nvSpPr>
          <p:cNvPr id="14" name="Rectangle 3"/>
          <p:cNvSpPr/>
          <p:nvPr/>
        </p:nvSpPr>
        <p:spPr>
          <a:xfrm>
            <a:off x="395536" y="5445224"/>
            <a:ext cx="8305037" cy="769441"/>
          </a:xfrm>
          <a:prstGeom prst="rect">
            <a:avLst/>
          </a:prstGeom>
          <a:solidFill>
            <a:schemeClr val="accent1"/>
          </a:solidFill>
        </p:spPr>
        <p:txBody>
          <a:bodyPr wrap="square">
            <a:spAutoFit/>
          </a:bodyPr>
          <a:lstStyle/>
          <a:p>
            <a:pPr lvl="1" indent="-457200" algn="ctr">
              <a:spcAft>
                <a:spcPct val="30000"/>
              </a:spcAft>
            </a:pPr>
            <a:r>
              <a:rPr lang="es-MX" sz="2200" dirty="0" smtClean="0">
                <a:solidFill>
                  <a:prstClr val="white"/>
                </a:solidFill>
              </a:rPr>
              <a:t>En muchos casos, la depresión o la ansiedad pueden ser el resultado del dolor crónico</a:t>
            </a:r>
            <a:endParaRPr lang="es-MX" sz="2200" dirty="0">
              <a:solidFill>
                <a:prstClr val="white"/>
              </a:solidFill>
            </a:endParaRPr>
          </a:p>
        </p:txBody>
      </p:sp>
      <p:sp>
        <p:nvSpPr>
          <p:cNvPr id="15" name="Rectangle 5"/>
          <p:cNvSpPr>
            <a:spLocks noChangeArrowheads="1"/>
          </p:cNvSpPr>
          <p:nvPr/>
        </p:nvSpPr>
        <p:spPr bwMode="gray">
          <a:xfrm>
            <a:off x="323528" y="6187982"/>
            <a:ext cx="61926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dirty="0" smtClean="0">
                <a:solidFill>
                  <a:srgbClr val="002060"/>
                </a:solidFill>
              </a:rPr>
              <a:t>Arnold LM </a:t>
            </a:r>
            <a:r>
              <a:rPr lang="en-US" sz="1000" i="1" dirty="0">
                <a:solidFill>
                  <a:srgbClr val="002060"/>
                </a:solidFill>
              </a:rPr>
              <a:t>et al. Arthritis </a:t>
            </a:r>
            <a:r>
              <a:rPr lang="en-US" sz="1000" i="1" dirty="0" smtClean="0">
                <a:solidFill>
                  <a:srgbClr val="002060"/>
                </a:solidFill>
              </a:rPr>
              <a:t>Rheum </a:t>
            </a:r>
            <a:r>
              <a:rPr lang="en-US" sz="1000" dirty="0">
                <a:solidFill>
                  <a:srgbClr val="002060"/>
                </a:solidFill>
              </a:rPr>
              <a:t>2004</a:t>
            </a:r>
            <a:r>
              <a:rPr lang="en-US" sz="1000" dirty="0" smtClean="0">
                <a:solidFill>
                  <a:srgbClr val="002060"/>
                </a:solidFill>
              </a:rPr>
              <a:t>; 50(3):944-52</a:t>
            </a:r>
            <a:r>
              <a:rPr lang="en-US" sz="1000" dirty="0">
                <a:solidFill>
                  <a:srgbClr val="002060"/>
                </a:solidFill>
              </a:rPr>
              <a:t>; Boissevain </a:t>
            </a:r>
            <a:r>
              <a:rPr lang="en-US" sz="1000" dirty="0" smtClean="0">
                <a:solidFill>
                  <a:srgbClr val="002060"/>
                </a:solidFill>
              </a:rPr>
              <a:t>MD, McCain GA</a:t>
            </a:r>
            <a:r>
              <a:rPr lang="en-US" sz="1000" i="1" dirty="0" smtClean="0">
                <a:solidFill>
                  <a:srgbClr val="002060"/>
                </a:solidFill>
              </a:rPr>
              <a:t>. Pain</a:t>
            </a:r>
            <a:r>
              <a:rPr lang="en-US" sz="1000" dirty="0" smtClean="0">
                <a:solidFill>
                  <a:srgbClr val="002060"/>
                </a:solidFill>
              </a:rPr>
              <a:t> 1991; 45(3):227-38; Boissevain MD, McCain GA</a:t>
            </a:r>
            <a:r>
              <a:rPr lang="en-US" sz="1000" i="1" dirty="0" smtClean="0">
                <a:solidFill>
                  <a:srgbClr val="002060"/>
                </a:solidFill>
              </a:rPr>
              <a:t>. Pain 1</a:t>
            </a:r>
            <a:r>
              <a:rPr lang="en-US" sz="1000" dirty="0" smtClean="0">
                <a:solidFill>
                  <a:srgbClr val="002060"/>
                </a:solidFill>
              </a:rPr>
              <a:t>991; 45(3):239-48; Fishbain DA </a:t>
            </a:r>
            <a:r>
              <a:rPr lang="en-US" sz="1000" i="1" dirty="0">
                <a:solidFill>
                  <a:srgbClr val="002060"/>
                </a:solidFill>
              </a:rPr>
              <a:t>et al. Clin J </a:t>
            </a:r>
            <a:r>
              <a:rPr lang="en-US" sz="1000" i="1" dirty="0" smtClean="0">
                <a:solidFill>
                  <a:srgbClr val="002060"/>
                </a:solidFill>
              </a:rPr>
              <a:t>Pain</a:t>
            </a:r>
            <a:r>
              <a:rPr lang="en-US" sz="1000" dirty="0" smtClean="0">
                <a:solidFill>
                  <a:srgbClr val="002060"/>
                </a:solidFill>
              </a:rPr>
              <a:t> </a:t>
            </a:r>
            <a:r>
              <a:rPr lang="en-US" sz="1000" dirty="0">
                <a:solidFill>
                  <a:srgbClr val="002060"/>
                </a:solidFill>
              </a:rPr>
              <a:t>1997</a:t>
            </a:r>
            <a:r>
              <a:rPr lang="en-US" sz="1000" dirty="0" smtClean="0">
                <a:solidFill>
                  <a:srgbClr val="002060"/>
                </a:solidFill>
              </a:rPr>
              <a:t>; 13(2):116-37; </a:t>
            </a:r>
            <a:br>
              <a:rPr lang="en-US" sz="1000" dirty="0" smtClean="0">
                <a:solidFill>
                  <a:srgbClr val="002060"/>
                </a:solidFill>
              </a:rPr>
            </a:br>
            <a:r>
              <a:rPr lang="en-US" sz="1000" dirty="0" smtClean="0">
                <a:solidFill>
                  <a:srgbClr val="002060"/>
                </a:solidFill>
              </a:rPr>
              <a:t>Giesecke T </a:t>
            </a:r>
            <a:r>
              <a:rPr lang="en-US" sz="1000" i="1" dirty="0" smtClean="0">
                <a:solidFill>
                  <a:srgbClr val="002060"/>
                </a:solidFill>
              </a:rPr>
              <a:t>et </a:t>
            </a:r>
            <a:r>
              <a:rPr lang="en-US" sz="1000" i="1" dirty="0">
                <a:solidFill>
                  <a:srgbClr val="002060"/>
                </a:solidFill>
              </a:rPr>
              <a:t>al. Arthritis </a:t>
            </a:r>
            <a:r>
              <a:rPr lang="en-US" sz="1000" i="1" dirty="0" smtClean="0">
                <a:solidFill>
                  <a:srgbClr val="002060"/>
                </a:solidFill>
              </a:rPr>
              <a:t>Rheum </a:t>
            </a:r>
            <a:r>
              <a:rPr lang="en-US" sz="1000" dirty="0" smtClean="0">
                <a:solidFill>
                  <a:srgbClr val="002060"/>
                </a:solidFill>
              </a:rPr>
              <a:t>2003; 48(10):2916-22; </a:t>
            </a:r>
            <a:r>
              <a:rPr lang="en-US" sz="1000" dirty="0">
                <a:solidFill>
                  <a:srgbClr val="002060"/>
                </a:solidFill>
              </a:rPr>
              <a:t>Katon </a:t>
            </a:r>
            <a:r>
              <a:rPr lang="en-US" sz="1000" dirty="0" smtClean="0">
                <a:solidFill>
                  <a:srgbClr val="002060"/>
                </a:solidFill>
              </a:rPr>
              <a:t>W </a:t>
            </a:r>
            <a:r>
              <a:rPr lang="en-US" sz="1000" i="1" dirty="0" smtClean="0">
                <a:solidFill>
                  <a:srgbClr val="002060"/>
                </a:solidFill>
              </a:rPr>
              <a:t>et </a:t>
            </a:r>
            <a:r>
              <a:rPr lang="en-US" sz="1000" i="1" dirty="0">
                <a:solidFill>
                  <a:srgbClr val="002060"/>
                </a:solidFill>
              </a:rPr>
              <a:t>al. Ann Intern </a:t>
            </a:r>
            <a:r>
              <a:rPr lang="en-US" sz="1000" i="1" dirty="0" smtClean="0">
                <a:solidFill>
                  <a:srgbClr val="002060"/>
                </a:solidFill>
              </a:rPr>
              <a:t>Med</a:t>
            </a:r>
            <a:r>
              <a:rPr lang="en-US" sz="1000" dirty="0" smtClean="0">
                <a:solidFill>
                  <a:srgbClr val="002060"/>
                </a:solidFill>
              </a:rPr>
              <a:t> </a:t>
            </a:r>
            <a:r>
              <a:rPr lang="en-US" sz="1000" dirty="0">
                <a:solidFill>
                  <a:srgbClr val="002060"/>
                </a:solidFill>
              </a:rPr>
              <a:t>2001</a:t>
            </a:r>
            <a:r>
              <a:rPr lang="en-US" sz="1000" dirty="0" smtClean="0">
                <a:solidFill>
                  <a:srgbClr val="002060"/>
                </a:solidFill>
              </a:rPr>
              <a:t>; 134(9 Pt 2):917-25. </a:t>
            </a:r>
            <a:endParaRPr lang="en-US" sz="1000" dirty="0">
              <a:solidFill>
                <a:srgbClr val="002060"/>
              </a:solidFill>
            </a:endParaRPr>
          </a:p>
        </p:txBody>
      </p:sp>
    </p:spTree>
    <p:extLst>
      <p:ext uri="{BB962C8B-B14F-4D97-AF65-F5344CB8AC3E}">
        <p14:creationId xmlns:p14="http://schemas.microsoft.com/office/powerpoint/2010/main" val="347016750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AutoShape 5"/>
          <p:cNvSpPr>
            <a:spLocks noChangeArrowheads="1"/>
          </p:cNvSpPr>
          <p:nvPr/>
        </p:nvSpPr>
        <p:spPr bwMode="auto">
          <a:xfrm>
            <a:off x="-972616" y="764704"/>
            <a:ext cx="5168900" cy="68103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nchor="ctr"/>
          <a:lstStyle/>
          <a:p>
            <a:pPr marL="1588" lvl="1" algn="ctr">
              <a:lnSpc>
                <a:spcPct val="90000"/>
              </a:lnSpc>
              <a:buClr>
                <a:srgbClr val="9F2329"/>
              </a:buClr>
            </a:pPr>
            <a:endParaRPr lang="en-US" sz="2000" dirty="0">
              <a:solidFill>
                <a:prstClr val="white"/>
              </a:solidFill>
            </a:endParaRPr>
          </a:p>
        </p:txBody>
      </p:sp>
      <p:graphicFrame>
        <p:nvGraphicFramePr>
          <p:cNvPr id="9" name="Table 2"/>
          <p:cNvGraphicFramePr>
            <a:graphicFrameLocks noGrp="1"/>
          </p:cNvGraphicFramePr>
          <p:nvPr>
            <p:extLst>
              <p:ext uri="{D42A27DB-BD31-4B8C-83A1-F6EECF244321}">
                <p14:modId xmlns:p14="http://schemas.microsoft.com/office/powerpoint/2010/main" val="1928452052"/>
              </p:ext>
            </p:extLst>
          </p:nvPr>
        </p:nvGraphicFramePr>
        <p:xfrm>
          <a:off x="323528" y="2057973"/>
          <a:ext cx="8595765" cy="2810381"/>
        </p:xfrm>
        <a:graphic>
          <a:graphicData uri="http://schemas.openxmlformats.org/drawingml/2006/table">
            <a:tbl>
              <a:tblPr firstRow="1" bandRow="1">
                <a:tableStyleId>{5C22544A-7EE6-4342-B048-85BDC9FD1C3A}</a:tableStyleId>
              </a:tblPr>
              <a:tblGrid>
                <a:gridCol w="4536504"/>
                <a:gridCol w="214851"/>
                <a:gridCol w="3844410"/>
              </a:tblGrid>
              <a:tr h="768314">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Arial" pitchFamily="34" charset="0"/>
                          <a:ea typeface="MS PGothic" charset="0"/>
                          <a:cs typeface="Arial" pitchFamily="34" charset="0"/>
                        </a:rPr>
                        <a:t>La prevalencia de dolor en pacientes deprimidos es de 15-100%</a:t>
                      </a:r>
                      <a:endParaRPr lang="es-MX" sz="1800" b="0" noProof="0" dirty="0">
                        <a:solidFill>
                          <a:srgbClr val="002060"/>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800" b="0" noProof="0" dirty="0">
                        <a:solidFill>
                          <a:srgbClr val="002060"/>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Arial" pitchFamily="34" charset="0"/>
                          <a:ea typeface="MS PGothic" charset="0"/>
                          <a:cs typeface="Arial" pitchFamily="34" charset="0"/>
                        </a:rPr>
                        <a:t>La prevalencia de TDM en pacientes con dolor crónico es 15-50%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864245">
                <a:tc>
                  <a:txBody>
                    <a:bodyPr/>
                    <a:lstStyle/>
                    <a:p>
                      <a:pPr algn="ctr"/>
                      <a:endParaRPr lang="es-MX" sz="1800" b="0" noProof="0" dirty="0">
                        <a:solidFill>
                          <a:srgbClr val="002060"/>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800" b="0" noProof="0" dirty="0">
                        <a:solidFill>
                          <a:srgbClr val="002060"/>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800" b="0" noProof="0" dirty="0">
                        <a:solidFill>
                          <a:srgbClr val="002060"/>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31736">
                <a:tc>
                  <a:txBody>
                    <a:bodyPr/>
                    <a:lstStyle/>
                    <a:p>
                      <a:pPr marL="287338" lvl="1" indent="-285750" algn="l">
                        <a:lnSpc>
                          <a:spcPct val="100000"/>
                        </a:lnSpc>
                        <a:buClr>
                          <a:srgbClr val="9F2329"/>
                        </a:buClr>
                        <a:buFont typeface="Arial" pitchFamily="34" charset="0"/>
                        <a:buChar char="•"/>
                      </a:pPr>
                      <a:r>
                        <a:rPr lang="es-MX" sz="1800" b="0" noProof="0" dirty="0" smtClean="0">
                          <a:solidFill>
                            <a:srgbClr val="002060"/>
                          </a:solidFill>
                          <a:latin typeface="Arial" pitchFamily="34" charset="0"/>
                          <a:cs typeface="Arial" pitchFamily="34" charset="0"/>
                        </a:rPr>
                        <a:t>Síntomas depresivos más que TDM</a:t>
                      </a:r>
                    </a:p>
                    <a:p>
                      <a:pPr marL="287338" lvl="1" indent="-285750" algn="l">
                        <a:lnSpc>
                          <a:spcPct val="100000"/>
                        </a:lnSpc>
                        <a:buClr>
                          <a:srgbClr val="9F2329"/>
                        </a:buClr>
                        <a:buFont typeface="Arial" pitchFamily="34" charset="0"/>
                        <a:buChar char="•"/>
                      </a:pPr>
                      <a:r>
                        <a:rPr lang="es-MX" sz="1800" b="0" noProof="0" dirty="0" smtClean="0">
                          <a:solidFill>
                            <a:srgbClr val="002060"/>
                          </a:solidFill>
                          <a:latin typeface="Arial" pitchFamily="34" charset="0"/>
                          <a:cs typeface="Arial" pitchFamily="34" charset="0"/>
                        </a:rPr>
                        <a:t>Mayormente dolor músculo-esquelético</a:t>
                      </a:r>
                      <a:endParaRPr lang="es-MX" sz="1800" b="0" noProof="0" dirty="0">
                        <a:solidFill>
                          <a:srgbClr val="002060"/>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800" b="0" noProof="0" dirty="0">
                        <a:solidFill>
                          <a:srgbClr val="002060"/>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7338" lvl="1" indent="-285750" algn="l">
                        <a:lnSpc>
                          <a:spcPct val="100000"/>
                        </a:lnSpc>
                        <a:buClr>
                          <a:srgbClr val="9F2329"/>
                        </a:buClr>
                        <a:buFont typeface="Arial" pitchFamily="34" charset="0"/>
                        <a:buChar char="•"/>
                      </a:pPr>
                      <a:r>
                        <a:rPr lang="es-MX" sz="1800" b="0" noProof="0" dirty="0" smtClean="0">
                          <a:solidFill>
                            <a:srgbClr val="002060"/>
                          </a:solidFill>
                          <a:latin typeface="Arial" pitchFamily="34" charset="0"/>
                          <a:cs typeface="Arial" pitchFamily="34" charset="0"/>
                        </a:rPr>
                        <a:t>Mayormente en pacientes con  múltiples síntomas de</a:t>
                      </a:r>
                      <a:r>
                        <a:rPr lang="es-MX" sz="1800" b="0" baseline="0" noProof="0" dirty="0" smtClean="0">
                          <a:solidFill>
                            <a:srgbClr val="002060"/>
                          </a:solidFill>
                          <a:latin typeface="Arial" pitchFamily="34" charset="0"/>
                          <a:cs typeface="Arial" pitchFamily="34" charset="0"/>
                        </a:rPr>
                        <a:t> dolor</a:t>
                      </a:r>
                      <a:endParaRPr lang="es-MX" sz="1800" b="0" noProof="0" dirty="0" smtClean="0">
                        <a:solidFill>
                          <a:srgbClr val="002060"/>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Rectangle 2"/>
          <p:cNvSpPr>
            <a:spLocks noGrp="1" noChangeArrowheads="1"/>
          </p:cNvSpPr>
          <p:nvPr>
            <p:ph type="title"/>
          </p:nvPr>
        </p:nvSpPr>
        <p:spPr>
          <a:xfrm>
            <a:off x="457200" y="274638"/>
            <a:ext cx="8229600" cy="1143000"/>
          </a:xfrm>
        </p:spPr>
        <p:txBody>
          <a:bodyPr/>
          <a:lstStyle/>
          <a:p>
            <a:pPr eaLnBrk="1" hangingPunct="1">
              <a:defRPr/>
            </a:pPr>
            <a:r>
              <a:rPr lang="es-MX" noProof="0" dirty="0" smtClean="0">
                <a:ea typeface="ＭＳ Ｐゴシック" charset="0"/>
                <a:cs typeface="+mj-cs"/>
              </a:rPr>
              <a:t>Depresión y Dolor </a:t>
            </a:r>
            <a:endParaRPr lang="es-MX" noProof="0" dirty="0">
              <a:ea typeface="ＭＳ Ｐゴシック" charset="0"/>
              <a:cs typeface="+mj-cs"/>
            </a:endParaRPr>
          </a:p>
        </p:txBody>
      </p:sp>
      <p:sp>
        <p:nvSpPr>
          <p:cNvPr id="11" name="TextBox 1"/>
          <p:cNvSpPr txBox="1"/>
          <p:nvPr/>
        </p:nvSpPr>
        <p:spPr>
          <a:xfrm>
            <a:off x="110959" y="6453336"/>
            <a:ext cx="4448654" cy="400110"/>
          </a:xfrm>
          <a:prstGeom prst="rect">
            <a:avLst/>
          </a:prstGeom>
          <a:noFill/>
        </p:spPr>
        <p:txBody>
          <a:bodyPr wrap="none" rtlCol="0">
            <a:spAutoFit/>
          </a:bodyPr>
          <a:lstStyle/>
          <a:p>
            <a:r>
              <a:rPr lang="es-MX" sz="1000" dirty="0" smtClean="0">
                <a:solidFill>
                  <a:srgbClr val="002060"/>
                </a:solidFill>
                <a:latin typeface="Arial" pitchFamily="34" charset="0"/>
                <a:cs typeface="Arial" pitchFamily="34" charset="0"/>
              </a:rPr>
              <a:t>TDM = trastorno depresivo mayor</a:t>
            </a:r>
          </a:p>
          <a:p>
            <a:r>
              <a:rPr lang="es-MX" sz="1000" dirty="0" smtClean="0">
                <a:solidFill>
                  <a:srgbClr val="002060"/>
                </a:solidFill>
                <a:latin typeface="Arial" pitchFamily="34" charset="0"/>
                <a:cs typeface="Arial" pitchFamily="34" charset="0"/>
              </a:rPr>
              <a:t>Trivedi MH</a:t>
            </a:r>
            <a:r>
              <a:rPr lang="es-MX" sz="1000" i="1" dirty="0" smtClean="0">
                <a:solidFill>
                  <a:srgbClr val="002060"/>
                </a:solidFill>
                <a:latin typeface="Arial" pitchFamily="34" charset="0"/>
                <a:cs typeface="Arial" pitchFamily="34" charset="0"/>
              </a:rPr>
              <a:t>. Prim Care Companion J Clin Psychiatry </a:t>
            </a:r>
            <a:r>
              <a:rPr lang="es-MX" sz="1000" dirty="0" smtClean="0">
                <a:solidFill>
                  <a:srgbClr val="002060"/>
                </a:solidFill>
                <a:latin typeface="Arial" pitchFamily="34" charset="0"/>
                <a:cs typeface="Arial" pitchFamily="34" charset="0"/>
              </a:rPr>
              <a:t>2004;6[suppl 1]:12–16.</a:t>
            </a:r>
            <a:endParaRPr lang="es-MX" sz="1000" dirty="0">
              <a:solidFill>
                <a:srgbClr val="002060"/>
              </a:solidFill>
              <a:latin typeface="Arial" pitchFamily="34" charset="0"/>
              <a:cs typeface="Arial" pitchFamily="34" charset="0"/>
            </a:endParaRPr>
          </a:p>
        </p:txBody>
      </p:sp>
      <p:sp>
        <p:nvSpPr>
          <p:cNvPr id="12" name="AutoShape 3"/>
          <p:cNvSpPr>
            <a:spLocks noChangeArrowheads="1"/>
          </p:cNvSpPr>
          <p:nvPr/>
        </p:nvSpPr>
        <p:spPr bwMode="auto">
          <a:xfrm>
            <a:off x="2123728" y="2920818"/>
            <a:ext cx="941388" cy="936104"/>
          </a:xfrm>
          <a:prstGeom prst="downArrow">
            <a:avLst>
              <a:gd name="adj1" fmla="val 60111"/>
              <a:gd name="adj2" fmla="val 69870"/>
            </a:avLst>
          </a:prstGeom>
          <a:solidFill>
            <a:schemeClr val="accent6"/>
          </a:solidFill>
          <a:ln>
            <a:noFill/>
          </a:ln>
          <a:effectLst/>
          <a:extLst/>
        </p:spPr>
        <p:txBody>
          <a:bodyPr wrap="none" anchor="ctr"/>
          <a:lstStyle/>
          <a:p>
            <a:pPr algn="ctr">
              <a:defRPr/>
            </a:pPr>
            <a:endParaRPr lang="es-MX" dirty="0">
              <a:latin typeface="Arial" charset="0"/>
              <a:ea typeface="MS PGothic" charset="0"/>
              <a:cs typeface="MS PGothic" charset="0"/>
            </a:endParaRPr>
          </a:p>
        </p:txBody>
      </p:sp>
      <p:sp>
        <p:nvSpPr>
          <p:cNvPr id="13" name="AutoShape 3"/>
          <p:cNvSpPr>
            <a:spLocks noChangeArrowheads="1"/>
          </p:cNvSpPr>
          <p:nvPr/>
        </p:nvSpPr>
        <p:spPr bwMode="auto">
          <a:xfrm>
            <a:off x="6444208" y="2924944"/>
            <a:ext cx="941388" cy="936104"/>
          </a:xfrm>
          <a:prstGeom prst="downArrow">
            <a:avLst>
              <a:gd name="adj1" fmla="val 60111"/>
              <a:gd name="adj2" fmla="val 69870"/>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lang="es-MX" dirty="0">
              <a:latin typeface="Arial" charset="0"/>
              <a:ea typeface="MS PGothic" charset="0"/>
              <a:cs typeface="MS PGothic" charset="0"/>
            </a:endParaRPr>
          </a:p>
        </p:txBody>
      </p:sp>
    </p:spTree>
    <p:extLst>
      <p:ext uri="{BB962C8B-B14F-4D97-AF65-F5344CB8AC3E}">
        <p14:creationId xmlns:p14="http://schemas.microsoft.com/office/powerpoint/2010/main" val="272314608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smtClean="0"/>
              <a:t>Objetivos de Aprendizaje</a:t>
            </a:r>
            <a:endParaRPr lang="es-MX" noProof="0" dirty="0"/>
          </a:p>
        </p:txBody>
      </p:sp>
      <p:sp>
        <p:nvSpPr>
          <p:cNvPr id="3" name="Content Placeholder 2"/>
          <p:cNvSpPr>
            <a:spLocks noGrp="1"/>
          </p:cNvSpPr>
          <p:nvPr>
            <p:ph idx="1"/>
          </p:nvPr>
        </p:nvSpPr>
        <p:spPr>
          <a:xfrm>
            <a:off x="251520" y="1600200"/>
            <a:ext cx="8640960" cy="4525963"/>
          </a:xfrm>
        </p:spPr>
        <p:txBody>
          <a:bodyPr>
            <a:normAutofit fontScale="77500" lnSpcReduction="20000"/>
          </a:bodyPr>
          <a:lstStyle/>
          <a:p>
            <a:pPr lvl="0"/>
            <a:r>
              <a:rPr lang="es-MX" dirty="0" smtClean="0"/>
              <a:t>Al terminar este módulo, los participantes podrán:</a:t>
            </a:r>
          </a:p>
          <a:p>
            <a:pPr lvl="1">
              <a:spcAft>
                <a:spcPts val="1200"/>
              </a:spcAft>
            </a:pPr>
            <a:r>
              <a:rPr lang="es-MX" dirty="0" smtClean="0"/>
              <a:t>Discutir la prevalencia de varios síndromes que involucran sensibilización central/dolor disfuncional, enfocándose en fibromialgia</a:t>
            </a:r>
          </a:p>
          <a:p>
            <a:pPr lvl="1">
              <a:spcAft>
                <a:spcPts val="1200"/>
              </a:spcAft>
            </a:pPr>
            <a:r>
              <a:rPr lang="es-MX" dirty="0" smtClean="0"/>
              <a:t>Entender el impacto de los síndromes que involucran sensibilización central/dolor disfuncional, como fibromialgia,  en el funcionamiento del paciente y la calidad de vida</a:t>
            </a:r>
          </a:p>
          <a:p>
            <a:pPr lvl="1">
              <a:spcAft>
                <a:spcPts val="1200"/>
              </a:spcAft>
            </a:pPr>
            <a:r>
              <a:rPr lang="es-MX" dirty="0" smtClean="0"/>
              <a:t>Explicar la patofisiología de la sensibilización central/ dolor disfuncional </a:t>
            </a:r>
          </a:p>
          <a:p>
            <a:pPr lvl="1">
              <a:spcAft>
                <a:spcPts val="1200"/>
              </a:spcAft>
            </a:pPr>
            <a:r>
              <a:rPr lang="es-MX" dirty="0" smtClean="0"/>
              <a:t>Reconocer las principales características clínicas del la fibromialgia</a:t>
            </a:r>
          </a:p>
          <a:p>
            <a:pPr lvl="1">
              <a:spcAft>
                <a:spcPts val="1200"/>
              </a:spcAft>
            </a:pPr>
            <a:r>
              <a:rPr lang="es-MX" dirty="0" smtClean="0"/>
              <a:t>Seleccionar estrategias farmacológicas y no-farmacológicas apropiadas para el manejo de  fibromialgia</a:t>
            </a:r>
            <a:endParaRPr lang="es-MX" dirty="0"/>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black"/>
                </a:solidFill>
              </a:rPr>
              <a:pPr/>
              <a:t>3</a:t>
            </a:fld>
            <a:endParaRPr lang="en-CA" dirty="0">
              <a:solidFill>
                <a:prstClr val="black"/>
              </a:solidFill>
            </a:endParaRPr>
          </a:p>
        </p:txBody>
      </p:sp>
    </p:spTree>
    <p:extLst>
      <p:ext uri="{BB962C8B-B14F-4D97-AF65-F5344CB8AC3E}">
        <p14:creationId xmlns:p14="http://schemas.microsoft.com/office/powerpoint/2010/main" val="10316272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ChangeArrowheads="1"/>
          </p:cNvSpPr>
          <p:nvPr/>
        </p:nvSpPr>
        <p:spPr bwMode="auto">
          <a:xfrm>
            <a:off x="204650" y="6486588"/>
            <a:ext cx="46074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tIns="0" rIns="0" bIns="0" anchor="b">
            <a:spAutoFit/>
          </a:bodyPr>
          <a:lstStyle/>
          <a:p>
            <a:pPr eaLnBrk="0" hangingPunct="0">
              <a:defRPr/>
            </a:pPr>
            <a:r>
              <a:rPr lang="en-CA" sz="1200" b="1" dirty="0" smtClean="0">
                <a:solidFill>
                  <a:schemeClr val="bg2"/>
                </a:solidFill>
                <a:ea typeface="MS PGothic" charset="0"/>
                <a:cs typeface="MS PGothic" charset="0"/>
              </a:rPr>
              <a:t>BDI = </a:t>
            </a:r>
            <a:r>
              <a:rPr lang="es-MX" sz="1200" b="1" dirty="0" smtClean="0">
                <a:solidFill>
                  <a:schemeClr val="bg2"/>
                </a:solidFill>
                <a:ea typeface="MS PGothic" charset="0"/>
                <a:cs typeface="MS PGothic" charset="0"/>
              </a:rPr>
              <a:t>Inventario de depresión de Beck; MPFC = corteza prefrontal media</a:t>
            </a:r>
          </a:p>
          <a:p>
            <a:pPr eaLnBrk="0" hangingPunct="0">
              <a:defRPr/>
            </a:pPr>
            <a:r>
              <a:rPr lang="de-DE" sz="1000" dirty="0" smtClean="0">
                <a:solidFill>
                  <a:schemeClr val="bg2"/>
                </a:solidFill>
                <a:ea typeface="MS PGothic" charset="0"/>
                <a:cs typeface="MS PGothic" charset="0"/>
              </a:rPr>
              <a:t>Schweinhardt </a:t>
            </a:r>
            <a:r>
              <a:rPr lang="de-DE" sz="1000" dirty="0">
                <a:solidFill>
                  <a:schemeClr val="bg2"/>
                </a:solidFill>
                <a:ea typeface="MS PGothic" charset="0"/>
                <a:cs typeface="MS PGothic" charset="0"/>
              </a:rPr>
              <a:t>P</a:t>
            </a:r>
            <a:r>
              <a:rPr lang="de-DE" sz="1000" i="1" dirty="0">
                <a:solidFill>
                  <a:schemeClr val="bg2"/>
                </a:solidFill>
                <a:ea typeface="MS PGothic" charset="0"/>
                <a:cs typeface="MS PGothic" charset="0"/>
              </a:rPr>
              <a:t> et al. </a:t>
            </a:r>
            <a:r>
              <a:rPr lang="de-DE" sz="1000" i="1" dirty="0" smtClean="0">
                <a:solidFill>
                  <a:schemeClr val="bg2"/>
                </a:solidFill>
                <a:ea typeface="MS PGothic" charset="0"/>
                <a:cs typeface="MS PGothic" charset="0"/>
              </a:rPr>
              <a:t>Neuroimage</a:t>
            </a:r>
            <a:r>
              <a:rPr lang="de-DE" sz="1000" dirty="0" smtClean="0">
                <a:solidFill>
                  <a:schemeClr val="bg2"/>
                </a:solidFill>
                <a:ea typeface="MS PGothic" charset="0"/>
                <a:cs typeface="MS PGothic" charset="0"/>
              </a:rPr>
              <a:t> </a:t>
            </a:r>
            <a:r>
              <a:rPr lang="de-DE" sz="1000" dirty="0">
                <a:solidFill>
                  <a:schemeClr val="bg2"/>
                </a:solidFill>
                <a:ea typeface="MS PGothic" charset="0"/>
                <a:cs typeface="MS PGothic" charset="0"/>
              </a:rPr>
              <a:t>2008</a:t>
            </a:r>
            <a:r>
              <a:rPr lang="de-DE" sz="1000" dirty="0" smtClean="0">
                <a:solidFill>
                  <a:schemeClr val="bg2"/>
                </a:solidFill>
                <a:ea typeface="MS PGothic" charset="0"/>
                <a:cs typeface="MS PGothic" charset="0"/>
              </a:rPr>
              <a:t>; 40(2</a:t>
            </a:r>
            <a:r>
              <a:rPr lang="de-DE" sz="1000" dirty="0">
                <a:solidFill>
                  <a:schemeClr val="bg2"/>
                </a:solidFill>
                <a:ea typeface="MS PGothic" charset="0"/>
                <a:cs typeface="MS PGothic" charset="0"/>
              </a:rPr>
              <a:t>):759-66.</a:t>
            </a:r>
            <a:endParaRPr lang="en-CA" sz="1000" dirty="0">
              <a:solidFill>
                <a:schemeClr val="bg2"/>
              </a:solidFill>
              <a:ea typeface="MS PGothic" charset="0"/>
              <a:cs typeface="MS PGothic" charset="0"/>
            </a:endParaRPr>
          </a:p>
        </p:txBody>
      </p:sp>
      <p:sp>
        <p:nvSpPr>
          <p:cNvPr id="43013" name="Rectangle 5"/>
          <p:cNvSpPr>
            <a:spLocks noGrp="1" noChangeArrowheads="1"/>
          </p:cNvSpPr>
          <p:nvPr>
            <p:ph type="title"/>
          </p:nvPr>
        </p:nvSpPr>
        <p:spPr>
          <a:xfrm>
            <a:off x="457200" y="270370"/>
            <a:ext cx="8229600" cy="1143000"/>
          </a:xfrm>
        </p:spPr>
        <p:txBody>
          <a:bodyPr>
            <a:normAutofit fontScale="90000"/>
          </a:bodyPr>
          <a:lstStyle/>
          <a:p>
            <a:r>
              <a:rPr lang="es-MX" noProof="0" dirty="0" smtClean="0"/>
              <a:t>Los Estímulos del Dolor Activan Áreas Relacionadas con la Depresión</a:t>
            </a:r>
            <a:endParaRPr lang="es-MX" noProof="0" dirty="0"/>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1596860"/>
            <a:ext cx="4690758" cy="47356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04069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03732" y="6670043"/>
            <a:ext cx="718145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tIns="0" rIns="0" bIns="0" anchor="b">
            <a:spAutoFit/>
          </a:bodyPr>
          <a:lstStyle/>
          <a:p>
            <a:pPr eaLnBrk="0" hangingPunct="0">
              <a:defRPr/>
            </a:pPr>
            <a:r>
              <a:rPr lang="da-DK" sz="1000" dirty="0" smtClean="0">
                <a:solidFill>
                  <a:schemeClr val="bg2"/>
                </a:solidFill>
                <a:ea typeface="MS PGothic" charset="0"/>
                <a:cs typeface="MS PGothic" charset="0"/>
              </a:rPr>
              <a:t>Asmundson </a:t>
            </a:r>
            <a:r>
              <a:rPr lang="da-DK" sz="1000" dirty="0">
                <a:solidFill>
                  <a:schemeClr val="bg2"/>
                </a:solidFill>
                <a:ea typeface="MS PGothic" charset="0"/>
                <a:cs typeface="MS PGothic" charset="0"/>
              </a:rPr>
              <a:t>GJG </a:t>
            </a:r>
            <a:r>
              <a:rPr lang="da-DK" sz="1000" i="1" dirty="0">
                <a:solidFill>
                  <a:schemeClr val="bg2"/>
                </a:solidFill>
                <a:ea typeface="MS PGothic" charset="0"/>
                <a:cs typeface="MS PGothic" charset="0"/>
              </a:rPr>
              <a:t>et al. </a:t>
            </a:r>
            <a:r>
              <a:rPr lang="da-DK" sz="1000" dirty="0" smtClean="0">
                <a:solidFill>
                  <a:schemeClr val="bg2"/>
                </a:solidFill>
                <a:ea typeface="MS PGothic" charset="0"/>
                <a:cs typeface="MS PGothic" charset="0"/>
              </a:rPr>
              <a:t>In: </a:t>
            </a:r>
            <a:r>
              <a:rPr lang="da-DK" sz="1000" dirty="0">
                <a:solidFill>
                  <a:schemeClr val="bg2"/>
                </a:solidFill>
                <a:ea typeface="MS PGothic" charset="0"/>
                <a:cs typeface="MS PGothic" charset="0"/>
              </a:rPr>
              <a:t>Asmundson </a:t>
            </a:r>
            <a:r>
              <a:rPr lang="da-DK" sz="1000" dirty="0" smtClean="0">
                <a:solidFill>
                  <a:schemeClr val="bg2"/>
                </a:solidFill>
                <a:ea typeface="MS PGothic" charset="0"/>
                <a:cs typeface="MS PGothic" charset="0"/>
              </a:rPr>
              <a:t>GJG </a:t>
            </a:r>
            <a:r>
              <a:rPr lang="da-DK" sz="1000" i="1" dirty="0" smtClean="0">
                <a:solidFill>
                  <a:schemeClr val="bg2"/>
                </a:solidFill>
                <a:ea typeface="MS PGothic" charset="0"/>
                <a:cs typeface="MS PGothic" charset="0"/>
              </a:rPr>
              <a:t>et al </a:t>
            </a:r>
            <a:r>
              <a:rPr lang="da-DK" sz="1000" dirty="0" smtClean="0">
                <a:solidFill>
                  <a:schemeClr val="bg2"/>
                </a:solidFill>
                <a:ea typeface="MS PGothic" charset="0"/>
                <a:cs typeface="MS PGothic" charset="0"/>
              </a:rPr>
              <a:t>(eds). </a:t>
            </a:r>
            <a:r>
              <a:rPr lang="da-DK" sz="1000" i="1" dirty="0">
                <a:solidFill>
                  <a:schemeClr val="bg2"/>
                </a:solidFill>
                <a:ea typeface="MS PGothic" charset="0"/>
                <a:cs typeface="MS PGothic" charset="0"/>
              </a:rPr>
              <a:t>Understanding and </a:t>
            </a:r>
            <a:r>
              <a:rPr lang="da-DK" sz="1000" i="1" dirty="0" smtClean="0">
                <a:solidFill>
                  <a:schemeClr val="bg2"/>
                </a:solidFill>
                <a:ea typeface="MS PGothic" charset="0"/>
                <a:cs typeface="MS PGothic" charset="0"/>
              </a:rPr>
              <a:t>Treating Fear of Pain</a:t>
            </a:r>
            <a:r>
              <a:rPr lang="da-DK" sz="1000" dirty="0" smtClean="0">
                <a:solidFill>
                  <a:schemeClr val="bg2"/>
                </a:solidFill>
                <a:ea typeface="MS PGothic" charset="0"/>
                <a:cs typeface="MS PGothic" charset="0"/>
              </a:rPr>
              <a:t>. Oxford </a:t>
            </a:r>
            <a:r>
              <a:rPr lang="da-DK" sz="1000" dirty="0">
                <a:solidFill>
                  <a:schemeClr val="bg2"/>
                </a:solidFill>
                <a:ea typeface="MS PGothic" charset="0"/>
                <a:cs typeface="MS PGothic" charset="0"/>
              </a:rPr>
              <a:t>University </a:t>
            </a:r>
            <a:r>
              <a:rPr lang="da-DK" sz="1000" dirty="0" smtClean="0">
                <a:solidFill>
                  <a:schemeClr val="bg2"/>
                </a:solidFill>
                <a:ea typeface="MS PGothic" charset="0"/>
                <a:cs typeface="MS PGothic" charset="0"/>
              </a:rPr>
              <a:t>Press; Oxford, UK: 2004. </a:t>
            </a:r>
            <a:endParaRPr lang="en-CA" sz="1000" dirty="0">
              <a:solidFill>
                <a:schemeClr val="bg2"/>
              </a:solidFill>
              <a:ea typeface="MS PGothic" charset="0"/>
              <a:cs typeface="MS PGothic" charset="0"/>
            </a:endParaRPr>
          </a:p>
        </p:txBody>
      </p:sp>
      <p:sp>
        <p:nvSpPr>
          <p:cNvPr id="35843" name="Rectangle 3"/>
          <p:cNvSpPr>
            <a:spLocks noGrp="1" noChangeArrowheads="1"/>
          </p:cNvSpPr>
          <p:nvPr>
            <p:ph type="title"/>
          </p:nvPr>
        </p:nvSpPr>
        <p:spPr/>
        <p:txBody>
          <a:bodyPr>
            <a:normAutofit fontScale="90000"/>
          </a:bodyPr>
          <a:lstStyle/>
          <a:p>
            <a:pPr eaLnBrk="1" hangingPunct="1">
              <a:defRPr/>
            </a:pPr>
            <a:r>
              <a:rPr lang="es-MX" dirty="0" smtClean="0">
                <a:ea typeface="ＭＳ Ｐゴシック" charset="0"/>
                <a:cs typeface="+mj-cs"/>
              </a:rPr>
              <a:t>Modelo de Evasión de Temor-Ansiedad</a:t>
            </a:r>
            <a:endParaRPr lang="es-MX" baseline="30000" dirty="0">
              <a:ea typeface="ＭＳ Ｐゴシック" charset="0"/>
              <a:cs typeface="+mj-cs"/>
            </a:endParaRPr>
          </a:p>
        </p:txBody>
      </p:sp>
      <p:sp>
        <p:nvSpPr>
          <p:cNvPr id="35862" name="AutoShape 6"/>
          <p:cNvSpPr>
            <a:spLocks noChangeArrowheads="1"/>
          </p:cNvSpPr>
          <p:nvPr/>
        </p:nvSpPr>
        <p:spPr bwMode="auto">
          <a:xfrm>
            <a:off x="467544" y="5157192"/>
            <a:ext cx="8496944" cy="681038"/>
          </a:xfrm>
          <a:prstGeom prst="roundRect">
            <a:avLst>
              <a:gd name="adj" fmla="val 16667"/>
            </a:avLst>
          </a:prstGeom>
          <a:solidFill>
            <a:schemeClr val="accent4"/>
          </a:solidFill>
          <a:ln w="28575">
            <a:noFill/>
            <a:round/>
            <a:headEnd/>
            <a:tailEnd/>
          </a:ln>
          <a:effectLst/>
          <a:extLst/>
        </p:spPr>
        <p:txBody>
          <a:bodyPr wrap="none" anchor="ctr"/>
          <a:lstStyle/>
          <a:p>
            <a:pPr algn="ctr">
              <a:lnSpc>
                <a:spcPct val="90000"/>
              </a:lnSpc>
            </a:pPr>
            <a:r>
              <a:rPr lang="es-MX" b="1" dirty="0" smtClean="0">
                <a:solidFill>
                  <a:prstClr val="white"/>
                </a:solidFill>
                <a:latin typeface="Arial" charset="0"/>
                <a:ea typeface="MS PGothic" charset="0"/>
                <a:cs typeface="MS PGothic" charset="0"/>
              </a:rPr>
              <a:t>Los ansiolíticos o la </a:t>
            </a:r>
            <a:r>
              <a:rPr lang="es-MX" b="1" dirty="0" smtClean="0">
                <a:latin typeface="Arial" charset="0"/>
                <a:ea typeface="MS PGothic" charset="0"/>
                <a:cs typeface="MS PGothic" charset="0"/>
              </a:rPr>
              <a:t>terapia cognitivo conductual son tratamientos </a:t>
            </a:r>
          </a:p>
          <a:p>
            <a:pPr algn="ctr">
              <a:lnSpc>
                <a:spcPct val="90000"/>
              </a:lnSpc>
            </a:pPr>
            <a:r>
              <a:rPr lang="es-MX" b="1" dirty="0" smtClean="0">
                <a:latin typeface="Arial" charset="0"/>
                <a:ea typeface="MS PGothic" charset="0"/>
                <a:cs typeface="MS PGothic" charset="0"/>
              </a:rPr>
              <a:t>auxiliares útiles para los pacientes con </a:t>
            </a:r>
            <a:r>
              <a:rPr lang="es-MX" b="1" dirty="0" smtClean="0">
                <a:solidFill>
                  <a:prstClr val="white"/>
                </a:solidFill>
                <a:latin typeface="Arial" charset="0"/>
                <a:ea typeface="MS PGothic" charset="0"/>
                <a:cs typeface="MS PGothic" charset="0"/>
              </a:rPr>
              <a:t>dolor crónico</a:t>
            </a:r>
            <a:endParaRPr lang="es-MX" b="1" dirty="0">
              <a:solidFill>
                <a:prstClr val="white"/>
              </a:solidFill>
              <a:latin typeface="Arial" charset="0"/>
              <a:ea typeface="MS PGothic" charset="0"/>
              <a:cs typeface="MS PGothic"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21128457"/>
              </p:ext>
            </p:extLst>
          </p:nvPr>
        </p:nvGraphicFramePr>
        <p:xfrm>
          <a:off x="395536" y="1813580"/>
          <a:ext cx="8568952" cy="3092172"/>
        </p:xfrm>
        <a:graphic>
          <a:graphicData uri="http://schemas.openxmlformats.org/drawingml/2006/table">
            <a:tbl>
              <a:tblPr firstRow="1" bandRow="1">
                <a:tableStyleId>{5C22544A-7EE6-4342-B048-85BDC9FD1C3A}</a:tableStyleId>
              </a:tblPr>
              <a:tblGrid>
                <a:gridCol w="2088232"/>
                <a:gridCol w="3456384"/>
                <a:gridCol w="3024336"/>
              </a:tblGrid>
              <a:tr h="1188720">
                <a:tc>
                  <a:txBody>
                    <a:bodyPr/>
                    <a:lstStyle/>
                    <a:p>
                      <a:endParaRPr lang="es-MX" b="1" noProof="0" dirty="0">
                        <a:solidFill>
                          <a:srgbClr val="002060"/>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eaLnBrk="1" hangingPunct="1">
                        <a:lnSpc>
                          <a:spcPct val="90000"/>
                        </a:lnSpc>
                        <a:buClr>
                          <a:srgbClr val="9F2329"/>
                        </a:buClr>
                        <a:buFont typeface="Arial" charset="0"/>
                        <a:buNone/>
                        <a:defRPr/>
                      </a:pPr>
                      <a:r>
                        <a:rPr lang="es-MX" sz="1800" b="1" noProof="0" dirty="0" smtClean="0">
                          <a:solidFill>
                            <a:srgbClr val="002060"/>
                          </a:solidFill>
                        </a:rPr>
                        <a:t>Sensación desagradable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eaLnBrk="1" hangingPunct="1">
                        <a:lnSpc>
                          <a:spcPct val="90000"/>
                        </a:lnSpc>
                        <a:buClr>
                          <a:srgbClr val="9F2329"/>
                        </a:buClr>
                        <a:buFont typeface="Arial" charset="0"/>
                        <a:buNone/>
                        <a:defRPr/>
                      </a:pPr>
                      <a:r>
                        <a:rPr lang="es-MX" sz="1800" b="1" noProof="0" dirty="0" smtClean="0">
                          <a:solidFill>
                            <a:srgbClr val="002060"/>
                          </a:solidFill>
                        </a:rPr>
                        <a:t>Comportamientos apropiados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714732">
                <a:tc>
                  <a:txBody>
                    <a:bodyPr/>
                    <a:lstStyle/>
                    <a:p>
                      <a:pPr algn="l" eaLnBrk="1" hangingPunct="1">
                        <a:lnSpc>
                          <a:spcPct val="90000"/>
                        </a:lnSpc>
                        <a:buClr>
                          <a:srgbClr val="9F2329"/>
                        </a:buClr>
                        <a:buFont typeface="Arial" charset="0"/>
                        <a:buNone/>
                        <a:defRPr/>
                      </a:pPr>
                      <a:r>
                        <a:rPr lang="es-MX" sz="1800" b="1" noProof="0" dirty="0" smtClean="0">
                          <a:solidFill>
                            <a:srgbClr val="002060"/>
                          </a:solidFill>
                        </a:rPr>
                        <a:t>Estímulo</a:t>
                      </a:r>
                    </a:p>
                    <a:p>
                      <a:pPr algn="l" eaLnBrk="1" hangingPunct="1">
                        <a:lnSpc>
                          <a:spcPct val="90000"/>
                        </a:lnSpc>
                        <a:buClr>
                          <a:srgbClr val="9F2329"/>
                        </a:buClr>
                        <a:buFont typeface="Arial" charset="0"/>
                        <a:buNone/>
                        <a:defRPr/>
                      </a:pPr>
                      <a:r>
                        <a:rPr lang="es-MX" sz="1800" b="1" noProof="0" dirty="0" smtClean="0">
                          <a:solidFill>
                            <a:srgbClr val="002060"/>
                          </a:solidFill>
                        </a:rPr>
                        <a:t>nociceptivo</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MX" b="1" noProof="0" dirty="0">
                        <a:solidFill>
                          <a:srgbClr val="00206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MX" b="1" noProof="0" dirty="0">
                        <a:solidFill>
                          <a:srgbClr val="00206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188720">
                <a:tc>
                  <a:txBody>
                    <a:bodyPr/>
                    <a:lstStyle/>
                    <a:p>
                      <a:endParaRPr lang="es-MX" b="1" noProof="0" dirty="0">
                        <a:solidFill>
                          <a:srgbClr val="00206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eaLnBrk="1" hangingPunct="1">
                        <a:lnSpc>
                          <a:spcPct val="90000"/>
                        </a:lnSpc>
                        <a:buClr>
                          <a:srgbClr val="9F2329"/>
                        </a:buClr>
                        <a:buFont typeface="Arial" charset="0"/>
                        <a:buNone/>
                        <a:defRPr/>
                      </a:pPr>
                      <a:r>
                        <a:rPr lang="es-MX" sz="1800" b="1" noProof="0" dirty="0" smtClean="0">
                          <a:solidFill>
                            <a:srgbClr val="002060"/>
                          </a:solidFill>
                        </a:rPr>
                        <a:t>Cogniciones Amenazantes</a:t>
                      </a:r>
                    </a:p>
                    <a:p>
                      <a:pPr algn="l" eaLnBrk="1" hangingPunct="1">
                        <a:lnSpc>
                          <a:spcPct val="90000"/>
                        </a:lnSpc>
                        <a:buClr>
                          <a:srgbClr val="9F2329"/>
                        </a:buClr>
                        <a:buFont typeface="Arial" charset="0"/>
                        <a:buNone/>
                        <a:defRPr/>
                      </a:pPr>
                      <a:r>
                        <a:rPr lang="es-MX" sz="1800" b="1" noProof="0" dirty="0" smtClean="0">
                          <a:solidFill>
                            <a:srgbClr val="002060"/>
                          </a:solidFill>
                        </a:rPr>
                        <a:t>Y Catastróficas</a:t>
                      </a:r>
                    </a:p>
                    <a:p>
                      <a:endParaRPr lang="es-MX" b="1" noProof="0" dirty="0">
                        <a:solidFill>
                          <a:srgbClr val="00206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noProof="0" dirty="0" smtClean="0">
                          <a:solidFill>
                            <a:srgbClr val="002060"/>
                          </a:solidFill>
                        </a:rPr>
                        <a:t>Comportamientos inapropiados y exacerbación del dolor</a:t>
                      </a:r>
                    </a:p>
                    <a:p>
                      <a:endParaRPr lang="es-MX" b="1" noProof="0" dirty="0">
                        <a:solidFill>
                          <a:srgbClr val="00206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cxnSp>
        <p:nvCxnSpPr>
          <p:cNvPr id="4" name="Straight Arrow Connector 3"/>
          <p:cNvCxnSpPr/>
          <p:nvPr/>
        </p:nvCxnSpPr>
        <p:spPr>
          <a:xfrm flipV="1">
            <a:off x="1672501" y="2492896"/>
            <a:ext cx="739259" cy="864096"/>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691680" y="3356992"/>
            <a:ext cx="739259" cy="864096"/>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999038" y="2420888"/>
            <a:ext cx="797098" cy="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004048" y="4221088"/>
            <a:ext cx="797098" cy="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57080" y="1543212"/>
            <a:ext cx="3482107" cy="461665"/>
          </a:xfrm>
          <a:prstGeom prst="rect">
            <a:avLst/>
          </a:prstGeom>
          <a:noFill/>
        </p:spPr>
        <p:txBody>
          <a:bodyPr wrap="none" rtlCol="0">
            <a:spAutoFit/>
          </a:bodyPr>
          <a:lstStyle/>
          <a:p>
            <a:pPr algn="ctr"/>
            <a:r>
              <a:rPr lang="es-MX" sz="2400" b="1" dirty="0" smtClean="0">
                <a:solidFill>
                  <a:srgbClr val="DDBB30"/>
                </a:solidFill>
              </a:rPr>
              <a:t>Sin </a:t>
            </a:r>
            <a:r>
              <a:rPr lang="es-MX" sz="2400" dirty="0" smtClean="0">
                <a:solidFill>
                  <a:srgbClr val="DDBB30"/>
                </a:solidFill>
              </a:rPr>
              <a:t>trastorno de ansiedad</a:t>
            </a:r>
            <a:endParaRPr lang="es-MX" sz="2400" dirty="0">
              <a:solidFill>
                <a:srgbClr val="DDBB30"/>
              </a:solidFill>
            </a:endParaRPr>
          </a:p>
        </p:txBody>
      </p:sp>
      <p:sp>
        <p:nvSpPr>
          <p:cNvPr id="32" name="TextBox 31"/>
          <p:cNvSpPr txBox="1"/>
          <p:nvPr/>
        </p:nvSpPr>
        <p:spPr>
          <a:xfrm>
            <a:off x="3654672" y="3284984"/>
            <a:ext cx="3486916" cy="461665"/>
          </a:xfrm>
          <a:prstGeom prst="rect">
            <a:avLst/>
          </a:prstGeom>
          <a:noFill/>
        </p:spPr>
        <p:txBody>
          <a:bodyPr wrap="none" rtlCol="0">
            <a:spAutoFit/>
          </a:bodyPr>
          <a:lstStyle/>
          <a:p>
            <a:pPr algn="ctr"/>
            <a:r>
              <a:rPr lang="es-MX" sz="2400" b="1" dirty="0" smtClean="0">
                <a:solidFill>
                  <a:srgbClr val="DDBB30"/>
                </a:solidFill>
              </a:rPr>
              <a:t>Con </a:t>
            </a:r>
            <a:r>
              <a:rPr lang="es-MX" sz="2400" dirty="0" smtClean="0">
                <a:solidFill>
                  <a:srgbClr val="DDBB30"/>
                </a:solidFill>
              </a:rPr>
              <a:t>trastorno de ansiedad</a:t>
            </a:r>
            <a:endParaRPr lang="es-MX" sz="2400" dirty="0">
              <a:solidFill>
                <a:srgbClr val="DDBB30"/>
              </a:solidFill>
            </a:endParaRPr>
          </a:p>
        </p:txBody>
      </p:sp>
    </p:spTree>
    <p:extLst>
      <p:ext uri="{BB962C8B-B14F-4D97-AF65-F5344CB8AC3E}">
        <p14:creationId xmlns:p14="http://schemas.microsoft.com/office/powerpoint/2010/main" val="241911477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Resumen</a:t>
            </a:r>
            <a:endParaRPr lang="es-MX" sz="4800" noProof="0" dirty="0">
              <a:solidFill>
                <a:schemeClr val="tx1">
                  <a:lumMod val="50000"/>
                </a:schemeClr>
              </a:solidFill>
            </a:endParaRPr>
          </a:p>
        </p:txBody>
      </p:sp>
    </p:spTree>
    <p:extLst>
      <p:ext uri="{BB962C8B-B14F-4D97-AF65-F5344CB8AC3E}">
        <p14:creationId xmlns:p14="http://schemas.microsoft.com/office/powerpoint/2010/main" val="11859384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noProof="0" dirty="0" smtClean="0"/>
              <a:t>Carga de la Enfermedad de la Fibromialgia: Resumen</a:t>
            </a:r>
            <a:endParaRPr lang="es-MX" noProof="0" dirty="0"/>
          </a:p>
        </p:txBody>
      </p:sp>
      <p:sp>
        <p:nvSpPr>
          <p:cNvPr id="3" name="Content Placeholder 2"/>
          <p:cNvSpPr>
            <a:spLocks noGrp="1"/>
          </p:cNvSpPr>
          <p:nvPr>
            <p:ph idx="1"/>
          </p:nvPr>
        </p:nvSpPr>
        <p:spPr/>
        <p:txBody>
          <a:bodyPr>
            <a:normAutofit lnSpcReduction="10000"/>
          </a:bodyPr>
          <a:lstStyle/>
          <a:p>
            <a:r>
              <a:rPr lang="es-MX" sz="2400" noProof="0" dirty="0" smtClean="0"/>
              <a:t>La fibromialgia afecta cada aspecto de la vida del paciente:</a:t>
            </a:r>
          </a:p>
          <a:p>
            <a:pPr lvl="1"/>
            <a:r>
              <a:rPr lang="es-MX" sz="2400" noProof="0" dirty="0" smtClean="0"/>
              <a:t>Actividades de la vida diaria</a:t>
            </a:r>
          </a:p>
          <a:p>
            <a:pPr lvl="1"/>
            <a:r>
              <a:rPr lang="es-MX" sz="2400" noProof="0" dirty="0" smtClean="0"/>
              <a:t>Habilidad para trabajar</a:t>
            </a:r>
          </a:p>
          <a:p>
            <a:pPr lvl="1"/>
            <a:r>
              <a:rPr lang="es-MX" sz="2400" noProof="0" dirty="0" smtClean="0"/>
              <a:t>Sueño</a:t>
            </a:r>
          </a:p>
          <a:p>
            <a:pPr lvl="1"/>
            <a:r>
              <a:rPr lang="es-MX" sz="2400" noProof="0" dirty="0" smtClean="0"/>
              <a:t>Bienestar psicológico</a:t>
            </a:r>
          </a:p>
          <a:p>
            <a:pPr>
              <a:buFontTx/>
              <a:buChar char="•"/>
            </a:pPr>
            <a:r>
              <a:rPr lang="es-MX" sz="2400" noProof="0" dirty="0" smtClean="0"/>
              <a:t>La fibromialgia representa una carga importante en los recursos de salud</a:t>
            </a:r>
          </a:p>
          <a:p>
            <a:pPr>
              <a:buFontTx/>
              <a:buChar char="•"/>
            </a:pPr>
            <a:r>
              <a:rPr lang="es-MX" sz="2400" noProof="0" dirty="0" smtClean="0"/>
              <a:t>La fibromialgia está asociada con comorbilidades del sueño y la salud mental</a:t>
            </a:r>
          </a:p>
          <a:p>
            <a:pPr>
              <a:buFontTx/>
              <a:buChar char="•"/>
            </a:pPr>
            <a:r>
              <a:rPr lang="es-MX" sz="2400" dirty="0" smtClean="0"/>
              <a:t>El t</a:t>
            </a:r>
            <a:r>
              <a:rPr lang="es-MX" sz="2400" noProof="0" dirty="0" smtClean="0"/>
              <a:t>rastorno del sueño puede exacerbar los síntomas de la fibromialgia</a:t>
            </a:r>
          </a:p>
          <a:p>
            <a:pPr>
              <a:buFontTx/>
              <a:buChar char="•"/>
            </a:pPr>
            <a:endParaRPr lang="es-MX" sz="2400" noProof="0" dirty="0" smtClean="0"/>
          </a:p>
          <a:p>
            <a:endParaRPr lang="es-MX" sz="2400" noProof="0" dirty="0" smtClean="0"/>
          </a:p>
          <a:p>
            <a:pPr lvl="1"/>
            <a:endParaRPr lang="es-MX" sz="2400" noProof="0" dirty="0"/>
          </a:p>
        </p:txBody>
      </p:sp>
    </p:spTree>
    <p:extLst>
      <p:ext uri="{BB962C8B-B14F-4D97-AF65-F5344CB8AC3E}">
        <p14:creationId xmlns:p14="http://schemas.microsoft.com/office/powerpoint/2010/main" val="3178383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noProof="0" dirty="0" smtClean="0"/>
              <a:t>CARGA DE LA ENFERMEDAD</a:t>
            </a:r>
            <a:endParaRPr lang="es-MX" noProof="0" dirty="0"/>
          </a:p>
        </p:txBody>
      </p:sp>
    </p:spTree>
    <p:extLst>
      <p:ext uri="{BB962C8B-B14F-4D97-AF65-F5344CB8AC3E}">
        <p14:creationId xmlns:p14="http://schemas.microsoft.com/office/powerpoint/2010/main" val="1772775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Visión General</a:t>
            </a:r>
            <a:endParaRPr lang="es-MX" sz="4800" noProof="0" dirty="0">
              <a:solidFill>
                <a:schemeClr val="tx1">
                  <a:lumMod val="50000"/>
                </a:schemeClr>
              </a:solidFill>
            </a:endParaRPr>
          </a:p>
        </p:txBody>
      </p:sp>
    </p:spTree>
    <p:extLst>
      <p:ext uri="{BB962C8B-B14F-4D97-AF65-F5344CB8AC3E}">
        <p14:creationId xmlns:p14="http://schemas.microsoft.com/office/powerpoint/2010/main" val="1628289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2"/>
          <p:cNvSpPr txBox="1">
            <a:spLocks noChangeArrowheads="1"/>
          </p:cNvSpPr>
          <p:nvPr/>
        </p:nvSpPr>
        <p:spPr bwMode="auto">
          <a:xfrm>
            <a:off x="203040" y="6363912"/>
            <a:ext cx="6779420" cy="461665"/>
          </a:xfrm>
          <a:prstGeom prst="rect">
            <a:avLst/>
          </a:prstGeom>
          <a:noFill/>
          <a:ln w="9525">
            <a:noFill/>
            <a:miter lim="800000"/>
            <a:headEnd/>
            <a:tailEnd/>
          </a:ln>
        </p:spPr>
        <p:txBody>
          <a:bodyPr wrap="square" lIns="0" tIns="0" rIns="0" bIns="0" anchor="b">
            <a:spAutoFit/>
          </a:bodyPr>
          <a:lstStyle/>
          <a:p>
            <a:r>
              <a:rPr lang="en-US" sz="1000" dirty="0" smtClean="0">
                <a:solidFill>
                  <a:schemeClr val="bg2"/>
                </a:solidFill>
              </a:rPr>
              <a:t>1. Douglas C </a:t>
            </a:r>
            <a:r>
              <a:rPr lang="en-US" sz="1000" i="1" dirty="0" smtClean="0">
                <a:solidFill>
                  <a:schemeClr val="bg2"/>
                </a:solidFill>
              </a:rPr>
              <a:t>et al. J Neurosci Nurs</a:t>
            </a:r>
            <a:r>
              <a:rPr lang="en-US" sz="1000" dirty="0" smtClean="0">
                <a:solidFill>
                  <a:schemeClr val="bg2"/>
                </a:solidFill>
              </a:rPr>
              <a:t> 2008; 40(3):158-68; 2. Tang NKY </a:t>
            </a:r>
            <a:r>
              <a:rPr lang="en-US" sz="1000" i="1" dirty="0" smtClean="0">
                <a:solidFill>
                  <a:schemeClr val="bg2"/>
                </a:solidFill>
              </a:rPr>
              <a:t>et al. J Sleep Res</a:t>
            </a:r>
            <a:r>
              <a:rPr lang="en-US" sz="1000" dirty="0" smtClean="0">
                <a:solidFill>
                  <a:schemeClr val="bg2"/>
                </a:solidFill>
              </a:rPr>
              <a:t> 2007; 16(1):85-95; </a:t>
            </a:r>
            <a:br>
              <a:rPr lang="en-US" sz="1000" dirty="0" smtClean="0">
                <a:solidFill>
                  <a:schemeClr val="bg2"/>
                </a:solidFill>
              </a:rPr>
            </a:br>
            <a:r>
              <a:rPr lang="en-US" sz="1000" dirty="0" smtClean="0">
                <a:solidFill>
                  <a:schemeClr val="bg2"/>
                </a:solidFill>
              </a:rPr>
              <a:t>3. Hawker GA </a:t>
            </a:r>
            <a:r>
              <a:rPr lang="en-US" sz="1000" i="1" dirty="0" smtClean="0">
                <a:solidFill>
                  <a:schemeClr val="bg2"/>
                </a:solidFill>
              </a:rPr>
              <a:t>et al. Osteoarth Cartil</a:t>
            </a:r>
            <a:r>
              <a:rPr lang="en-US" sz="1000" dirty="0">
                <a:solidFill>
                  <a:schemeClr val="bg2"/>
                </a:solidFill>
              </a:rPr>
              <a:t> 2008; 16(4):</a:t>
            </a:r>
            <a:r>
              <a:rPr lang="en-US" sz="1000" dirty="0" smtClean="0">
                <a:solidFill>
                  <a:schemeClr val="bg2"/>
                </a:solidFill>
              </a:rPr>
              <a:t>415-22; 4. Munce SE </a:t>
            </a:r>
            <a:r>
              <a:rPr lang="en-US" sz="1000" i="1" dirty="0" smtClean="0">
                <a:solidFill>
                  <a:schemeClr val="bg2"/>
                </a:solidFill>
              </a:rPr>
              <a:t>et al. J Occup Environ Med</a:t>
            </a:r>
            <a:r>
              <a:rPr lang="en-US" sz="1000" dirty="0" smtClean="0">
                <a:solidFill>
                  <a:schemeClr val="bg2"/>
                </a:solidFill>
              </a:rPr>
              <a:t> 2007; 49(11):1206-1211; </a:t>
            </a:r>
            <a:br>
              <a:rPr lang="en-US" sz="1000" dirty="0" smtClean="0">
                <a:solidFill>
                  <a:schemeClr val="bg2"/>
                </a:solidFill>
              </a:rPr>
            </a:br>
            <a:r>
              <a:rPr lang="en-US" sz="1000" dirty="0" smtClean="0">
                <a:solidFill>
                  <a:schemeClr val="bg2"/>
                </a:solidFill>
              </a:rPr>
              <a:t>5. Stewart WF </a:t>
            </a:r>
            <a:r>
              <a:rPr lang="en-US" sz="1000" i="1" dirty="0" smtClean="0">
                <a:solidFill>
                  <a:schemeClr val="bg2"/>
                </a:solidFill>
              </a:rPr>
              <a:t>et al. JAMA</a:t>
            </a:r>
            <a:r>
              <a:rPr lang="en-US" sz="1000" dirty="0" smtClean="0">
                <a:solidFill>
                  <a:schemeClr val="bg2"/>
                </a:solidFill>
              </a:rPr>
              <a:t> 2003; 290(18):2443-54; 6. Ritzwoller DP </a:t>
            </a:r>
            <a:r>
              <a:rPr lang="en-US" sz="1000" i="1" dirty="0" smtClean="0">
                <a:solidFill>
                  <a:schemeClr val="bg2"/>
                </a:solidFill>
              </a:rPr>
              <a:t>et al. BMC Musculoskelet Disord</a:t>
            </a:r>
            <a:r>
              <a:rPr lang="en-US" sz="1000" dirty="0" smtClean="0">
                <a:solidFill>
                  <a:schemeClr val="bg2"/>
                </a:solidFill>
              </a:rPr>
              <a:t> 2006; 7:72-81.</a:t>
            </a:r>
            <a:endParaRPr lang="en-US" sz="1000" dirty="0">
              <a:solidFill>
                <a:schemeClr val="bg2"/>
              </a:solidFill>
            </a:endParaRPr>
          </a:p>
        </p:txBody>
      </p:sp>
      <p:sp>
        <p:nvSpPr>
          <p:cNvPr id="25" name="Rectangle 2"/>
          <p:cNvSpPr>
            <a:spLocks noGrp="1" noChangeArrowheads="1"/>
          </p:cNvSpPr>
          <p:nvPr>
            <p:ph type="title"/>
          </p:nvPr>
        </p:nvSpPr>
        <p:spPr>
          <a:xfrm>
            <a:off x="457200" y="274638"/>
            <a:ext cx="8229600" cy="1143000"/>
          </a:xfrm>
        </p:spPr>
        <p:txBody>
          <a:bodyPr>
            <a:normAutofit/>
          </a:bodyPr>
          <a:lstStyle/>
          <a:p>
            <a:r>
              <a:rPr lang="es-MX" dirty="0" smtClean="0"/>
              <a:t>Impacto del dolor crónico</a:t>
            </a:r>
          </a:p>
        </p:txBody>
      </p:sp>
      <p:grpSp>
        <p:nvGrpSpPr>
          <p:cNvPr id="2" name="Group 2"/>
          <p:cNvGrpSpPr/>
          <p:nvPr/>
        </p:nvGrpSpPr>
        <p:grpSpPr>
          <a:xfrm>
            <a:off x="1016000" y="1725513"/>
            <a:ext cx="7108825" cy="4295775"/>
            <a:chOff x="1016000" y="1725513"/>
            <a:chExt cx="7108825" cy="4295775"/>
          </a:xfrm>
        </p:grpSpPr>
        <p:sp>
          <p:nvSpPr>
            <p:cNvPr id="27" name="Freeform 24"/>
            <p:cNvSpPr>
              <a:spLocks/>
            </p:cNvSpPr>
            <p:nvPr/>
          </p:nvSpPr>
          <p:spPr bwMode="auto">
            <a:xfrm>
              <a:off x="3797300" y="2377976"/>
              <a:ext cx="1549400" cy="1163637"/>
            </a:xfrm>
            <a:custGeom>
              <a:avLst/>
              <a:gdLst>
                <a:gd name="T0" fmla="*/ 0 w 976"/>
                <a:gd name="T1" fmla="*/ 0 h 733"/>
                <a:gd name="T2" fmla="*/ 2147483647 w 976"/>
                <a:gd name="T3" fmla="*/ 0 h 733"/>
                <a:gd name="T4" fmla="*/ 2147483647 w 976"/>
                <a:gd name="T5" fmla="*/ 2147483647 h 733"/>
                <a:gd name="T6" fmla="*/ 2147483647 w 976"/>
                <a:gd name="T7" fmla="*/ 2147483647 h 733"/>
                <a:gd name="T8" fmla="*/ 0 w 976"/>
                <a:gd name="T9" fmla="*/ 0 h 733"/>
                <a:gd name="T10" fmla="*/ 0 60000 65536"/>
                <a:gd name="T11" fmla="*/ 0 60000 65536"/>
                <a:gd name="T12" fmla="*/ 0 60000 65536"/>
                <a:gd name="T13" fmla="*/ 0 60000 65536"/>
                <a:gd name="T14" fmla="*/ 0 60000 65536"/>
                <a:gd name="T15" fmla="*/ 0 w 976"/>
                <a:gd name="T16" fmla="*/ 0 h 733"/>
                <a:gd name="T17" fmla="*/ 976 w 976"/>
                <a:gd name="T18" fmla="*/ 733 h 733"/>
              </a:gdLst>
              <a:ahLst/>
              <a:cxnLst>
                <a:cxn ang="T10">
                  <a:pos x="T0" y="T1"/>
                </a:cxn>
                <a:cxn ang="T11">
                  <a:pos x="T2" y="T3"/>
                </a:cxn>
                <a:cxn ang="T12">
                  <a:pos x="T4" y="T5"/>
                </a:cxn>
                <a:cxn ang="T13">
                  <a:pos x="T6" y="T7"/>
                </a:cxn>
                <a:cxn ang="T14">
                  <a:pos x="T8" y="T9"/>
                </a:cxn>
              </a:cxnLst>
              <a:rect l="T15" t="T16" r="T17" b="T18"/>
              <a:pathLst>
                <a:path w="976" h="733">
                  <a:moveTo>
                    <a:pt x="0" y="0"/>
                  </a:moveTo>
                  <a:lnTo>
                    <a:pt x="976" y="0"/>
                  </a:lnTo>
                  <a:lnTo>
                    <a:pt x="732" y="733"/>
                  </a:lnTo>
                  <a:lnTo>
                    <a:pt x="304" y="719"/>
                  </a:lnTo>
                  <a:lnTo>
                    <a:pt x="0" y="0"/>
                  </a:lnTo>
                  <a:close/>
                </a:path>
              </a:pathLst>
            </a:custGeom>
            <a:gradFill rotWithShape="1">
              <a:gsLst>
                <a:gs pos="0">
                  <a:schemeClr val="accent5">
                    <a:lumMod val="20000"/>
                    <a:lumOff val="80000"/>
                  </a:schemeClr>
                </a:gs>
                <a:gs pos="100000">
                  <a:schemeClr val="accent5">
                    <a:lumMod val="75000"/>
                  </a:schemeClr>
                </a:gs>
              </a:gsLst>
              <a:lin ang="0" scaled="1"/>
            </a:gradFill>
            <a:ln w="9525">
              <a:noFill/>
              <a:round/>
              <a:headEnd/>
              <a:tailEnd/>
            </a:ln>
          </p:spPr>
          <p:txBody>
            <a:bodyPr/>
            <a:lstStyle/>
            <a:p>
              <a:endParaRPr lang="es-MX" dirty="0">
                <a:solidFill>
                  <a:schemeClr val="bg2"/>
                </a:solidFill>
              </a:endParaRPr>
            </a:p>
          </p:txBody>
        </p:sp>
        <p:sp>
          <p:nvSpPr>
            <p:cNvPr id="28" name="Freeform 25"/>
            <p:cNvSpPr>
              <a:spLocks/>
            </p:cNvSpPr>
            <p:nvPr/>
          </p:nvSpPr>
          <p:spPr bwMode="auto">
            <a:xfrm>
              <a:off x="4959350" y="2571651"/>
              <a:ext cx="1530350" cy="969962"/>
            </a:xfrm>
            <a:custGeom>
              <a:avLst/>
              <a:gdLst>
                <a:gd name="T0" fmla="*/ 2147483647 w 964"/>
                <a:gd name="T1" fmla="*/ 0 h 611"/>
                <a:gd name="T2" fmla="*/ 2147483647 w 964"/>
                <a:gd name="T3" fmla="*/ 2147483647 h 611"/>
                <a:gd name="T4" fmla="*/ 2147483647 w 964"/>
                <a:gd name="T5" fmla="*/ 2147483647 h 611"/>
                <a:gd name="T6" fmla="*/ 0 w 964"/>
                <a:gd name="T7" fmla="*/ 2147483647 h 611"/>
                <a:gd name="T8" fmla="*/ 2147483647 w 964"/>
                <a:gd name="T9" fmla="*/ 2147483647 h 611"/>
                <a:gd name="T10" fmla="*/ 2147483647 w 964"/>
                <a:gd name="T11" fmla="*/ 0 h 611"/>
                <a:gd name="T12" fmla="*/ 0 60000 65536"/>
                <a:gd name="T13" fmla="*/ 0 60000 65536"/>
                <a:gd name="T14" fmla="*/ 0 60000 65536"/>
                <a:gd name="T15" fmla="*/ 0 60000 65536"/>
                <a:gd name="T16" fmla="*/ 0 60000 65536"/>
                <a:gd name="T17" fmla="*/ 0 60000 65536"/>
                <a:gd name="T18" fmla="*/ 0 w 964"/>
                <a:gd name="T19" fmla="*/ 0 h 611"/>
                <a:gd name="T20" fmla="*/ 964 w 964"/>
                <a:gd name="T21" fmla="*/ 611 h 611"/>
              </a:gdLst>
              <a:ahLst/>
              <a:cxnLst>
                <a:cxn ang="T12">
                  <a:pos x="T0" y="T1"/>
                </a:cxn>
                <a:cxn ang="T13">
                  <a:pos x="T2" y="T3"/>
                </a:cxn>
                <a:cxn ang="T14">
                  <a:pos x="T4" y="T5"/>
                </a:cxn>
                <a:cxn ang="T15">
                  <a:pos x="T6" y="T7"/>
                </a:cxn>
                <a:cxn ang="T16">
                  <a:pos x="T8" y="T9"/>
                </a:cxn>
                <a:cxn ang="T17">
                  <a:pos x="T10" y="T11"/>
                </a:cxn>
              </a:cxnLst>
              <a:rect l="T18" t="T19" r="T20" b="T21"/>
              <a:pathLst>
                <a:path w="964" h="611">
                  <a:moveTo>
                    <a:pt x="367" y="0"/>
                  </a:moveTo>
                  <a:lnTo>
                    <a:pt x="964" y="341"/>
                  </a:lnTo>
                  <a:lnTo>
                    <a:pt x="244" y="611"/>
                  </a:lnTo>
                  <a:lnTo>
                    <a:pt x="0" y="611"/>
                  </a:lnTo>
                  <a:lnTo>
                    <a:pt x="122" y="489"/>
                  </a:lnTo>
                  <a:lnTo>
                    <a:pt x="367" y="0"/>
                  </a:lnTo>
                  <a:close/>
                </a:path>
              </a:pathLst>
            </a:custGeom>
            <a:gradFill rotWithShape="1">
              <a:gsLst>
                <a:gs pos="0">
                  <a:schemeClr val="accent5">
                    <a:lumMod val="20000"/>
                    <a:lumOff val="80000"/>
                  </a:schemeClr>
                </a:gs>
                <a:gs pos="100000">
                  <a:schemeClr val="accent5">
                    <a:lumMod val="75000"/>
                  </a:schemeClr>
                </a:gs>
              </a:gsLst>
              <a:lin ang="0" scaled="1"/>
            </a:gradFill>
            <a:ln w="9525">
              <a:noFill/>
              <a:round/>
              <a:headEnd/>
              <a:tailEnd/>
            </a:ln>
          </p:spPr>
          <p:txBody>
            <a:bodyPr/>
            <a:lstStyle/>
            <a:p>
              <a:endParaRPr lang="es-MX" dirty="0">
                <a:solidFill>
                  <a:schemeClr val="bg2"/>
                </a:solidFill>
              </a:endParaRPr>
            </a:p>
          </p:txBody>
        </p:sp>
        <p:sp>
          <p:nvSpPr>
            <p:cNvPr id="29" name="Freeform 26"/>
            <p:cNvSpPr>
              <a:spLocks/>
            </p:cNvSpPr>
            <p:nvPr/>
          </p:nvSpPr>
          <p:spPr bwMode="auto">
            <a:xfrm>
              <a:off x="5346700" y="3347938"/>
              <a:ext cx="1663700" cy="774700"/>
            </a:xfrm>
            <a:custGeom>
              <a:avLst/>
              <a:gdLst>
                <a:gd name="T0" fmla="*/ 2147483647 w 1048"/>
                <a:gd name="T1" fmla="*/ 0 h 488"/>
                <a:gd name="T2" fmla="*/ 2147483647 w 1048"/>
                <a:gd name="T3" fmla="*/ 2147483647 h 488"/>
                <a:gd name="T4" fmla="*/ 0 w 1048"/>
                <a:gd name="T5" fmla="*/ 2147483647 h 488"/>
                <a:gd name="T6" fmla="*/ 0 w 1048"/>
                <a:gd name="T7" fmla="*/ 2147483647 h 488"/>
                <a:gd name="T8" fmla="*/ 2147483647 w 1048"/>
                <a:gd name="T9" fmla="*/ 0 h 488"/>
                <a:gd name="T10" fmla="*/ 0 60000 65536"/>
                <a:gd name="T11" fmla="*/ 0 60000 65536"/>
                <a:gd name="T12" fmla="*/ 0 60000 65536"/>
                <a:gd name="T13" fmla="*/ 0 60000 65536"/>
                <a:gd name="T14" fmla="*/ 0 60000 65536"/>
                <a:gd name="T15" fmla="*/ 0 w 1048"/>
                <a:gd name="T16" fmla="*/ 0 h 488"/>
                <a:gd name="T17" fmla="*/ 1048 w 1048"/>
                <a:gd name="T18" fmla="*/ 488 h 488"/>
              </a:gdLst>
              <a:ahLst/>
              <a:cxnLst>
                <a:cxn ang="T10">
                  <a:pos x="T0" y="T1"/>
                </a:cxn>
                <a:cxn ang="T11">
                  <a:pos x="T2" y="T3"/>
                </a:cxn>
                <a:cxn ang="T12">
                  <a:pos x="T4" y="T5"/>
                </a:cxn>
                <a:cxn ang="T13">
                  <a:pos x="T6" y="T7"/>
                </a:cxn>
                <a:cxn ang="T14">
                  <a:pos x="T8" y="T9"/>
                </a:cxn>
              </a:cxnLst>
              <a:rect l="T15" t="T16" r="T17" b="T18"/>
              <a:pathLst>
                <a:path w="1048" h="488">
                  <a:moveTo>
                    <a:pt x="855" y="0"/>
                  </a:moveTo>
                  <a:lnTo>
                    <a:pt x="1048" y="452"/>
                  </a:lnTo>
                  <a:lnTo>
                    <a:pt x="0" y="488"/>
                  </a:lnTo>
                  <a:lnTo>
                    <a:pt x="0" y="244"/>
                  </a:lnTo>
                  <a:lnTo>
                    <a:pt x="855" y="0"/>
                  </a:lnTo>
                  <a:close/>
                </a:path>
              </a:pathLst>
            </a:custGeom>
            <a:gradFill rotWithShape="1">
              <a:gsLst>
                <a:gs pos="0">
                  <a:schemeClr val="accent5">
                    <a:lumMod val="20000"/>
                    <a:lumOff val="80000"/>
                  </a:schemeClr>
                </a:gs>
                <a:gs pos="100000">
                  <a:schemeClr val="accent5">
                    <a:lumMod val="75000"/>
                  </a:schemeClr>
                </a:gs>
              </a:gsLst>
              <a:lin ang="0" scaled="1"/>
            </a:gradFill>
            <a:ln w="9525">
              <a:noFill/>
              <a:round/>
              <a:headEnd/>
              <a:tailEnd/>
            </a:ln>
          </p:spPr>
          <p:txBody>
            <a:bodyPr/>
            <a:lstStyle/>
            <a:p>
              <a:endParaRPr lang="es-MX" dirty="0">
                <a:solidFill>
                  <a:schemeClr val="bg2"/>
                </a:solidFill>
              </a:endParaRPr>
            </a:p>
          </p:txBody>
        </p:sp>
        <p:sp>
          <p:nvSpPr>
            <p:cNvPr id="30" name="Freeform 27"/>
            <p:cNvSpPr>
              <a:spLocks/>
            </p:cNvSpPr>
            <p:nvPr/>
          </p:nvSpPr>
          <p:spPr bwMode="auto">
            <a:xfrm>
              <a:off x="5105400" y="4122638"/>
              <a:ext cx="1511300" cy="969963"/>
            </a:xfrm>
            <a:custGeom>
              <a:avLst/>
              <a:gdLst>
                <a:gd name="T0" fmla="*/ 2147483647 w 952"/>
                <a:gd name="T1" fmla="*/ 2147483647 h 611"/>
                <a:gd name="T2" fmla="*/ 2147483647 w 952"/>
                <a:gd name="T3" fmla="*/ 2147483647 h 611"/>
                <a:gd name="T4" fmla="*/ 0 w 952"/>
                <a:gd name="T5" fmla="*/ 2147483647 h 611"/>
                <a:gd name="T6" fmla="*/ 2147483647 w 952"/>
                <a:gd name="T7" fmla="*/ 0 h 611"/>
                <a:gd name="T8" fmla="*/ 2147483647 w 952"/>
                <a:gd name="T9" fmla="*/ 2147483647 h 611"/>
                <a:gd name="T10" fmla="*/ 0 60000 65536"/>
                <a:gd name="T11" fmla="*/ 0 60000 65536"/>
                <a:gd name="T12" fmla="*/ 0 60000 65536"/>
                <a:gd name="T13" fmla="*/ 0 60000 65536"/>
                <a:gd name="T14" fmla="*/ 0 60000 65536"/>
                <a:gd name="T15" fmla="*/ 0 w 952"/>
                <a:gd name="T16" fmla="*/ 0 h 611"/>
                <a:gd name="T17" fmla="*/ 952 w 952"/>
                <a:gd name="T18" fmla="*/ 611 h 611"/>
              </a:gdLst>
              <a:ahLst/>
              <a:cxnLst>
                <a:cxn ang="T10">
                  <a:pos x="T0" y="T1"/>
                </a:cxn>
                <a:cxn ang="T11">
                  <a:pos x="T2" y="T3"/>
                </a:cxn>
                <a:cxn ang="T12">
                  <a:pos x="T4" y="T5"/>
                </a:cxn>
                <a:cxn ang="T13">
                  <a:pos x="T6" y="T7"/>
                </a:cxn>
                <a:cxn ang="T14">
                  <a:pos x="T8" y="T9"/>
                </a:cxn>
              </a:cxnLst>
              <a:rect l="T15" t="T16" r="T17" b="T18"/>
              <a:pathLst>
                <a:path w="952" h="611">
                  <a:moveTo>
                    <a:pt x="952" y="156"/>
                  </a:moveTo>
                  <a:lnTo>
                    <a:pt x="763" y="611"/>
                  </a:lnTo>
                  <a:lnTo>
                    <a:pt x="0" y="60"/>
                  </a:lnTo>
                  <a:lnTo>
                    <a:pt x="30" y="0"/>
                  </a:lnTo>
                  <a:lnTo>
                    <a:pt x="952" y="156"/>
                  </a:lnTo>
                  <a:close/>
                </a:path>
              </a:pathLst>
            </a:custGeom>
            <a:gradFill rotWithShape="1">
              <a:gsLst>
                <a:gs pos="0">
                  <a:schemeClr val="accent5">
                    <a:lumMod val="20000"/>
                    <a:lumOff val="80000"/>
                  </a:schemeClr>
                </a:gs>
                <a:gs pos="100000">
                  <a:schemeClr val="accent5">
                    <a:lumMod val="75000"/>
                  </a:schemeClr>
                </a:gs>
              </a:gsLst>
              <a:lin ang="0" scaled="1"/>
            </a:gradFill>
            <a:ln w="9525">
              <a:noFill/>
              <a:round/>
              <a:headEnd/>
              <a:tailEnd/>
            </a:ln>
          </p:spPr>
          <p:txBody>
            <a:bodyPr/>
            <a:lstStyle/>
            <a:p>
              <a:endParaRPr lang="es-MX" dirty="0">
                <a:solidFill>
                  <a:schemeClr val="bg2"/>
                </a:solidFill>
              </a:endParaRPr>
            </a:p>
          </p:txBody>
        </p:sp>
        <p:sp>
          <p:nvSpPr>
            <p:cNvPr id="31" name="Freeform 28"/>
            <p:cNvSpPr>
              <a:spLocks/>
            </p:cNvSpPr>
            <p:nvPr/>
          </p:nvSpPr>
          <p:spPr bwMode="auto">
            <a:xfrm>
              <a:off x="4572000" y="4122638"/>
              <a:ext cx="1473200" cy="1357313"/>
            </a:xfrm>
            <a:custGeom>
              <a:avLst/>
              <a:gdLst>
                <a:gd name="T0" fmla="*/ 2147483647 w 928"/>
                <a:gd name="T1" fmla="*/ 2147483647 h 855"/>
                <a:gd name="T2" fmla="*/ 2147483647 w 928"/>
                <a:gd name="T3" fmla="*/ 2147483647 h 855"/>
                <a:gd name="T4" fmla="*/ 2147483647 w 928"/>
                <a:gd name="T5" fmla="*/ 0 h 855"/>
                <a:gd name="T6" fmla="*/ 0 w 928"/>
                <a:gd name="T7" fmla="*/ 2147483647 h 855"/>
                <a:gd name="T8" fmla="*/ 2147483647 w 928"/>
                <a:gd name="T9" fmla="*/ 2147483647 h 855"/>
                <a:gd name="T10" fmla="*/ 0 60000 65536"/>
                <a:gd name="T11" fmla="*/ 0 60000 65536"/>
                <a:gd name="T12" fmla="*/ 0 60000 65536"/>
                <a:gd name="T13" fmla="*/ 0 60000 65536"/>
                <a:gd name="T14" fmla="*/ 0 60000 65536"/>
                <a:gd name="T15" fmla="*/ 0 w 928"/>
                <a:gd name="T16" fmla="*/ 0 h 855"/>
                <a:gd name="T17" fmla="*/ 928 w 928"/>
                <a:gd name="T18" fmla="*/ 855 h 855"/>
              </a:gdLst>
              <a:ahLst/>
              <a:cxnLst>
                <a:cxn ang="T10">
                  <a:pos x="T0" y="T1"/>
                </a:cxn>
                <a:cxn ang="T11">
                  <a:pos x="T2" y="T3"/>
                </a:cxn>
                <a:cxn ang="T12">
                  <a:pos x="T4" y="T5"/>
                </a:cxn>
                <a:cxn ang="T13">
                  <a:pos x="T6" y="T7"/>
                </a:cxn>
                <a:cxn ang="T14">
                  <a:pos x="T8" y="T9"/>
                </a:cxn>
              </a:cxnLst>
              <a:rect l="T15" t="T16" r="T17" b="T18"/>
              <a:pathLst>
                <a:path w="928" h="855">
                  <a:moveTo>
                    <a:pt x="122" y="855"/>
                  </a:moveTo>
                  <a:lnTo>
                    <a:pt x="928" y="668"/>
                  </a:lnTo>
                  <a:lnTo>
                    <a:pt x="244" y="0"/>
                  </a:lnTo>
                  <a:lnTo>
                    <a:pt x="0" y="122"/>
                  </a:lnTo>
                  <a:lnTo>
                    <a:pt x="122" y="855"/>
                  </a:lnTo>
                  <a:close/>
                </a:path>
              </a:pathLst>
            </a:custGeom>
            <a:gradFill rotWithShape="1">
              <a:gsLst>
                <a:gs pos="0">
                  <a:schemeClr val="accent5">
                    <a:lumMod val="20000"/>
                    <a:lumOff val="80000"/>
                  </a:schemeClr>
                </a:gs>
                <a:gs pos="100000">
                  <a:schemeClr val="accent5">
                    <a:lumMod val="75000"/>
                  </a:schemeClr>
                </a:gs>
              </a:gsLst>
              <a:lin ang="0" scaled="1"/>
            </a:gradFill>
            <a:ln w="9525">
              <a:noFill/>
              <a:round/>
              <a:headEnd/>
              <a:tailEnd/>
            </a:ln>
          </p:spPr>
          <p:txBody>
            <a:bodyPr/>
            <a:lstStyle/>
            <a:p>
              <a:endParaRPr lang="es-MX" dirty="0">
                <a:solidFill>
                  <a:schemeClr val="bg2"/>
                </a:solidFill>
              </a:endParaRPr>
            </a:p>
          </p:txBody>
        </p:sp>
        <p:sp>
          <p:nvSpPr>
            <p:cNvPr id="32" name="Freeform 29"/>
            <p:cNvSpPr>
              <a:spLocks/>
            </p:cNvSpPr>
            <p:nvPr/>
          </p:nvSpPr>
          <p:spPr bwMode="auto">
            <a:xfrm>
              <a:off x="2933700" y="4217888"/>
              <a:ext cx="1524000" cy="1155700"/>
            </a:xfrm>
            <a:custGeom>
              <a:avLst/>
              <a:gdLst>
                <a:gd name="T0" fmla="*/ 0 w 960"/>
                <a:gd name="T1" fmla="*/ 2147483647 h 728"/>
                <a:gd name="T2" fmla="*/ 2147483647 w 960"/>
                <a:gd name="T3" fmla="*/ 2147483647 h 728"/>
                <a:gd name="T4" fmla="*/ 2147483647 w 960"/>
                <a:gd name="T5" fmla="*/ 2147483647 h 728"/>
                <a:gd name="T6" fmla="*/ 2147483647 w 960"/>
                <a:gd name="T7" fmla="*/ 0 h 728"/>
                <a:gd name="T8" fmla="*/ 0 w 960"/>
                <a:gd name="T9" fmla="*/ 2147483647 h 728"/>
                <a:gd name="T10" fmla="*/ 0 60000 65536"/>
                <a:gd name="T11" fmla="*/ 0 60000 65536"/>
                <a:gd name="T12" fmla="*/ 0 60000 65536"/>
                <a:gd name="T13" fmla="*/ 0 60000 65536"/>
                <a:gd name="T14" fmla="*/ 0 60000 65536"/>
                <a:gd name="T15" fmla="*/ 0 w 960"/>
                <a:gd name="T16" fmla="*/ 0 h 728"/>
                <a:gd name="T17" fmla="*/ 960 w 960"/>
                <a:gd name="T18" fmla="*/ 728 h 728"/>
              </a:gdLst>
              <a:ahLst/>
              <a:cxnLst>
                <a:cxn ang="T10">
                  <a:pos x="T0" y="T1"/>
                </a:cxn>
                <a:cxn ang="T11">
                  <a:pos x="T2" y="T3"/>
                </a:cxn>
                <a:cxn ang="T12">
                  <a:pos x="T4" y="T5"/>
                </a:cxn>
                <a:cxn ang="T13">
                  <a:pos x="T6" y="T7"/>
                </a:cxn>
                <a:cxn ang="T14">
                  <a:pos x="T8" y="T9"/>
                </a:cxn>
              </a:cxnLst>
              <a:rect l="T15" t="T16" r="T17" b="T18"/>
              <a:pathLst>
                <a:path w="960" h="728">
                  <a:moveTo>
                    <a:pt x="0" y="632"/>
                  </a:moveTo>
                  <a:lnTo>
                    <a:pt x="920" y="728"/>
                  </a:lnTo>
                  <a:lnTo>
                    <a:pt x="960" y="88"/>
                  </a:lnTo>
                  <a:lnTo>
                    <a:pt x="600" y="0"/>
                  </a:lnTo>
                  <a:lnTo>
                    <a:pt x="0" y="632"/>
                  </a:lnTo>
                  <a:close/>
                </a:path>
              </a:pathLst>
            </a:custGeom>
            <a:gradFill rotWithShape="1">
              <a:gsLst>
                <a:gs pos="0">
                  <a:schemeClr val="accent5">
                    <a:lumMod val="20000"/>
                    <a:lumOff val="80000"/>
                  </a:schemeClr>
                </a:gs>
                <a:gs pos="100000">
                  <a:schemeClr val="accent5">
                    <a:lumMod val="75000"/>
                  </a:schemeClr>
                </a:gs>
              </a:gsLst>
              <a:lin ang="0" scaled="1"/>
            </a:gradFill>
            <a:ln w="9525">
              <a:noFill/>
              <a:round/>
              <a:headEnd/>
              <a:tailEnd/>
            </a:ln>
          </p:spPr>
          <p:txBody>
            <a:bodyPr/>
            <a:lstStyle/>
            <a:p>
              <a:endParaRPr lang="es-MX" dirty="0">
                <a:solidFill>
                  <a:schemeClr val="bg2"/>
                </a:solidFill>
              </a:endParaRPr>
            </a:p>
          </p:txBody>
        </p:sp>
        <p:sp>
          <p:nvSpPr>
            <p:cNvPr id="33" name="Freeform 30"/>
            <p:cNvSpPr>
              <a:spLocks/>
            </p:cNvSpPr>
            <p:nvPr/>
          </p:nvSpPr>
          <p:spPr bwMode="auto">
            <a:xfrm>
              <a:off x="2006600" y="3976588"/>
              <a:ext cx="1984375" cy="1079500"/>
            </a:xfrm>
            <a:custGeom>
              <a:avLst/>
              <a:gdLst>
                <a:gd name="T0" fmla="*/ 0 w 1250"/>
                <a:gd name="T1" fmla="*/ 2147483647 h 680"/>
                <a:gd name="T2" fmla="*/ 2147483647 w 1250"/>
                <a:gd name="T3" fmla="*/ 2147483647 h 680"/>
                <a:gd name="T4" fmla="*/ 2147483647 w 1250"/>
                <a:gd name="T5" fmla="*/ 2147483647 h 680"/>
                <a:gd name="T6" fmla="*/ 2147483647 w 1250"/>
                <a:gd name="T7" fmla="*/ 0 h 680"/>
                <a:gd name="T8" fmla="*/ 0 w 1250"/>
                <a:gd name="T9" fmla="*/ 2147483647 h 680"/>
                <a:gd name="T10" fmla="*/ 0 60000 65536"/>
                <a:gd name="T11" fmla="*/ 0 60000 65536"/>
                <a:gd name="T12" fmla="*/ 0 60000 65536"/>
                <a:gd name="T13" fmla="*/ 0 60000 65536"/>
                <a:gd name="T14" fmla="*/ 0 60000 65536"/>
                <a:gd name="T15" fmla="*/ 0 w 1250"/>
                <a:gd name="T16" fmla="*/ 0 h 680"/>
                <a:gd name="T17" fmla="*/ 1250 w 1250"/>
                <a:gd name="T18" fmla="*/ 680 h 680"/>
              </a:gdLst>
              <a:ahLst/>
              <a:cxnLst>
                <a:cxn ang="T10">
                  <a:pos x="T0" y="T1"/>
                </a:cxn>
                <a:cxn ang="T11">
                  <a:pos x="T2" y="T3"/>
                </a:cxn>
                <a:cxn ang="T12">
                  <a:pos x="T4" y="T5"/>
                </a:cxn>
                <a:cxn ang="T13">
                  <a:pos x="T6" y="T7"/>
                </a:cxn>
                <a:cxn ang="T14">
                  <a:pos x="T8" y="T9"/>
                </a:cxn>
              </a:cxnLst>
              <a:rect l="T15" t="T16" r="T17" b="T18"/>
              <a:pathLst>
                <a:path w="1250" h="680">
                  <a:moveTo>
                    <a:pt x="0" y="184"/>
                  </a:moveTo>
                  <a:lnTo>
                    <a:pt x="512" y="680"/>
                  </a:lnTo>
                  <a:lnTo>
                    <a:pt x="1250" y="92"/>
                  </a:lnTo>
                  <a:lnTo>
                    <a:pt x="1128" y="0"/>
                  </a:lnTo>
                  <a:lnTo>
                    <a:pt x="0" y="184"/>
                  </a:lnTo>
                  <a:close/>
                </a:path>
              </a:pathLst>
            </a:custGeom>
            <a:gradFill rotWithShape="1">
              <a:gsLst>
                <a:gs pos="0">
                  <a:schemeClr val="accent5">
                    <a:lumMod val="20000"/>
                    <a:lumOff val="80000"/>
                  </a:schemeClr>
                </a:gs>
                <a:gs pos="100000">
                  <a:schemeClr val="accent5">
                    <a:lumMod val="75000"/>
                  </a:schemeClr>
                </a:gs>
              </a:gsLst>
              <a:lin ang="0" scaled="1"/>
            </a:gradFill>
            <a:ln w="9525">
              <a:noFill/>
              <a:round/>
              <a:headEnd/>
              <a:tailEnd/>
            </a:ln>
          </p:spPr>
          <p:txBody>
            <a:bodyPr/>
            <a:lstStyle/>
            <a:p>
              <a:endParaRPr lang="es-MX" dirty="0">
                <a:solidFill>
                  <a:schemeClr val="bg2"/>
                </a:solidFill>
              </a:endParaRPr>
            </a:p>
          </p:txBody>
        </p:sp>
        <p:sp>
          <p:nvSpPr>
            <p:cNvPr id="34" name="Freeform 31"/>
            <p:cNvSpPr>
              <a:spLocks/>
            </p:cNvSpPr>
            <p:nvPr/>
          </p:nvSpPr>
          <p:spPr bwMode="auto">
            <a:xfrm>
              <a:off x="2070100" y="3189188"/>
              <a:ext cx="1727200" cy="901700"/>
            </a:xfrm>
            <a:custGeom>
              <a:avLst/>
              <a:gdLst>
                <a:gd name="T0" fmla="*/ 2147483647 w 1088"/>
                <a:gd name="T1" fmla="*/ 0 h 568"/>
                <a:gd name="T2" fmla="*/ 0 w 1088"/>
                <a:gd name="T3" fmla="*/ 2147483647 h 568"/>
                <a:gd name="T4" fmla="*/ 2147483647 w 1088"/>
                <a:gd name="T5" fmla="*/ 2147483647 h 568"/>
                <a:gd name="T6" fmla="*/ 2147483647 w 1088"/>
                <a:gd name="T7" fmla="*/ 2147483647 h 568"/>
                <a:gd name="T8" fmla="*/ 2147483647 w 1088"/>
                <a:gd name="T9" fmla="*/ 0 h 568"/>
                <a:gd name="T10" fmla="*/ 0 60000 65536"/>
                <a:gd name="T11" fmla="*/ 0 60000 65536"/>
                <a:gd name="T12" fmla="*/ 0 60000 65536"/>
                <a:gd name="T13" fmla="*/ 0 60000 65536"/>
                <a:gd name="T14" fmla="*/ 0 60000 65536"/>
                <a:gd name="T15" fmla="*/ 0 w 1088"/>
                <a:gd name="T16" fmla="*/ 0 h 568"/>
                <a:gd name="T17" fmla="*/ 1088 w 1088"/>
                <a:gd name="T18" fmla="*/ 568 h 568"/>
              </a:gdLst>
              <a:ahLst/>
              <a:cxnLst>
                <a:cxn ang="T10">
                  <a:pos x="T0" y="T1"/>
                </a:cxn>
                <a:cxn ang="T11">
                  <a:pos x="T2" y="T3"/>
                </a:cxn>
                <a:cxn ang="T12">
                  <a:pos x="T4" y="T5"/>
                </a:cxn>
                <a:cxn ang="T13">
                  <a:pos x="T6" y="T7"/>
                </a:cxn>
                <a:cxn ang="T14">
                  <a:pos x="T8" y="T9"/>
                </a:cxn>
              </a:cxnLst>
              <a:rect l="T15" t="T16" r="T17" b="T18"/>
              <a:pathLst>
                <a:path w="1088" h="568">
                  <a:moveTo>
                    <a:pt x="56" y="0"/>
                  </a:moveTo>
                  <a:lnTo>
                    <a:pt x="0" y="568"/>
                  </a:lnTo>
                  <a:lnTo>
                    <a:pt x="1024" y="480"/>
                  </a:lnTo>
                  <a:lnTo>
                    <a:pt x="1088" y="352"/>
                  </a:lnTo>
                  <a:lnTo>
                    <a:pt x="56" y="0"/>
                  </a:lnTo>
                  <a:close/>
                </a:path>
              </a:pathLst>
            </a:custGeom>
            <a:gradFill rotWithShape="1">
              <a:gsLst>
                <a:gs pos="0">
                  <a:schemeClr val="accent5">
                    <a:lumMod val="20000"/>
                    <a:lumOff val="80000"/>
                  </a:schemeClr>
                </a:gs>
                <a:gs pos="100000">
                  <a:schemeClr val="accent5">
                    <a:lumMod val="75000"/>
                  </a:schemeClr>
                </a:gs>
              </a:gsLst>
              <a:lin ang="0" scaled="1"/>
            </a:gradFill>
            <a:ln w="9525">
              <a:noFill/>
              <a:round/>
              <a:headEnd/>
              <a:tailEnd/>
            </a:ln>
          </p:spPr>
          <p:txBody>
            <a:bodyPr/>
            <a:lstStyle/>
            <a:p>
              <a:endParaRPr lang="es-MX" dirty="0">
                <a:solidFill>
                  <a:schemeClr val="bg2"/>
                </a:solidFill>
              </a:endParaRPr>
            </a:p>
          </p:txBody>
        </p:sp>
        <p:sp>
          <p:nvSpPr>
            <p:cNvPr id="35" name="Freeform 32"/>
            <p:cNvSpPr>
              <a:spLocks/>
            </p:cNvSpPr>
            <p:nvPr/>
          </p:nvSpPr>
          <p:spPr bwMode="auto">
            <a:xfrm>
              <a:off x="2514600" y="2363688"/>
              <a:ext cx="1670050" cy="1371600"/>
            </a:xfrm>
            <a:custGeom>
              <a:avLst/>
              <a:gdLst>
                <a:gd name="T0" fmla="*/ 2147483647 w 1052"/>
                <a:gd name="T1" fmla="*/ 2147483647 h 864"/>
                <a:gd name="T2" fmla="*/ 0 w 1052"/>
                <a:gd name="T3" fmla="*/ 2147483647 h 864"/>
                <a:gd name="T4" fmla="*/ 2147483647 w 1052"/>
                <a:gd name="T5" fmla="*/ 2147483647 h 864"/>
                <a:gd name="T6" fmla="*/ 2147483647 w 1052"/>
                <a:gd name="T7" fmla="*/ 2147483647 h 864"/>
                <a:gd name="T8" fmla="*/ 2147483647 w 1052"/>
                <a:gd name="T9" fmla="*/ 0 h 864"/>
                <a:gd name="T10" fmla="*/ 2147483647 w 1052"/>
                <a:gd name="T11" fmla="*/ 2147483647 h 864"/>
                <a:gd name="T12" fmla="*/ 0 60000 65536"/>
                <a:gd name="T13" fmla="*/ 0 60000 65536"/>
                <a:gd name="T14" fmla="*/ 0 60000 65536"/>
                <a:gd name="T15" fmla="*/ 0 60000 65536"/>
                <a:gd name="T16" fmla="*/ 0 60000 65536"/>
                <a:gd name="T17" fmla="*/ 0 60000 65536"/>
                <a:gd name="T18" fmla="*/ 0 w 1052"/>
                <a:gd name="T19" fmla="*/ 0 h 864"/>
                <a:gd name="T20" fmla="*/ 1052 w 1052"/>
                <a:gd name="T21" fmla="*/ 864 h 864"/>
              </a:gdLst>
              <a:ahLst/>
              <a:cxnLst>
                <a:cxn ang="T12">
                  <a:pos x="T0" y="T1"/>
                </a:cxn>
                <a:cxn ang="T13">
                  <a:pos x="T2" y="T3"/>
                </a:cxn>
                <a:cxn ang="T14">
                  <a:pos x="T4" y="T5"/>
                </a:cxn>
                <a:cxn ang="T15">
                  <a:pos x="T6" y="T7"/>
                </a:cxn>
                <a:cxn ang="T16">
                  <a:pos x="T8" y="T9"/>
                </a:cxn>
                <a:cxn ang="T17">
                  <a:pos x="T10" y="T11"/>
                </a:cxn>
              </a:cxnLst>
              <a:rect l="T18" t="T19" r="T20" b="T21"/>
              <a:pathLst>
                <a:path w="1052" h="864">
                  <a:moveTo>
                    <a:pt x="319" y="253"/>
                  </a:moveTo>
                  <a:lnTo>
                    <a:pt x="0" y="432"/>
                  </a:lnTo>
                  <a:lnTo>
                    <a:pt x="808" y="864"/>
                  </a:lnTo>
                  <a:lnTo>
                    <a:pt x="1052" y="742"/>
                  </a:lnTo>
                  <a:lnTo>
                    <a:pt x="608" y="0"/>
                  </a:lnTo>
                  <a:lnTo>
                    <a:pt x="319" y="253"/>
                  </a:lnTo>
                  <a:close/>
                </a:path>
              </a:pathLst>
            </a:custGeom>
            <a:gradFill rotWithShape="1">
              <a:gsLst>
                <a:gs pos="0">
                  <a:schemeClr val="accent5">
                    <a:lumMod val="20000"/>
                    <a:lumOff val="80000"/>
                  </a:schemeClr>
                </a:gs>
                <a:gs pos="100000">
                  <a:schemeClr val="accent5">
                    <a:lumMod val="75000"/>
                  </a:schemeClr>
                </a:gs>
              </a:gsLst>
              <a:lin ang="0" scaled="1"/>
            </a:gradFill>
            <a:ln w="9525">
              <a:noFill/>
              <a:round/>
              <a:headEnd/>
              <a:tailEnd/>
            </a:ln>
          </p:spPr>
          <p:txBody>
            <a:bodyPr/>
            <a:lstStyle/>
            <a:p>
              <a:endParaRPr lang="es-MX" dirty="0">
                <a:solidFill>
                  <a:schemeClr val="bg2"/>
                </a:solidFill>
              </a:endParaRPr>
            </a:p>
          </p:txBody>
        </p:sp>
        <p:sp>
          <p:nvSpPr>
            <p:cNvPr id="36" name="_s1029"/>
            <p:cNvSpPr>
              <a:spLocks noChangeArrowheads="1"/>
            </p:cNvSpPr>
            <p:nvPr/>
          </p:nvSpPr>
          <p:spPr bwMode="auto">
            <a:xfrm>
              <a:off x="1966913" y="2123976"/>
              <a:ext cx="1624012" cy="993775"/>
            </a:xfrm>
            <a:prstGeom prst="ellipse">
              <a:avLst/>
            </a:prstGeom>
            <a:solidFill>
              <a:schemeClr val="accent5">
                <a:lumMod val="20000"/>
                <a:lumOff val="80000"/>
              </a:schemeClr>
            </a:solidFill>
            <a:ln w="9525">
              <a:noFill/>
              <a:round/>
              <a:headEnd/>
              <a:tailEnd/>
            </a:ln>
          </p:spPr>
          <p:txBody>
            <a:bodyPr wrap="none" lIns="0" tIns="0" rIns="0" bIns="0" anchor="ctr"/>
            <a:lstStyle/>
            <a:p>
              <a:pPr algn="ctr"/>
              <a:r>
                <a:rPr lang="es-MX" sz="1300" b="1" dirty="0" smtClean="0">
                  <a:solidFill>
                    <a:schemeClr val="bg2"/>
                  </a:solidFill>
                </a:rPr>
                <a:t>Costos de Salud</a:t>
              </a:r>
              <a:r>
                <a:rPr lang="es-MX" sz="1300" baseline="30000" dirty="0" smtClean="0">
                  <a:solidFill>
                    <a:schemeClr val="bg2"/>
                  </a:solidFill>
                </a:rPr>
                <a:t>6</a:t>
              </a:r>
              <a:endParaRPr lang="es-MX" sz="1300" baseline="30000" dirty="0">
                <a:solidFill>
                  <a:schemeClr val="bg2"/>
                </a:solidFill>
              </a:endParaRPr>
            </a:p>
          </p:txBody>
        </p:sp>
        <p:sp>
          <p:nvSpPr>
            <p:cNvPr id="37" name="_s1031"/>
            <p:cNvSpPr>
              <a:spLocks noChangeArrowheads="1"/>
            </p:cNvSpPr>
            <p:nvPr/>
          </p:nvSpPr>
          <p:spPr bwMode="auto">
            <a:xfrm>
              <a:off x="1016000" y="3133626"/>
              <a:ext cx="1625600" cy="993775"/>
            </a:xfrm>
            <a:prstGeom prst="ellipse">
              <a:avLst/>
            </a:prstGeom>
            <a:solidFill>
              <a:schemeClr val="accent5">
                <a:lumMod val="20000"/>
                <a:lumOff val="80000"/>
              </a:schemeClr>
            </a:solidFill>
            <a:ln w="9525">
              <a:noFill/>
              <a:round/>
              <a:headEnd/>
              <a:tailEnd/>
            </a:ln>
          </p:spPr>
          <p:txBody>
            <a:bodyPr wrap="none" lIns="0" tIns="0" rIns="0" bIns="0" anchor="ctr"/>
            <a:lstStyle/>
            <a:p>
              <a:pPr algn="ctr"/>
              <a:r>
                <a:rPr lang="es-MX" sz="1300" b="1" dirty="0" smtClean="0">
                  <a:solidFill>
                    <a:schemeClr val="bg2"/>
                  </a:solidFill>
                </a:rPr>
                <a:t>Presentismo y </a:t>
              </a:r>
            </a:p>
            <a:p>
              <a:pPr algn="ctr"/>
              <a:r>
                <a:rPr lang="es-MX" sz="1300" b="1" dirty="0" smtClean="0">
                  <a:solidFill>
                    <a:schemeClr val="bg2"/>
                  </a:solidFill>
                </a:rPr>
                <a:t>Ausentismo</a:t>
              </a:r>
              <a:r>
                <a:rPr lang="es-MX" sz="1300" b="1" baseline="30000" dirty="0" smtClean="0">
                  <a:solidFill>
                    <a:schemeClr val="bg2"/>
                  </a:solidFill>
                </a:rPr>
                <a:t>4, 5</a:t>
              </a:r>
              <a:endParaRPr lang="es-MX" sz="1300" b="1" baseline="30000" dirty="0">
                <a:solidFill>
                  <a:schemeClr val="bg2"/>
                </a:solidFill>
              </a:endParaRPr>
            </a:p>
          </p:txBody>
        </p:sp>
        <p:sp>
          <p:nvSpPr>
            <p:cNvPr id="38" name="_s1033"/>
            <p:cNvSpPr>
              <a:spLocks noChangeArrowheads="1"/>
            </p:cNvSpPr>
            <p:nvPr/>
          </p:nvSpPr>
          <p:spPr bwMode="auto">
            <a:xfrm>
              <a:off x="1347788" y="4235425"/>
              <a:ext cx="1625600" cy="993775"/>
            </a:xfrm>
            <a:prstGeom prst="ellipse">
              <a:avLst/>
            </a:prstGeom>
            <a:solidFill>
              <a:schemeClr val="accent5">
                <a:lumMod val="20000"/>
                <a:lumOff val="80000"/>
              </a:schemeClr>
            </a:solidFill>
            <a:ln w="9525">
              <a:noFill/>
              <a:round/>
              <a:headEnd/>
              <a:tailEnd/>
            </a:ln>
          </p:spPr>
          <p:txBody>
            <a:bodyPr wrap="none" lIns="0" tIns="0" rIns="0" bIns="0" anchor="ctr"/>
            <a:lstStyle/>
            <a:p>
              <a:pPr algn="ctr"/>
              <a:r>
                <a:rPr lang="es-MX" sz="1300" b="1" dirty="0" smtClean="0">
                  <a:solidFill>
                    <a:schemeClr val="bg2"/>
                  </a:solidFill>
                </a:rPr>
                <a:t>Discapacidad</a:t>
              </a:r>
              <a:r>
                <a:rPr lang="es-MX" sz="1300" b="1" baseline="30000" dirty="0" smtClean="0">
                  <a:solidFill>
                    <a:schemeClr val="bg2"/>
                  </a:solidFill>
                </a:rPr>
                <a:t>4</a:t>
              </a:r>
              <a:endParaRPr lang="es-MX" sz="1300" b="1" baseline="30000" dirty="0">
                <a:solidFill>
                  <a:schemeClr val="bg2"/>
                </a:solidFill>
              </a:endParaRPr>
            </a:p>
          </p:txBody>
        </p:sp>
        <p:sp>
          <p:nvSpPr>
            <p:cNvPr id="39" name="_s1035"/>
            <p:cNvSpPr>
              <a:spLocks noChangeArrowheads="1"/>
            </p:cNvSpPr>
            <p:nvPr/>
          </p:nvSpPr>
          <p:spPr bwMode="auto">
            <a:xfrm>
              <a:off x="2808288" y="5027513"/>
              <a:ext cx="1624012" cy="993775"/>
            </a:xfrm>
            <a:prstGeom prst="ellipse">
              <a:avLst/>
            </a:prstGeom>
            <a:solidFill>
              <a:schemeClr val="accent5">
                <a:lumMod val="20000"/>
                <a:lumOff val="80000"/>
              </a:schemeClr>
            </a:solidFill>
            <a:ln w="9525">
              <a:noFill/>
              <a:round/>
              <a:headEnd/>
              <a:tailEnd/>
            </a:ln>
          </p:spPr>
          <p:txBody>
            <a:bodyPr wrap="none" lIns="0" tIns="0" rIns="0" bIns="0" anchor="ctr"/>
            <a:lstStyle/>
            <a:p>
              <a:pPr algn="ctr"/>
              <a:r>
                <a:rPr lang="es-MX" sz="1300" b="1" dirty="0" smtClean="0">
                  <a:solidFill>
                    <a:schemeClr val="bg2"/>
                  </a:solidFill>
                </a:rPr>
                <a:t>Menos actividades </a:t>
              </a:r>
            </a:p>
            <a:p>
              <a:pPr algn="ctr"/>
              <a:r>
                <a:rPr lang="es-MX" sz="1300" b="1" dirty="0" smtClean="0">
                  <a:solidFill>
                    <a:schemeClr val="bg2"/>
                  </a:solidFill>
                </a:rPr>
                <a:t>sociales</a:t>
              </a:r>
              <a:r>
                <a:rPr lang="es-MX" sz="1300" b="1" baseline="30000" dirty="0" smtClean="0">
                  <a:solidFill>
                    <a:schemeClr val="bg2"/>
                  </a:solidFill>
                </a:rPr>
                <a:t>3</a:t>
              </a:r>
              <a:endParaRPr lang="es-MX" sz="1300" b="1" baseline="30000" dirty="0">
                <a:solidFill>
                  <a:schemeClr val="bg2"/>
                </a:solidFill>
              </a:endParaRPr>
            </a:p>
          </p:txBody>
        </p:sp>
        <p:sp>
          <p:nvSpPr>
            <p:cNvPr id="40" name="_s1037"/>
            <p:cNvSpPr>
              <a:spLocks noChangeArrowheads="1"/>
            </p:cNvSpPr>
            <p:nvPr/>
          </p:nvSpPr>
          <p:spPr bwMode="auto">
            <a:xfrm>
              <a:off x="4713288" y="5025926"/>
              <a:ext cx="1625600" cy="992187"/>
            </a:xfrm>
            <a:prstGeom prst="ellipse">
              <a:avLst/>
            </a:prstGeom>
            <a:solidFill>
              <a:schemeClr val="accent5">
                <a:lumMod val="20000"/>
                <a:lumOff val="80000"/>
              </a:schemeClr>
            </a:solidFill>
            <a:ln w="9525">
              <a:noFill/>
              <a:round/>
              <a:headEnd/>
              <a:tailEnd/>
            </a:ln>
          </p:spPr>
          <p:txBody>
            <a:bodyPr wrap="none" lIns="0" tIns="0" rIns="0" bIns="0" anchor="ctr"/>
            <a:lstStyle/>
            <a:p>
              <a:pPr algn="ctr"/>
              <a:r>
                <a:rPr lang="es-MX" sz="1300" b="1" dirty="0" smtClean="0">
                  <a:solidFill>
                    <a:schemeClr val="bg2"/>
                  </a:solidFill>
                </a:rPr>
                <a:t>Rutina diaria</a:t>
              </a:r>
            </a:p>
            <a:p>
              <a:pPr algn="ctr"/>
              <a:r>
                <a:rPr lang="es-MX" sz="1300" b="1" dirty="0" smtClean="0">
                  <a:solidFill>
                    <a:schemeClr val="bg2"/>
                  </a:solidFill>
                </a:rPr>
                <a:t> alterada</a:t>
              </a:r>
              <a:r>
                <a:rPr lang="es-MX" sz="1300" b="1" baseline="30000" dirty="0" smtClean="0">
                  <a:solidFill>
                    <a:schemeClr val="bg2"/>
                  </a:solidFill>
                </a:rPr>
                <a:t>3</a:t>
              </a:r>
              <a:endParaRPr lang="es-MX" sz="1300" b="1" baseline="30000" dirty="0">
                <a:solidFill>
                  <a:schemeClr val="bg2"/>
                </a:solidFill>
              </a:endParaRPr>
            </a:p>
          </p:txBody>
        </p:sp>
        <p:sp>
          <p:nvSpPr>
            <p:cNvPr id="41" name="_s1039"/>
            <p:cNvSpPr>
              <a:spLocks noChangeArrowheads="1"/>
            </p:cNvSpPr>
            <p:nvPr/>
          </p:nvSpPr>
          <p:spPr bwMode="auto">
            <a:xfrm>
              <a:off x="6170613" y="4307433"/>
              <a:ext cx="1625600" cy="993775"/>
            </a:xfrm>
            <a:prstGeom prst="ellipse">
              <a:avLst/>
            </a:prstGeom>
            <a:solidFill>
              <a:schemeClr val="accent5">
                <a:lumMod val="20000"/>
                <a:lumOff val="80000"/>
              </a:schemeClr>
            </a:solidFill>
            <a:ln w="9525">
              <a:noFill/>
              <a:round/>
              <a:headEnd/>
              <a:tailEnd/>
            </a:ln>
          </p:spPr>
          <p:txBody>
            <a:bodyPr wrap="none" lIns="0" tIns="0" rIns="0" bIns="0" anchor="ctr"/>
            <a:lstStyle/>
            <a:p>
              <a:pPr algn="ctr"/>
              <a:r>
                <a:rPr lang="es-MX" sz="1300" b="1" dirty="0" smtClean="0">
                  <a:solidFill>
                    <a:schemeClr val="bg2"/>
                  </a:solidFill>
                </a:rPr>
                <a:t>Menor calidad </a:t>
              </a:r>
            </a:p>
            <a:p>
              <a:pPr algn="ctr"/>
              <a:r>
                <a:rPr lang="es-MX" sz="1300" b="1" dirty="0" smtClean="0">
                  <a:solidFill>
                    <a:schemeClr val="bg2"/>
                  </a:solidFill>
                </a:rPr>
                <a:t>de vida</a:t>
              </a:r>
              <a:r>
                <a:rPr lang="es-MX" sz="1300" b="1" baseline="30000" dirty="0" smtClean="0">
                  <a:solidFill>
                    <a:schemeClr val="bg2"/>
                  </a:solidFill>
                </a:rPr>
                <a:t>3</a:t>
              </a:r>
              <a:endParaRPr lang="es-MX" sz="1300" b="1" baseline="30000" dirty="0">
                <a:solidFill>
                  <a:schemeClr val="bg2"/>
                </a:solidFill>
              </a:endParaRPr>
            </a:p>
          </p:txBody>
        </p:sp>
        <p:sp>
          <p:nvSpPr>
            <p:cNvPr id="42" name="_s1041"/>
            <p:cNvSpPr>
              <a:spLocks noChangeArrowheads="1"/>
            </p:cNvSpPr>
            <p:nvPr/>
          </p:nvSpPr>
          <p:spPr bwMode="auto">
            <a:xfrm>
              <a:off x="6499225" y="3130451"/>
              <a:ext cx="1625600" cy="992187"/>
            </a:xfrm>
            <a:prstGeom prst="ellipse">
              <a:avLst/>
            </a:prstGeom>
            <a:solidFill>
              <a:schemeClr val="accent5">
                <a:lumMod val="20000"/>
                <a:lumOff val="80000"/>
              </a:schemeClr>
            </a:solidFill>
            <a:ln w="9525">
              <a:noFill/>
              <a:round/>
              <a:headEnd/>
              <a:tailEnd/>
            </a:ln>
          </p:spPr>
          <p:txBody>
            <a:bodyPr wrap="none" lIns="0" tIns="0" rIns="0" bIns="0" anchor="ctr"/>
            <a:lstStyle/>
            <a:p>
              <a:pPr algn="ctr"/>
              <a:r>
                <a:rPr lang="es-MX" sz="1300" b="1" dirty="0" smtClean="0">
                  <a:solidFill>
                    <a:schemeClr val="bg2"/>
                  </a:solidFill>
                </a:rPr>
                <a:t>Ansiedad</a:t>
              </a:r>
              <a:r>
                <a:rPr lang="es-MX" sz="1300" b="1" baseline="30000" dirty="0" smtClean="0">
                  <a:solidFill>
                    <a:schemeClr val="bg2"/>
                  </a:solidFill>
                </a:rPr>
                <a:t>2</a:t>
              </a:r>
              <a:endParaRPr lang="es-MX" sz="1300" b="1" baseline="30000" dirty="0">
                <a:solidFill>
                  <a:schemeClr val="bg2"/>
                </a:solidFill>
              </a:endParaRPr>
            </a:p>
          </p:txBody>
        </p:sp>
        <p:sp>
          <p:nvSpPr>
            <p:cNvPr id="43" name="_s1043"/>
            <p:cNvSpPr>
              <a:spLocks noChangeArrowheads="1"/>
            </p:cNvSpPr>
            <p:nvPr/>
          </p:nvSpPr>
          <p:spPr bwMode="auto">
            <a:xfrm>
              <a:off x="5546725" y="2122388"/>
              <a:ext cx="1625600" cy="993775"/>
            </a:xfrm>
            <a:prstGeom prst="ellipse">
              <a:avLst/>
            </a:prstGeom>
            <a:solidFill>
              <a:schemeClr val="accent5">
                <a:lumMod val="20000"/>
                <a:lumOff val="80000"/>
              </a:schemeClr>
            </a:solidFill>
            <a:ln w="9525">
              <a:noFill/>
              <a:round/>
              <a:headEnd/>
              <a:tailEnd/>
            </a:ln>
          </p:spPr>
          <p:txBody>
            <a:bodyPr wrap="none" lIns="0" tIns="0" rIns="0" bIns="0" anchor="ctr"/>
            <a:lstStyle/>
            <a:p>
              <a:pPr algn="ctr"/>
              <a:r>
                <a:rPr lang="es-MX" sz="1300" b="1" dirty="0" smtClean="0">
                  <a:solidFill>
                    <a:schemeClr val="bg2"/>
                  </a:solidFill>
                </a:rPr>
                <a:t>Depresión</a:t>
              </a:r>
              <a:r>
                <a:rPr lang="es-MX" sz="1300" b="1" baseline="30000" dirty="0" smtClean="0">
                  <a:solidFill>
                    <a:schemeClr val="bg2"/>
                  </a:solidFill>
                </a:rPr>
                <a:t>2</a:t>
              </a:r>
              <a:endParaRPr lang="es-MX" sz="1300" b="1" baseline="30000" dirty="0">
                <a:solidFill>
                  <a:schemeClr val="bg2"/>
                </a:solidFill>
              </a:endParaRPr>
            </a:p>
          </p:txBody>
        </p:sp>
        <p:sp>
          <p:nvSpPr>
            <p:cNvPr id="44" name="_s1045"/>
            <p:cNvSpPr>
              <a:spLocks noChangeArrowheads="1"/>
            </p:cNvSpPr>
            <p:nvPr/>
          </p:nvSpPr>
          <p:spPr bwMode="auto">
            <a:xfrm>
              <a:off x="3759200" y="1725513"/>
              <a:ext cx="1622425" cy="992188"/>
            </a:xfrm>
            <a:prstGeom prst="ellipse">
              <a:avLst/>
            </a:prstGeom>
            <a:solidFill>
              <a:schemeClr val="accent5">
                <a:lumMod val="20000"/>
                <a:lumOff val="80000"/>
              </a:schemeClr>
            </a:solidFill>
            <a:ln w="9525">
              <a:noFill/>
              <a:round/>
              <a:headEnd/>
              <a:tailEnd/>
            </a:ln>
          </p:spPr>
          <p:txBody>
            <a:bodyPr wrap="none" lIns="0" tIns="0" rIns="0" bIns="0" anchor="ctr"/>
            <a:lstStyle/>
            <a:p>
              <a:pPr algn="ctr"/>
              <a:r>
                <a:rPr lang="es-MX" sz="1300" b="1" dirty="0" smtClean="0">
                  <a:solidFill>
                    <a:schemeClr val="bg2"/>
                  </a:solidFill>
                </a:rPr>
                <a:t>Trastornos </a:t>
              </a:r>
            </a:p>
            <a:p>
              <a:pPr algn="ctr"/>
              <a:r>
                <a:rPr lang="es-MX" sz="1300" b="1" dirty="0" smtClean="0">
                  <a:solidFill>
                    <a:schemeClr val="bg2"/>
                  </a:solidFill>
                </a:rPr>
                <a:t>del sueño</a:t>
              </a:r>
              <a:r>
                <a:rPr lang="es-MX" sz="1300" b="1" baseline="30000" dirty="0" smtClean="0">
                  <a:solidFill>
                    <a:schemeClr val="bg2"/>
                  </a:solidFill>
                </a:rPr>
                <a:t>2</a:t>
              </a:r>
              <a:endParaRPr lang="es-MX" sz="1300" b="1" baseline="30000" dirty="0">
                <a:solidFill>
                  <a:schemeClr val="bg2"/>
                </a:solidFill>
              </a:endParaRPr>
            </a:p>
          </p:txBody>
        </p:sp>
        <p:sp>
          <p:nvSpPr>
            <p:cNvPr id="45" name="_s1046"/>
            <p:cNvSpPr>
              <a:spLocks noChangeArrowheads="1"/>
            </p:cNvSpPr>
            <p:nvPr/>
          </p:nvSpPr>
          <p:spPr bwMode="auto">
            <a:xfrm>
              <a:off x="3557588" y="3308251"/>
              <a:ext cx="2024062" cy="1233487"/>
            </a:xfrm>
            <a:prstGeom prst="ellipse">
              <a:avLst/>
            </a:prstGeom>
            <a:solidFill>
              <a:schemeClr val="accent2"/>
            </a:solidFill>
            <a:ln w="9525">
              <a:noFill/>
              <a:round/>
              <a:headEnd/>
              <a:tailEnd/>
            </a:ln>
          </p:spPr>
          <p:txBody>
            <a:bodyPr wrap="none" lIns="0" tIns="0" rIns="0" bIns="0" anchor="ctr"/>
            <a:lstStyle/>
            <a:p>
              <a:pPr algn="ctr"/>
              <a:r>
                <a:rPr lang="es-MX" sz="2400" b="1" dirty="0" smtClean="0"/>
                <a:t>Dolor Crónico</a:t>
              </a:r>
              <a:r>
                <a:rPr lang="es-MX" sz="2400" baseline="30000" dirty="0" smtClean="0"/>
                <a:t>1</a:t>
              </a:r>
              <a:endParaRPr lang="es-MX" sz="2400" baseline="30000" dirty="0"/>
            </a:p>
          </p:txBody>
        </p:sp>
      </p:grpSp>
    </p:spTree>
    <p:extLst>
      <p:ext uri="{BB962C8B-B14F-4D97-AF65-F5344CB8AC3E}">
        <p14:creationId xmlns:p14="http://schemas.microsoft.com/office/powerpoint/2010/main" val="2772354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MX" noProof="0" dirty="0" smtClean="0"/>
              <a:t>Carga de la Enfermedad de la Fibromialgia</a:t>
            </a:r>
            <a:endParaRPr lang="es-MX" noProof="0" dirty="0"/>
          </a:p>
        </p:txBody>
      </p:sp>
      <p:sp>
        <p:nvSpPr>
          <p:cNvPr id="5" name="Content Placeholder 4"/>
          <p:cNvSpPr>
            <a:spLocks noGrp="1"/>
          </p:cNvSpPr>
          <p:nvPr>
            <p:ph idx="1"/>
          </p:nvPr>
        </p:nvSpPr>
        <p:spPr/>
        <p:txBody>
          <a:bodyPr>
            <a:normAutofit/>
          </a:bodyPr>
          <a:lstStyle/>
          <a:p>
            <a:pPr marL="342900" lvl="1" indent="-342900">
              <a:buFont typeface="Arial" pitchFamily="34" charset="0"/>
              <a:buChar char="•"/>
            </a:pPr>
            <a:r>
              <a:rPr lang="es-MX" sz="3200" noProof="0" dirty="0" smtClean="0"/>
              <a:t>Se calcula que el 75% de las personas con fibromialgia </a:t>
            </a:r>
            <a:r>
              <a:rPr lang="es-MX" sz="3200" b="1" noProof="0" dirty="0" smtClean="0"/>
              <a:t>no son diagnosticadas</a:t>
            </a:r>
          </a:p>
          <a:p>
            <a:pPr marL="342900" lvl="1" indent="-342900">
              <a:buFont typeface="Arial" pitchFamily="34" charset="0"/>
              <a:buChar char="•"/>
            </a:pPr>
            <a:r>
              <a:rPr lang="es-MX" sz="3200" noProof="0" dirty="0" smtClean="0"/>
              <a:t>Impone grandes cargas económicas a la sociedad</a:t>
            </a:r>
          </a:p>
          <a:p>
            <a:pPr marL="342900" lvl="1" indent="-342900">
              <a:buFont typeface="Arial" pitchFamily="34" charset="0"/>
              <a:buChar char="•"/>
            </a:pPr>
            <a:r>
              <a:rPr lang="es-MX" sz="3200" noProof="0" dirty="0" smtClean="0"/>
              <a:t>Efectos adversos importante en la calidad de vida de los pacientes</a:t>
            </a:r>
          </a:p>
        </p:txBody>
      </p:sp>
      <p:sp>
        <p:nvSpPr>
          <p:cNvPr id="6" name="Text Box 10"/>
          <p:cNvSpPr txBox="1">
            <a:spLocks noChangeArrowheads="1"/>
          </p:cNvSpPr>
          <p:nvPr/>
        </p:nvSpPr>
        <p:spPr bwMode="gray">
          <a:xfrm>
            <a:off x="88900" y="6597352"/>
            <a:ext cx="56626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r>
              <a:rPr lang="en-CA" sz="1000" dirty="0">
                <a:solidFill>
                  <a:schemeClr val="bg2"/>
                </a:solidFill>
              </a:rPr>
              <a:t>Clauw DJ </a:t>
            </a:r>
            <a:r>
              <a:rPr lang="en-CA" sz="1000" i="1" dirty="0">
                <a:solidFill>
                  <a:schemeClr val="bg2"/>
                </a:solidFill>
              </a:rPr>
              <a:t>et al. </a:t>
            </a:r>
            <a:r>
              <a:rPr lang="en-CA" sz="1000" i="1" dirty="0" smtClean="0">
                <a:solidFill>
                  <a:schemeClr val="bg2"/>
                </a:solidFill>
              </a:rPr>
              <a:t>Mayo </a:t>
            </a:r>
            <a:r>
              <a:rPr lang="en-CA" sz="1000" i="1" dirty="0">
                <a:solidFill>
                  <a:schemeClr val="bg2"/>
                </a:solidFill>
              </a:rPr>
              <a:t>Clin Proc </a:t>
            </a:r>
            <a:r>
              <a:rPr lang="en-CA" sz="1000" dirty="0">
                <a:solidFill>
                  <a:schemeClr val="bg2"/>
                </a:solidFill>
              </a:rPr>
              <a:t>2011; 86(9):907-11.</a:t>
            </a:r>
            <a:endParaRPr lang="en-US" sz="1000" dirty="0">
              <a:solidFill>
                <a:schemeClr val="bg2"/>
              </a:solidFill>
            </a:endParaRPr>
          </a:p>
        </p:txBody>
      </p:sp>
    </p:spTree>
    <p:extLst>
      <p:ext uri="{BB962C8B-B14F-4D97-AF65-F5344CB8AC3E}">
        <p14:creationId xmlns:p14="http://schemas.microsoft.com/office/powerpoint/2010/main" val="3062285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Carga Física</a:t>
            </a:r>
            <a:endParaRPr lang="es-MX" sz="4800" noProof="0" dirty="0">
              <a:solidFill>
                <a:schemeClr val="tx1">
                  <a:lumMod val="50000"/>
                </a:schemeClr>
              </a:solidFill>
            </a:endParaRPr>
          </a:p>
        </p:txBody>
      </p:sp>
    </p:spTree>
    <p:extLst>
      <p:ext uri="{BB962C8B-B14F-4D97-AF65-F5344CB8AC3E}">
        <p14:creationId xmlns:p14="http://schemas.microsoft.com/office/powerpoint/2010/main" val="3340359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66521" y="6480541"/>
            <a:ext cx="3267241" cy="261610"/>
          </a:xfrm>
          <a:prstGeom prst="rect">
            <a:avLst/>
          </a:prstGeom>
        </p:spPr>
        <p:txBody>
          <a:bodyPr wrap="none">
            <a:spAutoFit/>
          </a:bodyPr>
          <a:lstStyle/>
          <a:p>
            <a:pPr eaLnBrk="0" hangingPunct="0"/>
            <a:r>
              <a:rPr lang="en-US" sz="1100" dirty="0" smtClean="0">
                <a:solidFill>
                  <a:srgbClr val="002060"/>
                </a:solidFill>
              </a:rPr>
              <a:t>Clark P </a:t>
            </a:r>
            <a:r>
              <a:rPr lang="en-US" sz="1100" i="1" dirty="0" smtClean="0">
                <a:solidFill>
                  <a:srgbClr val="002060"/>
                </a:solidFill>
              </a:rPr>
              <a:t>et al. BMC </a:t>
            </a:r>
            <a:r>
              <a:rPr lang="en-US" sz="1100" i="1" dirty="0">
                <a:solidFill>
                  <a:srgbClr val="002060"/>
                </a:solidFill>
              </a:rPr>
              <a:t>Musculoskelet </a:t>
            </a:r>
            <a:r>
              <a:rPr lang="en-US" sz="1100" i="1" dirty="0" smtClean="0">
                <a:solidFill>
                  <a:srgbClr val="002060"/>
                </a:solidFill>
              </a:rPr>
              <a:t>Disord</a:t>
            </a:r>
            <a:r>
              <a:rPr lang="en-US" sz="1100" dirty="0" smtClean="0">
                <a:solidFill>
                  <a:srgbClr val="002060"/>
                </a:solidFill>
              </a:rPr>
              <a:t> 2013; 14:188</a:t>
            </a:r>
            <a:r>
              <a:rPr lang="en-US" sz="1100" dirty="0">
                <a:solidFill>
                  <a:srgbClr val="002060"/>
                </a:solidFill>
              </a:rPr>
              <a:t>.</a:t>
            </a:r>
          </a:p>
        </p:txBody>
      </p:sp>
      <p:sp>
        <p:nvSpPr>
          <p:cNvPr id="7" name="Title 1"/>
          <p:cNvSpPr>
            <a:spLocks noGrp="1"/>
          </p:cNvSpPr>
          <p:nvPr>
            <p:ph type="title"/>
          </p:nvPr>
        </p:nvSpPr>
        <p:spPr>
          <a:xfrm>
            <a:off x="457200" y="274638"/>
            <a:ext cx="8229600" cy="1143000"/>
          </a:xfrm>
        </p:spPr>
        <p:txBody>
          <a:bodyPr>
            <a:normAutofit fontScale="90000"/>
          </a:bodyPr>
          <a:lstStyle/>
          <a:p>
            <a:r>
              <a:rPr lang="es-MX" noProof="0" dirty="0" smtClean="0"/>
              <a:t>Impacto de la Fibromialgia Reportado por el Paciente</a:t>
            </a:r>
            <a:endParaRPr lang="es-MX" noProof="0" dirty="0"/>
          </a:p>
        </p:txBody>
      </p:sp>
      <p:graphicFrame>
        <p:nvGraphicFramePr>
          <p:cNvPr id="10" name="Content Placeholder 7"/>
          <p:cNvGraphicFramePr>
            <a:graphicFrameLocks noGrp="1"/>
          </p:cNvGraphicFramePr>
          <p:nvPr>
            <p:ph idx="1"/>
            <p:extLst>
              <p:ext uri="{D42A27DB-BD31-4B8C-83A1-F6EECF244321}">
                <p14:modId xmlns:p14="http://schemas.microsoft.com/office/powerpoint/2010/main" val="2885766570"/>
              </p:ext>
            </p:extLst>
          </p:nvPr>
        </p:nvGraphicFramePr>
        <p:xfrm>
          <a:off x="457200" y="1600200"/>
          <a:ext cx="8229600" cy="48531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2836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Custom 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C000"/>
      </a:hlink>
      <a:folHlink>
        <a:srgbClr val="FFFFCC"/>
      </a:folHlink>
    </a:clrScheme>
    <a:fontScheme name="1_Default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9933"/>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D98058"/>
        </a:hlink>
        <a:folHlink>
          <a:srgbClr val="99CC00"/>
        </a:folHlink>
      </a:clrScheme>
      <a:clrMap bg1="lt1" tx1="dk1" bg2="lt2" tx2="dk2" accent1="accent1" accent2="accent2" accent3="accent3" accent4="accent4" accent5="accent5" accent6="accent6" hlink="hlink" folHlink="folHlink"/>
    </a:extraClrScheme>
    <a:extraClrScheme>
      <a:clrScheme name="1_Default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0CDBA"/>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15765</TotalTime>
  <Words>7651</Words>
  <Application>Microsoft Office PowerPoint</Application>
  <PresentationFormat>On-screen Show (4:3)</PresentationFormat>
  <Paragraphs>529</Paragraphs>
  <Slides>33</Slides>
  <Notes>33</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33</vt:i4>
      </vt:variant>
    </vt:vector>
  </HeadingPairs>
  <TitlesOfParts>
    <vt:vector size="37" baseType="lpstr">
      <vt:lpstr>1_Default Design</vt:lpstr>
      <vt:lpstr>1_Office Theme</vt:lpstr>
      <vt:lpstr>3_Office Theme</vt:lpstr>
      <vt:lpstr>Worksheet</vt:lpstr>
      <vt:lpstr>PowerPoint Presentation</vt:lpstr>
      <vt:lpstr>Comité de Desarrollo</vt:lpstr>
      <vt:lpstr>Objetivos de Aprendizaje</vt:lpstr>
      <vt:lpstr>CARGA DE LA ENFERMEDAD</vt:lpstr>
      <vt:lpstr>PowerPoint Presentation</vt:lpstr>
      <vt:lpstr>Impacto del dolor crónico</vt:lpstr>
      <vt:lpstr>Carga de la Enfermedad de la Fibromialgia</vt:lpstr>
      <vt:lpstr>PowerPoint Presentation</vt:lpstr>
      <vt:lpstr>Impacto de la Fibromialgia Reportado por el Paciente</vt:lpstr>
      <vt:lpstr>PowerPoint Presentation</vt:lpstr>
      <vt:lpstr>Los Trabajadores con Dolor por Fibromialgia Tienen una Menor Productividad</vt:lpstr>
      <vt:lpstr>Los Trabajadores con  Dolor por Fibromialgia Usan Más los Servicios de Salud </vt:lpstr>
      <vt:lpstr>Los Trabajadores con  Dolor por Fibromialgia Tienen Mayores Costos de Salud</vt:lpstr>
      <vt:lpstr>Consecuencias Económicas de la Salud Relacionadas con el Diagnóstico de Fibromialgia</vt:lpstr>
      <vt:lpstr>Consecuencias Económicas de la Salud Relacionadas con el Diagnóstico de Fibromialgia</vt:lpstr>
      <vt:lpstr>Consecuencias Económicas de la Salud Relacionadas con el Diagnóstico de Fibromialgia</vt:lpstr>
      <vt:lpstr>Consecuencias Económicas de la Salud Relacionadas con el Diagnóstico de Fibromialgia</vt:lpstr>
      <vt:lpstr>PowerPoint Presentation</vt:lpstr>
      <vt:lpstr>Comorbilidades del Dolor de Fibromialgia</vt:lpstr>
      <vt:lpstr>Comorbilidades del Sueño y la Salud Mental de la Fibromialgia</vt:lpstr>
      <vt:lpstr>PowerPoint Presentation</vt:lpstr>
      <vt:lpstr>Muchos Pacientes con Fibromialgia Tienen Problemas Cognitivos: “fibro-niebla”</vt:lpstr>
      <vt:lpstr>Los Trastornos Del Sueño Y La Fibromialgia</vt:lpstr>
      <vt:lpstr>Privación del Sueño y Dolor</vt:lpstr>
      <vt:lpstr>El Dolor Perturba el Sueño</vt:lpstr>
      <vt:lpstr>El Dolor Perturba el Sueño: Evidencia Clínica</vt:lpstr>
      <vt:lpstr>Cómo Contribuye al Dolor la Interferencia con el Sueño</vt:lpstr>
      <vt:lpstr>PowerPoint Presentation</vt:lpstr>
      <vt:lpstr>Depresión y Dolor </vt:lpstr>
      <vt:lpstr>Los Estímulos del Dolor Activan Áreas Relacionadas con la Depresión</vt:lpstr>
      <vt:lpstr>Modelo de Evasión de Temor-Ansiedad</vt:lpstr>
      <vt:lpstr>PowerPoint Presentation</vt:lpstr>
      <vt:lpstr>Carga de la Enfermedad de la Fibromialgia: Resumen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Pain in General</dc:title>
  <dc:creator>Rebecca Cowan</dc:creator>
  <cp:lastModifiedBy>Cigeroglu, Osman</cp:lastModifiedBy>
  <cp:revision>924</cp:revision>
  <cp:lastPrinted>2013-09-10T18:56:49Z</cp:lastPrinted>
  <dcterms:created xsi:type="dcterms:W3CDTF">2013-04-23T13:02:59Z</dcterms:created>
  <dcterms:modified xsi:type="dcterms:W3CDTF">2015-07-06T18:08:52Z</dcterms:modified>
</cp:coreProperties>
</file>