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15"/>
  </p:notesMasterIdLst>
  <p:handoutMasterIdLst>
    <p:handoutMasterId r:id="rId16"/>
  </p:handoutMasterIdLst>
  <p:sldIdLst>
    <p:sldId id="930" r:id="rId4"/>
    <p:sldId id="931" r:id="rId5"/>
    <p:sldId id="932" r:id="rId6"/>
    <p:sldId id="1233" r:id="rId7"/>
    <p:sldId id="1234" r:id="rId8"/>
    <p:sldId id="1235" r:id="rId9"/>
    <p:sldId id="1236" r:id="rId10"/>
    <p:sldId id="1237" r:id="rId11"/>
    <p:sldId id="1238" r:id="rId12"/>
    <p:sldId id="1239" r:id="rId13"/>
    <p:sldId id="1240" r:id="rId1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-Claude Vachon" initials="MC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C8E2FC"/>
    <a:srgbClr val="002B82"/>
    <a:srgbClr val="0C6FCF"/>
    <a:srgbClr val="5AA9F5"/>
    <a:srgbClr val="C03932"/>
    <a:srgbClr val="FF99CC"/>
    <a:srgbClr val="D0ACD4"/>
    <a:srgbClr val="B5C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559" autoAdjust="0"/>
    <p:restoredTop sz="36918" autoAdjust="0"/>
  </p:normalViewPr>
  <p:slideViewPr>
    <p:cSldViewPr>
      <p:cViewPr varScale="1">
        <p:scale>
          <a:sx n="109" d="100"/>
          <a:sy n="109" d="100"/>
        </p:scale>
        <p:origin x="-17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90" d="100"/>
          <a:sy n="90" d="100"/>
        </p:scale>
        <p:origin x="-1992" y="1902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TH/M</c:v>
                </c:pt>
                <c:pt idx="1">
                  <c:v>MPS</c:v>
                </c:pt>
                <c:pt idx="2">
                  <c:v>FM</c:v>
                </c:pt>
                <c:pt idx="3">
                  <c:v>IBS</c:v>
                </c:pt>
                <c:pt idx="4">
                  <c:v>TMJ</c:v>
                </c:pt>
                <c:pt idx="5">
                  <c:v>PTSD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</c:v>
                </c:pt>
                <c:pt idx="1">
                  <c:v>39</c:v>
                </c:pt>
                <c:pt idx="2">
                  <c:v>31</c:v>
                </c:pt>
                <c:pt idx="3">
                  <c:v>15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87296"/>
        <c:axId val="169689088"/>
      </c:barChart>
      <c:catAx>
        <c:axId val="1696872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800">
                <a:solidFill>
                  <a:schemeClr val="bg2"/>
                </a:solidFill>
              </a:defRPr>
            </a:pPr>
            <a:endParaRPr lang="en-US"/>
          </a:p>
        </c:txPr>
        <c:crossAx val="169689088"/>
        <c:crosses val="autoZero"/>
        <c:auto val="1"/>
        <c:lblAlgn val="ctr"/>
        <c:lblOffset val="100"/>
        <c:noMultiLvlLbl val="0"/>
      </c:catAx>
      <c:valAx>
        <c:axId val="169689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r>
                  <a:rPr lang="en-CA" dirty="0" smtClean="0">
                    <a:solidFill>
                      <a:schemeClr val="bg2"/>
                    </a:solidFill>
                  </a:rPr>
                  <a:t>Porcentaje</a:t>
                </a:r>
                <a:endParaRPr lang="en-CA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6968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00832-5A29-4483-88CA-12528CCA536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853AA-3E1B-4B26-ADAC-BAEB7DFA14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301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4DE45-43F8-4E42-B6CD-72BD91879E4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9435C-097B-40B4-A7F6-991F06607D8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891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69E1-F53B-4F37-BFBF-99D8B1A83589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198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Esta slide puede ser usada para resumir los mensajes clave de esta sección.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374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Por favor reconoce a los miembros del comité de desarrollo.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9EC6-EB43-4B91-8739-FF238D89996B}" type="slidenum">
              <a:rPr lang="fr-CA" smtClean="0">
                <a:solidFill>
                  <a:prstClr val="black"/>
                </a:solidFill>
              </a:rPr>
              <a:pPr/>
              <a:t>2</a:t>
            </a:fld>
            <a:endParaRPr lang="fr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5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Revisa los Objetivos de Aprendizaje para esta sesión. Pregunta a los participantes si tienen alguna meta adicional.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636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537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La sensibilización central/dolor disfuncional</a:t>
            </a:r>
            <a:r>
              <a:rPr lang="es-MX" baseline="0" dirty="0" smtClean="0"/>
              <a:t> es muy común. Se ha calculado que aproximadamente 40% de los adultos a nivel mundial padecen dolor crónico. De estos sujetos con dolor crónico, 17% a 35% padecen hipersensibilidad generalizada y </a:t>
            </a:r>
            <a:r>
              <a:rPr lang="es-MX" dirty="0" smtClean="0"/>
              <a:t>modulación condicionada al dolor</a:t>
            </a:r>
            <a:r>
              <a:rPr lang="es-MX" baseline="0" dirty="0" smtClean="0"/>
              <a:t>. En general, se estima que la prevalencia estimada de sensibilización central/ dolor disfuncional entre los adultos se encuentra en el rango de 5 a 15%.</a:t>
            </a:r>
            <a:endParaRPr lang="es-MX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Referencias</a:t>
            </a:r>
          </a:p>
          <a:p>
            <a:pPr marL="228577" indent="-228577" defTabSz="914311">
              <a:buFont typeface="+mj-lt"/>
              <a:buAutoNum type="arabicPeriod"/>
              <a:defRPr/>
            </a:pPr>
            <a:r>
              <a:rPr lang="en-CA" dirty="0" smtClean="0"/>
              <a:t>Tsang A </a:t>
            </a:r>
            <a:r>
              <a:rPr lang="en-CA" i="1" dirty="0" smtClean="0"/>
              <a:t>et al.</a:t>
            </a:r>
            <a:r>
              <a:rPr lang="en-CA" dirty="0" smtClean="0"/>
              <a:t> Common chronic pain conditions in developed and developing countries: gender and age differences and comorbidity with depression-anxiety disorders. </a:t>
            </a:r>
            <a:r>
              <a:rPr lang="en-CA" i="1" dirty="0" smtClean="0"/>
              <a:t>J Pain</a:t>
            </a:r>
            <a:r>
              <a:rPr lang="en-CA" dirty="0" smtClean="0"/>
              <a:t> 2008; 9(1):883-91.</a:t>
            </a:r>
          </a:p>
          <a:p>
            <a:pPr marL="228577" indent="-228577">
              <a:buFont typeface="+mj-lt"/>
              <a:buAutoNum type="arabicPeriod"/>
            </a:pPr>
            <a:r>
              <a:rPr lang="en-CA" dirty="0" smtClean="0"/>
              <a:t>Schliessbach J </a:t>
            </a:r>
            <a:r>
              <a:rPr lang="en-CA" i="1" dirty="0" smtClean="0"/>
              <a:t>et al. </a:t>
            </a:r>
            <a:r>
              <a:rPr lang="en-CA" dirty="0" smtClean="0"/>
              <a:t>The prevalence of widespread central hypersensitivity in chronic pain patients. </a:t>
            </a:r>
            <a:r>
              <a:rPr lang="en-CA" i="1" dirty="0" smtClean="0"/>
              <a:t>Eur J Pain</a:t>
            </a:r>
            <a:r>
              <a:rPr lang="en-CA" dirty="0" smtClean="0"/>
              <a:t> 2013; [Epub ahead of print].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69E1-F53B-4F37-BFBF-99D8B1A83589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7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sz="1100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sz="1100" dirty="0" smtClean="0"/>
              <a:t>Trastornos médicamente indistinguibles (o no-específicos) como fibromialgia, síndrome de fatiga crónica y síndrome de intestino irritable, pueden tener una etiología común. El Inventario de Sensibilización Central (CSI, por sus siglas en inglés) puede ayudar a los médicos a identificar a los pacientes que padecen este grupo de trastornos, conocidos de diversas formas como síndrome de sensibilización central y dolor disfuncional. </a:t>
            </a:r>
            <a:br>
              <a:rPr lang="es-MX" sz="1100" dirty="0" smtClean="0"/>
            </a:br>
            <a:r>
              <a:rPr lang="es-MX" sz="1100" dirty="0" smtClean="0"/>
              <a:t>El CSI ha reportado alta confiabilidad y validez (fiabilidad de “prueba y repetición de la prueba = 0.82; </a:t>
            </a:r>
            <a:br>
              <a:rPr lang="es-MX" sz="1100" dirty="0" smtClean="0"/>
            </a:br>
            <a:r>
              <a:rPr lang="es-MX" sz="1100" dirty="0" smtClean="0"/>
              <a:t>alfa de Cronbach = 0.88). </a:t>
            </a:r>
          </a:p>
          <a:p>
            <a:pPr>
              <a:spcAft>
                <a:spcPts val="600"/>
              </a:spcAft>
            </a:pPr>
            <a:r>
              <a:rPr lang="es-MX" sz="1100" dirty="0" smtClean="0"/>
              <a:t>Los datos que aparecen en esta slide pertenecen a una cohorte de 121 pacientes que fueron referidos a un centro multidisciplinario de dolor, que se especializa en la evaluación y tratamiento de trastornos psicofisiológicos y de dolor complejos. Un gran porcentaje de pacientes (n = 89, 74%) cumplieron los criterios clínicos de uno o más síndromes de sensibilización central/dolor disfuncional, y los puntajes CSI scores estuvieron positivamente correlacionados con el número de síndromes diagnosticados. </a:t>
            </a:r>
          </a:p>
          <a:p>
            <a:pPr>
              <a:spcAft>
                <a:spcPts val="600"/>
              </a:spcAft>
            </a:pPr>
            <a:r>
              <a:rPr lang="es-MX" sz="1100" dirty="0" smtClean="0"/>
              <a:t>En esta población de sujetos con dolor, los diagnósticos más comunes fueron cefalea por tensión/ migraña (39%), síndrome de dolor miofascial  (39%) y fibromialgia (31%). Otros padecimientos diagnosticados incluyeron síndrome de intestino irritable (15%), trastorno de la articulación temporomandibular(12%) y trastorno de estrés post-traumático (12%). </a:t>
            </a:r>
          </a:p>
          <a:p>
            <a:pPr>
              <a:spcAft>
                <a:spcPts val="600"/>
              </a:spcAft>
            </a:pPr>
            <a:endParaRPr lang="en-CA" sz="1100" dirty="0" smtClean="0"/>
          </a:p>
          <a:p>
            <a:pPr>
              <a:spcAft>
                <a:spcPts val="600"/>
              </a:spcAft>
            </a:pPr>
            <a:r>
              <a:rPr lang="en-CA" sz="1100" b="1" dirty="0" smtClean="0"/>
              <a:t>Referencia</a:t>
            </a:r>
            <a:endParaRPr lang="en-CA" sz="1100" b="1" dirty="0"/>
          </a:p>
          <a:p>
            <a:r>
              <a:rPr lang="en-CA" sz="1100" dirty="0" smtClean="0"/>
              <a:t>Neblett R </a:t>
            </a:r>
            <a:r>
              <a:rPr lang="en-CA" sz="1100" i="1" dirty="0" smtClean="0"/>
              <a:t>et al. </a:t>
            </a:r>
            <a:r>
              <a:rPr lang="en-CA" sz="1100" dirty="0" smtClean="0"/>
              <a:t>The Central Sensitization Inventory (CSI): establishing clinically significant values for identifying central sensitivity syndromes in an outpatient chronic pain sample. </a:t>
            </a:r>
            <a:br>
              <a:rPr lang="en-CA" sz="1100" dirty="0" smtClean="0"/>
            </a:br>
            <a:r>
              <a:rPr lang="en-CA" sz="1100" i="1" dirty="0" smtClean="0"/>
              <a:t>J Pain </a:t>
            </a:r>
            <a:r>
              <a:rPr lang="en-CA" sz="1100" dirty="0" smtClean="0"/>
              <a:t>2013; 14(5):438-45. </a:t>
            </a:r>
          </a:p>
          <a:p>
            <a:endParaRPr lang="en-CA" sz="11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69E1-F53B-4F37-BFBF-99D8B1A83589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5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4583276-4D24-4870-86F7-2CC580CC645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03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5"/>
            <a:ext cx="5608320" cy="491142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Se ha calculado que la fibromialgia afecta al 2–5% de la población adulta de EU.</a:t>
            </a:r>
            <a:r>
              <a:rPr lang="es-MX" baseline="30000" dirty="0" smtClean="0"/>
              <a:t>1</a:t>
            </a:r>
            <a:r>
              <a:rPr lang="es-MX" dirty="0" smtClean="0"/>
              <a:t> Sin embargo, sin duda este es un cálculo muy conservador debido a que la fibromialgia es altamente infra-diagnosticada, y solamente uno de cada 5 pacientes son diagnosticados con fibromialgia.</a:t>
            </a:r>
            <a:r>
              <a:rPr lang="es-MX" baseline="30000" dirty="0" smtClean="0"/>
              <a:t>2</a:t>
            </a:r>
            <a:r>
              <a:rPr lang="es-MX" dirty="0" smtClean="0"/>
              <a:t> Además, los pacientes con  fibromialgia comúnmente experimentan síntomas por varios años antes del diagnóstico, y solo después de repetidas investigaciones, después de repetidas referencias con especialistas, y consultas frecuentes al médico.</a:t>
            </a:r>
            <a:r>
              <a:rPr lang="es-MX" baseline="30000" dirty="0" smtClean="0"/>
              <a:t>3</a:t>
            </a:r>
            <a:r>
              <a:rPr lang="es-MX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Aunque ocurre fibromialgia en pacientes de todas las edades, de ambos géneros y de todas las culturas, ocurre más frecuentemente en mujeres. La mayoría de las personas son diagnosticadas a mediana edad y la prevalencia aumenta con la edad.</a:t>
            </a:r>
            <a:r>
              <a:rPr lang="es-MX" baseline="30000" dirty="0" smtClean="0"/>
              <a:t>4</a:t>
            </a:r>
            <a:r>
              <a:rPr lang="es-MX" dirty="0" smtClean="0"/>
              <a:t> 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Referencias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Wolfe F </a:t>
            </a:r>
            <a:r>
              <a:rPr lang="en-US" i="1" dirty="0" smtClean="0"/>
              <a:t>et al. </a:t>
            </a:r>
            <a:r>
              <a:rPr lang="en-US" dirty="0" smtClean="0"/>
              <a:t>The prevalence and characteristics of fibromyalgia in the general population. </a:t>
            </a:r>
            <a:r>
              <a:rPr lang="en-US" i="1" dirty="0" smtClean="0"/>
              <a:t>Arthritis Rheum </a:t>
            </a:r>
            <a:r>
              <a:rPr lang="en-US" dirty="0" smtClean="0"/>
              <a:t>1995; 38(1):19-28.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Weir PT </a:t>
            </a:r>
            <a:r>
              <a:rPr lang="en-US" i="1" dirty="0" smtClean="0"/>
              <a:t>et al. </a:t>
            </a:r>
            <a:r>
              <a:rPr lang="en-US" dirty="0" smtClean="0"/>
              <a:t>The incidence of fibromyalgia and its associated comorbidities: </a:t>
            </a:r>
            <a:br>
              <a:rPr lang="en-US" dirty="0" smtClean="0"/>
            </a:br>
            <a:r>
              <a:rPr lang="en-US" dirty="0" smtClean="0"/>
              <a:t>a population-based retrospective cohort study based on International Classification of Diseases, 9th Revision codes. </a:t>
            </a:r>
            <a:r>
              <a:rPr lang="en-US" i="1" dirty="0" smtClean="0"/>
              <a:t>J Clin Rheumatol </a:t>
            </a:r>
            <a:r>
              <a:rPr lang="en-US" dirty="0" smtClean="0"/>
              <a:t>2006; 12(3):124-128.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National Pain Foundation. </a:t>
            </a:r>
            <a:r>
              <a:rPr lang="en-US" i="1" dirty="0" smtClean="0"/>
              <a:t>Fibromyalgia: Facts and Statistics. </a:t>
            </a:r>
            <a:br>
              <a:rPr lang="en-US" i="1" dirty="0" smtClean="0"/>
            </a:br>
            <a:r>
              <a:rPr lang="en-US" dirty="0" smtClean="0"/>
              <a:t>Available at: http://nationalpainfoundation.org/articles/849/facts-and-statistics. </a:t>
            </a:r>
            <a:br>
              <a:rPr lang="en-US" dirty="0" smtClean="0"/>
            </a:br>
            <a:r>
              <a:rPr lang="en-US" dirty="0" smtClean="0"/>
              <a:t>Accessed: July 21, 2009.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White KP </a:t>
            </a:r>
            <a:r>
              <a:rPr lang="en-CA" i="1" dirty="0" smtClean="0"/>
              <a:t>et al. </a:t>
            </a:r>
            <a:r>
              <a:rPr lang="en-CA" dirty="0" smtClean="0"/>
              <a:t>The London Fibromyalgia Epidemiology Study: the prevalence of fibromyalgia syndrome in London, Ontario. </a:t>
            </a:r>
            <a:r>
              <a:rPr lang="nb-NO" i="1" dirty="0" smtClean="0"/>
              <a:t>J Rheumatol </a:t>
            </a:r>
            <a:r>
              <a:rPr lang="nb-NO" dirty="0" smtClean="0"/>
              <a:t>1999; 26(7):1570-6.</a:t>
            </a:r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7362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03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4603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4603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4603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4603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87CB347D-6C0D-415E-B963-DA35FFABEC89}" type="slidenum">
              <a:rPr lang="en-US" sz="1000" smtClean="0"/>
              <a:pPr eaLnBrk="1" hangingPunct="1"/>
              <a:t>9</a:t>
            </a:fld>
            <a:endParaRPr lang="en-US" sz="1000" dirty="0" smtClean="0"/>
          </a:p>
        </p:txBody>
      </p:sp>
      <p:sp>
        <p:nvSpPr>
          <p:cNvPr id="162819" name="Rectangle 7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0" name="Rectangle 8"/>
          <p:cNvSpPr>
            <a:spLocks noGrp="1"/>
          </p:cNvSpPr>
          <p:nvPr>
            <p:ph type="body" idx="1"/>
          </p:nvPr>
        </p:nvSpPr>
        <p:spPr>
          <a:xfrm>
            <a:off x="264840" y="4185990"/>
            <a:ext cx="6624736" cy="50500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  <a:tabLst>
                <a:tab pos="254000" algn="l"/>
              </a:tabLst>
            </a:pPr>
            <a:r>
              <a:rPr lang="es-MX" sz="900" b="1" dirty="0" smtClean="0"/>
              <a:t>Notas del Conferencista</a:t>
            </a:r>
          </a:p>
          <a:p>
            <a:pPr>
              <a:spcAft>
                <a:spcPts val="600"/>
              </a:spcAft>
              <a:tabLst>
                <a:tab pos="254000" algn="l"/>
              </a:tabLst>
            </a:pPr>
            <a:r>
              <a:rPr lang="es-MX" sz="900" dirty="0" smtClean="0"/>
              <a:t>La fibromialgia es el padecimiento más común de dolor crónico diseminado, afectando a 3–6% of de la población general adulta. Ocurre en ambos géneros en personas de todas las edades y de todas las culturas. La prevalencia es mayor en mujeres; 75–90% de las personas con fibromialgia son mujeres. La fibromialgia también es más común en pacientes de 30–60 años. </a:t>
            </a:r>
          </a:p>
          <a:p>
            <a:pPr>
              <a:spcAft>
                <a:spcPts val="600"/>
              </a:spcAft>
              <a:tabLst>
                <a:tab pos="254000" algn="l"/>
              </a:tabLst>
            </a:pPr>
            <a:r>
              <a:rPr lang="es-MX" sz="900" dirty="0" smtClean="0"/>
              <a:t>En mujeres, la prevalencia aumenta de manera continua con la edad de menos de 1% en mujeres de 18–30 años a casi 8% en mujeres de 55–64 años. De ahí en adelante disminuye. La máxima prevalencia en hombres ocurre aparentemente a mediana edad. También se ha observado fibromialgia en poblaciones pediátricas y adolescentes. La fibromialgia se da a menudo en familias y el diagnóstico se hace usualmente entre las edades de 20 y 50 años.</a:t>
            </a:r>
          </a:p>
          <a:p>
            <a:pPr>
              <a:spcAft>
                <a:spcPts val="600"/>
              </a:spcAft>
              <a:tabLst>
                <a:tab pos="254000" algn="l"/>
              </a:tabLst>
            </a:pPr>
            <a:endParaRPr lang="es-MX" sz="900" dirty="0" smtClean="0"/>
          </a:p>
          <a:p>
            <a:pPr>
              <a:spcAft>
                <a:spcPts val="600"/>
              </a:spcAft>
              <a:tabLst>
                <a:tab pos="254000" algn="l"/>
              </a:tabLst>
            </a:pPr>
            <a:r>
              <a:rPr lang="es-MX" sz="900" b="1" dirty="0" smtClean="0"/>
              <a:t>Referencias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Cardiel M, Rojas-Serrano J. Community based study to estimate prevalence, burden of illness and help seeking behavior in rheumatic diseases in Mexico City: a COPCORD study. </a:t>
            </a:r>
            <a:r>
              <a:rPr lang="en-US" sz="900" i="1" dirty="0" smtClean="0"/>
              <a:t>Clin Exp Rheumatol</a:t>
            </a:r>
            <a:r>
              <a:rPr lang="en-US" sz="900" dirty="0" smtClean="0"/>
              <a:t> 2002; 20(5):617-24.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Carmona L </a:t>
            </a:r>
            <a:r>
              <a:rPr lang="en-US" sz="900" i="1" dirty="0" smtClean="0"/>
              <a:t>et al. </a:t>
            </a:r>
            <a:r>
              <a:rPr lang="en-US" sz="900" dirty="0" smtClean="0"/>
              <a:t>The burden of musculoskeletal diseases in the general population of Spain: results from a national survey. </a:t>
            </a:r>
            <a:r>
              <a:rPr lang="en-US" sz="900" i="1" dirty="0" smtClean="0"/>
              <a:t>Ann Rheum Dis </a:t>
            </a:r>
            <a:r>
              <a:rPr lang="en-US" sz="900" dirty="0" smtClean="0"/>
              <a:t>2001; 60(11):1040-5.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Lawrence RC </a:t>
            </a:r>
            <a:r>
              <a:rPr lang="en-US" sz="900" i="1" dirty="0" smtClean="0"/>
              <a:t>et al. </a:t>
            </a:r>
            <a:r>
              <a:rPr lang="en-US" sz="900" dirty="0" smtClean="0"/>
              <a:t>Estimates of the prevalence of arthritis and selected musculoskeletal disorders in the </a:t>
            </a:r>
            <a:br>
              <a:rPr lang="en-US" sz="900" dirty="0" smtClean="0"/>
            </a:br>
            <a:r>
              <a:rPr lang="en-US" sz="900" dirty="0" smtClean="0"/>
              <a:t>United States. </a:t>
            </a:r>
            <a:r>
              <a:rPr lang="en-US" sz="900" i="1" dirty="0" smtClean="0"/>
              <a:t>Arthritis Rheum </a:t>
            </a:r>
            <a:r>
              <a:rPr lang="en-US" sz="900" dirty="0" smtClean="0"/>
              <a:t>1998; 41(5):778-99. 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Lindell L </a:t>
            </a:r>
            <a:r>
              <a:rPr lang="en-US" sz="900" i="1" dirty="0" smtClean="0"/>
              <a:t>et al. </a:t>
            </a:r>
            <a:r>
              <a:rPr lang="en-US" sz="900" dirty="0" smtClean="0"/>
              <a:t>Prevalence of fibromyalgia and chronic widespread pain. </a:t>
            </a:r>
            <a:r>
              <a:rPr lang="en-US" sz="900" i="1" dirty="0" smtClean="0"/>
              <a:t>Scand J Prim Health Care </a:t>
            </a:r>
            <a:r>
              <a:rPr lang="en-US" sz="900" dirty="0" smtClean="0"/>
              <a:t>2000; 18(3):149-53.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National Fibromyalgia Association. </a:t>
            </a:r>
            <a:r>
              <a:rPr lang="en-US" sz="900" i="1" dirty="0" smtClean="0"/>
              <a:t>Prevalence. </a:t>
            </a:r>
            <a:r>
              <a:rPr lang="en-US" sz="900" dirty="0" smtClean="0"/>
              <a:t>Available at: http://fmaware.org/PageServera6cc.html?pagename=fibromyalgia_affected. Accessed: June 11, 2013. 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Neumann L, Buskila D. Epidemiology of fibromyalgia. </a:t>
            </a:r>
            <a:r>
              <a:rPr lang="en-US" sz="900" i="1" dirty="0" smtClean="0"/>
              <a:t>Curr Pain Headache Rep</a:t>
            </a:r>
            <a:r>
              <a:rPr lang="en-US" sz="900" dirty="0" smtClean="0"/>
              <a:t> 2003; 7(5):362-8.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Prescott E </a:t>
            </a:r>
            <a:r>
              <a:rPr lang="en-US" sz="900" i="1" dirty="0" smtClean="0"/>
              <a:t>et al. </a:t>
            </a:r>
            <a:r>
              <a:rPr lang="en-US" sz="900" dirty="0" smtClean="0"/>
              <a:t>Fibromyalgia in the adult Danish population: I. A prevalence study. </a:t>
            </a:r>
            <a:r>
              <a:rPr lang="en-US" sz="900" i="1" dirty="0" smtClean="0"/>
              <a:t>Scand J Rheumatol </a:t>
            </a:r>
            <a:r>
              <a:rPr lang="en-US" sz="900" dirty="0" smtClean="0"/>
              <a:t>1993; 22(5):233-7.</a:t>
            </a:r>
          </a:p>
          <a:p>
            <a:pPr>
              <a:spcAft>
                <a:spcPts val="600"/>
              </a:spcAft>
            </a:pPr>
            <a:r>
              <a:rPr lang="en-CA" sz="900" dirty="0" smtClean="0"/>
              <a:t>White KP </a:t>
            </a:r>
            <a:r>
              <a:rPr lang="en-CA" sz="900" i="1" dirty="0" smtClean="0"/>
              <a:t>et al. </a:t>
            </a:r>
            <a:r>
              <a:rPr lang="en-CA" sz="900" dirty="0" smtClean="0"/>
              <a:t>The London Fibromyalgia Epidemiology Study: the prevalence of fibromyalgia syndrome in </a:t>
            </a:r>
            <a:br>
              <a:rPr lang="en-CA" sz="900" dirty="0" smtClean="0"/>
            </a:br>
            <a:r>
              <a:rPr lang="en-CA" sz="900" dirty="0" smtClean="0"/>
              <a:t>London, Ontario. </a:t>
            </a:r>
            <a:r>
              <a:rPr lang="nb-NO" sz="900" i="1" dirty="0" smtClean="0"/>
              <a:t>J Rheumatol</a:t>
            </a:r>
            <a:r>
              <a:rPr lang="nb-NO" sz="900" dirty="0" smtClean="0"/>
              <a:t> 1999; 26(7):1570-6.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Wolfe F. The epidemiology of fibromyalgia. </a:t>
            </a:r>
            <a:r>
              <a:rPr lang="en-US" sz="900" i="1" dirty="0" smtClean="0"/>
              <a:t>J Musculoskeletal Pain </a:t>
            </a:r>
            <a:r>
              <a:rPr lang="en-US" sz="900" dirty="0" smtClean="0"/>
              <a:t>1993; 1(3-4):137-48.</a:t>
            </a:r>
          </a:p>
          <a:p>
            <a:pPr>
              <a:spcAft>
                <a:spcPts val="600"/>
              </a:spcAft>
            </a:pPr>
            <a:r>
              <a:rPr lang="en-US" sz="900" dirty="0" smtClean="0"/>
              <a:t>Wolfe F </a:t>
            </a:r>
            <a:r>
              <a:rPr lang="en-US" sz="900" i="1" dirty="0" smtClean="0"/>
              <a:t>et al. </a:t>
            </a:r>
            <a:r>
              <a:rPr lang="en-US" sz="900" dirty="0" smtClean="0"/>
              <a:t>The prevalence and characteristics of fibromyalgia in the general population. </a:t>
            </a:r>
            <a:r>
              <a:rPr lang="en-US" sz="900" i="1" dirty="0" smtClean="0"/>
              <a:t>Arthritis Rheum</a:t>
            </a:r>
            <a:r>
              <a:rPr lang="en-US" sz="900" dirty="0" smtClean="0"/>
              <a:t> 1995; 38(1):19-28.</a:t>
            </a:r>
          </a:p>
          <a:p>
            <a:pPr>
              <a:spcAft>
                <a:spcPts val="600"/>
              </a:spcAft>
            </a:pPr>
            <a:endParaRPr lang="en-US" sz="9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FLY0922_Fond_Slide_v2_HighRe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0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72" y="49965"/>
            <a:ext cx="82296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66700"/>
            <a:ext cx="2058987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088" y="266700"/>
            <a:ext cx="6029325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84621"/>
            <a:ext cx="82296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9475" y="1425575"/>
            <a:ext cx="3827463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338" y="1425575"/>
            <a:ext cx="3827462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2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84621"/>
            <a:ext cx="82296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475" y="1425575"/>
            <a:ext cx="3827463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9338" y="1425575"/>
            <a:ext cx="3827462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84621"/>
            <a:ext cx="82296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9475" y="1425575"/>
            <a:ext cx="3827463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59338" y="1425575"/>
            <a:ext cx="3827462" cy="45370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6297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84621"/>
            <a:ext cx="82296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79475" y="1425575"/>
            <a:ext cx="7807325" cy="45370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4001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6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8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2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8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1" y="1180641"/>
            <a:ext cx="7903029" cy="4537075"/>
          </a:xfrm>
          <a:effectLst/>
        </p:spPr>
        <p:txBody>
          <a:bodyPr/>
          <a:lstStyle>
            <a:lvl1pPr>
              <a:spcAft>
                <a:spcPts val="1200"/>
              </a:spcAft>
              <a:buSzPct val="100000"/>
              <a:buFontTx/>
              <a:buBlip>
                <a:blip r:embed="rId2"/>
              </a:buBlip>
              <a:defRPr sz="2200" b="1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buClr>
                <a:schemeClr val="bg1"/>
              </a:buClr>
              <a:defRPr sz="2000" b="1">
                <a:solidFill>
                  <a:srgbClr val="FCD77C"/>
                </a:solidFill>
              </a:defRPr>
            </a:lvl2pPr>
            <a:lvl3pPr>
              <a:spcAft>
                <a:spcPts val="1200"/>
              </a:spcAft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4" y="177046"/>
            <a:ext cx="8229600" cy="776726"/>
          </a:xfrm>
          <a:effectLst/>
        </p:spPr>
        <p:txBody>
          <a:bodyPr/>
          <a:lstStyle>
            <a:lvl1pPr>
              <a:lnSpc>
                <a:spcPts val="3200"/>
              </a:lnSpc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04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29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73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72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4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14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9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71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0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020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52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49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89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15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61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27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89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8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244037"/>
            <a:ext cx="8229600" cy="777875"/>
          </a:xfrm>
          <a:effectLst/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475" y="1425575"/>
            <a:ext cx="3827463" cy="45370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338" y="1425575"/>
            <a:ext cx="3827462" cy="45370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9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916"/>
            <a:ext cx="8229600" cy="68382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72" y="149946"/>
            <a:ext cx="8229600" cy="835479"/>
          </a:xfrm>
          <a:effectLst/>
        </p:spPr>
        <p:txBody>
          <a:bodyPr/>
          <a:lstStyle>
            <a:lvl1pPr>
              <a:defRPr lang="en-US" sz="2800" b="1" dirty="0">
                <a:solidFill>
                  <a:srgbClr val="FCD7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0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7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56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ond_slide_rouge_v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1425575"/>
            <a:ext cx="78073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66675"/>
            <a:ext cx="82296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Title inserted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557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lang="en-US" sz="3200" b="1" kern="1200" dirty="0">
          <a:solidFill>
            <a:srgbClr val="FCD77C"/>
          </a:solidFill>
          <a:latin typeface="Arial" pitchFamily="34" charset="0"/>
          <a:ea typeface="ＭＳ Ｐゴシック" pitchFamily="-112" charset="-128"/>
          <a:cs typeface="+mn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FCD77C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FCD77C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FCD77C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FCD77C"/>
          </a:solidFill>
          <a:latin typeface="Arial" charset="0"/>
          <a:ea typeface="ＭＳ Ｐゴシック" pitchFamily="-112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D46B02"/>
          </a:solidFill>
          <a:latin typeface="Arial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D46B02"/>
          </a:solidFill>
          <a:latin typeface="Arial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D46B02"/>
          </a:solidFill>
          <a:latin typeface="Arial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D46B0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CD77C"/>
        </a:buClr>
        <a:buSzPct val="100000"/>
        <a:buBlip>
          <a:blip r:embed="rId18"/>
        </a:buBlip>
        <a:defRPr sz="2200" b="1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chemeClr val="bg1"/>
        </a:buClr>
        <a:buFont typeface="Arial" charset="0"/>
        <a:buChar char="–"/>
        <a:defRPr sz="2000" b="1">
          <a:solidFill>
            <a:srgbClr val="FCD77C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Char char="•"/>
        <a:defRPr sz="2000" b="1">
          <a:solidFill>
            <a:schemeClr val="bg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9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7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maware.org/PageServera6cc.html?pagename=fibromyalgia_affect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:\Clients\Clients N-Z\PFIZER_GLOBAL\LYRICA\2013\GPFLY1301 Pain Education Activities\Pieces_Produites\Presentations\Background\Toutes_lesTitle_Slides\Visuel_KNOW_CENTRAL_SENSIT_DYSF_PAIN_Title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800" noProof="0" dirty="0" smtClean="0">
                <a:solidFill>
                  <a:schemeClr val="tx1">
                    <a:lumMod val="50000"/>
                  </a:schemeClr>
                </a:solidFill>
              </a:rPr>
              <a:t>Resumen</a:t>
            </a:r>
            <a:endParaRPr lang="es-MX" sz="4800" noProof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Epidemiología de la Fibromialgia: Resumen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pPr marL="274638" indent="-247650">
              <a:spcBef>
                <a:spcPts val="0"/>
              </a:spcBef>
              <a:spcAft>
                <a:spcPts val="1200"/>
              </a:spcAft>
            </a:pPr>
            <a:r>
              <a:rPr lang="es-MX" sz="2800" noProof="0" dirty="0" smtClean="0"/>
              <a:t>Hasta 15% de los adultos pueden experimentar sensibilización central/dolor disfuncional, y 2–6% de los adultos padecen fibromialgia</a:t>
            </a:r>
          </a:p>
          <a:p>
            <a:pPr marL="274638" indent="-247650">
              <a:spcBef>
                <a:spcPts val="0"/>
              </a:spcBef>
              <a:spcAft>
                <a:spcPts val="1200"/>
              </a:spcAft>
            </a:pPr>
            <a:r>
              <a:rPr lang="es-MX" sz="2800" noProof="0" dirty="0" smtClean="0"/>
              <a:t>La fibromialgia tiene una mayor incidencia en mujeres y personas de edad avanzada</a:t>
            </a:r>
          </a:p>
          <a:p>
            <a:pPr marL="674688" lvl="1" indent="-247650">
              <a:spcBef>
                <a:spcPts val="0"/>
              </a:spcBef>
              <a:spcAft>
                <a:spcPts val="1200"/>
              </a:spcAft>
            </a:pPr>
            <a:r>
              <a:rPr lang="es-MX" sz="2400" noProof="0" dirty="0" smtClean="0"/>
              <a:t>Puede haber una liga genética con este trastorno, </a:t>
            </a:r>
            <a:br>
              <a:rPr lang="es-MX" sz="2400" noProof="0" dirty="0" smtClean="0"/>
            </a:br>
            <a:r>
              <a:rPr lang="es-MX" sz="2400" noProof="0" dirty="0" smtClean="0"/>
              <a:t>ya que la fibromialgia es observada generalmente en familias</a:t>
            </a:r>
          </a:p>
        </p:txBody>
      </p:sp>
    </p:spTree>
    <p:extLst>
      <p:ext uri="{BB962C8B-B14F-4D97-AF65-F5344CB8AC3E}">
        <p14:creationId xmlns:p14="http://schemas.microsoft.com/office/powerpoint/2010/main" val="38379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Comité de Desarrollo</a:t>
            </a:r>
            <a:endParaRPr lang="es-MX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2624941" y="6365609"/>
            <a:ext cx="442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solidFill>
                  <a:srgbClr val="002060"/>
                </a:solidFill>
              </a:rPr>
              <a:t>Este programa fue patrocinado por Pfizer Inc.</a:t>
            </a:r>
            <a:endParaRPr lang="es-MX" i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395536" y="1443255"/>
            <a:ext cx="28803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prstClr val="black"/>
                </a:solidFill>
              </a:rPr>
              <a:t>Mario </a:t>
            </a:r>
            <a:r>
              <a:rPr lang="en-CA" sz="1600" b="1" dirty="0" smtClean="0">
                <a:solidFill>
                  <a:prstClr val="black"/>
                </a:solidFill>
              </a:rPr>
              <a:t>H. Cardiel</a:t>
            </a:r>
            <a:r>
              <a:rPr lang="en-CA" sz="1600" b="1" dirty="0">
                <a:solidFill>
                  <a:prstClr val="black"/>
                </a:solidFill>
              </a:rPr>
              <a:t>, MD, MSc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Rheumatologist</a:t>
            </a:r>
          </a:p>
          <a:p>
            <a:r>
              <a:rPr lang="en-US" sz="1600" dirty="0" smtClean="0">
                <a:solidFill>
                  <a:srgbClr val="0C6FCF">
                    <a:lumMod val="75000"/>
                  </a:srgbClr>
                </a:solidFill>
              </a:rPr>
              <a:t>Morelia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, 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Mexico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  <a:endParaRPr lang="en-CA" sz="2400" dirty="0">
              <a:solidFill>
                <a:prstClr val="white"/>
              </a:solidFill>
            </a:endParaRPr>
          </a:p>
          <a:p>
            <a:r>
              <a:rPr lang="en-CA" sz="1600" b="1" dirty="0" smtClean="0">
                <a:solidFill>
                  <a:prstClr val="black"/>
                </a:solidFill>
              </a:rPr>
              <a:t>Andrei </a:t>
            </a:r>
            <a:r>
              <a:rPr lang="en-CA" sz="1600" b="1" dirty="0">
                <a:solidFill>
                  <a:prstClr val="black"/>
                </a:solidFill>
              </a:rPr>
              <a:t>Danilov, MD, DSc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Moscow, Russia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Smail Daoudi,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fr-CA" sz="1600" dirty="0">
                <a:solidFill>
                  <a:srgbClr val="0C6FCF">
                    <a:lumMod val="75000"/>
                  </a:srgbClr>
                </a:solidFill>
              </a:rPr>
              <a:t>Tizi Ouzou, </a:t>
            </a:r>
            <a:r>
              <a:rPr lang="fr-CA" sz="1600" dirty="0" smtClean="0">
                <a:solidFill>
                  <a:srgbClr val="0C6FCF">
                    <a:lumMod val="75000"/>
                  </a:srgbClr>
                </a:solidFill>
              </a:rPr>
              <a:t>Algeria</a:t>
            </a:r>
          </a:p>
          <a:p>
            <a:endParaRPr lang="fr-CA" sz="1600" dirty="0">
              <a:solidFill>
                <a:prstClr val="white"/>
              </a:solidFill>
            </a:endParaRPr>
          </a:p>
          <a:p>
            <a:r>
              <a:rPr lang="fr-CA" sz="1600" b="1" dirty="0">
                <a:solidFill>
                  <a:prstClr val="black"/>
                </a:solidFill>
              </a:rPr>
              <a:t>João Batista </a:t>
            </a:r>
            <a:r>
              <a:rPr lang="fr-CA" sz="1600" b="1" dirty="0" smtClean="0">
                <a:solidFill>
                  <a:prstClr val="black"/>
                </a:solidFill>
              </a:rPr>
              <a:t>S. Garcia</a:t>
            </a:r>
            <a:r>
              <a:rPr lang="fr-CA" sz="1600" b="1" dirty="0">
                <a:solidFill>
                  <a:prstClr val="black"/>
                </a:solidFill>
              </a:rPr>
              <a:t>, MD, PhD</a:t>
            </a:r>
            <a:endParaRPr lang="en-CA" sz="1600" b="1" dirty="0">
              <a:solidFill>
                <a:prstClr val="black"/>
              </a:solidFill>
            </a:endParaRP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Anesthesiologist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S</a:t>
            </a:r>
            <a:r>
              <a:rPr lang="fr-CA" sz="1600" dirty="0">
                <a:solidFill>
                  <a:srgbClr val="0C6FCF">
                    <a:lumMod val="75000"/>
                  </a:srgbClr>
                </a:solidFill>
              </a:rPr>
              <a:t>ã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o Luis, Brazil</a:t>
            </a:r>
          </a:p>
          <a:p>
            <a:endParaRPr lang="en-CA" sz="1700" dirty="0">
              <a:solidFill>
                <a:prstClr val="white"/>
              </a:solidFill>
            </a:endParaRPr>
          </a:p>
          <a:p>
            <a:r>
              <a:rPr lang="en-CA" sz="1600" b="1" dirty="0" smtClean="0">
                <a:solidFill>
                  <a:prstClr val="black"/>
                </a:solidFill>
              </a:rPr>
              <a:t>Yuzhou </a:t>
            </a:r>
            <a:r>
              <a:rPr lang="en-CA" sz="1600" b="1" dirty="0">
                <a:solidFill>
                  <a:prstClr val="black"/>
                </a:solidFill>
              </a:rPr>
              <a:t>Guan,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endParaRPr lang="en-CA" sz="1700" dirty="0">
              <a:solidFill>
                <a:prstClr val="white"/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275856" y="1443255"/>
            <a:ext cx="28055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prstClr val="black"/>
                </a:solidFill>
              </a:rPr>
              <a:t>Supranee </a:t>
            </a:r>
            <a:r>
              <a:rPr lang="en-CA" sz="1600" b="1" dirty="0">
                <a:solidFill>
                  <a:prstClr val="black"/>
                </a:solidFill>
              </a:rPr>
              <a:t>Niruthisard,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Pain Specialist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Bangkok, Thailand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Germán Ochoa, MD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Orthopedist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Bogotá, Colombia</a:t>
            </a:r>
          </a:p>
          <a:p>
            <a:endParaRPr lang="en-CA" sz="1600" dirty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Milton Raff, </a:t>
            </a:r>
            <a:r>
              <a:rPr lang="en-CA" sz="1600" b="1" dirty="0" smtClean="0">
                <a:solidFill>
                  <a:prstClr val="black"/>
                </a:solidFill>
              </a:rPr>
              <a:t>MD, BSc</a:t>
            </a:r>
            <a:endParaRPr lang="en-CA" sz="1600" b="1" dirty="0">
              <a:solidFill>
                <a:prstClr val="black"/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Consultant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Anesthetist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Cape Town, South Africa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  <a:endParaRPr lang="en-CA" sz="1600" dirty="0" smtClean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Raymond L. Rosales, MD, PhD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Manila, Philippines</a:t>
            </a:r>
          </a:p>
          <a:p>
            <a:endParaRPr lang="en-CA" sz="1600" dirty="0">
              <a:solidFill>
                <a:prstClr val="white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6009425" y="1447611"/>
            <a:ext cx="29550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prstClr val="black"/>
                </a:solidFill>
              </a:rPr>
              <a:t>Jose </a:t>
            </a:r>
            <a:r>
              <a:rPr lang="en-CA" sz="1600" b="1" dirty="0">
                <a:solidFill>
                  <a:prstClr val="black"/>
                </a:solidFill>
              </a:rPr>
              <a:t>Antonio San Juan, MD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Orthopedic 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Surgeon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Cebu City, Philippines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Ammar Salti,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Consultant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Anesthetist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Abu Dhabi, United Arab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Emirates</a:t>
            </a:r>
          </a:p>
          <a:p>
            <a:endParaRPr lang="en-CA" sz="1600" dirty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Xinping Tian,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Rheumatologist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 smtClean="0">
                <a:solidFill>
                  <a:prstClr val="black"/>
                </a:solidFill>
              </a:rPr>
              <a:t>Işin Ünal-Çevik</a:t>
            </a:r>
            <a:r>
              <a:rPr lang="en-CA" sz="1600" b="1" dirty="0">
                <a:solidFill>
                  <a:prstClr val="black"/>
                </a:solidFill>
              </a:rPr>
              <a:t>, MD, PhD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Neurologist, Neuroscientist and Pain Specialist 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Ankara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, Turkey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 </a:t>
            </a:r>
          </a:p>
          <a:p>
            <a:endParaRPr lang="en-CA" sz="1700" dirty="0">
              <a:solidFill>
                <a:prstClr val="white"/>
              </a:solidFill>
            </a:endParaRPr>
          </a:p>
          <a:p>
            <a:r>
              <a:rPr lang="en-CA" sz="1700" dirty="0">
                <a:solidFill>
                  <a:prstClr val="whit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24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Objetivos de Aprendizaje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MX" dirty="0" smtClean="0"/>
              <a:t>Al terminar este módulo, los participantes podrán: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Discutir la prevalencia de varios síndromes que involucran sensibilización central/dolor disfuncional, enfocándose en fibromialgia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Entender el impacto de los síndromes que involucran sensibilización central/dolor disfuncional, como fibromialgia,  en el funcionamiento del paciente y la calidad de vida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Explicar la patofisiología de la sensibilización central/ dolor disfuncional 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Reconocer las principales características clínicas del la fibromialgia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Seleccionar estrategias farmacológicas y no-farmacológicas apropiadas para el manejo de  fibromialgia</a:t>
            </a:r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EPIDEMIOLOGÍA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995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noProof="0" dirty="0" smtClean="0">
                <a:solidFill>
                  <a:schemeClr val="tx1">
                    <a:lumMod val="50000"/>
                  </a:schemeClr>
                </a:solidFill>
              </a:rPr>
              <a:t>General</a:t>
            </a:r>
            <a:endParaRPr lang="es-MX" sz="4000" noProof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6640968"/>
            <a:ext cx="7740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1. Tsang </a:t>
            </a:r>
            <a:r>
              <a:rPr lang="en-US" sz="1000" dirty="0">
                <a:solidFill>
                  <a:srgbClr val="002060"/>
                </a:solidFill>
                <a:ea typeface="MS PGothic" charset="0"/>
                <a:cs typeface="MS PGothic" charset="0"/>
              </a:rPr>
              <a:t>A </a:t>
            </a:r>
            <a:r>
              <a:rPr lang="en-US" sz="1000" i="1" dirty="0">
                <a:solidFill>
                  <a:srgbClr val="002060"/>
                </a:solidFill>
                <a:ea typeface="MS PGothic" charset="0"/>
                <a:cs typeface="MS PGothic" charset="0"/>
              </a:rPr>
              <a:t>et al. </a:t>
            </a:r>
            <a:r>
              <a:rPr lang="en-US" sz="1000" i="1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J Pain  </a:t>
            </a:r>
            <a:r>
              <a:rPr lang="en-US" sz="10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2006</a:t>
            </a:r>
            <a:r>
              <a:rPr lang="en-US" sz="1000" dirty="0">
                <a:solidFill>
                  <a:srgbClr val="002060"/>
                </a:solidFill>
                <a:ea typeface="MS PGothic" charset="0"/>
                <a:cs typeface="MS PGothic" charset="0"/>
              </a:rPr>
              <a:t>; 9(10):</a:t>
            </a:r>
            <a:r>
              <a:rPr lang="en-US" sz="10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883-91; 2. Schliiessbach J </a:t>
            </a:r>
            <a:r>
              <a:rPr lang="en-US" sz="1000" i="1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et al. </a:t>
            </a:r>
            <a:r>
              <a:rPr lang="en-CA" sz="1000" i="1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Eur J Pain  </a:t>
            </a:r>
            <a:r>
              <a:rPr lang="en-CA" sz="10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2013; [</a:t>
            </a:r>
            <a:r>
              <a:rPr lang="en-CA" sz="1000" dirty="0">
                <a:solidFill>
                  <a:srgbClr val="002060"/>
                </a:solidFill>
                <a:ea typeface="MS PGothic" charset="0"/>
                <a:cs typeface="MS PGothic" charset="0"/>
              </a:rPr>
              <a:t>Epub ahead of print].</a:t>
            </a:r>
            <a:endParaRPr lang="fr-FR" sz="1000" dirty="0">
              <a:solidFill>
                <a:srgbClr val="00206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tan común en la sensibilización central/ dolor disfuncional?</a:t>
            </a:r>
            <a:endParaRPr lang="es-MX" dirty="0"/>
          </a:p>
        </p:txBody>
      </p:sp>
      <p:sp>
        <p:nvSpPr>
          <p:cNvPr id="14" name="TextBox 6"/>
          <p:cNvSpPr txBox="1"/>
          <p:nvPr/>
        </p:nvSpPr>
        <p:spPr>
          <a:xfrm>
            <a:off x="3563888" y="2132856"/>
            <a:ext cx="5580112" cy="22467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prstClr val="white"/>
                </a:solidFill>
              </a:rPr>
              <a:t>17–35% </a:t>
            </a:r>
            <a:r>
              <a:rPr lang="es-MX" dirty="0" smtClean="0">
                <a:solidFill>
                  <a:prstClr val="white"/>
                </a:solidFill>
              </a:rPr>
              <a:t/>
            </a:r>
            <a:br>
              <a:rPr lang="es-MX" dirty="0" smtClean="0">
                <a:solidFill>
                  <a:prstClr val="white"/>
                </a:solidFill>
              </a:rPr>
            </a:br>
            <a:r>
              <a:rPr lang="es-MX" sz="2400" dirty="0" smtClean="0">
                <a:solidFill>
                  <a:prstClr val="white"/>
                </a:solidFill>
              </a:rPr>
              <a:t>de los pacientes con dolor crónico padecen </a:t>
            </a:r>
            <a:r>
              <a:rPr lang="es-MX" sz="2800" i="1" dirty="0" smtClean="0">
                <a:solidFill>
                  <a:prstClr val="white"/>
                </a:solidFill>
              </a:rPr>
              <a:t>hipersensibilidad generalizada y modulación del dolor condicionada</a:t>
            </a:r>
            <a:r>
              <a:rPr lang="es-MX" sz="2800" baseline="30000" dirty="0" smtClean="0">
                <a:solidFill>
                  <a:prstClr val="white"/>
                </a:solidFill>
              </a:rPr>
              <a:t>2</a:t>
            </a:r>
            <a:endParaRPr lang="es-MX" sz="2800" baseline="30000" dirty="0">
              <a:solidFill>
                <a:prstClr val="white"/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1691680" y="4797152"/>
            <a:ext cx="6408712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prstClr val="white"/>
                </a:solidFill>
              </a:rPr>
              <a:t>~5–15% </a:t>
            </a:r>
            <a:r>
              <a:rPr lang="es-MX" dirty="0" smtClean="0">
                <a:solidFill>
                  <a:prstClr val="white"/>
                </a:solidFill>
              </a:rPr>
              <a:t/>
            </a:r>
            <a:br>
              <a:rPr lang="es-MX" dirty="0" smtClean="0">
                <a:solidFill>
                  <a:prstClr val="white"/>
                </a:solidFill>
              </a:rPr>
            </a:br>
            <a:r>
              <a:rPr lang="es-MX" sz="2400" dirty="0" smtClean="0">
                <a:solidFill>
                  <a:prstClr val="white"/>
                </a:solidFill>
              </a:rPr>
              <a:t>de los adultos experimentan </a:t>
            </a:r>
            <a:br>
              <a:rPr lang="es-MX" sz="2400" dirty="0" smtClean="0">
                <a:solidFill>
                  <a:prstClr val="white"/>
                </a:solidFill>
              </a:rPr>
            </a:br>
            <a:r>
              <a:rPr lang="es-MX" sz="2800" i="1" dirty="0" smtClean="0">
                <a:solidFill>
                  <a:prstClr val="white"/>
                </a:solidFill>
              </a:rPr>
              <a:t>sensibilización central/dolor disfuncional</a:t>
            </a:r>
            <a:endParaRPr lang="es-MX" sz="2800" i="1" baseline="30000" dirty="0">
              <a:solidFill>
                <a:prstClr val="white"/>
              </a:solidFill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67544" y="1556792"/>
            <a:ext cx="2913023" cy="224676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prstClr val="black"/>
                </a:solidFill>
              </a:rPr>
              <a:t>~40% </a:t>
            </a:r>
            <a:r>
              <a:rPr lang="es-MX" dirty="0" smtClean="0">
                <a:solidFill>
                  <a:prstClr val="black"/>
                </a:solidFill>
              </a:rPr>
              <a:t/>
            </a:r>
            <a:br>
              <a:rPr lang="es-MX" dirty="0" smtClean="0">
                <a:solidFill>
                  <a:prstClr val="black"/>
                </a:solidFill>
              </a:rPr>
            </a:br>
            <a:r>
              <a:rPr lang="es-MX" sz="2400" dirty="0" smtClean="0">
                <a:solidFill>
                  <a:prstClr val="black"/>
                </a:solidFill>
              </a:rPr>
              <a:t>de los adultos padecen </a:t>
            </a:r>
            <a:r>
              <a:rPr lang="es-MX" sz="2800" i="1" dirty="0" smtClean="0">
                <a:solidFill>
                  <a:prstClr val="black"/>
                </a:solidFill>
              </a:rPr>
              <a:t>dolor crónico</a:t>
            </a:r>
            <a:r>
              <a:rPr lang="es-MX" sz="2800" baseline="30000" dirty="0" smtClean="0">
                <a:solidFill>
                  <a:prstClr val="black"/>
                </a:solidFill>
              </a:rPr>
              <a:t>1</a:t>
            </a:r>
            <a:endParaRPr lang="es-MX" sz="2800" baseline="30000" dirty="0">
              <a:solidFill>
                <a:prstClr val="black"/>
              </a:solidFill>
            </a:endParaRPr>
          </a:p>
        </p:txBody>
      </p:sp>
      <p:sp>
        <p:nvSpPr>
          <p:cNvPr id="17" name="Bent-Up Arrow 9"/>
          <p:cNvSpPr/>
          <p:nvPr/>
        </p:nvSpPr>
        <p:spPr>
          <a:xfrm rot="10800000" flipH="1">
            <a:off x="3563888" y="1628801"/>
            <a:ext cx="2556284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8" name="Down Arrow 10"/>
          <p:cNvSpPr/>
          <p:nvPr/>
        </p:nvSpPr>
        <p:spPr>
          <a:xfrm>
            <a:off x="5978275" y="4451633"/>
            <a:ext cx="216024" cy="273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MX" sz="3200" noProof="0" dirty="0" smtClean="0"/>
              <a:t>Diagnósticos Comunes Entre los Pacientes que Padecen Sensibilización Central/Dolor Disfuncional</a:t>
            </a:r>
            <a:endParaRPr lang="es-MX" sz="3200" noProof="0" dirty="0"/>
          </a:p>
        </p:txBody>
      </p:sp>
      <p:graphicFrame>
        <p:nvGraphicFramePr>
          <p:cNvPr id="11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809483"/>
              </p:ext>
            </p:extLst>
          </p:nvPr>
        </p:nvGraphicFramePr>
        <p:xfrm>
          <a:off x="395536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0" y="5688449"/>
            <a:ext cx="8678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2060"/>
                </a:solidFill>
              </a:rPr>
              <a:t>Nota:  algunos pacientes tuvieron más de 1 diagnóstico; los diagnósticos menos comunes incluyeron el síndrome de piernas inquietas (8%);  síndrome de fatiga crónica(4%) Cistitis intersticial (4%), síndrome de dolor regional complejo (2%) y sensibilidad química múltiple (1%)</a:t>
            </a:r>
          </a:p>
          <a:p>
            <a:r>
              <a:rPr lang="es-MX" sz="1200" b="1" dirty="0" smtClean="0">
                <a:solidFill>
                  <a:srgbClr val="002060"/>
                </a:solidFill>
              </a:rPr>
              <a:t>FM = fibromialgia; IBS = Síndrome de intestino irritable; MPS = síndrome de dolor miofascial; PTSD = trastorno de estrés post-traumático;  TH/M = migraña/cefalea por tensión; TMJ = trastorno de la articulación temporomandibular</a:t>
            </a:r>
          </a:p>
          <a:p>
            <a:r>
              <a:rPr lang="en-CA" sz="1000" dirty="0" smtClean="0">
                <a:solidFill>
                  <a:srgbClr val="002060"/>
                </a:solidFill>
              </a:rPr>
              <a:t>Neblett R </a:t>
            </a:r>
            <a:r>
              <a:rPr lang="en-CA" sz="1000" i="1" dirty="0" smtClean="0">
                <a:solidFill>
                  <a:srgbClr val="002060"/>
                </a:solidFill>
              </a:rPr>
              <a:t>et al</a:t>
            </a:r>
            <a:r>
              <a:rPr lang="en-CA" sz="1000" i="1" dirty="0">
                <a:solidFill>
                  <a:srgbClr val="002060"/>
                </a:solidFill>
              </a:rPr>
              <a:t>. </a:t>
            </a:r>
            <a:r>
              <a:rPr lang="en-CA" sz="1000" i="1" dirty="0" smtClean="0">
                <a:solidFill>
                  <a:srgbClr val="002060"/>
                </a:solidFill>
              </a:rPr>
              <a:t>J Pain  </a:t>
            </a:r>
            <a:r>
              <a:rPr lang="en-CA" sz="1000" dirty="0" smtClean="0">
                <a:solidFill>
                  <a:srgbClr val="002060"/>
                </a:solidFill>
              </a:rPr>
              <a:t>2013; 14(5</a:t>
            </a:r>
            <a:r>
              <a:rPr lang="en-CA" sz="1000" dirty="0">
                <a:solidFill>
                  <a:srgbClr val="002060"/>
                </a:solidFill>
              </a:rPr>
              <a:t>):438-45.</a:t>
            </a:r>
          </a:p>
        </p:txBody>
      </p:sp>
    </p:spTree>
    <p:extLst>
      <p:ext uri="{BB962C8B-B14F-4D97-AF65-F5344CB8AC3E}">
        <p14:creationId xmlns:p14="http://schemas.microsoft.com/office/powerpoint/2010/main" val="39791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Grp="1" noChangeArrowheads="1"/>
          </p:cNvSpPr>
          <p:nvPr>
            <p:ph type="title"/>
          </p:nvPr>
        </p:nvSpPr>
        <p:spPr>
          <a:xfrm>
            <a:off x="481013" y="168275"/>
            <a:ext cx="8078787" cy="1035050"/>
          </a:xfrm>
          <a:ln/>
        </p:spPr>
        <p:txBody>
          <a:bodyPr>
            <a:normAutofit/>
          </a:bodyPr>
          <a:lstStyle/>
          <a:p>
            <a:r>
              <a:rPr lang="es-MX" dirty="0" smtClean="0">
                <a:latin typeface="+mn-lt"/>
              </a:rPr>
              <a:t>Epidemiología de la fibromialgia</a:t>
            </a:r>
            <a:endParaRPr lang="es-MX" dirty="0"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340768"/>
            <a:ext cx="9144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lvl="1" algn="ctr">
              <a:lnSpc>
                <a:spcPct val="90000"/>
              </a:lnSpc>
            </a:pPr>
            <a:r>
              <a:rPr lang="es-MX" sz="2800" b="1" dirty="0" smtClean="0">
                <a:solidFill>
                  <a:srgbClr val="002060"/>
                </a:solidFill>
              </a:rPr>
              <a:t>La fibromialgia es uno de los padecimientos más comunes de sensibilización central/padecimientos disfuncionales.</a:t>
            </a:r>
            <a:r>
              <a:rPr lang="es-MX" sz="2800" b="1" baseline="30000" dirty="0" smtClean="0">
                <a:solidFill>
                  <a:srgbClr val="002060"/>
                </a:solidFill>
              </a:rPr>
              <a:t>1</a:t>
            </a:r>
            <a:endParaRPr lang="es-MX" sz="2800" b="1" baseline="30000" dirty="0">
              <a:solidFill>
                <a:srgbClr val="00206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7544" y="2420888"/>
            <a:ext cx="8388324" cy="640816"/>
          </a:xfrm>
          <a:prstGeom prst="rect">
            <a:avLst/>
          </a:prstGeom>
          <a:gradFill rotWithShape="1">
            <a:gsLst>
              <a:gs pos="0">
                <a:srgbClr val="12328C">
                  <a:gamma/>
                  <a:shade val="46275"/>
                  <a:invGamma/>
                </a:srgbClr>
              </a:gs>
              <a:gs pos="100000">
                <a:srgbClr val="12328C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111125" indent="-111125">
              <a:lnSpc>
                <a:spcPct val="80000"/>
              </a:lnSpc>
              <a:spcBef>
                <a:spcPct val="20000"/>
              </a:spcBef>
            </a:pPr>
            <a:r>
              <a:rPr lang="es-MX" sz="2200" b="1" dirty="0" smtClean="0">
                <a:solidFill>
                  <a:prstClr val="white"/>
                </a:solidFill>
              </a:rPr>
              <a:t>Se estima que la prevalencia en los EU es de 2–5% de la población adulta.</a:t>
            </a:r>
            <a:r>
              <a:rPr lang="es-MX" sz="2200" b="1" baseline="30000" dirty="0" smtClean="0">
                <a:solidFill>
                  <a:prstClr val="white"/>
                </a:solidFill>
              </a:rPr>
              <a:t>1</a:t>
            </a:r>
            <a:endParaRPr lang="es-MX" sz="2200" b="1" baseline="30000" dirty="0">
              <a:solidFill>
                <a:prstClr val="white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7545" y="4365104"/>
            <a:ext cx="8388323" cy="1508105"/>
          </a:xfrm>
          <a:prstGeom prst="rect">
            <a:avLst/>
          </a:prstGeom>
          <a:gradFill rotWithShape="1">
            <a:gsLst>
              <a:gs pos="0">
                <a:srgbClr val="12328C">
                  <a:gamma/>
                  <a:shade val="46275"/>
                  <a:invGamma/>
                </a:srgbClr>
              </a:gs>
              <a:gs pos="100000">
                <a:srgbClr val="12328C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MX" sz="2200" b="1" dirty="0" smtClean="0">
                <a:solidFill>
                  <a:prstClr val="white"/>
                </a:solidFill>
              </a:rPr>
              <a:t>La fibromialgia ocurre a todas las edades, en ambos sexos, y en todas las culturas pero ocurre más frecuentemente en:</a:t>
            </a:r>
            <a:r>
              <a:rPr lang="es-MX" sz="2200" b="1" baseline="30000" dirty="0" smtClean="0">
                <a:solidFill>
                  <a:prstClr val="white"/>
                </a:solidFill>
              </a:rPr>
              <a:t>4</a:t>
            </a:r>
          </a:p>
          <a:p>
            <a:pPr marL="268288" indent="-268288">
              <a:spcBef>
                <a:spcPct val="20000"/>
              </a:spcBef>
              <a:buFontTx/>
              <a:buChar char="•"/>
            </a:pPr>
            <a:r>
              <a:rPr lang="es-MX" sz="2000" dirty="0" smtClean="0">
                <a:solidFill>
                  <a:prstClr val="white"/>
                </a:solidFill>
              </a:rPr>
              <a:t>Mujeres </a:t>
            </a:r>
          </a:p>
          <a:p>
            <a:pPr marL="268288" indent="-268288">
              <a:spcBef>
                <a:spcPct val="20000"/>
              </a:spcBef>
              <a:buFontTx/>
              <a:buChar char="•"/>
            </a:pPr>
            <a:r>
              <a:rPr lang="es-MX" sz="2000" dirty="0" smtClean="0">
                <a:solidFill>
                  <a:prstClr val="white"/>
                </a:solidFill>
              </a:rPr>
              <a:t>Entre los 35 y los 60 años de edad</a:t>
            </a:r>
            <a:endParaRPr lang="es-MX" sz="2000" dirty="0">
              <a:solidFill>
                <a:prstClr val="white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67544" y="2996952"/>
            <a:ext cx="8388324" cy="1169551"/>
          </a:xfrm>
          <a:prstGeom prst="rect">
            <a:avLst/>
          </a:prstGeom>
          <a:gradFill rotWithShape="1">
            <a:gsLst>
              <a:gs pos="0">
                <a:srgbClr val="12328C">
                  <a:gamma/>
                  <a:shade val="46275"/>
                  <a:invGamma/>
                </a:srgbClr>
              </a:gs>
              <a:gs pos="100000">
                <a:srgbClr val="12328C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111125" indent="-111125">
              <a:spcBef>
                <a:spcPct val="20000"/>
              </a:spcBef>
            </a:pPr>
            <a:r>
              <a:rPr lang="es-MX" sz="2200" b="1" dirty="0" smtClean="0">
                <a:solidFill>
                  <a:prstClr val="white"/>
                </a:solidFill>
              </a:rPr>
              <a:t>La fibromialgia es altamente infra-diagnosticada:</a:t>
            </a:r>
            <a:r>
              <a:rPr lang="es-MX" sz="2200" b="1" baseline="30000" dirty="0" smtClean="0">
                <a:solidFill>
                  <a:prstClr val="white"/>
                </a:solidFill>
              </a:rPr>
              <a:t>2</a:t>
            </a:r>
          </a:p>
          <a:p>
            <a:pPr marL="268288" indent="-268288">
              <a:spcBef>
                <a:spcPct val="20000"/>
              </a:spcBef>
              <a:buFontTx/>
              <a:buChar char="•"/>
            </a:pPr>
            <a:r>
              <a:rPr lang="es-MX" sz="2000" dirty="0" smtClean="0">
                <a:solidFill>
                  <a:prstClr val="white"/>
                </a:solidFill>
              </a:rPr>
              <a:t>Solo 1 en 5 casos son diagnosticados</a:t>
            </a:r>
          </a:p>
          <a:p>
            <a:pPr marL="268288" indent="-268288">
              <a:spcBef>
                <a:spcPct val="20000"/>
              </a:spcBef>
              <a:buFontTx/>
              <a:buChar char="•"/>
            </a:pPr>
            <a:r>
              <a:rPr lang="es-MX" sz="2000" dirty="0" smtClean="0">
                <a:solidFill>
                  <a:prstClr val="white"/>
                </a:solidFill>
              </a:rPr>
              <a:t>El diagnóstico toma en promedio 5 años</a:t>
            </a:r>
            <a:r>
              <a:rPr lang="es-MX" sz="2000" baseline="30000" dirty="0" smtClean="0">
                <a:solidFill>
                  <a:prstClr val="white"/>
                </a:solidFill>
              </a:rPr>
              <a:t>3</a:t>
            </a:r>
            <a:endParaRPr lang="es-MX" sz="2000" baseline="30000" dirty="0">
              <a:solidFill>
                <a:prstClr val="white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7543" y="6181881"/>
            <a:ext cx="777686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67CFE1"/>
              </a:buClr>
            </a:pPr>
            <a:r>
              <a:rPr lang="es-MX" sz="1200" b="1" dirty="0" smtClean="0">
                <a:solidFill>
                  <a:srgbClr val="002060"/>
                </a:solidFill>
              </a:rPr>
              <a:t>EU = Estados Unidos de Norte América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67CFE1"/>
              </a:buClr>
            </a:pPr>
            <a:r>
              <a:rPr lang="en-US" sz="1000" dirty="0" smtClean="0">
                <a:solidFill>
                  <a:srgbClr val="002060"/>
                </a:solidFill>
              </a:rPr>
              <a:t>1. Wolfe F </a:t>
            </a:r>
            <a:r>
              <a:rPr lang="en-US" sz="1000" i="1" dirty="0" smtClean="0">
                <a:solidFill>
                  <a:srgbClr val="002060"/>
                </a:solidFill>
              </a:rPr>
              <a:t>et al. Arthritis Rheum</a:t>
            </a:r>
            <a:r>
              <a:rPr lang="en-US" sz="1000" dirty="0" smtClean="0">
                <a:solidFill>
                  <a:srgbClr val="002060"/>
                </a:solidFill>
              </a:rPr>
              <a:t> 1995; 38(1):19-28; 2. Weir PT </a:t>
            </a:r>
            <a:r>
              <a:rPr lang="en-US" sz="1000" i="1" dirty="0" smtClean="0">
                <a:solidFill>
                  <a:srgbClr val="002060"/>
                </a:solidFill>
              </a:rPr>
              <a:t>et al</a:t>
            </a:r>
            <a:r>
              <a:rPr lang="en-US" sz="1000" dirty="0" smtClean="0">
                <a:solidFill>
                  <a:srgbClr val="002060"/>
                </a:solidFill>
              </a:rPr>
              <a:t>. </a:t>
            </a:r>
            <a:r>
              <a:rPr lang="en-US" sz="1000" i="1" dirty="0" smtClean="0">
                <a:solidFill>
                  <a:srgbClr val="002060"/>
                </a:solidFill>
              </a:rPr>
              <a:t>J Clin Rheumatol</a:t>
            </a:r>
            <a:r>
              <a:rPr lang="en-US" sz="1000" dirty="0" smtClean="0">
                <a:solidFill>
                  <a:srgbClr val="002060"/>
                </a:solidFill>
              </a:rPr>
              <a:t> 2006; 12(3):124-8;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7CFE1"/>
              </a:buClr>
            </a:pPr>
            <a:r>
              <a:rPr lang="en-US" sz="1000" dirty="0" smtClean="0">
                <a:solidFill>
                  <a:srgbClr val="002060"/>
                </a:solidFill>
              </a:rPr>
              <a:t>3. National Pain Foundation. </a:t>
            </a:r>
            <a:r>
              <a:rPr lang="en-US" sz="1000" i="1" dirty="0" smtClean="0">
                <a:solidFill>
                  <a:srgbClr val="002060"/>
                </a:solidFill>
              </a:rPr>
              <a:t>Fibromyalgia: Facts and Statistics</a:t>
            </a:r>
            <a:r>
              <a:rPr lang="en-US" sz="1000" dirty="0" smtClean="0">
                <a:solidFill>
                  <a:srgbClr val="002060"/>
                </a:solidFill>
              </a:rPr>
              <a:t>. Available at: </a:t>
            </a:r>
            <a:r>
              <a:rPr lang="en-US" sz="1000" u="sng" dirty="0" smtClean="0">
                <a:solidFill>
                  <a:srgbClr val="002060"/>
                </a:solidFill>
              </a:rPr>
              <a:t>http://nationalpainfoundation.org/articles/849/facts-and-statistics</a:t>
            </a:r>
            <a:r>
              <a:rPr lang="en-US" sz="1000" dirty="0" smtClean="0">
                <a:solidFill>
                  <a:srgbClr val="002060"/>
                </a:solidFill>
              </a:rPr>
              <a:t>. Accessed: July 21, 2009; 4. </a:t>
            </a:r>
            <a:r>
              <a:rPr lang="en-CA" sz="1000" dirty="0" smtClean="0">
                <a:solidFill>
                  <a:srgbClr val="002060"/>
                </a:solidFill>
              </a:rPr>
              <a:t>White KP </a:t>
            </a:r>
            <a:r>
              <a:rPr lang="en-CA" sz="1000" i="1" dirty="0" smtClean="0">
                <a:solidFill>
                  <a:srgbClr val="002060"/>
                </a:solidFill>
              </a:rPr>
              <a:t>et al. </a:t>
            </a:r>
            <a:r>
              <a:rPr lang="nb-NO" sz="1000" i="1" dirty="0" smtClean="0">
                <a:solidFill>
                  <a:srgbClr val="002060"/>
                </a:solidFill>
              </a:rPr>
              <a:t>J Rheumatol</a:t>
            </a:r>
            <a:r>
              <a:rPr lang="nb-NO" sz="1000" dirty="0" smtClean="0">
                <a:solidFill>
                  <a:srgbClr val="002060"/>
                </a:solidFill>
              </a:rPr>
              <a:t> 1999; 26(7):1570-6.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8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 noProof="0" dirty="0" smtClean="0">
                <a:ea typeface="Arial Unicode MS" pitchFamily="34" charset="-128"/>
                <a:cs typeface="Arial Unicode MS" pitchFamily="34" charset="-128"/>
              </a:rPr>
              <a:t>Prevalencia de la Fibromialgia</a:t>
            </a:r>
          </a:p>
        </p:txBody>
      </p:sp>
      <p:sp>
        <p:nvSpPr>
          <p:cNvPr id="52227" name="Rectangle 11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s-MX" sz="2200" noProof="0" dirty="0" smtClean="0"/>
              <a:t>Se estima que afecta al 3–6% de la </a:t>
            </a:r>
            <a:r>
              <a:rPr lang="es-MX" sz="2200" b="1" noProof="0" dirty="0" smtClean="0"/>
              <a:t>población mundial</a:t>
            </a:r>
          </a:p>
          <a:p>
            <a:r>
              <a:rPr lang="es-MX" sz="2200" noProof="0" dirty="0" smtClean="0"/>
              <a:t>Ocurre en </a:t>
            </a:r>
            <a:r>
              <a:rPr lang="es-MX" sz="2200" b="1" dirty="0" smtClean="0"/>
              <a:t>todas las edades</a:t>
            </a:r>
            <a:r>
              <a:rPr lang="es-MX" sz="2200" noProof="0" dirty="0" smtClean="0"/>
              <a:t>, </a:t>
            </a:r>
            <a:r>
              <a:rPr lang="es-MX" sz="2200" b="1" noProof="0" dirty="0" smtClean="0"/>
              <a:t>ambos géneros </a:t>
            </a:r>
            <a:r>
              <a:rPr lang="es-MX" sz="2200" noProof="0" dirty="0" smtClean="0"/>
              <a:t>y en </a:t>
            </a:r>
            <a:r>
              <a:rPr lang="es-MX" sz="2200" b="1" dirty="0" smtClean="0"/>
              <a:t>todas las culturas</a:t>
            </a:r>
          </a:p>
          <a:p>
            <a:r>
              <a:rPr lang="es-MX" sz="2200" noProof="0" dirty="0" smtClean="0"/>
              <a:t>Mayor frecuencia en:</a:t>
            </a:r>
          </a:p>
          <a:p>
            <a:pPr lvl="1"/>
            <a:r>
              <a:rPr lang="es-MX" sz="2200" noProof="0" dirty="0" smtClean="0"/>
              <a:t>Mujeres</a:t>
            </a:r>
          </a:p>
          <a:p>
            <a:pPr lvl="2"/>
            <a:r>
              <a:rPr lang="es-MX" sz="2200" noProof="0" dirty="0" smtClean="0"/>
              <a:t>75–90% de las personas con fibromialgia son mujeres</a:t>
            </a:r>
          </a:p>
          <a:p>
            <a:pPr lvl="1"/>
            <a:r>
              <a:rPr lang="es-MX" sz="2200" noProof="0" dirty="0" smtClean="0"/>
              <a:t>Pacientes de edad avanzada (35–60 años de edad)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MX" sz="2200" noProof="0" dirty="0" smtClean="0"/>
              <a:t>Observada generalmente en familias, entre hermanos(as) o madres y sus hijos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MX" sz="2200" noProof="0" dirty="0" smtClean="0"/>
              <a:t>El diagnóstico se hace usualmente entre las edades de 20–50 años, pero la incidencia aumenta con la edad</a:t>
            </a:r>
          </a:p>
          <a:p>
            <a:pPr lvl="1"/>
            <a:r>
              <a:rPr lang="es-MX" sz="2200" noProof="0" dirty="0" smtClean="0"/>
              <a:t>Aproximadamente 8% de los adultos de 80 años de edad cumplen con los criterios del ACR de clasificación de fibromialgia</a:t>
            </a:r>
            <a:endParaRPr lang="es-MX" sz="2200" noProof="0" dirty="0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gray">
          <a:xfrm>
            <a:off x="142874" y="6021288"/>
            <a:ext cx="882161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defTabSz="904875" eaLnBrk="0" hangingPunct="0"/>
            <a:r>
              <a:rPr lang="es-MX" sz="1100" b="1" dirty="0" smtClean="0">
                <a:solidFill>
                  <a:schemeClr val="bg2"/>
                </a:solidFill>
                <a:cs typeface="Arial" pitchFamily="34" charset="0"/>
              </a:rPr>
              <a:t>ACR = Colegio Americano de Reumatología</a:t>
            </a:r>
          </a:p>
          <a:p>
            <a:pPr defTabSz="904875" eaLnBrk="0" hangingPunct="0"/>
            <a:r>
              <a:rPr lang="en-CA" sz="900" dirty="0" smtClean="0">
                <a:solidFill>
                  <a:schemeClr val="bg2"/>
                </a:solidFill>
                <a:cs typeface="Arial" pitchFamily="34" charset="0"/>
              </a:rPr>
              <a:t>Cardiel M, Rojas-Serrano J. </a:t>
            </a:r>
            <a:r>
              <a:rPr lang="en-CA" sz="900" i="1" dirty="0" smtClean="0">
                <a:solidFill>
                  <a:schemeClr val="bg2"/>
                </a:solidFill>
                <a:cs typeface="Arial" pitchFamily="34" charset="0"/>
              </a:rPr>
              <a:t>Clin Exp Rheumatol </a:t>
            </a:r>
            <a:r>
              <a:rPr lang="en-CA" sz="900" dirty="0" smtClean="0">
                <a:solidFill>
                  <a:schemeClr val="bg2"/>
                </a:solidFill>
                <a:cs typeface="Arial" pitchFamily="34" charset="0"/>
              </a:rPr>
              <a:t>2002; 20(5):617-24; Carmona L </a:t>
            </a:r>
            <a:r>
              <a:rPr lang="en-CA" sz="900" i="1" dirty="0" smtClean="0">
                <a:solidFill>
                  <a:schemeClr val="bg2"/>
                </a:solidFill>
                <a:cs typeface="Arial" pitchFamily="34" charset="0"/>
              </a:rPr>
              <a:t>et al. Ann Rheum Dis </a:t>
            </a:r>
            <a:r>
              <a:rPr lang="en-CA" sz="900" dirty="0" smtClean="0">
                <a:solidFill>
                  <a:schemeClr val="bg2"/>
                </a:solidFill>
                <a:cs typeface="Arial" pitchFamily="34" charset="0"/>
              </a:rPr>
              <a:t>2001; 60(11):1040-5; Lawrence RC </a:t>
            </a:r>
            <a:r>
              <a:rPr lang="en-CA" sz="900" i="1" dirty="0" smtClean="0">
                <a:solidFill>
                  <a:schemeClr val="bg2"/>
                </a:solidFill>
                <a:cs typeface="Arial" pitchFamily="34" charset="0"/>
              </a:rPr>
              <a:t>et al. Arthritis Rheum 1998; </a:t>
            </a:r>
            <a:r>
              <a:rPr lang="en-CA" sz="900" dirty="0" smtClean="0">
                <a:solidFill>
                  <a:schemeClr val="bg2"/>
                </a:solidFill>
                <a:cs typeface="Arial" pitchFamily="34" charset="0"/>
              </a:rPr>
              <a:t>41(5):778-99; Lindell L </a:t>
            </a:r>
            <a:r>
              <a:rPr lang="en-CA" sz="900" i="1" dirty="0" smtClean="0">
                <a:solidFill>
                  <a:schemeClr val="bg2"/>
                </a:solidFill>
                <a:cs typeface="Arial" pitchFamily="34" charset="0"/>
              </a:rPr>
              <a:t>et al. Scand J Prim Health Care </a:t>
            </a:r>
            <a:r>
              <a:rPr lang="en-CA" sz="900" dirty="0" smtClean="0">
                <a:solidFill>
                  <a:schemeClr val="bg2"/>
                </a:solidFill>
                <a:cs typeface="Arial" pitchFamily="34" charset="0"/>
              </a:rPr>
              <a:t>2000; 18(3):149-53; </a:t>
            </a:r>
            <a:r>
              <a:rPr lang="en-US" sz="900" dirty="0" smtClean="0">
                <a:solidFill>
                  <a:schemeClr val="bg2"/>
                </a:solidFill>
                <a:cs typeface="Arial" pitchFamily="34" charset="0"/>
              </a:rPr>
              <a:t>National Fibromyalgia Association. </a:t>
            </a:r>
            <a:r>
              <a:rPr lang="en-US" sz="900" i="1" dirty="0" smtClean="0">
                <a:solidFill>
                  <a:schemeClr val="bg2"/>
                </a:solidFill>
                <a:cs typeface="Arial" pitchFamily="34" charset="0"/>
              </a:rPr>
              <a:t>Prevalence</a:t>
            </a:r>
            <a:r>
              <a:rPr lang="en-US" sz="900" dirty="0" smtClean="0">
                <a:solidFill>
                  <a:schemeClr val="bg2"/>
                </a:solidFill>
                <a:cs typeface="Arial" pitchFamily="34" charset="0"/>
              </a:rPr>
              <a:t>. Available at: </a:t>
            </a:r>
            <a:r>
              <a:rPr lang="en-US" sz="900" dirty="0" smtClean="0">
                <a:solidFill>
                  <a:schemeClr val="bg2"/>
                </a:solidFill>
                <a:cs typeface="Arial" pitchFamily="34" charset="0"/>
                <a:hlinkClick r:id="rId3"/>
              </a:rPr>
              <a:t>http://fmaware.org/PageServera6cc.html?pagename=fibromyalgia_affected</a:t>
            </a:r>
            <a:r>
              <a:rPr lang="en-US" sz="900" dirty="0" smtClean="0">
                <a:solidFill>
                  <a:schemeClr val="bg2"/>
                </a:solidFill>
                <a:cs typeface="Arial" pitchFamily="34" charset="0"/>
              </a:rPr>
              <a:t>. Accessed: June 11, 2013; Neumann L, Buskila D. </a:t>
            </a:r>
            <a:r>
              <a:rPr lang="en-US" sz="900" i="1" dirty="0" smtClean="0">
                <a:solidFill>
                  <a:schemeClr val="bg2"/>
                </a:solidFill>
                <a:cs typeface="Arial" pitchFamily="34" charset="0"/>
              </a:rPr>
              <a:t>Curr Pain Headache Rep </a:t>
            </a:r>
            <a:r>
              <a:rPr lang="en-US" sz="900" dirty="0" smtClean="0">
                <a:solidFill>
                  <a:schemeClr val="bg2"/>
                </a:solidFill>
                <a:cs typeface="Arial" pitchFamily="34" charset="0"/>
              </a:rPr>
              <a:t>2003; 7(5):362-8; </a:t>
            </a:r>
            <a:r>
              <a:rPr lang="en-CA" sz="900" dirty="0" smtClean="0">
                <a:solidFill>
                  <a:schemeClr val="bg2"/>
                </a:solidFill>
                <a:cs typeface="Arial" pitchFamily="34" charset="0"/>
              </a:rPr>
              <a:t>Prescott E </a:t>
            </a:r>
            <a:r>
              <a:rPr lang="en-CA" sz="900" i="1" dirty="0" smtClean="0">
                <a:solidFill>
                  <a:schemeClr val="bg2"/>
                </a:solidFill>
                <a:cs typeface="Arial" pitchFamily="34" charset="0"/>
              </a:rPr>
              <a:t>et al. Scand J Rheumatol</a:t>
            </a:r>
            <a:r>
              <a:rPr lang="en-CA" sz="900" dirty="0" smtClean="0">
                <a:solidFill>
                  <a:schemeClr val="bg2"/>
                </a:solidFill>
                <a:cs typeface="Arial" pitchFamily="34" charset="0"/>
              </a:rPr>
              <a:t> 1993; 22(5):233-7</a:t>
            </a:r>
            <a:r>
              <a:rPr lang="en-US" sz="900" dirty="0" smtClean="0">
                <a:solidFill>
                  <a:schemeClr val="bg2"/>
                </a:solidFill>
                <a:cs typeface="Arial" pitchFamily="34" charset="0"/>
              </a:rPr>
              <a:t>; White KP </a:t>
            </a:r>
            <a:r>
              <a:rPr lang="en-US" sz="900" i="1" dirty="0" smtClean="0">
                <a:solidFill>
                  <a:schemeClr val="bg2"/>
                </a:solidFill>
                <a:cs typeface="Arial" pitchFamily="34" charset="0"/>
              </a:rPr>
              <a:t>et al. J Rheumatol </a:t>
            </a:r>
            <a:r>
              <a:rPr lang="en-US" sz="900" dirty="0" smtClean="0">
                <a:solidFill>
                  <a:schemeClr val="bg2"/>
                </a:solidFill>
                <a:cs typeface="Arial" pitchFamily="34" charset="0"/>
              </a:rPr>
              <a:t>1999; 26(7):1570-6; Wolfe F. </a:t>
            </a:r>
            <a:r>
              <a:rPr lang="en-US" sz="900" i="1" dirty="0" smtClean="0">
                <a:solidFill>
                  <a:schemeClr val="bg2"/>
                </a:solidFill>
                <a:cs typeface="Arial" pitchFamily="34" charset="0"/>
              </a:rPr>
              <a:t>J Musculoskeletal Pain </a:t>
            </a:r>
            <a:r>
              <a:rPr lang="en-US" sz="900" dirty="0" smtClean="0">
                <a:solidFill>
                  <a:schemeClr val="bg2"/>
                </a:solidFill>
                <a:cs typeface="Arial" pitchFamily="34" charset="0"/>
              </a:rPr>
              <a:t>1993; 1(3-4):137-48; </a:t>
            </a:r>
            <a:r>
              <a:rPr lang="en-CA" sz="900" dirty="0" smtClean="0">
                <a:solidFill>
                  <a:schemeClr val="bg2"/>
                </a:solidFill>
                <a:cs typeface="Arial" pitchFamily="34" charset="0"/>
              </a:rPr>
              <a:t>Wolfe F </a:t>
            </a:r>
            <a:r>
              <a:rPr lang="en-CA" sz="900" i="1" dirty="0" smtClean="0">
                <a:solidFill>
                  <a:schemeClr val="bg2"/>
                </a:solidFill>
                <a:cs typeface="Arial" pitchFamily="34" charset="0"/>
              </a:rPr>
              <a:t>et al. Arthritis Rheum </a:t>
            </a:r>
            <a:r>
              <a:rPr lang="en-CA" sz="900" dirty="0" smtClean="0">
                <a:solidFill>
                  <a:schemeClr val="bg2"/>
                </a:solidFill>
                <a:cs typeface="Arial" pitchFamily="34" charset="0"/>
              </a:rPr>
              <a:t>1995; 38(1):19-28.</a:t>
            </a:r>
            <a:r>
              <a:rPr lang="en-US" sz="900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endParaRPr lang="en-US" sz="9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3928" y="436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881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C000"/>
      </a:hlink>
      <a:folHlink>
        <a:srgbClr val="FFFFCC"/>
      </a:folHlink>
    </a:clrScheme>
    <a:fontScheme name="1_Default Desig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9805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0CD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15763</TotalTime>
  <Words>1449</Words>
  <Application>Microsoft Office PowerPoint</Application>
  <PresentationFormat>On-screen Show (4:3)</PresentationFormat>
  <Paragraphs>160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1_Default Design</vt:lpstr>
      <vt:lpstr>1_Office Theme</vt:lpstr>
      <vt:lpstr>3_Office Theme</vt:lpstr>
      <vt:lpstr>PowerPoint Presentation</vt:lpstr>
      <vt:lpstr>Comité de Desarrollo</vt:lpstr>
      <vt:lpstr>Objetivos de Aprendizaje</vt:lpstr>
      <vt:lpstr>EPIDEMIOLOGÍA</vt:lpstr>
      <vt:lpstr>PowerPoint Presentation</vt:lpstr>
      <vt:lpstr>¿Qué tan común en la sensibilización central/ dolor disfuncional?</vt:lpstr>
      <vt:lpstr>Diagnósticos Comunes Entre los Pacientes que Padecen Sensibilización Central/Dolor Disfuncional</vt:lpstr>
      <vt:lpstr>Epidemiología de la fibromialgia</vt:lpstr>
      <vt:lpstr>Prevalencia de la Fibromialgia</vt:lpstr>
      <vt:lpstr>PowerPoint Presentation</vt:lpstr>
      <vt:lpstr>Epidemiología de la Fibromialgia: Resumen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Pain in General</dc:title>
  <dc:creator>Rebecca Cowan</dc:creator>
  <cp:lastModifiedBy>Cigeroglu, Osman</cp:lastModifiedBy>
  <cp:revision>924</cp:revision>
  <cp:lastPrinted>2013-09-10T18:56:49Z</cp:lastPrinted>
  <dcterms:created xsi:type="dcterms:W3CDTF">2013-04-23T13:02:59Z</dcterms:created>
  <dcterms:modified xsi:type="dcterms:W3CDTF">2015-07-06T17:59:45Z</dcterms:modified>
</cp:coreProperties>
</file>