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Lst>
  <p:notesMasterIdLst>
    <p:notesMasterId r:id="rId19"/>
  </p:notesMasterIdLst>
  <p:handoutMasterIdLst>
    <p:handoutMasterId r:id="rId20"/>
  </p:handoutMasterIdLst>
  <p:sldIdLst>
    <p:sldId id="930" r:id="rId4"/>
    <p:sldId id="931" r:id="rId5"/>
    <p:sldId id="932" r:id="rId6"/>
    <p:sldId id="1391" r:id="rId7"/>
    <p:sldId id="1392" r:id="rId8"/>
    <p:sldId id="1393" r:id="rId9"/>
    <p:sldId id="1394" r:id="rId10"/>
    <p:sldId id="1395" r:id="rId11"/>
    <p:sldId id="1396" r:id="rId12"/>
    <p:sldId id="1397" r:id="rId13"/>
    <p:sldId id="1398" r:id="rId14"/>
    <p:sldId id="1399" r:id="rId15"/>
    <p:sldId id="1400" r:id="rId16"/>
    <p:sldId id="1401" r:id="rId17"/>
    <p:sldId id="1402"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Claude Vachon" initials="MC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8E2FC"/>
    <a:srgbClr val="002B82"/>
    <a:srgbClr val="0C6FCF"/>
    <a:srgbClr val="5AA9F5"/>
    <a:srgbClr val="C03932"/>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36918"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75" d="100"/>
        <a:sy n="75" d="100"/>
      </p:scale>
      <p:origin x="0" y="0"/>
    </p:cViewPr>
  </p:sorterViewPr>
  <p:notesViewPr>
    <p:cSldViewPr>
      <p:cViewPr>
        <p:scale>
          <a:sx n="90" d="100"/>
          <a:sy n="90" d="100"/>
        </p:scale>
        <p:origin x="-1992" y="190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2D197-17D4-447B-97B9-BDA5B657BA7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BC844428-8F34-4285-8232-29D579366ADB}">
      <dgm:prSet phldrT="[Text]"/>
      <dgm:spPr>
        <a:solidFill>
          <a:schemeClr val="accent2"/>
        </a:solidFill>
        <a:ln>
          <a:solidFill>
            <a:schemeClr val="accent2"/>
          </a:solidFill>
        </a:ln>
      </dgm:spPr>
      <dgm:t>
        <a:bodyPr/>
        <a:lstStyle/>
        <a:p>
          <a:pPr algn="ctr"/>
          <a:r>
            <a:rPr lang="es-MX" noProof="0" dirty="0" smtClean="0"/>
            <a:t>Dolor</a:t>
          </a:r>
          <a:endParaRPr lang="es-MX" noProof="0" dirty="0"/>
        </a:p>
      </dgm:t>
    </dgm:pt>
    <dgm:pt modelId="{A48DF613-0A9F-458E-9CB6-E7E890943F09}" type="parTrans" cxnId="{9E88CB14-9243-43DC-8BBD-576CB481E289}">
      <dgm:prSet/>
      <dgm:spPr/>
      <dgm:t>
        <a:bodyPr/>
        <a:lstStyle/>
        <a:p>
          <a:endParaRPr lang="es-MX" noProof="0"/>
        </a:p>
      </dgm:t>
    </dgm:pt>
    <dgm:pt modelId="{D9DDFE50-6E3F-433C-9499-AF07184250BD}" type="sibTrans" cxnId="{9E88CB14-9243-43DC-8BBD-576CB481E289}">
      <dgm:prSet/>
      <dgm:spPr/>
      <dgm:t>
        <a:bodyPr/>
        <a:lstStyle/>
        <a:p>
          <a:endParaRPr lang="es-MX" noProof="0"/>
        </a:p>
      </dgm:t>
    </dgm:pt>
    <dgm:pt modelId="{4B97690B-3FFC-49C9-BA06-82646E1095BB}">
      <dgm:prSet phldrT="[Text]"/>
      <dgm:spPr>
        <a:solidFill>
          <a:schemeClr val="accent2"/>
        </a:solidFill>
        <a:ln>
          <a:solidFill>
            <a:schemeClr val="accent2"/>
          </a:solidFill>
        </a:ln>
      </dgm:spPr>
      <dgm:t>
        <a:bodyPr/>
        <a:lstStyle/>
        <a:p>
          <a:pPr algn="l"/>
          <a:r>
            <a:rPr lang="es-MX" noProof="0" dirty="0" smtClean="0"/>
            <a:t>Dolor en todo el cuerpo</a:t>
          </a:r>
          <a:endParaRPr lang="es-MX" noProof="0" dirty="0"/>
        </a:p>
      </dgm:t>
    </dgm:pt>
    <dgm:pt modelId="{73DFE010-19F2-40FB-83EF-3A17409765C8}" type="parTrans" cxnId="{DAACE704-D810-4E88-9B4C-A998E18B786C}">
      <dgm:prSet/>
      <dgm:spPr/>
      <dgm:t>
        <a:bodyPr/>
        <a:lstStyle/>
        <a:p>
          <a:endParaRPr lang="es-MX" noProof="0"/>
        </a:p>
      </dgm:t>
    </dgm:pt>
    <dgm:pt modelId="{4793410A-297A-42F5-A420-B6D960E87EBD}" type="sibTrans" cxnId="{DAACE704-D810-4E88-9B4C-A998E18B786C}">
      <dgm:prSet/>
      <dgm:spPr/>
      <dgm:t>
        <a:bodyPr/>
        <a:lstStyle/>
        <a:p>
          <a:endParaRPr lang="es-MX" noProof="0"/>
        </a:p>
      </dgm:t>
    </dgm:pt>
    <dgm:pt modelId="{B727107B-515C-4FA9-B4A8-92F71989962C}">
      <dgm:prSet phldrT="[Text]"/>
      <dgm:spPr>
        <a:solidFill>
          <a:schemeClr val="accent2"/>
        </a:solidFill>
        <a:ln>
          <a:solidFill>
            <a:schemeClr val="accent2"/>
          </a:solidFill>
        </a:ln>
      </dgm:spPr>
      <dgm:t>
        <a:bodyPr/>
        <a:lstStyle/>
        <a:p>
          <a:pPr algn="l"/>
          <a:r>
            <a:rPr lang="es-MX" noProof="0" dirty="0" smtClean="0"/>
            <a:t>Músculos rígidos/adoloridos</a:t>
          </a:r>
          <a:endParaRPr lang="es-MX" noProof="0" dirty="0"/>
        </a:p>
      </dgm:t>
    </dgm:pt>
    <dgm:pt modelId="{14F6F13E-B5EF-4A0E-8A6F-3B4365921436}" type="parTrans" cxnId="{8F5D4198-CAFC-49F7-AB99-4D5F1E2B2F28}">
      <dgm:prSet/>
      <dgm:spPr/>
      <dgm:t>
        <a:bodyPr/>
        <a:lstStyle/>
        <a:p>
          <a:endParaRPr lang="es-MX" noProof="0"/>
        </a:p>
      </dgm:t>
    </dgm:pt>
    <dgm:pt modelId="{ECBF2180-75DB-46FF-AC4C-F8618CB44DBB}" type="sibTrans" cxnId="{8F5D4198-CAFC-49F7-AB99-4D5F1E2B2F28}">
      <dgm:prSet/>
      <dgm:spPr/>
      <dgm:t>
        <a:bodyPr/>
        <a:lstStyle/>
        <a:p>
          <a:endParaRPr lang="es-MX" noProof="0"/>
        </a:p>
      </dgm:t>
    </dgm:pt>
    <dgm:pt modelId="{78D37C9C-3A4E-4894-AAEC-5657C416C441}">
      <dgm:prSet phldrT="[Text]"/>
      <dgm:spPr/>
      <dgm:t>
        <a:bodyPr/>
        <a:lstStyle/>
        <a:p>
          <a:pPr algn="ctr"/>
          <a:r>
            <a:rPr lang="es-MX" noProof="0" dirty="0" smtClean="0"/>
            <a:t>Ansiedad/depresión</a:t>
          </a:r>
          <a:endParaRPr lang="es-MX" noProof="0" dirty="0"/>
        </a:p>
      </dgm:t>
    </dgm:pt>
    <dgm:pt modelId="{438BB7A3-330F-4339-85B1-04E22EB069C7}" type="parTrans" cxnId="{E206DB7B-C022-4E8E-B7B8-371C215906F0}">
      <dgm:prSet/>
      <dgm:spPr/>
      <dgm:t>
        <a:bodyPr/>
        <a:lstStyle/>
        <a:p>
          <a:endParaRPr lang="es-MX" noProof="0"/>
        </a:p>
      </dgm:t>
    </dgm:pt>
    <dgm:pt modelId="{4206A8BB-2228-44A9-A3CC-80B3E2CAFACB}" type="sibTrans" cxnId="{E206DB7B-C022-4E8E-B7B8-371C215906F0}">
      <dgm:prSet/>
      <dgm:spPr/>
      <dgm:t>
        <a:bodyPr/>
        <a:lstStyle/>
        <a:p>
          <a:endParaRPr lang="es-MX" noProof="0"/>
        </a:p>
      </dgm:t>
    </dgm:pt>
    <dgm:pt modelId="{877C8514-625F-4A04-9BC6-C06934A5D40A}">
      <dgm:prSet phldrT="[Text]"/>
      <dgm:spPr/>
      <dgm:t>
        <a:bodyPr/>
        <a:lstStyle/>
        <a:p>
          <a:pPr algn="l"/>
          <a:r>
            <a:rPr lang="es-MX" noProof="0" dirty="0" smtClean="0"/>
            <a:t>Triste o deprimido</a:t>
          </a:r>
          <a:endParaRPr lang="es-MX" noProof="0" dirty="0"/>
        </a:p>
      </dgm:t>
    </dgm:pt>
    <dgm:pt modelId="{4992588C-B789-4581-A2D0-1DBF5B498E4C}" type="parTrans" cxnId="{D97BDA0B-60DC-4B5A-B7A8-B3EB39BD2EB5}">
      <dgm:prSet/>
      <dgm:spPr/>
      <dgm:t>
        <a:bodyPr/>
        <a:lstStyle/>
        <a:p>
          <a:endParaRPr lang="es-MX" noProof="0"/>
        </a:p>
      </dgm:t>
    </dgm:pt>
    <dgm:pt modelId="{A8E83217-4E9C-433C-95C6-B66522C0FC30}" type="sibTrans" cxnId="{D97BDA0B-60DC-4B5A-B7A8-B3EB39BD2EB5}">
      <dgm:prSet/>
      <dgm:spPr/>
      <dgm:t>
        <a:bodyPr/>
        <a:lstStyle/>
        <a:p>
          <a:endParaRPr lang="es-MX" noProof="0"/>
        </a:p>
      </dgm:t>
    </dgm:pt>
    <dgm:pt modelId="{5B7C56FF-CE04-4736-9DCA-6049D2DFA22D}">
      <dgm:prSet phldrT="[Text]"/>
      <dgm:spPr/>
      <dgm:t>
        <a:bodyPr/>
        <a:lstStyle/>
        <a:p>
          <a:pPr algn="l"/>
          <a:r>
            <a:rPr lang="es-MX" noProof="0" dirty="0" smtClean="0"/>
            <a:t>Ansiedad</a:t>
          </a:r>
          <a:endParaRPr lang="es-MX" noProof="0" dirty="0"/>
        </a:p>
      </dgm:t>
    </dgm:pt>
    <dgm:pt modelId="{0BB6BB20-29A3-4E4D-B82D-47C203CA46E3}" type="parTrans" cxnId="{655A6B84-6216-4A2F-AFDB-FB9EA962EB4A}">
      <dgm:prSet/>
      <dgm:spPr/>
      <dgm:t>
        <a:bodyPr/>
        <a:lstStyle/>
        <a:p>
          <a:endParaRPr lang="es-MX" noProof="0"/>
        </a:p>
      </dgm:t>
    </dgm:pt>
    <dgm:pt modelId="{E57DC946-9809-4F77-B269-C8719D7884B0}" type="sibTrans" cxnId="{655A6B84-6216-4A2F-AFDB-FB9EA962EB4A}">
      <dgm:prSet/>
      <dgm:spPr/>
      <dgm:t>
        <a:bodyPr/>
        <a:lstStyle/>
        <a:p>
          <a:endParaRPr lang="es-MX" noProof="0"/>
        </a:p>
      </dgm:t>
    </dgm:pt>
    <dgm:pt modelId="{4D9EF557-16B3-4066-98B8-73E02E63C29C}">
      <dgm:prSet phldrT="[Text]"/>
      <dgm:spPr>
        <a:solidFill>
          <a:schemeClr val="bg1">
            <a:lumMod val="50000"/>
            <a:lumOff val="50000"/>
          </a:schemeClr>
        </a:solidFill>
      </dgm:spPr>
      <dgm:t>
        <a:bodyPr/>
        <a:lstStyle/>
        <a:p>
          <a:pPr algn="ctr"/>
          <a:r>
            <a:rPr lang="es-MX" noProof="0" dirty="0" smtClean="0"/>
            <a:t>Fatiga</a:t>
          </a:r>
          <a:endParaRPr lang="es-MX" noProof="0" dirty="0"/>
        </a:p>
      </dgm:t>
    </dgm:pt>
    <dgm:pt modelId="{9342DA59-D847-4177-A66B-E0A4D5214AF1}" type="parTrans" cxnId="{A2A24B26-7491-4202-A2A6-63AD47D2AB07}">
      <dgm:prSet/>
      <dgm:spPr/>
      <dgm:t>
        <a:bodyPr/>
        <a:lstStyle/>
        <a:p>
          <a:endParaRPr lang="es-MX" noProof="0"/>
        </a:p>
      </dgm:t>
    </dgm:pt>
    <dgm:pt modelId="{1FF68CF4-89B1-464F-B0C9-810446B2196F}" type="sibTrans" cxnId="{A2A24B26-7491-4202-A2A6-63AD47D2AB07}">
      <dgm:prSet/>
      <dgm:spPr/>
      <dgm:t>
        <a:bodyPr/>
        <a:lstStyle/>
        <a:p>
          <a:endParaRPr lang="es-MX" noProof="0"/>
        </a:p>
      </dgm:t>
    </dgm:pt>
    <dgm:pt modelId="{9DB09E88-E9F7-4CFA-99F5-05B67A77F820}">
      <dgm:prSet phldrT="[Text]"/>
      <dgm:spPr>
        <a:solidFill>
          <a:schemeClr val="accent3"/>
        </a:solidFill>
      </dgm:spPr>
      <dgm:t>
        <a:bodyPr/>
        <a:lstStyle/>
        <a:p>
          <a:pPr algn="l"/>
          <a:r>
            <a:rPr lang="es-MX" noProof="0" dirty="0" smtClean="0">
              <a:solidFill>
                <a:schemeClr val="bg1"/>
              </a:solidFill>
            </a:rPr>
            <a:t>Dificultad para concentrarse</a:t>
          </a:r>
          <a:endParaRPr lang="es-MX" noProof="0" dirty="0">
            <a:solidFill>
              <a:schemeClr val="bg1"/>
            </a:solidFill>
          </a:endParaRPr>
        </a:p>
      </dgm:t>
    </dgm:pt>
    <dgm:pt modelId="{7B98E0AA-79FB-42FE-B3FA-560A898ECC1D}" type="parTrans" cxnId="{0A78CFA6-92C2-4198-8A25-8FC8878D35B1}">
      <dgm:prSet/>
      <dgm:spPr/>
      <dgm:t>
        <a:bodyPr/>
        <a:lstStyle/>
        <a:p>
          <a:endParaRPr lang="es-MX" noProof="0"/>
        </a:p>
      </dgm:t>
    </dgm:pt>
    <dgm:pt modelId="{09BECB01-89D3-4196-BB8A-95BA925402EB}" type="sibTrans" cxnId="{0A78CFA6-92C2-4198-8A25-8FC8878D35B1}">
      <dgm:prSet/>
      <dgm:spPr/>
      <dgm:t>
        <a:bodyPr/>
        <a:lstStyle/>
        <a:p>
          <a:endParaRPr lang="es-MX" noProof="0"/>
        </a:p>
      </dgm:t>
    </dgm:pt>
    <dgm:pt modelId="{B9A1D322-49C8-4164-9BBC-79E267FD9C56}">
      <dgm:prSet phldrT="[Text]"/>
      <dgm:spPr>
        <a:solidFill>
          <a:schemeClr val="accent3"/>
        </a:solidFill>
      </dgm:spPr>
      <dgm:t>
        <a:bodyPr/>
        <a:lstStyle/>
        <a:p>
          <a:pPr algn="ctr"/>
          <a:r>
            <a:rPr lang="es-MX" noProof="0" dirty="0" smtClean="0">
              <a:solidFill>
                <a:schemeClr val="bg1"/>
              </a:solidFill>
            </a:rPr>
            <a:t>Otros síntomas</a:t>
          </a:r>
          <a:endParaRPr lang="es-MX" noProof="0" dirty="0">
            <a:solidFill>
              <a:schemeClr val="bg1"/>
            </a:solidFill>
          </a:endParaRPr>
        </a:p>
      </dgm:t>
    </dgm:pt>
    <dgm:pt modelId="{6B199054-3A17-4195-85B7-6F8B3E161FA2}" type="parTrans" cxnId="{81C34AF2-A92E-4F8E-B4F7-BDCE19B073D2}">
      <dgm:prSet/>
      <dgm:spPr/>
      <dgm:t>
        <a:bodyPr/>
        <a:lstStyle/>
        <a:p>
          <a:endParaRPr lang="es-MX" noProof="0"/>
        </a:p>
      </dgm:t>
    </dgm:pt>
    <dgm:pt modelId="{83681373-F409-4AFC-89A5-E3BEC4255C2E}" type="sibTrans" cxnId="{81C34AF2-A92E-4F8E-B4F7-BDCE19B073D2}">
      <dgm:prSet/>
      <dgm:spPr/>
      <dgm:t>
        <a:bodyPr/>
        <a:lstStyle/>
        <a:p>
          <a:endParaRPr lang="es-MX" noProof="0"/>
        </a:p>
      </dgm:t>
    </dgm:pt>
    <dgm:pt modelId="{4155451C-1D98-457F-B0D1-2556C3BADEB4}">
      <dgm:prSet phldrT="[Text]"/>
      <dgm:spPr>
        <a:solidFill>
          <a:schemeClr val="accent2"/>
        </a:solidFill>
        <a:ln>
          <a:solidFill>
            <a:schemeClr val="accent2"/>
          </a:solidFill>
        </a:ln>
      </dgm:spPr>
      <dgm:t>
        <a:bodyPr/>
        <a:lstStyle/>
        <a:p>
          <a:pPr algn="l"/>
          <a:r>
            <a:rPr lang="es-MX" noProof="0" dirty="0" smtClean="0"/>
            <a:t>Cefaleas</a:t>
          </a:r>
          <a:endParaRPr lang="es-MX" noProof="0" dirty="0"/>
        </a:p>
      </dgm:t>
    </dgm:pt>
    <dgm:pt modelId="{86A76329-F133-4ADC-845D-61798F03699A}" type="parTrans" cxnId="{13CD6BEF-CF97-46C6-B629-5E246B9B475E}">
      <dgm:prSet/>
      <dgm:spPr/>
      <dgm:t>
        <a:bodyPr/>
        <a:lstStyle/>
        <a:p>
          <a:endParaRPr lang="es-MX" noProof="0"/>
        </a:p>
      </dgm:t>
    </dgm:pt>
    <dgm:pt modelId="{13545008-71C4-45E8-9EF4-DDD983761E9C}" type="sibTrans" cxnId="{13CD6BEF-CF97-46C6-B629-5E246B9B475E}">
      <dgm:prSet/>
      <dgm:spPr/>
      <dgm:t>
        <a:bodyPr/>
        <a:lstStyle/>
        <a:p>
          <a:endParaRPr lang="es-MX" noProof="0"/>
        </a:p>
      </dgm:t>
    </dgm:pt>
    <dgm:pt modelId="{0CE917AB-471E-4B69-BC5F-251D4A3C7986}">
      <dgm:prSet phldrT="[Text]"/>
      <dgm:spPr>
        <a:solidFill>
          <a:schemeClr val="accent2"/>
        </a:solidFill>
        <a:ln>
          <a:solidFill>
            <a:schemeClr val="accent2"/>
          </a:solidFill>
        </a:ln>
      </dgm:spPr>
      <dgm:t>
        <a:bodyPr/>
        <a:lstStyle/>
        <a:p>
          <a:pPr algn="l"/>
          <a:r>
            <a:rPr lang="es-MX" noProof="0" dirty="0" smtClean="0"/>
            <a:t>Dolor en la mandíbula</a:t>
          </a:r>
          <a:endParaRPr lang="es-MX" noProof="0" dirty="0"/>
        </a:p>
      </dgm:t>
    </dgm:pt>
    <dgm:pt modelId="{982A3DFD-EA89-46A8-B39B-3DB78FB204F5}" type="parTrans" cxnId="{744DF54C-AF58-4DB7-855F-77B6A5A9127B}">
      <dgm:prSet/>
      <dgm:spPr/>
      <dgm:t>
        <a:bodyPr/>
        <a:lstStyle/>
        <a:p>
          <a:endParaRPr lang="es-MX" noProof="0"/>
        </a:p>
      </dgm:t>
    </dgm:pt>
    <dgm:pt modelId="{D457ADF0-D102-4F59-B32A-F8AA0AA6A9D3}" type="sibTrans" cxnId="{744DF54C-AF58-4DB7-855F-77B6A5A9127B}">
      <dgm:prSet/>
      <dgm:spPr/>
      <dgm:t>
        <a:bodyPr/>
        <a:lstStyle/>
        <a:p>
          <a:endParaRPr lang="es-MX" noProof="0"/>
        </a:p>
      </dgm:t>
    </dgm:pt>
    <dgm:pt modelId="{A402FAD4-41D2-44F5-83A9-FAD45441B976}">
      <dgm:prSet phldrT="[Text]"/>
      <dgm:spPr>
        <a:solidFill>
          <a:schemeClr val="accent2"/>
        </a:solidFill>
        <a:ln>
          <a:solidFill>
            <a:schemeClr val="accent2"/>
          </a:solidFill>
        </a:ln>
      </dgm:spPr>
      <dgm:t>
        <a:bodyPr/>
        <a:lstStyle/>
        <a:p>
          <a:pPr algn="l"/>
          <a:r>
            <a:rPr lang="es-MX" noProof="0" dirty="0" smtClean="0"/>
            <a:t>Dolor pélvico</a:t>
          </a:r>
          <a:endParaRPr lang="es-MX" noProof="0" dirty="0"/>
        </a:p>
      </dgm:t>
    </dgm:pt>
    <dgm:pt modelId="{1107C9D3-26B4-4A63-8D8E-543D9EA65BCD}" type="parTrans" cxnId="{48619F66-10C4-4523-8C31-09B20D1CF7E4}">
      <dgm:prSet/>
      <dgm:spPr/>
      <dgm:t>
        <a:bodyPr/>
        <a:lstStyle/>
        <a:p>
          <a:endParaRPr lang="es-MX" noProof="0"/>
        </a:p>
      </dgm:t>
    </dgm:pt>
    <dgm:pt modelId="{7F2F9049-3EF8-487A-A5DF-A2B8FAD49161}" type="sibTrans" cxnId="{48619F66-10C4-4523-8C31-09B20D1CF7E4}">
      <dgm:prSet/>
      <dgm:spPr/>
      <dgm:t>
        <a:bodyPr/>
        <a:lstStyle/>
        <a:p>
          <a:endParaRPr lang="es-MX" noProof="0"/>
        </a:p>
      </dgm:t>
    </dgm:pt>
    <dgm:pt modelId="{D78F8C74-EEF7-435D-AE5E-38D9BB575F63}">
      <dgm:prSet phldrT="[Text]"/>
      <dgm:spPr>
        <a:solidFill>
          <a:schemeClr val="accent2"/>
        </a:solidFill>
        <a:ln>
          <a:solidFill>
            <a:schemeClr val="accent2"/>
          </a:solidFill>
        </a:ln>
      </dgm:spPr>
      <dgm:t>
        <a:bodyPr/>
        <a:lstStyle/>
        <a:p>
          <a:pPr algn="l"/>
          <a:r>
            <a:rPr lang="es-MX" noProof="0" dirty="0" smtClean="0"/>
            <a:t>Dolor en la vejiga/al orinar</a:t>
          </a:r>
          <a:endParaRPr lang="es-MX" noProof="0" dirty="0"/>
        </a:p>
      </dgm:t>
    </dgm:pt>
    <dgm:pt modelId="{E498E9E1-68FF-4464-AE29-F4D4D5A019B5}" type="parTrans" cxnId="{BE03B3C6-91B3-4655-A93B-33ACDAAF7433}">
      <dgm:prSet/>
      <dgm:spPr/>
      <dgm:t>
        <a:bodyPr/>
        <a:lstStyle/>
        <a:p>
          <a:endParaRPr lang="es-MX" noProof="0"/>
        </a:p>
      </dgm:t>
    </dgm:pt>
    <dgm:pt modelId="{195A1361-3651-4E7C-9ADC-85CB181881CE}" type="sibTrans" cxnId="{BE03B3C6-91B3-4655-A93B-33ACDAAF7433}">
      <dgm:prSet/>
      <dgm:spPr/>
      <dgm:t>
        <a:bodyPr/>
        <a:lstStyle/>
        <a:p>
          <a:endParaRPr lang="es-MX" noProof="0"/>
        </a:p>
      </dgm:t>
    </dgm:pt>
    <dgm:pt modelId="{CAD77C58-AC68-4E2B-A5FC-47296FDC6A0F}">
      <dgm:prSet phldrT="[Text]"/>
      <dgm:spPr/>
      <dgm:t>
        <a:bodyPr/>
        <a:lstStyle/>
        <a:p>
          <a:pPr algn="l"/>
          <a:r>
            <a:rPr lang="es-MX" noProof="0" dirty="0" smtClean="0"/>
            <a:t>El estrés empeora los síntomas</a:t>
          </a:r>
          <a:endParaRPr lang="es-MX" noProof="0" dirty="0"/>
        </a:p>
      </dgm:t>
    </dgm:pt>
    <dgm:pt modelId="{9A3CF642-C419-4748-BC9D-A725C5D9998F}" type="parTrans" cxnId="{7F509CB8-C951-4621-A3B1-61C243F70C9A}">
      <dgm:prSet/>
      <dgm:spPr/>
      <dgm:t>
        <a:bodyPr/>
        <a:lstStyle/>
        <a:p>
          <a:endParaRPr lang="es-MX" noProof="0"/>
        </a:p>
      </dgm:t>
    </dgm:pt>
    <dgm:pt modelId="{FC2F6A69-1A70-4CE0-951E-5D74613D3907}" type="sibTrans" cxnId="{7F509CB8-C951-4621-A3B1-61C243F70C9A}">
      <dgm:prSet/>
      <dgm:spPr/>
      <dgm:t>
        <a:bodyPr/>
        <a:lstStyle/>
        <a:p>
          <a:endParaRPr lang="es-MX" noProof="0"/>
        </a:p>
      </dgm:t>
    </dgm:pt>
    <dgm:pt modelId="{5EEF2A0D-CEF6-41B9-9419-4F24E87170C7}">
      <dgm:prSet phldrT="[Text]"/>
      <dgm:spPr/>
      <dgm:t>
        <a:bodyPr/>
        <a:lstStyle/>
        <a:p>
          <a:pPr algn="l"/>
          <a:r>
            <a:rPr lang="es-MX" noProof="0" dirty="0" smtClean="0"/>
            <a:t>Tensión en cuello y hombro</a:t>
          </a:r>
          <a:endParaRPr lang="es-MX" noProof="0" dirty="0"/>
        </a:p>
      </dgm:t>
    </dgm:pt>
    <dgm:pt modelId="{E5315D6C-54B4-4466-8186-18BFA4F552A5}" type="parTrans" cxnId="{E1AD81AD-8429-4761-AE3B-91A8EB0F1FA4}">
      <dgm:prSet/>
      <dgm:spPr/>
      <dgm:t>
        <a:bodyPr/>
        <a:lstStyle/>
        <a:p>
          <a:endParaRPr lang="es-MX" noProof="0"/>
        </a:p>
      </dgm:t>
    </dgm:pt>
    <dgm:pt modelId="{E293266E-62B2-44FB-9417-407C2877F9A6}" type="sibTrans" cxnId="{E1AD81AD-8429-4761-AE3B-91A8EB0F1FA4}">
      <dgm:prSet/>
      <dgm:spPr/>
      <dgm:t>
        <a:bodyPr/>
        <a:lstStyle/>
        <a:p>
          <a:endParaRPr lang="es-MX" noProof="0"/>
        </a:p>
      </dgm:t>
    </dgm:pt>
    <dgm:pt modelId="{D0808682-BC86-4CBD-B253-B4E327E6F66D}">
      <dgm:prSet phldrT="[Text]"/>
      <dgm:spPr/>
      <dgm:t>
        <a:bodyPr/>
        <a:lstStyle/>
        <a:p>
          <a:pPr algn="l"/>
          <a:r>
            <a:rPr lang="es-MX" noProof="0" dirty="0" smtClean="0">
              <a:solidFill>
                <a:schemeClr val="tx1"/>
              </a:solidFill>
            </a:rPr>
            <a:t>Apretar y rechinar los dientes</a:t>
          </a:r>
          <a:endParaRPr lang="es-MX" noProof="0" dirty="0">
            <a:solidFill>
              <a:schemeClr val="tx1"/>
            </a:solidFill>
          </a:endParaRPr>
        </a:p>
      </dgm:t>
    </dgm:pt>
    <dgm:pt modelId="{8B3EB909-5AC9-4E2C-A0CF-299008A8D3FB}" type="parTrans" cxnId="{D353CE43-8709-450C-B208-5CB0BE42FEA0}">
      <dgm:prSet/>
      <dgm:spPr/>
      <dgm:t>
        <a:bodyPr/>
        <a:lstStyle/>
        <a:p>
          <a:endParaRPr lang="es-MX" noProof="0"/>
        </a:p>
      </dgm:t>
    </dgm:pt>
    <dgm:pt modelId="{308D2472-AD5E-4D51-82F9-D40EA95EA237}" type="sibTrans" cxnId="{D353CE43-8709-450C-B208-5CB0BE42FEA0}">
      <dgm:prSet/>
      <dgm:spPr/>
      <dgm:t>
        <a:bodyPr/>
        <a:lstStyle/>
        <a:p>
          <a:endParaRPr lang="es-MX" noProof="0"/>
        </a:p>
      </dgm:t>
    </dgm:pt>
    <dgm:pt modelId="{0D499E5B-79A5-4BB4-95F9-CC8D881C7927}">
      <dgm:prSet phldrT="[Text]"/>
      <dgm:spPr>
        <a:solidFill>
          <a:schemeClr val="bg1">
            <a:lumMod val="50000"/>
            <a:lumOff val="50000"/>
          </a:schemeClr>
        </a:solidFill>
      </dgm:spPr>
      <dgm:t>
        <a:bodyPr/>
        <a:lstStyle/>
        <a:p>
          <a:pPr algn="l"/>
          <a:r>
            <a:rPr lang="es-MX" noProof="0" dirty="0" smtClean="0"/>
            <a:t>No duerme bien</a:t>
          </a:r>
          <a:endParaRPr lang="es-MX" noProof="0" dirty="0"/>
        </a:p>
      </dgm:t>
    </dgm:pt>
    <dgm:pt modelId="{1D529D06-64B0-4D44-94DB-95D422B955D2}" type="parTrans" cxnId="{F22F302E-C4E4-4174-99C7-8869A4D8CFF2}">
      <dgm:prSet/>
      <dgm:spPr/>
      <dgm:t>
        <a:bodyPr/>
        <a:lstStyle/>
        <a:p>
          <a:endParaRPr lang="es-MX" noProof="0"/>
        </a:p>
      </dgm:t>
    </dgm:pt>
    <dgm:pt modelId="{326B8354-4A02-43FC-B9E7-016A9E8822F3}" type="sibTrans" cxnId="{F22F302E-C4E4-4174-99C7-8869A4D8CFF2}">
      <dgm:prSet/>
      <dgm:spPr/>
      <dgm:t>
        <a:bodyPr/>
        <a:lstStyle/>
        <a:p>
          <a:endParaRPr lang="es-MX" noProof="0"/>
        </a:p>
      </dgm:t>
    </dgm:pt>
    <dgm:pt modelId="{C057B257-B48A-40A6-9320-E332057B509A}">
      <dgm:prSet phldrT="[Text]"/>
      <dgm:spPr>
        <a:solidFill>
          <a:schemeClr val="bg1">
            <a:lumMod val="50000"/>
            <a:lumOff val="50000"/>
          </a:schemeClr>
        </a:solidFill>
      </dgm:spPr>
      <dgm:t>
        <a:bodyPr/>
        <a:lstStyle/>
        <a:p>
          <a:pPr algn="l"/>
          <a:r>
            <a:rPr lang="es-MX" noProof="0" dirty="0" smtClean="0"/>
            <a:t>No está descansado por la mañana</a:t>
          </a:r>
          <a:endParaRPr lang="es-MX" noProof="0" dirty="0"/>
        </a:p>
      </dgm:t>
    </dgm:pt>
    <dgm:pt modelId="{60C5D8AD-0793-444C-9B49-9DD1CCA06DCA}" type="parTrans" cxnId="{EAE6A809-5983-4C20-99CC-3068FAB9F814}">
      <dgm:prSet/>
      <dgm:spPr/>
      <dgm:t>
        <a:bodyPr/>
        <a:lstStyle/>
        <a:p>
          <a:endParaRPr lang="es-MX" noProof="0"/>
        </a:p>
      </dgm:t>
    </dgm:pt>
    <dgm:pt modelId="{6777B7E7-AF13-40DC-8473-2E30375A5D8C}" type="sibTrans" cxnId="{EAE6A809-5983-4C20-99CC-3068FAB9F814}">
      <dgm:prSet/>
      <dgm:spPr/>
      <dgm:t>
        <a:bodyPr/>
        <a:lstStyle/>
        <a:p>
          <a:endParaRPr lang="es-MX" noProof="0"/>
        </a:p>
      </dgm:t>
    </dgm:pt>
    <dgm:pt modelId="{DFC20D49-E331-4F43-8753-FEC3EE08E3DF}">
      <dgm:prSet phldrT="[Text]"/>
      <dgm:spPr>
        <a:solidFill>
          <a:schemeClr val="bg1">
            <a:lumMod val="50000"/>
            <a:lumOff val="50000"/>
          </a:schemeClr>
        </a:solidFill>
      </dgm:spPr>
      <dgm:t>
        <a:bodyPr/>
        <a:lstStyle/>
        <a:p>
          <a:pPr algn="l"/>
          <a:r>
            <a:rPr lang="es-MX" noProof="0" dirty="0" smtClean="0"/>
            <a:t>Se cansa fácilmente con la actividad física</a:t>
          </a:r>
          <a:endParaRPr lang="es-MX" noProof="0" dirty="0"/>
        </a:p>
      </dgm:t>
    </dgm:pt>
    <dgm:pt modelId="{19C5760C-D1F1-4384-84B8-0EBA23D625E6}" type="parTrans" cxnId="{811E9577-5AD1-4F4B-B9CD-9B0249D3573E}">
      <dgm:prSet/>
      <dgm:spPr/>
      <dgm:t>
        <a:bodyPr/>
        <a:lstStyle/>
        <a:p>
          <a:endParaRPr lang="es-MX" noProof="0"/>
        </a:p>
      </dgm:t>
    </dgm:pt>
    <dgm:pt modelId="{F48861AF-282C-4DCA-B073-65786FFF389C}" type="sibTrans" cxnId="{811E9577-5AD1-4F4B-B9CD-9B0249D3573E}">
      <dgm:prSet/>
      <dgm:spPr/>
      <dgm:t>
        <a:bodyPr/>
        <a:lstStyle/>
        <a:p>
          <a:endParaRPr lang="es-MX" noProof="0"/>
        </a:p>
      </dgm:t>
    </dgm:pt>
    <dgm:pt modelId="{55FA225B-2D75-4E83-A000-C900AD9745C9}">
      <dgm:prSet phldrT="[Text]"/>
      <dgm:spPr>
        <a:solidFill>
          <a:schemeClr val="accent3"/>
        </a:solidFill>
      </dgm:spPr>
      <dgm:t>
        <a:bodyPr/>
        <a:lstStyle/>
        <a:p>
          <a:pPr algn="l"/>
          <a:r>
            <a:rPr lang="es-MX" noProof="0" dirty="0" smtClean="0">
              <a:solidFill>
                <a:schemeClr val="bg1"/>
              </a:solidFill>
            </a:rPr>
            <a:t>Necesita ayuda con actividades cotidianas</a:t>
          </a:r>
          <a:endParaRPr lang="es-MX" noProof="0" dirty="0">
            <a:solidFill>
              <a:schemeClr val="bg1"/>
            </a:solidFill>
          </a:endParaRPr>
        </a:p>
      </dgm:t>
    </dgm:pt>
    <dgm:pt modelId="{1C629EE7-5C1A-48B4-BA08-C27252DB93B8}" type="parTrans" cxnId="{6F06B438-1DB2-4DC8-AD4C-535BC0F5F0A9}">
      <dgm:prSet/>
      <dgm:spPr/>
      <dgm:t>
        <a:bodyPr/>
        <a:lstStyle/>
        <a:p>
          <a:endParaRPr lang="es-MX" noProof="0"/>
        </a:p>
      </dgm:t>
    </dgm:pt>
    <dgm:pt modelId="{B73AE59E-D9A2-43EC-8B2C-5BA577D40B46}" type="sibTrans" cxnId="{6F06B438-1DB2-4DC8-AD4C-535BC0F5F0A9}">
      <dgm:prSet/>
      <dgm:spPr/>
      <dgm:t>
        <a:bodyPr/>
        <a:lstStyle/>
        <a:p>
          <a:endParaRPr lang="es-MX" noProof="0"/>
        </a:p>
      </dgm:t>
    </dgm:pt>
    <dgm:pt modelId="{5A82CA65-F222-4E70-B585-3EC9E01228FB}">
      <dgm:prSet phldrT="[Text]"/>
      <dgm:spPr>
        <a:solidFill>
          <a:schemeClr val="accent3"/>
        </a:solidFill>
      </dgm:spPr>
      <dgm:t>
        <a:bodyPr/>
        <a:lstStyle/>
        <a:p>
          <a:pPr algn="l"/>
          <a:r>
            <a:rPr lang="es-MX" noProof="0" dirty="0" smtClean="0">
              <a:solidFill>
                <a:schemeClr val="bg1"/>
              </a:solidFill>
            </a:rPr>
            <a:t>Sensible a las luces brillantes</a:t>
          </a:r>
          <a:endParaRPr lang="es-MX" noProof="0" dirty="0">
            <a:solidFill>
              <a:schemeClr val="bg1"/>
            </a:solidFill>
          </a:endParaRPr>
        </a:p>
      </dgm:t>
    </dgm:pt>
    <dgm:pt modelId="{7CF201D1-2EBE-40CF-999D-7798CE2E079C}" type="parTrans" cxnId="{27D0E613-D8C2-4583-A5D5-EC899F9353EC}">
      <dgm:prSet/>
      <dgm:spPr/>
      <dgm:t>
        <a:bodyPr/>
        <a:lstStyle/>
        <a:p>
          <a:endParaRPr lang="es-MX" noProof="0"/>
        </a:p>
      </dgm:t>
    </dgm:pt>
    <dgm:pt modelId="{C4340780-AE6F-4574-BB54-1A030DD29B73}" type="sibTrans" cxnId="{27D0E613-D8C2-4583-A5D5-EC899F9353EC}">
      <dgm:prSet/>
      <dgm:spPr/>
      <dgm:t>
        <a:bodyPr/>
        <a:lstStyle/>
        <a:p>
          <a:endParaRPr lang="es-MX" noProof="0"/>
        </a:p>
      </dgm:t>
    </dgm:pt>
    <dgm:pt modelId="{86EBBF53-CDD8-4ED0-BEC0-22D44B14DE40}">
      <dgm:prSet phldrT="[Text]"/>
      <dgm:spPr>
        <a:solidFill>
          <a:schemeClr val="accent3"/>
        </a:solidFill>
      </dgm:spPr>
      <dgm:t>
        <a:bodyPr/>
        <a:lstStyle/>
        <a:p>
          <a:pPr algn="l"/>
          <a:r>
            <a:rPr lang="es-MX" noProof="0" dirty="0" smtClean="0">
              <a:solidFill>
                <a:schemeClr val="bg1"/>
              </a:solidFill>
            </a:rPr>
            <a:t>Problemas cutáneos</a:t>
          </a:r>
          <a:endParaRPr lang="es-MX" noProof="0" dirty="0">
            <a:solidFill>
              <a:schemeClr val="bg1"/>
            </a:solidFill>
          </a:endParaRPr>
        </a:p>
      </dgm:t>
    </dgm:pt>
    <dgm:pt modelId="{CE3BECDD-3B62-4D1D-ADEE-A6143194EA5B}" type="parTrans" cxnId="{3D7A608F-7997-4082-B0FA-057D14291894}">
      <dgm:prSet/>
      <dgm:spPr/>
      <dgm:t>
        <a:bodyPr/>
        <a:lstStyle/>
        <a:p>
          <a:endParaRPr lang="es-MX" noProof="0"/>
        </a:p>
      </dgm:t>
    </dgm:pt>
    <dgm:pt modelId="{2DF65108-75BB-419A-A1FF-66CDF6ADA108}" type="sibTrans" cxnId="{3D7A608F-7997-4082-B0FA-057D14291894}">
      <dgm:prSet/>
      <dgm:spPr/>
      <dgm:t>
        <a:bodyPr/>
        <a:lstStyle/>
        <a:p>
          <a:endParaRPr lang="es-MX" noProof="0"/>
        </a:p>
      </dgm:t>
    </dgm:pt>
    <dgm:pt modelId="{C2C403D7-C5B9-4888-9BDD-3FDCEA63A1B0}">
      <dgm:prSet phldrT="[Text]"/>
      <dgm:spPr>
        <a:solidFill>
          <a:schemeClr val="accent3"/>
        </a:solidFill>
      </dgm:spPr>
      <dgm:t>
        <a:bodyPr/>
        <a:lstStyle/>
        <a:p>
          <a:pPr algn="l"/>
          <a:r>
            <a:rPr lang="es-MX" noProof="0" dirty="0" smtClean="0">
              <a:solidFill>
                <a:schemeClr val="bg1"/>
              </a:solidFill>
            </a:rPr>
            <a:t>Diarrea/constipación</a:t>
          </a:r>
          <a:endParaRPr lang="es-MX" noProof="0" dirty="0">
            <a:solidFill>
              <a:schemeClr val="bg1"/>
            </a:solidFill>
          </a:endParaRPr>
        </a:p>
      </dgm:t>
    </dgm:pt>
    <dgm:pt modelId="{105B95D8-8C2E-4D90-86C6-6DE02B6FF4A0}" type="parTrans" cxnId="{2A593706-7A1B-428E-8D0D-29E0F4A9B067}">
      <dgm:prSet/>
      <dgm:spPr/>
      <dgm:t>
        <a:bodyPr/>
        <a:lstStyle/>
        <a:p>
          <a:endParaRPr lang="es-MX" noProof="0"/>
        </a:p>
      </dgm:t>
    </dgm:pt>
    <dgm:pt modelId="{8DA29251-BB30-43BD-A6B1-6176A46D3D27}" type="sibTrans" cxnId="{2A593706-7A1B-428E-8D0D-29E0F4A9B067}">
      <dgm:prSet/>
      <dgm:spPr/>
      <dgm:t>
        <a:bodyPr/>
        <a:lstStyle/>
        <a:p>
          <a:endParaRPr lang="es-MX" noProof="0"/>
        </a:p>
      </dgm:t>
    </dgm:pt>
    <dgm:pt modelId="{D3ADB04E-BD0A-4B92-A20B-FD354373859C}" type="pres">
      <dgm:prSet presAssocID="{A0E2D197-17D4-447B-97B9-BDA5B657BA70}" presName="diagram" presStyleCnt="0">
        <dgm:presLayoutVars>
          <dgm:dir/>
          <dgm:resizeHandles val="exact"/>
        </dgm:presLayoutVars>
      </dgm:prSet>
      <dgm:spPr/>
      <dgm:t>
        <a:bodyPr/>
        <a:lstStyle/>
        <a:p>
          <a:endParaRPr lang="en-CA"/>
        </a:p>
      </dgm:t>
    </dgm:pt>
    <dgm:pt modelId="{03E5273A-0974-45BA-BB0C-37BD4397D927}" type="pres">
      <dgm:prSet presAssocID="{BC844428-8F34-4285-8232-29D579366ADB}" presName="node" presStyleLbl="node1" presStyleIdx="0" presStyleCnt="4">
        <dgm:presLayoutVars>
          <dgm:bulletEnabled val="1"/>
        </dgm:presLayoutVars>
      </dgm:prSet>
      <dgm:spPr/>
      <dgm:t>
        <a:bodyPr/>
        <a:lstStyle/>
        <a:p>
          <a:endParaRPr lang="en-CA"/>
        </a:p>
      </dgm:t>
    </dgm:pt>
    <dgm:pt modelId="{B45AF6EB-8CF1-4CB8-8BE1-0D297DF48865}" type="pres">
      <dgm:prSet presAssocID="{D9DDFE50-6E3F-433C-9499-AF07184250BD}" presName="sibTrans" presStyleCnt="0"/>
      <dgm:spPr/>
    </dgm:pt>
    <dgm:pt modelId="{ACFA2F23-8459-4D7A-A79E-8FDC8FC97A44}" type="pres">
      <dgm:prSet presAssocID="{78D37C9C-3A4E-4894-AAEC-5657C416C441}" presName="node" presStyleLbl="node1" presStyleIdx="1" presStyleCnt="4">
        <dgm:presLayoutVars>
          <dgm:bulletEnabled val="1"/>
        </dgm:presLayoutVars>
      </dgm:prSet>
      <dgm:spPr/>
      <dgm:t>
        <a:bodyPr/>
        <a:lstStyle/>
        <a:p>
          <a:endParaRPr lang="en-CA"/>
        </a:p>
      </dgm:t>
    </dgm:pt>
    <dgm:pt modelId="{D725CDAF-109E-4754-A83C-1B0E97171CF3}" type="pres">
      <dgm:prSet presAssocID="{4206A8BB-2228-44A9-A3CC-80B3E2CAFACB}" presName="sibTrans" presStyleCnt="0"/>
      <dgm:spPr/>
    </dgm:pt>
    <dgm:pt modelId="{741EA38B-8A2D-4825-A07B-ADBA9C114194}" type="pres">
      <dgm:prSet presAssocID="{4D9EF557-16B3-4066-98B8-73E02E63C29C}" presName="node" presStyleLbl="node1" presStyleIdx="2" presStyleCnt="4">
        <dgm:presLayoutVars>
          <dgm:bulletEnabled val="1"/>
        </dgm:presLayoutVars>
      </dgm:prSet>
      <dgm:spPr/>
      <dgm:t>
        <a:bodyPr/>
        <a:lstStyle/>
        <a:p>
          <a:endParaRPr lang="en-CA"/>
        </a:p>
      </dgm:t>
    </dgm:pt>
    <dgm:pt modelId="{54B8A8E4-A470-4DDE-BB1A-9FB45C3D6AD6}" type="pres">
      <dgm:prSet presAssocID="{1FF68CF4-89B1-464F-B0C9-810446B2196F}" presName="sibTrans" presStyleCnt="0"/>
      <dgm:spPr/>
    </dgm:pt>
    <dgm:pt modelId="{FC0E2681-4A6E-4B58-818D-0ECD294EEF8C}" type="pres">
      <dgm:prSet presAssocID="{B9A1D322-49C8-4164-9BBC-79E267FD9C56}" presName="node" presStyleLbl="node1" presStyleIdx="3" presStyleCnt="4">
        <dgm:presLayoutVars>
          <dgm:bulletEnabled val="1"/>
        </dgm:presLayoutVars>
      </dgm:prSet>
      <dgm:spPr/>
      <dgm:t>
        <a:bodyPr/>
        <a:lstStyle/>
        <a:p>
          <a:endParaRPr lang="en-CA"/>
        </a:p>
      </dgm:t>
    </dgm:pt>
  </dgm:ptLst>
  <dgm:cxnLst>
    <dgm:cxn modelId="{F22F302E-C4E4-4174-99C7-8869A4D8CFF2}" srcId="{4D9EF557-16B3-4066-98B8-73E02E63C29C}" destId="{0D499E5B-79A5-4BB4-95F9-CC8D881C7927}" srcOrd="0" destOrd="0" parTransId="{1D529D06-64B0-4D44-94DB-95D422B955D2}" sibTransId="{326B8354-4A02-43FC-B9E7-016A9E8822F3}"/>
    <dgm:cxn modelId="{48619F66-10C4-4523-8C31-09B20D1CF7E4}" srcId="{BC844428-8F34-4285-8232-29D579366ADB}" destId="{A402FAD4-41D2-44F5-83A9-FAD45441B976}" srcOrd="4" destOrd="0" parTransId="{1107C9D3-26B4-4A63-8D8E-543D9EA65BCD}" sibTransId="{7F2F9049-3EF8-487A-A5DF-A2B8FAD49161}"/>
    <dgm:cxn modelId="{EAE6A809-5983-4C20-99CC-3068FAB9F814}" srcId="{4D9EF557-16B3-4066-98B8-73E02E63C29C}" destId="{C057B257-B48A-40A6-9320-E332057B509A}" srcOrd="1" destOrd="0" parTransId="{60C5D8AD-0793-444C-9B49-9DD1CCA06DCA}" sibTransId="{6777B7E7-AF13-40DC-8473-2E30375A5D8C}"/>
    <dgm:cxn modelId="{81C34AF2-A92E-4F8E-B4F7-BDCE19B073D2}" srcId="{A0E2D197-17D4-447B-97B9-BDA5B657BA70}" destId="{B9A1D322-49C8-4164-9BBC-79E267FD9C56}" srcOrd="3" destOrd="0" parTransId="{6B199054-3A17-4195-85B7-6F8B3E161FA2}" sibTransId="{83681373-F409-4AFC-89A5-E3BEC4255C2E}"/>
    <dgm:cxn modelId="{A2A24B26-7491-4202-A2A6-63AD47D2AB07}" srcId="{A0E2D197-17D4-447B-97B9-BDA5B657BA70}" destId="{4D9EF557-16B3-4066-98B8-73E02E63C29C}" srcOrd="2" destOrd="0" parTransId="{9342DA59-D847-4177-A66B-E0A4D5214AF1}" sibTransId="{1FF68CF4-89B1-464F-B0C9-810446B2196F}"/>
    <dgm:cxn modelId="{22008F89-5F35-4928-9130-92DD95F6F712}" type="presOf" srcId="{BC844428-8F34-4285-8232-29D579366ADB}" destId="{03E5273A-0974-45BA-BB0C-37BD4397D927}" srcOrd="0" destOrd="0" presId="urn:microsoft.com/office/officeart/2005/8/layout/default#1"/>
    <dgm:cxn modelId="{27D0E613-D8C2-4583-A5D5-EC899F9353EC}" srcId="{B9A1D322-49C8-4164-9BBC-79E267FD9C56}" destId="{5A82CA65-F222-4E70-B585-3EC9E01228FB}" srcOrd="2" destOrd="0" parTransId="{7CF201D1-2EBE-40CF-999D-7798CE2E079C}" sibTransId="{C4340780-AE6F-4574-BB54-1A030DD29B73}"/>
    <dgm:cxn modelId="{13CD6BEF-CF97-46C6-B629-5E246B9B475E}" srcId="{BC844428-8F34-4285-8232-29D579366ADB}" destId="{4155451C-1D98-457F-B0D1-2556C3BADEB4}" srcOrd="2" destOrd="0" parTransId="{86A76329-F133-4ADC-845D-61798F03699A}" sibTransId="{13545008-71C4-45E8-9EF4-DDD983761E9C}"/>
    <dgm:cxn modelId="{CE030629-8FB2-4CF1-A301-E0FAF3A80702}" type="presOf" srcId="{B727107B-515C-4FA9-B4A8-92F71989962C}" destId="{03E5273A-0974-45BA-BB0C-37BD4397D927}" srcOrd="0" destOrd="2" presId="urn:microsoft.com/office/officeart/2005/8/layout/default#1"/>
    <dgm:cxn modelId="{740B3625-E05B-41E6-BB9D-0BE6A038A1AD}" type="presOf" srcId="{C2C403D7-C5B9-4888-9BDD-3FDCEA63A1B0}" destId="{FC0E2681-4A6E-4B58-818D-0ECD294EEF8C}" srcOrd="0" destOrd="5" presId="urn:microsoft.com/office/officeart/2005/8/layout/default#1"/>
    <dgm:cxn modelId="{F8113760-DDE5-485E-8684-EF7020C03F18}" type="presOf" srcId="{78D37C9C-3A4E-4894-AAEC-5657C416C441}" destId="{ACFA2F23-8459-4D7A-A79E-8FDC8FC97A44}" srcOrd="0" destOrd="0" presId="urn:microsoft.com/office/officeart/2005/8/layout/default#1"/>
    <dgm:cxn modelId="{214FC9D4-9228-4387-8741-05DF6E7951A2}" type="presOf" srcId="{0CE917AB-471E-4B69-BC5F-251D4A3C7986}" destId="{03E5273A-0974-45BA-BB0C-37BD4397D927}" srcOrd="0" destOrd="4" presId="urn:microsoft.com/office/officeart/2005/8/layout/default#1"/>
    <dgm:cxn modelId="{D97BDA0B-60DC-4B5A-B7A8-B3EB39BD2EB5}" srcId="{78D37C9C-3A4E-4894-AAEC-5657C416C441}" destId="{877C8514-625F-4A04-9BC6-C06934A5D40A}" srcOrd="0" destOrd="0" parTransId="{4992588C-B789-4581-A2D0-1DBF5B498E4C}" sibTransId="{A8E83217-4E9C-433C-95C6-B66522C0FC30}"/>
    <dgm:cxn modelId="{8F5D4198-CAFC-49F7-AB99-4D5F1E2B2F28}" srcId="{BC844428-8F34-4285-8232-29D579366ADB}" destId="{B727107B-515C-4FA9-B4A8-92F71989962C}" srcOrd="1" destOrd="0" parTransId="{14F6F13E-B5EF-4A0E-8A6F-3B4365921436}" sibTransId="{ECBF2180-75DB-46FF-AC4C-F8618CB44DBB}"/>
    <dgm:cxn modelId="{744DF54C-AF58-4DB7-855F-77B6A5A9127B}" srcId="{BC844428-8F34-4285-8232-29D579366ADB}" destId="{0CE917AB-471E-4B69-BC5F-251D4A3C7986}" srcOrd="3" destOrd="0" parTransId="{982A3DFD-EA89-46A8-B39B-3DB78FB204F5}" sibTransId="{D457ADF0-D102-4F59-B32A-F8AA0AA6A9D3}"/>
    <dgm:cxn modelId="{4ACD64C6-5580-4F49-A6E1-78B9FAA06253}" type="presOf" srcId="{C057B257-B48A-40A6-9320-E332057B509A}" destId="{741EA38B-8A2D-4825-A07B-ADBA9C114194}" srcOrd="0" destOrd="2" presId="urn:microsoft.com/office/officeart/2005/8/layout/default#1"/>
    <dgm:cxn modelId="{97B940B2-55A0-4856-A312-5076FEECF5F0}" type="presOf" srcId="{86EBBF53-CDD8-4ED0-BEC0-22D44B14DE40}" destId="{FC0E2681-4A6E-4B58-818D-0ECD294EEF8C}" srcOrd="0" destOrd="4" presId="urn:microsoft.com/office/officeart/2005/8/layout/default#1"/>
    <dgm:cxn modelId="{D353CE43-8709-450C-B208-5CB0BE42FEA0}" srcId="{78D37C9C-3A4E-4894-AAEC-5657C416C441}" destId="{D0808682-BC86-4CBD-B253-B4E327E6F66D}" srcOrd="4" destOrd="0" parTransId="{8B3EB909-5AC9-4E2C-A0CF-299008A8D3FB}" sibTransId="{308D2472-AD5E-4D51-82F9-D40EA95EA237}"/>
    <dgm:cxn modelId="{33B34458-F905-4067-9C87-3AA5F5980D3B}" type="presOf" srcId="{D0808682-BC86-4CBD-B253-B4E327E6F66D}" destId="{ACFA2F23-8459-4D7A-A79E-8FDC8FC97A44}" srcOrd="0" destOrd="5" presId="urn:microsoft.com/office/officeart/2005/8/layout/default#1"/>
    <dgm:cxn modelId="{0FED3166-5551-43B8-942B-B507C9DDF0F1}" type="presOf" srcId="{0D499E5B-79A5-4BB4-95F9-CC8D881C7927}" destId="{741EA38B-8A2D-4825-A07B-ADBA9C114194}" srcOrd="0" destOrd="1" presId="urn:microsoft.com/office/officeart/2005/8/layout/default#1"/>
    <dgm:cxn modelId="{7AEBEDFB-7DC1-497C-9B47-71A10E5643FF}" type="presOf" srcId="{CAD77C58-AC68-4E2B-A5FC-47296FDC6A0F}" destId="{ACFA2F23-8459-4D7A-A79E-8FDC8FC97A44}" srcOrd="0" destOrd="3" presId="urn:microsoft.com/office/officeart/2005/8/layout/default#1"/>
    <dgm:cxn modelId="{0A78CFA6-92C2-4198-8A25-8FC8878D35B1}" srcId="{B9A1D322-49C8-4164-9BBC-79E267FD9C56}" destId="{9DB09E88-E9F7-4CFA-99F5-05B67A77F820}" srcOrd="0" destOrd="0" parTransId="{7B98E0AA-79FB-42FE-B3FA-560A898ECC1D}" sibTransId="{09BECB01-89D3-4196-BB8A-95BA925402EB}"/>
    <dgm:cxn modelId="{E9DD4A56-2CBD-48B4-9410-155C7316A53D}" type="presOf" srcId="{5B7C56FF-CE04-4736-9DCA-6049D2DFA22D}" destId="{ACFA2F23-8459-4D7A-A79E-8FDC8FC97A44}" srcOrd="0" destOrd="2" presId="urn:microsoft.com/office/officeart/2005/8/layout/default#1"/>
    <dgm:cxn modelId="{95DBE9F7-DB79-40EC-8B80-75F97D45DDD8}" type="presOf" srcId="{4D9EF557-16B3-4066-98B8-73E02E63C29C}" destId="{741EA38B-8A2D-4825-A07B-ADBA9C114194}" srcOrd="0" destOrd="0" presId="urn:microsoft.com/office/officeart/2005/8/layout/default#1"/>
    <dgm:cxn modelId="{6CC73619-8EEB-44C6-B648-2CDA66B9B32A}" type="presOf" srcId="{4155451C-1D98-457F-B0D1-2556C3BADEB4}" destId="{03E5273A-0974-45BA-BB0C-37BD4397D927}" srcOrd="0" destOrd="3" presId="urn:microsoft.com/office/officeart/2005/8/layout/default#1"/>
    <dgm:cxn modelId="{32A3C470-5B49-453B-BF06-79626C1DB2EF}" type="presOf" srcId="{A402FAD4-41D2-44F5-83A9-FAD45441B976}" destId="{03E5273A-0974-45BA-BB0C-37BD4397D927}" srcOrd="0" destOrd="5" presId="urn:microsoft.com/office/officeart/2005/8/layout/default#1"/>
    <dgm:cxn modelId="{9E88CB14-9243-43DC-8BBD-576CB481E289}" srcId="{A0E2D197-17D4-447B-97B9-BDA5B657BA70}" destId="{BC844428-8F34-4285-8232-29D579366ADB}" srcOrd="0" destOrd="0" parTransId="{A48DF613-0A9F-458E-9CB6-E7E890943F09}" sibTransId="{D9DDFE50-6E3F-433C-9499-AF07184250BD}"/>
    <dgm:cxn modelId="{2A593706-7A1B-428E-8D0D-29E0F4A9B067}" srcId="{B9A1D322-49C8-4164-9BBC-79E267FD9C56}" destId="{C2C403D7-C5B9-4888-9BDD-3FDCEA63A1B0}" srcOrd="4" destOrd="0" parTransId="{105B95D8-8C2E-4D90-86C6-6DE02B6FF4A0}" sibTransId="{8DA29251-BB30-43BD-A6B1-6176A46D3D27}"/>
    <dgm:cxn modelId="{811E9577-5AD1-4F4B-B9CD-9B0249D3573E}" srcId="{4D9EF557-16B3-4066-98B8-73E02E63C29C}" destId="{DFC20D49-E331-4F43-8753-FEC3EE08E3DF}" srcOrd="2" destOrd="0" parTransId="{19C5760C-D1F1-4384-84B8-0EBA23D625E6}" sibTransId="{F48861AF-282C-4DCA-B073-65786FFF389C}"/>
    <dgm:cxn modelId="{003E9E63-905A-46EA-9284-F96EF9FA71FF}" type="presOf" srcId="{5EEF2A0D-CEF6-41B9-9419-4F24E87170C7}" destId="{ACFA2F23-8459-4D7A-A79E-8FDC8FC97A44}" srcOrd="0" destOrd="4" presId="urn:microsoft.com/office/officeart/2005/8/layout/default#1"/>
    <dgm:cxn modelId="{3D7A608F-7997-4082-B0FA-057D14291894}" srcId="{B9A1D322-49C8-4164-9BBC-79E267FD9C56}" destId="{86EBBF53-CDD8-4ED0-BEC0-22D44B14DE40}" srcOrd="3" destOrd="0" parTransId="{CE3BECDD-3B62-4D1D-ADEE-A6143194EA5B}" sibTransId="{2DF65108-75BB-419A-A1FF-66CDF6ADA108}"/>
    <dgm:cxn modelId="{BE03B3C6-91B3-4655-A93B-33ACDAAF7433}" srcId="{BC844428-8F34-4285-8232-29D579366ADB}" destId="{D78F8C74-EEF7-435D-AE5E-38D9BB575F63}" srcOrd="5" destOrd="0" parTransId="{E498E9E1-68FF-4464-AE29-F4D4D5A019B5}" sibTransId="{195A1361-3651-4E7C-9ADC-85CB181881CE}"/>
    <dgm:cxn modelId="{E206DB7B-C022-4E8E-B7B8-371C215906F0}" srcId="{A0E2D197-17D4-447B-97B9-BDA5B657BA70}" destId="{78D37C9C-3A4E-4894-AAEC-5657C416C441}" srcOrd="1" destOrd="0" parTransId="{438BB7A3-330F-4339-85B1-04E22EB069C7}" sibTransId="{4206A8BB-2228-44A9-A3CC-80B3E2CAFACB}"/>
    <dgm:cxn modelId="{607839D0-6A48-4C52-949E-5E9EAF4A5B71}" type="presOf" srcId="{5A82CA65-F222-4E70-B585-3EC9E01228FB}" destId="{FC0E2681-4A6E-4B58-818D-0ECD294EEF8C}" srcOrd="0" destOrd="3" presId="urn:microsoft.com/office/officeart/2005/8/layout/default#1"/>
    <dgm:cxn modelId="{6F06B438-1DB2-4DC8-AD4C-535BC0F5F0A9}" srcId="{B9A1D322-49C8-4164-9BBC-79E267FD9C56}" destId="{55FA225B-2D75-4E83-A000-C900AD9745C9}" srcOrd="1" destOrd="0" parTransId="{1C629EE7-5C1A-48B4-BA08-C27252DB93B8}" sibTransId="{B73AE59E-D9A2-43EC-8B2C-5BA577D40B46}"/>
    <dgm:cxn modelId="{78A088AD-0A9D-4A45-8851-7807FF46A308}" type="presOf" srcId="{55FA225B-2D75-4E83-A000-C900AD9745C9}" destId="{FC0E2681-4A6E-4B58-818D-0ECD294EEF8C}" srcOrd="0" destOrd="2" presId="urn:microsoft.com/office/officeart/2005/8/layout/default#1"/>
    <dgm:cxn modelId="{655A6B84-6216-4A2F-AFDB-FB9EA962EB4A}" srcId="{78D37C9C-3A4E-4894-AAEC-5657C416C441}" destId="{5B7C56FF-CE04-4736-9DCA-6049D2DFA22D}" srcOrd="1" destOrd="0" parTransId="{0BB6BB20-29A3-4E4D-B82D-47C203CA46E3}" sibTransId="{E57DC946-9809-4F77-B269-C8719D7884B0}"/>
    <dgm:cxn modelId="{87406FCC-8732-460D-9CC7-5FE3DBDB1D06}" type="presOf" srcId="{4B97690B-3FFC-49C9-BA06-82646E1095BB}" destId="{03E5273A-0974-45BA-BB0C-37BD4397D927}" srcOrd="0" destOrd="1" presId="urn:microsoft.com/office/officeart/2005/8/layout/default#1"/>
    <dgm:cxn modelId="{A5B183DB-D140-4F30-AFB9-67374DA35C23}" type="presOf" srcId="{D78F8C74-EEF7-435D-AE5E-38D9BB575F63}" destId="{03E5273A-0974-45BA-BB0C-37BD4397D927}" srcOrd="0" destOrd="6" presId="urn:microsoft.com/office/officeart/2005/8/layout/default#1"/>
    <dgm:cxn modelId="{EE1EE595-D985-4B4D-9E58-969FF78ACB7E}" type="presOf" srcId="{877C8514-625F-4A04-9BC6-C06934A5D40A}" destId="{ACFA2F23-8459-4D7A-A79E-8FDC8FC97A44}" srcOrd="0" destOrd="1" presId="urn:microsoft.com/office/officeart/2005/8/layout/default#1"/>
    <dgm:cxn modelId="{4C14534E-C09A-4873-8478-53936E36735B}" type="presOf" srcId="{B9A1D322-49C8-4164-9BBC-79E267FD9C56}" destId="{FC0E2681-4A6E-4B58-818D-0ECD294EEF8C}" srcOrd="0" destOrd="0" presId="urn:microsoft.com/office/officeart/2005/8/layout/default#1"/>
    <dgm:cxn modelId="{CAB38098-614A-4AE3-B2A8-61ADB2EBCA23}" type="presOf" srcId="{DFC20D49-E331-4F43-8753-FEC3EE08E3DF}" destId="{741EA38B-8A2D-4825-A07B-ADBA9C114194}" srcOrd="0" destOrd="3" presId="urn:microsoft.com/office/officeart/2005/8/layout/default#1"/>
    <dgm:cxn modelId="{E1AD81AD-8429-4761-AE3B-91A8EB0F1FA4}" srcId="{78D37C9C-3A4E-4894-AAEC-5657C416C441}" destId="{5EEF2A0D-CEF6-41B9-9419-4F24E87170C7}" srcOrd="3" destOrd="0" parTransId="{E5315D6C-54B4-4466-8186-18BFA4F552A5}" sibTransId="{E293266E-62B2-44FB-9417-407C2877F9A6}"/>
    <dgm:cxn modelId="{7F509CB8-C951-4621-A3B1-61C243F70C9A}" srcId="{78D37C9C-3A4E-4894-AAEC-5657C416C441}" destId="{CAD77C58-AC68-4E2B-A5FC-47296FDC6A0F}" srcOrd="2" destOrd="0" parTransId="{9A3CF642-C419-4748-BC9D-A725C5D9998F}" sibTransId="{FC2F6A69-1A70-4CE0-951E-5D74613D3907}"/>
    <dgm:cxn modelId="{DAACE704-D810-4E88-9B4C-A998E18B786C}" srcId="{BC844428-8F34-4285-8232-29D579366ADB}" destId="{4B97690B-3FFC-49C9-BA06-82646E1095BB}" srcOrd="0" destOrd="0" parTransId="{73DFE010-19F2-40FB-83EF-3A17409765C8}" sibTransId="{4793410A-297A-42F5-A420-B6D960E87EBD}"/>
    <dgm:cxn modelId="{03307A8F-5111-48DA-AA2E-A0AE5503B6FB}" type="presOf" srcId="{A0E2D197-17D4-447B-97B9-BDA5B657BA70}" destId="{D3ADB04E-BD0A-4B92-A20B-FD354373859C}" srcOrd="0" destOrd="0" presId="urn:microsoft.com/office/officeart/2005/8/layout/default#1"/>
    <dgm:cxn modelId="{0F112C6D-0066-43DD-807A-ADB9B6138929}" type="presOf" srcId="{9DB09E88-E9F7-4CFA-99F5-05B67A77F820}" destId="{FC0E2681-4A6E-4B58-818D-0ECD294EEF8C}" srcOrd="0" destOrd="1" presId="urn:microsoft.com/office/officeart/2005/8/layout/default#1"/>
    <dgm:cxn modelId="{F85FB9D6-AE1A-416A-8E31-5F80E2CA2FF3}" type="presParOf" srcId="{D3ADB04E-BD0A-4B92-A20B-FD354373859C}" destId="{03E5273A-0974-45BA-BB0C-37BD4397D927}" srcOrd="0" destOrd="0" presId="urn:microsoft.com/office/officeart/2005/8/layout/default#1"/>
    <dgm:cxn modelId="{61236712-E2CD-4FF9-9032-18B2A9C1F83B}" type="presParOf" srcId="{D3ADB04E-BD0A-4B92-A20B-FD354373859C}" destId="{B45AF6EB-8CF1-4CB8-8BE1-0D297DF48865}" srcOrd="1" destOrd="0" presId="urn:microsoft.com/office/officeart/2005/8/layout/default#1"/>
    <dgm:cxn modelId="{FE1F286B-E86C-47CA-9D9E-70A4DC2C67AB}" type="presParOf" srcId="{D3ADB04E-BD0A-4B92-A20B-FD354373859C}" destId="{ACFA2F23-8459-4D7A-A79E-8FDC8FC97A44}" srcOrd="2" destOrd="0" presId="urn:microsoft.com/office/officeart/2005/8/layout/default#1"/>
    <dgm:cxn modelId="{0496C54F-9CE6-4331-A82F-A0BB8FFBE812}" type="presParOf" srcId="{D3ADB04E-BD0A-4B92-A20B-FD354373859C}" destId="{D725CDAF-109E-4754-A83C-1B0E97171CF3}" srcOrd="3" destOrd="0" presId="urn:microsoft.com/office/officeart/2005/8/layout/default#1"/>
    <dgm:cxn modelId="{532C9413-A48E-4CDA-95C7-385DB0DEC79E}" type="presParOf" srcId="{D3ADB04E-BD0A-4B92-A20B-FD354373859C}" destId="{741EA38B-8A2D-4825-A07B-ADBA9C114194}" srcOrd="4" destOrd="0" presId="urn:microsoft.com/office/officeart/2005/8/layout/default#1"/>
    <dgm:cxn modelId="{F45A283A-7393-4B2A-A737-4429D922C43F}" type="presParOf" srcId="{D3ADB04E-BD0A-4B92-A20B-FD354373859C}" destId="{54B8A8E4-A470-4DDE-BB1A-9FB45C3D6AD6}" srcOrd="5" destOrd="0" presId="urn:microsoft.com/office/officeart/2005/8/layout/default#1"/>
    <dgm:cxn modelId="{E0F1C590-159F-4323-942E-E0F4DA98435F}" type="presParOf" srcId="{D3ADB04E-BD0A-4B92-A20B-FD354373859C}" destId="{FC0E2681-4A6E-4B58-818D-0ECD294EEF8C}"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273A-0974-45BA-BB0C-37BD4397D927}">
      <dsp:nvSpPr>
        <dsp:cNvPr id="0" name=""/>
        <dsp:cNvSpPr/>
      </dsp:nvSpPr>
      <dsp:spPr>
        <a:xfrm>
          <a:off x="460905" y="1047"/>
          <a:ext cx="3479899" cy="2087939"/>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Dolor</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Dolor en todo el cuerpo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Músculos rígidos/adoloridos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Cefaleas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mandíbula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pélvico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vejiga/al orinar</a:t>
          </a:r>
          <a:endParaRPr lang="es-MX" sz="1600" kern="1200" noProof="0" dirty="0"/>
        </a:p>
      </dsp:txBody>
      <dsp:txXfrm>
        <a:off x="460905" y="1047"/>
        <a:ext cx="3479899" cy="2087939"/>
      </dsp:txXfrm>
    </dsp:sp>
    <dsp:sp modelId="{ACFA2F23-8459-4D7A-A79E-8FDC8FC97A44}">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Ansiedad/depresión</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Triste o deprimido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Ansiedad</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El estrés empeora los síntomas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Tensión en cuello y hombro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solidFill>
                <a:schemeClr val="tx1"/>
              </a:solidFill>
            </a:rPr>
            <a:t>Apretar y rechinar los dientes</a:t>
          </a:r>
          <a:endParaRPr lang="es-MX" sz="1600" kern="1200" noProof="0" dirty="0">
            <a:solidFill>
              <a:schemeClr val="tx1"/>
            </a:solidFill>
          </a:endParaRPr>
        </a:p>
      </dsp:txBody>
      <dsp:txXfrm>
        <a:off x="4288794" y="1047"/>
        <a:ext cx="3479899" cy="2087939"/>
      </dsp:txXfrm>
    </dsp:sp>
    <dsp:sp modelId="{741EA38B-8A2D-4825-A07B-ADBA9C114194}">
      <dsp:nvSpPr>
        <dsp:cNvPr id="0" name=""/>
        <dsp:cNvSpPr/>
      </dsp:nvSpPr>
      <dsp:spPr>
        <a:xfrm>
          <a:off x="460905" y="2436976"/>
          <a:ext cx="3479899" cy="2087939"/>
        </a:xfrm>
        <a:prstGeom prst="rect">
          <a:avLst/>
        </a:prstGeom>
        <a:solidFill>
          <a:schemeClr val="bg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Fatiga</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No duerme bien</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No está descansado por la mañana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Se cansa fácilmente con la actividad física</a:t>
          </a:r>
          <a:endParaRPr lang="es-MX" sz="1600" kern="1200" noProof="0" dirty="0"/>
        </a:p>
      </dsp:txBody>
      <dsp:txXfrm>
        <a:off x="460905" y="2436976"/>
        <a:ext cx="3479899" cy="2087939"/>
      </dsp:txXfrm>
    </dsp:sp>
    <dsp:sp modelId="{FC0E2681-4A6E-4B58-818D-0ECD294EEF8C}">
      <dsp:nvSpPr>
        <dsp:cNvPr id="0" name=""/>
        <dsp:cNvSpPr/>
      </dsp:nvSpPr>
      <dsp:spPr>
        <a:xfrm>
          <a:off x="4288794" y="2436976"/>
          <a:ext cx="3479899" cy="2087939"/>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1"/>
              </a:solidFill>
            </a:rPr>
            <a:t>Otros síntomas</a:t>
          </a:r>
          <a:endParaRPr lang="es-MX" sz="20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Dificultad para concentrarse</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Necesita ayuda con actividades cotidianas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Sensible a las luces brillantes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Problemas cutáneos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Diarrea/constipación</a:t>
          </a:r>
          <a:endParaRPr lang="es-MX" sz="1600" kern="1200" noProof="0" dirty="0">
            <a:solidFill>
              <a:schemeClr val="bg1"/>
            </a:solidFill>
          </a:endParaRP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342417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4237183"/>
          </a:xfrm>
        </p:spPr>
        <p:txBody>
          <a:bodyPr/>
          <a:lstStyle/>
          <a:p>
            <a:pPr>
              <a:spcAft>
                <a:spcPts val="600"/>
              </a:spcAft>
            </a:pPr>
            <a:r>
              <a:rPr lang="es-MX" sz="1100" b="1" dirty="0" smtClean="0"/>
              <a:t>Notas del Conferencista</a:t>
            </a:r>
          </a:p>
          <a:p>
            <a:pPr>
              <a:spcAft>
                <a:spcPts val="600"/>
              </a:spcAft>
            </a:pPr>
            <a:r>
              <a:rPr lang="es-MX" sz="1100" dirty="0" smtClean="0"/>
              <a:t>La Herramienta de Evaluación Rápida de Fibromialgia (FiRST) fue desarrollada para detectar fibromialgia en pacientes con dolor crónico difuso. Es importante destacar que esta herramienta es útil para la evaluación de fibromialgia pero no para el diagnóstico.</a:t>
            </a:r>
          </a:p>
          <a:p>
            <a:pPr>
              <a:spcAft>
                <a:spcPts val="600"/>
              </a:spcAft>
            </a:pPr>
            <a:r>
              <a:rPr lang="es-MX" sz="1100" dirty="0" smtClean="0"/>
              <a:t>Elementos que requerían una respuesta “sí/no" y que se relacionaban con las características clínicas más relevantes de fibromialgia fueron recabados por un grupo de reumatólogos y expertos en dolor. El cuestionario provisional fue probado en un estudio multicéntrico prospectivo de 162 pacientes con dolor crónico debido a fibromialgia (de acuerdo con los criterios del Colegio Americano de Reumatología [ACR]) (n = 92) en comparación con un grupo de pacientes con dolor crónico difuso debido a otras condiciones reumáticas, incluyendo  artritis reumatoide (n = 32), espondilitis anquilosante (n = 25) y osteoartritis (n = 13). La identificación de las combinación más distinguibles de elementos para fibromialgia y el cálculo de su sensibilidad y especificidad se basaron en análisis univariantes y multivariantes (regresión logística por pasos). La evaluación de las propiedades psicométricas del cuestionario también incluyó validez del diseño, validez del contenido, confiabilidad de la prueba- nueva prueba y validez convergente/divergente. Con base en análisis univariantes y multivariantes, se conservaron seis elementos en la versión final de FiRST. Estos elementos fueron usados para calcular la sensibilidad, especificidad y exactitud predictiva del cuestionario. Un puntaje de 5 o más indica fibromialgia con una sensibilidad de 90.5% y una especificidad de 85.7%.</a:t>
            </a:r>
          </a:p>
          <a:p>
            <a:pPr>
              <a:spcAft>
                <a:spcPts val="600"/>
              </a:spcAft>
            </a:pPr>
            <a:endParaRPr lang="es-MX" sz="1100" dirty="0" smtClean="0"/>
          </a:p>
          <a:p>
            <a:pPr>
              <a:lnSpc>
                <a:spcPct val="90000"/>
              </a:lnSpc>
              <a:spcAft>
                <a:spcPts val="600"/>
              </a:spcAft>
            </a:pPr>
            <a:r>
              <a:rPr lang="es-MX" sz="1100" b="1" dirty="0" smtClean="0"/>
              <a:t>Referencia</a:t>
            </a:r>
          </a:p>
          <a:p>
            <a:pPr>
              <a:lnSpc>
                <a:spcPct val="90000"/>
              </a:lnSpc>
              <a:spcAft>
                <a:spcPts val="600"/>
              </a:spcAft>
              <a:defRPr/>
            </a:pPr>
            <a:r>
              <a:rPr lang="en-CA" sz="1100" dirty="0" smtClean="0"/>
              <a:t>Perrot S </a:t>
            </a:r>
            <a:r>
              <a:rPr lang="en-CA" sz="1100" i="1" dirty="0" smtClean="0"/>
              <a:t>et al. </a:t>
            </a:r>
            <a:r>
              <a:rPr lang="en-CA" sz="1100" dirty="0" smtClean="0"/>
              <a:t>Development and validation of the Fibromyalgia Rapid Screening Tool (FiRST). </a:t>
            </a:r>
            <a:r>
              <a:rPr lang="en-CA" sz="1100" i="1" dirty="0" smtClean="0"/>
              <a:t>Pain</a:t>
            </a:r>
            <a:r>
              <a:rPr lang="en-CA" sz="1100" dirty="0" smtClean="0"/>
              <a:t> 2010; 150(2):250-6.</a:t>
            </a:r>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206135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387136"/>
            <a:ext cx="6552728" cy="4156234"/>
          </a:xfrm>
        </p:spPr>
        <p:txBody>
          <a:bodyPr/>
          <a:lstStyle/>
          <a:p>
            <a:pPr>
              <a:spcAft>
                <a:spcPts val="600"/>
              </a:spcAft>
            </a:pPr>
            <a:r>
              <a:rPr lang="es-MX" sz="1100" b="1" dirty="0" smtClean="0"/>
              <a:t>Notas del Conferencista</a:t>
            </a:r>
          </a:p>
          <a:p>
            <a:pPr>
              <a:spcAft>
                <a:spcPts val="600"/>
              </a:spcAft>
            </a:pPr>
            <a:r>
              <a:rPr lang="es-MX" sz="1100" dirty="0" smtClean="0"/>
              <a:t>En comparación con sujetos sin fibromialgia, los pacientes con fibromialgia presentan mayor deterioro de la memoria, más confusión mental y mayor dificultad para hablar. El deterioro de la memoria y la confusión mental se presentan al mismo tiempo más frecuentemente en pacientes con fibromialgia que en pacientes sin fibromialgia. Los pacientes con fibromialgia con esta combinación de problemas cognitivos reportan más dolor, rigidez, fatiga y trastornos del sueño en comparación con los pacientes con fibromialgia solamente con problemas de memoria. Los pacientes con enfermedad reumática difieren considerablemente en la vulnerabilidad cognitiva, y los pacientes con fibromialgia tienen un riesgo mucho mayor de presentar dificultades cognitivas. La prevalencia de un trastorno combinado en la memoria y claridad mental está muy asociada (y de manera evidente) con la percepción de mayor severidad de la enfermedad y menor salud mental en fibromialgia. </a:t>
            </a:r>
          </a:p>
          <a:p>
            <a:pPr>
              <a:spcAft>
                <a:spcPts val="600"/>
              </a:spcAft>
            </a:pPr>
            <a:r>
              <a:rPr lang="es-MX" sz="1100" dirty="0" smtClean="0"/>
              <a:t>Los pacientes con fibromialgia tienen un desempeño más pobre en las medidas de función de la memoria de trabajo, recordación libre, fluencia verbal, y conocimiento verbal, pero mantienen la velocidad del procesamiento con respecto a los controles análogos.</a:t>
            </a:r>
          </a:p>
          <a:p>
            <a:pPr>
              <a:spcAft>
                <a:spcPts val="600"/>
              </a:spcAft>
            </a:pPr>
            <a:r>
              <a:rPr lang="es-MX" sz="1100" dirty="0" smtClean="0"/>
              <a:t>La pérdida de claridad mental y los problemas con la memoria asociados con fibromialgia se denomina "fibro niebla.“</a:t>
            </a:r>
          </a:p>
          <a:p>
            <a:pPr>
              <a:spcAft>
                <a:spcPts val="600"/>
              </a:spcAft>
            </a:pPr>
            <a:r>
              <a:rPr lang="es-MX" sz="1100" b="1" dirty="0" smtClean="0"/>
              <a:t>Referencias</a:t>
            </a:r>
          </a:p>
          <a:p>
            <a:pPr>
              <a:spcAft>
                <a:spcPts val="600"/>
              </a:spcAft>
            </a:pPr>
            <a:r>
              <a:rPr lang="en-CA" sz="1100" dirty="0" smtClean="0"/>
              <a:t>Katz RS </a:t>
            </a:r>
            <a:r>
              <a:rPr lang="en-CA" sz="1100" i="1" dirty="0" smtClean="0"/>
              <a:t>et al. </a:t>
            </a:r>
            <a:r>
              <a:rPr lang="en-CA" sz="1100" dirty="0" smtClean="0"/>
              <a:t>The prevalence and clinical impact of reported cognitive difficulties (fibrofog) in patients with rheumatic disease with and without fibromyalgia. </a:t>
            </a:r>
            <a:r>
              <a:rPr lang="en-CA" sz="1100" i="1" dirty="0" smtClean="0"/>
              <a:t>J Clin Rheumatol</a:t>
            </a:r>
            <a:r>
              <a:rPr lang="en-CA" sz="1100" dirty="0" smtClean="0"/>
              <a:t> 2004; </a:t>
            </a:r>
            <a:br>
              <a:rPr lang="en-CA" sz="1100" dirty="0" smtClean="0"/>
            </a:br>
            <a:r>
              <a:rPr lang="en-CA" sz="1100" dirty="0" smtClean="0"/>
              <a:t>10(2):53-8.</a:t>
            </a:r>
          </a:p>
          <a:p>
            <a:r>
              <a:rPr lang="en-CA" sz="1100" dirty="0" smtClean="0"/>
              <a:t>Park DC </a:t>
            </a:r>
            <a:r>
              <a:rPr lang="en-CA" sz="1100" i="1" dirty="0" smtClean="0"/>
              <a:t>et al. </a:t>
            </a:r>
            <a:r>
              <a:rPr lang="en-CA" sz="1100" dirty="0" smtClean="0"/>
              <a:t>Cognitive function in fibromyalgia patients. </a:t>
            </a:r>
            <a:r>
              <a:rPr lang="en-CA" sz="1100" i="1" dirty="0" smtClean="0"/>
              <a:t>Arthritis Rheum</a:t>
            </a:r>
            <a:r>
              <a:rPr lang="en-CA" sz="1100" dirty="0" smtClean="0"/>
              <a:t> 2001; 44(9):2125-33.</a:t>
            </a:r>
          </a:p>
          <a:p>
            <a:endParaRPr lang="en-CA" sz="1100"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42641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A241C426-BB0C-4C33-BC4A-CCF2204123A4}" type="slidenum">
              <a:rPr lang="en-US" sz="900">
                <a:solidFill>
                  <a:prstClr val="black"/>
                </a:solidFill>
              </a:rPr>
              <a:pPr eaLnBrk="1" hangingPunct="1"/>
              <a:t>12</a:t>
            </a:fld>
            <a:endParaRPr lang="en-US" sz="900" dirty="0">
              <a:solidFill>
                <a:prstClr val="black"/>
              </a:solidFill>
            </a:endParaRPr>
          </a:p>
        </p:txBody>
      </p:sp>
      <p:sp>
        <p:nvSpPr>
          <p:cNvPr id="179203" name="Rectangle 5"/>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9204" name="Rectangle 6"/>
          <p:cNvSpPr>
            <a:spLocks noGrp="1"/>
          </p:cNvSpPr>
          <p:nvPr>
            <p:ph type="body" idx="1"/>
          </p:nvPr>
        </p:nvSpPr>
        <p:spPr>
          <a:xfrm>
            <a:off x="701345" y="4448532"/>
            <a:ext cx="5607712" cy="4156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00"/>
              </a:spcAft>
            </a:pPr>
            <a:r>
              <a:rPr lang="es-MX" sz="1100" b="1" dirty="0" smtClean="0"/>
              <a:t>Notas del Conferencista</a:t>
            </a:r>
          </a:p>
          <a:p>
            <a:pPr>
              <a:spcAft>
                <a:spcPts val="300"/>
              </a:spcAft>
            </a:pPr>
            <a:r>
              <a:rPr lang="es-MX" sz="1100" dirty="0" smtClean="0"/>
              <a:t>Los pacientes con fibromialgia generalmente tienen problemas con el sueño, incluyendo sueño no-restaurador, insomnio, despertar temprano en la mañana y calidad pobre del sueño. Los estudios han mostrado que la calidad del sueño es considerablemente menor en los pacientes con  fibromialgia que en los controles, y los pacientes reportan empeoramiento del dolor después de un sueño pobre. Estudios del sueño han mostrado que los patrones de sueño alfa-delta asociados con el sueño interrumpido y el sueño no-restaurador son observados frecuentemente en pacientes con  fibromialgia. Los trastornos del sueño pueden estar relacionados con la menor energía y la fatiga generalmente encontrada entre los pacientes con fibromialgia. El trastorno del sueño también puede contribuir al aumento del dolor. Frecuentes intrusiones de la onda-alfa durante el sueño de onda delta han sido asociadas con la menor producción de la hormona del crecimiento (GH, por sus siglas en inglés) y del factor de crecimiento similar a la insulina (IGF-1, por sus siglas en inglés). Debido a que GH y IGF-1 son necesarias para la reparación del microtrauma muscular, los trastornos del sueño pueden alterar la curación del daño del tejido muscular, prolongando la transmisión de estímulos sensoriales del tejido muscular dañado al sistema nervioso central y aumentando así la percepción del dolor muscular, lo cual puede contribuir a los aumentos de los trastornos del sueño, manteniendo la fatiga del paciente y continuando la reparación inadecuada del tejido muscular</a:t>
            </a:r>
            <a:r>
              <a:rPr lang="en-US" sz="1100" dirty="0" smtClean="0">
                <a:latin typeface="+mj-lt"/>
              </a:rPr>
              <a:t>. </a:t>
            </a:r>
          </a:p>
          <a:p>
            <a:pPr>
              <a:spcAft>
                <a:spcPts val="600"/>
              </a:spcAft>
            </a:pPr>
            <a:endParaRPr lang="en-US" sz="1100" dirty="0" smtClean="0">
              <a:latin typeface="+mj-lt"/>
            </a:endParaRPr>
          </a:p>
          <a:p>
            <a:pPr>
              <a:spcAft>
                <a:spcPts val="600"/>
              </a:spcAft>
            </a:pPr>
            <a:r>
              <a:rPr lang="en-US" sz="1100" b="1" dirty="0" smtClean="0">
                <a:latin typeface="+mj-lt"/>
              </a:rPr>
              <a:t>Referencia</a:t>
            </a:r>
            <a:endParaRPr lang="en-US" sz="1100" b="1" dirty="0">
              <a:latin typeface="+mj-lt"/>
            </a:endParaRPr>
          </a:p>
          <a:p>
            <a:pPr>
              <a:spcAft>
                <a:spcPts val="600"/>
              </a:spcAft>
            </a:pPr>
            <a:r>
              <a:rPr lang="en-US" sz="1100" dirty="0" smtClean="0"/>
              <a:t>Bradley LA. Pathophysiology of fibromyalgia. </a:t>
            </a:r>
            <a:r>
              <a:rPr lang="en-US" sz="1100" i="1" dirty="0" smtClean="0"/>
              <a:t>Am J Med</a:t>
            </a:r>
            <a:r>
              <a:rPr lang="en-US" sz="1100" dirty="0" smtClean="0"/>
              <a:t> 2009; 122(12 Suppl):S22-30. </a:t>
            </a:r>
          </a:p>
          <a:p>
            <a:pPr>
              <a:spcAft>
                <a:spcPts val="600"/>
              </a:spcAft>
            </a:pPr>
            <a:endParaRPr lang="en-US" sz="1100" dirty="0">
              <a:latin typeface="+mj-lt"/>
            </a:endParaRPr>
          </a:p>
        </p:txBody>
      </p:sp>
    </p:spTree>
    <p:extLst>
      <p:ext uri="{BB962C8B-B14F-4D97-AF65-F5344CB8AC3E}">
        <p14:creationId xmlns:p14="http://schemas.microsoft.com/office/powerpoint/2010/main" val="2413136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0" marR="0" indent="0" algn="l" defTabSz="914400" rtl="0" eaLnBrk="1" fontAlgn="auto" latinLnBrk="0" hangingPunct="1">
              <a:spcBef>
                <a:spcPts val="0"/>
              </a:spcBef>
              <a:spcAft>
                <a:spcPts val="600"/>
              </a:spcAft>
              <a:buClrTx/>
              <a:buSzTx/>
              <a:buFontTx/>
              <a:buNone/>
              <a:tabLst/>
              <a:defRPr/>
            </a:pPr>
            <a:r>
              <a:rPr lang="es-MX" b="1" noProof="0" dirty="0" smtClean="0"/>
              <a:t>Notas del Conferencista</a:t>
            </a:r>
          </a:p>
          <a:p>
            <a:pPr>
              <a:spcAft>
                <a:spcPts val="600"/>
              </a:spcAft>
              <a:defRPr/>
            </a:pPr>
            <a:r>
              <a:rPr lang="es-MX" sz="1200" noProof="0" dirty="0" smtClean="0"/>
              <a:t>El ejercicio es comúnmente recomendado en el manejo de personas con fibromialgia, y el interés en el estudio de los beneficios del ejercicio en personas con el síndrome ha crecido considerablemente durante los últimos 25 años. La investigación soporta el entrenamiento aeróbico y de resistencia para mejorar la condición física y la función, reduce los síntomas de fibromialgia y mejorar la calidad de vida. Sin embargo, otras formas de ejercicio (ej:  tai chi, yoga, caminata nórdica, técnicas de vibración) y actividad física en el estilo de vida también han sido investigados para determinar sus efectos</a:t>
            </a:r>
            <a:r>
              <a:rPr lang="es-MX" noProof="0" dirty="0" smtClean="0"/>
              <a:t>.</a:t>
            </a:r>
          </a:p>
          <a:p>
            <a:pPr>
              <a:spcAft>
                <a:spcPts val="600"/>
              </a:spcAft>
              <a:defRPr/>
            </a:pPr>
            <a:r>
              <a:rPr lang="es-MX" sz="1200" noProof="0" dirty="0" smtClean="0"/>
              <a:t>En el manejo de fibromialgia, puede ser benéfico para los pacientes incluir diferentes tipos de ejercicio, como entrenamiento aeróbico o de resistencia combinados con estiramiento, en una sesión. Al recomendar la terapia de ejercicio, los médicos deben tomar en cuenta las preferencias del paciente y su disponibilidad en términos de actividades. Los pacientes con fibromialgia que inician un programa de ejercicio deben empezar a baja intensidad y lenta y gradualmente aumentar la intensidad a un nivel moderado</a:t>
            </a:r>
            <a:r>
              <a:rPr lang="es-MX" noProof="0" dirty="0" smtClean="0"/>
              <a:t>. </a:t>
            </a:r>
          </a:p>
          <a:p>
            <a:pPr marL="0" marR="0" indent="0" algn="l" defTabSz="914400" rtl="0" eaLnBrk="1" fontAlgn="auto" latinLnBrk="0" hangingPunct="1">
              <a:spcBef>
                <a:spcPts val="0"/>
              </a:spcBef>
              <a:spcAft>
                <a:spcPts val="600"/>
              </a:spcAft>
              <a:buClrTx/>
              <a:buSzTx/>
              <a:buFontTx/>
              <a:buNone/>
              <a:tabLst/>
              <a:defRPr/>
            </a:pPr>
            <a:r>
              <a:rPr lang="es-MX" b="1" noProof="0" dirty="0" smtClean="0"/>
              <a:t>Referencias</a:t>
            </a:r>
          </a:p>
          <a:p>
            <a:pPr>
              <a:spcAft>
                <a:spcPts val="600"/>
              </a:spcAft>
              <a:defRPr/>
            </a:pPr>
            <a:r>
              <a:rPr lang="en-US" dirty="0" smtClean="0"/>
              <a:t>Busch AJ </a:t>
            </a:r>
            <a:r>
              <a:rPr lang="en-US" i="1" dirty="0" smtClean="0"/>
              <a:t>et al. </a:t>
            </a:r>
            <a:r>
              <a:rPr lang="en-US" dirty="0" smtClean="0"/>
              <a:t>Exercise therapy for fibromyalgia. </a:t>
            </a:r>
            <a:r>
              <a:rPr lang="en-US" i="1" dirty="0" smtClean="0"/>
              <a:t>Curr Pain Headache Rep</a:t>
            </a:r>
            <a:r>
              <a:rPr lang="en-US" dirty="0" smtClean="0"/>
              <a:t> 2011; 15(5):358-67</a:t>
            </a:r>
            <a:r>
              <a:rPr lang="en-US" sz="1100" dirty="0"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387136"/>
            <a:ext cx="6745560" cy="4156234"/>
          </a:xfrm>
        </p:spPr>
        <p:txBody>
          <a:bodyPr/>
          <a:lstStyle/>
          <a:p>
            <a:pPr>
              <a:spcAft>
                <a:spcPts val="600"/>
              </a:spcAft>
            </a:pPr>
            <a:r>
              <a:rPr lang="es-MX" b="1" dirty="0" smtClean="0"/>
              <a:t>Notas del Conferencista</a:t>
            </a:r>
          </a:p>
          <a:p>
            <a:pPr>
              <a:spcAft>
                <a:spcPts val="600"/>
              </a:spcAft>
            </a:pPr>
            <a:r>
              <a:rPr lang="es-MX" dirty="0" smtClean="0"/>
              <a:t>Se cree que los mecanismos de acción de ciertos medicamentos, como duloxetina, gabapentina, y pregabalina están relacionados con las patofisiologías propuestas de la fibromialgia (FM). Aunque el conocimiento de este complejo padecimiento sigue evolucionando, la identificación de biomarcadores reproducibles del SNC detrás de la fibromialgia sigue siendo un objetivo por alcanzar.</a:t>
            </a:r>
          </a:p>
          <a:p>
            <a:pPr>
              <a:spcAft>
                <a:spcPts val="600"/>
              </a:spcAft>
            </a:pPr>
            <a:r>
              <a:rPr lang="es-MX" dirty="0" smtClean="0"/>
              <a:t>El tratamiento de FM debe basarse en la eficacia clínica probada y debe ser individualizado de acuerdo con el paciente.</a:t>
            </a:r>
          </a:p>
          <a:p>
            <a:pPr>
              <a:spcAft>
                <a:spcPts val="600"/>
              </a:spcAft>
            </a:pPr>
            <a:r>
              <a:rPr lang="es-MX" b="1" dirty="0" smtClean="0"/>
              <a:t>Referencias</a:t>
            </a:r>
          </a:p>
          <a:p>
            <a:pPr>
              <a:spcAft>
                <a:spcPts val="600"/>
              </a:spcAft>
            </a:pPr>
            <a:r>
              <a:rPr lang="en-US" dirty="0" smtClean="0"/>
              <a:t>El-Gabalawy H, Ryner L. Central nervous system abnormalities in fibromyalgia: assessment using proton magnetic resonance spectroscopy. </a:t>
            </a:r>
            <a:r>
              <a:rPr lang="en-US" i="1" dirty="0" smtClean="0"/>
              <a:t>J Rheumatol.</a:t>
            </a:r>
            <a:r>
              <a:rPr lang="en-US" dirty="0" smtClean="0"/>
              <a:t> 2008; 35(7):1242-4.</a:t>
            </a:r>
          </a:p>
          <a:p>
            <a:pPr>
              <a:spcAft>
                <a:spcPts val="600"/>
              </a:spcAft>
            </a:pPr>
            <a:r>
              <a:rPr lang="en-US" dirty="0" smtClean="0"/>
              <a:t>Recla JM. New and emerging therapeutic agents for the treatment of fibromyalgia: an update. </a:t>
            </a:r>
            <a:r>
              <a:rPr lang="en-US" i="1" dirty="0" smtClean="0"/>
              <a:t>J Pain Res </a:t>
            </a:r>
            <a:r>
              <a:rPr lang="en-US" dirty="0" smtClean="0"/>
              <a:t>2010; 3:89-103.</a:t>
            </a:r>
          </a:p>
          <a:p>
            <a:pPr>
              <a:spcAft>
                <a:spcPts val="600"/>
              </a:spcAft>
            </a:pPr>
            <a:endParaRPr lang="en-US" b="1"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14</a:t>
            </a:fld>
            <a:endParaRPr lang="en-CA" dirty="0"/>
          </a:p>
        </p:txBody>
      </p:sp>
    </p:spTree>
    <p:extLst>
      <p:ext uri="{BB962C8B-B14F-4D97-AF65-F5344CB8AC3E}">
        <p14:creationId xmlns:p14="http://schemas.microsoft.com/office/powerpoint/2010/main" val="247324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257997"/>
            <a:ext cx="6044520" cy="4285373"/>
          </a:xfrm>
        </p:spPr>
        <p:txBody>
          <a:bodyPr/>
          <a:lstStyle/>
          <a:p>
            <a:pPr marL="0" marR="0" indent="0" algn="l" defTabSz="914400" rtl="0" eaLnBrk="1" fontAlgn="auto" latinLnBrk="0" hangingPunct="1">
              <a:spcAft>
                <a:spcPts val="600"/>
              </a:spcAft>
              <a:buClrTx/>
              <a:buSzTx/>
              <a:buFontTx/>
              <a:buNone/>
              <a:tabLst/>
              <a:defRPr/>
            </a:pPr>
            <a:r>
              <a:rPr lang="es-MX" b="1" dirty="0" smtClean="0"/>
              <a:t>Notas del Conferencista</a:t>
            </a:r>
          </a:p>
          <a:p>
            <a:pPr>
              <a:spcAft>
                <a:spcPts val="600"/>
              </a:spcAft>
              <a:defRPr/>
            </a:pPr>
            <a:r>
              <a:rPr lang="es-MX" dirty="0" smtClean="0"/>
              <a:t>Los pacientes con fibromialgia llegarán primero con el médico de atención primaria y se debe brindar una atención ideal en el entorno de la atención primaria sin ventajas especiales para la atención por parte de un especialista. La consulta con el especialista debe reservarse para los pacientes con síntomas atípicos que podrían sugerir un diagnóstico alternativo y no es necesario confirmar un diagnóstico de fibromialgia.</a:t>
            </a:r>
          </a:p>
          <a:p>
            <a:pPr>
              <a:spcAft>
                <a:spcPts val="600"/>
              </a:spcAft>
              <a:defRPr/>
            </a:pPr>
            <a:r>
              <a:rPr lang="es-MX" dirty="0" smtClean="0"/>
              <a:t>Para algunos pacientes seleccionados cuyo manejo en atención primaria ha fallado o que presentan comorbilidades más complejas puede requerirse la consulta con un especialista, incluyendo la referencia a un especialista del sueño o a un psicólogo.</a:t>
            </a:r>
          </a:p>
          <a:p>
            <a:pPr>
              <a:spcAft>
                <a:spcPts val="600"/>
              </a:spcAft>
              <a:defRPr/>
            </a:pPr>
            <a:endParaRPr lang="es-MX" dirty="0" smtClean="0"/>
          </a:p>
          <a:p>
            <a:pPr>
              <a:spcAft>
                <a:spcPts val="600"/>
              </a:spcAft>
              <a:defRPr/>
            </a:pPr>
            <a:r>
              <a:rPr lang="es-MX" b="1" dirty="0" smtClean="0"/>
              <a:t>Referencia</a:t>
            </a:r>
          </a:p>
          <a:p>
            <a:pPr>
              <a:spcAft>
                <a:spcPts val="600"/>
              </a:spcAft>
            </a:pPr>
            <a:r>
              <a:rPr lang="en-US" dirty="0" smtClean="0"/>
              <a:t>Fitzcharles MA </a:t>
            </a:r>
            <a:r>
              <a:rPr lang="en-US" i="1" dirty="0" smtClean="0"/>
              <a:t>et al. </a:t>
            </a:r>
            <a:r>
              <a:rPr lang="en-US" dirty="0" smtClean="0"/>
              <a:t>2012 Canadian Guidelines for the diagnosis and management of fibromyalgia syndrome: executive summary. </a:t>
            </a:r>
            <a:r>
              <a:rPr lang="en-US" i="1" dirty="0" smtClean="0"/>
              <a:t>Pain Res Manag</a:t>
            </a:r>
            <a:r>
              <a:rPr lang="en-US" dirty="0" smtClean="0"/>
              <a:t> 2013; 18(3):119-26.</a:t>
            </a:r>
          </a:p>
          <a:p>
            <a:pPr>
              <a:spcAft>
                <a:spcPts val="600"/>
              </a:spcAft>
            </a:pPr>
            <a:endParaRPr lang="en-US"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15</a:t>
            </a:fld>
            <a:endParaRPr lang="en-CA" dirty="0"/>
          </a:p>
        </p:txBody>
      </p:sp>
    </p:spTree>
    <p:extLst>
      <p:ext uri="{BB962C8B-B14F-4D97-AF65-F5344CB8AC3E}">
        <p14:creationId xmlns:p14="http://schemas.microsoft.com/office/powerpoint/2010/main" val="326270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Revisa los Objetivos de Aprendizaje para esta sesión. Pregunta a los participantes si tienen alguna meta adicional.</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a:t>
            </a:fld>
            <a:endParaRPr lang="en-CA" dirty="0"/>
          </a:p>
        </p:txBody>
      </p:sp>
    </p:spTree>
    <p:extLst>
      <p:ext uri="{BB962C8B-B14F-4D97-AF65-F5344CB8AC3E}">
        <p14:creationId xmlns:p14="http://schemas.microsoft.com/office/powerpoint/2010/main" val="59711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noProof="0" dirty="0" smtClean="0"/>
              <a:t>Notas del Conferencista</a:t>
            </a:r>
          </a:p>
          <a:p>
            <a:pPr>
              <a:spcAft>
                <a:spcPts val="600"/>
              </a:spcAft>
            </a:pPr>
            <a:r>
              <a:rPr lang="es-MX" noProof="0" dirty="0" smtClean="0"/>
              <a:t>Esta slide incluye algunas p</a:t>
            </a:r>
            <a:r>
              <a:rPr lang="es-MX" baseline="0" noProof="0" dirty="0" smtClean="0"/>
              <a:t>reguntas frecuentes acerca de sensibilización central/ dolor disfuncional. Las respuestas a estas preguntas se encuentran en las siguientes slides.</a:t>
            </a:r>
          </a:p>
          <a:p>
            <a:pPr>
              <a:spcAft>
                <a:spcPts val="600"/>
              </a:spcAft>
            </a:pPr>
            <a:endParaRPr lang="es-MX" noProof="0" dirty="0" smtClean="0"/>
          </a:p>
          <a:p>
            <a:endParaRPr lang="es-MX" noProof="0"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5</a:t>
            </a:fld>
            <a:endParaRPr lang="en-CA" dirty="0"/>
          </a:p>
        </p:txBody>
      </p:sp>
    </p:spTree>
    <p:extLst>
      <p:ext uri="{BB962C8B-B14F-4D97-AF65-F5344CB8AC3E}">
        <p14:creationId xmlns:p14="http://schemas.microsoft.com/office/powerpoint/2010/main" val="1770900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7"/>
            <a:ext cx="5608320" cy="5042613"/>
          </a:xfrm>
        </p:spPr>
        <p: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s-MX" b="1" noProof="0" dirty="0" smtClean="0"/>
              <a:t>Notas del Conferencista</a:t>
            </a:r>
          </a:p>
          <a:p>
            <a:pPr>
              <a:spcAft>
                <a:spcPts val="600"/>
              </a:spcAft>
            </a:pPr>
            <a:r>
              <a:rPr lang="es-MX" noProof="0" dirty="0" smtClean="0"/>
              <a:t>Un creciente cúmulo de evidencia está demostrando que la sensibilización central/dolor disfuncional representa un mecanismo patofisiológico común de las características clínicas traslapadas del síndrome de sensibilización central como fibromialgia, </a:t>
            </a:r>
            <a:r>
              <a:rPr lang="es-MX" dirty="0" smtClean="0"/>
              <a:t>s</a:t>
            </a:r>
            <a:r>
              <a:rPr lang="es-MX" noProof="0" dirty="0" smtClean="0"/>
              <a:t>índrome de fatiga crónica, síndrome de intestino irritable y trastorno temporomandibular. En este modelo emergente podemos ver síntomas de sensibilización central/dolor disfuncional no como trastornos individuales, sino como manifestaciones diferentes de una etiología común.</a:t>
            </a:r>
          </a:p>
          <a:p>
            <a:pPr>
              <a:spcAft>
                <a:spcPts val="600"/>
              </a:spcAft>
            </a:pPr>
            <a:r>
              <a:rPr lang="es-MX" noProof="0" dirty="0" smtClean="0"/>
              <a:t>Esta slide muestra cómo las características clínicas de la sensibilización central/dolor disfuncional pueden ser clasificadas como “dolor,” “ansiedad/depresión,” “fatiga,” y “otros síntomas.” </a:t>
            </a:r>
          </a:p>
          <a:p>
            <a:pPr>
              <a:spcAft>
                <a:spcPts val="600"/>
              </a:spcAft>
            </a:pPr>
            <a:r>
              <a:rPr lang="es-MX" b="1" noProof="0" dirty="0" smtClean="0"/>
              <a:t>Referencia</a:t>
            </a:r>
          </a:p>
          <a:p>
            <a:pPr>
              <a:spcAft>
                <a:spcPts val="600"/>
              </a:spcAft>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a:t>
            </a:r>
            <a:endParaRPr lang="en-GB" dirty="0" smtClean="0"/>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149033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Mayer et al desarrollaron el Inventario de Sensibilización Central (CSI, por sus siglas en inglés), para evaluar quejas somáticas y emocionales clave generalmente asociadas con el síndrome de sensibilidad central. Esta medida auto-reportada fue creada a partir de una investigación de la literatura de síntomas y padecimientos cómorbidos de fibromialgia y otros síndromes de sensibilidad central. </a:t>
            </a:r>
          </a:p>
          <a:p>
            <a:pPr>
              <a:spcAft>
                <a:spcPts val="600"/>
              </a:spcAft>
            </a:pPr>
            <a:r>
              <a:rPr lang="es-MX" dirty="0" smtClean="0"/>
              <a:t>La meta clínica del CSI es ayuda a evaluar mejor los síntomas que se piensa están asociados con la sensibilización central para ayudar a los médicos y a otros profesionales clínicos en la categorización del síndrome, la identificación de la severidad, sensibilidad, y el plan de tratamiento para ayudar a minimizar o posiblemente evitar los procedimientos de diagnóstico y tratamiento innecesarios.</a:t>
            </a:r>
          </a:p>
          <a:p>
            <a:pPr>
              <a:spcAft>
                <a:spcPts val="600"/>
              </a:spcAft>
            </a:pPr>
            <a:r>
              <a:rPr lang="es-MX" dirty="0" smtClean="0"/>
              <a:t>Cuando el CSI fue administrado a cuatro grupos (fibromialgia, dolor crónico diseminado sin fibromialgia, dolor de espalda baja crónico regional relacionados con el trabajo, grupo control normativo), los análisis revelaron que los pacientes con fibromialgia reportaban los puntajes más altos en CSI, y la población normativa reportaba los más bajos (</a:t>
            </a:r>
            <a:r>
              <a:rPr lang="es-MX" i="1" dirty="0" smtClean="0"/>
              <a:t>p </a:t>
            </a:r>
            <a:r>
              <a:rPr lang="es-MX" dirty="0" smtClean="0"/>
              <a:t>&lt;0.05). </a:t>
            </a:r>
          </a:p>
          <a:p>
            <a:pPr>
              <a:spcAft>
                <a:spcPts val="600"/>
              </a:spcAft>
            </a:pPr>
            <a:r>
              <a:rPr lang="es-MX" dirty="0" smtClean="0"/>
              <a:t>La fuerza psicométrica, utilidad clínica, y la validez de constructo inicial del CSI para evaluar los síntomas relacionados con sensibilización central en poblaciones con dolor crónico han sido demostradas.</a:t>
            </a:r>
          </a:p>
          <a:p>
            <a:pPr>
              <a:spcAft>
                <a:spcPts val="600"/>
              </a:spcAft>
            </a:pPr>
            <a:r>
              <a:rPr lang="es-MX" b="1" dirty="0" smtClean="0"/>
              <a:t>Referencia</a:t>
            </a:r>
          </a:p>
          <a:p>
            <a:pPr>
              <a:spcAft>
                <a:spcPts val="600"/>
              </a:spcAft>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sz="quarter" idx="10"/>
          </p:nvPr>
        </p:nvSpPr>
        <p:spPr/>
        <p:txBody>
          <a:bodyPr/>
          <a:lstStyle/>
          <a:p>
            <a:pPr marL="186938" indent="-186938">
              <a:spcAft>
                <a:spcPts val="600"/>
              </a:spcAft>
            </a:pPr>
            <a:r>
              <a:rPr lang="es-MX" b="1" dirty="0" smtClean="0"/>
              <a:t>Notas del Conferencista</a:t>
            </a:r>
          </a:p>
          <a:p>
            <a:pPr marL="4763" indent="4763">
              <a:spcAft>
                <a:spcPts val="600"/>
              </a:spcAft>
            </a:pPr>
            <a:r>
              <a:rPr lang="es-MX" dirty="0" smtClean="0"/>
              <a:t>El dolor por fibromialgia es ampliamente diseminado.</a:t>
            </a:r>
            <a:r>
              <a:rPr lang="es-MX" baseline="30000" dirty="0" smtClean="0"/>
              <a:t>1</a:t>
            </a:r>
            <a:r>
              <a:rPr lang="es-MX" dirty="0" smtClean="0"/>
              <a:t> Típicamente, los pacientes con fibromialgia presentan quejas de dolor corporal difuso. Se pueden usar dibujos de dolor para describir la ubicación de las áreas dolorosas. Cuando se pide a los pacientes con fibromialgia colorear las áreas dolorosas, ellos típicamente sombrean áreas en todo el cuerpo para indicar su dolor diseminado.</a:t>
            </a:r>
            <a:r>
              <a:rPr lang="es-MX" baseline="30000" dirty="0" smtClean="0"/>
              <a:t>2</a:t>
            </a:r>
          </a:p>
          <a:p>
            <a:pPr marL="4763" indent="4763">
              <a:spcAft>
                <a:spcPts val="600"/>
              </a:spcAft>
            </a:pPr>
            <a:endParaRPr lang="es-MX" baseline="30000" dirty="0" smtClean="0"/>
          </a:p>
          <a:p>
            <a:pPr marL="186938" indent="-186938">
              <a:spcAft>
                <a:spcPts val="600"/>
              </a:spcAft>
            </a:pPr>
            <a:r>
              <a:rPr lang="es-MX" b="1" dirty="0" smtClean="0"/>
              <a:t>Referencias</a:t>
            </a:r>
          </a:p>
          <a:p>
            <a:pPr marL="186938" indent="-186938">
              <a:spcAft>
                <a:spcPts val="600"/>
              </a:spcAft>
              <a:buFontTx/>
              <a:buAutoNum type="arabicPeriod"/>
              <a:defRPr/>
            </a:pPr>
            <a:r>
              <a:rPr lang="en-US" altLang="ja-JP" dirty="0" smtClean="0"/>
              <a:t>Silverman  SL, Martin SA. In: Wallace DJ, Clauw DJ (eds). </a:t>
            </a:r>
            <a:r>
              <a:rPr lang="en-US" altLang="ja-JP" i="1" dirty="0" smtClean="0"/>
              <a:t>Fibromyalgia &amp; Other Central Pain Syndromes</a:t>
            </a:r>
            <a:r>
              <a:rPr lang="en-US" altLang="ja-JP" dirty="0" smtClean="0"/>
              <a:t>. Lippincott, Williams  &amp; Wilkins; Philadelphia, PA: 2005. </a:t>
            </a:r>
          </a:p>
          <a:p>
            <a:pPr marL="186938" indent="-186938">
              <a:buFontTx/>
              <a:buAutoNum type="arabicPeriod"/>
            </a:pPr>
            <a:r>
              <a:rPr lang="en-US" dirty="0" smtClean="0"/>
              <a:t>Wolfe F </a:t>
            </a:r>
            <a:r>
              <a:rPr lang="en-US" i="1" dirty="0" smtClean="0"/>
              <a:t>et al.</a:t>
            </a:r>
            <a:r>
              <a:rPr lang="en-US" dirty="0" smtClean="0"/>
              <a:t> The American College of Rheumatology 1990 criteria for the classification of fibromyalgia. Report of the Multicenter Criteria Committee. </a:t>
            </a:r>
            <a:br>
              <a:rPr lang="en-US" dirty="0" smtClean="0"/>
            </a:br>
            <a:r>
              <a:rPr lang="en-US" i="1" dirty="0" smtClean="0"/>
              <a:t>Arthritis Rheum</a:t>
            </a:r>
            <a:r>
              <a:rPr lang="en-US" dirty="0" smtClean="0"/>
              <a:t> 1990; 33(2):160-72.</a:t>
            </a:r>
          </a:p>
          <a:p>
            <a:pPr marL="186938" indent="-186938"/>
            <a:endParaRPr lang="en-US" baseline="30000" dirty="0" smtClean="0"/>
          </a:p>
          <a:p>
            <a:pPr marL="186938" indent="-186938"/>
            <a:endParaRPr lang="en-US" dirty="0" smtClean="0"/>
          </a:p>
          <a:p>
            <a:endParaRPr lang="en-CA" dirty="0"/>
          </a:p>
        </p:txBody>
      </p:sp>
      <p:sp>
        <p:nvSpPr>
          <p:cNvPr id="13" name="Rectangle 7"/>
          <p:cNvSpPr>
            <a:spLocks noGrp="1" noChangeArrowheads="1"/>
          </p:cNvSpPr>
          <p:nvPr>
            <p:ph type="sldNum" sz="quarter" idx="5"/>
          </p:nvPr>
        </p:nvSpPr>
        <p:spPr>
          <a:ln/>
        </p:spPr>
        <p:txBody>
          <a:bodyPr/>
          <a:lstStyle/>
          <a:p>
            <a:fld id="{EAA4C6E3-7E60-44FB-AB1B-ADEE82FA1E35}" type="slidenum">
              <a:rPr lang="en-GB">
                <a:solidFill>
                  <a:prstClr val="black"/>
                </a:solidFill>
              </a:rPr>
              <a:pPr/>
              <a:t>8</a:t>
            </a:fld>
            <a:endParaRPr lang="en-GB" dirty="0">
              <a:solidFill>
                <a:prstClr val="black"/>
              </a:solidFill>
            </a:endParaRPr>
          </a:p>
        </p:txBody>
      </p:sp>
      <p:sp>
        <p:nvSpPr>
          <p:cNvPr id="15" name="Rectangle 11"/>
          <p:cNvSpPr>
            <a:spLocks noGrp="1" noChangeArrowheads="1"/>
          </p:cNvSpPr>
          <p:nvPr>
            <p:ph type="dt" idx="1"/>
          </p:nvPr>
        </p:nvSpPr>
        <p:spPr>
          <a:ln/>
        </p:spPr>
        <p:txBody>
          <a:bodyPr/>
          <a:lstStyle/>
          <a:p>
            <a:fld id="{E49D2F2D-9766-49B0-A403-A2A2357568EA}" type="datetime1">
              <a:rPr lang="en-US">
                <a:solidFill>
                  <a:prstClr val="black"/>
                </a:solidFill>
              </a:rPr>
              <a:pPr/>
              <a:t>7/6/2015</a:t>
            </a:fld>
            <a:endParaRPr lang="en-US" dirty="0">
              <a:solidFill>
                <a:prstClr val="black"/>
              </a:solidFill>
            </a:endParaRPr>
          </a:p>
        </p:txBody>
      </p:sp>
      <p:sp>
        <p:nvSpPr>
          <p:cNvPr id="3026946" name="Rectangle 18"/>
          <p:cNvSpPr>
            <a:spLocks noGrp="1" noRot="1" noChangeAspect="1" noChangeArrowheads="1" noTextEdit="1"/>
          </p:cNvSpPr>
          <p:nvPr>
            <p:ph type="sldImg"/>
          </p:nvPr>
        </p:nvSpPr>
        <p:spPr>
          <a:xfrm>
            <a:off x="1195388" y="692150"/>
            <a:ext cx="4619625" cy="3463925"/>
          </a:xfrm>
          <a:ln/>
        </p:spPr>
      </p:sp>
    </p:spTree>
    <p:extLst>
      <p:ext uri="{BB962C8B-B14F-4D97-AF65-F5344CB8AC3E}">
        <p14:creationId xmlns:p14="http://schemas.microsoft.com/office/powerpoint/2010/main" val="270978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0095C272-519C-4CBE-ABF2-D2B3089835DD}" type="slidenum">
              <a:rPr lang="en-US" sz="1000" smtClean="0">
                <a:solidFill>
                  <a:prstClr val="black"/>
                </a:solidFill>
              </a:rPr>
              <a:pPr eaLnBrk="1" hangingPunct="1"/>
              <a:t>9</a:t>
            </a:fld>
            <a:endParaRPr lang="en-US" sz="1000" dirty="0" smtClean="0">
              <a:solidFill>
                <a:prstClr val="black"/>
              </a:solidFill>
            </a:endParaRPr>
          </a:p>
        </p:txBody>
      </p:sp>
      <p:sp>
        <p:nvSpPr>
          <p:cNvPr id="125955" name="Rectangle 9"/>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25956" name="Rectangle 10"/>
          <p:cNvSpPr>
            <a:spLocks noGrp="1"/>
          </p:cNvSpPr>
          <p:nvPr>
            <p:ph type="body" idx="1"/>
          </p:nvPr>
        </p:nvSpPr>
        <p:spPr>
          <a:xfrm>
            <a:off x="701040" y="4387136"/>
            <a:ext cx="5608320" cy="46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defRPr/>
            </a:pPr>
            <a:r>
              <a:rPr lang="es-MX" sz="750" b="1" dirty="0" smtClean="0"/>
              <a:t>Notas del Conferencista</a:t>
            </a:r>
          </a:p>
          <a:p>
            <a:pPr>
              <a:spcAft>
                <a:spcPts val="600"/>
              </a:spcAft>
              <a:defRPr/>
            </a:pPr>
            <a:r>
              <a:rPr lang="es-MX" sz="750" dirty="0" smtClean="0"/>
              <a:t>Aunque la característica que define a la fibromialgia es el dolor crónico diseminado, el deterioro neurocognitivo (“fibro-niebla”), los trastornos del sueño, la fatiga, los trastornos del estado de ánimo, sensibilidad y rigidez matutina también pueden estar presentes. Los pacientes generalmente describen su dolor como intenso, agotador, molesto o quemante. La disfunción cognitiva, que incluye memoria de trabajo pobre, alteraciones de la memoria espacial, alteraciones de la recordación espontánea y fluencia verbal, se asocian con el dolor en la fibromialgia así como otros pacientes con dolor y es diferente en los controles sanos. La “fibro-niebla” se caracteriza por confusión, procesamiento lento de la información y tiempo de reacción lento, dificultad para hablar o encontrar palabras, dificultad para concentrarse, para poner atención, consolidación de la memoria a corto-plazo, y desorientación.</a:t>
            </a:r>
          </a:p>
          <a:p>
            <a:pPr>
              <a:spcAft>
                <a:spcPts val="600"/>
              </a:spcAft>
              <a:defRPr/>
            </a:pPr>
            <a:r>
              <a:rPr lang="es-MX" sz="750" dirty="0" smtClean="0"/>
              <a:t>Los trastornos del sueño asociados con fibromialgia se caracterizan típicamente por sueño no-restaurador y despertares más frecuentes. Los componentes anormales del sueño incluyen latencia del sueño, trastornos del sueño, y sueño fragmentado dando lugar a la función deteriorada durante el día. El sueño pobre tiene un impacto en la fatiga, el aspecto emocional y el dolor, con mejora en estos parámetros cuando se resuelven específicamente los problemas del sueño. Otros trastornos del sueño como síndrome de piernas inquietas o apnea del sueño pueden también ocurrir en los pacientes con fibromialgia. </a:t>
            </a:r>
          </a:p>
          <a:p>
            <a:pPr>
              <a:spcAft>
                <a:spcPts val="600"/>
              </a:spcAft>
              <a:defRPr/>
            </a:pPr>
            <a:r>
              <a:rPr lang="es-MX" sz="750" dirty="0" smtClean="0"/>
              <a:t>La fatiga, reportada como presente en más del 90% de los pacientes con fibromialgia, es la queja asociada más común. La fatiga puede ser más discapacitante que el dolor para algunos pacientes, y contribuye al reporte subjetivo del deterioro funcional. Los pacientes con  fibromialgia generalmente describen su fatiga como agotadora física y emocionalmente.</a:t>
            </a:r>
          </a:p>
          <a:p>
            <a:pPr>
              <a:spcAft>
                <a:spcPts val="600"/>
              </a:spcAft>
              <a:defRPr/>
            </a:pPr>
            <a:r>
              <a:rPr lang="es-MX" sz="750" dirty="0" smtClean="0"/>
              <a:t>El trastorno del estado de ánimo, incluyendo la depresión y/o ansiedad, está presente en hasta 75% de las personas con fibromialgia, pero los trastornos del estado de ánimo y la fibromialgia son probablemente distinguibles. La ansiedad coexiste comúnmente con la depresión, pero también aumenta independientemente en los pacientes con fibromialgia. </a:t>
            </a:r>
          </a:p>
          <a:p>
            <a:pPr>
              <a:spcAft>
                <a:spcPts val="600"/>
              </a:spcAft>
              <a:defRPr/>
            </a:pPr>
            <a:r>
              <a:rPr lang="es-MX" sz="750" dirty="0" smtClean="0"/>
              <a:t>La rigidez matutina también es una característica común de la fibromialgia.</a:t>
            </a:r>
          </a:p>
          <a:p>
            <a:pPr>
              <a:spcAft>
                <a:spcPts val="600"/>
              </a:spcAft>
              <a:defRPr/>
            </a:pPr>
            <a:endParaRPr lang="es-MX" sz="750" dirty="0" smtClean="0"/>
          </a:p>
          <a:p>
            <a:pPr>
              <a:spcAft>
                <a:spcPts val="600"/>
              </a:spcAft>
              <a:defRPr/>
            </a:pPr>
            <a:r>
              <a:rPr lang="es-MX" sz="750" b="1" dirty="0" smtClean="0"/>
              <a:t>Referencias</a:t>
            </a:r>
          </a:p>
          <a:p>
            <a:pPr>
              <a:spcAft>
                <a:spcPts val="600"/>
              </a:spcAft>
            </a:pPr>
            <a:r>
              <a:rPr lang="en-US" sz="750" dirty="0" smtClean="0"/>
              <a:t>Carruthers BM </a:t>
            </a:r>
            <a:r>
              <a:rPr lang="en-US" sz="750" i="1" dirty="0" smtClean="0"/>
              <a:t>et al. </a:t>
            </a:r>
            <a:r>
              <a:rPr lang="en-US" sz="750" dirty="0" smtClean="0"/>
              <a:t>Myalgic encephalomyelitis/chronic fatigue syndrome: clinical working case definition, diagnostic and treatment guidelines, a consensus document. </a:t>
            </a:r>
            <a:r>
              <a:rPr lang="en-US" sz="750" i="1" dirty="0" smtClean="0"/>
              <a:t>J Chron Fat Synd</a:t>
            </a:r>
            <a:r>
              <a:rPr lang="en-US" sz="750" dirty="0" smtClean="0"/>
              <a:t> 2003; 11(1):7-115.</a:t>
            </a:r>
          </a:p>
          <a:p>
            <a:pPr>
              <a:spcAft>
                <a:spcPts val="600"/>
              </a:spcAft>
            </a:pPr>
            <a:r>
              <a:rPr lang="en-US" sz="750" dirty="0" smtClean="0"/>
              <a:t>Harding SM. Sleep in fibromyalgia patients: subjective and objective findings. </a:t>
            </a:r>
            <a:r>
              <a:rPr lang="en-US" sz="750" i="1" dirty="0" smtClean="0"/>
              <a:t>Am J Med Sci </a:t>
            </a:r>
            <a:r>
              <a:rPr lang="en-US" sz="750" dirty="0" smtClean="0"/>
              <a:t>1998; 315(6):367-37.</a:t>
            </a:r>
          </a:p>
          <a:p>
            <a:pPr>
              <a:spcAft>
                <a:spcPts val="600"/>
              </a:spcAft>
            </a:pPr>
            <a:r>
              <a:rPr lang="en-US" sz="750" dirty="0" smtClean="0"/>
              <a:t>Henriksson KG. Fibromyalgia – from syndrome to disease: overview of pathogenetic mechanisms. </a:t>
            </a:r>
            <a:r>
              <a:rPr lang="en-US" sz="750" i="1" dirty="0" smtClean="0"/>
              <a:t>J Rehabil Med</a:t>
            </a:r>
            <a:r>
              <a:rPr lang="en-US" sz="750" dirty="0" smtClean="0"/>
              <a:t> 2003; 41(41 Suppl):89-94.</a:t>
            </a:r>
          </a:p>
          <a:p>
            <a:pPr>
              <a:spcAft>
                <a:spcPts val="600"/>
              </a:spcAft>
            </a:pPr>
            <a:r>
              <a:rPr lang="en-US" sz="750" dirty="0" smtClean="0"/>
              <a:t>Leavitt F </a:t>
            </a:r>
            <a:r>
              <a:rPr lang="en-US" sz="750" i="1" dirty="0" smtClean="0"/>
              <a:t>et al. </a:t>
            </a:r>
            <a:r>
              <a:rPr lang="en-US" sz="750" dirty="0" smtClean="0"/>
              <a:t>Comparison of pain properties in fibromyalgia patients and rheumatoid arthritis patients. </a:t>
            </a:r>
            <a:r>
              <a:rPr lang="en-US" sz="750" i="1" dirty="0" smtClean="0"/>
              <a:t>Arthritis Rheum</a:t>
            </a:r>
            <a:r>
              <a:rPr lang="en-US" sz="750" dirty="0" smtClean="0"/>
              <a:t> 1986; </a:t>
            </a:r>
            <a:br>
              <a:rPr lang="en-US" sz="750" dirty="0" smtClean="0"/>
            </a:br>
            <a:r>
              <a:rPr lang="en-US" sz="750" dirty="0" smtClean="0"/>
              <a:t>29(6):775-81.</a:t>
            </a:r>
          </a:p>
          <a:p>
            <a:pPr>
              <a:spcAft>
                <a:spcPts val="600"/>
              </a:spcAft>
            </a:pPr>
            <a:r>
              <a:rPr lang="en-US" sz="750" dirty="0" smtClean="0"/>
              <a:t>Roizenblatt S </a:t>
            </a:r>
            <a:r>
              <a:rPr lang="en-US" sz="750" i="1" dirty="0" smtClean="0"/>
              <a:t>et al. </a:t>
            </a:r>
            <a:r>
              <a:rPr lang="en-US" sz="750" dirty="0" smtClean="0"/>
              <a:t>Alpha sleep characteristics in fibromyalgia.</a:t>
            </a:r>
            <a:r>
              <a:rPr lang="en-US" sz="750" i="1" dirty="0" smtClean="0"/>
              <a:t> Arthritis Rheum</a:t>
            </a:r>
            <a:r>
              <a:rPr lang="en-US" sz="750" dirty="0" smtClean="0"/>
              <a:t> 2001; 44(1):222-30.</a:t>
            </a:r>
          </a:p>
          <a:p>
            <a:pPr>
              <a:spcAft>
                <a:spcPts val="600"/>
              </a:spcAft>
            </a:pPr>
            <a:r>
              <a:rPr lang="en-US" sz="750" dirty="0" smtClean="0"/>
              <a:t>Wolfe F </a:t>
            </a:r>
            <a:r>
              <a:rPr lang="en-US" sz="750" i="1" dirty="0" smtClean="0"/>
              <a:t>et al. </a:t>
            </a:r>
            <a:r>
              <a:rPr lang="en-CA" sz="750" dirty="0" smtClean="0"/>
              <a:t>The American College of Rheumatology 1990 Criteria for the Classification of Fibromyalgia. </a:t>
            </a:r>
            <a:br>
              <a:rPr lang="en-CA" sz="750" dirty="0" smtClean="0"/>
            </a:br>
            <a:r>
              <a:rPr lang="en-CA" sz="750" dirty="0" smtClean="0"/>
              <a:t>Report of the Multicenter Criteria Committee.</a:t>
            </a:r>
            <a:r>
              <a:rPr lang="en-US" sz="750" i="1" dirty="0" smtClean="0"/>
              <a:t> Arthritis Rheum</a:t>
            </a:r>
            <a:r>
              <a:rPr lang="en-CA" sz="750" i="1" dirty="0" smtClean="0"/>
              <a:t> </a:t>
            </a:r>
            <a:r>
              <a:rPr lang="en-US" sz="750" dirty="0" smtClean="0"/>
              <a:t>1990; 33(2):160-72.</a:t>
            </a:r>
          </a:p>
          <a:p>
            <a:pPr>
              <a:spcAft>
                <a:spcPts val="600"/>
              </a:spcAft>
            </a:pPr>
            <a:r>
              <a:rPr lang="en-US" sz="750" dirty="0" smtClean="0"/>
              <a:t>Wolfe F </a:t>
            </a:r>
            <a:r>
              <a:rPr lang="en-US" sz="750" i="1" dirty="0" smtClean="0"/>
              <a:t>et al. Arthritis Rheum</a:t>
            </a:r>
            <a:r>
              <a:rPr lang="en-US" sz="750" dirty="0" smtClean="0"/>
              <a:t> The prevalence and characteristics of fibromyalgia in the general population. 1995; 38(1):19-28. </a:t>
            </a:r>
          </a:p>
          <a:p>
            <a:pPr>
              <a:spcAft>
                <a:spcPts val="600"/>
              </a:spcAft>
            </a:pPr>
            <a:r>
              <a:rPr lang="en-US" sz="750" dirty="0" smtClean="0"/>
              <a:t>. </a:t>
            </a:r>
            <a:endParaRPr lang="en-US" sz="750" dirty="0"/>
          </a:p>
        </p:txBody>
      </p:sp>
    </p:spTree>
    <p:extLst>
      <p:ext uri="{BB962C8B-B14F-4D97-AF65-F5344CB8AC3E}">
        <p14:creationId xmlns:p14="http://schemas.microsoft.com/office/powerpoint/2010/main" val="3583656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descr="PFLY0922_Fond_Slide_v2_HighRe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0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8172" y="49965"/>
            <a:ext cx="8229600" cy="93027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52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6700"/>
            <a:ext cx="2058987"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266700"/>
            <a:ext cx="6029325"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98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02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472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59338" y="1425575"/>
            <a:ext cx="3827462" cy="4537075"/>
          </a:xfrm>
        </p:spPr>
        <p:txBody>
          <a:bodyPr/>
          <a:lstStyle/>
          <a:p>
            <a:pPr lvl="0"/>
            <a:endParaRPr lang="en-US" noProof="0" dirty="0" smtClean="0"/>
          </a:p>
        </p:txBody>
      </p:sp>
    </p:spTree>
    <p:extLst>
      <p:ext uri="{BB962C8B-B14F-4D97-AF65-F5344CB8AC3E}">
        <p14:creationId xmlns:p14="http://schemas.microsoft.com/office/powerpoint/2010/main" val="50629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79475" y="1425575"/>
            <a:ext cx="7807325" cy="4537075"/>
          </a:xfrm>
        </p:spPr>
        <p:txBody>
          <a:bodyPr/>
          <a:lstStyle/>
          <a:p>
            <a:pPr lvl="0"/>
            <a:endParaRPr lang="en-US" noProof="0" dirty="0" smtClean="0"/>
          </a:p>
        </p:txBody>
      </p:sp>
    </p:spTree>
    <p:extLst>
      <p:ext uri="{BB962C8B-B14F-4D97-AF65-F5344CB8AC3E}">
        <p14:creationId xmlns:p14="http://schemas.microsoft.com/office/powerpoint/2010/main" val="2840011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506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84218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6402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0798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1" y="1180641"/>
            <a:ext cx="7903029" cy="4537075"/>
          </a:xfrm>
          <a:effectLst/>
        </p:spPr>
        <p:txBody>
          <a:bodyPr/>
          <a:lstStyle>
            <a:lvl1pPr>
              <a:spcAft>
                <a:spcPts val="1200"/>
              </a:spcAft>
              <a:buSzPct val="100000"/>
              <a:buFontTx/>
              <a:buBlip>
                <a:blip r:embed="rId2"/>
              </a:buBlip>
              <a:defRPr sz="2200" b="1">
                <a:solidFill>
                  <a:schemeClr val="bg1"/>
                </a:solidFill>
              </a:defRPr>
            </a:lvl1pPr>
            <a:lvl2pPr>
              <a:spcAft>
                <a:spcPts val="1200"/>
              </a:spcAft>
              <a:buClr>
                <a:schemeClr val="bg1"/>
              </a:buClr>
              <a:defRPr sz="2000" b="1">
                <a:solidFill>
                  <a:srgbClr val="FCD77C"/>
                </a:solidFill>
              </a:defRPr>
            </a:lvl2pPr>
            <a:lvl3pPr>
              <a:spcAft>
                <a:spcPts val="1200"/>
              </a:spcAft>
              <a:buClr>
                <a:schemeClr val="bg1"/>
              </a:buClr>
              <a:defRPr b="1">
                <a:solidFill>
                  <a:schemeClr val="bg1"/>
                </a:solidFill>
              </a:defRPr>
            </a:lvl3pPr>
            <a:lvl4pPr>
              <a:spcAft>
                <a:spcPts val="1200"/>
              </a:spcAft>
              <a:defRPr>
                <a:solidFill>
                  <a:schemeClr val="bg1"/>
                </a:solidFill>
              </a:defRPr>
            </a:lvl4pPr>
            <a:lvl5pPr>
              <a:spcAft>
                <a:spcPts val="1200"/>
              </a:spcAf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94214" y="177046"/>
            <a:ext cx="8229600" cy="776726"/>
          </a:xfrm>
          <a:effectLst/>
        </p:spPr>
        <p:txBody>
          <a:bodyPr/>
          <a:lstStyle>
            <a:lvl1pPr>
              <a:lnSpc>
                <a:spcPts val="3200"/>
              </a:lnSpc>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22650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0629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687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0372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2314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266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55214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7619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71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480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967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3020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4505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13849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14289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6215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98461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04027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84289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202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244037"/>
            <a:ext cx="8229600" cy="777875"/>
          </a:xfrm>
          <a:effectLst/>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879475" y="1425575"/>
            <a:ext cx="3827463"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9338" y="1425575"/>
            <a:ext cx="3827462"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019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3916"/>
            <a:ext cx="8229600" cy="6838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41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8172" y="149946"/>
            <a:ext cx="8229600" cy="835479"/>
          </a:xfrm>
          <a:effectLst/>
        </p:spPr>
        <p:txBody>
          <a:bodyPr/>
          <a:lstStyle>
            <a:lvl1pPr>
              <a:defRPr lang="en-US" sz="2800" b="1" dirty="0">
                <a:solidFill>
                  <a:srgbClr val="FCD77C"/>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90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7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034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556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1266" name="Picture 6" descr="Fond_slide_rouge_v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invGray">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bwMode="auto">
          <a:xfrm>
            <a:off x="879475" y="1425575"/>
            <a:ext cx="78073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268" name="Rectangle 2"/>
          <p:cNvSpPr>
            <a:spLocks noGrp="1" noChangeArrowheads="1"/>
          </p:cNvSpPr>
          <p:nvPr>
            <p:ph type="title"/>
          </p:nvPr>
        </p:nvSpPr>
        <p:spPr bwMode="auto">
          <a:xfrm>
            <a:off x="477838" y="66675"/>
            <a:ext cx="8229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smtClean="0"/>
              <a:t>Title inserted</a:t>
            </a:r>
            <a:endParaRPr lang="en-US" smtClean="0"/>
          </a:p>
        </p:txBody>
      </p:sp>
    </p:spTree>
    <p:extLst>
      <p:ext uri="{BB962C8B-B14F-4D97-AF65-F5344CB8AC3E}">
        <p14:creationId xmlns:p14="http://schemas.microsoft.com/office/powerpoint/2010/main" val="422557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lnSpc>
          <a:spcPts val="4000"/>
        </a:lnSpc>
        <a:spcBef>
          <a:spcPct val="0"/>
        </a:spcBef>
        <a:spcAft>
          <a:spcPct val="0"/>
        </a:spcAft>
        <a:defRPr lang="en-US" sz="3200" b="1" kern="1200" dirty="0">
          <a:solidFill>
            <a:srgbClr val="FCD77C"/>
          </a:solidFill>
          <a:latin typeface="Arial" pitchFamily="34" charset="0"/>
          <a:ea typeface="ＭＳ Ｐゴシック" pitchFamily="-112" charset="-128"/>
          <a:cs typeface="+mn-cs"/>
        </a:defRPr>
      </a:lvl1pPr>
      <a:lvl2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2pPr>
      <a:lvl3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3pPr>
      <a:lvl4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4pPr>
      <a:lvl5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5pPr>
      <a:lvl6pPr marL="457200" algn="l" rtl="0" fontAlgn="base">
        <a:lnSpc>
          <a:spcPct val="90000"/>
        </a:lnSpc>
        <a:spcBef>
          <a:spcPct val="0"/>
        </a:spcBef>
        <a:spcAft>
          <a:spcPct val="0"/>
        </a:spcAft>
        <a:defRPr sz="3600" b="1">
          <a:solidFill>
            <a:srgbClr val="D46B02"/>
          </a:solidFill>
          <a:latin typeface="Arial" charset="0"/>
          <a:ea typeface="MS PGothic" pitchFamily="34" charset="-128"/>
        </a:defRPr>
      </a:lvl6pPr>
      <a:lvl7pPr marL="914400" algn="l" rtl="0" fontAlgn="base">
        <a:lnSpc>
          <a:spcPct val="90000"/>
        </a:lnSpc>
        <a:spcBef>
          <a:spcPct val="0"/>
        </a:spcBef>
        <a:spcAft>
          <a:spcPct val="0"/>
        </a:spcAft>
        <a:defRPr sz="3600" b="1">
          <a:solidFill>
            <a:srgbClr val="D46B02"/>
          </a:solidFill>
          <a:latin typeface="Arial" charset="0"/>
          <a:ea typeface="MS PGothic" pitchFamily="34" charset="-128"/>
        </a:defRPr>
      </a:lvl7pPr>
      <a:lvl8pPr marL="1371600" algn="l" rtl="0" fontAlgn="base">
        <a:lnSpc>
          <a:spcPct val="90000"/>
        </a:lnSpc>
        <a:spcBef>
          <a:spcPct val="0"/>
        </a:spcBef>
        <a:spcAft>
          <a:spcPct val="0"/>
        </a:spcAft>
        <a:defRPr sz="3600" b="1">
          <a:solidFill>
            <a:srgbClr val="D46B02"/>
          </a:solidFill>
          <a:latin typeface="Arial" charset="0"/>
          <a:ea typeface="MS PGothic" pitchFamily="34" charset="-128"/>
        </a:defRPr>
      </a:lvl8pPr>
      <a:lvl9pPr marL="1828800" algn="l" rtl="0" fontAlgn="base">
        <a:lnSpc>
          <a:spcPct val="90000"/>
        </a:lnSpc>
        <a:spcBef>
          <a:spcPct val="0"/>
        </a:spcBef>
        <a:spcAft>
          <a:spcPct val="0"/>
        </a:spcAft>
        <a:defRPr sz="3600" b="1">
          <a:solidFill>
            <a:srgbClr val="D46B02"/>
          </a:solidFill>
          <a:latin typeface="Arial" charset="0"/>
          <a:ea typeface="MS PGothic" pitchFamily="34" charset="-128"/>
        </a:defRPr>
      </a:lvl9pPr>
    </p:titleStyle>
    <p:bodyStyle>
      <a:lvl1pPr marL="342900" indent="-342900" algn="l" rtl="0" eaLnBrk="0" fontAlgn="base" hangingPunct="0">
        <a:spcBef>
          <a:spcPct val="0"/>
        </a:spcBef>
        <a:spcAft>
          <a:spcPct val="0"/>
        </a:spcAft>
        <a:buClr>
          <a:srgbClr val="FCD77C"/>
        </a:buClr>
        <a:buSzPct val="100000"/>
        <a:buBlip>
          <a:blip r:embed="rId18"/>
        </a:buBlip>
        <a:defRPr sz="2200" b="1">
          <a:solidFill>
            <a:schemeClr val="bg1"/>
          </a:solidFill>
          <a:latin typeface="+mn-lt"/>
          <a:ea typeface="ＭＳ Ｐゴシック" pitchFamily="-112" charset="-128"/>
          <a:cs typeface="+mn-cs"/>
        </a:defRPr>
      </a:lvl1pPr>
      <a:lvl2pPr marL="742950" indent="-285750" algn="l" rtl="0" eaLnBrk="0" fontAlgn="base" hangingPunct="0">
        <a:spcBef>
          <a:spcPct val="0"/>
        </a:spcBef>
        <a:spcAft>
          <a:spcPts val="600"/>
        </a:spcAft>
        <a:buClr>
          <a:schemeClr val="bg1"/>
        </a:buClr>
        <a:buFont typeface="Arial" charset="0"/>
        <a:buChar char="–"/>
        <a:defRPr sz="2000" b="1">
          <a:solidFill>
            <a:srgbClr val="FCD77C"/>
          </a:solidFill>
          <a:latin typeface="+mn-lt"/>
          <a:ea typeface="ＭＳ Ｐゴシック" pitchFamily="-112" charset="-128"/>
        </a:defRPr>
      </a:lvl2pPr>
      <a:lvl3pPr marL="1143000" indent="-228600" algn="l" rtl="0" eaLnBrk="0" fontAlgn="base" hangingPunct="0">
        <a:spcBef>
          <a:spcPct val="0"/>
        </a:spcBef>
        <a:spcAft>
          <a:spcPct val="0"/>
        </a:spcAft>
        <a:buClr>
          <a:schemeClr val="bg1"/>
        </a:buClr>
        <a:buChar char="•"/>
        <a:defRPr sz="2000" b="1">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233940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51427624"/>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lients\Clients N-Z\PFIZER_GLOBAL\LYRICA\2013\GPFLY1301 Pain Education Activities\Pieces_Produites\Presentations\Background\Toutes_lesTitle_Slides\Visuel_KNOW_CENTRAL_SENSIT_DYSF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70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¿Cómo pueden los pacientes con fibromialgia ser identificados?</a:t>
            </a:r>
            <a:endParaRPr lang="es-MX" dirty="0"/>
          </a:p>
        </p:txBody>
      </p:sp>
      <p:sp>
        <p:nvSpPr>
          <p:cNvPr id="9" name="Content Placeholder 2"/>
          <p:cNvSpPr>
            <a:spLocks noGrp="1"/>
          </p:cNvSpPr>
          <p:nvPr>
            <p:ph idx="1"/>
          </p:nvPr>
        </p:nvSpPr>
        <p:spPr>
          <a:xfrm>
            <a:off x="251520" y="1556792"/>
            <a:ext cx="3466728" cy="4901342"/>
          </a:xfrm>
          <a:solidFill>
            <a:schemeClr val="accent1"/>
          </a:solidFill>
          <a:ln>
            <a:solidFill>
              <a:schemeClr val="tx1"/>
            </a:solidFill>
          </a:ln>
        </p:spPr>
        <p:txBody>
          <a:bodyPr>
            <a:normAutofit/>
          </a:bodyPr>
          <a:lstStyle/>
          <a:p>
            <a:endParaRPr lang="es-MX" sz="2000" dirty="0" smtClean="0">
              <a:solidFill>
                <a:schemeClr val="tx1"/>
              </a:solidFill>
            </a:endParaRPr>
          </a:p>
          <a:p>
            <a:endParaRPr lang="es-MX" sz="2000" dirty="0" smtClean="0">
              <a:solidFill>
                <a:schemeClr val="tx1"/>
              </a:solidFill>
            </a:endParaRPr>
          </a:p>
          <a:p>
            <a:pPr marL="266700" indent="-254000"/>
            <a:r>
              <a:rPr lang="es-MX" sz="2000" dirty="0" smtClean="0">
                <a:solidFill>
                  <a:schemeClr val="tx1"/>
                </a:solidFill>
              </a:rPr>
              <a:t>Cuestionario auto-administrado de 6-puntos</a:t>
            </a:r>
          </a:p>
          <a:p>
            <a:pPr marL="266700" indent="-254000"/>
            <a:r>
              <a:rPr lang="es-MX" sz="2000" dirty="0" smtClean="0">
                <a:solidFill>
                  <a:schemeClr val="tx1"/>
                </a:solidFill>
              </a:rPr>
              <a:t>El puntaje ≥5 indica  fibromialgia</a:t>
            </a:r>
          </a:p>
          <a:p>
            <a:pPr marL="266700" indent="-254000"/>
            <a:r>
              <a:rPr lang="es-MX" sz="2000" dirty="0" smtClean="0">
                <a:solidFill>
                  <a:schemeClr val="tx1"/>
                </a:solidFill>
              </a:rPr>
              <a:t>Sensibilidad: 90.5%</a:t>
            </a:r>
          </a:p>
          <a:p>
            <a:pPr marL="266700" indent="-254000"/>
            <a:r>
              <a:rPr lang="es-MX" sz="2000" dirty="0" smtClean="0">
                <a:solidFill>
                  <a:schemeClr val="tx1"/>
                </a:solidFill>
              </a:rPr>
              <a:t>Especificidad: 85.7%</a:t>
            </a:r>
            <a:endParaRPr lang="es-MX" sz="2000" dirty="0">
              <a:solidFill>
                <a:schemeClr val="tx1"/>
              </a:solidFill>
            </a:endParaRPr>
          </a:p>
        </p:txBody>
      </p:sp>
      <p:sp>
        <p:nvSpPr>
          <p:cNvPr id="10" name="Rectangle 3"/>
          <p:cNvSpPr/>
          <p:nvPr/>
        </p:nvSpPr>
        <p:spPr>
          <a:xfrm>
            <a:off x="3887416" y="1341105"/>
            <a:ext cx="5256584" cy="5516895"/>
          </a:xfrm>
          <a:prstGeom prst="rect">
            <a:avLst/>
          </a:prstGeom>
          <a:solidFill>
            <a:schemeClr val="tx1"/>
          </a:solidFill>
          <a:ln>
            <a:solidFill>
              <a:schemeClr val="tx1"/>
            </a:solidFill>
          </a:ln>
        </p:spPr>
        <p:txBody>
          <a:bodyPr wrap="square">
            <a:spAutoFit/>
          </a:bodyPr>
          <a:lstStyle/>
          <a:p>
            <a:pPr algn="ctr"/>
            <a:r>
              <a:rPr lang="es-MX" sz="2000" b="1" u="sng" dirty="0" smtClean="0">
                <a:solidFill>
                  <a:prstClr val="black"/>
                </a:solidFill>
              </a:rPr>
              <a:t>Puntos</a:t>
            </a:r>
          </a:p>
          <a:p>
            <a:pPr marL="279400" indent="-279400">
              <a:spcAft>
                <a:spcPts val="300"/>
              </a:spcAft>
              <a:buFont typeface="+mj-lt"/>
              <a:buAutoNum type="arabicPeriod"/>
            </a:pPr>
            <a:r>
              <a:rPr lang="es-MX" sz="2000" dirty="0" smtClean="0">
                <a:solidFill>
                  <a:prstClr val="black"/>
                </a:solidFill>
              </a:rPr>
              <a:t>Siento dolor en todo el cuerpo.</a:t>
            </a:r>
          </a:p>
          <a:p>
            <a:pPr marL="279400" indent="-279400">
              <a:spcAft>
                <a:spcPts val="300"/>
              </a:spcAft>
              <a:buFont typeface="+mj-lt"/>
              <a:buAutoNum type="arabicPeriod"/>
            </a:pPr>
            <a:r>
              <a:rPr lang="es-MX" sz="2000" dirty="0" smtClean="0">
                <a:solidFill>
                  <a:prstClr val="black"/>
                </a:solidFill>
              </a:rPr>
              <a:t>Mi dolor está acompañado por fatiga general continua y muy desagradable.</a:t>
            </a:r>
          </a:p>
          <a:p>
            <a:pPr marL="279400" indent="-279400">
              <a:spcAft>
                <a:spcPts val="300"/>
              </a:spcAft>
              <a:buFont typeface="+mj-lt"/>
              <a:buAutoNum type="arabicPeriod"/>
            </a:pPr>
            <a:r>
              <a:rPr lang="es-MX" sz="2000" dirty="0" smtClean="0">
                <a:solidFill>
                  <a:prstClr val="black"/>
                </a:solidFill>
              </a:rPr>
              <a:t>Mi dolor se sientes como quemaduras, descargas eléctrica o calambres (espasmos).</a:t>
            </a:r>
          </a:p>
          <a:p>
            <a:pPr marL="279400" indent="-279400">
              <a:spcAft>
                <a:spcPts val="300"/>
              </a:spcAft>
              <a:buFont typeface="+mj-lt"/>
              <a:buAutoNum type="arabicPeriod"/>
            </a:pPr>
            <a:r>
              <a:rPr lang="es-MX" sz="2000" dirty="0" smtClean="0">
                <a:solidFill>
                  <a:prstClr val="black"/>
                </a:solidFill>
              </a:rPr>
              <a:t>Mi dolor está acompañado por otras sensaciones inusuales en mi cuerpo como piquetes, hormigueo o entumecimiento.</a:t>
            </a:r>
          </a:p>
          <a:p>
            <a:pPr marL="279400" indent="-279400">
              <a:spcAft>
                <a:spcPts val="300"/>
              </a:spcAft>
              <a:buFont typeface="+mj-lt"/>
              <a:buAutoNum type="arabicPeriod"/>
            </a:pPr>
            <a:r>
              <a:rPr lang="es-MX" sz="2000" dirty="0" smtClean="0">
                <a:solidFill>
                  <a:prstClr val="black"/>
                </a:solidFill>
              </a:rPr>
              <a:t>Mi dolor está acompañado por otros problemas de salud como problemas digestivos, urinarios, cefaleas o piernas inquietas.</a:t>
            </a:r>
          </a:p>
          <a:p>
            <a:pPr marL="279400" indent="-279400">
              <a:buFont typeface="+mj-lt"/>
              <a:buAutoNum type="arabicPeriod"/>
            </a:pPr>
            <a:r>
              <a:rPr lang="es-MX" sz="2000" dirty="0" smtClean="0">
                <a:solidFill>
                  <a:prstClr val="black"/>
                </a:solidFill>
              </a:rPr>
              <a:t>Mi dolor tiene un impacto importante en mi vida, particularmente en mi sueño y en mi habilidad para concentrarme, que me hace sentir más lento(a) generalmente.</a:t>
            </a:r>
            <a:endParaRPr lang="es-MX" sz="2000" dirty="0">
              <a:solidFill>
                <a:prstClr val="black"/>
              </a:solidFill>
            </a:endParaRPr>
          </a:p>
        </p:txBody>
      </p:sp>
      <p:sp>
        <p:nvSpPr>
          <p:cNvPr id="11" name="Rectangle 5"/>
          <p:cNvSpPr/>
          <p:nvPr/>
        </p:nvSpPr>
        <p:spPr>
          <a:xfrm>
            <a:off x="251520" y="6536377"/>
            <a:ext cx="2444900" cy="261610"/>
          </a:xfrm>
          <a:prstGeom prst="rect">
            <a:avLst/>
          </a:prstGeom>
        </p:spPr>
        <p:txBody>
          <a:bodyPr wrap="none">
            <a:spAutoFit/>
          </a:bodyPr>
          <a:lstStyle/>
          <a:p>
            <a:r>
              <a:rPr lang="es-MX" sz="1100" dirty="0" smtClean="0">
                <a:solidFill>
                  <a:srgbClr val="002060"/>
                </a:solidFill>
              </a:rPr>
              <a:t>Perrot S </a:t>
            </a:r>
            <a:r>
              <a:rPr lang="es-MX" sz="1100" i="1" dirty="0" smtClean="0">
                <a:solidFill>
                  <a:srgbClr val="002060"/>
                </a:solidFill>
              </a:rPr>
              <a:t>et al. Pain </a:t>
            </a:r>
            <a:r>
              <a:rPr lang="es-MX" sz="1100" dirty="0" smtClean="0">
                <a:solidFill>
                  <a:srgbClr val="002060"/>
                </a:solidFill>
              </a:rPr>
              <a:t>2010; 150(2):250-6.</a:t>
            </a:r>
            <a:endParaRPr lang="es-MX" sz="1100" dirty="0">
              <a:solidFill>
                <a:srgbClr val="002060"/>
              </a:solidFill>
            </a:endParaRPr>
          </a:p>
        </p:txBody>
      </p:sp>
      <p:sp>
        <p:nvSpPr>
          <p:cNvPr id="12"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10</a:t>
            </a:fld>
            <a:endParaRPr lang="es-MX" dirty="0">
              <a:solidFill>
                <a:prstClr val="black"/>
              </a:solidFill>
            </a:endParaRPr>
          </a:p>
        </p:txBody>
      </p:sp>
    </p:spTree>
    <p:extLst>
      <p:ext uri="{BB962C8B-B14F-4D97-AF65-F5344CB8AC3E}">
        <p14:creationId xmlns:p14="http://schemas.microsoft.com/office/powerpoint/2010/main" val="3044539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s-MX" dirty="0" smtClean="0"/>
              <a:t>¿Qué es “fibro niebla”?</a:t>
            </a:r>
            <a:endParaRPr lang="es-MX" dirty="0"/>
          </a:p>
        </p:txBody>
      </p:sp>
      <p:sp>
        <p:nvSpPr>
          <p:cNvPr id="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11</a:t>
            </a:fld>
            <a:endParaRPr lang="es-MX" dirty="0">
              <a:solidFill>
                <a:prstClr val="black"/>
              </a:solidFill>
            </a:endParaRPr>
          </a:p>
        </p:txBody>
      </p:sp>
      <p:sp>
        <p:nvSpPr>
          <p:cNvPr id="8" name="Rectangle 7"/>
          <p:cNvSpPr/>
          <p:nvPr/>
        </p:nvSpPr>
        <p:spPr>
          <a:xfrm>
            <a:off x="323528" y="6381328"/>
            <a:ext cx="8136904" cy="246221"/>
          </a:xfrm>
          <a:prstGeom prst="rect">
            <a:avLst/>
          </a:prstGeom>
        </p:spPr>
        <p:txBody>
          <a:bodyPr wrap="square">
            <a:spAutoFit/>
          </a:bodyPr>
          <a:lstStyle/>
          <a:p>
            <a:r>
              <a:rPr lang="es-MX" sz="1000" dirty="0" smtClean="0">
                <a:solidFill>
                  <a:srgbClr val="002060"/>
                </a:solidFill>
              </a:rPr>
              <a:t>1. Katz RS </a:t>
            </a:r>
            <a:r>
              <a:rPr lang="es-MX" sz="1000" i="1" dirty="0" smtClean="0">
                <a:solidFill>
                  <a:srgbClr val="002060"/>
                </a:solidFill>
              </a:rPr>
              <a:t>et al. J Clin Rheumatol</a:t>
            </a:r>
            <a:r>
              <a:rPr lang="es-MX" sz="1000" dirty="0" smtClean="0">
                <a:solidFill>
                  <a:srgbClr val="002060"/>
                </a:solidFill>
              </a:rPr>
              <a:t> 2004; 10(2):53-8; 2.Park DC </a:t>
            </a:r>
            <a:r>
              <a:rPr lang="es-MX" sz="1000" i="1" dirty="0" smtClean="0">
                <a:solidFill>
                  <a:srgbClr val="002060"/>
                </a:solidFill>
              </a:rPr>
              <a:t>et al. Arthritis Rheum</a:t>
            </a:r>
            <a:r>
              <a:rPr lang="es-MX" sz="1000" dirty="0" smtClean="0">
                <a:solidFill>
                  <a:srgbClr val="002060"/>
                </a:solidFill>
              </a:rPr>
              <a:t> 2001; 44(9):2125-33.</a:t>
            </a:r>
            <a:endParaRPr lang="es-MX" sz="1000" dirty="0">
              <a:solidFill>
                <a:srgbClr val="002060"/>
              </a:solidFill>
            </a:endParaRPr>
          </a:p>
        </p:txBody>
      </p:sp>
      <p:sp>
        <p:nvSpPr>
          <p:cNvPr id="11" name="Content Placeholder 16"/>
          <p:cNvSpPr>
            <a:spLocks noGrp="1"/>
          </p:cNvSpPr>
          <p:nvPr>
            <p:ph sz="half" idx="1"/>
          </p:nvPr>
        </p:nvSpPr>
        <p:spPr>
          <a:xfrm>
            <a:off x="323528" y="1855365"/>
            <a:ext cx="4330824" cy="4525963"/>
          </a:xfrm>
        </p:spPr>
        <p:txBody>
          <a:bodyPr>
            <a:normAutofit/>
          </a:bodyPr>
          <a:lstStyle/>
          <a:p>
            <a:pPr marL="254000" indent="-254000"/>
            <a:r>
              <a:rPr lang="es-MX" sz="2000" noProof="0" dirty="0" smtClean="0"/>
              <a:t>En comparación con los sujetos sin el padecimiento, los pacientes con  fibromialgia se quejan más frecuentemente de:</a:t>
            </a:r>
            <a:r>
              <a:rPr lang="es-MX" sz="2000" baseline="30000" noProof="0" dirty="0" smtClean="0"/>
              <a:t>1</a:t>
            </a:r>
          </a:p>
          <a:p>
            <a:pPr lvl="1"/>
            <a:r>
              <a:rPr lang="es-MX" sz="2000" noProof="0" dirty="0" smtClean="0"/>
              <a:t>Confusión mental</a:t>
            </a:r>
          </a:p>
          <a:p>
            <a:pPr lvl="1"/>
            <a:r>
              <a:rPr lang="es-MX" sz="2000" noProof="0" dirty="0" smtClean="0"/>
              <a:t>Memoria deteriorada</a:t>
            </a:r>
          </a:p>
          <a:p>
            <a:pPr lvl="1"/>
            <a:r>
              <a:rPr lang="es-MX" sz="2000" noProof="0" dirty="0" smtClean="0"/>
              <a:t>Dificultad para conversar</a:t>
            </a:r>
            <a:endParaRPr lang="es-MX" sz="2000" noProof="0" dirty="0"/>
          </a:p>
        </p:txBody>
      </p:sp>
      <p:sp>
        <p:nvSpPr>
          <p:cNvPr id="12" name="Content Placeholder 18"/>
          <p:cNvSpPr>
            <a:spLocks noGrp="1"/>
          </p:cNvSpPr>
          <p:nvPr>
            <p:ph sz="half" idx="2"/>
          </p:nvPr>
        </p:nvSpPr>
        <p:spPr>
          <a:xfrm>
            <a:off x="4648200" y="1855365"/>
            <a:ext cx="4038600" cy="4525963"/>
          </a:xfrm>
        </p:spPr>
        <p:txBody>
          <a:bodyPr>
            <a:normAutofit/>
          </a:bodyPr>
          <a:lstStyle/>
          <a:p>
            <a:pPr marL="254000" indent="-254000"/>
            <a:r>
              <a:rPr lang="es-MX" sz="2000" noProof="0" dirty="0" smtClean="0"/>
              <a:t>El desempeño en las pruebas cognitivas muestra que reportan un desempeño más pobre que los controles de la misma edad en actividades que involucran:</a:t>
            </a:r>
            <a:r>
              <a:rPr lang="es-MX" sz="2000" baseline="30000" noProof="0" dirty="0" smtClean="0"/>
              <a:t>2</a:t>
            </a:r>
          </a:p>
          <a:p>
            <a:pPr lvl="1"/>
            <a:r>
              <a:rPr lang="es-MX" sz="2000" noProof="0" dirty="0" smtClean="0"/>
              <a:t>Memoria operativa</a:t>
            </a:r>
          </a:p>
          <a:p>
            <a:pPr lvl="1"/>
            <a:r>
              <a:rPr lang="es-MX" sz="2000" noProof="0" dirty="0" smtClean="0"/>
              <a:t>Memoria de reconocimiento</a:t>
            </a:r>
          </a:p>
          <a:p>
            <a:pPr lvl="1"/>
            <a:r>
              <a:rPr lang="es-MX" sz="2000" noProof="0" dirty="0" smtClean="0"/>
              <a:t>Recordación espontánea</a:t>
            </a:r>
          </a:p>
          <a:p>
            <a:pPr lvl="1"/>
            <a:r>
              <a:rPr lang="es-MX" sz="2000" noProof="0" dirty="0" smtClean="0"/>
              <a:t>Fluencia verbal</a:t>
            </a:r>
          </a:p>
          <a:p>
            <a:pPr lvl="1"/>
            <a:r>
              <a:rPr lang="es-MX" sz="2000" noProof="0" dirty="0" smtClean="0"/>
              <a:t>Conocimiento verbal</a:t>
            </a:r>
          </a:p>
          <a:p>
            <a:pPr lvl="1"/>
            <a:endParaRPr lang="es-MX" sz="2000" noProof="0" dirty="0"/>
          </a:p>
        </p:txBody>
      </p:sp>
    </p:spTree>
    <p:extLst>
      <p:ext uri="{BB962C8B-B14F-4D97-AF65-F5344CB8AC3E}">
        <p14:creationId xmlns:p14="http://schemas.microsoft.com/office/powerpoint/2010/main" val="29531970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normAutofit fontScale="90000"/>
          </a:bodyPr>
          <a:lstStyle/>
          <a:p>
            <a:r>
              <a:rPr lang="es-MX" dirty="0" smtClean="0"/>
              <a:t>¿Qué caracteriza los problemas del sueño en la fibromialgia?</a:t>
            </a:r>
            <a:endParaRPr lang="es-MX" dirty="0"/>
          </a:p>
        </p:txBody>
      </p:sp>
      <p:sp>
        <p:nvSpPr>
          <p:cNvPr id="10" name="Content Placeholder 9"/>
          <p:cNvSpPr>
            <a:spLocks noGrp="1"/>
          </p:cNvSpPr>
          <p:nvPr>
            <p:ph sz="half" idx="2"/>
          </p:nvPr>
        </p:nvSpPr>
        <p:spPr>
          <a:xfrm>
            <a:off x="323528" y="1988840"/>
            <a:ext cx="8352928" cy="1152128"/>
          </a:xfrm>
        </p:spPr>
        <p:txBody>
          <a:bodyPr>
            <a:noAutofit/>
          </a:bodyPr>
          <a:lstStyle/>
          <a:p>
            <a:pPr marL="285750" indent="-285750"/>
            <a:r>
              <a:rPr lang="es-MX" sz="3200" dirty="0" smtClean="0"/>
              <a:t>Los pacientes con fibromialgia pueden quejarse de:</a:t>
            </a:r>
          </a:p>
          <a:p>
            <a:pPr marL="685800" lvl="1"/>
            <a:r>
              <a:rPr lang="es-MX" sz="2800" dirty="0" smtClean="0"/>
              <a:t>Sueño no-restaurador</a:t>
            </a:r>
          </a:p>
          <a:p>
            <a:pPr marL="685800" lvl="1"/>
            <a:r>
              <a:rPr lang="es-MX" sz="2800" dirty="0" smtClean="0"/>
              <a:t>Insomnio</a:t>
            </a:r>
          </a:p>
          <a:p>
            <a:pPr marL="685800" lvl="1"/>
            <a:r>
              <a:rPr lang="es-MX" sz="2800" dirty="0" smtClean="0"/>
              <a:t>Despertar temprano por la mañana</a:t>
            </a:r>
          </a:p>
          <a:p>
            <a:pPr marL="685800" lvl="1"/>
            <a:r>
              <a:rPr lang="es-MX" sz="2800" dirty="0" smtClean="0"/>
              <a:t>Calidad pobre del sueño</a:t>
            </a:r>
          </a:p>
          <a:p>
            <a:pPr marL="685800" lvl="1"/>
            <a:endParaRPr lang="es-MX" sz="2800" dirty="0" smtClean="0"/>
          </a:p>
          <a:p>
            <a:endParaRPr lang="es-MX" sz="3200" dirty="0"/>
          </a:p>
        </p:txBody>
      </p:sp>
      <p:sp>
        <p:nvSpPr>
          <p:cNvPr id="28680" name="Text Box 8"/>
          <p:cNvSpPr txBox="1">
            <a:spLocks noChangeArrowheads="1"/>
          </p:cNvSpPr>
          <p:nvPr/>
        </p:nvSpPr>
        <p:spPr bwMode="gray">
          <a:xfrm>
            <a:off x="179512" y="6545263"/>
            <a:ext cx="74888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100" dirty="0">
                <a:solidFill>
                  <a:srgbClr val="002060"/>
                </a:solidFill>
                <a:latin typeface="Calibri"/>
              </a:rPr>
              <a:t>Bradley </a:t>
            </a:r>
            <a:r>
              <a:rPr lang="en-CA" sz="1100" dirty="0" smtClean="0">
                <a:solidFill>
                  <a:srgbClr val="002060"/>
                </a:solidFill>
                <a:latin typeface="Calibri"/>
              </a:rPr>
              <a:t>LA. </a:t>
            </a:r>
            <a:r>
              <a:rPr lang="en-CA" sz="1100" i="1" dirty="0" smtClean="0">
                <a:solidFill>
                  <a:srgbClr val="002060"/>
                </a:solidFill>
                <a:latin typeface="Calibri"/>
              </a:rPr>
              <a:t>Am </a:t>
            </a:r>
            <a:r>
              <a:rPr lang="en-CA" sz="1100" i="1" dirty="0">
                <a:solidFill>
                  <a:srgbClr val="002060"/>
                </a:solidFill>
                <a:latin typeface="Calibri"/>
              </a:rPr>
              <a:t>J </a:t>
            </a:r>
            <a:r>
              <a:rPr lang="en-CA" sz="1100" i="1" dirty="0" smtClean="0">
                <a:solidFill>
                  <a:srgbClr val="002060"/>
                </a:solidFill>
                <a:latin typeface="Calibri"/>
              </a:rPr>
              <a:t>Med</a:t>
            </a:r>
            <a:r>
              <a:rPr lang="en-CA" sz="1100" dirty="0" smtClean="0">
                <a:solidFill>
                  <a:srgbClr val="002060"/>
                </a:solidFill>
                <a:latin typeface="Calibri"/>
              </a:rPr>
              <a:t> 2009; 122(12 </a:t>
            </a:r>
            <a:r>
              <a:rPr lang="en-CA" sz="1100" dirty="0">
                <a:solidFill>
                  <a:srgbClr val="002060"/>
                </a:solidFill>
                <a:latin typeface="Calibri"/>
              </a:rPr>
              <a:t>Suppl):</a:t>
            </a:r>
            <a:r>
              <a:rPr lang="en-CA" sz="1100" dirty="0" smtClean="0">
                <a:solidFill>
                  <a:srgbClr val="002060"/>
                </a:solidFill>
                <a:latin typeface="Calibri"/>
              </a:rPr>
              <a:t>S22-30</a:t>
            </a:r>
            <a:r>
              <a:rPr lang="fr-FR" sz="1100" dirty="0" smtClean="0">
                <a:solidFill>
                  <a:srgbClr val="002060"/>
                </a:solidFill>
                <a:latin typeface="Calibri"/>
              </a:rPr>
              <a:t>.</a:t>
            </a:r>
            <a:endParaRPr lang="en-US" sz="1100" dirty="0">
              <a:solidFill>
                <a:srgbClr val="002060"/>
              </a:solidFill>
              <a:latin typeface="Calibri"/>
            </a:endParaRPr>
          </a:p>
        </p:txBody>
      </p:sp>
      <p:sp>
        <p:nvSpPr>
          <p:cNvPr id="18"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16293446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Прямоугольник 4"/>
          <p:cNvSpPr>
            <a:spLocks noChangeArrowheads="1"/>
          </p:cNvSpPr>
          <p:nvPr/>
        </p:nvSpPr>
        <p:spPr bwMode="auto">
          <a:xfrm>
            <a:off x="381000" y="6572091"/>
            <a:ext cx="7359352" cy="169277"/>
          </a:xfrm>
          <a:prstGeom prst="rect">
            <a:avLst/>
          </a:prstGeom>
          <a:noFill/>
          <a:ln w="9525">
            <a:noFill/>
            <a:miter lim="800000"/>
            <a:headEnd/>
            <a:tailEnd/>
          </a:ln>
        </p:spPr>
        <p:txBody>
          <a:bodyPr wrap="square" lIns="0" tIns="0" rIns="0" bIns="0" anchor="b">
            <a:spAutoFit/>
          </a:bodyPr>
          <a:lstStyle/>
          <a:p>
            <a:r>
              <a:rPr lang="en-US" sz="1100" dirty="0" smtClean="0">
                <a:solidFill>
                  <a:srgbClr val="002060"/>
                </a:solidFill>
              </a:rPr>
              <a:t>Busch AJ </a:t>
            </a:r>
            <a:r>
              <a:rPr lang="en-US" sz="1100" i="1" dirty="0" smtClean="0">
                <a:solidFill>
                  <a:srgbClr val="002060"/>
                </a:solidFill>
              </a:rPr>
              <a:t>et al. </a:t>
            </a:r>
            <a:r>
              <a:rPr lang="en-CA" sz="1100" i="1" dirty="0">
                <a:solidFill>
                  <a:srgbClr val="002060"/>
                </a:solidFill>
              </a:rPr>
              <a:t>Curr Pain Headache </a:t>
            </a:r>
            <a:r>
              <a:rPr lang="en-CA" sz="1100" i="1" dirty="0" smtClean="0">
                <a:solidFill>
                  <a:srgbClr val="002060"/>
                </a:solidFill>
              </a:rPr>
              <a:t>Rep</a:t>
            </a:r>
            <a:r>
              <a:rPr lang="en-CA" sz="1100" dirty="0" smtClean="0">
                <a:solidFill>
                  <a:srgbClr val="002060"/>
                </a:solidFill>
              </a:rPr>
              <a:t> 2011; 15(5):358-67.</a:t>
            </a:r>
            <a:endParaRPr lang="en-US" sz="1100" dirty="0">
              <a:solidFill>
                <a:srgbClr val="002060"/>
              </a:solidFill>
            </a:endParaRPr>
          </a:p>
        </p:txBody>
      </p:sp>
      <p:sp>
        <p:nvSpPr>
          <p:cNvPr id="35851" name="Rectangle 11"/>
          <p:cNvSpPr>
            <a:spLocks noGrp="1" noChangeArrowheads="1"/>
          </p:cNvSpPr>
          <p:nvPr>
            <p:ph type="title"/>
          </p:nvPr>
        </p:nvSpPr>
        <p:spPr>
          <a:xfrm>
            <a:off x="0" y="274638"/>
            <a:ext cx="9144000" cy="1143000"/>
          </a:xfrm>
        </p:spPr>
        <p:txBody>
          <a:bodyPr>
            <a:noAutofit/>
          </a:bodyPr>
          <a:lstStyle/>
          <a:p>
            <a:r>
              <a:rPr lang="es-MX" sz="3600" dirty="0" smtClean="0"/>
              <a:t>¿Qué clase de ejercicio debe ser recomendado a los pacientes con fibromialgia</a:t>
            </a:r>
            <a:r>
              <a:rPr lang="en-CA" sz="3600" dirty="0" smtClean="0"/>
              <a:t>?</a:t>
            </a:r>
            <a:endParaRPr lang="en-CA" sz="3600" dirty="0"/>
          </a:p>
        </p:txBody>
      </p:sp>
      <p:sp>
        <p:nvSpPr>
          <p:cNvPr id="3" name="Content Placeholder 2"/>
          <p:cNvSpPr>
            <a:spLocks noGrp="1"/>
          </p:cNvSpPr>
          <p:nvPr>
            <p:ph idx="1"/>
          </p:nvPr>
        </p:nvSpPr>
        <p:spPr/>
        <p:txBody>
          <a:bodyPr>
            <a:normAutofit/>
          </a:bodyPr>
          <a:lstStyle/>
          <a:p>
            <a:pPr marL="0" indent="0">
              <a:buNone/>
            </a:pPr>
            <a:r>
              <a:rPr lang="es-MX" sz="2800" b="1" dirty="0" smtClean="0">
                <a:solidFill>
                  <a:schemeClr val="bg2"/>
                </a:solidFill>
              </a:rPr>
              <a:t>Tipo de Ejercicio</a:t>
            </a:r>
          </a:p>
          <a:p>
            <a:pPr marL="260350" lvl="1" indent="-196850">
              <a:buFont typeface="Arial" pitchFamily="34" charset="0"/>
              <a:buChar char="•"/>
            </a:pPr>
            <a:r>
              <a:rPr lang="es-MX" dirty="0" smtClean="0">
                <a:solidFill>
                  <a:schemeClr val="bg2"/>
                </a:solidFill>
              </a:rPr>
              <a:t>Tratar de incluir diferentes tipos en una sesión </a:t>
            </a:r>
            <a:br>
              <a:rPr lang="es-MX" dirty="0" smtClean="0">
                <a:solidFill>
                  <a:schemeClr val="bg2"/>
                </a:solidFill>
              </a:rPr>
            </a:br>
            <a:r>
              <a:rPr lang="es-MX" dirty="0" smtClean="0">
                <a:solidFill>
                  <a:schemeClr val="bg2"/>
                </a:solidFill>
              </a:rPr>
              <a:t>(ej:  aeróbico, fuerza/resistencia, estiramiento)</a:t>
            </a:r>
          </a:p>
          <a:p>
            <a:pPr marL="260350" lvl="1" indent="-196850">
              <a:spcAft>
                <a:spcPts val="600"/>
              </a:spcAft>
              <a:buFont typeface="Arial" pitchFamily="34" charset="0"/>
              <a:buChar char="•"/>
            </a:pPr>
            <a:r>
              <a:rPr lang="es-MX" dirty="0" smtClean="0">
                <a:solidFill>
                  <a:schemeClr val="bg2"/>
                </a:solidFill>
              </a:rPr>
              <a:t>La preferencia del paciente y su disponibilidad deben guiar la selección </a:t>
            </a:r>
          </a:p>
          <a:p>
            <a:pPr marL="0" lvl="1" indent="0">
              <a:buNone/>
            </a:pPr>
            <a:r>
              <a:rPr lang="es-MX" b="1" dirty="0" smtClean="0">
                <a:solidFill>
                  <a:schemeClr val="bg2"/>
                </a:solidFill>
              </a:rPr>
              <a:t>Intensidad</a:t>
            </a:r>
          </a:p>
          <a:p>
            <a:pPr marL="260350" lvl="1" indent="-196850">
              <a:buFont typeface="Arial" pitchFamily="34" charset="0"/>
              <a:buChar char="•"/>
            </a:pPr>
            <a:r>
              <a:rPr lang="es-MX" dirty="0" smtClean="0">
                <a:solidFill>
                  <a:schemeClr val="bg2"/>
                </a:solidFill>
              </a:rPr>
              <a:t>Iniciar con poco, aumentar lentamente</a:t>
            </a:r>
          </a:p>
          <a:p>
            <a:pPr marL="260350" lvl="1" indent="-196850">
              <a:buFont typeface="Arial" pitchFamily="34" charset="0"/>
              <a:buChar char="•"/>
            </a:pPr>
            <a:r>
              <a:rPr lang="es-MX" dirty="0" smtClean="0">
                <a:solidFill>
                  <a:schemeClr val="bg2"/>
                </a:solidFill>
              </a:rPr>
              <a:t>Aumentar gradualmente hasta alcanzar un nivel de intensidad moderado</a:t>
            </a:r>
          </a:p>
          <a:p>
            <a:pPr>
              <a:buNone/>
            </a:pPr>
            <a:endParaRPr lang="es-MX" sz="4400" dirty="0">
              <a:solidFill>
                <a:schemeClr val="bg2"/>
              </a:solidFill>
            </a:endParaRPr>
          </a:p>
        </p:txBody>
      </p:sp>
      <p:sp>
        <p:nvSpPr>
          <p:cNvPr id="7" name="Slide Number Placeholder 3"/>
          <p:cNvSpPr>
            <a:spLocks noGrp="1"/>
          </p:cNvSpPr>
          <p:nvPr>
            <p:ph type="sldNum" sz="quarter" idx="12"/>
          </p:nvPr>
        </p:nvSpPr>
        <p:spPr/>
        <p:txBody>
          <a:bodyPr/>
          <a:lstStyle/>
          <a:p>
            <a:fld id="{8B260F65-6FD8-4EE7-8D04-454F72D71555}" type="slidenum">
              <a:rPr lang="tr-TR" smtClean="0">
                <a:solidFill>
                  <a:prstClr val="white">
                    <a:tint val="75000"/>
                  </a:prstClr>
                </a:solidFill>
              </a:rPr>
              <a:pPr/>
              <a:t>13</a:t>
            </a:fld>
            <a:endParaRPr lang="tr-TR" dirty="0">
              <a:solidFill>
                <a:prstClr val="white">
                  <a:tint val="75000"/>
                </a:prstClr>
              </a:solidFill>
            </a:endParaRPr>
          </a:p>
        </p:txBody>
      </p:sp>
    </p:spTree>
    <p:extLst>
      <p:ext uri="{BB962C8B-B14F-4D97-AF65-F5344CB8AC3E}">
        <p14:creationId xmlns:p14="http://schemas.microsoft.com/office/powerpoint/2010/main" val="331607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MX" sz="2800" dirty="0" smtClean="0"/>
              <a:t>¿Cuáles son las implicaciones del tratamiento de los cambios patofisiológicos  observados en pacientes con fibromialgia?</a:t>
            </a:r>
            <a:endParaRPr lang="es-MX" sz="2800" dirty="0"/>
          </a:p>
        </p:txBody>
      </p:sp>
      <p:sp>
        <p:nvSpPr>
          <p:cNvPr id="4" name="Content Placeholder 3"/>
          <p:cNvSpPr>
            <a:spLocks noGrp="1"/>
          </p:cNvSpPr>
          <p:nvPr>
            <p:ph idx="1"/>
          </p:nvPr>
        </p:nvSpPr>
        <p:spPr/>
        <p:txBody>
          <a:bodyPr>
            <a:normAutofit fontScale="85000" lnSpcReduction="10000"/>
          </a:bodyPr>
          <a:lstStyle/>
          <a:p>
            <a:r>
              <a:rPr lang="es-MX" dirty="0" smtClean="0"/>
              <a:t>Los mecanismos de acción de ciertos medicamentos pueden estar relacionados con las patofisiologías propuestas de la fibromialgia</a:t>
            </a:r>
          </a:p>
          <a:p>
            <a:r>
              <a:rPr lang="es-MX" dirty="0" smtClean="0"/>
              <a:t>El conocimiento de la fibromialgia está evolucionando</a:t>
            </a:r>
          </a:p>
          <a:p>
            <a:r>
              <a:rPr lang="es-MX" dirty="0" smtClean="0"/>
              <a:t>Sin embargo, no se entienden los biomarcadores reproducibles del sistema nervioso central detrás de la fibromialgia</a:t>
            </a:r>
          </a:p>
          <a:p>
            <a:r>
              <a:rPr lang="es-MX" dirty="0" smtClean="0"/>
              <a:t>Basar el tratamiento en la eficacia clínica demostrada</a:t>
            </a:r>
          </a:p>
          <a:p>
            <a:r>
              <a:rPr lang="es-MX" dirty="0" smtClean="0"/>
              <a:t>El tratamiento debe ser individualizado de acuerdo con el paciente</a:t>
            </a:r>
            <a:endParaRPr lang="es-MX" dirty="0"/>
          </a:p>
        </p:txBody>
      </p:sp>
      <p:sp>
        <p:nvSpPr>
          <p:cNvPr id="5" name="Rectangle 4"/>
          <p:cNvSpPr/>
          <p:nvPr/>
        </p:nvSpPr>
        <p:spPr>
          <a:xfrm>
            <a:off x="251520" y="6528770"/>
            <a:ext cx="5274201" cy="246221"/>
          </a:xfrm>
          <a:prstGeom prst="rect">
            <a:avLst/>
          </a:prstGeom>
        </p:spPr>
        <p:txBody>
          <a:bodyPr wrap="none">
            <a:spAutoFit/>
          </a:bodyPr>
          <a:lstStyle/>
          <a:p>
            <a:r>
              <a:rPr lang="nb-NO" sz="1000" dirty="0">
                <a:solidFill>
                  <a:schemeClr val="bg2"/>
                </a:solidFill>
              </a:rPr>
              <a:t>El-Gabalawy H, Ryner L</a:t>
            </a:r>
            <a:r>
              <a:rPr lang="nb-NO" sz="1000" dirty="0" smtClean="0">
                <a:solidFill>
                  <a:schemeClr val="bg2"/>
                </a:solidFill>
              </a:rPr>
              <a:t>.  </a:t>
            </a:r>
            <a:r>
              <a:rPr lang="nb-NO" sz="1000" i="1" dirty="0" smtClean="0">
                <a:solidFill>
                  <a:schemeClr val="bg2"/>
                </a:solidFill>
              </a:rPr>
              <a:t>J </a:t>
            </a:r>
            <a:r>
              <a:rPr lang="nb-NO" sz="1000" i="1" dirty="0">
                <a:solidFill>
                  <a:schemeClr val="bg2"/>
                </a:solidFill>
              </a:rPr>
              <a:t>Rheumatol. </a:t>
            </a:r>
            <a:r>
              <a:rPr lang="nb-NO" sz="1000" dirty="0" smtClean="0">
                <a:solidFill>
                  <a:schemeClr val="bg2"/>
                </a:solidFill>
              </a:rPr>
              <a:t>2008; 35(7</a:t>
            </a:r>
            <a:r>
              <a:rPr lang="nb-NO" sz="1000" dirty="0">
                <a:solidFill>
                  <a:schemeClr val="bg2"/>
                </a:solidFill>
              </a:rPr>
              <a:t>):</a:t>
            </a:r>
            <a:r>
              <a:rPr lang="nb-NO" sz="1000" dirty="0" smtClean="0">
                <a:solidFill>
                  <a:schemeClr val="bg2"/>
                </a:solidFill>
              </a:rPr>
              <a:t>1242-4; </a:t>
            </a:r>
            <a:r>
              <a:rPr lang="fi-FI" sz="1000" dirty="0" smtClean="0">
                <a:solidFill>
                  <a:schemeClr val="bg2"/>
                </a:solidFill>
              </a:rPr>
              <a:t>Recla JM. </a:t>
            </a:r>
            <a:r>
              <a:rPr lang="fi-FI" sz="1000" i="1" dirty="0" smtClean="0">
                <a:solidFill>
                  <a:schemeClr val="bg2"/>
                </a:solidFill>
              </a:rPr>
              <a:t>J </a:t>
            </a:r>
            <a:r>
              <a:rPr lang="fi-FI" sz="1000" i="1" dirty="0">
                <a:solidFill>
                  <a:schemeClr val="bg2"/>
                </a:solidFill>
              </a:rPr>
              <a:t>Pain </a:t>
            </a:r>
            <a:r>
              <a:rPr lang="fi-FI" sz="1000" i="1" dirty="0" smtClean="0">
                <a:solidFill>
                  <a:schemeClr val="bg2"/>
                </a:solidFill>
              </a:rPr>
              <a:t>Res </a:t>
            </a:r>
            <a:r>
              <a:rPr lang="fi-FI" sz="1000" dirty="0">
                <a:solidFill>
                  <a:schemeClr val="bg2"/>
                </a:solidFill>
              </a:rPr>
              <a:t>2010; 3: </a:t>
            </a:r>
            <a:r>
              <a:rPr lang="fi-FI" sz="1000" dirty="0" smtClean="0">
                <a:solidFill>
                  <a:schemeClr val="bg2"/>
                </a:solidFill>
              </a:rPr>
              <a:t>89-103</a:t>
            </a:r>
            <a:r>
              <a:rPr lang="fi-FI" sz="1000" dirty="0">
                <a:solidFill>
                  <a:schemeClr val="bg2"/>
                </a:solidFill>
              </a:rPr>
              <a:t>. </a:t>
            </a:r>
            <a:endParaRPr lang="en-US" sz="1000" dirty="0">
              <a:solidFill>
                <a:schemeClr val="bg2"/>
              </a:solidFill>
            </a:endParaRPr>
          </a:p>
        </p:txBody>
      </p:sp>
    </p:spTree>
    <p:extLst>
      <p:ext uri="{BB962C8B-B14F-4D97-AF65-F5344CB8AC3E}">
        <p14:creationId xmlns:p14="http://schemas.microsoft.com/office/powerpoint/2010/main" val="72158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s-MX" sz="3200" dirty="0" smtClean="0"/>
              <a:t>¿Cuándo deben los pacientes con fibromialgia o sospecha de fibromialgia ser referidos a un especialista?</a:t>
            </a:r>
            <a:endParaRPr lang="es-MX" sz="3200" dirty="0"/>
          </a:p>
        </p:txBody>
      </p:sp>
      <p:sp>
        <p:nvSpPr>
          <p:cNvPr id="4" name="Content Placeholder 3"/>
          <p:cNvSpPr>
            <a:spLocks noGrp="1"/>
          </p:cNvSpPr>
          <p:nvPr>
            <p:ph idx="1"/>
          </p:nvPr>
        </p:nvSpPr>
        <p:spPr/>
        <p:txBody>
          <a:bodyPr>
            <a:normAutofit/>
          </a:bodyPr>
          <a:lstStyle/>
          <a:p>
            <a:r>
              <a:rPr lang="es-MX" dirty="0" smtClean="0"/>
              <a:t>La consulta con un especialista se recomienda para pacientes:</a:t>
            </a:r>
          </a:p>
          <a:p>
            <a:pPr lvl="1"/>
            <a:r>
              <a:rPr lang="es-MX" dirty="0" smtClean="0"/>
              <a:t>Con síntomas atípicos que podrían sugerir un diagnóstico alternativo </a:t>
            </a:r>
          </a:p>
          <a:p>
            <a:pPr lvl="1"/>
            <a:r>
              <a:rPr lang="es-MX" dirty="0" smtClean="0"/>
              <a:t>Cuyo manejo en atención primaria ha fallado</a:t>
            </a:r>
          </a:p>
          <a:p>
            <a:pPr lvl="1"/>
            <a:r>
              <a:rPr lang="es-MX" dirty="0" smtClean="0"/>
              <a:t>Que tienen comorbilidades complejas</a:t>
            </a:r>
          </a:p>
          <a:p>
            <a:pPr lvl="1"/>
            <a:r>
              <a:rPr lang="es-MX" dirty="0" smtClean="0"/>
              <a:t>Para quienes la evaluación del sueño o asesoría psicológica están indicadas</a:t>
            </a:r>
            <a:endParaRPr lang="es-MX" dirty="0"/>
          </a:p>
        </p:txBody>
      </p:sp>
      <p:sp>
        <p:nvSpPr>
          <p:cNvPr id="5" name="TextBox 4"/>
          <p:cNvSpPr txBox="1"/>
          <p:nvPr/>
        </p:nvSpPr>
        <p:spPr>
          <a:xfrm>
            <a:off x="467544" y="6525344"/>
            <a:ext cx="3166251" cy="246221"/>
          </a:xfrm>
          <a:prstGeom prst="rect">
            <a:avLst/>
          </a:prstGeom>
          <a:noFill/>
        </p:spPr>
        <p:txBody>
          <a:bodyPr wrap="none" rtlCol="0">
            <a:spAutoFit/>
          </a:bodyPr>
          <a:lstStyle/>
          <a:p>
            <a:r>
              <a:rPr lang="en-CA" sz="1000" dirty="0" smtClean="0">
                <a:solidFill>
                  <a:srgbClr val="002060"/>
                </a:solidFill>
              </a:rPr>
              <a:t>Fitzcharles MA </a:t>
            </a:r>
            <a:r>
              <a:rPr lang="en-CA" sz="1000" i="1" dirty="0" smtClean="0">
                <a:solidFill>
                  <a:srgbClr val="002060"/>
                </a:solidFill>
              </a:rPr>
              <a:t>et al</a:t>
            </a:r>
            <a:r>
              <a:rPr lang="en-CA" sz="1000" i="1" dirty="0">
                <a:solidFill>
                  <a:srgbClr val="002060"/>
                </a:solidFill>
              </a:rPr>
              <a:t>. Pain Res </a:t>
            </a:r>
            <a:r>
              <a:rPr lang="en-CA" sz="1000" i="1" dirty="0" smtClean="0">
                <a:solidFill>
                  <a:srgbClr val="002060"/>
                </a:solidFill>
              </a:rPr>
              <a:t>Manag </a:t>
            </a:r>
            <a:r>
              <a:rPr lang="en-CA" sz="1000" dirty="0" smtClean="0">
                <a:solidFill>
                  <a:srgbClr val="002060"/>
                </a:solidFill>
              </a:rPr>
              <a:t>2013; 18(3</a:t>
            </a:r>
            <a:r>
              <a:rPr lang="en-CA" sz="1000" dirty="0">
                <a:solidFill>
                  <a:srgbClr val="002060"/>
                </a:solidFill>
              </a:rPr>
              <a:t>):119-26.</a:t>
            </a:r>
            <a:endParaRPr lang="en-US" sz="1000" dirty="0">
              <a:solidFill>
                <a:srgbClr val="002060"/>
              </a:solidFill>
            </a:endParaRPr>
          </a:p>
        </p:txBody>
      </p:sp>
    </p:spTree>
    <p:extLst>
      <p:ext uri="{BB962C8B-B14F-4D97-AF65-F5344CB8AC3E}">
        <p14:creationId xmlns:p14="http://schemas.microsoft.com/office/powerpoint/2010/main" val="3516640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rPr>
              <a:t>Este programa fue patrocinado por Pfizer Inc.</a:t>
            </a:r>
            <a:endParaRPr lang="es-MX" i="1" dirty="0">
              <a:solidFill>
                <a:srgbClr val="002060"/>
              </a:solidFill>
            </a:endParaRPr>
          </a:p>
        </p:txBody>
      </p:sp>
      <p:sp>
        <p:nvSpPr>
          <p:cNvPr id="7"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a:t>
            </a:fld>
            <a:endParaRPr lang="en-CA" dirty="0">
              <a:solidFill>
                <a:prstClr val="black"/>
              </a:solidFill>
            </a:endParaRPr>
          </a:p>
        </p:txBody>
      </p:sp>
      <p:sp>
        <p:nvSpPr>
          <p:cNvPr id="8" name="Rectangle 3"/>
          <p:cNvSpPr/>
          <p:nvPr/>
        </p:nvSpPr>
        <p:spPr>
          <a:xfrm>
            <a:off x="395536" y="1443255"/>
            <a:ext cx="2880320" cy="513986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a:solidFill>
                <a:prstClr val="white"/>
              </a:solidFill>
            </a:endParaRPr>
          </a:p>
          <a:p>
            <a:r>
              <a:rPr lang="en-CA" sz="1600" b="1" dirty="0" smtClean="0">
                <a:solidFill>
                  <a:prstClr val="black"/>
                </a:solidFill>
              </a:rPr>
              <a:t>Yuzhou </a:t>
            </a:r>
            <a:r>
              <a:rPr lang="en-CA" sz="1600" b="1" dirty="0">
                <a:solidFill>
                  <a:prstClr val="black"/>
                </a:solidFill>
              </a:rPr>
              <a:t>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p:txBody>
      </p:sp>
      <p:sp>
        <p:nvSpPr>
          <p:cNvPr id="9" name="Rectangle 4"/>
          <p:cNvSpPr/>
          <p:nvPr/>
        </p:nvSpPr>
        <p:spPr>
          <a:xfrm>
            <a:off x="3275856" y="1443255"/>
            <a:ext cx="2805577" cy="4031873"/>
          </a:xfrm>
          <a:prstGeom prst="rect">
            <a:avLst/>
          </a:prstGeom>
        </p:spPr>
        <p:txBody>
          <a:bodyPr wrap="square">
            <a:spAutoFit/>
          </a:bodyPr>
          <a:lstStyle/>
          <a:p>
            <a:r>
              <a:rPr lang="en-CA" sz="1600" b="1" dirty="0" smtClean="0">
                <a:solidFill>
                  <a:prstClr val="black"/>
                </a:solidFill>
              </a:rPr>
              <a:t>Supranee </a:t>
            </a:r>
            <a:r>
              <a:rPr lang="en-CA" sz="1600" b="1" dirty="0">
                <a:solidFill>
                  <a:prstClr val="black"/>
                </a:solidFill>
              </a:rPr>
              <a:t>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10"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r>
              <a:rPr lang="en-CA" sz="1600" dirty="0">
                <a:solidFill>
                  <a:srgbClr val="0C6FCF">
                    <a:lumMod val="75000"/>
                  </a:srgbClr>
                </a:solidFill>
              </a:rPr>
              <a:t>Neurologist, Neuroscientist and Pain Specialist </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272451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Objetivos de Aprendizaje</a:t>
            </a:r>
            <a:endParaRPr lang="es-MX" noProof="0" dirty="0"/>
          </a:p>
        </p:txBody>
      </p:sp>
      <p:sp>
        <p:nvSpPr>
          <p:cNvPr id="3" name="Content Placeholder 2"/>
          <p:cNvSpPr>
            <a:spLocks noGrp="1"/>
          </p:cNvSpPr>
          <p:nvPr>
            <p:ph idx="1"/>
          </p:nvPr>
        </p:nvSpPr>
        <p:spPr>
          <a:xfrm>
            <a:off x="251520" y="1600200"/>
            <a:ext cx="8640960" cy="4525963"/>
          </a:xfrm>
        </p:spPr>
        <p:txBody>
          <a:bodyPr>
            <a:normAutofit fontScale="77500" lnSpcReduction="20000"/>
          </a:bodyPr>
          <a:lstStyle/>
          <a:p>
            <a:pPr lvl="0"/>
            <a:r>
              <a:rPr lang="es-MX" dirty="0" smtClean="0"/>
              <a:t>Al terminar este módulo, los participantes podrán:</a:t>
            </a:r>
          </a:p>
          <a:p>
            <a:pPr lvl="1">
              <a:spcAft>
                <a:spcPts val="1200"/>
              </a:spcAft>
            </a:pPr>
            <a:r>
              <a:rPr lang="es-MX" dirty="0" smtClean="0"/>
              <a:t>Discutir la prevalencia de varios síndromes que involucran sensibilización central/dolor disfuncional, enfocándose en fibromialgia</a:t>
            </a:r>
          </a:p>
          <a:p>
            <a:pPr lvl="1">
              <a:spcAft>
                <a:spcPts val="1200"/>
              </a:spcAft>
            </a:pPr>
            <a:r>
              <a:rPr lang="es-MX" dirty="0" smtClean="0"/>
              <a:t>Entender el impacto de los síndromes que involucran sensibilización central/dolor disfuncional, como fibromialgia,  en el funcionamiento del paciente y la calidad de vida</a:t>
            </a:r>
          </a:p>
          <a:p>
            <a:pPr lvl="1">
              <a:spcAft>
                <a:spcPts val="1200"/>
              </a:spcAft>
            </a:pPr>
            <a:r>
              <a:rPr lang="es-MX" dirty="0" smtClean="0"/>
              <a:t>Explicar la patofisiología de la sensibilización central/ dolor disfuncional </a:t>
            </a:r>
          </a:p>
          <a:p>
            <a:pPr lvl="1">
              <a:spcAft>
                <a:spcPts val="1200"/>
              </a:spcAft>
            </a:pPr>
            <a:r>
              <a:rPr lang="es-MX" dirty="0" smtClean="0"/>
              <a:t>Reconocer las principales características clínicas del la fibromialgia</a:t>
            </a:r>
          </a:p>
          <a:p>
            <a:pPr lvl="1">
              <a:spcAft>
                <a:spcPts val="1200"/>
              </a:spcAft>
            </a:pPr>
            <a:r>
              <a:rPr lang="es-MX" dirty="0" smtClean="0"/>
              <a:t>Seleccionar estrategias farmacológicas y no-farmacológicas apropiadas para el manejo de  fibromialgia</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031627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PREGUNTAS FRECUENTES</a:t>
            </a:r>
            <a:endParaRPr lang="en-CA" dirty="0"/>
          </a:p>
        </p:txBody>
      </p:sp>
    </p:spTree>
    <p:extLst>
      <p:ext uri="{BB962C8B-B14F-4D97-AF65-F5344CB8AC3E}">
        <p14:creationId xmlns:p14="http://schemas.microsoft.com/office/powerpoint/2010/main" val="2045978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70000" lnSpcReduction="20000"/>
          </a:bodyPr>
          <a:lstStyle/>
          <a:p>
            <a:r>
              <a:rPr lang="es-MX" dirty="0" smtClean="0"/>
              <a:t>¿Cómo pueden ser los pacientes con síndromes de sensibilización central/ dolor disfuncional ser identificados?</a:t>
            </a:r>
          </a:p>
          <a:p>
            <a:r>
              <a:rPr lang="es-MX" dirty="0" smtClean="0"/>
              <a:t>¿Cuándo debemos sospechar fibromialgia?</a:t>
            </a:r>
          </a:p>
          <a:p>
            <a:r>
              <a:rPr lang="es-MX" dirty="0" smtClean="0"/>
              <a:t>¿Cómo pueden ser los pacientes con fibromialgia ser identificados?</a:t>
            </a:r>
          </a:p>
          <a:p>
            <a:r>
              <a:rPr lang="es-MX" dirty="0" smtClean="0"/>
              <a:t>¿Qué es “fibro-niebla”?</a:t>
            </a:r>
          </a:p>
          <a:p>
            <a:r>
              <a:rPr lang="es-MX" dirty="0" smtClean="0"/>
              <a:t>¿Qué caracteriza los problemas del sueño en la fibromialgia?</a:t>
            </a:r>
          </a:p>
          <a:p>
            <a:r>
              <a:rPr lang="es-MX" dirty="0" smtClean="0"/>
              <a:t>¿Qué clase de ejercicio debe ser recomendado a los pacientes con fibromialgia?</a:t>
            </a:r>
          </a:p>
          <a:p>
            <a:r>
              <a:rPr lang="es-MX" dirty="0" smtClean="0"/>
              <a:t>¿Cuáles son las implicaciones del tratamiento de los cambios patofisiológicos observados en los pacientes con fibromialgia?</a:t>
            </a:r>
          </a:p>
          <a:p>
            <a:r>
              <a:rPr lang="es-MX" dirty="0" smtClean="0"/>
              <a:t>¿Cuándo deben ser los pacientes que padecen síndromes de sensibilización central/ dolor disfuncional ser referidos a un especialista?</a:t>
            </a:r>
            <a:endParaRPr lang="es-MX" dirty="0"/>
          </a:p>
        </p:txBody>
      </p:sp>
      <p:sp>
        <p:nvSpPr>
          <p:cNvPr id="8" name="Title 1"/>
          <p:cNvSpPr>
            <a:spLocks noGrp="1"/>
          </p:cNvSpPr>
          <p:nvPr>
            <p:ph type="title" idx="4294967295"/>
          </p:nvPr>
        </p:nvSpPr>
        <p:spPr>
          <a:xfrm>
            <a:off x="457200" y="274638"/>
            <a:ext cx="8229600" cy="1143000"/>
          </a:xfrm>
        </p:spPr>
        <p:txBody>
          <a:bodyPr/>
          <a:lstStyle/>
          <a:p>
            <a:r>
              <a:rPr lang="es-MX" dirty="0" smtClean="0">
                <a:ea typeface="Arial Unicode MS" pitchFamily="34" charset="-128"/>
                <a:cs typeface="Arial Unicode MS" pitchFamily="34" charset="-128"/>
              </a:rPr>
              <a:t>Preguntas Frecuentes</a:t>
            </a:r>
          </a:p>
        </p:txBody>
      </p:sp>
    </p:spTree>
    <p:extLst>
      <p:ext uri="{BB962C8B-B14F-4D97-AF65-F5344CB8AC3E}">
        <p14:creationId xmlns:p14="http://schemas.microsoft.com/office/powerpoint/2010/main" val="1656407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772"/>
            <a:ext cx="8229600" cy="1143000"/>
          </a:xfrm>
        </p:spPr>
        <p:txBody>
          <a:bodyPr vert="horz" lIns="91440" tIns="45720" rIns="91440" bIns="45720" rtlCol="0" anchor="ctr">
            <a:normAutofit fontScale="90000"/>
          </a:bodyPr>
          <a:lstStyle/>
          <a:p>
            <a:pPr>
              <a:lnSpc>
                <a:spcPct val="85000"/>
              </a:lnSpc>
            </a:pPr>
            <a:r>
              <a:rPr lang="es-MX" sz="3200" dirty="0" smtClean="0"/>
              <a:t>¿Cómo pueden los pacientes con síndromes de sensibilización central/ dolor disfuncional ser identificados?</a:t>
            </a:r>
            <a:endParaRPr lang="es-MX" sz="32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572094323"/>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5"/>
          <p:cNvSpPr/>
          <p:nvPr/>
        </p:nvSpPr>
        <p:spPr>
          <a:xfrm>
            <a:off x="395536" y="6488668"/>
            <a:ext cx="2632706" cy="246221"/>
          </a:xfrm>
          <a:prstGeom prst="rect">
            <a:avLst/>
          </a:prstGeom>
        </p:spPr>
        <p:txBody>
          <a:bodyPr wrap="square">
            <a:spAutoFit/>
          </a:bodyPr>
          <a:lstStyle/>
          <a:p>
            <a:r>
              <a:rPr lang="es-MX" sz="1000" dirty="0" smtClean="0">
                <a:solidFill>
                  <a:srgbClr val="002060"/>
                </a:solidFill>
              </a:rPr>
              <a:t>Mayer TG </a:t>
            </a:r>
            <a:r>
              <a:rPr lang="es-MX" sz="1000" i="1" dirty="0" smtClean="0">
                <a:solidFill>
                  <a:srgbClr val="002060"/>
                </a:solidFill>
              </a:rPr>
              <a:t>et al. Pain Pract</a:t>
            </a:r>
            <a:r>
              <a:rPr lang="es-MX" sz="1000" dirty="0" smtClean="0">
                <a:solidFill>
                  <a:srgbClr val="002060"/>
                </a:solidFill>
              </a:rPr>
              <a:t> 2012; 12(4):276-85.</a:t>
            </a:r>
            <a:endParaRPr lang="es-MX" sz="1000" dirty="0">
              <a:solidFill>
                <a:srgbClr val="002060"/>
              </a:solidFill>
            </a:endParaRPr>
          </a:p>
        </p:txBody>
      </p:sp>
    </p:spTree>
    <p:extLst>
      <p:ext uri="{BB962C8B-B14F-4D97-AF65-F5344CB8AC3E}">
        <p14:creationId xmlns:p14="http://schemas.microsoft.com/office/powerpoint/2010/main" val="2057335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567712"/>
            <a:ext cx="2597186" cy="246221"/>
          </a:xfrm>
          <a:prstGeom prst="rect">
            <a:avLst/>
          </a:prstGeom>
        </p:spPr>
        <p:txBody>
          <a:bodyPr wrap="none">
            <a:spAutoFit/>
          </a:bodyPr>
          <a:lstStyle/>
          <a:p>
            <a:r>
              <a:rPr lang="es-MX" sz="1000" dirty="0" smtClean="0">
                <a:solidFill>
                  <a:srgbClr val="002060"/>
                </a:solidFill>
                <a:cs typeface="Arial" pitchFamily="34" charset="0"/>
              </a:rPr>
              <a:t>Mayer TG </a:t>
            </a:r>
            <a:r>
              <a:rPr lang="es-MX" sz="1000" i="1" dirty="0" smtClean="0">
                <a:solidFill>
                  <a:srgbClr val="002060"/>
                </a:solidFill>
                <a:cs typeface="Arial" pitchFamily="34" charset="0"/>
              </a:rPr>
              <a:t>et al. Pain Pract</a:t>
            </a:r>
            <a:r>
              <a:rPr lang="es-MX" sz="1000" dirty="0" smtClean="0">
                <a:solidFill>
                  <a:srgbClr val="002060"/>
                </a:solidFill>
                <a:cs typeface="Arial" pitchFamily="34" charset="0"/>
              </a:rPr>
              <a:t> 2012; 12(4):276-85.</a:t>
            </a:r>
            <a:endParaRPr lang="es-MX" sz="1000" dirty="0">
              <a:solidFill>
                <a:srgbClr val="002060"/>
              </a:solidFill>
              <a:cs typeface="Arial" pitchFamily="34" charset="0"/>
            </a:endParaRPr>
          </a:p>
        </p:txBody>
      </p:sp>
      <p:sp>
        <p:nvSpPr>
          <p:cNvPr id="7" name="Rectangle 2"/>
          <p:cNvSpPr>
            <a:spLocks noGrp="1" noChangeArrowheads="1"/>
          </p:cNvSpPr>
          <p:nvPr>
            <p:ph type="title"/>
          </p:nvPr>
        </p:nvSpPr>
        <p:spPr>
          <a:xfrm>
            <a:off x="457200" y="274638"/>
            <a:ext cx="8229600" cy="1143000"/>
          </a:xfrm>
        </p:spPr>
        <p:txBody>
          <a:bodyPr>
            <a:noAutofit/>
          </a:bodyPr>
          <a:lstStyle/>
          <a:p>
            <a:r>
              <a:rPr lang="es-MX" sz="4000" noProof="0" dirty="0" smtClean="0">
                <a:ea typeface="Arial Unicode MS" pitchFamily="34" charset="-128"/>
                <a:cs typeface="Arial Unicode MS" pitchFamily="34" charset="-128"/>
              </a:rPr>
              <a:t>Inventario de Sensibilización Central (CSI)</a:t>
            </a:r>
            <a:endParaRPr lang="es-MX" sz="4000" noProof="0" dirty="0">
              <a:ea typeface="Arial Unicode MS" pitchFamily="34" charset="-128"/>
              <a:cs typeface="Arial Unicode MS" pitchFamily="34" charset="-128"/>
            </a:endParaRPr>
          </a:p>
        </p:txBody>
      </p:sp>
      <p:sp>
        <p:nvSpPr>
          <p:cNvPr id="8" name="Content Placeholder 1"/>
          <p:cNvSpPr>
            <a:spLocks noGrp="1"/>
          </p:cNvSpPr>
          <p:nvPr>
            <p:ph idx="1"/>
          </p:nvPr>
        </p:nvSpPr>
        <p:spPr>
          <a:xfrm>
            <a:off x="457200" y="1600200"/>
            <a:ext cx="8229600" cy="4525963"/>
          </a:xfrm>
        </p:spPr>
        <p:txBody>
          <a:bodyPr>
            <a:normAutofit fontScale="77500" lnSpcReduction="20000"/>
          </a:bodyPr>
          <a:lstStyle/>
          <a:p>
            <a:r>
              <a:rPr lang="es-MX" noProof="0" dirty="0" smtClean="0"/>
              <a:t>Una medida auto-reportada diseñada para evaluar síntomas </a:t>
            </a:r>
            <a:r>
              <a:rPr lang="es-MX" dirty="0" smtClean="0"/>
              <a:t>s</a:t>
            </a:r>
            <a:r>
              <a:rPr lang="es-MX" noProof="0" dirty="0" smtClean="0"/>
              <a:t>omáticos y emocionales clave generalmente asociados con síndromes de sensibilidad central, incluyendo fibromialgia</a:t>
            </a:r>
          </a:p>
          <a:p>
            <a:r>
              <a:rPr lang="es-MX" noProof="0" dirty="0" smtClean="0"/>
              <a:t>Meta clínica: ayudar a evaluar mejor </a:t>
            </a:r>
            <a:r>
              <a:rPr lang="es-MX" dirty="0" smtClean="0"/>
              <a:t>los </a:t>
            </a:r>
            <a:r>
              <a:rPr lang="es-MX" noProof="0" dirty="0" smtClean="0"/>
              <a:t>síntomas para auxiliar a los médicos en la categorización del síndrome, sensibilidad, severidad, identificación, y plan de tratamiento y ayudar a minimizar o a evitar procedimientos de diagnóstico y tratamiento innecesarios</a:t>
            </a:r>
          </a:p>
          <a:p>
            <a:r>
              <a:rPr lang="es-MX" noProof="0" dirty="0" smtClean="0"/>
              <a:t>Los pacientes con fibromialgia reportan altos puntajes CSI scores</a:t>
            </a:r>
          </a:p>
          <a:p>
            <a:r>
              <a:rPr lang="es-MX" noProof="0" dirty="0" smtClean="0"/>
              <a:t>La prueba demuestra fuerza psicométrica</a:t>
            </a:r>
            <a:r>
              <a:rPr lang="es-MX" dirty="0" smtClean="0"/>
              <a:t>, validez y utilidad clínica</a:t>
            </a:r>
            <a:endParaRPr lang="es-MX" noProof="0" dirty="0" smtClean="0"/>
          </a:p>
          <a:p>
            <a:endParaRPr lang="es-MX" noProof="0" dirty="0"/>
          </a:p>
        </p:txBody>
      </p:sp>
    </p:spTree>
    <p:extLst>
      <p:ext uri="{BB962C8B-B14F-4D97-AF65-F5344CB8AC3E}">
        <p14:creationId xmlns:p14="http://schemas.microsoft.com/office/powerpoint/2010/main" val="17230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5922" name="Rectangle 32"/>
          <p:cNvSpPr>
            <a:spLocks noGrp="1" noChangeArrowheads="1"/>
          </p:cNvSpPr>
          <p:nvPr>
            <p:ph type="title" idx="4294967295"/>
          </p:nvPr>
        </p:nvSpPr>
        <p:spPr>
          <a:xfrm>
            <a:off x="481013" y="92075"/>
            <a:ext cx="8078787" cy="1081088"/>
          </a:xfrm>
        </p:spPr>
        <p:txBody>
          <a:bodyPr lIns="0" tIns="0" rIns="0" bIns="0">
            <a:normAutofit fontScale="90000"/>
          </a:bodyPr>
          <a:lstStyle/>
          <a:p>
            <a:r>
              <a:rPr lang="es-MX" dirty="0" smtClean="0"/>
              <a:t>¿Cuándo debemos sospechar fibromialgia?</a:t>
            </a:r>
            <a:endParaRPr lang="es-MX" dirty="0"/>
          </a:p>
        </p:txBody>
      </p:sp>
      <p:sp>
        <p:nvSpPr>
          <p:cNvPr id="34"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8</a:t>
            </a:fld>
            <a:endParaRPr lang="es-MX" dirty="0">
              <a:solidFill>
                <a:prstClr val="black"/>
              </a:solidFill>
            </a:endParaRPr>
          </a:p>
        </p:txBody>
      </p:sp>
      <p:sp>
        <p:nvSpPr>
          <p:cNvPr id="33" name="Text Box 4"/>
          <p:cNvSpPr txBox="1">
            <a:spLocks noChangeArrowheads="1"/>
          </p:cNvSpPr>
          <p:nvPr/>
        </p:nvSpPr>
        <p:spPr bwMode="auto">
          <a:xfrm>
            <a:off x="395535" y="6237288"/>
            <a:ext cx="5671889" cy="538162"/>
          </a:xfrm>
          <a:prstGeom prst="rect">
            <a:avLst/>
          </a:prstGeom>
          <a:noFill/>
          <a:ln w="9525">
            <a:noFill/>
            <a:miter lim="800000"/>
            <a:headEnd/>
            <a:tailEnd/>
          </a:ln>
        </p:spPr>
        <p:txBody>
          <a:bodyPr lIns="0" tIns="0" rIns="0" bIns="0" anchor="b"/>
          <a:lstStyle/>
          <a:p>
            <a:pPr>
              <a:spcBef>
                <a:spcPct val="25000"/>
              </a:spcBef>
              <a:buClr>
                <a:srgbClr val="67CFE1"/>
              </a:buClr>
            </a:pPr>
            <a:r>
              <a:rPr lang="es-MX" sz="1000" dirty="0" smtClean="0">
                <a:solidFill>
                  <a:srgbClr val="002060"/>
                </a:solidFill>
              </a:rPr>
              <a:t>1. Silverman SL, Martin SA. In: Wallace DJ, Clauws </a:t>
            </a:r>
            <a:r>
              <a:rPr lang="es-MX" sz="1000" i="1" dirty="0" smtClean="0">
                <a:solidFill>
                  <a:srgbClr val="002060"/>
                </a:solidFill>
              </a:rPr>
              <a:t>DJ (eds.). Fibromyalgia &amp; Other Central Pain Syndromes</a:t>
            </a:r>
            <a:r>
              <a:rPr lang="es-MX" sz="1000" dirty="0" smtClean="0">
                <a:solidFill>
                  <a:srgbClr val="002060"/>
                </a:solidFill>
              </a:rPr>
              <a:t>. Lippincott, Williams &amp; Wilkins; Philadelphia, PA: 2005; 2. Wolfe F </a:t>
            </a:r>
            <a:r>
              <a:rPr lang="es-MX" sz="1000" i="1" dirty="0" smtClean="0">
                <a:solidFill>
                  <a:srgbClr val="002060"/>
                </a:solidFill>
              </a:rPr>
              <a:t>et al. Arthritis Rheum</a:t>
            </a:r>
            <a:r>
              <a:rPr lang="es-MX" sz="1000" dirty="0" smtClean="0">
                <a:solidFill>
                  <a:srgbClr val="002060"/>
                </a:solidFill>
              </a:rPr>
              <a:t> 1990; 33(2):160-72.</a:t>
            </a:r>
            <a:endParaRPr lang="es-MX" sz="1000" dirty="0">
              <a:solidFill>
                <a:srgbClr val="002060"/>
              </a:solidFill>
            </a:endParaRPr>
          </a:p>
        </p:txBody>
      </p:sp>
      <p:sp>
        <p:nvSpPr>
          <p:cNvPr id="35" name="Rectangle 34"/>
          <p:cNvSpPr txBox="1">
            <a:spLocks noChangeArrowheads="1"/>
          </p:cNvSpPr>
          <p:nvPr/>
        </p:nvSpPr>
        <p:spPr>
          <a:xfrm>
            <a:off x="298449" y="1479550"/>
            <a:ext cx="4594225" cy="4089400"/>
          </a:xfrm>
          <a:prstGeom prst="rect">
            <a:avLst/>
          </a:prstGeom>
        </p:spPr>
        <p:txBody>
          <a:bodyPr vert="horz" lIns="91440" tIns="45720" rIns="91440" bIns="45720" rtlCol="0">
            <a:normAutofit lnSpcReduction="10000"/>
          </a:bodyPr>
          <a:lstStyle/>
          <a:p>
            <a:pPr marL="282575" marR="0" lvl="0" indent="-282575" algn="l" defTabSz="914400" rtl="0" eaLnBrk="1" fontAlgn="auto" latinLnBrk="0" hangingPunct="1">
              <a:lnSpc>
                <a:spcPct val="105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dirty="0" smtClean="0">
                <a:ln>
                  <a:noFill/>
                </a:ln>
                <a:solidFill>
                  <a:srgbClr val="002060"/>
                </a:solidFill>
                <a:effectLst/>
                <a:uLnTx/>
                <a:uFillTx/>
                <a:latin typeface="+mn-lt"/>
                <a:ea typeface="+mn-ea"/>
                <a:cs typeface="+mn-cs"/>
              </a:rPr>
              <a:t>Este es un Dibujo de Dolor</a:t>
            </a:r>
          </a:p>
          <a:p>
            <a:pPr marL="682625" marR="0" lvl="1" indent="-282575" algn="l" defTabSz="914400" rtl="0" eaLnBrk="1" fontAlgn="auto" latinLnBrk="0" hangingPunct="1">
              <a:lnSpc>
                <a:spcPct val="105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El paciente colorea todas las áreas del cuerpo en las que siente dolor</a:t>
            </a:r>
            <a:r>
              <a:rPr kumimoji="0" lang="es-MX" sz="2800" b="0" i="0" u="none" strike="noStrike" kern="1200" cap="none" spc="0" normalizeH="0" baseline="30000" noProof="0" dirty="0" smtClean="0">
                <a:ln>
                  <a:noFill/>
                </a:ln>
                <a:solidFill>
                  <a:srgbClr val="002060"/>
                </a:solidFill>
                <a:effectLst/>
                <a:uLnTx/>
                <a:uFillTx/>
                <a:latin typeface="+mn-lt"/>
                <a:ea typeface="+mn-ea"/>
                <a:cs typeface="+mn-cs"/>
              </a:rPr>
              <a:t>1</a:t>
            </a:r>
          </a:p>
          <a:p>
            <a:pPr marL="282575" marR="0" lvl="0" indent="-282575" algn="l" defTabSz="914400" rtl="0" eaLnBrk="1" fontAlgn="auto" latinLnBrk="0" hangingPunct="1">
              <a:lnSpc>
                <a:spcPct val="105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dirty="0" smtClean="0">
                <a:ln>
                  <a:noFill/>
                </a:ln>
                <a:solidFill>
                  <a:srgbClr val="002060"/>
                </a:solidFill>
                <a:effectLst/>
                <a:uLnTx/>
                <a:uFillTx/>
                <a:latin typeface="+mn-lt"/>
                <a:ea typeface="+mn-ea"/>
                <a:cs typeface="+mn-cs"/>
              </a:rPr>
              <a:t>El diagrama muestra que el dolor de fibromialgia es diseminado</a:t>
            </a:r>
            <a:r>
              <a:rPr kumimoji="0" lang="es-MX" sz="3200" b="0" i="0" u="none" strike="noStrike" kern="1200" cap="none" spc="0" normalizeH="0" baseline="30000" noProof="0" dirty="0" smtClean="0">
                <a:ln>
                  <a:noFill/>
                </a:ln>
                <a:solidFill>
                  <a:srgbClr val="002060"/>
                </a:solidFill>
                <a:effectLst/>
                <a:uLnTx/>
                <a:uFillTx/>
                <a:latin typeface="+mn-lt"/>
                <a:ea typeface="+mn-ea"/>
                <a:cs typeface="+mn-cs"/>
              </a:rPr>
              <a:t>2</a:t>
            </a:r>
            <a:endParaRPr kumimoji="0" lang="es-MX" sz="3200" b="0" i="0" u="none" strike="noStrike" kern="1200" cap="none" spc="0" normalizeH="0" baseline="30000" noProof="0" dirty="0">
              <a:ln>
                <a:noFill/>
              </a:ln>
              <a:solidFill>
                <a:srgbClr val="002060"/>
              </a:solidFill>
              <a:effectLst/>
              <a:uLnTx/>
              <a:uFillTx/>
              <a:latin typeface="+mn-lt"/>
              <a:ea typeface="+mn-ea"/>
              <a:cs typeface="+mn-cs"/>
            </a:endParaRPr>
          </a:p>
        </p:txBody>
      </p:sp>
      <p:pic>
        <p:nvPicPr>
          <p:cNvPr id="36" name="Picture 5" descr="body(silhouette) Converted"/>
          <p:cNvPicPr>
            <a:picLocks noChangeAspect="1" noChangeArrowheads="1"/>
          </p:cNvPicPr>
          <p:nvPr/>
        </p:nvPicPr>
        <p:blipFill>
          <a:blip r:embed="rId3" cstate="print"/>
          <a:srcRect/>
          <a:stretch>
            <a:fillRect/>
          </a:stretch>
        </p:blipFill>
        <p:spPr bwMode="auto">
          <a:xfrm>
            <a:off x="5186363" y="1457325"/>
            <a:ext cx="3313112" cy="4522788"/>
          </a:xfrm>
          <a:prstGeom prst="rect">
            <a:avLst/>
          </a:prstGeom>
          <a:noFill/>
          <a:ln w="9525">
            <a:noFill/>
            <a:miter lim="800000"/>
            <a:headEnd/>
            <a:tailEnd/>
          </a:ln>
        </p:spPr>
      </p:pic>
      <p:sp>
        <p:nvSpPr>
          <p:cNvPr id="37" name="Freeform 6"/>
          <p:cNvSpPr>
            <a:spLocks/>
          </p:cNvSpPr>
          <p:nvPr/>
        </p:nvSpPr>
        <p:spPr bwMode="auto">
          <a:xfrm>
            <a:off x="5705475" y="1725613"/>
            <a:ext cx="141288" cy="177800"/>
          </a:xfrm>
          <a:custGeom>
            <a:avLst/>
            <a:gdLst>
              <a:gd name="T0" fmla="*/ 2147483647 w 89"/>
              <a:gd name="T1" fmla="*/ 0 h 112"/>
              <a:gd name="T2" fmla="*/ 0 w 89"/>
              <a:gd name="T3" fmla="*/ 2147483647 h 112"/>
              <a:gd name="T4" fmla="*/ 2147483647 w 89"/>
              <a:gd name="T5" fmla="*/ 2147483647 h 112"/>
              <a:gd name="T6" fmla="*/ 2147483647 w 89"/>
              <a:gd name="T7" fmla="*/ 2147483647 h 112"/>
              <a:gd name="T8" fmla="*/ 2147483647 w 89"/>
              <a:gd name="T9" fmla="*/ 0 h 112"/>
              <a:gd name="T10" fmla="*/ 0 60000 65536"/>
              <a:gd name="T11" fmla="*/ 0 60000 65536"/>
              <a:gd name="T12" fmla="*/ 0 60000 65536"/>
              <a:gd name="T13" fmla="*/ 0 60000 65536"/>
              <a:gd name="T14" fmla="*/ 0 60000 65536"/>
              <a:gd name="T15" fmla="*/ 0 w 89"/>
              <a:gd name="T16" fmla="*/ 0 h 112"/>
              <a:gd name="T17" fmla="*/ 89 w 89"/>
              <a:gd name="T18" fmla="*/ 112 h 112"/>
            </a:gdLst>
            <a:ahLst/>
            <a:cxnLst>
              <a:cxn ang="T10">
                <a:pos x="T0" y="T1"/>
              </a:cxn>
              <a:cxn ang="T11">
                <a:pos x="T2" y="T3"/>
              </a:cxn>
              <a:cxn ang="T12">
                <a:pos x="T4" y="T5"/>
              </a:cxn>
              <a:cxn ang="T13">
                <a:pos x="T6" y="T7"/>
              </a:cxn>
              <a:cxn ang="T14">
                <a:pos x="T8" y="T9"/>
              </a:cxn>
            </a:cxnLst>
            <a:rect l="T15" t="T16" r="T17" b="T18"/>
            <a:pathLst>
              <a:path w="89" h="112">
                <a:moveTo>
                  <a:pt x="37" y="0"/>
                </a:moveTo>
                <a:cubicBezTo>
                  <a:pt x="30" y="14"/>
                  <a:pt x="0" y="77"/>
                  <a:pt x="0" y="81"/>
                </a:cubicBezTo>
                <a:cubicBezTo>
                  <a:pt x="0" y="94"/>
                  <a:pt x="31" y="20"/>
                  <a:pt x="37" y="23"/>
                </a:cubicBezTo>
                <a:cubicBezTo>
                  <a:pt x="43" y="26"/>
                  <a:pt x="27" y="112"/>
                  <a:pt x="37" y="99"/>
                </a:cubicBezTo>
                <a:cubicBezTo>
                  <a:pt x="46" y="86"/>
                  <a:pt x="78" y="21"/>
                  <a:pt x="89" y="0"/>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38" name="Freeform 7"/>
          <p:cNvSpPr>
            <a:spLocks/>
          </p:cNvSpPr>
          <p:nvPr/>
        </p:nvSpPr>
        <p:spPr bwMode="auto">
          <a:xfrm>
            <a:off x="5992813" y="1697038"/>
            <a:ext cx="149225" cy="179387"/>
          </a:xfrm>
          <a:custGeom>
            <a:avLst/>
            <a:gdLst>
              <a:gd name="T0" fmla="*/ 2147483647 w 94"/>
              <a:gd name="T1" fmla="*/ 0 h 113"/>
              <a:gd name="T2" fmla="*/ 2147483647 w 94"/>
              <a:gd name="T3" fmla="*/ 2147483647 h 113"/>
              <a:gd name="T4" fmla="*/ 2147483647 w 94"/>
              <a:gd name="T5" fmla="*/ 2147483647 h 113"/>
              <a:gd name="T6" fmla="*/ 2147483647 w 94"/>
              <a:gd name="T7" fmla="*/ 2147483647 h 113"/>
              <a:gd name="T8" fmla="*/ 0 60000 65536"/>
              <a:gd name="T9" fmla="*/ 0 60000 65536"/>
              <a:gd name="T10" fmla="*/ 0 60000 65536"/>
              <a:gd name="T11" fmla="*/ 0 60000 65536"/>
              <a:gd name="T12" fmla="*/ 0 w 94"/>
              <a:gd name="T13" fmla="*/ 0 h 113"/>
              <a:gd name="T14" fmla="*/ 94 w 94"/>
              <a:gd name="T15" fmla="*/ 113 h 113"/>
            </a:gdLst>
            <a:ahLst/>
            <a:cxnLst>
              <a:cxn ang="T8">
                <a:pos x="T0" y="T1"/>
              </a:cxn>
              <a:cxn ang="T9">
                <a:pos x="T2" y="T3"/>
              </a:cxn>
              <a:cxn ang="T10">
                <a:pos x="T4" y="T5"/>
              </a:cxn>
              <a:cxn ang="T11">
                <a:pos x="T6" y="T7"/>
              </a:cxn>
            </a:cxnLst>
            <a:rect l="T12" t="T13" r="T14" b="T15"/>
            <a:pathLst>
              <a:path w="94" h="113">
                <a:moveTo>
                  <a:pt x="94" y="0"/>
                </a:moveTo>
                <a:cubicBezTo>
                  <a:pt x="91" y="9"/>
                  <a:pt x="90" y="49"/>
                  <a:pt x="76" y="57"/>
                </a:cubicBezTo>
                <a:cubicBezTo>
                  <a:pt x="62" y="65"/>
                  <a:pt x="15" y="36"/>
                  <a:pt x="12" y="45"/>
                </a:cubicBezTo>
                <a:cubicBezTo>
                  <a:pt x="0" y="70"/>
                  <a:pt x="50" y="99"/>
                  <a:pt x="60" y="113"/>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39" name="Freeform 8"/>
          <p:cNvSpPr>
            <a:spLocks/>
          </p:cNvSpPr>
          <p:nvPr/>
        </p:nvSpPr>
        <p:spPr bwMode="auto">
          <a:xfrm>
            <a:off x="5522913" y="1978025"/>
            <a:ext cx="566737" cy="700088"/>
          </a:xfrm>
          <a:custGeom>
            <a:avLst/>
            <a:gdLst>
              <a:gd name="T0" fmla="*/ 2147483647 w 357"/>
              <a:gd name="T1" fmla="*/ 0 h 441"/>
              <a:gd name="T2" fmla="*/ 2147483647 w 357"/>
              <a:gd name="T3" fmla="*/ 2147483647 h 441"/>
              <a:gd name="T4" fmla="*/ 2147483647 w 357"/>
              <a:gd name="T5" fmla="*/ 2147483647 h 441"/>
              <a:gd name="T6" fmla="*/ 2147483647 w 357"/>
              <a:gd name="T7" fmla="*/ 2147483647 h 441"/>
              <a:gd name="T8" fmla="*/ 2147483647 w 357"/>
              <a:gd name="T9" fmla="*/ 2147483647 h 441"/>
              <a:gd name="T10" fmla="*/ 2147483647 w 357"/>
              <a:gd name="T11" fmla="*/ 2147483647 h 441"/>
              <a:gd name="T12" fmla="*/ 2147483647 w 357"/>
              <a:gd name="T13" fmla="*/ 2147483647 h 441"/>
              <a:gd name="T14" fmla="*/ 2147483647 w 357"/>
              <a:gd name="T15" fmla="*/ 2147483647 h 441"/>
              <a:gd name="T16" fmla="*/ 0 w 357"/>
              <a:gd name="T17" fmla="*/ 214748364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441"/>
              <a:gd name="T29" fmla="*/ 357 w 357"/>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441">
                <a:moveTo>
                  <a:pt x="196" y="0"/>
                </a:moveTo>
                <a:lnTo>
                  <a:pt x="156" y="92"/>
                </a:lnTo>
                <a:lnTo>
                  <a:pt x="212" y="28"/>
                </a:lnTo>
                <a:lnTo>
                  <a:pt x="273" y="21"/>
                </a:lnTo>
                <a:lnTo>
                  <a:pt x="171" y="105"/>
                </a:lnTo>
                <a:lnTo>
                  <a:pt x="357" y="9"/>
                </a:lnTo>
                <a:lnTo>
                  <a:pt x="213" y="129"/>
                </a:lnTo>
                <a:lnTo>
                  <a:pt x="318" y="99"/>
                </a:lnTo>
                <a:lnTo>
                  <a:pt x="0" y="441"/>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0" name="Freeform 9"/>
          <p:cNvSpPr>
            <a:spLocks/>
          </p:cNvSpPr>
          <p:nvPr/>
        </p:nvSpPr>
        <p:spPr bwMode="auto">
          <a:xfrm>
            <a:off x="5213350" y="2297113"/>
            <a:ext cx="346075" cy="317500"/>
          </a:xfrm>
          <a:custGeom>
            <a:avLst/>
            <a:gdLst>
              <a:gd name="T0" fmla="*/ 2147483647 w 218"/>
              <a:gd name="T1" fmla="*/ 2147483647 h 200"/>
              <a:gd name="T2" fmla="*/ 2147483647 w 218"/>
              <a:gd name="T3" fmla="*/ 2147483647 h 200"/>
              <a:gd name="T4" fmla="*/ 2147483647 w 218"/>
              <a:gd name="T5" fmla="*/ 2147483647 h 200"/>
              <a:gd name="T6" fmla="*/ 2147483647 w 218"/>
              <a:gd name="T7" fmla="*/ 2147483647 h 200"/>
              <a:gd name="T8" fmla="*/ 2147483647 w 218"/>
              <a:gd name="T9" fmla="*/ 2147483647 h 200"/>
              <a:gd name="T10" fmla="*/ 2147483647 w 218"/>
              <a:gd name="T11" fmla="*/ 2147483647 h 200"/>
              <a:gd name="T12" fmla="*/ 2147483647 w 218"/>
              <a:gd name="T13" fmla="*/ 2147483647 h 200"/>
              <a:gd name="T14" fmla="*/ 2147483647 w 218"/>
              <a:gd name="T15" fmla="*/ 2147483647 h 200"/>
              <a:gd name="T16" fmla="*/ 2147483647 w 218"/>
              <a:gd name="T17" fmla="*/ 2147483647 h 200"/>
              <a:gd name="T18" fmla="*/ 2147483647 w 218"/>
              <a:gd name="T19" fmla="*/ 2147483647 h 200"/>
              <a:gd name="T20" fmla="*/ 2147483647 w 218"/>
              <a:gd name="T21" fmla="*/ 2147483647 h 200"/>
              <a:gd name="T22" fmla="*/ 2147483647 w 218"/>
              <a:gd name="T23" fmla="*/ 2147483647 h 200"/>
              <a:gd name="T24" fmla="*/ 2147483647 w 218"/>
              <a:gd name="T25" fmla="*/ 2147483647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
              <a:gd name="T40" fmla="*/ 0 h 200"/>
              <a:gd name="T41" fmla="*/ 218 w 218"/>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 h="200">
                <a:moveTo>
                  <a:pt x="21" y="89"/>
                </a:moveTo>
                <a:cubicBezTo>
                  <a:pt x="29" y="78"/>
                  <a:pt x="49" y="37"/>
                  <a:pt x="71" y="23"/>
                </a:cubicBezTo>
                <a:cubicBezTo>
                  <a:pt x="93" y="9"/>
                  <a:pt x="153" y="0"/>
                  <a:pt x="153" y="5"/>
                </a:cubicBezTo>
                <a:cubicBezTo>
                  <a:pt x="153" y="10"/>
                  <a:pt x="94" y="35"/>
                  <a:pt x="71" y="55"/>
                </a:cubicBezTo>
                <a:cubicBezTo>
                  <a:pt x="48" y="75"/>
                  <a:pt x="14" y="121"/>
                  <a:pt x="15" y="125"/>
                </a:cubicBezTo>
                <a:cubicBezTo>
                  <a:pt x="16" y="134"/>
                  <a:pt x="56" y="91"/>
                  <a:pt x="79" y="79"/>
                </a:cubicBezTo>
                <a:cubicBezTo>
                  <a:pt x="106" y="63"/>
                  <a:pt x="181" y="21"/>
                  <a:pt x="179" y="27"/>
                </a:cubicBezTo>
                <a:cubicBezTo>
                  <a:pt x="177" y="33"/>
                  <a:pt x="93" y="91"/>
                  <a:pt x="67" y="115"/>
                </a:cubicBezTo>
                <a:cubicBezTo>
                  <a:pt x="41" y="139"/>
                  <a:pt x="0" y="182"/>
                  <a:pt x="23" y="171"/>
                </a:cubicBezTo>
                <a:cubicBezTo>
                  <a:pt x="46" y="160"/>
                  <a:pt x="188" y="56"/>
                  <a:pt x="203" y="51"/>
                </a:cubicBezTo>
                <a:cubicBezTo>
                  <a:pt x="218" y="46"/>
                  <a:pt x="144" y="115"/>
                  <a:pt x="115" y="139"/>
                </a:cubicBezTo>
                <a:cubicBezTo>
                  <a:pt x="86" y="163"/>
                  <a:pt x="24" y="190"/>
                  <a:pt x="27" y="195"/>
                </a:cubicBezTo>
                <a:cubicBezTo>
                  <a:pt x="30" y="200"/>
                  <a:pt x="113" y="173"/>
                  <a:pt x="135" y="16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1" name="Freeform 10"/>
          <p:cNvSpPr>
            <a:spLocks/>
          </p:cNvSpPr>
          <p:nvPr/>
        </p:nvSpPr>
        <p:spPr bwMode="auto">
          <a:xfrm>
            <a:off x="6059488" y="2497138"/>
            <a:ext cx="303212" cy="157162"/>
          </a:xfrm>
          <a:custGeom>
            <a:avLst/>
            <a:gdLst>
              <a:gd name="T0" fmla="*/ 2147483647 w 191"/>
              <a:gd name="T1" fmla="*/ 0 h 99"/>
              <a:gd name="T2" fmla="*/ 2147483647 w 191"/>
              <a:gd name="T3" fmla="*/ 2147483647 h 99"/>
              <a:gd name="T4" fmla="*/ 2147483647 w 191"/>
              <a:gd name="T5" fmla="*/ 2147483647 h 99"/>
              <a:gd name="T6" fmla="*/ 2147483647 w 191"/>
              <a:gd name="T7" fmla="*/ 2147483647 h 99"/>
              <a:gd name="T8" fmla="*/ 2147483647 w 191"/>
              <a:gd name="T9" fmla="*/ 2147483647 h 99"/>
              <a:gd name="T10" fmla="*/ 2147483647 w 191"/>
              <a:gd name="T11" fmla="*/ 2147483647 h 99"/>
              <a:gd name="T12" fmla="*/ 2147483647 w 191"/>
              <a:gd name="T13" fmla="*/ 2147483647 h 99"/>
              <a:gd name="T14" fmla="*/ 2147483647 w 191"/>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99"/>
              <a:gd name="T26" fmla="*/ 191 w 191"/>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99">
                <a:moveTo>
                  <a:pt x="109" y="0"/>
                </a:moveTo>
                <a:lnTo>
                  <a:pt x="19" y="48"/>
                </a:lnTo>
                <a:cubicBezTo>
                  <a:pt x="4" y="60"/>
                  <a:pt x="0" y="78"/>
                  <a:pt x="19" y="72"/>
                </a:cubicBezTo>
                <a:cubicBezTo>
                  <a:pt x="38" y="66"/>
                  <a:pt x="127" y="9"/>
                  <a:pt x="136" y="9"/>
                </a:cubicBezTo>
                <a:lnTo>
                  <a:pt x="76" y="69"/>
                </a:lnTo>
                <a:cubicBezTo>
                  <a:pt x="84" y="72"/>
                  <a:pt x="177" y="29"/>
                  <a:pt x="184" y="30"/>
                </a:cubicBezTo>
                <a:cubicBezTo>
                  <a:pt x="191" y="31"/>
                  <a:pt x="124" y="64"/>
                  <a:pt x="118" y="75"/>
                </a:cubicBezTo>
                <a:lnTo>
                  <a:pt x="148" y="99"/>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2" name="Freeform 11"/>
          <p:cNvSpPr>
            <a:spLocks/>
          </p:cNvSpPr>
          <p:nvPr/>
        </p:nvSpPr>
        <p:spPr bwMode="auto">
          <a:xfrm>
            <a:off x="5522913" y="3114675"/>
            <a:ext cx="508000" cy="422275"/>
          </a:xfrm>
          <a:custGeom>
            <a:avLst/>
            <a:gdLst>
              <a:gd name="T0" fmla="*/ 0 w 320"/>
              <a:gd name="T1" fmla="*/ 2147483647 h 266"/>
              <a:gd name="T2" fmla="*/ 2147483647 w 320"/>
              <a:gd name="T3" fmla="*/ 0 h 266"/>
              <a:gd name="T4" fmla="*/ 2147483647 w 320"/>
              <a:gd name="T5" fmla="*/ 2147483647 h 266"/>
              <a:gd name="T6" fmla="*/ 2147483647 w 320"/>
              <a:gd name="T7" fmla="*/ 2147483647 h 266"/>
              <a:gd name="T8" fmla="*/ 2147483647 w 320"/>
              <a:gd name="T9" fmla="*/ 2147483647 h 266"/>
              <a:gd name="T10" fmla="*/ 2147483647 w 320"/>
              <a:gd name="T11" fmla="*/ 2147483647 h 266"/>
              <a:gd name="T12" fmla="*/ 2147483647 w 320"/>
              <a:gd name="T13" fmla="*/ 2147483647 h 266"/>
              <a:gd name="T14" fmla="*/ 2147483647 w 320"/>
              <a:gd name="T15" fmla="*/ 2147483647 h 266"/>
              <a:gd name="T16" fmla="*/ 2147483647 w 320"/>
              <a:gd name="T17" fmla="*/ 2147483647 h 266"/>
              <a:gd name="T18" fmla="*/ 2147483647 w 320"/>
              <a:gd name="T19" fmla="*/ 2147483647 h 266"/>
              <a:gd name="T20" fmla="*/ 2147483647 w 320"/>
              <a:gd name="T21" fmla="*/ 2147483647 h 266"/>
              <a:gd name="T22" fmla="*/ 2147483647 w 320"/>
              <a:gd name="T23" fmla="*/ 2147483647 h 266"/>
              <a:gd name="T24" fmla="*/ 2147483647 w 320"/>
              <a:gd name="T25" fmla="*/ 2147483647 h 266"/>
              <a:gd name="T26" fmla="*/ 2147483647 w 320"/>
              <a:gd name="T27" fmla="*/ 2147483647 h 2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0"/>
              <a:gd name="T43" fmla="*/ 0 h 266"/>
              <a:gd name="T44" fmla="*/ 320 w 320"/>
              <a:gd name="T45" fmla="*/ 266 h 2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0" h="266">
                <a:moveTo>
                  <a:pt x="0" y="68"/>
                </a:moveTo>
                <a:lnTo>
                  <a:pt x="60" y="0"/>
                </a:lnTo>
                <a:lnTo>
                  <a:pt x="12" y="144"/>
                </a:lnTo>
                <a:lnTo>
                  <a:pt x="100" y="16"/>
                </a:lnTo>
                <a:lnTo>
                  <a:pt x="9" y="227"/>
                </a:lnTo>
                <a:cubicBezTo>
                  <a:pt x="17" y="230"/>
                  <a:pt x="138" y="37"/>
                  <a:pt x="148" y="34"/>
                </a:cubicBezTo>
                <a:cubicBezTo>
                  <a:pt x="158" y="32"/>
                  <a:pt x="61" y="205"/>
                  <a:pt x="69" y="208"/>
                </a:cubicBezTo>
                <a:lnTo>
                  <a:pt x="195" y="51"/>
                </a:lnTo>
                <a:cubicBezTo>
                  <a:pt x="202" y="58"/>
                  <a:pt x="98" y="257"/>
                  <a:pt x="117" y="249"/>
                </a:cubicBezTo>
                <a:cubicBezTo>
                  <a:pt x="136" y="241"/>
                  <a:pt x="296" y="5"/>
                  <a:pt x="308" y="3"/>
                </a:cubicBezTo>
                <a:cubicBezTo>
                  <a:pt x="320" y="0"/>
                  <a:pt x="197" y="197"/>
                  <a:pt x="188" y="232"/>
                </a:cubicBezTo>
                <a:cubicBezTo>
                  <a:pt x="179" y="266"/>
                  <a:pt x="302" y="64"/>
                  <a:pt x="312" y="60"/>
                </a:cubicBezTo>
                <a:lnTo>
                  <a:pt x="248" y="208"/>
                </a:lnTo>
                <a:lnTo>
                  <a:pt x="244" y="212"/>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3" name="Freeform 12"/>
          <p:cNvSpPr>
            <a:spLocks/>
          </p:cNvSpPr>
          <p:nvPr/>
        </p:nvSpPr>
        <p:spPr bwMode="auto">
          <a:xfrm>
            <a:off x="6208713" y="3178175"/>
            <a:ext cx="107950" cy="165100"/>
          </a:xfrm>
          <a:custGeom>
            <a:avLst/>
            <a:gdLst>
              <a:gd name="T0" fmla="*/ 2147483647 w 68"/>
              <a:gd name="T1" fmla="*/ 2147483647 h 104"/>
              <a:gd name="T2" fmla="*/ 0 w 68"/>
              <a:gd name="T3" fmla="*/ 2147483647 h 104"/>
              <a:gd name="T4" fmla="*/ 2147483647 w 68"/>
              <a:gd name="T5" fmla="*/ 2147483647 h 104"/>
              <a:gd name="T6" fmla="*/ 2147483647 w 68"/>
              <a:gd name="T7" fmla="*/ 0 h 104"/>
              <a:gd name="T8" fmla="*/ 2147483647 w 68"/>
              <a:gd name="T9" fmla="*/ 2147483647 h 104"/>
              <a:gd name="T10" fmla="*/ 0 60000 65536"/>
              <a:gd name="T11" fmla="*/ 0 60000 65536"/>
              <a:gd name="T12" fmla="*/ 0 60000 65536"/>
              <a:gd name="T13" fmla="*/ 0 60000 65536"/>
              <a:gd name="T14" fmla="*/ 0 60000 65536"/>
              <a:gd name="T15" fmla="*/ 0 w 68"/>
              <a:gd name="T16" fmla="*/ 0 h 104"/>
              <a:gd name="T17" fmla="*/ 68 w 68"/>
              <a:gd name="T18" fmla="*/ 104 h 104"/>
            </a:gdLst>
            <a:ahLst/>
            <a:cxnLst>
              <a:cxn ang="T10">
                <a:pos x="T0" y="T1"/>
              </a:cxn>
              <a:cxn ang="T11">
                <a:pos x="T2" y="T3"/>
              </a:cxn>
              <a:cxn ang="T12">
                <a:pos x="T4" y="T5"/>
              </a:cxn>
              <a:cxn ang="T13">
                <a:pos x="T6" y="T7"/>
              </a:cxn>
              <a:cxn ang="T14">
                <a:pos x="T8" y="T9"/>
              </a:cxn>
            </a:cxnLst>
            <a:rect l="T15" t="T16" r="T17" b="T18"/>
            <a:pathLst>
              <a:path w="68" h="104">
                <a:moveTo>
                  <a:pt x="36" y="104"/>
                </a:moveTo>
                <a:lnTo>
                  <a:pt x="0" y="56"/>
                </a:lnTo>
                <a:lnTo>
                  <a:pt x="52" y="68"/>
                </a:lnTo>
                <a:lnTo>
                  <a:pt x="4" y="0"/>
                </a:lnTo>
                <a:lnTo>
                  <a:pt x="68" y="19"/>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4" name="Freeform 13"/>
          <p:cNvSpPr>
            <a:spLocks/>
          </p:cNvSpPr>
          <p:nvPr/>
        </p:nvSpPr>
        <p:spPr bwMode="auto">
          <a:xfrm>
            <a:off x="5457825" y="3659188"/>
            <a:ext cx="185738" cy="295275"/>
          </a:xfrm>
          <a:custGeom>
            <a:avLst/>
            <a:gdLst>
              <a:gd name="T0" fmla="*/ 2147483647 w 117"/>
              <a:gd name="T1" fmla="*/ 0 h 186"/>
              <a:gd name="T2" fmla="*/ 2147483647 w 117"/>
              <a:gd name="T3" fmla="*/ 2147483647 h 186"/>
              <a:gd name="T4" fmla="*/ 2147483647 w 117"/>
              <a:gd name="T5" fmla="*/ 2147483647 h 186"/>
              <a:gd name="T6" fmla="*/ 2147483647 w 117"/>
              <a:gd name="T7" fmla="*/ 2147483647 h 186"/>
              <a:gd name="T8" fmla="*/ 2147483647 w 117"/>
              <a:gd name="T9" fmla="*/ 2147483647 h 186"/>
              <a:gd name="T10" fmla="*/ 2147483647 w 117"/>
              <a:gd name="T11" fmla="*/ 2147483647 h 186"/>
              <a:gd name="T12" fmla="*/ 0 60000 65536"/>
              <a:gd name="T13" fmla="*/ 0 60000 65536"/>
              <a:gd name="T14" fmla="*/ 0 60000 65536"/>
              <a:gd name="T15" fmla="*/ 0 60000 65536"/>
              <a:gd name="T16" fmla="*/ 0 60000 65536"/>
              <a:gd name="T17" fmla="*/ 0 60000 65536"/>
              <a:gd name="T18" fmla="*/ 0 w 117"/>
              <a:gd name="T19" fmla="*/ 0 h 186"/>
              <a:gd name="T20" fmla="*/ 117 w 11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17" h="186">
                <a:moveTo>
                  <a:pt x="74" y="0"/>
                </a:moveTo>
                <a:cubicBezTo>
                  <a:pt x="63" y="11"/>
                  <a:pt x="0" y="66"/>
                  <a:pt x="5" y="69"/>
                </a:cubicBezTo>
                <a:cubicBezTo>
                  <a:pt x="9" y="72"/>
                  <a:pt x="98" y="17"/>
                  <a:pt x="104" y="18"/>
                </a:cubicBezTo>
                <a:lnTo>
                  <a:pt x="30" y="102"/>
                </a:lnTo>
                <a:cubicBezTo>
                  <a:pt x="32" y="107"/>
                  <a:pt x="117" y="34"/>
                  <a:pt x="115" y="48"/>
                </a:cubicBezTo>
                <a:cubicBezTo>
                  <a:pt x="113" y="62"/>
                  <a:pt x="39" y="157"/>
                  <a:pt x="19" y="18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5" name="Freeform 14"/>
          <p:cNvSpPr>
            <a:spLocks/>
          </p:cNvSpPr>
          <p:nvPr/>
        </p:nvSpPr>
        <p:spPr bwMode="auto">
          <a:xfrm>
            <a:off x="5484813" y="4067175"/>
            <a:ext cx="361950" cy="1282700"/>
          </a:xfrm>
          <a:custGeom>
            <a:avLst/>
            <a:gdLst>
              <a:gd name="T0" fmla="*/ 2147483647 w 160"/>
              <a:gd name="T1" fmla="*/ 0 h 808"/>
              <a:gd name="T2" fmla="*/ 0 w 160"/>
              <a:gd name="T3" fmla="*/ 2147483647 h 808"/>
              <a:gd name="T4" fmla="*/ 2147483647 w 160"/>
              <a:gd name="T5" fmla="*/ 2147483647 h 808"/>
              <a:gd name="T6" fmla="*/ 2147483647 w 160"/>
              <a:gd name="T7" fmla="*/ 2147483647 h 808"/>
              <a:gd name="T8" fmla="*/ 2147483647 w 160"/>
              <a:gd name="T9" fmla="*/ 2147483647 h 808"/>
              <a:gd name="T10" fmla="*/ 2147483647 w 160"/>
              <a:gd name="T11" fmla="*/ 2147483647 h 808"/>
              <a:gd name="T12" fmla="*/ 2147483647 w 160"/>
              <a:gd name="T13" fmla="*/ 2147483647 h 808"/>
              <a:gd name="T14" fmla="*/ 2147483647 w 160"/>
              <a:gd name="T15" fmla="*/ 2147483647 h 808"/>
              <a:gd name="T16" fmla="*/ 2147483647 w 160"/>
              <a:gd name="T17" fmla="*/ 2147483647 h 808"/>
              <a:gd name="T18" fmla="*/ 2147483647 w 160"/>
              <a:gd name="T19" fmla="*/ 2147483647 h 808"/>
              <a:gd name="T20" fmla="*/ 2147483647 w 160"/>
              <a:gd name="T21" fmla="*/ 2147483647 h 808"/>
              <a:gd name="T22" fmla="*/ 2147483647 w 160"/>
              <a:gd name="T23" fmla="*/ 2147483647 h 808"/>
              <a:gd name="T24" fmla="*/ 2147483647 w 160"/>
              <a:gd name="T25" fmla="*/ 2147483647 h 808"/>
              <a:gd name="T26" fmla="*/ 2147483647 w 160"/>
              <a:gd name="T27" fmla="*/ 2147483647 h 808"/>
              <a:gd name="T28" fmla="*/ 2147483647 w 160"/>
              <a:gd name="T29" fmla="*/ 2147483647 h 808"/>
              <a:gd name="T30" fmla="*/ 2147483647 w 160"/>
              <a:gd name="T31" fmla="*/ 2147483647 h 808"/>
              <a:gd name="T32" fmla="*/ 2147483647 w 160"/>
              <a:gd name="T33" fmla="*/ 2147483647 h 808"/>
              <a:gd name="T34" fmla="*/ 2147483647 w 160"/>
              <a:gd name="T35" fmla="*/ 2147483647 h 808"/>
              <a:gd name="T36" fmla="*/ 2147483647 w 160"/>
              <a:gd name="T37" fmla="*/ 2147483647 h 808"/>
              <a:gd name="T38" fmla="*/ 2147483647 w 160"/>
              <a:gd name="T39" fmla="*/ 2147483647 h 808"/>
              <a:gd name="T40" fmla="*/ 2147483647 w 160"/>
              <a:gd name="T41" fmla="*/ 2147483647 h 808"/>
              <a:gd name="T42" fmla="*/ 2147483647 w 160"/>
              <a:gd name="T43" fmla="*/ 2147483647 h 808"/>
              <a:gd name="T44" fmla="*/ 2147483647 w 160"/>
              <a:gd name="T45" fmla="*/ 2147483647 h 808"/>
              <a:gd name="T46" fmla="*/ 2147483647 w 160"/>
              <a:gd name="T47" fmla="*/ 2147483647 h 808"/>
              <a:gd name="T48" fmla="*/ 2147483647 w 160"/>
              <a:gd name="T49" fmla="*/ 2147483647 h 8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808"/>
              <a:gd name="T77" fmla="*/ 160 w 160"/>
              <a:gd name="T78" fmla="*/ 808 h 8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808">
                <a:moveTo>
                  <a:pt x="54" y="0"/>
                </a:moveTo>
                <a:lnTo>
                  <a:pt x="0" y="102"/>
                </a:lnTo>
                <a:cubicBezTo>
                  <a:pt x="5" y="110"/>
                  <a:pt x="80" y="39"/>
                  <a:pt x="84" y="48"/>
                </a:cubicBezTo>
                <a:cubicBezTo>
                  <a:pt x="81" y="72"/>
                  <a:pt x="24" y="137"/>
                  <a:pt x="24" y="156"/>
                </a:cubicBezTo>
                <a:cubicBezTo>
                  <a:pt x="23" y="174"/>
                  <a:pt x="100" y="93"/>
                  <a:pt x="102" y="108"/>
                </a:cubicBezTo>
                <a:cubicBezTo>
                  <a:pt x="105" y="122"/>
                  <a:pt x="31" y="208"/>
                  <a:pt x="36" y="234"/>
                </a:cubicBezTo>
                <a:lnTo>
                  <a:pt x="114" y="204"/>
                </a:lnTo>
                <a:cubicBezTo>
                  <a:pt x="118" y="219"/>
                  <a:pt x="56" y="308"/>
                  <a:pt x="60" y="324"/>
                </a:cubicBezTo>
                <a:cubicBezTo>
                  <a:pt x="62" y="354"/>
                  <a:pt x="126" y="281"/>
                  <a:pt x="138" y="300"/>
                </a:cubicBezTo>
                <a:cubicBezTo>
                  <a:pt x="151" y="318"/>
                  <a:pt x="78" y="340"/>
                  <a:pt x="78" y="396"/>
                </a:cubicBezTo>
                <a:cubicBezTo>
                  <a:pt x="79" y="412"/>
                  <a:pt x="148" y="385"/>
                  <a:pt x="144" y="396"/>
                </a:cubicBezTo>
                <a:cubicBezTo>
                  <a:pt x="146" y="420"/>
                  <a:pt x="51" y="449"/>
                  <a:pt x="54" y="462"/>
                </a:cubicBezTo>
                <a:cubicBezTo>
                  <a:pt x="49" y="473"/>
                  <a:pt x="152" y="446"/>
                  <a:pt x="156" y="456"/>
                </a:cubicBezTo>
                <a:cubicBezTo>
                  <a:pt x="160" y="466"/>
                  <a:pt x="82" y="510"/>
                  <a:pt x="78" y="522"/>
                </a:cubicBezTo>
                <a:lnTo>
                  <a:pt x="132" y="528"/>
                </a:lnTo>
                <a:lnTo>
                  <a:pt x="66" y="600"/>
                </a:lnTo>
                <a:lnTo>
                  <a:pt x="138" y="582"/>
                </a:lnTo>
                <a:lnTo>
                  <a:pt x="72" y="648"/>
                </a:lnTo>
                <a:lnTo>
                  <a:pt x="114" y="660"/>
                </a:lnTo>
                <a:lnTo>
                  <a:pt x="76" y="704"/>
                </a:lnTo>
                <a:lnTo>
                  <a:pt x="116" y="712"/>
                </a:lnTo>
                <a:lnTo>
                  <a:pt x="84" y="744"/>
                </a:lnTo>
                <a:lnTo>
                  <a:pt x="112" y="756"/>
                </a:lnTo>
                <a:lnTo>
                  <a:pt x="108" y="788"/>
                </a:lnTo>
                <a:lnTo>
                  <a:pt x="124" y="808"/>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6" name="Freeform 15"/>
          <p:cNvSpPr>
            <a:spLocks/>
          </p:cNvSpPr>
          <p:nvPr/>
        </p:nvSpPr>
        <p:spPr bwMode="auto">
          <a:xfrm>
            <a:off x="6108700" y="3484563"/>
            <a:ext cx="307975" cy="387350"/>
          </a:xfrm>
          <a:custGeom>
            <a:avLst/>
            <a:gdLst>
              <a:gd name="T0" fmla="*/ 2147483647 w 194"/>
              <a:gd name="T1" fmla="*/ 2147483647 h 244"/>
              <a:gd name="T2" fmla="*/ 2147483647 w 194"/>
              <a:gd name="T3" fmla="*/ 2147483647 h 244"/>
              <a:gd name="T4" fmla="*/ 2147483647 w 194"/>
              <a:gd name="T5" fmla="*/ 2147483647 h 244"/>
              <a:gd name="T6" fmla="*/ 2147483647 w 194"/>
              <a:gd name="T7" fmla="*/ 2147483647 h 244"/>
              <a:gd name="T8" fmla="*/ 2147483647 w 194"/>
              <a:gd name="T9" fmla="*/ 2147483647 h 244"/>
              <a:gd name="T10" fmla="*/ 2147483647 w 194"/>
              <a:gd name="T11" fmla="*/ 2147483647 h 244"/>
              <a:gd name="T12" fmla="*/ 2147483647 w 194"/>
              <a:gd name="T13" fmla="*/ 2147483647 h 244"/>
              <a:gd name="T14" fmla="*/ 2147483647 w 194"/>
              <a:gd name="T15" fmla="*/ 2147483647 h 244"/>
              <a:gd name="T16" fmla="*/ 2147483647 w 194"/>
              <a:gd name="T17" fmla="*/ 2147483647 h 244"/>
              <a:gd name="T18" fmla="*/ 2147483647 w 194"/>
              <a:gd name="T19" fmla="*/ 2147483647 h 244"/>
              <a:gd name="T20" fmla="*/ 2147483647 w 194"/>
              <a:gd name="T21" fmla="*/ 2147483647 h 244"/>
              <a:gd name="T22" fmla="*/ 2147483647 w 194"/>
              <a:gd name="T23" fmla="*/ 2147483647 h 244"/>
              <a:gd name="T24" fmla="*/ 2147483647 w 19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44"/>
              <a:gd name="T41" fmla="*/ 194 w 194"/>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44">
                <a:moveTo>
                  <a:pt x="35" y="127"/>
                </a:moveTo>
                <a:cubicBezTo>
                  <a:pt x="48" y="109"/>
                  <a:pt x="100" y="38"/>
                  <a:pt x="111" y="19"/>
                </a:cubicBezTo>
                <a:cubicBezTo>
                  <a:pt x="122" y="0"/>
                  <a:pt x="120" y="4"/>
                  <a:pt x="103" y="15"/>
                </a:cubicBezTo>
                <a:cubicBezTo>
                  <a:pt x="86" y="26"/>
                  <a:pt x="22" y="68"/>
                  <a:pt x="11" y="87"/>
                </a:cubicBezTo>
                <a:cubicBezTo>
                  <a:pt x="0" y="106"/>
                  <a:pt x="15" y="131"/>
                  <a:pt x="35" y="127"/>
                </a:cubicBezTo>
                <a:cubicBezTo>
                  <a:pt x="55" y="123"/>
                  <a:pt x="122" y="64"/>
                  <a:pt x="131" y="63"/>
                </a:cubicBezTo>
                <a:cubicBezTo>
                  <a:pt x="140" y="62"/>
                  <a:pt x="100" y="98"/>
                  <a:pt x="87" y="119"/>
                </a:cubicBezTo>
                <a:cubicBezTo>
                  <a:pt x="74" y="140"/>
                  <a:pt x="37" y="191"/>
                  <a:pt x="51" y="190"/>
                </a:cubicBezTo>
                <a:cubicBezTo>
                  <a:pt x="56" y="193"/>
                  <a:pt x="167" y="111"/>
                  <a:pt x="174" y="112"/>
                </a:cubicBezTo>
                <a:lnTo>
                  <a:pt x="93" y="196"/>
                </a:lnTo>
                <a:cubicBezTo>
                  <a:pt x="95" y="201"/>
                  <a:pt x="186" y="136"/>
                  <a:pt x="186" y="142"/>
                </a:cubicBezTo>
                <a:cubicBezTo>
                  <a:pt x="194" y="144"/>
                  <a:pt x="112" y="212"/>
                  <a:pt x="95" y="235"/>
                </a:cubicBezTo>
                <a:cubicBezTo>
                  <a:pt x="95" y="244"/>
                  <a:pt x="165" y="206"/>
                  <a:pt x="183" y="199"/>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7" name="Freeform 16"/>
          <p:cNvSpPr>
            <a:spLocks/>
          </p:cNvSpPr>
          <p:nvPr/>
        </p:nvSpPr>
        <p:spPr bwMode="auto">
          <a:xfrm>
            <a:off x="5999163" y="4049713"/>
            <a:ext cx="347662" cy="1285875"/>
          </a:xfrm>
          <a:custGeom>
            <a:avLst/>
            <a:gdLst>
              <a:gd name="T0" fmla="*/ 2147483647 w 164"/>
              <a:gd name="T1" fmla="*/ 0 h 810"/>
              <a:gd name="T2" fmla="*/ 2147483647 w 164"/>
              <a:gd name="T3" fmla="*/ 2147483647 h 810"/>
              <a:gd name="T4" fmla="*/ 2147483647 w 164"/>
              <a:gd name="T5" fmla="*/ 2147483647 h 810"/>
              <a:gd name="T6" fmla="*/ 2147483647 w 164"/>
              <a:gd name="T7" fmla="*/ 2147483647 h 810"/>
              <a:gd name="T8" fmla="*/ 2147483647 w 164"/>
              <a:gd name="T9" fmla="*/ 2147483647 h 810"/>
              <a:gd name="T10" fmla="*/ 2147483647 w 164"/>
              <a:gd name="T11" fmla="*/ 2147483647 h 810"/>
              <a:gd name="T12" fmla="*/ 2147483647 w 164"/>
              <a:gd name="T13" fmla="*/ 2147483647 h 810"/>
              <a:gd name="T14" fmla="*/ 2147483647 w 164"/>
              <a:gd name="T15" fmla="*/ 2147483647 h 810"/>
              <a:gd name="T16" fmla="*/ 2147483647 w 164"/>
              <a:gd name="T17" fmla="*/ 2147483647 h 810"/>
              <a:gd name="T18" fmla="*/ 2147483647 w 164"/>
              <a:gd name="T19" fmla="*/ 2147483647 h 810"/>
              <a:gd name="T20" fmla="*/ 2147483647 w 164"/>
              <a:gd name="T21" fmla="*/ 2147483647 h 810"/>
              <a:gd name="T22" fmla="*/ 2147483647 w 164"/>
              <a:gd name="T23" fmla="*/ 2147483647 h 810"/>
              <a:gd name="T24" fmla="*/ 2147483647 w 164"/>
              <a:gd name="T25" fmla="*/ 2147483647 h 810"/>
              <a:gd name="T26" fmla="*/ 2147483647 w 164"/>
              <a:gd name="T27" fmla="*/ 2147483647 h 810"/>
              <a:gd name="T28" fmla="*/ 2147483647 w 164"/>
              <a:gd name="T29" fmla="*/ 2147483647 h 810"/>
              <a:gd name="T30" fmla="*/ 2147483647 w 164"/>
              <a:gd name="T31" fmla="*/ 2147483647 h 810"/>
              <a:gd name="T32" fmla="*/ 2147483647 w 164"/>
              <a:gd name="T33" fmla="*/ 2147483647 h 810"/>
              <a:gd name="T34" fmla="*/ 2147483647 w 164"/>
              <a:gd name="T35" fmla="*/ 2147483647 h 810"/>
              <a:gd name="T36" fmla="*/ 2147483647 w 164"/>
              <a:gd name="T37" fmla="*/ 2147483647 h 810"/>
              <a:gd name="T38" fmla="*/ 2147483647 w 164"/>
              <a:gd name="T39" fmla="*/ 2147483647 h 810"/>
              <a:gd name="T40" fmla="*/ 2147483647 w 164"/>
              <a:gd name="T41" fmla="*/ 2147483647 h 810"/>
              <a:gd name="T42" fmla="*/ 2147483647 w 164"/>
              <a:gd name="T43" fmla="*/ 2147483647 h 810"/>
              <a:gd name="T44" fmla="*/ 0 w 164"/>
              <a:gd name="T45" fmla="*/ 2147483647 h 8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
              <a:gd name="T70" fmla="*/ 0 h 810"/>
              <a:gd name="T71" fmla="*/ 164 w 164"/>
              <a:gd name="T72" fmla="*/ 810 h 8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 h="810">
                <a:moveTo>
                  <a:pt x="120" y="0"/>
                </a:moveTo>
                <a:cubicBezTo>
                  <a:pt x="126" y="11"/>
                  <a:pt x="164" y="53"/>
                  <a:pt x="157" y="67"/>
                </a:cubicBezTo>
                <a:cubicBezTo>
                  <a:pt x="150" y="81"/>
                  <a:pt x="78" y="80"/>
                  <a:pt x="77" y="87"/>
                </a:cubicBezTo>
                <a:cubicBezTo>
                  <a:pt x="72" y="96"/>
                  <a:pt x="136" y="99"/>
                  <a:pt x="149" y="111"/>
                </a:cubicBezTo>
                <a:cubicBezTo>
                  <a:pt x="149" y="122"/>
                  <a:pt x="77" y="141"/>
                  <a:pt x="77" y="151"/>
                </a:cubicBezTo>
                <a:cubicBezTo>
                  <a:pt x="65" y="168"/>
                  <a:pt x="149" y="141"/>
                  <a:pt x="149" y="171"/>
                </a:cubicBezTo>
                <a:cubicBezTo>
                  <a:pt x="148" y="181"/>
                  <a:pt x="74" y="199"/>
                  <a:pt x="73" y="211"/>
                </a:cubicBezTo>
                <a:cubicBezTo>
                  <a:pt x="72" y="223"/>
                  <a:pt x="143" y="230"/>
                  <a:pt x="141" y="243"/>
                </a:cubicBezTo>
                <a:cubicBezTo>
                  <a:pt x="139" y="256"/>
                  <a:pt x="62" y="277"/>
                  <a:pt x="61" y="287"/>
                </a:cubicBezTo>
                <a:cubicBezTo>
                  <a:pt x="60" y="297"/>
                  <a:pt x="134" y="293"/>
                  <a:pt x="133" y="303"/>
                </a:cubicBezTo>
                <a:cubicBezTo>
                  <a:pt x="143" y="318"/>
                  <a:pt x="58" y="329"/>
                  <a:pt x="57" y="347"/>
                </a:cubicBezTo>
                <a:cubicBezTo>
                  <a:pt x="56" y="359"/>
                  <a:pt x="134" y="366"/>
                  <a:pt x="129" y="375"/>
                </a:cubicBezTo>
                <a:cubicBezTo>
                  <a:pt x="134" y="391"/>
                  <a:pt x="40" y="377"/>
                  <a:pt x="29" y="399"/>
                </a:cubicBezTo>
                <a:cubicBezTo>
                  <a:pt x="30" y="410"/>
                  <a:pt x="130" y="429"/>
                  <a:pt x="133" y="439"/>
                </a:cubicBezTo>
                <a:cubicBezTo>
                  <a:pt x="136" y="449"/>
                  <a:pt x="52" y="450"/>
                  <a:pt x="49" y="459"/>
                </a:cubicBezTo>
                <a:cubicBezTo>
                  <a:pt x="46" y="468"/>
                  <a:pt x="117" y="486"/>
                  <a:pt x="117" y="495"/>
                </a:cubicBezTo>
                <a:cubicBezTo>
                  <a:pt x="126" y="510"/>
                  <a:pt x="62" y="476"/>
                  <a:pt x="49" y="511"/>
                </a:cubicBezTo>
                <a:cubicBezTo>
                  <a:pt x="48" y="523"/>
                  <a:pt x="117" y="554"/>
                  <a:pt x="113" y="567"/>
                </a:cubicBezTo>
                <a:cubicBezTo>
                  <a:pt x="109" y="580"/>
                  <a:pt x="26" y="578"/>
                  <a:pt x="25" y="591"/>
                </a:cubicBezTo>
                <a:cubicBezTo>
                  <a:pt x="24" y="604"/>
                  <a:pt x="110" y="636"/>
                  <a:pt x="109" y="647"/>
                </a:cubicBezTo>
                <a:cubicBezTo>
                  <a:pt x="108" y="658"/>
                  <a:pt x="32" y="649"/>
                  <a:pt x="21" y="659"/>
                </a:cubicBezTo>
                <a:cubicBezTo>
                  <a:pt x="10" y="669"/>
                  <a:pt x="44" y="680"/>
                  <a:pt x="41" y="705"/>
                </a:cubicBezTo>
                <a:cubicBezTo>
                  <a:pt x="31" y="755"/>
                  <a:pt x="9" y="788"/>
                  <a:pt x="0" y="810"/>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8" name="Freeform 17"/>
          <p:cNvSpPr>
            <a:spLocks/>
          </p:cNvSpPr>
          <p:nvPr/>
        </p:nvSpPr>
        <p:spPr bwMode="auto">
          <a:xfrm>
            <a:off x="5659438" y="5449888"/>
            <a:ext cx="222250" cy="455612"/>
          </a:xfrm>
          <a:custGeom>
            <a:avLst/>
            <a:gdLst>
              <a:gd name="T0" fmla="*/ 2147483647 w 140"/>
              <a:gd name="T1" fmla="*/ 0 h 287"/>
              <a:gd name="T2" fmla="*/ 2147483647 w 140"/>
              <a:gd name="T3" fmla="*/ 2147483647 h 287"/>
              <a:gd name="T4" fmla="*/ 2147483647 w 140"/>
              <a:gd name="T5" fmla="*/ 2147483647 h 287"/>
              <a:gd name="T6" fmla="*/ 2147483647 w 140"/>
              <a:gd name="T7" fmla="*/ 2147483647 h 287"/>
              <a:gd name="T8" fmla="*/ 2147483647 w 140"/>
              <a:gd name="T9" fmla="*/ 2147483647 h 287"/>
              <a:gd name="T10" fmla="*/ 2147483647 w 140"/>
              <a:gd name="T11" fmla="*/ 2147483647 h 287"/>
              <a:gd name="T12" fmla="*/ 2147483647 w 140"/>
              <a:gd name="T13" fmla="*/ 2147483647 h 287"/>
              <a:gd name="T14" fmla="*/ 2147483647 w 140"/>
              <a:gd name="T15" fmla="*/ 2147483647 h 287"/>
              <a:gd name="T16" fmla="*/ 2147483647 w 140"/>
              <a:gd name="T17" fmla="*/ 2147483647 h 287"/>
              <a:gd name="T18" fmla="*/ 2147483647 w 140"/>
              <a:gd name="T19" fmla="*/ 2147483647 h 287"/>
              <a:gd name="T20" fmla="*/ 2147483647 w 140"/>
              <a:gd name="T21" fmla="*/ 2147483647 h 287"/>
              <a:gd name="T22" fmla="*/ 2147483647 w 140"/>
              <a:gd name="T23" fmla="*/ 2147483647 h 287"/>
              <a:gd name="T24" fmla="*/ 2147483647 w 140"/>
              <a:gd name="T25" fmla="*/ 2147483647 h 287"/>
              <a:gd name="T26" fmla="*/ 2147483647 w 140"/>
              <a:gd name="T27" fmla="*/ 2147483647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287"/>
              <a:gd name="T44" fmla="*/ 140 w 140"/>
              <a:gd name="T45" fmla="*/ 287 h 2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287">
                <a:moveTo>
                  <a:pt x="135" y="0"/>
                </a:moveTo>
                <a:cubicBezTo>
                  <a:pt x="131" y="3"/>
                  <a:pt x="135" y="18"/>
                  <a:pt x="118" y="33"/>
                </a:cubicBezTo>
                <a:cubicBezTo>
                  <a:pt x="104" y="43"/>
                  <a:pt x="58" y="46"/>
                  <a:pt x="50" y="57"/>
                </a:cubicBezTo>
                <a:cubicBezTo>
                  <a:pt x="42" y="72"/>
                  <a:pt x="72" y="83"/>
                  <a:pt x="71" y="99"/>
                </a:cubicBezTo>
                <a:cubicBezTo>
                  <a:pt x="71" y="115"/>
                  <a:pt x="20" y="147"/>
                  <a:pt x="30" y="145"/>
                </a:cubicBezTo>
                <a:cubicBezTo>
                  <a:pt x="33" y="147"/>
                  <a:pt x="69" y="135"/>
                  <a:pt x="86" y="125"/>
                </a:cubicBezTo>
                <a:cubicBezTo>
                  <a:pt x="103" y="115"/>
                  <a:pt x="140" y="76"/>
                  <a:pt x="131" y="87"/>
                </a:cubicBezTo>
                <a:cubicBezTo>
                  <a:pt x="132" y="97"/>
                  <a:pt x="46" y="161"/>
                  <a:pt x="34" y="193"/>
                </a:cubicBezTo>
                <a:cubicBezTo>
                  <a:pt x="34" y="204"/>
                  <a:pt x="132" y="145"/>
                  <a:pt x="130" y="153"/>
                </a:cubicBezTo>
                <a:cubicBezTo>
                  <a:pt x="128" y="161"/>
                  <a:pt x="31" y="228"/>
                  <a:pt x="22" y="241"/>
                </a:cubicBezTo>
                <a:cubicBezTo>
                  <a:pt x="13" y="254"/>
                  <a:pt x="90" y="221"/>
                  <a:pt x="78" y="233"/>
                </a:cubicBezTo>
                <a:cubicBezTo>
                  <a:pt x="66" y="245"/>
                  <a:pt x="117" y="219"/>
                  <a:pt x="124" y="222"/>
                </a:cubicBezTo>
                <a:cubicBezTo>
                  <a:pt x="131" y="225"/>
                  <a:pt x="24" y="262"/>
                  <a:pt x="18" y="277"/>
                </a:cubicBezTo>
                <a:cubicBezTo>
                  <a:pt x="0" y="287"/>
                  <a:pt x="122" y="267"/>
                  <a:pt x="122" y="269"/>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9" name="Freeform 18"/>
          <p:cNvSpPr>
            <a:spLocks/>
          </p:cNvSpPr>
          <p:nvPr/>
        </p:nvSpPr>
        <p:spPr bwMode="auto">
          <a:xfrm>
            <a:off x="7573963" y="1533525"/>
            <a:ext cx="406400" cy="349250"/>
          </a:xfrm>
          <a:custGeom>
            <a:avLst/>
            <a:gdLst>
              <a:gd name="T0" fmla="*/ 0 w 256"/>
              <a:gd name="T1" fmla="*/ 2147483647 h 220"/>
              <a:gd name="T2" fmla="*/ 2147483647 w 256"/>
              <a:gd name="T3" fmla="*/ 0 h 220"/>
              <a:gd name="T4" fmla="*/ 2147483647 w 256"/>
              <a:gd name="T5" fmla="*/ 2147483647 h 220"/>
              <a:gd name="T6" fmla="*/ 2147483647 w 256"/>
              <a:gd name="T7" fmla="*/ 2147483647 h 220"/>
              <a:gd name="T8" fmla="*/ 2147483647 w 256"/>
              <a:gd name="T9" fmla="*/ 2147483647 h 220"/>
              <a:gd name="T10" fmla="*/ 0 w 256"/>
              <a:gd name="T11" fmla="*/ 2147483647 h 220"/>
              <a:gd name="T12" fmla="*/ 2147483647 w 256"/>
              <a:gd name="T13" fmla="*/ 2147483647 h 220"/>
              <a:gd name="T14" fmla="*/ 2147483647 w 256"/>
              <a:gd name="T15" fmla="*/ 2147483647 h 220"/>
              <a:gd name="T16" fmla="*/ 2147483647 w 256"/>
              <a:gd name="T17" fmla="*/ 2147483647 h 220"/>
              <a:gd name="T18" fmla="*/ 2147483647 w 256"/>
              <a:gd name="T19" fmla="*/ 2147483647 h 220"/>
              <a:gd name="T20" fmla="*/ 2147483647 w 256"/>
              <a:gd name="T21" fmla="*/ 2147483647 h 220"/>
              <a:gd name="T22" fmla="*/ 2147483647 w 256"/>
              <a:gd name="T23" fmla="*/ 2147483647 h 220"/>
              <a:gd name="T24" fmla="*/ 2147483647 w 256"/>
              <a:gd name="T25" fmla="*/ 2147483647 h 220"/>
              <a:gd name="T26" fmla="*/ 2147483647 w 256"/>
              <a:gd name="T27" fmla="*/ 2147483647 h 220"/>
              <a:gd name="T28" fmla="*/ 2147483647 w 256"/>
              <a:gd name="T29" fmla="*/ 2147483647 h 220"/>
              <a:gd name="T30" fmla="*/ 2147483647 w 256"/>
              <a:gd name="T31" fmla="*/ 2147483647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20"/>
              <a:gd name="T50" fmla="*/ 256 w 256"/>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20">
                <a:moveTo>
                  <a:pt x="0" y="24"/>
                </a:moveTo>
                <a:lnTo>
                  <a:pt x="116" y="0"/>
                </a:lnTo>
                <a:lnTo>
                  <a:pt x="112" y="4"/>
                </a:lnTo>
                <a:lnTo>
                  <a:pt x="4" y="64"/>
                </a:lnTo>
                <a:lnTo>
                  <a:pt x="132" y="32"/>
                </a:lnTo>
                <a:lnTo>
                  <a:pt x="0" y="97"/>
                </a:lnTo>
                <a:cubicBezTo>
                  <a:pt x="2" y="101"/>
                  <a:pt x="139" y="53"/>
                  <a:pt x="146" y="56"/>
                </a:cubicBezTo>
                <a:cubicBezTo>
                  <a:pt x="151" y="58"/>
                  <a:pt x="36" y="106"/>
                  <a:pt x="39" y="110"/>
                </a:cubicBezTo>
                <a:lnTo>
                  <a:pt x="165" y="82"/>
                </a:lnTo>
                <a:cubicBezTo>
                  <a:pt x="166" y="89"/>
                  <a:pt x="37" y="146"/>
                  <a:pt x="50" y="149"/>
                </a:cubicBezTo>
                <a:cubicBezTo>
                  <a:pt x="63" y="152"/>
                  <a:pt x="235" y="98"/>
                  <a:pt x="243" y="102"/>
                </a:cubicBezTo>
                <a:cubicBezTo>
                  <a:pt x="250" y="105"/>
                  <a:pt x="112" y="154"/>
                  <a:pt x="94" y="167"/>
                </a:cubicBezTo>
                <a:cubicBezTo>
                  <a:pt x="77" y="181"/>
                  <a:pt x="240" y="142"/>
                  <a:pt x="248" y="144"/>
                </a:cubicBezTo>
                <a:lnTo>
                  <a:pt x="108" y="196"/>
                </a:lnTo>
                <a:lnTo>
                  <a:pt x="256" y="172"/>
                </a:lnTo>
                <a:lnTo>
                  <a:pt x="120" y="220"/>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0" name="Freeform 19"/>
          <p:cNvSpPr>
            <a:spLocks/>
          </p:cNvSpPr>
          <p:nvPr/>
        </p:nvSpPr>
        <p:spPr bwMode="auto">
          <a:xfrm>
            <a:off x="7389813" y="2860675"/>
            <a:ext cx="798512" cy="531813"/>
          </a:xfrm>
          <a:custGeom>
            <a:avLst/>
            <a:gdLst>
              <a:gd name="T0" fmla="*/ 2147483647 w 503"/>
              <a:gd name="T1" fmla="*/ 0 h 335"/>
              <a:gd name="T2" fmla="*/ 0 w 503"/>
              <a:gd name="T3" fmla="*/ 2147483647 h 335"/>
              <a:gd name="T4" fmla="*/ 2147483647 w 503"/>
              <a:gd name="T5" fmla="*/ 2147483647 h 335"/>
              <a:gd name="T6" fmla="*/ 2147483647 w 503"/>
              <a:gd name="T7" fmla="*/ 2147483647 h 335"/>
              <a:gd name="T8" fmla="*/ 2147483647 w 503"/>
              <a:gd name="T9" fmla="*/ 2147483647 h 335"/>
              <a:gd name="T10" fmla="*/ 2147483647 w 503"/>
              <a:gd name="T11" fmla="*/ 2147483647 h 335"/>
              <a:gd name="T12" fmla="*/ 2147483647 w 503"/>
              <a:gd name="T13" fmla="*/ 2147483647 h 335"/>
              <a:gd name="T14" fmla="*/ 2147483647 w 503"/>
              <a:gd name="T15" fmla="*/ 2147483647 h 335"/>
              <a:gd name="T16" fmla="*/ 2147483647 w 503"/>
              <a:gd name="T17" fmla="*/ 2147483647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3"/>
              <a:gd name="T28" fmla="*/ 0 h 335"/>
              <a:gd name="T29" fmla="*/ 503 w 503"/>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3" h="335">
                <a:moveTo>
                  <a:pt x="230" y="0"/>
                </a:moveTo>
                <a:lnTo>
                  <a:pt x="0" y="156"/>
                </a:lnTo>
                <a:cubicBezTo>
                  <a:pt x="9" y="164"/>
                  <a:pt x="274" y="41"/>
                  <a:pt x="285" y="49"/>
                </a:cubicBezTo>
                <a:cubicBezTo>
                  <a:pt x="301" y="53"/>
                  <a:pt x="57" y="195"/>
                  <a:pt x="67" y="203"/>
                </a:cubicBezTo>
                <a:lnTo>
                  <a:pt x="345" y="97"/>
                </a:lnTo>
                <a:cubicBezTo>
                  <a:pt x="353" y="110"/>
                  <a:pt x="93" y="278"/>
                  <a:pt x="116" y="278"/>
                </a:cubicBezTo>
                <a:cubicBezTo>
                  <a:pt x="150" y="280"/>
                  <a:pt x="466" y="96"/>
                  <a:pt x="484" y="100"/>
                </a:cubicBezTo>
                <a:cubicBezTo>
                  <a:pt x="503" y="103"/>
                  <a:pt x="267" y="266"/>
                  <a:pt x="233" y="301"/>
                </a:cubicBezTo>
                <a:cubicBezTo>
                  <a:pt x="200" y="335"/>
                  <a:pt x="317" y="313"/>
                  <a:pt x="338" y="31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1" name="Freeform 20"/>
          <p:cNvSpPr>
            <a:spLocks/>
          </p:cNvSpPr>
          <p:nvPr/>
        </p:nvSpPr>
        <p:spPr bwMode="auto">
          <a:xfrm>
            <a:off x="7054850" y="3217863"/>
            <a:ext cx="228600" cy="817562"/>
          </a:xfrm>
          <a:custGeom>
            <a:avLst/>
            <a:gdLst>
              <a:gd name="T0" fmla="*/ 2147483647 w 144"/>
              <a:gd name="T1" fmla="*/ 2147483647 h 515"/>
              <a:gd name="T2" fmla="*/ 2147483647 w 144"/>
              <a:gd name="T3" fmla="*/ 2147483647 h 515"/>
              <a:gd name="T4" fmla="*/ 2147483647 w 144"/>
              <a:gd name="T5" fmla="*/ 2147483647 h 515"/>
              <a:gd name="T6" fmla="*/ 2147483647 w 144"/>
              <a:gd name="T7" fmla="*/ 2147483647 h 515"/>
              <a:gd name="T8" fmla="*/ 2147483647 w 144"/>
              <a:gd name="T9" fmla="*/ 2147483647 h 515"/>
              <a:gd name="T10" fmla="*/ 2147483647 w 144"/>
              <a:gd name="T11" fmla="*/ 2147483647 h 515"/>
              <a:gd name="T12" fmla="*/ 2147483647 w 144"/>
              <a:gd name="T13" fmla="*/ 2147483647 h 515"/>
              <a:gd name="T14" fmla="*/ 2147483647 w 144"/>
              <a:gd name="T15" fmla="*/ 2147483647 h 515"/>
              <a:gd name="T16" fmla="*/ 2147483647 w 144"/>
              <a:gd name="T17" fmla="*/ 2147483647 h 515"/>
              <a:gd name="T18" fmla="*/ 2147483647 w 144"/>
              <a:gd name="T19" fmla="*/ 2147483647 h 515"/>
              <a:gd name="T20" fmla="*/ 2147483647 w 144"/>
              <a:gd name="T21" fmla="*/ 2147483647 h 515"/>
              <a:gd name="T22" fmla="*/ 2147483647 w 144"/>
              <a:gd name="T23" fmla="*/ 2147483647 h 515"/>
              <a:gd name="T24" fmla="*/ 2147483647 w 144"/>
              <a:gd name="T25" fmla="*/ 2147483647 h 515"/>
              <a:gd name="T26" fmla="*/ 2147483647 w 144"/>
              <a:gd name="T27" fmla="*/ 2147483647 h 515"/>
              <a:gd name="T28" fmla="*/ 2147483647 w 144"/>
              <a:gd name="T29" fmla="*/ 2147483647 h 515"/>
              <a:gd name="T30" fmla="*/ 2147483647 w 144"/>
              <a:gd name="T31" fmla="*/ 2147483647 h 515"/>
              <a:gd name="T32" fmla="*/ 2147483647 w 144"/>
              <a:gd name="T33" fmla="*/ 2147483647 h 515"/>
              <a:gd name="T34" fmla="*/ 2147483647 w 144"/>
              <a:gd name="T35" fmla="*/ 2147483647 h 515"/>
              <a:gd name="T36" fmla="*/ 2147483647 w 144"/>
              <a:gd name="T37" fmla="*/ 2147483647 h 515"/>
              <a:gd name="T38" fmla="*/ 2147483647 w 144"/>
              <a:gd name="T39" fmla="*/ 2147483647 h 515"/>
              <a:gd name="T40" fmla="*/ 2147483647 w 144"/>
              <a:gd name="T41" fmla="*/ 2147483647 h 515"/>
              <a:gd name="T42" fmla="*/ 2147483647 w 144"/>
              <a:gd name="T43" fmla="*/ 2147483647 h 515"/>
              <a:gd name="T44" fmla="*/ 2147483647 w 144"/>
              <a:gd name="T45" fmla="*/ 2147483647 h 515"/>
              <a:gd name="T46" fmla="*/ 2147483647 w 144"/>
              <a:gd name="T47" fmla="*/ 2147483647 h 515"/>
              <a:gd name="T48" fmla="*/ 2147483647 w 144"/>
              <a:gd name="T49" fmla="*/ 2147483647 h 515"/>
              <a:gd name="T50" fmla="*/ 2147483647 w 144"/>
              <a:gd name="T51" fmla="*/ 2147483647 h 515"/>
              <a:gd name="T52" fmla="*/ 2147483647 w 144"/>
              <a:gd name="T53" fmla="*/ 2147483647 h 515"/>
              <a:gd name="T54" fmla="*/ 2147483647 w 144"/>
              <a:gd name="T55" fmla="*/ 2147483647 h 5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515"/>
              <a:gd name="T86" fmla="*/ 144 w 144"/>
              <a:gd name="T87" fmla="*/ 515 h 5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515">
                <a:moveTo>
                  <a:pt x="111" y="235"/>
                </a:moveTo>
                <a:cubicBezTo>
                  <a:pt x="114" y="214"/>
                  <a:pt x="132" y="147"/>
                  <a:pt x="131" y="111"/>
                </a:cubicBezTo>
                <a:cubicBezTo>
                  <a:pt x="130" y="75"/>
                  <a:pt x="108" y="19"/>
                  <a:pt x="103" y="19"/>
                </a:cubicBezTo>
                <a:cubicBezTo>
                  <a:pt x="98" y="19"/>
                  <a:pt x="106" y="76"/>
                  <a:pt x="103" y="111"/>
                </a:cubicBezTo>
                <a:cubicBezTo>
                  <a:pt x="100" y="146"/>
                  <a:pt x="91" y="229"/>
                  <a:pt x="87" y="227"/>
                </a:cubicBezTo>
                <a:cubicBezTo>
                  <a:pt x="83" y="225"/>
                  <a:pt x="82" y="132"/>
                  <a:pt x="79" y="99"/>
                </a:cubicBezTo>
                <a:cubicBezTo>
                  <a:pt x="76" y="66"/>
                  <a:pt x="74" y="9"/>
                  <a:pt x="71" y="31"/>
                </a:cubicBezTo>
                <a:cubicBezTo>
                  <a:pt x="68" y="53"/>
                  <a:pt x="65" y="236"/>
                  <a:pt x="59" y="231"/>
                </a:cubicBezTo>
                <a:cubicBezTo>
                  <a:pt x="53" y="226"/>
                  <a:pt x="39" y="6"/>
                  <a:pt x="35" y="3"/>
                </a:cubicBezTo>
                <a:cubicBezTo>
                  <a:pt x="31" y="0"/>
                  <a:pt x="40" y="206"/>
                  <a:pt x="35" y="211"/>
                </a:cubicBezTo>
                <a:cubicBezTo>
                  <a:pt x="30" y="216"/>
                  <a:pt x="10" y="33"/>
                  <a:pt x="7" y="35"/>
                </a:cubicBezTo>
                <a:cubicBezTo>
                  <a:pt x="4" y="37"/>
                  <a:pt x="0" y="186"/>
                  <a:pt x="15" y="223"/>
                </a:cubicBezTo>
                <a:cubicBezTo>
                  <a:pt x="30" y="260"/>
                  <a:pt x="97" y="250"/>
                  <a:pt x="99" y="259"/>
                </a:cubicBezTo>
                <a:cubicBezTo>
                  <a:pt x="101" y="268"/>
                  <a:pt x="28" y="269"/>
                  <a:pt x="27" y="275"/>
                </a:cubicBezTo>
                <a:cubicBezTo>
                  <a:pt x="26" y="281"/>
                  <a:pt x="91" y="288"/>
                  <a:pt x="91" y="295"/>
                </a:cubicBezTo>
                <a:cubicBezTo>
                  <a:pt x="91" y="302"/>
                  <a:pt x="26" y="310"/>
                  <a:pt x="27" y="315"/>
                </a:cubicBezTo>
                <a:cubicBezTo>
                  <a:pt x="28" y="320"/>
                  <a:pt x="98" y="321"/>
                  <a:pt x="99" y="327"/>
                </a:cubicBezTo>
                <a:cubicBezTo>
                  <a:pt x="100" y="333"/>
                  <a:pt x="31" y="345"/>
                  <a:pt x="31" y="351"/>
                </a:cubicBezTo>
                <a:cubicBezTo>
                  <a:pt x="31" y="357"/>
                  <a:pt x="100" y="355"/>
                  <a:pt x="99" y="363"/>
                </a:cubicBezTo>
                <a:cubicBezTo>
                  <a:pt x="98" y="371"/>
                  <a:pt x="24" y="394"/>
                  <a:pt x="23" y="399"/>
                </a:cubicBezTo>
                <a:cubicBezTo>
                  <a:pt x="22" y="404"/>
                  <a:pt x="94" y="386"/>
                  <a:pt x="91" y="395"/>
                </a:cubicBezTo>
                <a:cubicBezTo>
                  <a:pt x="88" y="404"/>
                  <a:pt x="5" y="449"/>
                  <a:pt x="7" y="455"/>
                </a:cubicBezTo>
                <a:cubicBezTo>
                  <a:pt x="13" y="459"/>
                  <a:pt x="95" y="421"/>
                  <a:pt x="103" y="431"/>
                </a:cubicBezTo>
                <a:lnTo>
                  <a:pt x="23" y="483"/>
                </a:lnTo>
                <a:cubicBezTo>
                  <a:pt x="26" y="484"/>
                  <a:pt x="117" y="436"/>
                  <a:pt x="119" y="439"/>
                </a:cubicBezTo>
                <a:cubicBezTo>
                  <a:pt x="124" y="443"/>
                  <a:pt x="58" y="481"/>
                  <a:pt x="35" y="503"/>
                </a:cubicBezTo>
                <a:cubicBezTo>
                  <a:pt x="36" y="508"/>
                  <a:pt x="110" y="465"/>
                  <a:pt x="127" y="467"/>
                </a:cubicBezTo>
                <a:cubicBezTo>
                  <a:pt x="144" y="469"/>
                  <a:pt x="133" y="505"/>
                  <a:pt x="135" y="515"/>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2" name="Freeform 21"/>
          <p:cNvSpPr>
            <a:spLocks/>
          </p:cNvSpPr>
          <p:nvPr/>
        </p:nvSpPr>
        <p:spPr bwMode="auto">
          <a:xfrm>
            <a:off x="8274050" y="3832225"/>
            <a:ext cx="173038" cy="247650"/>
          </a:xfrm>
          <a:custGeom>
            <a:avLst/>
            <a:gdLst>
              <a:gd name="T0" fmla="*/ 2147483647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56"/>
              <a:gd name="T26" fmla="*/ 109 w 109"/>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56">
                <a:moveTo>
                  <a:pt x="63" y="0"/>
                </a:moveTo>
                <a:cubicBezTo>
                  <a:pt x="52" y="20"/>
                  <a:pt x="0" y="117"/>
                  <a:pt x="3" y="120"/>
                </a:cubicBezTo>
                <a:cubicBezTo>
                  <a:pt x="9" y="124"/>
                  <a:pt x="74" y="18"/>
                  <a:pt x="79" y="20"/>
                </a:cubicBezTo>
                <a:lnTo>
                  <a:pt x="55" y="100"/>
                </a:lnTo>
                <a:cubicBezTo>
                  <a:pt x="59" y="102"/>
                  <a:pt x="97" y="33"/>
                  <a:pt x="103" y="32"/>
                </a:cubicBezTo>
                <a:cubicBezTo>
                  <a:pt x="109" y="31"/>
                  <a:pt x="105" y="58"/>
                  <a:pt x="91" y="92"/>
                </a:cubicBezTo>
                <a:cubicBezTo>
                  <a:pt x="83" y="112"/>
                  <a:pt x="52" y="148"/>
                  <a:pt x="55" y="152"/>
                </a:cubicBezTo>
                <a:cubicBezTo>
                  <a:pt x="58" y="156"/>
                  <a:pt x="96" y="123"/>
                  <a:pt x="107" y="11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3" name="Text Box 22"/>
          <p:cNvSpPr txBox="1">
            <a:spLocks noChangeArrowheads="1"/>
          </p:cNvSpPr>
          <p:nvPr/>
        </p:nvSpPr>
        <p:spPr bwMode="auto">
          <a:xfrm>
            <a:off x="7370763" y="5932488"/>
            <a:ext cx="811212" cy="366712"/>
          </a:xfrm>
          <a:prstGeom prst="rect">
            <a:avLst/>
          </a:prstGeom>
          <a:noFill/>
          <a:ln w="9525">
            <a:noFill/>
            <a:miter lim="800000"/>
            <a:headEnd/>
            <a:tailEnd/>
          </a:ln>
        </p:spPr>
        <p:txBody>
          <a:bodyPr>
            <a:spAutoFit/>
          </a:bodyPr>
          <a:lstStyle/>
          <a:p>
            <a:pPr algn="ctr">
              <a:spcBef>
                <a:spcPct val="50000"/>
              </a:spcBef>
            </a:pPr>
            <a:r>
              <a:rPr lang="es-MX" b="1" dirty="0" smtClean="0">
                <a:solidFill>
                  <a:srgbClr val="002060"/>
                </a:solidFill>
              </a:rPr>
              <a:t>Frente</a:t>
            </a:r>
            <a:endParaRPr lang="es-MX" b="1" dirty="0">
              <a:solidFill>
                <a:srgbClr val="002060"/>
              </a:solidFill>
            </a:endParaRPr>
          </a:p>
        </p:txBody>
      </p:sp>
      <p:sp>
        <p:nvSpPr>
          <p:cNvPr id="54" name="Text Box 23"/>
          <p:cNvSpPr txBox="1">
            <a:spLocks noChangeArrowheads="1"/>
          </p:cNvSpPr>
          <p:nvPr/>
        </p:nvSpPr>
        <p:spPr bwMode="auto">
          <a:xfrm>
            <a:off x="5518150" y="5932488"/>
            <a:ext cx="811213" cy="366712"/>
          </a:xfrm>
          <a:prstGeom prst="rect">
            <a:avLst/>
          </a:prstGeom>
          <a:noFill/>
          <a:ln w="9525">
            <a:noFill/>
            <a:miter lim="800000"/>
            <a:headEnd/>
            <a:tailEnd/>
          </a:ln>
        </p:spPr>
        <p:txBody>
          <a:bodyPr>
            <a:spAutoFit/>
          </a:bodyPr>
          <a:lstStyle/>
          <a:p>
            <a:pPr algn="ctr">
              <a:spcBef>
                <a:spcPct val="50000"/>
              </a:spcBef>
            </a:pPr>
            <a:r>
              <a:rPr lang="es-MX" b="1" dirty="0" smtClean="0">
                <a:solidFill>
                  <a:srgbClr val="002060"/>
                </a:solidFill>
              </a:rPr>
              <a:t>Atrás</a:t>
            </a:r>
            <a:endParaRPr lang="es-MX" b="1" dirty="0">
              <a:solidFill>
                <a:srgbClr val="002060"/>
              </a:solidFill>
            </a:endParaRPr>
          </a:p>
        </p:txBody>
      </p:sp>
      <p:sp>
        <p:nvSpPr>
          <p:cNvPr id="55" name="Freeform 24"/>
          <p:cNvSpPr>
            <a:spLocks/>
          </p:cNvSpPr>
          <p:nvPr/>
        </p:nvSpPr>
        <p:spPr bwMode="auto">
          <a:xfrm>
            <a:off x="6002338" y="5437188"/>
            <a:ext cx="165100" cy="473075"/>
          </a:xfrm>
          <a:custGeom>
            <a:avLst/>
            <a:gdLst>
              <a:gd name="T0" fmla="*/ 2147483647 w 179"/>
              <a:gd name="T1" fmla="*/ 0 h 298"/>
              <a:gd name="T2" fmla="*/ 2147483647 w 179"/>
              <a:gd name="T3" fmla="*/ 2147483647 h 298"/>
              <a:gd name="T4" fmla="*/ 2147483647 w 179"/>
              <a:gd name="T5" fmla="*/ 2147483647 h 298"/>
              <a:gd name="T6" fmla="*/ 2147483647 w 179"/>
              <a:gd name="T7" fmla="*/ 2147483647 h 298"/>
              <a:gd name="T8" fmla="*/ 2147483647 w 179"/>
              <a:gd name="T9" fmla="*/ 2147483647 h 298"/>
              <a:gd name="T10" fmla="*/ 2147483647 w 179"/>
              <a:gd name="T11" fmla="*/ 2147483647 h 298"/>
              <a:gd name="T12" fmla="*/ 2147483647 w 179"/>
              <a:gd name="T13" fmla="*/ 2147483647 h 298"/>
              <a:gd name="T14" fmla="*/ 2147483647 w 179"/>
              <a:gd name="T15" fmla="*/ 2147483647 h 298"/>
              <a:gd name="T16" fmla="*/ 2147483647 w 179"/>
              <a:gd name="T17" fmla="*/ 2147483647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98"/>
              <a:gd name="T29" fmla="*/ 179 w 179"/>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98">
                <a:moveTo>
                  <a:pt x="178" y="0"/>
                </a:moveTo>
                <a:cubicBezTo>
                  <a:pt x="171" y="3"/>
                  <a:pt x="157" y="9"/>
                  <a:pt x="157" y="9"/>
                </a:cubicBezTo>
                <a:cubicBezTo>
                  <a:pt x="132" y="23"/>
                  <a:pt x="38" y="72"/>
                  <a:pt x="25" y="87"/>
                </a:cubicBezTo>
                <a:cubicBezTo>
                  <a:pt x="12" y="102"/>
                  <a:pt x="80" y="83"/>
                  <a:pt x="79" y="99"/>
                </a:cubicBezTo>
                <a:cubicBezTo>
                  <a:pt x="78" y="115"/>
                  <a:pt x="0" y="188"/>
                  <a:pt x="16" y="186"/>
                </a:cubicBezTo>
                <a:cubicBezTo>
                  <a:pt x="32" y="184"/>
                  <a:pt x="165" y="72"/>
                  <a:pt x="172" y="87"/>
                </a:cubicBezTo>
                <a:cubicBezTo>
                  <a:pt x="179" y="102"/>
                  <a:pt x="57" y="254"/>
                  <a:pt x="55" y="276"/>
                </a:cubicBezTo>
                <a:cubicBezTo>
                  <a:pt x="53" y="298"/>
                  <a:pt x="149" y="219"/>
                  <a:pt x="160" y="222"/>
                </a:cubicBezTo>
                <a:cubicBezTo>
                  <a:pt x="171" y="225"/>
                  <a:pt x="129" y="282"/>
                  <a:pt x="121" y="29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6" name="Freeform 25"/>
          <p:cNvSpPr>
            <a:spLocks/>
          </p:cNvSpPr>
          <p:nvPr/>
        </p:nvSpPr>
        <p:spPr bwMode="auto">
          <a:xfrm>
            <a:off x="6442075" y="3262313"/>
            <a:ext cx="239713" cy="798512"/>
          </a:xfrm>
          <a:custGeom>
            <a:avLst/>
            <a:gdLst>
              <a:gd name="T0" fmla="*/ 2147483647 w 151"/>
              <a:gd name="T1" fmla="*/ 2147483647 h 503"/>
              <a:gd name="T2" fmla="*/ 2147483647 w 151"/>
              <a:gd name="T3" fmla="*/ 2147483647 h 503"/>
              <a:gd name="T4" fmla="*/ 2147483647 w 151"/>
              <a:gd name="T5" fmla="*/ 2147483647 h 503"/>
              <a:gd name="T6" fmla="*/ 2147483647 w 151"/>
              <a:gd name="T7" fmla="*/ 2147483647 h 503"/>
              <a:gd name="T8" fmla="*/ 2147483647 w 151"/>
              <a:gd name="T9" fmla="*/ 2147483647 h 503"/>
              <a:gd name="T10" fmla="*/ 2147483647 w 151"/>
              <a:gd name="T11" fmla="*/ 2147483647 h 503"/>
              <a:gd name="T12" fmla="*/ 2147483647 w 151"/>
              <a:gd name="T13" fmla="*/ 2147483647 h 503"/>
              <a:gd name="T14" fmla="*/ 2147483647 w 151"/>
              <a:gd name="T15" fmla="*/ 2147483647 h 503"/>
              <a:gd name="T16" fmla="*/ 2147483647 w 151"/>
              <a:gd name="T17" fmla="*/ 2147483647 h 503"/>
              <a:gd name="T18" fmla="*/ 2147483647 w 151"/>
              <a:gd name="T19" fmla="*/ 2147483647 h 503"/>
              <a:gd name="T20" fmla="*/ 2147483647 w 151"/>
              <a:gd name="T21" fmla="*/ 2147483647 h 503"/>
              <a:gd name="T22" fmla="*/ 2147483647 w 151"/>
              <a:gd name="T23" fmla="*/ 2147483647 h 503"/>
              <a:gd name="T24" fmla="*/ 2147483647 w 151"/>
              <a:gd name="T25" fmla="*/ 2147483647 h 503"/>
              <a:gd name="T26" fmla="*/ 2147483647 w 151"/>
              <a:gd name="T27" fmla="*/ 2147483647 h 503"/>
              <a:gd name="T28" fmla="*/ 2147483647 w 151"/>
              <a:gd name="T29" fmla="*/ 2147483647 h 503"/>
              <a:gd name="T30" fmla="*/ 2147483647 w 151"/>
              <a:gd name="T31" fmla="*/ 2147483647 h 503"/>
              <a:gd name="T32" fmla="*/ 2147483647 w 151"/>
              <a:gd name="T33" fmla="*/ 2147483647 h 503"/>
              <a:gd name="T34" fmla="*/ 2147483647 w 151"/>
              <a:gd name="T35" fmla="*/ 2147483647 h 503"/>
              <a:gd name="T36" fmla="*/ 2147483647 w 151"/>
              <a:gd name="T37" fmla="*/ 2147483647 h 503"/>
              <a:gd name="T38" fmla="*/ 2147483647 w 151"/>
              <a:gd name="T39" fmla="*/ 2147483647 h 503"/>
              <a:gd name="T40" fmla="*/ 2147483647 w 151"/>
              <a:gd name="T41" fmla="*/ 2147483647 h 503"/>
              <a:gd name="T42" fmla="*/ 2147483647 w 151"/>
              <a:gd name="T43" fmla="*/ 2147483647 h 503"/>
              <a:gd name="T44" fmla="*/ 2147483647 w 151"/>
              <a:gd name="T45" fmla="*/ 2147483647 h 503"/>
              <a:gd name="T46" fmla="*/ 2147483647 w 151"/>
              <a:gd name="T47" fmla="*/ 2147483647 h 503"/>
              <a:gd name="T48" fmla="*/ 2147483647 w 151"/>
              <a:gd name="T49" fmla="*/ 2147483647 h 5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503"/>
              <a:gd name="T77" fmla="*/ 151 w 151"/>
              <a:gd name="T78" fmla="*/ 503 h 5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503">
                <a:moveTo>
                  <a:pt x="49" y="215"/>
                </a:moveTo>
                <a:cubicBezTo>
                  <a:pt x="42" y="182"/>
                  <a:pt x="1" y="20"/>
                  <a:pt x="5" y="19"/>
                </a:cubicBezTo>
                <a:cubicBezTo>
                  <a:pt x="9" y="18"/>
                  <a:pt x="66" y="210"/>
                  <a:pt x="72" y="207"/>
                </a:cubicBezTo>
                <a:cubicBezTo>
                  <a:pt x="78" y="204"/>
                  <a:pt x="37" y="2"/>
                  <a:pt x="41" y="3"/>
                </a:cubicBezTo>
                <a:cubicBezTo>
                  <a:pt x="45" y="4"/>
                  <a:pt x="91" y="211"/>
                  <a:pt x="98" y="211"/>
                </a:cubicBezTo>
                <a:cubicBezTo>
                  <a:pt x="105" y="211"/>
                  <a:pt x="81" y="6"/>
                  <a:pt x="85" y="3"/>
                </a:cubicBezTo>
                <a:cubicBezTo>
                  <a:pt x="89" y="0"/>
                  <a:pt x="114" y="190"/>
                  <a:pt x="121" y="191"/>
                </a:cubicBezTo>
                <a:cubicBezTo>
                  <a:pt x="128" y="192"/>
                  <a:pt x="126" y="9"/>
                  <a:pt x="129" y="11"/>
                </a:cubicBezTo>
                <a:cubicBezTo>
                  <a:pt x="132" y="13"/>
                  <a:pt x="151" y="165"/>
                  <a:pt x="140" y="203"/>
                </a:cubicBezTo>
                <a:cubicBezTo>
                  <a:pt x="129" y="241"/>
                  <a:pt x="62" y="230"/>
                  <a:pt x="60" y="239"/>
                </a:cubicBezTo>
                <a:cubicBezTo>
                  <a:pt x="59" y="248"/>
                  <a:pt x="128" y="249"/>
                  <a:pt x="128" y="255"/>
                </a:cubicBezTo>
                <a:cubicBezTo>
                  <a:pt x="129" y="261"/>
                  <a:pt x="68" y="268"/>
                  <a:pt x="68" y="275"/>
                </a:cubicBezTo>
                <a:cubicBezTo>
                  <a:pt x="68" y="282"/>
                  <a:pt x="129" y="290"/>
                  <a:pt x="128" y="295"/>
                </a:cubicBezTo>
                <a:cubicBezTo>
                  <a:pt x="128" y="300"/>
                  <a:pt x="61" y="301"/>
                  <a:pt x="60" y="307"/>
                </a:cubicBezTo>
                <a:cubicBezTo>
                  <a:pt x="60" y="313"/>
                  <a:pt x="125" y="325"/>
                  <a:pt x="125" y="331"/>
                </a:cubicBezTo>
                <a:cubicBezTo>
                  <a:pt x="125" y="337"/>
                  <a:pt x="60" y="335"/>
                  <a:pt x="60" y="343"/>
                </a:cubicBezTo>
                <a:cubicBezTo>
                  <a:pt x="61" y="351"/>
                  <a:pt x="131" y="374"/>
                  <a:pt x="132" y="379"/>
                </a:cubicBezTo>
                <a:cubicBezTo>
                  <a:pt x="133" y="384"/>
                  <a:pt x="69" y="368"/>
                  <a:pt x="68" y="375"/>
                </a:cubicBezTo>
                <a:cubicBezTo>
                  <a:pt x="67" y="382"/>
                  <a:pt x="133" y="416"/>
                  <a:pt x="129" y="419"/>
                </a:cubicBezTo>
                <a:cubicBezTo>
                  <a:pt x="124" y="423"/>
                  <a:pt x="45" y="388"/>
                  <a:pt x="45" y="395"/>
                </a:cubicBezTo>
                <a:lnTo>
                  <a:pt x="132" y="463"/>
                </a:lnTo>
                <a:cubicBezTo>
                  <a:pt x="131" y="467"/>
                  <a:pt x="47" y="413"/>
                  <a:pt x="42" y="419"/>
                </a:cubicBezTo>
                <a:cubicBezTo>
                  <a:pt x="37" y="423"/>
                  <a:pt x="109" y="495"/>
                  <a:pt x="105" y="499"/>
                </a:cubicBezTo>
                <a:cubicBezTo>
                  <a:pt x="101" y="503"/>
                  <a:pt x="34" y="446"/>
                  <a:pt x="17" y="443"/>
                </a:cubicBezTo>
                <a:cubicBezTo>
                  <a:pt x="0" y="440"/>
                  <a:pt x="7" y="475"/>
                  <a:pt x="5" y="483"/>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7" name="Freeform 26"/>
          <p:cNvSpPr>
            <a:spLocks/>
          </p:cNvSpPr>
          <p:nvPr/>
        </p:nvSpPr>
        <p:spPr bwMode="auto">
          <a:xfrm>
            <a:off x="7446963" y="1990725"/>
            <a:ext cx="596900" cy="323850"/>
          </a:xfrm>
          <a:custGeom>
            <a:avLst/>
            <a:gdLst>
              <a:gd name="T0" fmla="*/ 2147483647 w 376"/>
              <a:gd name="T1" fmla="*/ 0 h 204"/>
              <a:gd name="T2" fmla="*/ 2147483647 w 376"/>
              <a:gd name="T3" fmla="*/ 2147483647 h 204"/>
              <a:gd name="T4" fmla="*/ 2147483647 w 376"/>
              <a:gd name="T5" fmla="*/ 2147483647 h 204"/>
              <a:gd name="T6" fmla="*/ 2147483647 w 376"/>
              <a:gd name="T7" fmla="*/ 2147483647 h 204"/>
              <a:gd name="T8" fmla="*/ 2147483647 w 376"/>
              <a:gd name="T9" fmla="*/ 2147483647 h 204"/>
              <a:gd name="T10" fmla="*/ 2147483647 w 376"/>
              <a:gd name="T11" fmla="*/ 2147483647 h 204"/>
              <a:gd name="T12" fmla="*/ 2147483647 w 376"/>
              <a:gd name="T13" fmla="*/ 2147483647 h 204"/>
              <a:gd name="T14" fmla="*/ 2147483647 w 376"/>
              <a:gd name="T15" fmla="*/ 2147483647 h 204"/>
              <a:gd name="T16" fmla="*/ 2147483647 w 376"/>
              <a:gd name="T17" fmla="*/ 2147483647 h 204"/>
              <a:gd name="T18" fmla="*/ 2147483647 w 376"/>
              <a:gd name="T19" fmla="*/ 2147483647 h 204"/>
              <a:gd name="T20" fmla="*/ 2147483647 w 376"/>
              <a:gd name="T21" fmla="*/ 2147483647 h 204"/>
              <a:gd name="T22" fmla="*/ 2147483647 w 376"/>
              <a:gd name="T23" fmla="*/ 2147483647 h 204"/>
              <a:gd name="T24" fmla="*/ 2147483647 w 376"/>
              <a:gd name="T25" fmla="*/ 2147483647 h 204"/>
              <a:gd name="T26" fmla="*/ 2147483647 w 376"/>
              <a:gd name="T27" fmla="*/ 2147483647 h 204"/>
              <a:gd name="T28" fmla="*/ 2147483647 w 376"/>
              <a:gd name="T29" fmla="*/ 2147483647 h 204"/>
              <a:gd name="T30" fmla="*/ 2147483647 w 376"/>
              <a:gd name="T31" fmla="*/ 2147483647 h 204"/>
              <a:gd name="T32" fmla="*/ 2147483647 w 376"/>
              <a:gd name="T33" fmla="*/ 2147483647 h 204"/>
              <a:gd name="T34" fmla="*/ 2147483647 w 376"/>
              <a:gd name="T35" fmla="*/ 2147483647 h 204"/>
              <a:gd name="T36" fmla="*/ 2147483647 w 376"/>
              <a:gd name="T37" fmla="*/ 2147483647 h 204"/>
              <a:gd name="T38" fmla="*/ 2147483647 w 376"/>
              <a:gd name="T39" fmla="*/ 2147483647 h 204"/>
              <a:gd name="T40" fmla="*/ 2147483647 w 376"/>
              <a:gd name="T41" fmla="*/ 2147483647 h 204"/>
              <a:gd name="T42" fmla="*/ 0 w 376"/>
              <a:gd name="T43" fmla="*/ 2147483647 h 204"/>
              <a:gd name="T44" fmla="*/ 0 w 376"/>
              <a:gd name="T45" fmla="*/ 2147483647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6"/>
              <a:gd name="T70" fmla="*/ 0 h 204"/>
              <a:gd name="T71" fmla="*/ 376 w 376"/>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6" h="204">
                <a:moveTo>
                  <a:pt x="135" y="0"/>
                </a:moveTo>
                <a:lnTo>
                  <a:pt x="98" y="90"/>
                </a:lnTo>
                <a:lnTo>
                  <a:pt x="150" y="27"/>
                </a:lnTo>
                <a:lnTo>
                  <a:pt x="207" y="21"/>
                </a:lnTo>
                <a:lnTo>
                  <a:pt x="112" y="103"/>
                </a:lnTo>
                <a:lnTo>
                  <a:pt x="285" y="9"/>
                </a:lnTo>
                <a:lnTo>
                  <a:pt x="264" y="60"/>
                </a:lnTo>
                <a:lnTo>
                  <a:pt x="180" y="76"/>
                </a:lnTo>
                <a:lnTo>
                  <a:pt x="249" y="97"/>
                </a:lnTo>
                <a:lnTo>
                  <a:pt x="288" y="72"/>
                </a:lnTo>
                <a:lnTo>
                  <a:pt x="376" y="140"/>
                </a:lnTo>
                <a:lnTo>
                  <a:pt x="276" y="120"/>
                </a:lnTo>
                <a:lnTo>
                  <a:pt x="296" y="168"/>
                </a:lnTo>
                <a:lnTo>
                  <a:pt x="232" y="136"/>
                </a:lnTo>
                <a:lnTo>
                  <a:pt x="256" y="172"/>
                </a:lnTo>
                <a:lnTo>
                  <a:pt x="200" y="152"/>
                </a:lnTo>
                <a:lnTo>
                  <a:pt x="208" y="200"/>
                </a:lnTo>
                <a:lnTo>
                  <a:pt x="152" y="160"/>
                </a:lnTo>
                <a:lnTo>
                  <a:pt x="124" y="204"/>
                </a:lnTo>
                <a:lnTo>
                  <a:pt x="100" y="132"/>
                </a:lnTo>
                <a:lnTo>
                  <a:pt x="64" y="120"/>
                </a:lnTo>
                <a:lnTo>
                  <a:pt x="0" y="144"/>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8" name="Freeform 27"/>
          <p:cNvSpPr>
            <a:spLocks/>
          </p:cNvSpPr>
          <p:nvPr/>
        </p:nvSpPr>
        <p:spPr bwMode="auto">
          <a:xfrm>
            <a:off x="5211763" y="3825875"/>
            <a:ext cx="193675" cy="242888"/>
          </a:xfrm>
          <a:custGeom>
            <a:avLst/>
            <a:gdLst>
              <a:gd name="T0" fmla="*/ 2147483647 w 122"/>
              <a:gd name="T1" fmla="*/ 0 h 153"/>
              <a:gd name="T2" fmla="*/ 2147483647 w 122"/>
              <a:gd name="T3" fmla="*/ 2147483647 h 153"/>
              <a:gd name="T4" fmla="*/ 2147483647 w 122"/>
              <a:gd name="T5" fmla="*/ 2147483647 h 153"/>
              <a:gd name="T6" fmla="*/ 2147483647 w 122"/>
              <a:gd name="T7" fmla="*/ 2147483647 h 153"/>
              <a:gd name="T8" fmla="*/ 2147483647 w 122"/>
              <a:gd name="T9" fmla="*/ 2147483647 h 153"/>
              <a:gd name="T10" fmla="*/ 2147483647 w 122"/>
              <a:gd name="T11" fmla="*/ 2147483647 h 153"/>
              <a:gd name="T12" fmla="*/ 2147483647 w 122"/>
              <a:gd name="T13" fmla="*/ 2147483647 h 153"/>
              <a:gd name="T14" fmla="*/ 0 w 122"/>
              <a:gd name="T15" fmla="*/ 2147483647 h 153"/>
              <a:gd name="T16" fmla="*/ 2147483647 w 122"/>
              <a:gd name="T17" fmla="*/ 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53"/>
              <a:gd name="T29" fmla="*/ 122 w 122"/>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53">
                <a:moveTo>
                  <a:pt x="67" y="0"/>
                </a:moveTo>
                <a:cubicBezTo>
                  <a:pt x="77" y="20"/>
                  <a:pt x="122" y="117"/>
                  <a:pt x="119" y="120"/>
                </a:cubicBezTo>
                <a:cubicBezTo>
                  <a:pt x="114" y="124"/>
                  <a:pt x="58" y="18"/>
                  <a:pt x="53" y="20"/>
                </a:cubicBezTo>
                <a:lnTo>
                  <a:pt x="74" y="100"/>
                </a:lnTo>
                <a:cubicBezTo>
                  <a:pt x="68" y="106"/>
                  <a:pt x="21" y="57"/>
                  <a:pt x="16" y="56"/>
                </a:cubicBezTo>
                <a:cubicBezTo>
                  <a:pt x="11" y="55"/>
                  <a:pt x="33" y="76"/>
                  <a:pt x="43" y="92"/>
                </a:cubicBezTo>
                <a:cubicBezTo>
                  <a:pt x="53" y="108"/>
                  <a:pt x="81" y="153"/>
                  <a:pt x="74" y="152"/>
                </a:cubicBezTo>
                <a:cubicBezTo>
                  <a:pt x="67" y="151"/>
                  <a:pt x="15" y="98"/>
                  <a:pt x="0" y="84"/>
                </a:cubicBezTo>
                <a:cubicBezTo>
                  <a:pt x="0" y="84"/>
                  <a:pt x="67" y="0"/>
                  <a:pt x="67" y="0"/>
                </a:cubicBezTo>
                <a:close/>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9" name="Freeform 28"/>
          <p:cNvSpPr>
            <a:spLocks/>
          </p:cNvSpPr>
          <p:nvPr/>
        </p:nvSpPr>
        <p:spPr bwMode="auto">
          <a:xfrm>
            <a:off x="7840663" y="3908425"/>
            <a:ext cx="433387" cy="987425"/>
          </a:xfrm>
          <a:custGeom>
            <a:avLst/>
            <a:gdLst>
              <a:gd name="T0" fmla="*/ 2147483647 w 273"/>
              <a:gd name="T1" fmla="*/ 0 h 622"/>
              <a:gd name="T2" fmla="*/ 2147483647 w 273"/>
              <a:gd name="T3" fmla="*/ 2147483647 h 622"/>
              <a:gd name="T4" fmla="*/ 2147483647 w 273"/>
              <a:gd name="T5" fmla="*/ 2147483647 h 622"/>
              <a:gd name="T6" fmla="*/ 2147483647 w 273"/>
              <a:gd name="T7" fmla="*/ 2147483647 h 622"/>
              <a:gd name="T8" fmla="*/ 2147483647 w 273"/>
              <a:gd name="T9" fmla="*/ 2147483647 h 622"/>
              <a:gd name="T10" fmla="*/ 2147483647 w 273"/>
              <a:gd name="T11" fmla="*/ 2147483647 h 622"/>
              <a:gd name="T12" fmla="*/ 2147483647 w 273"/>
              <a:gd name="T13" fmla="*/ 2147483647 h 622"/>
              <a:gd name="T14" fmla="*/ 2147483647 w 273"/>
              <a:gd name="T15" fmla="*/ 2147483647 h 622"/>
              <a:gd name="T16" fmla="*/ 2147483647 w 273"/>
              <a:gd name="T17" fmla="*/ 2147483647 h 622"/>
              <a:gd name="T18" fmla="*/ 2147483647 w 273"/>
              <a:gd name="T19" fmla="*/ 2147483647 h 622"/>
              <a:gd name="T20" fmla="*/ 2147483647 w 273"/>
              <a:gd name="T21" fmla="*/ 2147483647 h 622"/>
              <a:gd name="T22" fmla="*/ 2147483647 w 273"/>
              <a:gd name="T23" fmla="*/ 2147483647 h 622"/>
              <a:gd name="T24" fmla="*/ 2147483647 w 273"/>
              <a:gd name="T25" fmla="*/ 2147483647 h 622"/>
              <a:gd name="T26" fmla="*/ 2147483647 w 273"/>
              <a:gd name="T27" fmla="*/ 2147483647 h 622"/>
              <a:gd name="T28" fmla="*/ 2147483647 w 273"/>
              <a:gd name="T29" fmla="*/ 2147483647 h 622"/>
              <a:gd name="T30" fmla="*/ 2147483647 w 273"/>
              <a:gd name="T31" fmla="*/ 2147483647 h 622"/>
              <a:gd name="T32" fmla="*/ 2147483647 w 273"/>
              <a:gd name="T33" fmla="*/ 2147483647 h 622"/>
              <a:gd name="T34" fmla="*/ 2147483647 w 273"/>
              <a:gd name="T35" fmla="*/ 2147483647 h 622"/>
              <a:gd name="T36" fmla="*/ 2147483647 w 273"/>
              <a:gd name="T37" fmla="*/ 2147483647 h 622"/>
              <a:gd name="T38" fmla="*/ 2147483647 w 273"/>
              <a:gd name="T39" fmla="*/ 2147483647 h 622"/>
              <a:gd name="T40" fmla="*/ 2147483647 w 273"/>
              <a:gd name="T41" fmla="*/ 2147483647 h 622"/>
              <a:gd name="T42" fmla="*/ 2147483647 w 273"/>
              <a:gd name="T43" fmla="*/ 2147483647 h 622"/>
              <a:gd name="T44" fmla="*/ 2147483647 w 273"/>
              <a:gd name="T45" fmla="*/ 2147483647 h 622"/>
              <a:gd name="T46" fmla="*/ 2147483647 w 273"/>
              <a:gd name="T47" fmla="*/ 2147483647 h 622"/>
              <a:gd name="T48" fmla="*/ 2147483647 w 273"/>
              <a:gd name="T49" fmla="*/ 2147483647 h 622"/>
              <a:gd name="T50" fmla="*/ 2147483647 w 273"/>
              <a:gd name="T51" fmla="*/ 2147483647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622"/>
              <a:gd name="T80" fmla="*/ 273 w 273"/>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622">
                <a:moveTo>
                  <a:pt x="16" y="0"/>
                </a:moveTo>
                <a:cubicBezTo>
                  <a:pt x="55" y="2"/>
                  <a:pt x="242" y="6"/>
                  <a:pt x="252" y="12"/>
                </a:cubicBezTo>
                <a:cubicBezTo>
                  <a:pt x="262" y="18"/>
                  <a:pt x="74" y="29"/>
                  <a:pt x="76" y="36"/>
                </a:cubicBezTo>
                <a:cubicBezTo>
                  <a:pt x="69" y="44"/>
                  <a:pt x="255" y="39"/>
                  <a:pt x="264" y="56"/>
                </a:cubicBezTo>
                <a:cubicBezTo>
                  <a:pt x="254" y="64"/>
                  <a:pt x="15" y="76"/>
                  <a:pt x="16" y="84"/>
                </a:cubicBezTo>
                <a:cubicBezTo>
                  <a:pt x="0" y="100"/>
                  <a:pt x="250" y="86"/>
                  <a:pt x="268" y="104"/>
                </a:cubicBezTo>
                <a:cubicBezTo>
                  <a:pt x="273" y="111"/>
                  <a:pt x="50" y="119"/>
                  <a:pt x="48" y="128"/>
                </a:cubicBezTo>
                <a:cubicBezTo>
                  <a:pt x="46" y="137"/>
                  <a:pt x="263" y="148"/>
                  <a:pt x="256" y="156"/>
                </a:cubicBezTo>
                <a:cubicBezTo>
                  <a:pt x="249" y="164"/>
                  <a:pt x="10" y="168"/>
                  <a:pt x="8" y="176"/>
                </a:cubicBezTo>
                <a:cubicBezTo>
                  <a:pt x="6" y="184"/>
                  <a:pt x="243" y="197"/>
                  <a:pt x="244" y="204"/>
                </a:cubicBezTo>
                <a:cubicBezTo>
                  <a:pt x="245" y="211"/>
                  <a:pt x="20" y="213"/>
                  <a:pt x="16" y="220"/>
                </a:cubicBezTo>
                <a:cubicBezTo>
                  <a:pt x="29" y="234"/>
                  <a:pt x="190" y="227"/>
                  <a:pt x="220" y="248"/>
                </a:cubicBezTo>
                <a:cubicBezTo>
                  <a:pt x="219" y="256"/>
                  <a:pt x="7" y="260"/>
                  <a:pt x="8" y="268"/>
                </a:cubicBezTo>
                <a:cubicBezTo>
                  <a:pt x="9" y="276"/>
                  <a:pt x="219" y="288"/>
                  <a:pt x="224" y="296"/>
                </a:cubicBezTo>
                <a:cubicBezTo>
                  <a:pt x="229" y="304"/>
                  <a:pt x="39" y="308"/>
                  <a:pt x="36" y="316"/>
                </a:cubicBezTo>
                <a:cubicBezTo>
                  <a:pt x="42" y="331"/>
                  <a:pt x="176" y="329"/>
                  <a:pt x="204" y="344"/>
                </a:cubicBezTo>
                <a:cubicBezTo>
                  <a:pt x="203" y="353"/>
                  <a:pt x="33" y="360"/>
                  <a:pt x="32" y="368"/>
                </a:cubicBezTo>
                <a:cubicBezTo>
                  <a:pt x="31" y="376"/>
                  <a:pt x="193" y="383"/>
                  <a:pt x="196" y="392"/>
                </a:cubicBezTo>
                <a:cubicBezTo>
                  <a:pt x="199" y="401"/>
                  <a:pt x="55" y="413"/>
                  <a:pt x="52" y="420"/>
                </a:cubicBezTo>
                <a:cubicBezTo>
                  <a:pt x="64" y="434"/>
                  <a:pt x="159" y="419"/>
                  <a:pt x="180" y="436"/>
                </a:cubicBezTo>
                <a:cubicBezTo>
                  <a:pt x="178" y="443"/>
                  <a:pt x="43" y="455"/>
                  <a:pt x="40" y="464"/>
                </a:cubicBezTo>
                <a:cubicBezTo>
                  <a:pt x="37" y="473"/>
                  <a:pt x="165" y="479"/>
                  <a:pt x="164" y="488"/>
                </a:cubicBezTo>
                <a:cubicBezTo>
                  <a:pt x="163" y="497"/>
                  <a:pt x="30" y="511"/>
                  <a:pt x="32" y="520"/>
                </a:cubicBezTo>
                <a:cubicBezTo>
                  <a:pt x="34" y="529"/>
                  <a:pt x="175" y="531"/>
                  <a:pt x="176" y="540"/>
                </a:cubicBezTo>
                <a:cubicBezTo>
                  <a:pt x="177" y="549"/>
                  <a:pt x="41" y="567"/>
                  <a:pt x="40" y="576"/>
                </a:cubicBezTo>
                <a:cubicBezTo>
                  <a:pt x="27" y="622"/>
                  <a:pt x="141" y="589"/>
                  <a:pt x="168" y="592"/>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60" name="Freeform 29"/>
          <p:cNvSpPr>
            <a:spLocks/>
          </p:cNvSpPr>
          <p:nvPr/>
        </p:nvSpPr>
        <p:spPr bwMode="auto">
          <a:xfrm>
            <a:off x="7218363" y="3924300"/>
            <a:ext cx="609600" cy="1041400"/>
          </a:xfrm>
          <a:custGeom>
            <a:avLst/>
            <a:gdLst>
              <a:gd name="T0" fmla="*/ 2147483647 w 284"/>
              <a:gd name="T1" fmla="*/ 2147483647 h 656"/>
              <a:gd name="T2" fmla="*/ 2147483647 w 284"/>
              <a:gd name="T3" fmla="*/ 2147483647 h 656"/>
              <a:gd name="T4" fmla="*/ 2147483647 w 284"/>
              <a:gd name="T5" fmla="*/ 2147483647 h 656"/>
              <a:gd name="T6" fmla="*/ 2147483647 w 284"/>
              <a:gd name="T7" fmla="*/ 2147483647 h 656"/>
              <a:gd name="T8" fmla="*/ 2147483647 w 284"/>
              <a:gd name="T9" fmla="*/ 2147483647 h 656"/>
              <a:gd name="T10" fmla="*/ 2147483647 w 284"/>
              <a:gd name="T11" fmla="*/ 2147483647 h 656"/>
              <a:gd name="T12" fmla="*/ 2147483647 w 284"/>
              <a:gd name="T13" fmla="*/ 2147483647 h 656"/>
              <a:gd name="T14" fmla="*/ 2147483647 w 284"/>
              <a:gd name="T15" fmla="*/ 2147483647 h 656"/>
              <a:gd name="T16" fmla="*/ 2147483647 w 284"/>
              <a:gd name="T17" fmla="*/ 2147483647 h 656"/>
              <a:gd name="T18" fmla="*/ 2147483647 w 284"/>
              <a:gd name="T19" fmla="*/ 2147483647 h 656"/>
              <a:gd name="T20" fmla="*/ 2147483647 w 284"/>
              <a:gd name="T21" fmla="*/ 2147483647 h 656"/>
              <a:gd name="T22" fmla="*/ 2147483647 w 284"/>
              <a:gd name="T23" fmla="*/ 2147483647 h 656"/>
              <a:gd name="T24" fmla="*/ 2147483647 w 284"/>
              <a:gd name="T25" fmla="*/ 2147483647 h 656"/>
              <a:gd name="T26" fmla="*/ 2147483647 w 284"/>
              <a:gd name="T27" fmla="*/ 2147483647 h 656"/>
              <a:gd name="T28" fmla="*/ 2147483647 w 284"/>
              <a:gd name="T29" fmla="*/ 2147483647 h 656"/>
              <a:gd name="T30" fmla="*/ 2147483647 w 284"/>
              <a:gd name="T31" fmla="*/ 2147483647 h 656"/>
              <a:gd name="T32" fmla="*/ 2147483647 w 284"/>
              <a:gd name="T33" fmla="*/ 2147483647 h 656"/>
              <a:gd name="T34" fmla="*/ 2147483647 w 284"/>
              <a:gd name="T35" fmla="*/ 2147483647 h 656"/>
              <a:gd name="T36" fmla="*/ 2147483647 w 284"/>
              <a:gd name="T37" fmla="*/ 2147483647 h 656"/>
              <a:gd name="T38" fmla="*/ 2147483647 w 284"/>
              <a:gd name="T39" fmla="*/ 2147483647 h 656"/>
              <a:gd name="T40" fmla="*/ 2147483647 w 284"/>
              <a:gd name="T41" fmla="*/ 2147483647 h 656"/>
              <a:gd name="T42" fmla="*/ 2147483647 w 284"/>
              <a:gd name="T43" fmla="*/ 2147483647 h 656"/>
              <a:gd name="T44" fmla="*/ 2147483647 w 284"/>
              <a:gd name="T45" fmla="*/ 2147483647 h 656"/>
              <a:gd name="T46" fmla="*/ 2147483647 w 284"/>
              <a:gd name="T47" fmla="*/ 2147483647 h 656"/>
              <a:gd name="T48" fmla="*/ 2147483647 w 284"/>
              <a:gd name="T49" fmla="*/ 2147483647 h 656"/>
              <a:gd name="T50" fmla="*/ 2147483647 w 284"/>
              <a:gd name="T51" fmla="*/ 2147483647 h 656"/>
              <a:gd name="T52" fmla="*/ 2147483647 w 284"/>
              <a:gd name="T53" fmla="*/ 2147483647 h 656"/>
              <a:gd name="T54" fmla="*/ 2147483647 w 284"/>
              <a:gd name="T55" fmla="*/ 2147483647 h 656"/>
              <a:gd name="T56" fmla="*/ 2147483647 w 284"/>
              <a:gd name="T57" fmla="*/ 2147483647 h 656"/>
              <a:gd name="T58" fmla="*/ 2147483647 w 284"/>
              <a:gd name="T59" fmla="*/ 2147483647 h 656"/>
              <a:gd name="T60" fmla="*/ 2147483647 w 284"/>
              <a:gd name="T61" fmla="*/ 2147483647 h 656"/>
              <a:gd name="T62" fmla="*/ 2147483647 w 284"/>
              <a:gd name="T63" fmla="*/ 2147483647 h 656"/>
              <a:gd name="T64" fmla="*/ 2147483647 w 284"/>
              <a:gd name="T65" fmla="*/ 2147483647 h 656"/>
              <a:gd name="T66" fmla="*/ 2147483647 w 284"/>
              <a:gd name="T67" fmla="*/ 2147483647 h 656"/>
              <a:gd name="T68" fmla="*/ 2147483647 w 284"/>
              <a:gd name="T69" fmla="*/ 2147483647 h 656"/>
              <a:gd name="T70" fmla="*/ 2147483647 w 284"/>
              <a:gd name="T71" fmla="*/ 2147483647 h 656"/>
              <a:gd name="T72" fmla="*/ 2147483647 w 284"/>
              <a:gd name="T73" fmla="*/ 2147483647 h 656"/>
              <a:gd name="T74" fmla="*/ 2147483647 w 284"/>
              <a:gd name="T75" fmla="*/ 2147483647 h 656"/>
              <a:gd name="T76" fmla="*/ 2147483647 w 284"/>
              <a:gd name="T77" fmla="*/ 2147483647 h 656"/>
              <a:gd name="T78" fmla="*/ 2147483647 w 284"/>
              <a:gd name="T79" fmla="*/ 2147483647 h 656"/>
              <a:gd name="T80" fmla="*/ 2147483647 w 284"/>
              <a:gd name="T81" fmla="*/ 2147483647 h 656"/>
              <a:gd name="T82" fmla="*/ 2147483647 w 284"/>
              <a:gd name="T83" fmla="*/ 2147483647 h 656"/>
              <a:gd name="T84" fmla="*/ 2147483647 w 284"/>
              <a:gd name="T85" fmla="*/ 2147483647 h 656"/>
              <a:gd name="T86" fmla="*/ 2147483647 w 284"/>
              <a:gd name="T87" fmla="*/ 2147483647 h 6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656"/>
              <a:gd name="T134" fmla="*/ 284 w 284"/>
              <a:gd name="T135" fmla="*/ 656 h 6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656">
                <a:moveTo>
                  <a:pt x="240" y="38"/>
                </a:moveTo>
                <a:cubicBezTo>
                  <a:pt x="216" y="32"/>
                  <a:pt x="127" y="0"/>
                  <a:pt x="93" y="2"/>
                </a:cubicBezTo>
                <a:cubicBezTo>
                  <a:pt x="59" y="4"/>
                  <a:pt x="30" y="42"/>
                  <a:pt x="37" y="50"/>
                </a:cubicBezTo>
                <a:cubicBezTo>
                  <a:pt x="44" y="58"/>
                  <a:pt x="112" y="46"/>
                  <a:pt x="137" y="50"/>
                </a:cubicBezTo>
                <a:cubicBezTo>
                  <a:pt x="162" y="54"/>
                  <a:pt x="207" y="67"/>
                  <a:pt x="189" y="74"/>
                </a:cubicBezTo>
                <a:cubicBezTo>
                  <a:pt x="195" y="82"/>
                  <a:pt x="34" y="77"/>
                  <a:pt x="27" y="94"/>
                </a:cubicBezTo>
                <a:cubicBezTo>
                  <a:pt x="19" y="99"/>
                  <a:pt x="102" y="106"/>
                  <a:pt x="141" y="106"/>
                </a:cubicBezTo>
                <a:cubicBezTo>
                  <a:pt x="180" y="106"/>
                  <a:pt x="281" y="88"/>
                  <a:pt x="261" y="94"/>
                </a:cubicBezTo>
                <a:cubicBezTo>
                  <a:pt x="275" y="110"/>
                  <a:pt x="31" y="130"/>
                  <a:pt x="23" y="142"/>
                </a:cubicBezTo>
                <a:cubicBezTo>
                  <a:pt x="21" y="149"/>
                  <a:pt x="217" y="130"/>
                  <a:pt x="249" y="134"/>
                </a:cubicBezTo>
                <a:cubicBezTo>
                  <a:pt x="281" y="138"/>
                  <a:pt x="247" y="161"/>
                  <a:pt x="213" y="166"/>
                </a:cubicBezTo>
                <a:cubicBezTo>
                  <a:pt x="179" y="171"/>
                  <a:pt x="75" y="157"/>
                  <a:pt x="45" y="162"/>
                </a:cubicBezTo>
                <a:cubicBezTo>
                  <a:pt x="15" y="167"/>
                  <a:pt x="0" y="190"/>
                  <a:pt x="34" y="194"/>
                </a:cubicBezTo>
                <a:cubicBezTo>
                  <a:pt x="68" y="198"/>
                  <a:pt x="214" y="183"/>
                  <a:pt x="249" y="186"/>
                </a:cubicBezTo>
                <a:cubicBezTo>
                  <a:pt x="284" y="189"/>
                  <a:pt x="276" y="210"/>
                  <a:pt x="247" y="214"/>
                </a:cubicBezTo>
                <a:cubicBezTo>
                  <a:pt x="218" y="218"/>
                  <a:pt x="107" y="205"/>
                  <a:pt x="73" y="210"/>
                </a:cubicBezTo>
                <a:cubicBezTo>
                  <a:pt x="39" y="215"/>
                  <a:pt x="17" y="239"/>
                  <a:pt x="44" y="242"/>
                </a:cubicBezTo>
                <a:cubicBezTo>
                  <a:pt x="71" y="245"/>
                  <a:pt x="226" y="223"/>
                  <a:pt x="233" y="226"/>
                </a:cubicBezTo>
                <a:cubicBezTo>
                  <a:pt x="240" y="229"/>
                  <a:pt x="85" y="255"/>
                  <a:pt x="89" y="258"/>
                </a:cubicBezTo>
                <a:cubicBezTo>
                  <a:pt x="78" y="272"/>
                  <a:pt x="230" y="244"/>
                  <a:pt x="257" y="246"/>
                </a:cubicBezTo>
                <a:cubicBezTo>
                  <a:pt x="252" y="251"/>
                  <a:pt x="56" y="283"/>
                  <a:pt x="57" y="286"/>
                </a:cubicBezTo>
                <a:cubicBezTo>
                  <a:pt x="58" y="289"/>
                  <a:pt x="260" y="259"/>
                  <a:pt x="261" y="262"/>
                </a:cubicBezTo>
                <a:cubicBezTo>
                  <a:pt x="262" y="265"/>
                  <a:pt x="65" y="302"/>
                  <a:pt x="65" y="306"/>
                </a:cubicBezTo>
                <a:cubicBezTo>
                  <a:pt x="65" y="310"/>
                  <a:pt x="258" y="282"/>
                  <a:pt x="261" y="286"/>
                </a:cubicBezTo>
                <a:cubicBezTo>
                  <a:pt x="282" y="291"/>
                  <a:pt x="111" y="314"/>
                  <a:pt x="81" y="330"/>
                </a:cubicBezTo>
                <a:cubicBezTo>
                  <a:pt x="80" y="337"/>
                  <a:pt x="258" y="322"/>
                  <a:pt x="257" y="326"/>
                </a:cubicBezTo>
                <a:cubicBezTo>
                  <a:pt x="256" y="330"/>
                  <a:pt x="76" y="349"/>
                  <a:pt x="77" y="354"/>
                </a:cubicBezTo>
                <a:cubicBezTo>
                  <a:pt x="78" y="359"/>
                  <a:pt x="258" y="349"/>
                  <a:pt x="261" y="354"/>
                </a:cubicBezTo>
                <a:cubicBezTo>
                  <a:pt x="264" y="359"/>
                  <a:pt x="95" y="381"/>
                  <a:pt x="93" y="386"/>
                </a:cubicBezTo>
                <a:cubicBezTo>
                  <a:pt x="91" y="391"/>
                  <a:pt x="251" y="380"/>
                  <a:pt x="249" y="386"/>
                </a:cubicBezTo>
                <a:cubicBezTo>
                  <a:pt x="247" y="392"/>
                  <a:pt x="88" y="410"/>
                  <a:pt x="81" y="422"/>
                </a:cubicBezTo>
                <a:cubicBezTo>
                  <a:pt x="74" y="434"/>
                  <a:pt x="206" y="449"/>
                  <a:pt x="209" y="458"/>
                </a:cubicBezTo>
                <a:cubicBezTo>
                  <a:pt x="199" y="472"/>
                  <a:pt x="117" y="457"/>
                  <a:pt x="99" y="474"/>
                </a:cubicBezTo>
                <a:cubicBezTo>
                  <a:pt x="108" y="476"/>
                  <a:pt x="260" y="466"/>
                  <a:pt x="261" y="470"/>
                </a:cubicBezTo>
                <a:cubicBezTo>
                  <a:pt x="262" y="474"/>
                  <a:pt x="104" y="493"/>
                  <a:pt x="105" y="498"/>
                </a:cubicBezTo>
                <a:cubicBezTo>
                  <a:pt x="106" y="503"/>
                  <a:pt x="272" y="493"/>
                  <a:pt x="269" y="498"/>
                </a:cubicBezTo>
                <a:cubicBezTo>
                  <a:pt x="266" y="503"/>
                  <a:pt x="88" y="520"/>
                  <a:pt x="85" y="526"/>
                </a:cubicBezTo>
                <a:cubicBezTo>
                  <a:pt x="82" y="532"/>
                  <a:pt x="249" y="530"/>
                  <a:pt x="253" y="534"/>
                </a:cubicBezTo>
                <a:cubicBezTo>
                  <a:pt x="257" y="538"/>
                  <a:pt x="106" y="545"/>
                  <a:pt x="109" y="550"/>
                </a:cubicBezTo>
                <a:cubicBezTo>
                  <a:pt x="112" y="555"/>
                  <a:pt x="271" y="557"/>
                  <a:pt x="269" y="562"/>
                </a:cubicBezTo>
                <a:cubicBezTo>
                  <a:pt x="267" y="567"/>
                  <a:pt x="100" y="573"/>
                  <a:pt x="97" y="578"/>
                </a:cubicBezTo>
                <a:cubicBezTo>
                  <a:pt x="94" y="583"/>
                  <a:pt x="247" y="589"/>
                  <a:pt x="253" y="594"/>
                </a:cubicBezTo>
                <a:cubicBezTo>
                  <a:pt x="259" y="599"/>
                  <a:pt x="133" y="605"/>
                  <a:pt x="133" y="610"/>
                </a:cubicBezTo>
                <a:cubicBezTo>
                  <a:pt x="144" y="656"/>
                  <a:pt x="228" y="623"/>
                  <a:pt x="253" y="62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61" name="Freeform 30"/>
          <p:cNvSpPr>
            <a:spLocks/>
          </p:cNvSpPr>
          <p:nvPr/>
        </p:nvSpPr>
        <p:spPr bwMode="auto">
          <a:xfrm>
            <a:off x="8107363" y="2265363"/>
            <a:ext cx="368300" cy="582612"/>
          </a:xfrm>
          <a:custGeom>
            <a:avLst/>
            <a:gdLst>
              <a:gd name="T0" fmla="*/ 2147483647 w 232"/>
              <a:gd name="T1" fmla="*/ 2147483647 h 367"/>
              <a:gd name="T2" fmla="*/ 2147483647 w 232"/>
              <a:gd name="T3" fmla="*/ 2147483647 h 367"/>
              <a:gd name="T4" fmla="*/ 2147483647 w 232"/>
              <a:gd name="T5" fmla="*/ 2147483647 h 367"/>
              <a:gd name="T6" fmla="*/ 2147483647 w 232"/>
              <a:gd name="T7" fmla="*/ 2147483647 h 367"/>
              <a:gd name="T8" fmla="*/ 2147483647 w 232"/>
              <a:gd name="T9" fmla="*/ 2147483647 h 367"/>
              <a:gd name="T10" fmla="*/ 2147483647 w 232"/>
              <a:gd name="T11" fmla="*/ 2147483647 h 367"/>
              <a:gd name="T12" fmla="*/ 2147483647 w 232"/>
              <a:gd name="T13" fmla="*/ 2147483647 h 367"/>
              <a:gd name="T14" fmla="*/ 2147483647 w 232"/>
              <a:gd name="T15" fmla="*/ 2147483647 h 367"/>
              <a:gd name="T16" fmla="*/ 2147483647 w 232"/>
              <a:gd name="T17" fmla="*/ 2147483647 h 367"/>
              <a:gd name="T18" fmla="*/ 2147483647 w 232"/>
              <a:gd name="T19" fmla="*/ 2147483647 h 367"/>
              <a:gd name="T20" fmla="*/ 2147483647 w 232"/>
              <a:gd name="T21" fmla="*/ 2147483647 h 367"/>
              <a:gd name="T22" fmla="*/ 2147483647 w 232"/>
              <a:gd name="T23" fmla="*/ 2147483647 h 367"/>
              <a:gd name="T24" fmla="*/ 2147483647 w 232"/>
              <a:gd name="T25" fmla="*/ 2147483647 h 367"/>
              <a:gd name="T26" fmla="*/ 2147483647 w 232"/>
              <a:gd name="T27" fmla="*/ 2147483647 h 367"/>
              <a:gd name="T28" fmla="*/ 2147483647 w 232"/>
              <a:gd name="T29" fmla="*/ 2147483647 h 367"/>
              <a:gd name="T30" fmla="*/ 2147483647 w 232"/>
              <a:gd name="T31" fmla="*/ 2147483647 h 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367"/>
              <a:gd name="T50" fmla="*/ 232 w 232"/>
              <a:gd name="T51" fmla="*/ 367 h 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367">
                <a:moveTo>
                  <a:pt x="194" y="117"/>
                </a:moveTo>
                <a:cubicBezTo>
                  <a:pt x="189" y="105"/>
                  <a:pt x="181" y="60"/>
                  <a:pt x="165" y="42"/>
                </a:cubicBezTo>
                <a:cubicBezTo>
                  <a:pt x="149" y="23"/>
                  <a:pt x="97" y="0"/>
                  <a:pt x="96" y="5"/>
                </a:cubicBezTo>
                <a:cubicBezTo>
                  <a:pt x="94" y="10"/>
                  <a:pt x="141" y="48"/>
                  <a:pt x="157" y="73"/>
                </a:cubicBezTo>
                <a:cubicBezTo>
                  <a:pt x="173" y="98"/>
                  <a:pt x="191" y="150"/>
                  <a:pt x="190" y="153"/>
                </a:cubicBezTo>
                <a:cubicBezTo>
                  <a:pt x="186" y="162"/>
                  <a:pt x="161" y="111"/>
                  <a:pt x="144" y="94"/>
                </a:cubicBezTo>
                <a:cubicBezTo>
                  <a:pt x="124" y="72"/>
                  <a:pt x="66" y="14"/>
                  <a:pt x="67" y="21"/>
                </a:cubicBezTo>
                <a:cubicBezTo>
                  <a:pt x="67" y="27"/>
                  <a:pt x="128" y="103"/>
                  <a:pt x="146" y="132"/>
                </a:cubicBezTo>
                <a:cubicBezTo>
                  <a:pt x="163" y="161"/>
                  <a:pt x="189" y="212"/>
                  <a:pt x="171" y="196"/>
                </a:cubicBezTo>
                <a:cubicBezTo>
                  <a:pt x="153" y="180"/>
                  <a:pt x="52" y="47"/>
                  <a:pt x="39" y="38"/>
                </a:cubicBezTo>
                <a:cubicBezTo>
                  <a:pt x="27" y="30"/>
                  <a:pt x="77" y="114"/>
                  <a:pt x="96" y="144"/>
                </a:cubicBezTo>
                <a:cubicBezTo>
                  <a:pt x="116" y="174"/>
                  <a:pt x="175" y="229"/>
                  <a:pt x="161" y="218"/>
                </a:cubicBezTo>
                <a:cubicBezTo>
                  <a:pt x="147" y="207"/>
                  <a:pt x="0" y="61"/>
                  <a:pt x="8" y="75"/>
                </a:cubicBezTo>
                <a:cubicBezTo>
                  <a:pt x="16" y="89"/>
                  <a:pt x="204" y="284"/>
                  <a:pt x="208" y="299"/>
                </a:cubicBezTo>
                <a:cubicBezTo>
                  <a:pt x="212" y="314"/>
                  <a:pt x="28" y="152"/>
                  <a:pt x="32" y="163"/>
                </a:cubicBezTo>
                <a:cubicBezTo>
                  <a:pt x="36" y="174"/>
                  <a:pt x="190" y="325"/>
                  <a:pt x="232" y="36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62" name="Text Box 4"/>
          <p:cNvSpPr txBox="1">
            <a:spLocks noChangeArrowheads="1"/>
          </p:cNvSpPr>
          <p:nvPr/>
        </p:nvSpPr>
        <p:spPr bwMode="auto">
          <a:xfrm>
            <a:off x="4892675" y="6170613"/>
            <a:ext cx="4068763" cy="242887"/>
          </a:xfrm>
          <a:prstGeom prst="rect">
            <a:avLst/>
          </a:prstGeom>
          <a:noFill/>
          <a:ln w="9525">
            <a:noFill/>
            <a:miter lim="800000"/>
            <a:headEnd/>
            <a:tailEnd/>
          </a:ln>
        </p:spPr>
        <p:txBody>
          <a:bodyPr lIns="0" tIns="0" rIns="0" bIns="0" anchor="b"/>
          <a:lstStyle/>
          <a:p>
            <a:pPr marL="119063" algn="ctr">
              <a:lnSpc>
                <a:spcPct val="110000"/>
              </a:lnSpc>
              <a:spcBef>
                <a:spcPct val="25000"/>
              </a:spcBef>
              <a:buClr>
                <a:srgbClr val="67CFE1"/>
              </a:buClr>
            </a:pPr>
            <a:r>
              <a:rPr lang="es-MX" sz="1000" dirty="0" smtClean="0">
                <a:solidFill>
                  <a:srgbClr val="002060"/>
                </a:solidFill>
              </a:rPr>
              <a:t>Adaptado del dibujo de dolor proporcionado cortesía de </a:t>
            </a:r>
            <a:r>
              <a:rPr lang="en-US" sz="1000" dirty="0" smtClean="0">
                <a:solidFill>
                  <a:srgbClr val="002060"/>
                </a:solidFill>
              </a:rPr>
              <a:t>L Bateman.</a:t>
            </a:r>
            <a:endParaRPr lang="en-US" sz="1000" dirty="0">
              <a:solidFill>
                <a:srgbClr val="002060"/>
              </a:solidFill>
            </a:endParaRPr>
          </a:p>
        </p:txBody>
      </p:sp>
    </p:spTree>
    <p:extLst>
      <p:ext uri="{BB962C8B-B14F-4D97-AF65-F5344CB8AC3E}">
        <p14:creationId xmlns:p14="http://schemas.microsoft.com/office/powerpoint/2010/main" val="1584617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100"/>
                                        <p:tgtEl>
                                          <p:spTgt spid="38"/>
                                        </p:tgtEl>
                                      </p:cBhvr>
                                    </p:animEffect>
                                  </p:childTnLst>
                                </p:cTn>
                              </p:par>
                            </p:childTnLst>
                          </p:cTn>
                        </p:par>
                        <p:par>
                          <p:cTn id="12" fill="hold">
                            <p:stCondLst>
                              <p:cond delay="300"/>
                            </p:stCondLst>
                            <p:childTnLst>
                              <p:par>
                                <p:cTn id="13" presetID="22" presetClass="entr" presetSubtype="1"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200"/>
                                        <p:tgtEl>
                                          <p:spTgt spid="49"/>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200"/>
                                        <p:tgtEl>
                                          <p:spTgt spid="57"/>
                                        </p:tgtEl>
                                      </p:cBhvr>
                                    </p:animEffect>
                                  </p:childTnLst>
                                </p:cTn>
                              </p:par>
                            </p:childTnLst>
                          </p:cTn>
                        </p:par>
                        <p:par>
                          <p:cTn id="20" fill="hold">
                            <p:stCondLst>
                              <p:cond delay="700"/>
                            </p:stCondLst>
                            <p:childTnLst>
                              <p:par>
                                <p:cTn id="21" presetID="22" presetClass="entr" presetSubtype="1"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200"/>
                                        <p:tgtEl>
                                          <p:spTgt spid="39"/>
                                        </p:tgtEl>
                                      </p:cBhvr>
                                    </p:animEffect>
                                  </p:childTnLst>
                                </p:cTn>
                              </p:par>
                            </p:childTnLst>
                          </p:cTn>
                        </p:par>
                        <p:par>
                          <p:cTn id="24" fill="hold">
                            <p:stCondLst>
                              <p:cond delay="90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200"/>
                                        <p:tgtEl>
                                          <p:spTgt spid="40"/>
                                        </p:tgtEl>
                                      </p:cBhvr>
                                    </p:animEffect>
                                  </p:childTnLst>
                                </p:cTn>
                              </p:par>
                            </p:childTnLst>
                          </p:cTn>
                        </p:par>
                        <p:par>
                          <p:cTn id="28" fill="hold">
                            <p:stCondLst>
                              <p:cond delay="1100"/>
                            </p:stCondLst>
                            <p:childTnLst>
                              <p:par>
                                <p:cTn id="29" presetID="22" presetClass="entr" presetSubtype="8"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200"/>
                                        <p:tgtEl>
                                          <p:spTgt spid="61"/>
                                        </p:tgtEl>
                                      </p:cBhvr>
                                    </p:animEffect>
                                  </p:childTnLst>
                                </p:cTn>
                              </p:par>
                            </p:childTnLst>
                          </p:cTn>
                        </p:par>
                        <p:par>
                          <p:cTn id="32" fill="hold">
                            <p:stCondLst>
                              <p:cond delay="1300"/>
                            </p:stCondLst>
                            <p:childTnLst>
                              <p:par>
                                <p:cTn id="33" presetID="22" presetClass="entr" presetSubtype="1"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200"/>
                                        <p:tgtEl>
                                          <p:spTgt spid="41"/>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200"/>
                                        <p:tgtEl>
                                          <p:spTgt spid="50"/>
                                        </p:tgtEl>
                                      </p:cBhvr>
                                    </p:animEffect>
                                  </p:childTnLst>
                                </p:cTn>
                              </p:par>
                            </p:childTnLst>
                          </p:cTn>
                        </p:par>
                        <p:par>
                          <p:cTn id="40" fill="hold">
                            <p:stCondLst>
                              <p:cond delay="17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200"/>
                                        <p:tgtEl>
                                          <p:spTgt spid="42"/>
                                        </p:tgtEl>
                                      </p:cBhvr>
                                    </p:animEffect>
                                  </p:childTnLst>
                                </p:cTn>
                              </p:par>
                            </p:childTnLst>
                          </p:cTn>
                        </p:par>
                        <p:par>
                          <p:cTn id="44" fill="hold">
                            <p:stCondLst>
                              <p:cond delay="19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200"/>
                                        <p:tgtEl>
                                          <p:spTgt spid="43"/>
                                        </p:tgtEl>
                                      </p:cBhvr>
                                    </p:animEffect>
                                  </p:childTnLst>
                                </p:cTn>
                              </p:par>
                            </p:childTnLst>
                          </p:cTn>
                        </p:par>
                        <p:par>
                          <p:cTn id="48" fill="hold">
                            <p:stCondLst>
                              <p:cond delay="2100"/>
                            </p:stCondLst>
                            <p:childTnLst>
                              <p:par>
                                <p:cTn id="49" presetID="22" presetClass="entr" presetSubtype="1"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200"/>
                                        <p:tgtEl>
                                          <p:spTgt spid="46"/>
                                        </p:tgtEl>
                                      </p:cBhvr>
                                    </p:animEffect>
                                  </p:childTnLst>
                                </p:cTn>
                              </p:par>
                            </p:childTnLst>
                          </p:cTn>
                        </p:par>
                        <p:par>
                          <p:cTn id="52" fill="hold">
                            <p:stCondLst>
                              <p:cond delay="2300"/>
                            </p:stCondLst>
                            <p:childTnLst>
                              <p:par>
                                <p:cTn id="53" presetID="22" presetClass="entr" presetSubtype="1"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200"/>
                                        <p:tgtEl>
                                          <p:spTgt spid="44"/>
                                        </p:tgtEl>
                                      </p:cBhvr>
                                    </p:animEffect>
                                  </p:childTnLst>
                                </p:cTn>
                              </p:par>
                            </p:childTnLst>
                          </p:cTn>
                        </p:par>
                        <p:par>
                          <p:cTn id="56" fill="hold">
                            <p:stCondLst>
                              <p:cond delay="2500"/>
                            </p:stCondLst>
                            <p:childTnLst>
                              <p:par>
                                <p:cTn id="57" presetID="22" presetClass="entr" presetSubtype="1"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up)">
                                      <p:cBhvr>
                                        <p:cTn id="59" dur="200"/>
                                        <p:tgtEl>
                                          <p:spTgt spid="45"/>
                                        </p:tgtEl>
                                      </p:cBhvr>
                                    </p:animEffect>
                                  </p:childTnLst>
                                </p:cTn>
                              </p:par>
                            </p:childTnLst>
                          </p:cTn>
                        </p:par>
                        <p:par>
                          <p:cTn id="60" fill="hold">
                            <p:stCondLst>
                              <p:cond delay="2700"/>
                            </p:stCondLst>
                            <p:childTnLst>
                              <p:par>
                                <p:cTn id="61" presetID="22" presetClass="entr" presetSubtype="1"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200"/>
                                        <p:tgtEl>
                                          <p:spTgt spid="47"/>
                                        </p:tgtEl>
                                      </p:cBhvr>
                                    </p:animEffect>
                                  </p:childTnLst>
                                </p:cTn>
                              </p:par>
                            </p:childTnLst>
                          </p:cTn>
                        </p:par>
                        <p:par>
                          <p:cTn id="64" fill="hold">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200"/>
                                        <p:tgtEl>
                                          <p:spTgt spid="48"/>
                                        </p:tgtEl>
                                      </p:cBhvr>
                                    </p:animEffect>
                                  </p:childTnLst>
                                </p:cTn>
                              </p:par>
                            </p:childTnLst>
                          </p:cTn>
                        </p:par>
                        <p:par>
                          <p:cTn id="68" fill="hold">
                            <p:stCondLst>
                              <p:cond delay="310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200"/>
                                        <p:tgtEl>
                                          <p:spTgt spid="55"/>
                                        </p:tgtEl>
                                      </p:cBhvr>
                                    </p:animEffect>
                                  </p:childTnLst>
                                </p:cTn>
                              </p:par>
                            </p:childTnLst>
                          </p:cTn>
                        </p:par>
                        <p:par>
                          <p:cTn id="72" fill="hold">
                            <p:stCondLst>
                              <p:cond delay="3300"/>
                            </p:stCondLst>
                            <p:childTnLst>
                              <p:par>
                                <p:cTn id="73" presetID="22" presetClass="entr" presetSubtype="1"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up)">
                                      <p:cBhvr>
                                        <p:cTn id="75" dur="200"/>
                                        <p:tgtEl>
                                          <p:spTgt spid="60"/>
                                        </p:tgtEl>
                                      </p:cBhvr>
                                    </p:animEffect>
                                  </p:childTnLst>
                                </p:cTn>
                              </p:par>
                            </p:childTnLst>
                          </p:cTn>
                        </p:par>
                        <p:par>
                          <p:cTn id="76" fill="hold">
                            <p:stCondLst>
                              <p:cond delay="35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200"/>
                                        <p:tgtEl>
                                          <p:spTgt spid="59"/>
                                        </p:tgtEl>
                                      </p:cBhvr>
                                    </p:animEffect>
                                  </p:childTnLst>
                                </p:cTn>
                              </p:par>
                            </p:childTnLst>
                          </p:cTn>
                        </p:par>
                        <p:par>
                          <p:cTn id="80" fill="hold">
                            <p:stCondLst>
                              <p:cond delay="3700"/>
                            </p:stCondLst>
                            <p:childTnLst>
                              <p:par>
                                <p:cTn id="81" presetID="22" presetClass="entr" presetSubtype="1"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up)">
                                      <p:cBhvr>
                                        <p:cTn id="83" dur="200"/>
                                        <p:tgtEl>
                                          <p:spTgt spid="51"/>
                                        </p:tgtEl>
                                      </p:cBhvr>
                                    </p:animEffect>
                                  </p:childTnLst>
                                </p:cTn>
                              </p:par>
                            </p:childTnLst>
                          </p:cTn>
                        </p:par>
                        <p:par>
                          <p:cTn id="84" fill="hold">
                            <p:stCondLst>
                              <p:cond delay="3900"/>
                            </p:stCondLst>
                            <p:childTnLst>
                              <p:par>
                                <p:cTn id="85" presetID="22" presetClass="entr" presetSubtype="1"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200"/>
                                        <p:tgtEl>
                                          <p:spTgt spid="56"/>
                                        </p:tgtEl>
                                      </p:cBhvr>
                                    </p:animEffect>
                                  </p:childTnLst>
                                </p:cTn>
                              </p:par>
                            </p:childTnLst>
                          </p:cTn>
                        </p:par>
                        <p:par>
                          <p:cTn id="88" fill="hold">
                            <p:stCondLst>
                              <p:cond delay="4100"/>
                            </p:stCondLst>
                            <p:childTnLst>
                              <p:par>
                                <p:cTn id="89" presetID="22" presetClass="entr" presetSubtype="1"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wipe(up)">
                                      <p:cBhvr>
                                        <p:cTn id="91" dur="200"/>
                                        <p:tgtEl>
                                          <p:spTgt spid="52"/>
                                        </p:tgtEl>
                                      </p:cBhvr>
                                    </p:animEffect>
                                  </p:childTnLst>
                                </p:cTn>
                              </p:par>
                            </p:childTnLst>
                          </p:cTn>
                        </p:par>
                        <p:par>
                          <p:cTn id="92" fill="hold">
                            <p:stCondLst>
                              <p:cond delay="4300"/>
                            </p:stCondLst>
                            <p:childTnLst>
                              <p:par>
                                <p:cTn id="93" presetID="22" presetClass="entr" presetSubtype="1"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up)">
                                      <p:cBhvr>
                                        <p:cTn id="95" dur="2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5" grpId="0" animBg="1"/>
      <p:bldP spid="56" grpId="0" animBg="1"/>
      <p:bldP spid="57" grpId="0" animBg="1"/>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8" name="Rectangle 15"/>
          <p:cNvSpPr>
            <a:spLocks noChangeArrowheads="1"/>
          </p:cNvSpPr>
          <p:nvPr/>
        </p:nvSpPr>
        <p:spPr bwMode="gray">
          <a:xfrm>
            <a:off x="5383213" y="5780112"/>
            <a:ext cx="29940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endParaRPr>
          </a:p>
        </p:txBody>
      </p:sp>
      <p:sp>
        <p:nvSpPr>
          <p:cNvPr id="15383" name="Text Box 13"/>
          <p:cNvSpPr txBox="1">
            <a:spLocks noChangeArrowheads="1"/>
          </p:cNvSpPr>
          <p:nvPr/>
        </p:nvSpPr>
        <p:spPr bwMode="gray">
          <a:xfrm>
            <a:off x="-52388" y="6242050"/>
            <a:ext cx="84296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a:spAutoFit/>
          </a:bodyPr>
          <a:lstStyle>
            <a:lvl1pPr marL="231775" indent="-231775"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000" dirty="0" smtClean="0">
                <a:solidFill>
                  <a:srgbClr val="002060"/>
                </a:solidFill>
                <a:latin typeface="Calibri"/>
              </a:rPr>
              <a:t>	</a:t>
            </a:r>
            <a:r>
              <a:rPr lang="en-US" sz="1000" dirty="0">
                <a:solidFill>
                  <a:srgbClr val="002060"/>
                </a:solidFill>
                <a:latin typeface="Calibri"/>
              </a:rPr>
              <a:t>Carruthers BM </a:t>
            </a:r>
            <a:r>
              <a:rPr lang="en-US" sz="1000" i="1" dirty="0">
                <a:solidFill>
                  <a:srgbClr val="002060"/>
                </a:solidFill>
                <a:latin typeface="Calibri"/>
              </a:rPr>
              <a:t>et al. J Chron Fat Synd</a:t>
            </a:r>
            <a:r>
              <a:rPr lang="en-US" sz="1000" dirty="0">
                <a:solidFill>
                  <a:srgbClr val="002060"/>
                </a:solidFill>
                <a:latin typeface="Calibri"/>
              </a:rPr>
              <a:t> 2003; 11(1):7-115; Harding SM. </a:t>
            </a:r>
            <a:r>
              <a:rPr lang="en-US" sz="1000" i="1" dirty="0">
                <a:solidFill>
                  <a:srgbClr val="002060"/>
                </a:solidFill>
                <a:latin typeface="Calibri"/>
              </a:rPr>
              <a:t>Am J Med Sci </a:t>
            </a:r>
            <a:r>
              <a:rPr lang="en-US" sz="1000" dirty="0">
                <a:solidFill>
                  <a:srgbClr val="002060"/>
                </a:solidFill>
                <a:latin typeface="Calibri"/>
              </a:rPr>
              <a:t>1998; 315(6):367-37; </a:t>
            </a:r>
            <a:r>
              <a:rPr lang="en-US" sz="1000" dirty="0" smtClean="0">
                <a:solidFill>
                  <a:srgbClr val="002060"/>
                </a:solidFill>
                <a:latin typeface="Calibri"/>
              </a:rPr>
              <a:t>Henriksson</a:t>
            </a:r>
            <a:r>
              <a:rPr lang="en-US" sz="1000" dirty="0">
                <a:solidFill>
                  <a:srgbClr val="002060"/>
                </a:solidFill>
                <a:latin typeface="Calibri"/>
              </a:rPr>
              <a:t>. </a:t>
            </a:r>
            <a:r>
              <a:rPr lang="en-US" sz="1000" i="1" dirty="0">
                <a:solidFill>
                  <a:srgbClr val="002060"/>
                </a:solidFill>
                <a:latin typeface="Calibri"/>
              </a:rPr>
              <a:t>J Rehabil Med</a:t>
            </a:r>
            <a:r>
              <a:rPr lang="en-US" sz="1000" dirty="0">
                <a:solidFill>
                  <a:srgbClr val="002060"/>
                </a:solidFill>
                <a:latin typeface="Calibri"/>
              </a:rPr>
              <a:t> 2003; </a:t>
            </a:r>
            <a:r>
              <a:rPr lang="en-US" sz="1000" dirty="0" smtClean="0">
                <a:solidFill>
                  <a:srgbClr val="002060"/>
                </a:solidFill>
                <a:latin typeface="Calibri"/>
              </a:rPr>
              <a:t>41(41 Suppl):</a:t>
            </a:r>
            <a:r>
              <a:rPr lang="en-US" sz="1000" dirty="0">
                <a:solidFill>
                  <a:srgbClr val="002060"/>
                </a:solidFill>
                <a:latin typeface="Calibri"/>
              </a:rPr>
              <a:t>89-94; Leavitt </a:t>
            </a:r>
            <a:r>
              <a:rPr lang="en-US" sz="1000" i="1" dirty="0">
                <a:solidFill>
                  <a:srgbClr val="002060"/>
                </a:solidFill>
                <a:latin typeface="Calibri"/>
              </a:rPr>
              <a:t>et al. Arthritis Rheum</a:t>
            </a:r>
            <a:r>
              <a:rPr lang="en-US" sz="1000" dirty="0">
                <a:solidFill>
                  <a:srgbClr val="002060"/>
                </a:solidFill>
                <a:latin typeface="Calibri"/>
              </a:rPr>
              <a:t> 1986; 29(6):775-81; </a:t>
            </a:r>
            <a:r>
              <a:rPr lang="en-US" sz="1000" dirty="0" smtClean="0">
                <a:solidFill>
                  <a:srgbClr val="002060"/>
                </a:solidFill>
                <a:latin typeface="Calibri"/>
              </a:rPr>
              <a:t>Roizenblatt </a:t>
            </a:r>
            <a:r>
              <a:rPr lang="en-US" sz="1000" dirty="0">
                <a:solidFill>
                  <a:srgbClr val="002060"/>
                </a:solidFill>
                <a:latin typeface="Calibri"/>
              </a:rPr>
              <a:t>S </a:t>
            </a:r>
            <a:r>
              <a:rPr lang="en-US" sz="1000" i="1" dirty="0">
                <a:solidFill>
                  <a:srgbClr val="002060"/>
                </a:solidFill>
                <a:latin typeface="Calibri"/>
              </a:rPr>
              <a:t>et al. Arthritis Rheum</a:t>
            </a:r>
            <a:r>
              <a:rPr lang="en-US" sz="1000" dirty="0">
                <a:solidFill>
                  <a:srgbClr val="002060"/>
                </a:solidFill>
                <a:latin typeface="Calibri"/>
              </a:rPr>
              <a:t> 2001; </a:t>
            </a:r>
            <a:r>
              <a:rPr lang="en-US" sz="1000" dirty="0" smtClean="0">
                <a:solidFill>
                  <a:srgbClr val="002060"/>
                </a:solidFill>
                <a:latin typeface="Calibri"/>
              </a:rPr>
              <a:t>44(1):222-30</a:t>
            </a:r>
            <a:r>
              <a:rPr lang="en-US" sz="1000" dirty="0">
                <a:solidFill>
                  <a:srgbClr val="002060"/>
                </a:solidFill>
                <a:latin typeface="Calibri"/>
              </a:rPr>
              <a:t>; </a:t>
            </a:r>
            <a:r>
              <a:rPr lang="en-US" sz="1000" dirty="0" smtClean="0">
                <a:solidFill>
                  <a:srgbClr val="002060"/>
                </a:solidFill>
                <a:latin typeface="Calibri"/>
              </a:rPr>
              <a:t>Wolfe </a:t>
            </a:r>
            <a:r>
              <a:rPr lang="en-US" sz="1000" dirty="0">
                <a:solidFill>
                  <a:srgbClr val="002060"/>
                </a:solidFill>
                <a:latin typeface="Calibri"/>
              </a:rPr>
              <a:t>F </a:t>
            </a:r>
            <a:r>
              <a:rPr lang="en-US" sz="1000" i="1" dirty="0">
                <a:solidFill>
                  <a:srgbClr val="002060"/>
                </a:solidFill>
                <a:latin typeface="Calibri"/>
              </a:rPr>
              <a:t>et al Arthritis Rheum </a:t>
            </a:r>
            <a:r>
              <a:rPr lang="en-US" sz="1000" dirty="0">
                <a:solidFill>
                  <a:srgbClr val="002060"/>
                </a:solidFill>
                <a:latin typeface="Calibri"/>
              </a:rPr>
              <a:t>1990; 33(2):160-72; Wolfe F </a:t>
            </a:r>
            <a:r>
              <a:rPr lang="en-US" sz="1000" i="1" dirty="0">
                <a:solidFill>
                  <a:srgbClr val="002060"/>
                </a:solidFill>
                <a:latin typeface="Calibri"/>
              </a:rPr>
              <a:t>et al. Arthritis Rheum</a:t>
            </a:r>
            <a:r>
              <a:rPr lang="en-US" sz="1000" dirty="0">
                <a:solidFill>
                  <a:srgbClr val="002060"/>
                </a:solidFill>
                <a:latin typeface="Calibri"/>
              </a:rPr>
              <a:t> 1995; 38(1):19-28. </a:t>
            </a:r>
          </a:p>
          <a:p>
            <a:pPr eaLnBrk="1" hangingPunct="1"/>
            <a:endParaRPr lang="en-US" sz="1000" dirty="0">
              <a:solidFill>
                <a:srgbClr val="002060"/>
              </a:solidFill>
              <a:latin typeface="Calibri"/>
            </a:endParaRPr>
          </a:p>
          <a:p>
            <a:pPr eaLnBrk="1" hangingPunct="1"/>
            <a:endParaRPr lang="en-US" sz="1000" b="1" dirty="0">
              <a:solidFill>
                <a:srgbClr val="002060"/>
              </a:solidFill>
              <a:latin typeface="Calibri"/>
            </a:endParaRPr>
          </a:p>
        </p:txBody>
      </p:sp>
      <p:sp>
        <p:nvSpPr>
          <p:cNvPr id="37"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9</a:t>
            </a:fld>
            <a:endParaRPr lang="en-CA" dirty="0">
              <a:solidFill>
                <a:prstClr val="black"/>
              </a:solidFill>
            </a:endParaRPr>
          </a:p>
        </p:txBody>
      </p:sp>
      <p:sp>
        <p:nvSpPr>
          <p:cNvPr id="31" name="AutoShape 26"/>
          <p:cNvSpPr>
            <a:spLocks noChangeArrowheads="1"/>
          </p:cNvSpPr>
          <p:nvPr/>
        </p:nvSpPr>
        <p:spPr bwMode="gray">
          <a:xfrm>
            <a:off x="5484936" y="476354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2" name="AutoShape 26"/>
          <p:cNvSpPr>
            <a:spLocks noChangeArrowheads="1"/>
          </p:cNvSpPr>
          <p:nvPr/>
        </p:nvSpPr>
        <p:spPr bwMode="gray">
          <a:xfrm>
            <a:off x="5484936" y="371703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3" name="AutoShape 26"/>
          <p:cNvSpPr>
            <a:spLocks noChangeArrowheads="1"/>
          </p:cNvSpPr>
          <p:nvPr/>
        </p:nvSpPr>
        <p:spPr bwMode="gray">
          <a:xfrm>
            <a:off x="5450680" y="263691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8" name="AutoShape 26"/>
          <p:cNvSpPr>
            <a:spLocks noChangeArrowheads="1"/>
          </p:cNvSpPr>
          <p:nvPr/>
        </p:nvSpPr>
        <p:spPr bwMode="gray">
          <a:xfrm>
            <a:off x="5422230" y="1556793"/>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9" name="Rectangle 3"/>
          <p:cNvSpPr>
            <a:spLocks noChangeArrowheads="1"/>
          </p:cNvSpPr>
          <p:nvPr/>
        </p:nvSpPr>
        <p:spPr bwMode="gray">
          <a:xfrm>
            <a:off x="395536" y="2348880"/>
            <a:ext cx="26241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r>
              <a:rPr lang="es-MX" sz="1300" dirty="0" smtClean="0">
                <a:solidFill>
                  <a:srgbClr val="DDDDDD"/>
                </a:solidFill>
              </a:rPr>
              <a:t>El dolor crónico diseminado es la característica que define a la Fibromialgia</a:t>
            </a:r>
          </a:p>
          <a:p>
            <a:pPr marL="112713" indent="-112713">
              <a:lnSpc>
                <a:spcPct val="90000"/>
              </a:lnSpc>
              <a:spcBef>
                <a:spcPct val="50000"/>
              </a:spcBef>
              <a:buClr>
                <a:prstClr val="black"/>
              </a:buClr>
              <a:buFont typeface="Arial" charset="0"/>
              <a:buChar char="•"/>
            </a:pPr>
            <a:r>
              <a:rPr lang="es-MX" sz="1300" dirty="0" smtClean="0">
                <a:solidFill>
                  <a:srgbClr val="DDDDDD"/>
                </a:solidFill>
              </a:rPr>
              <a:t>Los descriptores de dolor del paciente incluyen: intenso, Agotador, Molesto, y Quemante</a:t>
            </a:r>
          </a:p>
          <a:p>
            <a:pPr marL="112713" indent="-112713">
              <a:lnSpc>
                <a:spcPct val="90000"/>
              </a:lnSpc>
              <a:spcBef>
                <a:spcPct val="50000"/>
              </a:spcBef>
              <a:buClr>
                <a:prstClr val="black"/>
              </a:buClr>
              <a:buFont typeface="Arial" charset="0"/>
              <a:buChar char="•"/>
            </a:pPr>
            <a:r>
              <a:rPr lang="es-MX" sz="1300" dirty="0" smtClean="0">
                <a:solidFill>
                  <a:srgbClr val="DDDDDD"/>
                </a:solidFill>
              </a:rPr>
              <a:t>Presencia de Puntos Sensibles</a:t>
            </a:r>
            <a:endParaRPr lang="es-MX" sz="1300" dirty="0">
              <a:solidFill>
                <a:srgbClr val="DDDDDD"/>
              </a:solidFill>
            </a:endParaRPr>
          </a:p>
        </p:txBody>
      </p:sp>
      <p:sp>
        <p:nvSpPr>
          <p:cNvPr id="40" name="Rectangle 4"/>
          <p:cNvSpPr>
            <a:spLocks noChangeArrowheads="1"/>
          </p:cNvSpPr>
          <p:nvPr/>
        </p:nvSpPr>
        <p:spPr bwMode="gray">
          <a:xfrm>
            <a:off x="652480" y="2552700"/>
            <a:ext cx="1935145" cy="263918"/>
          </a:xfrm>
          <a:prstGeom prst="rect">
            <a:avLst/>
          </a:prstGeom>
          <a:noFill/>
          <a:ln w="9525">
            <a:noFill/>
            <a:miter lim="800000"/>
            <a:headEnd/>
            <a:tailEnd/>
          </a:ln>
        </p:spPr>
        <p:txBody>
          <a:bodyPr wrap="none" lIns="0" tIns="0" rIns="0" bIns="0">
            <a:spAutoFit/>
          </a:bodyPr>
          <a:lstStyle/>
          <a:p>
            <a:pPr algn="r" eaLnBrk="0" hangingPunct="0">
              <a:lnSpc>
                <a:spcPct val="85000"/>
              </a:lnSpc>
              <a:spcBef>
                <a:spcPct val="15000"/>
              </a:spcBef>
              <a:buClr>
                <a:srgbClr val="002060"/>
              </a:buClr>
              <a:defRPr/>
            </a:pPr>
            <a:r>
              <a:rPr lang="es-MX" sz="2000" b="1" dirty="0" smtClean="0">
                <a:solidFill>
                  <a:srgbClr val="E1FFAF"/>
                </a:solidFill>
                <a:effectLst>
                  <a:outerShdw blurRad="38100" dist="38100" dir="2700000" algn="tl">
                    <a:srgbClr val="000000"/>
                  </a:outerShdw>
                </a:effectLst>
                <a:ea typeface="MS PGothic" pitchFamily="34" charset="-128"/>
                <a:cs typeface="MS PGothic" pitchFamily="34" charset="-128"/>
              </a:rPr>
              <a:t>Dolor Diseminado</a:t>
            </a:r>
            <a:endParaRPr lang="es-MX" sz="2000" b="1" dirty="0">
              <a:solidFill>
                <a:srgbClr val="E1FFAF"/>
              </a:solidFill>
              <a:effectLst>
                <a:outerShdw blurRad="38100" dist="38100" dir="2700000" algn="tl">
                  <a:srgbClr val="000000"/>
                </a:outerShdw>
              </a:effectLst>
              <a:ea typeface="MS PGothic" pitchFamily="34" charset="-128"/>
              <a:cs typeface="MS PGothic" pitchFamily="34" charset="-128"/>
            </a:endParaRPr>
          </a:p>
        </p:txBody>
      </p:sp>
      <p:sp>
        <p:nvSpPr>
          <p:cNvPr id="41" name="AutoShape 5"/>
          <p:cNvSpPr>
            <a:spLocks noChangeArrowheads="1"/>
          </p:cNvSpPr>
          <p:nvPr/>
        </p:nvSpPr>
        <p:spPr bwMode="gray">
          <a:xfrm rot="5400000">
            <a:off x="2550319" y="3525044"/>
            <a:ext cx="538162" cy="889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s-MX" dirty="0">
              <a:solidFill>
                <a:prstClr val="black"/>
              </a:solidFill>
            </a:endParaRPr>
          </a:p>
        </p:txBody>
      </p:sp>
      <p:sp>
        <p:nvSpPr>
          <p:cNvPr id="42" name="Rectangle 7"/>
          <p:cNvSpPr>
            <a:spLocks noChangeArrowheads="1"/>
          </p:cNvSpPr>
          <p:nvPr/>
        </p:nvSpPr>
        <p:spPr bwMode="gray">
          <a:xfrm>
            <a:off x="5450680" y="3004369"/>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Trastornos del sueño /Fatiga</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43" name="AutoShape 8"/>
          <p:cNvSpPr>
            <a:spLocks noChangeArrowheads="1"/>
          </p:cNvSpPr>
          <p:nvPr/>
        </p:nvSpPr>
        <p:spPr bwMode="gray">
          <a:xfrm rot="16200000" flipH="1">
            <a:off x="5340474" y="3077568"/>
            <a:ext cx="538162" cy="88900"/>
          </a:xfrm>
          <a:prstGeom prst="triangle">
            <a:avLst>
              <a:gd name="adj" fmla="val 50000"/>
            </a:avLst>
          </a:prstGeom>
          <a:solidFill>
            <a:schemeClr val="tx1"/>
          </a:solidFill>
          <a:ln>
            <a:solidFill>
              <a:schemeClr val="tx1"/>
            </a:solidFill>
          </a:ln>
          <a:extLst/>
        </p:spPr>
        <p:txBody>
          <a:bodyPr vert="eaVert" wrap="none" anchor="ctr"/>
          <a:lstStyle/>
          <a:p>
            <a:endParaRPr lang="es-MX" dirty="0">
              <a:solidFill>
                <a:prstClr val="white"/>
              </a:solidFill>
            </a:endParaRPr>
          </a:p>
        </p:txBody>
      </p:sp>
      <p:sp>
        <p:nvSpPr>
          <p:cNvPr id="44" name="Rectangle 9"/>
          <p:cNvSpPr>
            <a:spLocks noChangeArrowheads="1"/>
          </p:cNvSpPr>
          <p:nvPr/>
        </p:nvSpPr>
        <p:spPr bwMode="gray">
          <a:xfrm>
            <a:off x="5781005" y="4881587"/>
            <a:ext cx="28495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s-MX" sz="1300" dirty="0">
              <a:solidFill>
                <a:srgbClr val="DDDDDD"/>
              </a:solidFill>
            </a:endParaRPr>
          </a:p>
        </p:txBody>
      </p:sp>
      <p:sp>
        <p:nvSpPr>
          <p:cNvPr id="45" name="Rectangle 10"/>
          <p:cNvSpPr>
            <a:spLocks noChangeArrowheads="1"/>
          </p:cNvSpPr>
          <p:nvPr/>
        </p:nvSpPr>
        <p:spPr bwMode="gray">
          <a:xfrm>
            <a:off x="5484936" y="407831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Trastornos del estado de ánimo</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46" name="AutoShape 11"/>
          <p:cNvSpPr>
            <a:spLocks noChangeArrowheads="1"/>
          </p:cNvSpPr>
          <p:nvPr/>
        </p:nvSpPr>
        <p:spPr bwMode="gray">
          <a:xfrm rot="16200000" flipH="1">
            <a:off x="5342060" y="5165800"/>
            <a:ext cx="538163" cy="88900"/>
          </a:xfrm>
          <a:prstGeom prst="triangle">
            <a:avLst>
              <a:gd name="adj" fmla="val 50000"/>
            </a:avLst>
          </a:prstGeom>
          <a:solidFill>
            <a:schemeClr val="tx1"/>
          </a:solidFill>
          <a:ln>
            <a:solidFill>
              <a:schemeClr val="tx1"/>
            </a:solidFill>
          </a:ln>
          <a:extLst/>
        </p:spPr>
        <p:txBody>
          <a:bodyPr vert="eaVert" wrap="none" anchor="ctr"/>
          <a:lstStyle/>
          <a:p>
            <a:endParaRPr lang="es-MX" dirty="0">
              <a:solidFill>
                <a:prstClr val="white"/>
              </a:solidFill>
            </a:endParaRPr>
          </a:p>
        </p:txBody>
      </p:sp>
      <p:sp>
        <p:nvSpPr>
          <p:cNvPr id="47" name="Rectangle 25"/>
          <p:cNvSpPr txBox="1">
            <a:spLocks noChangeArrowheads="1"/>
          </p:cNvSpPr>
          <p:nvPr/>
        </p:nvSpPr>
        <p:spPr>
          <a:xfrm>
            <a:off x="228600" y="12700"/>
            <a:ext cx="86868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t>Principales Características Clínicas de la Fibromialgia</a:t>
            </a:r>
          </a:p>
        </p:txBody>
      </p:sp>
      <p:sp>
        <p:nvSpPr>
          <p:cNvPr id="48" name="Rectangle 14"/>
          <p:cNvSpPr>
            <a:spLocks noChangeArrowheads="1"/>
          </p:cNvSpPr>
          <p:nvPr/>
        </p:nvSpPr>
        <p:spPr bwMode="gray">
          <a:xfrm>
            <a:off x="5484936" y="506162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Rigidez matutina</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49" name="Rectangle 15"/>
          <p:cNvSpPr>
            <a:spLocks noChangeArrowheads="1"/>
          </p:cNvSpPr>
          <p:nvPr/>
        </p:nvSpPr>
        <p:spPr bwMode="gray">
          <a:xfrm>
            <a:off x="5383213" y="5780112"/>
            <a:ext cx="29940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endParaRPr>
          </a:p>
        </p:txBody>
      </p:sp>
      <p:sp>
        <p:nvSpPr>
          <p:cNvPr id="50" name="AutoShape 16"/>
          <p:cNvSpPr>
            <a:spLocks noChangeArrowheads="1"/>
          </p:cNvSpPr>
          <p:nvPr/>
        </p:nvSpPr>
        <p:spPr bwMode="gray">
          <a:xfrm rot="16200000" flipH="1">
            <a:off x="5342061" y="4157688"/>
            <a:ext cx="538162" cy="88900"/>
          </a:xfrm>
          <a:prstGeom prst="triangle">
            <a:avLst>
              <a:gd name="adj" fmla="val 50000"/>
            </a:avLst>
          </a:prstGeom>
          <a:solidFill>
            <a:schemeClr val="tx1"/>
          </a:solidFill>
          <a:ln>
            <a:solidFill>
              <a:schemeClr val="tx1"/>
            </a:solidFill>
          </a:ln>
          <a:extLst/>
        </p:spPr>
        <p:txBody>
          <a:bodyPr rot="10800000" wrap="none" anchor="ctr"/>
          <a:lstStyle/>
          <a:p>
            <a:pPr algn="ctr" eaLnBrk="0" hangingPunct="0"/>
            <a:endParaRPr lang="es-MX" dirty="0">
              <a:solidFill>
                <a:srgbClr val="88C8A6"/>
              </a:solidFill>
            </a:endParaRPr>
          </a:p>
        </p:txBody>
      </p:sp>
      <p:sp>
        <p:nvSpPr>
          <p:cNvPr id="51" name="Rectangle 21"/>
          <p:cNvSpPr>
            <a:spLocks noChangeArrowheads="1"/>
          </p:cNvSpPr>
          <p:nvPr/>
        </p:nvSpPr>
        <p:spPr bwMode="gray">
          <a:xfrm>
            <a:off x="5781005" y="2097112"/>
            <a:ext cx="34528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s-MX" sz="1300" dirty="0">
              <a:solidFill>
                <a:srgbClr val="DDDDDD"/>
              </a:solidFill>
            </a:endParaRPr>
          </a:p>
        </p:txBody>
      </p:sp>
      <p:sp>
        <p:nvSpPr>
          <p:cNvPr id="52" name="Rectangle 22"/>
          <p:cNvSpPr>
            <a:spLocks noChangeArrowheads="1"/>
          </p:cNvSpPr>
          <p:nvPr/>
        </p:nvSpPr>
        <p:spPr bwMode="gray">
          <a:xfrm>
            <a:off x="5422230" y="1780121"/>
            <a:ext cx="3911600" cy="569387"/>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rPr>
              <a:t>Deterioro Neurocognitivo</a:t>
            </a:r>
          </a:p>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rPr>
              <a:t>(“fibro-niebla”)</a:t>
            </a:r>
            <a:endParaRPr lang="es-MX" sz="2000" b="1" dirty="0">
              <a:solidFill>
                <a:prstClr val="white"/>
              </a:solidFill>
              <a:effectLst>
                <a:outerShdw blurRad="38100" dist="38100" dir="2700000" algn="tl">
                  <a:srgbClr val="000000"/>
                </a:outerShdw>
              </a:effectLst>
              <a:ea typeface="MS PGothic" pitchFamily="34" charset="-128"/>
            </a:endParaRPr>
          </a:p>
        </p:txBody>
      </p:sp>
      <p:sp>
        <p:nvSpPr>
          <p:cNvPr id="53" name="AutoShape 23"/>
          <p:cNvSpPr>
            <a:spLocks noChangeArrowheads="1"/>
          </p:cNvSpPr>
          <p:nvPr/>
        </p:nvSpPr>
        <p:spPr bwMode="gray">
          <a:xfrm rot="16200000" flipH="1">
            <a:off x="5340473" y="2069456"/>
            <a:ext cx="538163" cy="88900"/>
          </a:xfrm>
          <a:prstGeom prst="triangle">
            <a:avLst>
              <a:gd name="adj" fmla="val 50000"/>
            </a:avLst>
          </a:prstGeom>
          <a:solidFill>
            <a:schemeClr val="tx1"/>
          </a:solidFill>
          <a:ln w="9525">
            <a:solidFill>
              <a:srgbClr val="000000"/>
            </a:solidFill>
            <a:miter lim="800000"/>
            <a:headEnd/>
            <a:tailEnd/>
          </a:ln>
          <a:extLst/>
        </p:spPr>
        <p:txBody>
          <a:bodyPr vert="eaVert" wrap="none" anchor="ctr"/>
          <a:lstStyle/>
          <a:p>
            <a:endParaRPr lang="es-MX" dirty="0">
              <a:solidFill>
                <a:prstClr val="white"/>
              </a:solidFill>
            </a:endParaRPr>
          </a:p>
        </p:txBody>
      </p:sp>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509317" y="1485676"/>
            <a:ext cx="1782763" cy="4319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 27"/>
          <p:cNvSpPr>
            <a:spLocks noChangeArrowheads="1"/>
          </p:cNvSpPr>
          <p:nvPr/>
        </p:nvSpPr>
        <p:spPr bwMode="gray">
          <a:xfrm>
            <a:off x="3797300" y="2362200"/>
            <a:ext cx="152400" cy="152400"/>
          </a:xfrm>
          <a:prstGeom prst="ellipse">
            <a:avLst/>
          </a:prstGeom>
          <a:solidFill>
            <a:schemeClr val="tx1"/>
          </a:solidFill>
          <a:ln>
            <a:noFill/>
          </a:ln>
        </p:spPr>
        <p:txBody>
          <a:bodyPr wrap="none" anchor="ctr"/>
          <a:lstStyle/>
          <a:p>
            <a:endParaRPr lang="es-MX" dirty="0">
              <a:solidFill>
                <a:prstClr val="white"/>
              </a:solidFill>
            </a:endParaRPr>
          </a:p>
        </p:txBody>
      </p:sp>
      <p:sp>
        <p:nvSpPr>
          <p:cNvPr id="56" name="Oval 28"/>
          <p:cNvSpPr>
            <a:spLocks noChangeArrowheads="1"/>
          </p:cNvSpPr>
          <p:nvPr/>
        </p:nvSpPr>
        <p:spPr bwMode="gray">
          <a:xfrm>
            <a:off x="4178300" y="2362200"/>
            <a:ext cx="152400" cy="152400"/>
          </a:xfrm>
          <a:prstGeom prst="ellipse">
            <a:avLst/>
          </a:prstGeom>
          <a:solidFill>
            <a:schemeClr val="tx1"/>
          </a:solidFill>
          <a:ln>
            <a:noFill/>
          </a:ln>
        </p:spPr>
        <p:txBody>
          <a:bodyPr wrap="none" anchor="ctr"/>
          <a:lstStyle/>
          <a:p>
            <a:endParaRPr lang="es-MX" dirty="0">
              <a:solidFill>
                <a:prstClr val="white"/>
              </a:solidFill>
            </a:endParaRPr>
          </a:p>
        </p:txBody>
      </p:sp>
      <p:sp>
        <p:nvSpPr>
          <p:cNvPr id="57" name="Text Box 30"/>
          <p:cNvSpPr txBox="1">
            <a:spLocks noChangeArrowheads="1"/>
          </p:cNvSpPr>
          <p:nvPr/>
        </p:nvSpPr>
        <p:spPr bwMode="gray">
          <a:xfrm>
            <a:off x="3895725" y="2120900"/>
            <a:ext cx="282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pPr>
            <a:endParaRPr lang="es-MX" sz="400" dirty="0">
              <a:solidFill>
                <a:prstClr val="white"/>
              </a:solidFill>
            </a:endParaRPr>
          </a:p>
        </p:txBody>
      </p:sp>
      <p:sp>
        <p:nvSpPr>
          <p:cNvPr id="58" name="AutoShape 35"/>
          <p:cNvSpPr>
            <a:spLocks noChangeArrowheads="1"/>
          </p:cNvSpPr>
          <p:nvPr/>
        </p:nvSpPr>
        <p:spPr bwMode="gray">
          <a:xfrm>
            <a:off x="251521" y="1556792"/>
            <a:ext cx="3257796" cy="4320480"/>
          </a:xfrm>
          <a:prstGeom prst="roundRect">
            <a:avLst>
              <a:gd name="adj" fmla="val 2819"/>
            </a:avLst>
          </a:prstGeom>
          <a:solidFill>
            <a:schemeClr val="accent2"/>
          </a:solidFill>
          <a:ln w="9525">
            <a:solidFill>
              <a:srgbClr val="C00000"/>
            </a:solidFill>
            <a:round/>
            <a:headEnd/>
            <a:tailEnd/>
          </a:ln>
        </p:spPr>
        <p:txBody>
          <a:bodyPr wrap="none" anchor="ctr"/>
          <a:lstStyle/>
          <a:p>
            <a:endParaRPr lang="es-MX" dirty="0">
              <a:solidFill>
                <a:prstClr val="black"/>
              </a:solidFill>
            </a:endParaRPr>
          </a:p>
        </p:txBody>
      </p:sp>
      <p:sp>
        <p:nvSpPr>
          <p:cNvPr id="59" name="Rectangle 3"/>
          <p:cNvSpPr>
            <a:spLocks noChangeArrowheads="1"/>
          </p:cNvSpPr>
          <p:nvPr/>
        </p:nvSpPr>
        <p:spPr bwMode="gray">
          <a:xfrm>
            <a:off x="367504" y="2239194"/>
            <a:ext cx="276433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84150" indent="-184150" defTabSz="457200" fontAlgn="base">
              <a:lnSpc>
                <a:spcPct val="90000"/>
              </a:lnSpc>
              <a:spcBef>
                <a:spcPct val="50000"/>
              </a:spcBef>
              <a:spcAft>
                <a:spcPct val="0"/>
              </a:spcAft>
              <a:buClr>
                <a:prstClr val="white"/>
              </a:buClr>
              <a:buFont typeface="Arial" charset="0"/>
              <a:buChar char="•"/>
            </a:pPr>
            <a:r>
              <a:rPr lang="es-MX" sz="2000" dirty="0" smtClean="0">
                <a:solidFill>
                  <a:prstClr val="white"/>
                </a:solidFill>
                <a:latin typeface="Arial" charset="0"/>
                <a:ea typeface="ＭＳ Ｐゴシック" pitchFamily="-112" charset="-128"/>
              </a:rPr>
              <a:t>El Dolor Crónico Diseminado es la característica que define a la fibromialgia</a:t>
            </a:r>
          </a:p>
          <a:p>
            <a:pPr marL="184150" indent="-184150" defTabSz="457200" fontAlgn="base">
              <a:lnSpc>
                <a:spcPct val="90000"/>
              </a:lnSpc>
              <a:spcBef>
                <a:spcPct val="50000"/>
              </a:spcBef>
              <a:spcAft>
                <a:spcPct val="0"/>
              </a:spcAft>
              <a:buClr>
                <a:prstClr val="white"/>
              </a:buClr>
              <a:buFont typeface="Arial" charset="0"/>
              <a:buChar char="•"/>
            </a:pPr>
            <a:r>
              <a:rPr lang="es-MX" sz="2000" dirty="0" smtClean="0">
                <a:solidFill>
                  <a:prstClr val="white"/>
                </a:solidFill>
                <a:latin typeface="Arial" charset="0"/>
                <a:ea typeface="ＭＳ Ｐゴシック" pitchFamily="-112" charset="-128"/>
              </a:rPr>
              <a:t>Los descriptores de dolor del paciente incluyen:</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Intenso</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Agotador</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Molesto</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Quemante</a:t>
            </a:r>
            <a:endParaRPr lang="es-MX" dirty="0">
              <a:solidFill>
                <a:prstClr val="white"/>
              </a:solidFill>
              <a:latin typeface="Arial" charset="0"/>
              <a:ea typeface="ＭＳ Ｐゴシック" pitchFamily="-112" charset="-128"/>
            </a:endParaRPr>
          </a:p>
        </p:txBody>
      </p:sp>
      <p:sp>
        <p:nvSpPr>
          <p:cNvPr id="60" name="Rectangle 4"/>
          <p:cNvSpPr>
            <a:spLocks noChangeArrowheads="1"/>
          </p:cNvSpPr>
          <p:nvPr/>
        </p:nvSpPr>
        <p:spPr bwMode="gray">
          <a:xfrm>
            <a:off x="500111" y="1804210"/>
            <a:ext cx="2319289"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lnSpc>
                <a:spcPct val="85000"/>
              </a:lnSpc>
              <a:spcBef>
                <a:spcPct val="15000"/>
              </a:spcBef>
              <a:buClr>
                <a:srgbClr val="002060"/>
              </a:buClr>
            </a:pPr>
            <a:r>
              <a:rPr lang="es-MX" sz="2400" b="1" dirty="0" smtClean="0">
                <a:solidFill>
                  <a:prstClr val="white"/>
                </a:solidFill>
              </a:rPr>
              <a:t>Dolor Diseminado</a:t>
            </a:r>
            <a:endParaRPr lang="es-MX" sz="2400" b="1" dirty="0">
              <a:solidFill>
                <a:prstClr val="white"/>
              </a:solidFill>
            </a:endParaRPr>
          </a:p>
        </p:txBody>
      </p:sp>
      <p:sp>
        <p:nvSpPr>
          <p:cNvPr id="61" name="AutoShape 5"/>
          <p:cNvSpPr>
            <a:spLocks noChangeArrowheads="1"/>
          </p:cNvSpPr>
          <p:nvPr/>
        </p:nvSpPr>
        <p:spPr bwMode="gray">
          <a:xfrm rot="5400000">
            <a:off x="3106341" y="3517900"/>
            <a:ext cx="538162" cy="88900"/>
          </a:xfrm>
          <a:prstGeom prst="triangle">
            <a:avLst>
              <a:gd name="adj" fmla="val 50000"/>
            </a:avLst>
          </a:prstGeom>
          <a:solidFill>
            <a:schemeClr val="tx1"/>
          </a:solidFill>
          <a:ln>
            <a:solidFill>
              <a:schemeClr val="tx1"/>
            </a:solidFill>
          </a:ln>
          <a:extLst/>
        </p:spPr>
        <p:txBody>
          <a:bodyPr rot="10800000" vert="eaVert" wrap="none" anchor="ctr"/>
          <a:lstStyle/>
          <a:p>
            <a:endParaRPr lang="es-MX" dirty="0">
              <a:solidFill>
                <a:prstClr val="black"/>
              </a:solidFill>
            </a:endParaRPr>
          </a:p>
        </p:txBody>
      </p:sp>
    </p:spTree>
    <p:extLst>
      <p:ext uri="{BB962C8B-B14F-4D97-AF65-F5344CB8AC3E}">
        <p14:creationId xmlns:p14="http://schemas.microsoft.com/office/powerpoint/2010/main" val="40956416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000"/>
      </a:hlink>
      <a:folHlink>
        <a:srgbClr val="FFFFCC"/>
      </a:folHlink>
    </a:clrScheme>
    <a:fontScheme name="1_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3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98058"/>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0CD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15763</TotalTime>
  <Words>3498</Words>
  <Application>Microsoft Office PowerPoint</Application>
  <PresentationFormat>On-screen Show (4:3)</PresentationFormat>
  <Paragraphs>283</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1_Default Design</vt:lpstr>
      <vt:lpstr>1_Office Theme</vt:lpstr>
      <vt:lpstr>3_Office Theme</vt:lpstr>
      <vt:lpstr>PowerPoint Presentation</vt:lpstr>
      <vt:lpstr>Comité de Desarrollo</vt:lpstr>
      <vt:lpstr>Objetivos de Aprendizaje</vt:lpstr>
      <vt:lpstr>PREGUNTAS FRECUENTES</vt:lpstr>
      <vt:lpstr>Preguntas Frecuentes</vt:lpstr>
      <vt:lpstr>¿Cómo pueden los pacientes con síndromes de sensibilización central/ dolor disfuncional ser identificados?</vt:lpstr>
      <vt:lpstr>Inventario de Sensibilización Central (CSI)</vt:lpstr>
      <vt:lpstr>¿Cuándo debemos sospechar fibromialgia?</vt:lpstr>
      <vt:lpstr>PowerPoint Presentation</vt:lpstr>
      <vt:lpstr>¿Cómo pueden los pacientes con fibromialgia ser identificados?</vt:lpstr>
      <vt:lpstr>¿Qué es “fibro niebla”?</vt:lpstr>
      <vt:lpstr>¿Qué caracteriza los problemas del sueño en la fibromialgia?</vt:lpstr>
      <vt:lpstr>¿Qué clase de ejercicio debe ser recomendado a los pacientes con fibromialgia?</vt:lpstr>
      <vt:lpstr>¿Cuáles son las implicaciones del tratamiento de los cambios patofisiológicos  observados en pacientes con fibromialgia?</vt:lpstr>
      <vt:lpstr>¿Cuándo deben los pacientes con fibromialgia o sospecha de fibromialgia ser referidos a un especialista?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924</cp:revision>
  <cp:lastPrinted>2013-09-10T18:56:49Z</cp:lastPrinted>
  <dcterms:created xsi:type="dcterms:W3CDTF">2013-04-23T13:02:59Z</dcterms:created>
  <dcterms:modified xsi:type="dcterms:W3CDTF">2015-07-06T18:14:23Z</dcterms:modified>
</cp:coreProperties>
</file>