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8" r:id="rId3"/>
  </p:sldMasterIdLst>
  <p:notesMasterIdLst>
    <p:notesMasterId r:id="rId28"/>
  </p:notesMasterIdLst>
  <p:handoutMasterIdLst>
    <p:handoutMasterId r:id="rId29"/>
  </p:handoutMasterIdLst>
  <p:sldIdLst>
    <p:sldId id="930" r:id="rId4"/>
    <p:sldId id="931" r:id="rId5"/>
    <p:sldId id="932" r:id="rId6"/>
    <p:sldId id="1370" r:id="rId7"/>
    <p:sldId id="1371" r:id="rId8"/>
    <p:sldId id="1372" r:id="rId9"/>
    <p:sldId id="1373" r:id="rId10"/>
    <p:sldId id="1374" r:id="rId11"/>
    <p:sldId id="1375" r:id="rId12"/>
    <p:sldId id="1376" r:id="rId13"/>
    <p:sldId id="1377" r:id="rId14"/>
    <p:sldId id="1378" r:id="rId15"/>
    <p:sldId id="1379" r:id="rId16"/>
    <p:sldId id="1380" r:id="rId17"/>
    <p:sldId id="1381" r:id="rId18"/>
    <p:sldId id="1382" r:id="rId19"/>
    <p:sldId id="1383" r:id="rId20"/>
    <p:sldId id="1384" r:id="rId21"/>
    <p:sldId id="1385" r:id="rId22"/>
    <p:sldId id="1386" r:id="rId23"/>
    <p:sldId id="1387" r:id="rId24"/>
    <p:sldId id="1388" r:id="rId25"/>
    <p:sldId id="1389" r:id="rId26"/>
    <p:sldId id="1390" r:id="rId27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e-Claude Vachon" initials="MCV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C8E2FC"/>
    <a:srgbClr val="002B82"/>
    <a:srgbClr val="0C6FCF"/>
    <a:srgbClr val="5AA9F5"/>
    <a:srgbClr val="C03932"/>
    <a:srgbClr val="FF99CC"/>
    <a:srgbClr val="D0ACD4"/>
    <a:srgbClr val="B5C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34559" autoAdjust="0"/>
    <p:restoredTop sz="36918" autoAdjust="0"/>
  </p:normalViewPr>
  <p:slideViewPr>
    <p:cSldViewPr>
      <p:cViewPr varScale="1">
        <p:scale>
          <a:sx n="109" d="100"/>
          <a:sy n="109" d="100"/>
        </p:scale>
        <p:origin x="-174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90" d="100"/>
          <a:sy n="90" d="100"/>
        </p:scale>
        <p:origin x="-1992" y="1902"/>
      </p:cViewPr>
      <p:guideLst>
        <p:guide orient="horz" pos="2909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00832-5A29-4483-88CA-12528CCA536E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853AA-3E1B-4B26-ADAC-BAEB7DFA140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3013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4DE45-43F8-4E42-B6CD-72BD91879E4B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9435C-097B-40B4-A7F6-991F06607D84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8911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969E1-F53B-4F37-BFBF-99D8B1A83589}" type="slidenum">
              <a:rPr lang="en-CA" smtClean="0">
                <a:solidFill>
                  <a:prstClr val="black"/>
                </a:solidFill>
              </a:rPr>
              <a:pPr/>
              <a:t>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75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 pregunta que aparece en esta slide a los participantes para promover la discusión.</a:t>
            </a:r>
            <a:endParaRPr lang="en-CA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E01-D491-4B10-88A5-E060D7A5827E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4126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 pregunta que aparece en esta slide a los participantes para promover la discusión.</a:t>
            </a:r>
            <a:endParaRPr lang="en-CA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E01-D491-4B10-88A5-E060D7A5827E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4253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 pregunta que aparece en esta slide a los participantes para promover la discusión.</a:t>
            </a:r>
            <a:endParaRPr lang="en-CA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E01-D491-4B10-88A5-E060D7A5827E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4253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 pregunta que aparece en esta slide a los participantes para promover la discusión.</a:t>
            </a:r>
            <a:endParaRPr lang="en-CA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E01-D491-4B10-88A5-E060D7A5827E}" type="slidenum">
              <a:rPr lang="en-CA" smtClean="0"/>
              <a:pPr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4253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 pregunta que aparece en esta slide a los participantes para promover la discusión.</a:t>
            </a:r>
            <a:endParaRPr lang="en-CA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>
                <a:solidFill>
                  <a:prstClr val="black"/>
                </a:solidFill>
              </a:rPr>
              <a:pPr/>
              <a:t>14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44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 pregunta que aparece en esta slide a los participantes para promover la discusión.</a:t>
            </a:r>
            <a:endParaRPr lang="en-CA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>
                <a:solidFill>
                  <a:prstClr val="black"/>
                </a:solidFill>
              </a:rPr>
              <a:pPr/>
              <a:t>15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44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 pregunta que aparece en esta slide a los participantes para promover la discusión.</a:t>
            </a:r>
            <a:endParaRPr lang="en-CA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E01-D491-4B10-88A5-E060D7A5827E}" type="slidenum">
              <a:rPr lang="en-CA" smtClean="0"/>
              <a:pPr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6601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 pregunta que aparece en esta slide a los participantes para promover la discusión.</a:t>
            </a:r>
            <a:endParaRPr lang="en-CA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E01-D491-4B10-88A5-E060D7A5827E}" type="slidenum">
              <a:rPr lang="en-CA" smtClean="0"/>
              <a:pPr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532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 pregunta que aparece en esta slide a los participantes para promover la discusión.</a:t>
            </a:r>
            <a:endParaRPr lang="en-CA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E01-D491-4B10-88A5-E060D7A5827E}" type="slidenum">
              <a:rPr lang="en-CA" smtClean="0"/>
              <a:pPr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5327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 pregunta que aparece en esta slide a los participantes para promover la discusión.</a:t>
            </a:r>
            <a:endParaRPr lang="en-CA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E01-D491-4B10-88A5-E060D7A5827E}" type="slidenum">
              <a:rPr lang="en-CA" smtClean="0"/>
              <a:pPr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36051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Por favor reconoce a los miembros del comité de desarrollo.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A9EC6-EB43-4B91-8739-FF238D89996B}" type="slidenum">
              <a:rPr lang="fr-CA" smtClean="0">
                <a:solidFill>
                  <a:prstClr val="black"/>
                </a:solidFill>
              </a:rPr>
              <a:pPr/>
              <a:t>2</a:t>
            </a:fld>
            <a:endParaRPr lang="fr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571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 pregunta que aparece en esta slide a los participantes para promover la discusión.</a:t>
            </a:r>
            <a:endParaRPr lang="en-CA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E01-D491-4B10-88A5-E060D7A5827E}" type="slidenum">
              <a:rPr lang="en-CA" smtClean="0"/>
              <a:pPr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360512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las preguntas que aparecen en esta slide a los participantes para promover la discusión</a:t>
            </a:r>
            <a:r>
              <a:rPr lang="en-CA" b="0" baseline="0" dirty="0" smtClean="0"/>
              <a:t>.</a:t>
            </a:r>
            <a:endParaRPr lang="en-CA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E01-D491-4B10-88A5-E060D7A5827E}" type="slidenum">
              <a:rPr lang="en-CA" smtClean="0"/>
              <a:pPr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11009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 pregunta que aparece en esta slide a los participantes para promover la discusión.</a:t>
            </a:r>
            <a:endParaRPr lang="en-CA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E01-D491-4B10-88A5-E060D7A5827E}" type="slidenum">
              <a:rPr lang="en-CA" smtClean="0"/>
              <a:pPr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4322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 pregunta que aparece en esta slide a los participantes para promover la discusión.</a:t>
            </a:r>
            <a:endParaRPr lang="en-CA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E01-D491-4B10-88A5-E060D7A5827E}" type="slidenum">
              <a:rPr lang="en-CA" smtClean="0"/>
              <a:pPr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4322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 pregunta que aparece en esta slide a los participantes para promover la discusión.</a:t>
            </a:r>
            <a:endParaRPr lang="en-CA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E01-D491-4B10-88A5-E060D7A5827E}" type="slidenum">
              <a:rPr lang="en-CA" smtClean="0"/>
              <a:pPr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0025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Revisa los Objetivos de Aprendizaje para esta sesión. Pregunta a los participantes si tienen alguna meta adicional.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6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7111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s-MX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 pregunta que aparece en esta slide a los participantes para promover la discusión.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E01-D491-4B10-88A5-E060D7A5827E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6503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 pregunta que aparece en esta slide a los participantes para promover la discusión.</a:t>
            </a:r>
            <a:endParaRPr lang="en-CA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E01-D491-4B10-88A5-E060D7A5827E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29875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 pregunta que aparece en esta slide a los participantes para promover la discusión.</a:t>
            </a:r>
            <a:endParaRPr lang="en-CA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E01-D491-4B10-88A5-E060D7A5827E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6503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las preguntas que aparecen en esta slide a los participantes para promover la discusión</a:t>
            </a:r>
            <a:r>
              <a:rPr lang="en-CA" b="0" baseline="0" dirty="0" smtClean="0"/>
              <a:t>.</a:t>
            </a:r>
            <a:endParaRPr lang="en-CA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E01-D491-4B10-88A5-E060D7A5827E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6503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 pregunta que aparece en esta slide a los participantes para promover la discusión.</a:t>
            </a:r>
            <a:endParaRPr lang="en-CA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E01-D491-4B10-88A5-E060D7A5827E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78807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FLY0922_Fond_Slide_v2_HighRez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03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172" y="49965"/>
            <a:ext cx="8229600" cy="930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2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66700"/>
            <a:ext cx="2058987" cy="5695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6088" y="266700"/>
            <a:ext cx="6029325" cy="5695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8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84621"/>
            <a:ext cx="8229600" cy="930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79475" y="1425575"/>
            <a:ext cx="3827463" cy="453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9338" y="1425575"/>
            <a:ext cx="3827462" cy="453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28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84621"/>
            <a:ext cx="8229600" cy="930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9475" y="1425575"/>
            <a:ext cx="3827463" cy="453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9338" y="1425575"/>
            <a:ext cx="3827462" cy="453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2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84621"/>
            <a:ext cx="8229600" cy="930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79475" y="1425575"/>
            <a:ext cx="3827463" cy="453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59338" y="1425575"/>
            <a:ext cx="3827462" cy="45370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506297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84621"/>
            <a:ext cx="8229600" cy="930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79475" y="1425575"/>
            <a:ext cx="7807325" cy="45370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40011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D6D6-819A-43EA-89BD-814C6D297B9E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9570-F785-4BC0-BB7F-3B446C4397B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62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D6D6-819A-43EA-89BD-814C6D297B9E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9570-F785-4BC0-BB7F-3B446C4397B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18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D6D6-819A-43EA-89BD-814C6D297B9E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9570-F785-4BC0-BB7F-3B446C4397B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027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D6D6-819A-43EA-89BD-814C6D297B9E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9570-F785-4BC0-BB7F-3B446C4397B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8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171" y="1180641"/>
            <a:ext cx="7903029" cy="4537075"/>
          </a:xfrm>
          <a:effectLst/>
        </p:spPr>
        <p:txBody>
          <a:bodyPr/>
          <a:lstStyle>
            <a:lvl1pPr>
              <a:spcAft>
                <a:spcPts val="1200"/>
              </a:spcAft>
              <a:buSzPct val="100000"/>
              <a:buFontTx/>
              <a:buBlip>
                <a:blip r:embed="rId2"/>
              </a:buBlip>
              <a:defRPr sz="2200" b="1">
                <a:solidFill>
                  <a:schemeClr val="bg1"/>
                </a:solidFill>
              </a:defRPr>
            </a:lvl1pPr>
            <a:lvl2pPr>
              <a:spcAft>
                <a:spcPts val="1200"/>
              </a:spcAft>
              <a:buClr>
                <a:schemeClr val="bg1"/>
              </a:buClr>
              <a:defRPr sz="2000" b="1">
                <a:solidFill>
                  <a:srgbClr val="FCD77C"/>
                </a:solidFill>
              </a:defRPr>
            </a:lvl2pPr>
            <a:lvl3pPr>
              <a:spcAft>
                <a:spcPts val="1200"/>
              </a:spcAft>
              <a:buClr>
                <a:schemeClr val="bg1"/>
              </a:buClr>
              <a:defRPr b="1">
                <a:solidFill>
                  <a:schemeClr val="bg1"/>
                </a:solidFill>
              </a:defRPr>
            </a:lvl3pPr>
            <a:lvl4pPr>
              <a:spcAft>
                <a:spcPts val="120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12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14" y="177046"/>
            <a:ext cx="8229600" cy="776726"/>
          </a:xfrm>
          <a:effectLst/>
        </p:spPr>
        <p:txBody>
          <a:bodyPr/>
          <a:lstStyle>
            <a:lvl1pPr>
              <a:lnSpc>
                <a:spcPts val="3200"/>
              </a:lnSpc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04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D6D6-819A-43EA-89BD-814C6D297B9E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9570-F785-4BC0-BB7F-3B446C4397B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29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D6D6-819A-43EA-89BD-814C6D297B9E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9570-F785-4BC0-BB7F-3B446C4397B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73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D6D6-819A-43EA-89BD-814C6D297B9E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9570-F785-4BC0-BB7F-3B446C4397B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72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D6D6-819A-43EA-89BD-814C6D297B9E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9570-F785-4BC0-BB7F-3B446C4397B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4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D6D6-819A-43EA-89BD-814C6D297B9E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9570-F785-4BC0-BB7F-3B446C4397B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08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D6D6-819A-43EA-89BD-814C6D297B9E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9570-F785-4BC0-BB7F-3B446C4397B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2149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D6D6-819A-43EA-89BD-814C6D297B9E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9570-F785-4BC0-BB7F-3B446C4397B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9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FCB1-2C7E-48FE-AFB6-C4DD5DA12CBD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2" descr="M:\Clients\Clients N-Z\PFIZER_GLOBAL\LYRICA\2013\GPFLY1301 Pain Education Activities\Pieces_Produites\Presentations\Background\Toutes_lesTitle_Slides\Visuel_Général_TitleSl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7711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30EF-E8A0-480D-A2B3-15E6618FFF89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01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8A68-84C0-4001-A655-208EB6AA82DE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67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30207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E20F-B2B4-4061-8850-A9F42E8BD33E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0525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D6E7-2E7F-47B8-8B3C-ACE84C735492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8495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8AE9-A20F-48B5-BDAA-A720A55A3EEC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890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749D-4184-4C71-801E-9E89F5E534B7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150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DDC4-A8DF-48F0-A2E5-D19B3E8914D5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4616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7E68-E419-46A1-9FB6-76BA2F7678A9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270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404B-BA79-445C-BD61-9352AD1889CF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2897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37D0-401F-4CEE-8E0D-5176B878823C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80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244037"/>
            <a:ext cx="8229600" cy="777875"/>
          </a:xfrm>
          <a:effectLst/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9475" y="1425575"/>
            <a:ext cx="3827463" cy="453707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9338" y="1425575"/>
            <a:ext cx="3827462" cy="453707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19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3916"/>
            <a:ext cx="8229600" cy="68382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1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172" y="149946"/>
            <a:ext cx="8229600" cy="835479"/>
          </a:xfrm>
          <a:effectLst/>
        </p:spPr>
        <p:txBody>
          <a:bodyPr/>
          <a:lstStyle>
            <a:lvl1pPr>
              <a:defRPr lang="en-US" sz="2800" b="1" dirty="0">
                <a:solidFill>
                  <a:srgbClr val="FCD77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90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7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34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556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Fond_slide_rouge_v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1588"/>
            <a:ext cx="91424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9475" y="1425575"/>
            <a:ext cx="78073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7838" y="66675"/>
            <a:ext cx="82296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Title inserted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2557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lang="en-US" sz="3200" b="1" kern="1200" dirty="0">
          <a:solidFill>
            <a:srgbClr val="FCD77C"/>
          </a:solidFill>
          <a:latin typeface="Arial" pitchFamily="34" charset="0"/>
          <a:ea typeface="ＭＳ Ｐゴシック" pitchFamily="-112" charset="-128"/>
          <a:cs typeface="+mn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FCD77C"/>
          </a:solidFill>
          <a:latin typeface="Arial" charset="0"/>
          <a:ea typeface="ＭＳ Ｐゴシック" pitchFamily="-112" charset="-128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FCD77C"/>
          </a:solidFill>
          <a:latin typeface="Arial" charset="0"/>
          <a:ea typeface="ＭＳ Ｐゴシック" pitchFamily="-112" charset="-128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FCD77C"/>
          </a:solidFill>
          <a:latin typeface="Arial" charset="0"/>
          <a:ea typeface="ＭＳ Ｐゴシック" pitchFamily="-112" charset="-128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FCD77C"/>
          </a:solidFill>
          <a:latin typeface="Arial" charset="0"/>
          <a:ea typeface="ＭＳ Ｐゴシック" pitchFamily="-112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D46B02"/>
          </a:solidFill>
          <a:latin typeface="Arial" charset="0"/>
          <a:ea typeface="MS PGothic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D46B02"/>
          </a:solidFill>
          <a:latin typeface="Arial" charset="0"/>
          <a:ea typeface="MS PGothic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D46B02"/>
          </a:solidFill>
          <a:latin typeface="Arial" charset="0"/>
          <a:ea typeface="MS PGothic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D46B02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CD77C"/>
        </a:buClr>
        <a:buSzPct val="100000"/>
        <a:buBlip>
          <a:blip r:embed="rId18"/>
        </a:buBlip>
        <a:defRPr sz="2200" b="1">
          <a:solidFill>
            <a:schemeClr val="bg1"/>
          </a:solidFill>
          <a:latin typeface="+mn-lt"/>
          <a:ea typeface="ＭＳ Ｐゴシック" pitchFamily="-112" charset="-128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ts val="600"/>
        </a:spcAft>
        <a:buClr>
          <a:schemeClr val="bg1"/>
        </a:buClr>
        <a:buFont typeface="Arial" charset="0"/>
        <a:buChar char="–"/>
        <a:defRPr sz="2000" b="1">
          <a:solidFill>
            <a:srgbClr val="FCD77C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Char char="•"/>
        <a:defRPr sz="2000" b="1">
          <a:solidFill>
            <a:schemeClr val="bg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DD6D6-819A-43EA-89BD-814C6D297B9E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19570-F785-4BC0-BB7F-3B446C4397B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9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T_fond_23mai2013_3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933DF-4403-412A-9A47-2D877CE653CA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27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:\Clients\Clients N-Z\PFIZER_GLOBAL\LYRICA\2013\GPFLY1301 Pain Education Activities\Pieces_Produites\Presentations\Background\Toutes_lesTitle_Slides\Visuel_KNOW_CENTRAL_SENSIT_DYSF_PAIN_TitleSl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37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para Discusión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¿En qué formas impacta la fibromialgia la calidad de vida de sus pacientes?</a:t>
            </a:r>
          </a:p>
          <a:p>
            <a:pPr lvl="1"/>
            <a:r>
              <a:rPr lang="es-MX" dirty="0" smtClean="0"/>
              <a:t>¿Cómo influencia esto la forma en que maneja a estos pacientes?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Carga de la Enfermedad</a:t>
            </a: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53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para Discusión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¿Qué tan frecuentemente atiende pacientes con estas características clínicas?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Evaluación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8649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para Discusión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¿Cómo identifica a los pacientes con fibromialgia en la práctica clínica?</a:t>
            </a:r>
            <a:endParaRPr lang="es-MX" dirty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Evaluación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8649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para Discusión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¿Cuáles son algunas de sus mayores dificultades para diagnosticar a los pacientes con  fibromialgia?</a:t>
            </a:r>
          </a:p>
          <a:p>
            <a:pPr lvl="1"/>
            <a:r>
              <a:rPr lang="es-MX" dirty="0" smtClean="0"/>
              <a:t>¿Cómo resuelve estas dificultades?</a:t>
            </a:r>
            <a:endParaRPr lang="es-MX" dirty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Evaluación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8695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para Discusión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¿Qué exámenes físicos y/o otros exámenes usa rutinariamente para evaluar fibromialgia?</a:t>
            </a:r>
            <a:endParaRPr lang="es-MX" dirty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Evaluación</a:t>
            </a: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9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para Discusión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¿Qué le dice a sus pacientes que cree que padecen fibromialgia?</a:t>
            </a:r>
            <a:endParaRPr lang="es-MX" dirty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Evaluación</a:t>
            </a: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5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para Discusión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  <a:defRPr/>
            </a:pPr>
            <a:r>
              <a:rPr lang="es-MX" dirty="0" smtClean="0"/>
              <a:t>¿Qué terapias no-farmacológicas ha visto que son útiles para el manejo de fibromialgia en sus pacientes?</a:t>
            </a:r>
          </a:p>
          <a:p>
            <a:pPr lvl="1">
              <a:spcAft>
                <a:spcPts val="1800"/>
              </a:spcAft>
              <a:defRPr/>
            </a:pPr>
            <a:r>
              <a:rPr lang="es-MX" dirty="0" smtClean="0"/>
              <a:t>¿Cuáles ha visto que son inefectivas/no útiles?</a:t>
            </a:r>
            <a:endParaRPr lang="es-MX" dirty="0"/>
          </a:p>
        </p:txBody>
      </p:sp>
      <p:sp>
        <p:nvSpPr>
          <p:cNvPr id="5" name="Rounded Rectangle 4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Manejo</a:t>
            </a: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0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para Discusión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¿Existen modalidades no-farmacológicas sobre las que sus pacientes preguntan regularmente?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Manejo</a:t>
            </a: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8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para Discusión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¿Qué enfoques no-farmacológicas podría usar para ayudar a manejar la fibromialgia desde una perspectiva biopsicosocial? </a:t>
            </a:r>
            <a:endParaRPr lang="es-MX" dirty="0"/>
          </a:p>
        </p:txBody>
      </p:sp>
      <p:sp>
        <p:nvSpPr>
          <p:cNvPr id="5" name="Rounded Rectangle 4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Manejo</a:t>
            </a: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5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para Discusión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Qué terapias farmacológicas tiende a usar de primera-línea para manejar el dolor en pacientes con fibromialgia?</a:t>
            </a:r>
          </a:p>
          <a:p>
            <a:pPr marL="914400" lvl="2" indent="0">
              <a:buNone/>
            </a:pPr>
            <a:endParaRPr lang="es-MX" dirty="0"/>
          </a:p>
        </p:txBody>
      </p:sp>
      <p:sp>
        <p:nvSpPr>
          <p:cNvPr id="5" name="Rounded Rectangle 4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Manejo</a:t>
            </a: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2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noProof="0" dirty="0" smtClean="0"/>
              <a:t>Comité de Desarrollo</a:t>
            </a:r>
            <a:endParaRPr lang="es-MX" noProof="0" dirty="0"/>
          </a:p>
        </p:txBody>
      </p:sp>
      <p:sp>
        <p:nvSpPr>
          <p:cNvPr id="3" name="TextBox 2"/>
          <p:cNvSpPr txBox="1"/>
          <p:nvPr/>
        </p:nvSpPr>
        <p:spPr>
          <a:xfrm>
            <a:off x="2624941" y="6365609"/>
            <a:ext cx="4420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i="1" dirty="0" smtClean="0">
                <a:solidFill>
                  <a:srgbClr val="002060"/>
                </a:solidFill>
              </a:rPr>
              <a:t>Este programa fue patrocinado por Pfizer Inc.</a:t>
            </a:r>
            <a:endParaRPr lang="es-MX" i="1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3B8EED-60FF-4798-B00A-5F8F0039E366}" type="slidenum">
              <a:rPr lang="en-CA" smtClean="0">
                <a:solidFill>
                  <a:prstClr val="black"/>
                </a:solidFill>
              </a:rPr>
              <a:pPr/>
              <a:t>2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395536" y="1443255"/>
            <a:ext cx="288032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prstClr val="black"/>
                </a:solidFill>
              </a:rPr>
              <a:t>Mario </a:t>
            </a:r>
            <a:r>
              <a:rPr lang="en-CA" sz="1600" b="1" dirty="0" smtClean="0">
                <a:solidFill>
                  <a:prstClr val="black"/>
                </a:solidFill>
              </a:rPr>
              <a:t>H. Cardiel</a:t>
            </a:r>
            <a:r>
              <a:rPr lang="en-CA" sz="1600" b="1" dirty="0">
                <a:solidFill>
                  <a:prstClr val="black"/>
                </a:solidFill>
              </a:rPr>
              <a:t>, MD, MSc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Rheumatologist</a:t>
            </a:r>
          </a:p>
          <a:p>
            <a:r>
              <a:rPr lang="en-US" sz="1600" dirty="0" smtClean="0">
                <a:solidFill>
                  <a:srgbClr val="0C6FCF">
                    <a:lumMod val="75000"/>
                  </a:srgbClr>
                </a:solidFill>
              </a:rPr>
              <a:t>Morelia</a:t>
            </a:r>
            <a:r>
              <a:rPr lang="en-CA" sz="1600" dirty="0" smtClean="0">
                <a:solidFill>
                  <a:srgbClr val="0C6FCF">
                    <a:lumMod val="75000"/>
                  </a:srgbClr>
                </a:solidFill>
              </a:rPr>
              <a:t>, </a:t>
            </a:r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Mexico</a:t>
            </a:r>
          </a:p>
          <a:p>
            <a:r>
              <a:rPr lang="en-CA" sz="1600" dirty="0">
                <a:solidFill>
                  <a:prstClr val="white"/>
                </a:solidFill>
              </a:rPr>
              <a:t> </a:t>
            </a:r>
            <a:endParaRPr lang="en-CA" sz="2400" dirty="0">
              <a:solidFill>
                <a:prstClr val="white"/>
              </a:solidFill>
            </a:endParaRPr>
          </a:p>
          <a:p>
            <a:r>
              <a:rPr lang="en-CA" sz="1600" b="1" dirty="0" smtClean="0">
                <a:solidFill>
                  <a:prstClr val="black"/>
                </a:solidFill>
              </a:rPr>
              <a:t>Andrei </a:t>
            </a:r>
            <a:r>
              <a:rPr lang="en-CA" sz="1600" b="1" dirty="0">
                <a:solidFill>
                  <a:prstClr val="black"/>
                </a:solidFill>
              </a:rPr>
              <a:t>Danilov, MD, DSc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Neurologist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Moscow, Russia</a:t>
            </a:r>
          </a:p>
          <a:p>
            <a:r>
              <a:rPr lang="en-CA" sz="1600" dirty="0">
                <a:solidFill>
                  <a:prstClr val="white"/>
                </a:solidFill>
              </a:rPr>
              <a:t> </a:t>
            </a:r>
          </a:p>
          <a:p>
            <a:r>
              <a:rPr lang="en-CA" sz="1600" b="1" dirty="0">
                <a:solidFill>
                  <a:prstClr val="black"/>
                </a:solidFill>
              </a:rPr>
              <a:t>Smail Daoudi, MD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Neurologist</a:t>
            </a:r>
          </a:p>
          <a:p>
            <a:r>
              <a:rPr lang="fr-CA" sz="1600" dirty="0">
                <a:solidFill>
                  <a:srgbClr val="0C6FCF">
                    <a:lumMod val="75000"/>
                  </a:srgbClr>
                </a:solidFill>
              </a:rPr>
              <a:t>Tizi Ouzou, </a:t>
            </a:r>
            <a:r>
              <a:rPr lang="fr-CA" sz="1600" dirty="0" smtClean="0">
                <a:solidFill>
                  <a:srgbClr val="0C6FCF">
                    <a:lumMod val="75000"/>
                  </a:srgbClr>
                </a:solidFill>
              </a:rPr>
              <a:t>Algeria</a:t>
            </a:r>
          </a:p>
          <a:p>
            <a:endParaRPr lang="fr-CA" sz="1600" dirty="0">
              <a:solidFill>
                <a:prstClr val="white"/>
              </a:solidFill>
            </a:endParaRPr>
          </a:p>
          <a:p>
            <a:r>
              <a:rPr lang="fr-CA" sz="1600" b="1" dirty="0">
                <a:solidFill>
                  <a:prstClr val="black"/>
                </a:solidFill>
              </a:rPr>
              <a:t>João Batista </a:t>
            </a:r>
            <a:r>
              <a:rPr lang="fr-CA" sz="1600" b="1" dirty="0" smtClean="0">
                <a:solidFill>
                  <a:prstClr val="black"/>
                </a:solidFill>
              </a:rPr>
              <a:t>S. Garcia</a:t>
            </a:r>
            <a:r>
              <a:rPr lang="fr-CA" sz="1600" b="1" dirty="0">
                <a:solidFill>
                  <a:prstClr val="black"/>
                </a:solidFill>
              </a:rPr>
              <a:t>, MD, PhD</a:t>
            </a:r>
            <a:endParaRPr lang="en-CA" sz="1600" b="1" dirty="0">
              <a:solidFill>
                <a:prstClr val="black"/>
              </a:solidFill>
            </a:endParaRPr>
          </a:p>
          <a:p>
            <a:r>
              <a:rPr lang="en-CA" sz="1600" dirty="0" smtClean="0">
                <a:solidFill>
                  <a:srgbClr val="0C6FCF">
                    <a:lumMod val="75000"/>
                  </a:srgbClr>
                </a:solidFill>
              </a:rPr>
              <a:t>Anesthesiologist</a:t>
            </a:r>
            <a:endParaRPr lang="en-CA" sz="1600" dirty="0">
              <a:solidFill>
                <a:srgbClr val="0C6FCF">
                  <a:lumMod val="75000"/>
                </a:srgbClr>
              </a:solidFill>
            </a:endParaRP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S</a:t>
            </a:r>
            <a:r>
              <a:rPr lang="fr-CA" sz="1600" dirty="0">
                <a:solidFill>
                  <a:srgbClr val="0C6FCF">
                    <a:lumMod val="75000"/>
                  </a:srgbClr>
                </a:solidFill>
              </a:rPr>
              <a:t>ã</a:t>
            </a:r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o Luis, Brazil</a:t>
            </a:r>
          </a:p>
          <a:p>
            <a:endParaRPr lang="en-CA" sz="1700" dirty="0">
              <a:solidFill>
                <a:prstClr val="white"/>
              </a:solidFill>
            </a:endParaRPr>
          </a:p>
          <a:p>
            <a:r>
              <a:rPr lang="en-CA" sz="1600" b="1" dirty="0" smtClean="0">
                <a:solidFill>
                  <a:prstClr val="black"/>
                </a:solidFill>
              </a:rPr>
              <a:t>Yuzhou </a:t>
            </a:r>
            <a:r>
              <a:rPr lang="en-CA" sz="1600" b="1" dirty="0">
                <a:solidFill>
                  <a:prstClr val="black"/>
                </a:solidFill>
              </a:rPr>
              <a:t>Guan, MD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Neurologist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Beijing, China</a:t>
            </a:r>
          </a:p>
          <a:p>
            <a:endParaRPr lang="en-CA" sz="1700" dirty="0">
              <a:solidFill>
                <a:prstClr val="white"/>
              </a:solidFill>
            </a:endParaRPr>
          </a:p>
        </p:txBody>
      </p:sp>
      <p:sp>
        <p:nvSpPr>
          <p:cNvPr id="9" name="Rectangle 4"/>
          <p:cNvSpPr/>
          <p:nvPr/>
        </p:nvSpPr>
        <p:spPr>
          <a:xfrm>
            <a:off x="3275856" y="1443255"/>
            <a:ext cx="280557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 smtClean="0">
                <a:solidFill>
                  <a:prstClr val="black"/>
                </a:solidFill>
              </a:rPr>
              <a:t>Supranee </a:t>
            </a:r>
            <a:r>
              <a:rPr lang="en-CA" sz="1600" b="1" dirty="0">
                <a:solidFill>
                  <a:prstClr val="black"/>
                </a:solidFill>
              </a:rPr>
              <a:t>Niruthisard, MD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Pain Specialist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Bangkok, Thailand</a:t>
            </a:r>
          </a:p>
          <a:p>
            <a:r>
              <a:rPr lang="en-CA" sz="1600" dirty="0">
                <a:solidFill>
                  <a:prstClr val="white"/>
                </a:solidFill>
              </a:rPr>
              <a:t> </a:t>
            </a:r>
          </a:p>
          <a:p>
            <a:r>
              <a:rPr lang="en-CA" sz="1600" b="1" dirty="0">
                <a:solidFill>
                  <a:prstClr val="black"/>
                </a:solidFill>
              </a:rPr>
              <a:t>Germán Ochoa, MD</a:t>
            </a:r>
          </a:p>
          <a:p>
            <a:r>
              <a:rPr lang="en-CA" sz="1600" dirty="0" smtClean="0">
                <a:solidFill>
                  <a:srgbClr val="0C6FCF">
                    <a:lumMod val="75000"/>
                  </a:srgbClr>
                </a:solidFill>
              </a:rPr>
              <a:t>Orthopedist</a:t>
            </a:r>
            <a:endParaRPr lang="en-CA" sz="1600" dirty="0">
              <a:solidFill>
                <a:srgbClr val="0C6FCF">
                  <a:lumMod val="75000"/>
                </a:srgbClr>
              </a:solidFill>
            </a:endParaRPr>
          </a:p>
          <a:p>
            <a:r>
              <a:rPr lang="en-CA" sz="1600" dirty="0" smtClean="0">
                <a:solidFill>
                  <a:srgbClr val="0C6FCF">
                    <a:lumMod val="75000"/>
                  </a:srgbClr>
                </a:solidFill>
              </a:rPr>
              <a:t>Bogotá, Colombia</a:t>
            </a:r>
          </a:p>
          <a:p>
            <a:endParaRPr lang="en-CA" sz="1600" dirty="0">
              <a:solidFill>
                <a:prstClr val="white"/>
              </a:solidFill>
            </a:endParaRPr>
          </a:p>
          <a:p>
            <a:r>
              <a:rPr lang="en-CA" sz="1600" b="1" dirty="0">
                <a:solidFill>
                  <a:prstClr val="black"/>
                </a:solidFill>
              </a:rPr>
              <a:t>Milton Raff, </a:t>
            </a:r>
            <a:r>
              <a:rPr lang="en-CA" sz="1600" b="1" dirty="0" smtClean="0">
                <a:solidFill>
                  <a:prstClr val="black"/>
                </a:solidFill>
              </a:rPr>
              <a:t>MD, BSc</a:t>
            </a:r>
            <a:endParaRPr lang="en-CA" sz="1600" b="1" dirty="0">
              <a:solidFill>
                <a:prstClr val="black"/>
              </a:solidFill>
            </a:endParaRP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Consultant </a:t>
            </a:r>
            <a:r>
              <a:rPr lang="en-CA" sz="1600" dirty="0" smtClean="0">
                <a:solidFill>
                  <a:srgbClr val="0C6FCF">
                    <a:lumMod val="75000"/>
                  </a:srgbClr>
                </a:solidFill>
              </a:rPr>
              <a:t>Anesthetist</a:t>
            </a:r>
            <a:endParaRPr lang="en-CA" sz="1600" dirty="0">
              <a:solidFill>
                <a:srgbClr val="0C6FCF">
                  <a:lumMod val="75000"/>
                </a:srgbClr>
              </a:solidFill>
            </a:endParaRP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Cape Town, South Africa</a:t>
            </a:r>
          </a:p>
          <a:p>
            <a:r>
              <a:rPr lang="en-CA" sz="1600" dirty="0">
                <a:solidFill>
                  <a:prstClr val="white"/>
                </a:solidFill>
              </a:rPr>
              <a:t> </a:t>
            </a:r>
            <a:endParaRPr lang="en-CA" sz="1600" dirty="0" smtClean="0">
              <a:solidFill>
                <a:prstClr val="white"/>
              </a:solidFill>
            </a:endParaRPr>
          </a:p>
          <a:p>
            <a:r>
              <a:rPr lang="en-CA" sz="1600" b="1" dirty="0">
                <a:solidFill>
                  <a:prstClr val="black"/>
                </a:solidFill>
              </a:rPr>
              <a:t>Raymond L. Rosales, MD, PhD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Neurologist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Manila, Philippines</a:t>
            </a:r>
          </a:p>
          <a:p>
            <a:endParaRPr lang="en-CA" sz="1600" dirty="0">
              <a:solidFill>
                <a:prstClr val="white"/>
              </a:solidFill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6009425" y="1447611"/>
            <a:ext cx="295506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 smtClean="0">
                <a:solidFill>
                  <a:prstClr val="black"/>
                </a:solidFill>
              </a:rPr>
              <a:t>Jose </a:t>
            </a:r>
            <a:r>
              <a:rPr lang="en-CA" sz="1600" b="1" dirty="0">
                <a:solidFill>
                  <a:prstClr val="black"/>
                </a:solidFill>
              </a:rPr>
              <a:t>Antonio San Juan, MD</a:t>
            </a:r>
          </a:p>
          <a:p>
            <a:r>
              <a:rPr lang="en-CA" sz="1600" dirty="0" smtClean="0">
                <a:solidFill>
                  <a:srgbClr val="0C6FCF">
                    <a:lumMod val="75000"/>
                  </a:srgbClr>
                </a:solidFill>
              </a:rPr>
              <a:t>Orthopedic </a:t>
            </a:r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Surgeon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Cebu City, Philippines</a:t>
            </a:r>
          </a:p>
          <a:p>
            <a:r>
              <a:rPr lang="en-CA" sz="1600" dirty="0">
                <a:solidFill>
                  <a:prstClr val="white"/>
                </a:solidFill>
              </a:rPr>
              <a:t> </a:t>
            </a:r>
          </a:p>
          <a:p>
            <a:r>
              <a:rPr lang="en-CA" sz="1600" b="1" dirty="0">
                <a:solidFill>
                  <a:prstClr val="black"/>
                </a:solidFill>
              </a:rPr>
              <a:t>Ammar Salti, MD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Consultant </a:t>
            </a:r>
            <a:r>
              <a:rPr lang="en-CA" sz="1600" dirty="0" smtClean="0">
                <a:solidFill>
                  <a:srgbClr val="0C6FCF">
                    <a:lumMod val="75000"/>
                  </a:srgbClr>
                </a:solidFill>
              </a:rPr>
              <a:t>Anesthetist</a:t>
            </a:r>
            <a:endParaRPr lang="en-CA" sz="1600" dirty="0">
              <a:solidFill>
                <a:srgbClr val="0C6FCF">
                  <a:lumMod val="75000"/>
                </a:srgbClr>
              </a:solidFill>
            </a:endParaRP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Abu Dhabi, United Arab </a:t>
            </a:r>
            <a:r>
              <a:rPr lang="en-CA" sz="1600" dirty="0" smtClean="0">
                <a:solidFill>
                  <a:srgbClr val="0C6FCF">
                    <a:lumMod val="75000"/>
                  </a:srgbClr>
                </a:solidFill>
              </a:rPr>
              <a:t>Emirates</a:t>
            </a:r>
          </a:p>
          <a:p>
            <a:endParaRPr lang="en-CA" sz="1600" dirty="0">
              <a:solidFill>
                <a:prstClr val="white"/>
              </a:solidFill>
            </a:endParaRPr>
          </a:p>
          <a:p>
            <a:r>
              <a:rPr lang="en-CA" sz="1600" b="1" dirty="0">
                <a:solidFill>
                  <a:prstClr val="black"/>
                </a:solidFill>
              </a:rPr>
              <a:t>Xinping Tian, MD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Rheumatologist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Beijing, China</a:t>
            </a:r>
          </a:p>
          <a:p>
            <a:r>
              <a:rPr lang="en-CA" sz="1600" dirty="0">
                <a:solidFill>
                  <a:prstClr val="white"/>
                </a:solidFill>
              </a:rPr>
              <a:t> </a:t>
            </a:r>
          </a:p>
          <a:p>
            <a:r>
              <a:rPr lang="en-CA" sz="1600" b="1" dirty="0" smtClean="0">
                <a:solidFill>
                  <a:prstClr val="black"/>
                </a:solidFill>
              </a:rPr>
              <a:t>Işin Ünal-Çevik</a:t>
            </a:r>
            <a:r>
              <a:rPr lang="en-CA" sz="1600" b="1" dirty="0">
                <a:solidFill>
                  <a:prstClr val="black"/>
                </a:solidFill>
              </a:rPr>
              <a:t>, MD, PhD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Neurologist, Neuroscientist and Pain Specialist </a:t>
            </a:r>
          </a:p>
          <a:p>
            <a:r>
              <a:rPr lang="en-CA" sz="1600" dirty="0" smtClean="0">
                <a:solidFill>
                  <a:srgbClr val="0C6FCF">
                    <a:lumMod val="75000"/>
                  </a:srgbClr>
                </a:solidFill>
              </a:rPr>
              <a:t>Ankara</a:t>
            </a:r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, Turkey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 </a:t>
            </a:r>
          </a:p>
          <a:p>
            <a:endParaRPr lang="en-CA" sz="1700" dirty="0">
              <a:solidFill>
                <a:prstClr val="white"/>
              </a:solidFill>
            </a:endParaRPr>
          </a:p>
          <a:p>
            <a:r>
              <a:rPr lang="en-CA" sz="1700" dirty="0">
                <a:solidFill>
                  <a:prstClr val="white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724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para Discusión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¿Cómo integraría los conceptos discutidos el día de hoy en un plan de tratamiento concreto para un paciente con fibromialgia? </a:t>
            </a:r>
          </a:p>
          <a:p>
            <a:pPr marL="914400" lvl="2" indent="0">
              <a:buNone/>
            </a:pPr>
            <a:endParaRPr lang="es-MX" dirty="0"/>
          </a:p>
        </p:txBody>
      </p:sp>
      <p:sp>
        <p:nvSpPr>
          <p:cNvPr id="5" name="Rounded Rectangle 4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Manejo</a:t>
            </a: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Preguntas para Discusión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¿Cuáles piensa que son las diferencias entre las distintas recomendaciones de las guías?</a:t>
            </a:r>
          </a:p>
          <a:p>
            <a:r>
              <a:rPr lang="es-MX" dirty="0" smtClean="0"/>
              <a:t>¿Cómo afecta esto su práctica clínica?</a:t>
            </a:r>
            <a:endParaRPr lang="es-MX" dirty="0"/>
          </a:p>
        </p:txBody>
      </p:sp>
      <p:sp>
        <p:nvSpPr>
          <p:cNvPr id="5" name="Rounded Rectangle 4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Manejo</a:t>
            </a: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3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para Discusión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¿Es la falta de apego a los analgésicos un problema para sus pacientes que padecen fibromialgia?</a:t>
            </a:r>
          </a:p>
          <a:p>
            <a:pPr lvl="1"/>
            <a:r>
              <a:rPr lang="es-MX" dirty="0" smtClean="0"/>
              <a:t>En ese caso, ¿cómo maneja este tema en la práctica clínica?</a:t>
            </a:r>
            <a:endParaRPr lang="es-MX" dirty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Manejo</a:t>
            </a: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10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para Discusión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¿Es la falta de apego a los cambios en el estilo de vida y/o a las terapias no-farmacológicas un problema para sus pacientes que padecen fibromialgia?</a:t>
            </a:r>
          </a:p>
          <a:p>
            <a:pPr lvl="1"/>
            <a:r>
              <a:rPr lang="es-MX" dirty="0" smtClean="0"/>
              <a:t>En ese caso, ¿cómo maneja este tema en la práctica clínica?</a:t>
            </a:r>
            <a:endParaRPr lang="es-MX" dirty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Manejo</a:t>
            </a: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8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para Discusión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¿Cuáles son algunas de las estrategias que usa en su práctica para promover la auto-eficacia?</a:t>
            </a:r>
            <a:endParaRPr lang="es-MX" dirty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Manejo</a:t>
            </a: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84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Objetivos de Aprendizaje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s-MX" dirty="0" smtClean="0"/>
              <a:t>Al terminar este módulo, los participantes podrán:</a:t>
            </a:r>
          </a:p>
          <a:p>
            <a:pPr lvl="1">
              <a:spcAft>
                <a:spcPts val="1200"/>
              </a:spcAft>
            </a:pPr>
            <a:r>
              <a:rPr lang="es-MX" dirty="0" smtClean="0"/>
              <a:t>Discutir la prevalencia de varios síndromes que involucran sensibilización central/dolor disfuncional, enfocándose en fibromialgia</a:t>
            </a:r>
          </a:p>
          <a:p>
            <a:pPr lvl="1">
              <a:spcAft>
                <a:spcPts val="1200"/>
              </a:spcAft>
            </a:pPr>
            <a:r>
              <a:rPr lang="es-MX" dirty="0" smtClean="0"/>
              <a:t>Entender el impacto de los síndromes que involucran sensibilización central/dolor disfuncional, como fibromialgia,  en el funcionamiento del paciente y la calidad de vida</a:t>
            </a:r>
          </a:p>
          <a:p>
            <a:pPr lvl="1">
              <a:spcAft>
                <a:spcPts val="1200"/>
              </a:spcAft>
            </a:pPr>
            <a:r>
              <a:rPr lang="es-MX" dirty="0" smtClean="0"/>
              <a:t>Explicar la patofisiología de la sensibilización central/ dolor disfuncional </a:t>
            </a:r>
          </a:p>
          <a:p>
            <a:pPr lvl="1">
              <a:spcAft>
                <a:spcPts val="1200"/>
              </a:spcAft>
            </a:pPr>
            <a:r>
              <a:rPr lang="es-MX" dirty="0" smtClean="0"/>
              <a:t>Reconocer las principales características clínicas del la fibromialgia</a:t>
            </a:r>
          </a:p>
          <a:p>
            <a:pPr lvl="1">
              <a:spcAft>
                <a:spcPts val="1200"/>
              </a:spcAft>
            </a:pPr>
            <a:r>
              <a:rPr lang="es-MX" dirty="0" smtClean="0"/>
              <a:t>Seleccionar estrategias farmacológicas y no-farmacológicas apropiadas para el manejo de  fibromialgia</a:t>
            </a:r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black"/>
                </a:solidFill>
              </a:rPr>
              <a:pPr/>
              <a:t>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PREGUNTAS INTERACTIVAS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3613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para Discusión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¿Qué es sensibilización central/ </a:t>
            </a:r>
            <a:br>
              <a:rPr lang="es-MX" dirty="0" smtClean="0"/>
            </a:br>
            <a:r>
              <a:rPr lang="es-MX" dirty="0" smtClean="0"/>
              <a:t>dolor disfuncional?</a:t>
            </a:r>
            <a:endParaRPr lang="es-MX" dirty="0"/>
          </a:p>
        </p:txBody>
      </p:sp>
      <p:sp>
        <p:nvSpPr>
          <p:cNvPr id="6" name="Rounded Rectangle 5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Patofisiología</a:t>
            </a: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19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para Discusión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¿Cuáles son algunos ejemplos de padecimientos asociados con sensibilización central/ dolor disfuncional?</a:t>
            </a:r>
            <a:endParaRPr lang="es-MX" dirty="0"/>
          </a:p>
        </p:txBody>
      </p:sp>
      <p:sp>
        <p:nvSpPr>
          <p:cNvPr id="6" name="Rounded Rectangle 5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Patofisiología</a:t>
            </a: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6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para Discusión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¿Qué es Fibromialgia?</a:t>
            </a:r>
            <a:endParaRPr lang="es-MX" dirty="0"/>
          </a:p>
        </p:txBody>
      </p:sp>
      <p:sp>
        <p:nvSpPr>
          <p:cNvPr id="6" name="Rounded Rectangle 5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Patofisiología</a:t>
            </a: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20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Preguntas para Discusión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¿Está la fibromialgia “solamente en su cabeza”?</a:t>
            </a:r>
          </a:p>
          <a:p>
            <a:r>
              <a:rPr lang="es-MX" dirty="0" smtClean="0"/>
              <a:t>¿Cuáles son los mecanismos patofisiológicos  detrás del dolor que estos pacientes experimentan?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Patofisiología</a:t>
            </a: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3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para Discusión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¿Cómo piensa que difiere la prevalencia de la fibromialgia en su región de la de otras regiones?</a:t>
            </a:r>
            <a:endParaRPr lang="es-MX" dirty="0"/>
          </a:p>
        </p:txBody>
      </p:sp>
      <p:sp>
        <p:nvSpPr>
          <p:cNvPr id="6" name="Rounded Rectangle 5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Epidemiología</a:t>
            </a: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C000"/>
      </a:hlink>
      <a:folHlink>
        <a:srgbClr val="FFFFCC"/>
      </a:folHlink>
    </a:clrScheme>
    <a:fontScheme name="1_Default Design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993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D9805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0CDBA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MedPlan_KnowPain">
      <a:dk1>
        <a:sysClr val="windowText" lastClr="000000"/>
      </a:dk1>
      <a:lt1>
        <a:sysClr val="window" lastClr="FFFFFF"/>
      </a:lt1>
      <a:dk2>
        <a:srgbClr val="002060"/>
      </a:dk2>
      <a:lt2>
        <a:srgbClr val="D9D9D9"/>
      </a:lt2>
      <a:accent1>
        <a:srgbClr val="0C6FCF"/>
      </a:accent1>
      <a:accent2>
        <a:srgbClr val="C03932"/>
      </a:accent2>
      <a:accent3>
        <a:srgbClr val="DDBB30"/>
      </a:accent3>
      <a:accent4>
        <a:srgbClr val="8064A2"/>
      </a:accent4>
      <a:accent5>
        <a:srgbClr val="0092FF"/>
      </a:accent5>
      <a:accent6>
        <a:srgbClr val="F78B3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15764</TotalTime>
  <Words>1030</Words>
  <Application>Microsoft Office PowerPoint</Application>
  <PresentationFormat>On-screen Show (4:3)</PresentationFormat>
  <Paragraphs>199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1_Default Design</vt:lpstr>
      <vt:lpstr>1_Office Theme</vt:lpstr>
      <vt:lpstr>3_Office Theme</vt:lpstr>
      <vt:lpstr>PowerPoint Presentation</vt:lpstr>
      <vt:lpstr>Comité de Desarrollo</vt:lpstr>
      <vt:lpstr>Objetivos de Aprendizaje</vt:lpstr>
      <vt:lpstr>PREGUNTAS INTERACTIVAS</vt:lpstr>
      <vt:lpstr>Pregunta para Discusión</vt:lpstr>
      <vt:lpstr>Pregunta para Discusión</vt:lpstr>
      <vt:lpstr>Pregunta para Discusión</vt:lpstr>
      <vt:lpstr>Preguntas para Discusión</vt:lpstr>
      <vt:lpstr>Pregunta para Discusión</vt:lpstr>
      <vt:lpstr>Pregunta para Discusión</vt:lpstr>
      <vt:lpstr>Pregunta para Discusión</vt:lpstr>
      <vt:lpstr>Pregunta para Discusión</vt:lpstr>
      <vt:lpstr>Pregunta para Discusión</vt:lpstr>
      <vt:lpstr>Pregunta para Discusión</vt:lpstr>
      <vt:lpstr>Pregunta para Discusión</vt:lpstr>
      <vt:lpstr>Pregunta para Discusión</vt:lpstr>
      <vt:lpstr>Pregunta para Discusión</vt:lpstr>
      <vt:lpstr>Pregunta para Discusión</vt:lpstr>
      <vt:lpstr>Pregunta para Discusión</vt:lpstr>
      <vt:lpstr>Pregunta para Discusión</vt:lpstr>
      <vt:lpstr>Preguntas para Discusión</vt:lpstr>
      <vt:lpstr>Pregunta para Discusión</vt:lpstr>
      <vt:lpstr>Pregunta para Discusión</vt:lpstr>
      <vt:lpstr>Pregunta para Discusión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 Pain in General</dc:title>
  <dc:creator>Rebecca Cowan</dc:creator>
  <cp:lastModifiedBy>Cigeroglu, Osman</cp:lastModifiedBy>
  <cp:revision>924</cp:revision>
  <cp:lastPrinted>2013-09-10T18:56:49Z</cp:lastPrinted>
  <dcterms:created xsi:type="dcterms:W3CDTF">2013-04-23T13:02:59Z</dcterms:created>
  <dcterms:modified xsi:type="dcterms:W3CDTF">2015-07-06T18:13:36Z</dcterms:modified>
</cp:coreProperties>
</file>