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 id="2147483688" r:id="rId4"/>
    <p:sldMasterId id="2147483778" r:id="rId5"/>
    <p:sldMasterId id="2147483790" r:id="rId6"/>
  </p:sldMasterIdLst>
  <p:notesMasterIdLst>
    <p:notesMasterId r:id="rId43"/>
  </p:notesMasterIdLst>
  <p:handoutMasterIdLst>
    <p:handoutMasterId r:id="rId44"/>
  </p:handoutMasterIdLst>
  <p:sldIdLst>
    <p:sldId id="930" r:id="rId7"/>
    <p:sldId id="931" r:id="rId8"/>
    <p:sldId id="932" r:id="rId9"/>
    <p:sldId id="258" r:id="rId10"/>
    <p:sldId id="974" r:id="rId11"/>
    <p:sldId id="1202" r:id="rId12"/>
    <p:sldId id="1203" r:id="rId13"/>
    <p:sldId id="1204" r:id="rId14"/>
    <p:sldId id="1205" r:id="rId15"/>
    <p:sldId id="1206" r:id="rId16"/>
    <p:sldId id="978" r:id="rId17"/>
    <p:sldId id="979" r:id="rId18"/>
    <p:sldId id="1209" r:id="rId19"/>
    <p:sldId id="1210" r:id="rId20"/>
    <p:sldId id="1211" r:id="rId21"/>
    <p:sldId id="1212" r:id="rId22"/>
    <p:sldId id="1213" r:id="rId23"/>
    <p:sldId id="1214" r:id="rId24"/>
    <p:sldId id="1215" r:id="rId25"/>
    <p:sldId id="1216" r:id="rId26"/>
    <p:sldId id="1217" r:id="rId27"/>
    <p:sldId id="1218" r:id="rId28"/>
    <p:sldId id="1219" r:id="rId29"/>
    <p:sldId id="1220" r:id="rId30"/>
    <p:sldId id="1221" r:id="rId31"/>
    <p:sldId id="1222" r:id="rId32"/>
    <p:sldId id="1223" r:id="rId33"/>
    <p:sldId id="1224" r:id="rId34"/>
    <p:sldId id="1225" r:id="rId35"/>
    <p:sldId id="1226" r:id="rId36"/>
    <p:sldId id="1227" r:id="rId37"/>
    <p:sldId id="1228" r:id="rId38"/>
    <p:sldId id="1229" r:id="rId39"/>
    <p:sldId id="1230" r:id="rId40"/>
    <p:sldId id="1231" r:id="rId41"/>
    <p:sldId id="1232" r:id="rId4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e-Claude Vachon" initials="MC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C8E2FC"/>
    <a:srgbClr val="002B82"/>
    <a:srgbClr val="0C6FCF"/>
    <a:srgbClr val="5AA9F5"/>
    <a:srgbClr val="C03932"/>
    <a:srgbClr val="FF99CC"/>
    <a:srgbClr val="D0ACD4"/>
    <a:srgbClr val="B5CD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34559" autoAdjust="0"/>
    <p:restoredTop sz="36918" autoAdjust="0"/>
  </p:normalViewPr>
  <p:slideViewPr>
    <p:cSldViewPr>
      <p:cViewPr varScale="1">
        <p:scale>
          <a:sx n="109" d="100"/>
          <a:sy n="109" d="100"/>
        </p:scale>
        <p:origin x="-1740" y="-84"/>
      </p:cViewPr>
      <p:guideLst>
        <p:guide orient="horz" pos="2160"/>
        <p:guide pos="2880"/>
      </p:guideLst>
    </p:cSldViewPr>
  </p:slideViewPr>
  <p:outlineViewPr>
    <p:cViewPr>
      <p:scale>
        <a:sx n="33" d="100"/>
        <a:sy n="33" d="100"/>
      </p:scale>
      <p:origin x="246" y="0"/>
    </p:cViewPr>
  </p:outlineViewPr>
  <p:notesTextViewPr>
    <p:cViewPr>
      <p:scale>
        <a:sx n="1" d="1"/>
        <a:sy n="1" d="1"/>
      </p:scale>
      <p:origin x="0" y="0"/>
    </p:cViewPr>
  </p:notesTextViewPr>
  <p:sorterViewPr>
    <p:cViewPr>
      <p:scale>
        <a:sx n="75" d="100"/>
        <a:sy n="75" d="100"/>
      </p:scale>
      <p:origin x="0" y="0"/>
    </p:cViewPr>
  </p:sorterViewPr>
  <p:notesViewPr>
    <p:cSldViewPr>
      <p:cViewPr>
        <p:scale>
          <a:sx n="90" d="100"/>
          <a:sy n="90" d="100"/>
        </p:scale>
        <p:origin x="-1992" y="1902"/>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8F095-91CC-401F-8212-C2CF0D719CED}" type="doc">
      <dgm:prSet loTypeId="urn:microsoft.com/office/officeart/2005/8/layout/venn1" loCatId="relationship" qsTypeId="urn:microsoft.com/office/officeart/2005/8/quickstyle/simple1" qsCatId="simple" csTypeId="urn:microsoft.com/office/officeart/2005/8/colors/accent1_2" csCatId="accent1" phldr="1"/>
      <dgm:spPr/>
    </dgm:pt>
    <dgm:pt modelId="{F6A671C8-1913-407E-86D7-FE00C3B6CE95}">
      <dgm:prSet phldrT="[Text]"/>
      <dgm:spPr>
        <a:ln>
          <a:solidFill>
            <a:schemeClr val="accent1"/>
          </a:solidFill>
        </a:ln>
        <a:scene3d>
          <a:camera prst="orthographicFront"/>
          <a:lightRig rig="threePt" dir="t"/>
        </a:scene3d>
        <a:sp3d>
          <a:bevelT/>
        </a:sp3d>
      </dgm:spPr>
      <dgm:t>
        <a:bodyPr/>
        <a:lstStyle/>
        <a:p>
          <a:endParaRPr lang="en-CA" dirty="0"/>
        </a:p>
      </dgm:t>
    </dgm:pt>
    <dgm:pt modelId="{4766F635-60D9-4636-8CAD-C212FB37F98C}" type="parTrans" cxnId="{52072942-7BC7-4DAA-BA52-67AE75B1259F}">
      <dgm:prSet/>
      <dgm:spPr/>
      <dgm:t>
        <a:bodyPr/>
        <a:lstStyle/>
        <a:p>
          <a:endParaRPr lang="en-CA"/>
        </a:p>
      </dgm:t>
    </dgm:pt>
    <dgm:pt modelId="{91F335FB-5B0A-4637-AF14-97ED3E5DFE16}" type="sibTrans" cxnId="{52072942-7BC7-4DAA-BA52-67AE75B1259F}">
      <dgm:prSet/>
      <dgm:spPr/>
      <dgm:t>
        <a:bodyPr/>
        <a:lstStyle/>
        <a:p>
          <a:endParaRPr lang="en-CA"/>
        </a:p>
      </dgm:t>
    </dgm:pt>
    <dgm:pt modelId="{70EFE6FC-4A8C-47EF-BA4E-78C1713F2783}">
      <dgm:prSet phldrT="[Text]"/>
      <dgm:spPr>
        <a:solidFill>
          <a:schemeClr val="accent3">
            <a:alpha val="50000"/>
          </a:schemeClr>
        </a:solidFill>
        <a:ln>
          <a:solidFill>
            <a:srgbClr val="B5CD85"/>
          </a:solidFill>
        </a:ln>
        <a:scene3d>
          <a:camera prst="orthographicFront"/>
          <a:lightRig rig="threePt" dir="t"/>
        </a:scene3d>
        <a:sp3d>
          <a:bevelT/>
        </a:sp3d>
      </dgm:spPr>
      <dgm:t>
        <a:bodyPr/>
        <a:lstStyle/>
        <a:p>
          <a:endParaRPr lang="en-CA" dirty="0">
            <a:solidFill>
              <a:schemeClr val="tx1"/>
            </a:solidFill>
          </a:endParaRPr>
        </a:p>
      </dgm:t>
    </dgm:pt>
    <dgm:pt modelId="{870FC508-80FF-43C7-8E7B-50B4BE0D6120}" type="parTrans" cxnId="{2C24AAC1-481D-43D3-B84F-DDDDB5D43E5B}">
      <dgm:prSet/>
      <dgm:spPr/>
      <dgm:t>
        <a:bodyPr/>
        <a:lstStyle/>
        <a:p>
          <a:endParaRPr lang="en-CA"/>
        </a:p>
      </dgm:t>
    </dgm:pt>
    <dgm:pt modelId="{6416C344-7221-40DE-BFFD-F9780032020F}" type="sibTrans" cxnId="{2C24AAC1-481D-43D3-B84F-DDDDB5D43E5B}">
      <dgm:prSet/>
      <dgm:spPr/>
      <dgm:t>
        <a:bodyPr/>
        <a:lstStyle/>
        <a:p>
          <a:endParaRPr lang="en-CA"/>
        </a:p>
      </dgm:t>
    </dgm:pt>
    <dgm:pt modelId="{49824C88-D6E0-4817-BDCE-C833181187DE}">
      <dgm:prSet phldrT="[Text]"/>
      <dgm:spPr>
        <a:solidFill>
          <a:schemeClr val="accent2">
            <a:alpha val="50000"/>
          </a:schemeClr>
        </a:solidFill>
        <a:ln>
          <a:solidFill>
            <a:srgbClr val="D0ACD4"/>
          </a:solidFill>
        </a:ln>
        <a:scene3d>
          <a:camera prst="orthographicFront"/>
          <a:lightRig rig="threePt" dir="t"/>
        </a:scene3d>
        <a:sp3d>
          <a:bevelT/>
        </a:sp3d>
      </dgm:spPr>
      <dgm:t>
        <a:bodyPr/>
        <a:lstStyle/>
        <a:p>
          <a:endParaRPr lang="en-CA" dirty="0">
            <a:solidFill>
              <a:schemeClr val="tx1"/>
            </a:solidFill>
          </a:endParaRPr>
        </a:p>
      </dgm:t>
    </dgm:pt>
    <dgm:pt modelId="{3C369277-7D55-4488-8BB7-0E1B8F82280D}" type="parTrans" cxnId="{483DF4B1-8190-4B77-95EF-55663CB533FE}">
      <dgm:prSet/>
      <dgm:spPr/>
      <dgm:t>
        <a:bodyPr/>
        <a:lstStyle/>
        <a:p>
          <a:endParaRPr lang="en-CA"/>
        </a:p>
      </dgm:t>
    </dgm:pt>
    <dgm:pt modelId="{26CC3CE7-9532-445C-B8E9-76CE41C5F1EF}" type="sibTrans" cxnId="{483DF4B1-8190-4B77-95EF-55663CB533FE}">
      <dgm:prSet/>
      <dgm:spPr/>
      <dgm:t>
        <a:bodyPr/>
        <a:lstStyle/>
        <a:p>
          <a:endParaRPr lang="en-CA"/>
        </a:p>
      </dgm:t>
    </dgm:pt>
    <dgm:pt modelId="{1E95306A-9FF7-4EB5-B9AE-AB0FCCB426AF}" type="pres">
      <dgm:prSet presAssocID="{7768F095-91CC-401F-8212-C2CF0D719CED}" presName="compositeShape" presStyleCnt="0">
        <dgm:presLayoutVars>
          <dgm:chMax val="7"/>
          <dgm:dir/>
          <dgm:resizeHandles val="exact"/>
        </dgm:presLayoutVars>
      </dgm:prSet>
      <dgm:spPr/>
    </dgm:pt>
    <dgm:pt modelId="{FD339EBB-2857-4329-8D19-958A41DF04AD}" type="pres">
      <dgm:prSet presAssocID="{F6A671C8-1913-407E-86D7-FE00C3B6CE95}" presName="circ1" presStyleLbl="vennNode1" presStyleIdx="0" presStyleCnt="3" custScaleX="175933" custLinFactNeighborX="52" custLinFactNeighborY="13940"/>
      <dgm:spPr/>
      <dgm:t>
        <a:bodyPr/>
        <a:lstStyle/>
        <a:p>
          <a:endParaRPr lang="en-CA"/>
        </a:p>
      </dgm:t>
    </dgm:pt>
    <dgm:pt modelId="{500EAAEA-65F9-499D-8D09-0E048112B4DE}" type="pres">
      <dgm:prSet presAssocID="{F6A671C8-1913-407E-86D7-FE00C3B6CE95}" presName="circ1Tx" presStyleLbl="revTx" presStyleIdx="0" presStyleCnt="0">
        <dgm:presLayoutVars>
          <dgm:chMax val="0"/>
          <dgm:chPref val="0"/>
          <dgm:bulletEnabled val="1"/>
        </dgm:presLayoutVars>
      </dgm:prSet>
      <dgm:spPr/>
      <dgm:t>
        <a:bodyPr/>
        <a:lstStyle/>
        <a:p>
          <a:endParaRPr lang="en-CA"/>
        </a:p>
      </dgm:t>
    </dgm:pt>
    <dgm:pt modelId="{34FE503C-8BD7-42DC-9C7B-1B8CDC5D2186}" type="pres">
      <dgm:prSet presAssocID="{70EFE6FC-4A8C-47EF-BA4E-78C1713F2783}" presName="circ2" presStyleLbl="vennNode1" presStyleIdx="1" presStyleCnt="3" custScaleX="198978" custScaleY="106846" custLinFactNeighborX="888" custLinFactNeighborY="-5362"/>
      <dgm:spPr/>
      <dgm:t>
        <a:bodyPr/>
        <a:lstStyle/>
        <a:p>
          <a:endParaRPr lang="en-CA"/>
        </a:p>
      </dgm:t>
    </dgm:pt>
    <dgm:pt modelId="{85ED7004-5B86-4CED-BECC-31D2CCEED8BC}" type="pres">
      <dgm:prSet presAssocID="{70EFE6FC-4A8C-47EF-BA4E-78C1713F2783}" presName="circ2Tx" presStyleLbl="revTx" presStyleIdx="0" presStyleCnt="0">
        <dgm:presLayoutVars>
          <dgm:chMax val="0"/>
          <dgm:chPref val="0"/>
          <dgm:bulletEnabled val="1"/>
        </dgm:presLayoutVars>
      </dgm:prSet>
      <dgm:spPr/>
      <dgm:t>
        <a:bodyPr/>
        <a:lstStyle/>
        <a:p>
          <a:endParaRPr lang="en-CA"/>
        </a:p>
      </dgm:t>
    </dgm:pt>
    <dgm:pt modelId="{C3CE1191-0A1E-43E3-AF5B-0E3DB45B9CDE}" type="pres">
      <dgm:prSet presAssocID="{49824C88-D6E0-4817-BDCE-C833181187DE}" presName="circ3" presStyleLbl="vennNode1" presStyleIdx="2" presStyleCnt="3" custScaleX="194488" custScaleY="106846" custLinFactNeighborX="-5241" custLinFactNeighborY="-6136"/>
      <dgm:spPr/>
      <dgm:t>
        <a:bodyPr/>
        <a:lstStyle/>
        <a:p>
          <a:endParaRPr lang="en-CA"/>
        </a:p>
      </dgm:t>
    </dgm:pt>
    <dgm:pt modelId="{964C6E6F-BC48-44BD-8BC3-36FD8AEAAEF9}" type="pres">
      <dgm:prSet presAssocID="{49824C88-D6E0-4817-BDCE-C833181187DE}" presName="circ3Tx" presStyleLbl="revTx" presStyleIdx="0" presStyleCnt="0">
        <dgm:presLayoutVars>
          <dgm:chMax val="0"/>
          <dgm:chPref val="0"/>
          <dgm:bulletEnabled val="1"/>
        </dgm:presLayoutVars>
      </dgm:prSet>
      <dgm:spPr/>
      <dgm:t>
        <a:bodyPr/>
        <a:lstStyle/>
        <a:p>
          <a:endParaRPr lang="en-CA"/>
        </a:p>
      </dgm:t>
    </dgm:pt>
  </dgm:ptLst>
  <dgm:cxnLst>
    <dgm:cxn modelId="{52072942-7BC7-4DAA-BA52-67AE75B1259F}" srcId="{7768F095-91CC-401F-8212-C2CF0D719CED}" destId="{F6A671C8-1913-407E-86D7-FE00C3B6CE95}" srcOrd="0" destOrd="0" parTransId="{4766F635-60D9-4636-8CAD-C212FB37F98C}" sibTransId="{91F335FB-5B0A-4637-AF14-97ED3E5DFE16}"/>
    <dgm:cxn modelId="{483DF4B1-8190-4B77-95EF-55663CB533FE}" srcId="{7768F095-91CC-401F-8212-C2CF0D719CED}" destId="{49824C88-D6E0-4817-BDCE-C833181187DE}" srcOrd="2" destOrd="0" parTransId="{3C369277-7D55-4488-8BB7-0E1B8F82280D}" sibTransId="{26CC3CE7-9532-445C-B8E9-76CE41C5F1EF}"/>
    <dgm:cxn modelId="{69B385DD-771C-4A41-BFE5-EBC331F9C86D}" type="presOf" srcId="{49824C88-D6E0-4817-BDCE-C833181187DE}" destId="{C3CE1191-0A1E-43E3-AF5B-0E3DB45B9CDE}" srcOrd="0" destOrd="0" presId="urn:microsoft.com/office/officeart/2005/8/layout/venn1"/>
    <dgm:cxn modelId="{112182BE-8E09-4C3C-91EA-CD531C6FFD52}" type="presOf" srcId="{7768F095-91CC-401F-8212-C2CF0D719CED}" destId="{1E95306A-9FF7-4EB5-B9AE-AB0FCCB426AF}" srcOrd="0" destOrd="0" presId="urn:microsoft.com/office/officeart/2005/8/layout/venn1"/>
    <dgm:cxn modelId="{731F6D33-CD27-4990-9206-62D41553F528}" type="presOf" srcId="{F6A671C8-1913-407E-86D7-FE00C3B6CE95}" destId="{500EAAEA-65F9-499D-8D09-0E048112B4DE}" srcOrd="1" destOrd="0" presId="urn:microsoft.com/office/officeart/2005/8/layout/venn1"/>
    <dgm:cxn modelId="{5DA88E01-9748-40AE-A31B-793328BF2DFC}" type="presOf" srcId="{49824C88-D6E0-4817-BDCE-C833181187DE}" destId="{964C6E6F-BC48-44BD-8BC3-36FD8AEAAEF9}" srcOrd="1" destOrd="0" presId="urn:microsoft.com/office/officeart/2005/8/layout/venn1"/>
    <dgm:cxn modelId="{2C24AAC1-481D-43D3-B84F-DDDDB5D43E5B}" srcId="{7768F095-91CC-401F-8212-C2CF0D719CED}" destId="{70EFE6FC-4A8C-47EF-BA4E-78C1713F2783}" srcOrd="1" destOrd="0" parTransId="{870FC508-80FF-43C7-8E7B-50B4BE0D6120}" sibTransId="{6416C344-7221-40DE-BFFD-F9780032020F}"/>
    <dgm:cxn modelId="{1D860DBD-AFAC-4F33-97FF-DC6141DBAFAC}" type="presOf" srcId="{70EFE6FC-4A8C-47EF-BA4E-78C1713F2783}" destId="{85ED7004-5B86-4CED-BECC-31D2CCEED8BC}" srcOrd="1" destOrd="0" presId="urn:microsoft.com/office/officeart/2005/8/layout/venn1"/>
    <dgm:cxn modelId="{CA4AD9C9-A7D9-448D-A6D7-DAE2A8E32B61}" type="presOf" srcId="{70EFE6FC-4A8C-47EF-BA4E-78C1713F2783}" destId="{34FE503C-8BD7-42DC-9C7B-1B8CDC5D2186}" srcOrd="0" destOrd="0" presId="urn:microsoft.com/office/officeart/2005/8/layout/venn1"/>
    <dgm:cxn modelId="{DD7DA023-693A-4D10-BAEC-3FF7C5BD2FD2}" type="presOf" srcId="{F6A671C8-1913-407E-86D7-FE00C3B6CE95}" destId="{FD339EBB-2857-4329-8D19-958A41DF04AD}" srcOrd="0" destOrd="0" presId="urn:microsoft.com/office/officeart/2005/8/layout/venn1"/>
    <dgm:cxn modelId="{89EE4E5C-87D8-4EA2-8E88-DB106B830674}" type="presParOf" srcId="{1E95306A-9FF7-4EB5-B9AE-AB0FCCB426AF}" destId="{FD339EBB-2857-4329-8D19-958A41DF04AD}" srcOrd="0" destOrd="0" presId="urn:microsoft.com/office/officeart/2005/8/layout/venn1"/>
    <dgm:cxn modelId="{E94939CA-4CBF-4DE0-B850-47F893869248}" type="presParOf" srcId="{1E95306A-9FF7-4EB5-B9AE-AB0FCCB426AF}" destId="{500EAAEA-65F9-499D-8D09-0E048112B4DE}" srcOrd="1" destOrd="0" presId="urn:microsoft.com/office/officeart/2005/8/layout/venn1"/>
    <dgm:cxn modelId="{2DF95DDF-6D3D-4486-AD13-CDA034C9A02F}" type="presParOf" srcId="{1E95306A-9FF7-4EB5-B9AE-AB0FCCB426AF}" destId="{34FE503C-8BD7-42DC-9C7B-1B8CDC5D2186}" srcOrd="2" destOrd="0" presId="urn:microsoft.com/office/officeart/2005/8/layout/venn1"/>
    <dgm:cxn modelId="{2F947546-2DC2-4F3C-A73E-42F76C99B0E6}" type="presParOf" srcId="{1E95306A-9FF7-4EB5-B9AE-AB0FCCB426AF}" destId="{85ED7004-5B86-4CED-BECC-31D2CCEED8BC}" srcOrd="3" destOrd="0" presId="urn:microsoft.com/office/officeart/2005/8/layout/venn1"/>
    <dgm:cxn modelId="{871053A6-05A0-42BC-B02A-F2848481D743}" type="presParOf" srcId="{1E95306A-9FF7-4EB5-B9AE-AB0FCCB426AF}" destId="{C3CE1191-0A1E-43E3-AF5B-0E3DB45B9CDE}" srcOrd="4" destOrd="0" presId="urn:microsoft.com/office/officeart/2005/8/layout/venn1"/>
    <dgm:cxn modelId="{C45DA7C5-5404-4C76-9B2E-6B88F7FCC69E}" type="presParOf" srcId="{1E95306A-9FF7-4EB5-B9AE-AB0FCCB426AF}" destId="{964C6E6F-BC48-44BD-8BC3-36FD8AEAAEF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034C9E-359F-477A-8E40-4C7AA4C0E1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B82FFDBE-7377-4333-A45F-113ECD98FE74}">
      <dgm:prSet phldrT="[Text]" custT="1"/>
      <dgm:spPr>
        <a:ln>
          <a:solidFill>
            <a:schemeClr val="accent1"/>
          </a:solidFill>
        </a:ln>
      </dgm:spPr>
      <dgm:t>
        <a:bodyPr/>
        <a:lstStyle/>
        <a:p>
          <a:r>
            <a:rPr lang="es-MX" sz="2000" b="1" noProof="0" dirty="0" smtClean="0"/>
            <a:t>Definición</a:t>
          </a:r>
          <a:endParaRPr lang="es-MX" sz="2000" b="1" noProof="0" dirty="0"/>
        </a:p>
      </dgm:t>
    </dgm:pt>
    <dgm:pt modelId="{BCAE1B2E-1D3F-469D-A5B5-CC53CB43C988}" type="parTrans" cxnId="{B82915E1-1283-4880-890A-93FD0286D95C}">
      <dgm:prSet/>
      <dgm:spPr/>
      <dgm:t>
        <a:bodyPr/>
        <a:lstStyle/>
        <a:p>
          <a:endParaRPr lang="es-MX" noProof="0"/>
        </a:p>
      </dgm:t>
    </dgm:pt>
    <dgm:pt modelId="{A44F68A8-4EE4-41AB-8984-7B8C016308EA}" type="sibTrans" cxnId="{B82915E1-1283-4880-890A-93FD0286D95C}">
      <dgm:prSet/>
      <dgm:spPr/>
      <dgm:t>
        <a:bodyPr/>
        <a:lstStyle/>
        <a:p>
          <a:endParaRPr lang="es-MX" noProof="0"/>
        </a:p>
      </dgm:t>
    </dgm:pt>
    <dgm:pt modelId="{8FDB486F-321F-4C2D-BDFB-3A68CBDFAD28}">
      <dgm:prSet phldrT="[Text]"/>
      <dgm:spPr>
        <a:blipFill dpi="0" rotWithShape="0">
          <a:blip xmlns:r="http://schemas.openxmlformats.org/officeDocument/2006/relationships" r:embed="rId1">
            <a:alphaModFix amt="44000"/>
          </a:blip>
          <a:srcRect/>
          <a:stretch>
            <a:fillRect/>
          </a:stretch>
        </a:blipFill>
        <a:ln>
          <a:solidFill>
            <a:schemeClr val="accent1">
              <a:alpha val="90000"/>
            </a:schemeClr>
          </a:solidFill>
        </a:ln>
      </dgm:spPr>
      <dgm:t>
        <a:bodyPr/>
        <a:lstStyle/>
        <a:p>
          <a:r>
            <a:rPr lang="es-MX" b="0" i="0" noProof="0" dirty="0" smtClean="0">
              <a:solidFill>
                <a:srgbClr val="002060"/>
              </a:solidFill>
            </a:rPr>
            <a:t>Amplificación de la señalización neuronal en el SNC que produce hipersensibilidad al dolor</a:t>
          </a:r>
          <a:endParaRPr lang="es-MX" noProof="0" dirty="0">
            <a:solidFill>
              <a:srgbClr val="002060"/>
            </a:solidFill>
          </a:endParaRPr>
        </a:p>
      </dgm:t>
    </dgm:pt>
    <dgm:pt modelId="{E0BB1901-4316-4AC8-B404-785314AE2853}" type="parTrans" cxnId="{52A69F7F-F93E-4BB6-B5A0-7C9FC2509423}">
      <dgm:prSet/>
      <dgm:spPr/>
      <dgm:t>
        <a:bodyPr/>
        <a:lstStyle/>
        <a:p>
          <a:endParaRPr lang="es-MX" noProof="0"/>
        </a:p>
      </dgm:t>
    </dgm:pt>
    <dgm:pt modelId="{0883DE55-6CAB-42D8-A73E-9752503A6BB8}" type="sibTrans" cxnId="{52A69F7F-F93E-4BB6-B5A0-7C9FC2509423}">
      <dgm:prSet/>
      <dgm:spPr/>
      <dgm:t>
        <a:bodyPr/>
        <a:lstStyle/>
        <a:p>
          <a:endParaRPr lang="es-MX" noProof="0"/>
        </a:p>
      </dgm:t>
    </dgm:pt>
    <dgm:pt modelId="{25BB96AD-73C8-4997-96C7-47901B24F3C7}">
      <dgm:prSet phldrT="[Text]" custT="1"/>
      <dgm:spPr/>
      <dgm:t>
        <a:bodyPr/>
        <a:lstStyle/>
        <a:p>
          <a:r>
            <a:rPr lang="es-MX" sz="2000" b="1" noProof="0" dirty="0" smtClean="0"/>
            <a:t>Ejemplos</a:t>
          </a:r>
          <a:endParaRPr lang="es-MX" sz="2000" b="1" noProof="0" dirty="0"/>
        </a:p>
      </dgm:t>
    </dgm:pt>
    <dgm:pt modelId="{5620F441-60BD-4F8A-B941-8FA3CE9E91B4}" type="parTrans" cxnId="{F1CED66E-61E7-4C9C-A658-0834DA15D7E9}">
      <dgm:prSet/>
      <dgm:spPr/>
      <dgm:t>
        <a:bodyPr/>
        <a:lstStyle/>
        <a:p>
          <a:endParaRPr lang="es-MX" noProof="0"/>
        </a:p>
      </dgm:t>
    </dgm:pt>
    <dgm:pt modelId="{DE07B542-BF54-44FD-8F04-71F161F19ED1}" type="sibTrans" cxnId="{F1CED66E-61E7-4C9C-A658-0834DA15D7E9}">
      <dgm:prSet/>
      <dgm:spPr/>
      <dgm:t>
        <a:bodyPr/>
        <a:lstStyle/>
        <a:p>
          <a:endParaRPr lang="es-MX" noProof="0"/>
        </a:p>
      </dgm:t>
    </dgm:pt>
    <dgm:pt modelId="{8732FA4E-6AD2-48D6-AB3C-402C59A8A7C2}">
      <dgm:prSet phldrT="[Text]" custT="1"/>
      <dgm:spPr/>
      <dgm:t>
        <a:bodyPr/>
        <a:lstStyle/>
        <a:p>
          <a:r>
            <a:rPr lang="es-MX" sz="2000" b="1" noProof="0" dirty="0" smtClean="0"/>
            <a:t>Cualidad del dolor</a:t>
          </a:r>
          <a:endParaRPr lang="es-MX" sz="2000" b="1" noProof="0" dirty="0"/>
        </a:p>
      </dgm:t>
    </dgm:pt>
    <dgm:pt modelId="{3A4AC57D-A023-4FA9-92BA-D0558B8BA6C5}" type="parTrans" cxnId="{C93A4C74-D07D-4973-B7AA-D32BCD9C8386}">
      <dgm:prSet/>
      <dgm:spPr/>
      <dgm:t>
        <a:bodyPr/>
        <a:lstStyle/>
        <a:p>
          <a:endParaRPr lang="es-MX" noProof="0"/>
        </a:p>
      </dgm:t>
    </dgm:pt>
    <dgm:pt modelId="{9D37917B-7719-46C6-9DF9-FD667E6BFAE8}" type="sibTrans" cxnId="{C93A4C74-D07D-4973-B7AA-D32BCD9C8386}">
      <dgm:prSet/>
      <dgm:spPr/>
      <dgm:t>
        <a:bodyPr/>
        <a:lstStyle/>
        <a:p>
          <a:endParaRPr lang="es-MX" noProof="0"/>
        </a:p>
      </dgm:t>
    </dgm:pt>
    <dgm:pt modelId="{2F7A68ED-3D39-40A4-9563-9A426D5533BA}">
      <dgm:prSet phldrT="[Text]"/>
      <dgm:spPr>
        <a:blipFill dpi="0" rotWithShape="0">
          <a:blip xmlns:r="http://schemas.openxmlformats.org/officeDocument/2006/relationships" r:embed="rId2">
            <a:alphaModFix amt="43000"/>
          </a:blip>
          <a:srcRect/>
          <a:stretch>
            <a:fillRect/>
          </a:stretch>
        </a:blipFill>
        <a:ln>
          <a:solidFill>
            <a:schemeClr val="accent1">
              <a:alpha val="90000"/>
            </a:schemeClr>
          </a:solidFill>
        </a:ln>
      </dgm:spPr>
      <dgm:t>
        <a:bodyPr/>
        <a:lstStyle/>
        <a:p>
          <a:r>
            <a:rPr lang="es-MX" noProof="0" dirty="0" smtClean="0">
              <a:solidFill>
                <a:srgbClr val="002060"/>
              </a:solidFill>
            </a:rPr>
            <a:t>Quemante</a:t>
          </a:r>
          <a:endParaRPr lang="es-MX" noProof="0" dirty="0">
            <a:solidFill>
              <a:srgbClr val="002060"/>
            </a:solidFill>
          </a:endParaRPr>
        </a:p>
      </dgm:t>
    </dgm:pt>
    <dgm:pt modelId="{FF63ADE9-DDE8-4BC5-817E-7907C5AED429}" type="parTrans" cxnId="{D67FD2EF-6DBE-4919-B754-2D7ABEE663CA}">
      <dgm:prSet/>
      <dgm:spPr/>
      <dgm:t>
        <a:bodyPr/>
        <a:lstStyle/>
        <a:p>
          <a:endParaRPr lang="es-MX" noProof="0"/>
        </a:p>
      </dgm:t>
    </dgm:pt>
    <dgm:pt modelId="{4C6B6B08-B4E6-4ADF-80BE-BC1D7A5F06F4}" type="sibTrans" cxnId="{D67FD2EF-6DBE-4919-B754-2D7ABEE663CA}">
      <dgm:prSet/>
      <dgm:spPr/>
      <dgm:t>
        <a:bodyPr/>
        <a:lstStyle/>
        <a:p>
          <a:endParaRPr lang="es-MX" noProof="0"/>
        </a:p>
      </dgm:t>
    </dgm:pt>
    <dgm:pt modelId="{559D6D5D-A31B-4C5A-B8B0-25449CB5E21F}">
      <dgm:prSet phldrT="[Text]"/>
      <dgm:spPr>
        <a:blipFill dpi="0" rotWithShape="0">
          <a:blip xmlns:r="http://schemas.openxmlformats.org/officeDocument/2006/relationships" r:embed="rId3">
            <a:alphaModFix amt="62000"/>
          </a:blip>
          <a:srcRect/>
          <a:stretch>
            <a:fillRect/>
          </a:stretch>
        </a:blipFill>
        <a:ln>
          <a:solidFill>
            <a:schemeClr val="accent1">
              <a:alpha val="90000"/>
            </a:schemeClr>
          </a:solidFill>
        </a:ln>
      </dgm:spPr>
      <dgm:t>
        <a:bodyPr/>
        <a:lstStyle/>
        <a:p>
          <a:r>
            <a:rPr lang="es-MX" noProof="0" dirty="0" smtClean="0">
              <a:solidFill>
                <a:srgbClr val="002060"/>
              </a:solidFill>
            </a:rPr>
            <a:t>Fibromialgia</a:t>
          </a:r>
          <a:endParaRPr lang="es-MX" noProof="0" dirty="0">
            <a:solidFill>
              <a:srgbClr val="002060"/>
            </a:solidFill>
          </a:endParaRPr>
        </a:p>
      </dgm:t>
    </dgm:pt>
    <dgm:pt modelId="{30A867AE-0B68-42CE-895F-6B77188F0FED}" type="parTrans" cxnId="{3C2BDC71-C788-497D-B1E9-9C197A5237FC}">
      <dgm:prSet/>
      <dgm:spPr/>
      <dgm:t>
        <a:bodyPr/>
        <a:lstStyle/>
        <a:p>
          <a:endParaRPr lang="es-MX" noProof="0"/>
        </a:p>
      </dgm:t>
    </dgm:pt>
    <dgm:pt modelId="{B327219B-9A75-4014-B9A0-EB3AF88819BE}" type="sibTrans" cxnId="{3C2BDC71-C788-497D-B1E9-9C197A5237FC}">
      <dgm:prSet/>
      <dgm:spPr/>
      <dgm:t>
        <a:bodyPr/>
        <a:lstStyle/>
        <a:p>
          <a:endParaRPr lang="es-MX" noProof="0"/>
        </a:p>
      </dgm:t>
    </dgm:pt>
    <dgm:pt modelId="{62369B2C-0FBA-44AD-B0EB-C0553294056A}">
      <dgm:prSet/>
      <dgm:spPr>
        <a:ln>
          <a:solidFill>
            <a:schemeClr val="accent1">
              <a:alpha val="90000"/>
            </a:schemeClr>
          </a:solidFill>
        </a:ln>
      </dgm:spPr>
      <dgm:t>
        <a:bodyPr/>
        <a:lstStyle/>
        <a:p>
          <a:r>
            <a:rPr lang="es-MX" noProof="0" dirty="0" smtClean="0">
              <a:solidFill>
                <a:srgbClr val="002060"/>
              </a:solidFill>
            </a:rPr>
            <a:t>Lacerante</a:t>
          </a:r>
          <a:endParaRPr lang="es-MX" noProof="0" dirty="0">
            <a:solidFill>
              <a:srgbClr val="002060"/>
            </a:solidFill>
          </a:endParaRPr>
        </a:p>
      </dgm:t>
    </dgm:pt>
    <dgm:pt modelId="{4C37732E-E7A7-48D1-B98C-EFBDEEC8C401}" type="parTrans" cxnId="{EACEBCD4-2A04-4380-A9FC-CE4E7E022E64}">
      <dgm:prSet/>
      <dgm:spPr/>
      <dgm:t>
        <a:bodyPr/>
        <a:lstStyle/>
        <a:p>
          <a:endParaRPr lang="es-MX" noProof="0"/>
        </a:p>
      </dgm:t>
    </dgm:pt>
    <dgm:pt modelId="{66A4FCC5-855C-4199-B858-F55856CAD47D}" type="sibTrans" cxnId="{EACEBCD4-2A04-4380-A9FC-CE4E7E022E64}">
      <dgm:prSet/>
      <dgm:spPr/>
      <dgm:t>
        <a:bodyPr/>
        <a:lstStyle/>
        <a:p>
          <a:endParaRPr lang="es-MX" noProof="0"/>
        </a:p>
      </dgm:t>
    </dgm:pt>
    <dgm:pt modelId="{E0ACA065-8E91-45A0-825F-9FE7F03749D0}">
      <dgm:prSet/>
      <dgm:spPr>
        <a:ln>
          <a:solidFill>
            <a:schemeClr val="accent1">
              <a:alpha val="90000"/>
            </a:schemeClr>
          </a:solidFill>
        </a:ln>
      </dgm:spPr>
      <dgm:t>
        <a:bodyPr/>
        <a:lstStyle/>
        <a:p>
          <a:r>
            <a:rPr lang="es-MX" noProof="0" dirty="0" smtClean="0">
              <a:solidFill>
                <a:srgbClr val="002060"/>
              </a:solidFill>
            </a:rPr>
            <a:t>Como una descarga eléctrica</a:t>
          </a:r>
          <a:endParaRPr lang="es-MX" noProof="0" dirty="0">
            <a:solidFill>
              <a:srgbClr val="002060"/>
            </a:solidFill>
          </a:endParaRPr>
        </a:p>
      </dgm:t>
    </dgm:pt>
    <dgm:pt modelId="{5FB12367-2367-4611-A668-8543981A6CCD}" type="parTrans" cxnId="{560B08C6-B75D-45CC-A6E0-025D6B8BA0EC}">
      <dgm:prSet/>
      <dgm:spPr/>
      <dgm:t>
        <a:bodyPr/>
        <a:lstStyle/>
        <a:p>
          <a:endParaRPr lang="es-MX" noProof="0"/>
        </a:p>
      </dgm:t>
    </dgm:pt>
    <dgm:pt modelId="{C5D8BF29-62E0-4868-AF49-49D29CDD08AC}" type="sibTrans" cxnId="{560B08C6-B75D-45CC-A6E0-025D6B8BA0EC}">
      <dgm:prSet/>
      <dgm:spPr/>
      <dgm:t>
        <a:bodyPr/>
        <a:lstStyle/>
        <a:p>
          <a:endParaRPr lang="es-MX" noProof="0"/>
        </a:p>
      </dgm:t>
    </dgm:pt>
    <dgm:pt modelId="{DC1905CB-9F5B-49EA-80AF-F716D798D3E8}">
      <dgm:prSet/>
      <dgm:spPr>
        <a:ln>
          <a:solidFill>
            <a:schemeClr val="accent1">
              <a:alpha val="90000"/>
            </a:schemeClr>
          </a:solidFill>
        </a:ln>
      </dgm:spPr>
      <dgm:t>
        <a:bodyPr/>
        <a:lstStyle/>
        <a:p>
          <a:r>
            <a:rPr lang="es-MX" noProof="0" dirty="0" smtClean="0">
              <a:solidFill>
                <a:srgbClr val="002060"/>
              </a:solidFill>
            </a:rPr>
            <a:t>Generalmente difuso</a:t>
          </a:r>
          <a:endParaRPr lang="es-MX" noProof="0" dirty="0">
            <a:solidFill>
              <a:srgbClr val="002060"/>
            </a:solidFill>
          </a:endParaRPr>
        </a:p>
      </dgm:t>
    </dgm:pt>
    <dgm:pt modelId="{D06CEF89-3956-4337-BE0E-EB9218608A56}" type="parTrans" cxnId="{C7DBEE8E-69CD-49C7-81B0-1E01A6949E69}">
      <dgm:prSet/>
      <dgm:spPr/>
      <dgm:t>
        <a:bodyPr/>
        <a:lstStyle/>
        <a:p>
          <a:endParaRPr lang="es-MX" noProof="0"/>
        </a:p>
      </dgm:t>
    </dgm:pt>
    <dgm:pt modelId="{F6774108-F20C-4FB5-B1D7-23214E21E234}" type="sibTrans" cxnId="{C7DBEE8E-69CD-49C7-81B0-1E01A6949E69}">
      <dgm:prSet/>
      <dgm:spPr/>
      <dgm:t>
        <a:bodyPr/>
        <a:lstStyle/>
        <a:p>
          <a:endParaRPr lang="es-MX" noProof="0"/>
        </a:p>
      </dgm:t>
    </dgm:pt>
    <dgm:pt modelId="{53D85EBC-7773-4495-8B6F-40B4854CACFC}">
      <dgm:prSet/>
      <dgm:spPr>
        <a:ln>
          <a:solidFill>
            <a:schemeClr val="accent1">
              <a:alpha val="90000"/>
            </a:schemeClr>
          </a:solidFill>
        </a:ln>
      </dgm:spPr>
      <dgm:t>
        <a:bodyPr/>
        <a:lstStyle/>
        <a:p>
          <a:r>
            <a:rPr lang="es-MX" noProof="0" dirty="0" smtClean="0">
              <a:solidFill>
                <a:srgbClr val="002060"/>
              </a:solidFill>
            </a:rPr>
            <a:t>Frecuentemente con alodinia y/o  hiperalgesia </a:t>
          </a:r>
          <a:endParaRPr lang="es-MX" noProof="0" dirty="0">
            <a:solidFill>
              <a:srgbClr val="002060"/>
            </a:solidFill>
          </a:endParaRPr>
        </a:p>
      </dgm:t>
    </dgm:pt>
    <dgm:pt modelId="{8779A54C-1C7B-4893-ABA3-C5955A1E3EFA}" type="parTrans" cxnId="{E135B6DB-3CAD-4A6D-AFB4-9A45C92431A8}">
      <dgm:prSet/>
      <dgm:spPr/>
      <dgm:t>
        <a:bodyPr/>
        <a:lstStyle/>
        <a:p>
          <a:endParaRPr lang="es-MX" noProof="0"/>
        </a:p>
      </dgm:t>
    </dgm:pt>
    <dgm:pt modelId="{C2A4EC4D-F0AD-4346-A7CE-F15AA21CEA6F}" type="sibTrans" cxnId="{E135B6DB-3CAD-4A6D-AFB4-9A45C92431A8}">
      <dgm:prSet/>
      <dgm:spPr/>
      <dgm:t>
        <a:bodyPr/>
        <a:lstStyle/>
        <a:p>
          <a:endParaRPr lang="es-MX" noProof="0"/>
        </a:p>
      </dgm:t>
    </dgm:pt>
    <dgm:pt modelId="{6803F4F9-851C-45E7-8EC7-C9F5F4A709AE}">
      <dgm:prSet phldrT="[Text]"/>
      <dgm:spPr>
        <a:ln>
          <a:solidFill>
            <a:schemeClr val="accent1">
              <a:alpha val="90000"/>
            </a:schemeClr>
          </a:solidFill>
        </a:ln>
      </dgm:spPr>
      <dgm:t>
        <a:bodyPr/>
        <a:lstStyle/>
        <a:p>
          <a:r>
            <a:rPr lang="es-MX" noProof="0" dirty="0" smtClean="0">
              <a:solidFill>
                <a:srgbClr val="002060"/>
              </a:solidFill>
            </a:rPr>
            <a:t>Síndrome de intestino irritable</a:t>
          </a:r>
          <a:endParaRPr lang="es-MX" noProof="0" dirty="0">
            <a:solidFill>
              <a:srgbClr val="002060"/>
            </a:solidFill>
          </a:endParaRPr>
        </a:p>
      </dgm:t>
    </dgm:pt>
    <dgm:pt modelId="{67C0F744-B1D4-41D8-8C18-DCD063801E0D}" type="parTrans" cxnId="{6D45E71C-649D-41BE-A8D6-81729EBF82B3}">
      <dgm:prSet/>
      <dgm:spPr/>
      <dgm:t>
        <a:bodyPr/>
        <a:lstStyle/>
        <a:p>
          <a:endParaRPr lang="es-MX" noProof="0"/>
        </a:p>
      </dgm:t>
    </dgm:pt>
    <dgm:pt modelId="{AFAEF20E-362A-4DA9-9B2F-F062517AFEA4}" type="sibTrans" cxnId="{6D45E71C-649D-41BE-A8D6-81729EBF82B3}">
      <dgm:prSet/>
      <dgm:spPr/>
      <dgm:t>
        <a:bodyPr/>
        <a:lstStyle/>
        <a:p>
          <a:endParaRPr lang="es-MX" noProof="0"/>
        </a:p>
      </dgm:t>
    </dgm:pt>
    <dgm:pt modelId="{903B2331-A602-4BED-ADD6-DCBAE6BF7369}">
      <dgm:prSet phldrT="[Text]"/>
      <dgm:spPr>
        <a:ln>
          <a:solidFill>
            <a:schemeClr val="accent1">
              <a:alpha val="90000"/>
            </a:schemeClr>
          </a:solidFill>
        </a:ln>
      </dgm:spPr>
      <dgm:t>
        <a:bodyPr/>
        <a:lstStyle/>
        <a:p>
          <a:r>
            <a:rPr lang="es-MX" noProof="0" dirty="0" smtClean="0">
              <a:solidFill>
                <a:srgbClr val="002060"/>
              </a:solidFill>
            </a:rPr>
            <a:t>Puede estar presente en mucho pacientes</a:t>
          </a:r>
          <a:br>
            <a:rPr lang="es-MX" noProof="0" dirty="0" smtClean="0">
              <a:solidFill>
                <a:srgbClr val="002060"/>
              </a:solidFill>
            </a:rPr>
          </a:br>
          <a:r>
            <a:rPr lang="es-MX" noProof="0" dirty="0" smtClean="0">
              <a:solidFill>
                <a:srgbClr val="002060"/>
              </a:solidFill>
            </a:rPr>
            <a:t>con dolor crónico de espalda baja, osteoartritis y artritis reumatoide</a:t>
          </a:r>
          <a:endParaRPr lang="es-MX" noProof="0" dirty="0">
            <a:solidFill>
              <a:srgbClr val="002060"/>
            </a:solidFill>
          </a:endParaRPr>
        </a:p>
      </dgm:t>
    </dgm:pt>
    <dgm:pt modelId="{7BA0CD41-FE3E-44FD-BA15-550055C74938}" type="parTrans" cxnId="{A6495FA5-A505-4044-AD2E-288968A9E001}">
      <dgm:prSet/>
      <dgm:spPr/>
      <dgm:t>
        <a:bodyPr/>
        <a:lstStyle/>
        <a:p>
          <a:endParaRPr lang="es-MX" noProof="0"/>
        </a:p>
      </dgm:t>
    </dgm:pt>
    <dgm:pt modelId="{4938E433-6B64-4720-AE4F-D1AE61C2FC5E}" type="sibTrans" cxnId="{A6495FA5-A505-4044-AD2E-288968A9E001}">
      <dgm:prSet/>
      <dgm:spPr/>
      <dgm:t>
        <a:bodyPr/>
        <a:lstStyle/>
        <a:p>
          <a:endParaRPr lang="es-MX" noProof="0"/>
        </a:p>
      </dgm:t>
    </dgm:pt>
    <dgm:pt modelId="{6A72DD13-1C7A-4733-B7EE-49046D9A246C}">
      <dgm:prSet phldrT="[Text]"/>
      <dgm:spPr>
        <a:ln>
          <a:solidFill>
            <a:schemeClr val="accent1">
              <a:alpha val="90000"/>
            </a:schemeClr>
          </a:solidFill>
        </a:ln>
      </dgm:spPr>
      <dgm:t>
        <a:bodyPr/>
        <a:lstStyle/>
        <a:p>
          <a:r>
            <a:rPr lang="es-MX" noProof="0" dirty="0" smtClean="0">
              <a:solidFill>
                <a:srgbClr val="002060"/>
              </a:solidFill>
            </a:rPr>
            <a:t>Cistitis intersticial</a:t>
          </a:r>
          <a:endParaRPr lang="es-MX" noProof="0" dirty="0">
            <a:solidFill>
              <a:srgbClr val="002060"/>
            </a:solidFill>
          </a:endParaRPr>
        </a:p>
      </dgm:t>
    </dgm:pt>
    <dgm:pt modelId="{8FAC3D8F-9D01-443C-8694-D15A7D55BD03}" type="parTrans" cxnId="{EA044DB7-5D6F-40F7-B568-2FB922A0F48C}">
      <dgm:prSet/>
      <dgm:spPr/>
      <dgm:t>
        <a:bodyPr/>
        <a:lstStyle/>
        <a:p>
          <a:endParaRPr lang="es-MX" noProof="0"/>
        </a:p>
      </dgm:t>
    </dgm:pt>
    <dgm:pt modelId="{AE5FE086-18EB-42AF-B9F0-EA055B172D68}" type="sibTrans" cxnId="{EA044DB7-5D6F-40F7-B568-2FB922A0F48C}">
      <dgm:prSet/>
      <dgm:spPr/>
      <dgm:t>
        <a:bodyPr/>
        <a:lstStyle/>
        <a:p>
          <a:endParaRPr lang="es-MX" noProof="0"/>
        </a:p>
      </dgm:t>
    </dgm:pt>
    <dgm:pt modelId="{A4195C15-2BE3-494A-A2AE-3C57D9554B89}">
      <dgm:prSet phldrT="[Text]"/>
      <dgm:spPr>
        <a:ln>
          <a:solidFill>
            <a:schemeClr val="accent1">
              <a:alpha val="90000"/>
            </a:schemeClr>
          </a:solidFill>
        </a:ln>
      </dgm:spPr>
      <dgm:t>
        <a:bodyPr/>
        <a:lstStyle/>
        <a:p>
          <a:r>
            <a:rPr lang="es-MX" noProof="0" dirty="0" smtClean="0">
              <a:solidFill>
                <a:srgbClr val="002060"/>
              </a:solidFill>
            </a:rPr>
            <a:t>Dolor en la articulación temporomandibular</a:t>
          </a:r>
          <a:endParaRPr lang="es-MX" noProof="0" dirty="0">
            <a:solidFill>
              <a:srgbClr val="002060"/>
            </a:solidFill>
          </a:endParaRPr>
        </a:p>
      </dgm:t>
    </dgm:pt>
    <dgm:pt modelId="{5EF31564-E489-4462-B774-873FAD0FFA9A}" type="parTrans" cxnId="{C26B80D3-2AB6-40E9-9099-7CCA97AA7663}">
      <dgm:prSet/>
      <dgm:spPr/>
      <dgm:t>
        <a:bodyPr/>
        <a:lstStyle/>
        <a:p>
          <a:endParaRPr lang="es-MX" noProof="0"/>
        </a:p>
      </dgm:t>
    </dgm:pt>
    <dgm:pt modelId="{3FF6B20F-2FCB-4630-A1CC-AB5B4B08DDAD}" type="sibTrans" cxnId="{C26B80D3-2AB6-40E9-9099-7CCA97AA7663}">
      <dgm:prSet/>
      <dgm:spPr/>
      <dgm:t>
        <a:bodyPr/>
        <a:lstStyle/>
        <a:p>
          <a:endParaRPr lang="es-MX" noProof="0"/>
        </a:p>
      </dgm:t>
    </dgm:pt>
    <dgm:pt modelId="{4CF5430F-7B39-426A-BD94-CA9D6D25E383}" type="pres">
      <dgm:prSet presAssocID="{69034C9E-359F-477A-8E40-4C7AA4C0E1D2}" presName="Name0" presStyleCnt="0">
        <dgm:presLayoutVars>
          <dgm:dir/>
          <dgm:animLvl val="lvl"/>
          <dgm:resizeHandles val="exact"/>
        </dgm:presLayoutVars>
      </dgm:prSet>
      <dgm:spPr/>
      <dgm:t>
        <a:bodyPr/>
        <a:lstStyle/>
        <a:p>
          <a:endParaRPr lang="en-CA"/>
        </a:p>
      </dgm:t>
    </dgm:pt>
    <dgm:pt modelId="{ECEC65F3-3034-4682-BFC7-728DD882EF76}" type="pres">
      <dgm:prSet presAssocID="{B82FFDBE-7377-4333-A45F-113ECD98FE74}" presName="composite" presStyleCnt="0"/>
      <dgm:spPr/>
    </dgm:pt>
    <dgm:pt modelId="{CEDDA0AB-9AC2-4C17-8E43-44757D521A8F}" type="pres">
      <dgm:prSet presAssocID="{B82FFDBE-7377-4333-A45F-113ECD98FE74}" presName="parTx" presStyleLbl="alignNode1" presStyleIdx="0" presStyleCnt="3">
        <dgm:presLayoutVars>
          <dgm:chMax val="0"/>
          <dgm:chPref val="0"/>
          <dgm:bulletEnabled val="1"/>
        </dgm:presLayoutVars>
      </dgm:prSet>
      <dgm:spPr/>
      <dgm:t>
        <a:bodyPr/>
        <a:lstStyle/>
        <a:p>
          <a:endParaRPr lang="en-CA"/>
        </a:p>
      </dgm:t>
    </dgm:pt>
    <dgm:pt modelId="{1BB9BE37-21A3-4AAC-887D-1A261330B220}" type="pres">
      <dgm:prSet presAssocID="{B82FFDBE-7377-4333-A45F-113ECD98FE74}" presName="desTx" presStyleLbl="alignAccFollowNode1" presStyleIdx="0" presStyleCnt="3">
        <dgm:presLayoutVars>
          <dgm:bulletEnabled val="1"/>
        </dgm:presLayoutVars>
      </dgm:prSet>
      <dgm:spPr/>
      <dgm:t>
        <a:bodyPr/>
        <a:lstStyle/>
        <a:p>
          <a:endParaRPr lang="en-CA"/>
        </a:p>
      </dgm:t>
    </dgm:pt>
    <dgm:pt modelId="{A58740D2-8ADD-406A-9755-5FAF6453AE9A}" type="pres">
      <dgm:prSet presAssocID="{A44F68A8-4EE4-41AB-8984-7B8C016308EA}" presName="space" presStyleCnt="0"/>
      <dgm:spPr/>
    </dgm:pt>
    <dgm:pt modelId="{040B65DC-C86D-4C43-BD20-C0E499E684C4}" type="pres">
      <dgm:prSet presAssocID="{25BB96AD-73C8-4997-96C7-47901B24F3C7}" presName="composite" presStyleCnt="0"/>
      <dgm:spPr/>
    </dgm:pt>
    <dgm:pt modelId="{3F6ABC6F-1F17-4967-AD68-21C6D30AC8A8}" type="pres">
      <dgm:prSet presAssocID="{25BB96AD-73C8-4997-96C7-47901B24F3C7}" presName="parTx" presStyleLbl="alignNode1" presStyleIdx="1" presStyleCnt="3">
        <dgm:presLayoutVars>
          <dgm:chMax val="0"/>
          <dgm:chPref val="0"/>
          <dgm:bulletEnabled val="1"/>
        </dgm:presLayoutVars>
      </dgm:prSet>
      <dgm:spPr/>
      <dgm:t>
        <a:bodyPr/>
        <a:lstStyle/>
        <a:p>
          <a:endParaRPr lang="en-CA"/>
        </a:p>
      </dgm:t>
    </dgm:pt>
    <dgm:pt modelId="{893CC798-5899-4AE1-9EDD-5666AEB04CE5}" type="pres">
      <dgm:prSet presAssocID="{25BB96AD-73C8-4997-96C7-47901B24F3C7}" presName="desTx" presStyleLbl="alignAccFollowNode1" presStyleIdx="1" presStyleCnt="3">
        <dgm:presLayoutVars>
          <dgm:bulletEnabled val="1"/>
        </dgm:presLayoutVars>
      </dgm:prSet>
      <dgm:spPr/>
      <dgm:t>
        <a:bodyPr/>
        <a:lstStyle/>
        <a:p>
          <a:endParaRPr lang="en-CA"/>
        </a:p>
      </dgm:t>
    </dgm:pt>
    <dgm:pt modelId="{EB213F9C-CB4F-4EF8-80C9-3AF7D1326879}" type="pres">
      <dgm:prSet presAssocID="{DE07B542-BF54-44FD-8F04-71F161F19ED1}" presName="space" presStyleCnt="0"/>
      <dgm:spPr/>
    </dgm:pt>
    <dgm:pt modelId="{9EECCBE6-ACAE-4E93-B6C7-930172E44D9F}" type="pres">
      <dgm:prSet presAssocID="{8732FA4E-6AD2-48D6-AB3C-402C59A8A7C2}" presName="composite" presStyleCnt="0"/>
      <dgm:spPr/>
    </dgm:pt>
    <dgm:pt modelId="{310121DC-6E06-47FB-9AFD-B41434F9FC9B}" type="pres">
      <dgm:prSet presAssocID="{8732FA4E-6AD2-48D6-AB3C-402C59A8A7C2}" presName="parTx" presStyleLbl="alignNode1" presStyleIdx="2" presStyleCnt="3">
        <dgm:presLayoutVars>
          <dgm:chMax val="0"/>
          <dgm:chPref val="0"/>
          <dgm:bulletEnabled val="1"/>
        </dgm:presLayoutVars>
      </dgm:prSet>
      <dgm:spPr/>
      <dgm:t>
        <a:bodyPr/>
        <a:lstStyle/>
        <a:p>
          <a:endParaRPr lang="en-CA"/>
        </a:p>
      </dgm:t>
    </dgm:pt>
    <dgm:pt modelId="{D3E8989D-5220-4B05-8559-264A40B3FE9F}" type="pres">
      <dgm:prSet presAssocID="{8732FA4E-6AD2-48D6-AB3C-402C59A8A7C2}" presName="desTx" presStyleLbl="alignAccFollowNode1" presStyleIdx="2" presStyleCnt="3">
        <dgm:presLayoutVars>
          <dgm:bulletEnabled val="1"/>
        </dgm:presLayoutVars>
      </dgm:prSet>
      <dgm:spPr/>
      <dgm:t>
        <a:bodyPr/>
        <a:lstStyle/>
        <a:p>
          <a:endParaRPr lang="en-CA"/>
        </a:p>
      </dgm:t>
    </dgm:pt>
  </dgm:ptLst>
  <dgm:cxnLst>
    <dgm:cxn modelId="{D658C973-63E9-4E79-AE8E-0049A00F96A3}" type="presOf" srcId="{8732FA4E-6AD2-48D6-AB3C-402C59A8A7C2}" destId="{310121DC-6E06-47FB-9AFD-B41434F9FC9B}" srcOrd="0" destOrd="0" presId="urn:microsoft.com/office/officeart/2005/8/layout/hList1"/>
    <dgm:cxn modelId="{1DFA5114-D84E-4DAB-9790-843C52DD538F}" type="presOf" srcId="{DC1905CB-9F5B-49EA-80AF-F716D798D3E8}" destId="{D3E8989D-5220-4B05-8559-264A40B3FE9F}" srcOrd="0" destOrd="3" presId="urn:microsoft.com/office/officeart/2005/8/layout/hList1"/>
    <dgm:cxn modelId="{C26B80D3-2AB6-40E9-9099-7CCA97AA7663}" srcId="{25BB96AD-73C8-4997-96C7-47901B24F3C7}" destId="{A4195C15-2BE3-494A-A2AE-3C57D9554B89}" srcOrd="3" destOrd="0" parTransId="{5EF31564-E489-4462-B774-873FAD0FFA9A}" sibTransId="{3FF6B20F-2FCB-4630-A1CC-AB5B4B08DDAD}"/>
    <dgm:cxn modelId="{C3D7763A-F058-4988-9DEB-39179A81AFE1}" type="presOf" srcId="{B82FFDBE-7377-4333-A45F-113ECD98FE74}" destId="{CEDDA0AB-9AC2-4C17-8E43-44757D521A8F}" srcOrd="0" destOrd="0" presId="urn:microsoft.com/office/officeart/2005/8/layout/hList1"/>
    <dgm:cxn modelId="{82234ABC-DA26-4235-AB1D-43757E3FE5C8}" type="presOf" srcId="{6803F4F9-851C-45E7-8EC7-C9F5F4A709AE}" destId="{893CC798-5899-4AE1-9EDD-5666AEB04CE5}" srcOrd="0" destOrd="1" presId="urn:microsoft.com/office/officeart/2005/8/layout/hList1"/>
    <dgm:cxn modelId="{A6495FA5-A505-4044-AD2E-288968A9E001}" srcId="{25BB96AD-73C8-4997-96C7-47901B24F3C7}" destId="{903B2331-A602-4BED-ADD6-DCBAE6BF7369}" srcOrd="4" destOrd="0" parTransId="{7BA0CD41-FE3E-44FD-BA15-550055C74938}" sibTransId="{4938E433-6B64-4720-AE4F-D1AE61C2FC5E}"/>
    <dgm:cxn modelId="{6EDD490D-9C54-4964-BE87-8A5EDE658B01}" type="presOf" srcId="{6A72DD13-1C7A-4733-B7EE-49046D9A246C}" destId="{893CC798-5899-4AE1-9EDD-5666AEB04CE5}" srcOrd="0" destOrd="2" presId="urn:microsoft.com/office/officeart/2005/8/layout/hList1"/>
    <dgm:cxn modelId="{C93A4C74-D07D-4973-B7AA-D32BCD9C8386}" srcId="{69034C9E-359F-477A-8E40-4C7AA4C0E1D2}" destId="{8732FA4E-6AD2-48D6-AB3C-402C59A8A7C2}" srcOrd="2" destOrd="0" parTransId="{3A4AC57D-A023-4FA9-92BA-D0558B8BA6C5}" sibTransId="{9D37917B-7719-46C6-9DF9-FD667E6BFAE8}"/>
    <dgm:cxn modelId="{5550166C-CD64-44A7-92EE-3C276A19D291}" type="presOf" srcId="{53D85EBC-7773-4495-8B6F-40B4854CACFC}" destId="{D3E8989D-5220-4B05-8559-264A40B3FE9F}" srcOrd="0" destOrd="4" presId="urn:microsoft.com/office/officeart/2005/8/layout/hList1"/>
    <dgm:cxn modelId="{3C2BDC71-C788-497D-B1E9-9C197A5237FC}" srcId="{25BB96AD-73C8-4997-96C7-47901B24F3C7}" destId="{559D6D5D-A31B-4C5A-B8B0-25449CB5E21F}" srcOrd="0" destOrd="0" parTransId="{30A867AE-0B68-42CE-895F-6B77188F0FED}" sibTransId="{B327219B-9A75-4014-B9A0-EB3AF88819BE}"/>
    <dgm:cxn modelId="{3115B97F-68A0-4A69-A957-5A392EEB4199}" type="presOf" srcId="{903B2331-A602-4BED-ADD6-DCBAE6BF7369}" destId="{893CC798-5899-4AE1-9EDD-5666AEB04CE5}" srcOrd="0" destOrd="4" presId="urn:microsoft.com/office/officeart/2005/8/layout/hList1"/>
    <dgm:cxn modelId="{A53C0B94-7957-4410-93EA-0475615DE22C}" type="presOf" srcId="{25BB96AD-73C8-4997-96C7-47901B24F3C7}" destId="{3F6ABC6F-1F17-4967-AD68-21C6D30AC8A8}" srcOrd="0" destOrd="0" presId="urn:microsoft.com/office/officeart/2005/8/layout/hList1"/>
    <dgm:cxn modelId="{560B08C6-B75D-45CC-A6E0-025D6B8BA0EC}" srcId="{8732FA4E-6AD2-48D6-AB3C-402C59A8A7C2}" destId="{E0ACA065-8E91-45A0-825F-9FE7F03749D0}" srcOrd="2" destOrd="0" parTransId="{5FB12367-2367-4611-A668-8543981A6CCD}" sibTransId="{C5D8BF29-62E0-4868-AF49-49D29CDD08AC}"/>
    <dgm:cxn modelId="{F1CED66E-61E7-4C9C-A658-0834DA15D7E9}" srcId="{69034C9E-359F-477A-8E40-4C7AA4C0E1D2}" destId="{25BB96AD-73C8-4997-96C7-47901B24F3C7}" srcOrd="1" destOrd="0" parTransId="{5620F441-60BD-4F8A-B941-8FA3CE9E91B4}" sibTransId="{DE07B542-BF54-44FD-8F04-71F161F19ED1}"/>
    <dgm:cxn modelId="{78E65790-7903-4373-8340-5660FC7BFD90}" type="presOf" srcId="{62369B2C-0FBA-44AD-B0EB-C0553294056A}" destId="{D3E8989D-5220-4B05-8559-264A40B3FE9F}" srcOrd="0" destOrd="1" presId="urn:microsoft.com/office/officeart/2005/8/layout/hList1"/>
    <dgm:cxn modelId="{C7DBEE8E-69CD-49C7-81B0-1E01A6949E69}" srcId="{8732FA4E-6AD2-48D6-AB3C-402C59A8A7C2}" destId="{DC1905CB-9F5B-49EA-80AF-F716D798D3E8}" srcOrd="3" destOrd="0" parTransId="{D06CEF89-3956-4337-BE0E-EB9218608A56}" sibTransId="{F6774108-F20C-4FB5-B1D7-23214E21E234}"/>
    <dgm:cxn modelId="{FB3127DE-420C-43D6-A851-DF8527A35C07}" type="presOf" srcId="{A4195C15-2BE3-494A-A2AE-3C57D9554B89}" destId="{893CC798-5899-4AE1-9EDD-5666AEB04CE5}" srcOrd="0" destOrd="3" presId="urn:microsoft.com/office/officeart/2005/8/layout/hList1"/>
    <dgm:cxn modelId="{B82915E1-1283-4880-890A-93FD0286D95C}" srcId="{69034C9E-359F-477A-8E40-4C7AA4C0E1D2}" destId="{B82FFDBE-7377-4333-A45F-113ECD98FE74}" srcOrd="0" destOrd="0" parTransId="{BCAE1B2E-1D3F-469D-A5B5-CC53CB43C988}" sibTransId="{A44F68A8-4EE4-41AB-8984-7B8C016308EA}"/>
    <dgm:cxn modelId="{EA044DB7-5D6F-40F7-B568-2FB922A0F48C}" srcId="{25BB96AD-73C8-4997-96C7-47901B24F3C7}" destId="{6A72DD13-1C7A-4733-B7EE-49046D9A246C}" srcOrd="2" destOrd="0" parTransId="{8FAC3D8F-9D01-443C-8694-D15A7D55BD03}" sibTransId="{AE5FE086-18EB-42AF-B9F0-EA055B172D68}"/>
    <dgm:cxn modelId="{66B17852-1926-45F4-8943-218168D14BC4}" type="presOf" srcId="{559D6D5D-A31B-4C5A-B8B0-25449CB5E21F}" destId="{893CC798-5899-4AE1-9EDD-5666AEB04CE5}" srcOrd="0" destOrd="0" presId="urn:microsoft.com/office/officeart/2005/8/layout/hList1"/>
    <dgm:cxn modelId="{1C32AEB8-1956-4591-A478-DFB77FD78FA7}" type="presOf" srcId="{69034C9E-359F-477A-8E40-4C7AA4C0E1D2}" destId="{4CF5430F-7B39-426A-BD94-CA9D6D25E383}" srcOrd="0" destOrd="0" presId="urn:microsoft.com/office/officeart/2005/8/layout/hList1"/>
    <dgm:cxn modelId="{10B2E691-DF53-4AA7-AEBF-F11C941FDD27}" type="presOf" srcId="{E0ACA065-8E91-45A0-825F-9FE7F03749D0}" destId="{D3E8989D-5220-4B05-8559-264A40B3FE9F}" srcOrd="0" destOrd="2" presId="urn:microsoft.com/office/officeart/2005/8/layout/hList1"/>
    <dgm:cxn modelId="{EACEBCD4-2A04-4380-A9FC-CE4E7E022E64}" srcId="{8732FA4E-6AD2-48D6-AB3C-402C59A8A7C2}" destId="{62369B2C-0FBA-44AD-B0EB-C0553294056A}" srcOrd="1" destOrd="0" parTransId="{4C37732E-E7A7-48D1-B98C-EFBDEEC8C401}" sibTransId="{66A4FCC5-855C-4199-B858-F55856CAD47D}"/>
    <dgm:cxn modelId="{E135B6DB-3CAD-4A6D-AFB4-9A45C92431A8}" srcId="{8732FA4E-6AD2-48D6-AB3C-402C59A8A7C2}" destId="{53D85EBC-7773-4495-8B6F-40B4854CACFC}" srcOrd="4" destOrd="0" parTransId="{8779A54C-1C7B-4893-ABA3-C5955A1E3EFA}" sibTransId="{C2A4EC4D-F0AD-4346-A7CE-F15AA21CEA6F}"/>
    <dgm:cxn modelId="{52A69F7F-F93E-4BB6-B5A0-7C9FC2509423}" srcId="{B82FFDBE-7377-4333-A45F-113ECD98FE74}" destId="{8FDB486F-321F-4C2D-BDFB-3A68CBDFAD28}" srcOrd="0" destOrd="0" parTransId="{E0BB1901-4316-4AC8-B404-785314AE2853}" sibTransId="{0883DE55-6CAB-42D8-A73E-9752503A6BB8}"/>
    <dgm:cxn modelId="{7E430D4A-5C33-4A0F-939B-3F3D9FA4BD55}" type="presOf" srcId="{2F7A68ED-3D39-40A4-9563-9A426D5533BA}" destId="{D3E8989D-5220-4B05-8559-264A40B3FE9F}" srcOrd="0" destOrd="0" presId="urn:microsoft.com/office/officeart/2005/8/layout/hList1"/>
    <dgm:cxn modelId="{6D45E71C-649D-41BE-A8D6-81729EBF82B3}" srcId="{25BB96AD-73C8-4997-96C7-47901B24F3C7}" destId="{6803F4F9-851C-45E7-8EC7-C9F5F4A709AE}" srcOrd="1" destOrd="0" parTransId="{67C0F744-B1D4-41D8-8C18-DCD063801E0D}" sibTransId="{AFAEF20E-362A-4DA9-9B2F-F062517AFEA4}"/>
    <dgm:cxn modelId="{D67FD2EF-6DBE-4919-B754-2D7ABEE663CA}" srcId="{8732FA4E-6AD2-48D6-AB3C-402C59A8A7C2}" destId="{2F7A68ED-3D39-40A4-9563-9A426D5533BA}" srcOrd="0" destOrd="0" parTransId="{FF63ADE9-DDE8-4BC5-817E-7907C5AED429}" sibTransId="{4C6B6B08-B4E6-4ADF-80BE-BC1D7A5F06F4}"/>
    <dgm:cxn modelId="{478AE8AB-03EA-4CD9-8008-BABEA2FEF40D}" type="presOf" srcId="{8FDB486F-321F-4C2D-BDFB-3A68CBDFAD28}" destId="{1BB9BE37-21A3-4AAC-887D-1A261330B220}" srcOrd="0" destOrd="0" presId="urn:microsoft.com/office/officeart/2005/8/layout/hList1"/>
    <dgm:cxn modelId="{D6D6C401-C2DB-4434-B46A-519D709BF35B}" type="presParOf" srcId="{4CF5430F-7B39-426A-BD94-CA9D6D25E383}" destId="{ECEC65F3-3034-4682-BFC7-728DD882EF76}" srcOrd="0" destOrd="0" presId="urn:microsoft.com/office/officeart/2005/8/layout/hList1"/>
    <dgm:cxn modelId="{A3EE4C0E-E5F9-413C-8F41-D0E4A1CE9CE9}" type="presParOf" srcId="{ECEC65F3-3034-4682-BFC7-728DD882EF76}" destId="{CEDDA0AB-9AC2-4C17-8E43-44757D521A8F}" srcOrd="0" destOrd="0" presId="urn:microsoft.com/office/officeart/2005/8/layout/hList1"/>
    <dgm:cxn modelId="{B2C99322-D400-48F7-AC07-FEE8F22F5753}" type="presParOf" srcId="{ECEC65F3-3034-4682-BFC7-728DD882EF76}" destId="{1BB9BE37-21A3-4AAC-887D-1A261330B220}" srcOrd="1" destOrd="0" presId="urn:microsoft.com/office/officeart/2005/8/layout/hList1"/>
    <dgm:cxn modelId="{40E6758D-1C05-4913-9B8E-36BE2901CC37}" type="presParOf" srcId="{4CF5430F-7B39-426A-BD94-CA9D6D25E383}" destId="{A58740D2-8ADD-406A-9755-5FAF6453AE9A}" srcOrd="1" destOrd="0" presId="urn:microsoft.com/office/officeart/2005/8/layout/hList1"/>
    <dgm:cxn modelId="{9BC923E2-BA6A-4330-ABC6-5D5702F1A33E}" type="presParOf" srcId="{4CF5430F-7B39-426A-BD94-CA9D6D25E383}" destId="{040B65DC-C86D-4C43-BD20-C0E499E684C4}" srcOrd="2" destOrd="0" presId="urn:microsoft.com/office/officeart/2005/8/layout/hList1"/>
    <dgm:cxn modelId="{A792E5A5-5416-49F3-8071-D040037507BF}" type="presParOf" srcId="{040B65DC-C86D-4C43-BD20-C0E499E684C4}" destId="{3F6ABC6F-1F17-4967-AD68-21C6D30AC8A8}" srcOrd="0" destOrd="0" presId="urn:microsoft.com/office/officeart/2005/8/layout/hList1"/>
    <dgm:cxn modelId="{91DFA451-F8B5-4857-A2E1-C52BBF7B30E3}" type="presParOf" srcId="{040B65DC-C86D-4C43-BD20-C0E499E684C4}" destId="{893CC798-5899-4AE1-9EDD-5666AEB04CE5}" srcOrd="1" destOrd="0" presId="urn:microsoft.com/office/officeart/2005/8/layout/hList1"/>
    <dgm:cxn modelId="{7973A212-CCD1-407C-A53D-7AAC5BDAE421}" type="presParOf" srcId="{4CF5430F-7B39-426A-BD94-CA9D6D25E383}" destId="{EB213F9C-CB4F-4EF8-80C9-3AF7D1326879}" srcOrd="3" destOrd="0" presId="urn:microsoft.com/office/officeart/2005/8/layout/hList1"/>
    <dgm:cxn modelId="{92CC782F-FF18-4317-8946-146536797093}" type="presParOf" srcId="{4CF5430F-7B39-426A-BD94-CA9D6D25E383}" destId="{9EECCBE6-ACAE-4E93-B6C7-930172E44D9F}" srcOrd="4" destOrd="0" presId="urn:microsoft.com/office/officeart/2005/8/layout/hList1"/>
    <dgm:cxn modelId="{8ECF12E4-40A8-4351-9694-EBDCEB499DEB}" type="presParOf" srcId="{9EECCBE6-ACAE-4E93-B6C7-930172E44D9F}" destId="{310121DC-6E06-47FB-9AFD-B41434F9FC9B}" srcOrd="0" destOrd="0" presId="urn:microsoft.com/office/officeart/2005/8/layout/hList1"/>
    <dgm:cxn modelId="{AAA6FF16-AD59-451A-A2BA-D6FE8FDF66C0}" type="presParOf" srcId="{9EECCBE6-ACAE-4E93-B6C7-930172E44D9F}" destId="{D3E8989D-5220-4B05-8559-264A40B3FE9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E2D197-17D4-447B-97B9-BDA5B657BA70}"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CA"/>
        </a:p>
      </dgm:t>
    </dgm:pt>
    <dgm:pt modelId="{BC844428-8F34-4285-8232-29D579366ADB}">
      <dgm:prSet phldrT="[Text]"/>
      <dgm:spPr>
        <a:solidFill>
          <a:schemeClr val="accent2"/>
        </a:solidFill>
        <a:ln>
          <a:solidFill>
            <a:schemeClr val="accent2"/>
          </a:solidFill>
        </a:ln>
      </dgm:spPr>
      <dgm:t>
        <a:bodyPr/>
        <a:lstStyle/>
        <a:p>
          <a:pPr algn="ctr"/>
          <a:r>
            <a:rPr lang="es-MX" noProof="0" dirty="0" smtClean="0"/>
            <a:t>Dolor</a:t>
          </a:r>
          <a:endParaRPr lang="es-MX" noProof="0" dirty="0"/>
        </a:p>
      </dgm:t>
    </dgm:pt>
    <dgm:pt modelId="{A48DF613-0A9F-458E-9CB6-E7E890943F09}" type="parTrans" cxnId="{9E88CB14-9243-43DC-8BBD-576CB481E289}">
      <dgm:prSet/>
      <dgm:spPr/>
      <dgm:t>
        <a:bodyPr/>
        <a:lstStyle/>
        <a:p>
          <a:endParaRPr lang="es-MX" noProof="0"/>
        </a:p>
      </dgm:t>
    </dgm:pt>
    <dgm:pt modelId="{D9DDFE50-6E3F-433C-9499-AF07184250BD}" type="sibTrans" cxnId="{9E88CB14-9243-43DC-8BBD-576CB481E289}">
      <dgm:prSet/>
      <dgm:spPr/>
      <dgm:t>
        <a:bodyPr/>
        <a:lstStyle/>
        <a:p>
          <a:endParaRPr lang="es-MX" noProof="0"/>
        </a:p>
      </dgm:t>
    </dgm:pt>
    <dgm:pt modelId="{4B97690B-3FFC-49C9-BA06-82646E1095BB}">
      <dgm:prSet phldrT="[Text]"/>
      <dgm:spPr>
        <a:solidFill>
          <a:schemeClr val="accent2"/>
        </a:solidFill>
        <a:ln>
          <a:solidFill>
            <a:schemeClr val="accent2"/>
          </a:solidFill>
        </a:ln>
      </dgm:spPr>
      <dgm:t>
        <a:bodyPr/>
        <a:lstStyle/>
        <a:p>
          <a:pPr algn="l"/>
          <a:r>
            <a:rPr lang="es-MX" noProof="0" dirty="0" smtClean="0"/>
            <a:t>Dolor en todo el cuerpo</a:t>
          </a:r>
          <a:endParaRPr lang="es-MX" noProof="0" dirty="0"/>
        </a:p>
      </dgm:t>
    </dgm:pt>
    <dgm:pt modelId="{73DFE010-19F2-40FB-83EF-3A17409765C8}" type="parTrans" cxnId="{DAACE704-D810-4E88-9B4C-A998E18B786C}">
      <dgm:prSet/>
      <dgm:spPr/>
      <dgm:t>
        <a:bodyPr/>
        <a:lstStyle/>
        <a:p>
          <a:endParaRPr lang="es-MX" noProof="0"/>
        </a:p>
      </dgm:t>
    </dgm:pt>
    <dgm:pt modelId="{4793410A-297A-42F5-A420-B6D960E87EBD}" type="sibTrans" cxnId="{DAACE704-D810-4E88-9B4C-A998E18B786C}">
      <dgm:prSet/>
      <dgm:spPr/>
      <dgm:t>
        <a:bodyPr/>
        <a:lstStyle/>
        <a:p>
          <a:endParaRPr lang="es-MX" noProof="0"/>
        </a:p>
      </dgm:t>
    </dgm:pt>
    <dgm:pt modelId="{B727107B-515C-4FA9-B4A8-92F71989962C}">
      <dgm:prSet phldrT="[Text]"/>
      <dgm:spPr>
        <a:solidFill>
          <a:schemeClr val="accent2"/>
        </a:solidFill>
        <a:ln>
          <a:solidFill>
            <a:schemeClr val="accent2"/>
          </a:solidFill>
        </a:ln>
      </dgm:spPr>
      <dgm:t>
        <a:bodyPr/>
        <a:lstStyle/>
        <a:p>
          <a:pPr algn="l"/>
          <a:r>
            <a:rPr lang="es-MX" noProof="0" dirty="0" smtClean="0"/>
            <a:t>Músculos rígidos/adoloridos</a:t>
          </a:r>
          <a:endParaRPr lang="es-MX" noProof="0" dirty="0"/>
        </a:p>
      </dgm:t>
    </dgm:pt>
    <dgm:pt modelId="{14F6F13E-B5EF-4A0E-8A6F-3B4365921436}" type="parTrans" cxnId="{8F5D4198-CAFC-49F7-AB99-4D5F1E2B2F28}">
      <dgm:prSet/>
      <dgm:spPr/>
      <dgm:t>
        <a:bodyPr/>
        <a:lstStyle/>
        <a:p>
          <a:endParaRPr lang="es-MX" noProof="0"/>
        </a:p>
      </dgm:t>
    </dgm:pt>
    <dgm:pt modelId="{ECBF2180-75DB-46FF-AC4C-F8618CB44DBB}" type="sibTrans" cxnId="{8F5D4198-CAFC-49F7-AB99-4D5F1E2B2F28}">
      <dgm:prSet/>
      <dgm:spPr/>
      <dgm:t>
        <a:bodyPr/>
        <a:lstStyle/>
        <a:p>
          <a:endParaRPr lang="es-MX" noProof="0"/>
        </a:p>
      </dgm:t>
    </dgm:pt>
    <dgm:pt modelId="{78D37C9C-3A4E-4894-AAEC-5657C416C441}">
      <dgm:prSet phldrT="[Text]"/>
      <dgm:spPr/>
      <dgm:t>
        <a:bodyPr/>
        <a:lstStyle/>
        <a:p>
          <a:pPr algn="ctr"/>
          <a:r>
            <a:rPr lang="es-MX" noProof="0" dirty="0" smtClean="0"/>
            <a:t>Ansiedad/depresión</a:t>
          </a:r>
          <a:endParaRPr lang="es-MX" noProof="0" dirty="0"/>
        </a:p>
      </dgm:t>
    </dgm:pt>
    <dgm:pt modelId="{438BB7A3-330F-4339-85B1-04E22EB069C7}" type="parTrans" cxnId="{E206DB7B-C022-4E8E-B7B8-371C215906F0}">
      <dgm:prSet/>
      <dgm:spPr/>
      <dgm:t>
        <a:bodyPr/>
        <a:lstStyle/>
        <a:p>
          <a:endParaRPr lang="es-MX" noProof="0"/>
        </a:p>
      </dgm:t>
    </dgm:pt>
    <dgm:pt modelId="{4206A8BB-2228-44A9-A3CC-80B3E2CAFACB}" type="sibTrans" cxnId="{E206DB7B-C022-4E8E-B7B8-371C215906F0}">
      <dgm:prSet/>
      <dgm:spPr/>
      <dgm:t>
        <a:bodyPr/>
        <a:lstStyle/>
        <a:p>
          <a:endParaRPr lang="es-MX" noProof="0"/>
        </a:p>
      </dgm:t>
    </dgm:pt>
    <dgm:pt modelId="{877C8514-625F-4A04-9BC6-C06934A5D40A}">
      <dgm:prSet phldrT="[Text]"/>
      <dgm:spPr/>
      <dgm:t>
        <a:bodyPr/>
        <a:lstStyle/>
        <a:p>
          <a:pPr algn="l"/>
          <a:r>
            <a:rPr lang="es-MX" noProof="0" dirty="0" smtClean="0"/>
            <a:t>Triste o deprimido</a:t>
          </a:r>
          <a:endParaRPr lang="es-MX" noProof="0" dirty="0"/>
        </a:p>
      </dgm:t>
    </dgm:pt>
    <dgm:pt modelId="{4992588C-B789-4581-A2D0-1DBF5B498E4C}" type="parTrans" cxnId="{D97BDA0B-60DC-4B5A-B7A8-B3EB39BD2EB5}">
      <dgm:prSet/>
      <dgm:spPr/>
      <dgm:t>
        <a:bodyPr/>
        <a:lstStyle/>
        <a:p>
          <a:endParaRPr lang="es-MX" noProof="0"/>
        </a:p>
      </dgm:t>
    </dgm:pt>
    <dgm:pt modelId="{A8E83217-4E9C-433C-95C6-B66522C0FC30}" type="sibTrans" cxnId="{D97BDA0B-60DC-4B5A-B7A8-B3EB39BD2EB5}">
      <dgm:prSet/>
      <dgm:spPr/>
      <dgm:t>
        <a:bodyPr/>
        <a:lstStyle/>
        <a:p>
          <a:endParaRPr lang="es-MX" noProof="0"/>
        </a:p>
      </dgm:t>
    </dgm:pt>
    <dgm:pt modelId="{5B7C56FF-CE04-4736-9DCA-6049D2DFA22D}">
      <dgm:prSet phldrT="[Text]"/>
      <dgm:spPr/>
      <dgm:t>
        <a:bodyPr/>
        <a:lstStyle/>
        <a:p>
          <a:pPr algn="l"/>
          <a:r>
            <a:rPr lang="es-MX" noProof="0" dirty="0" smtClean="0"/>
            <a:t>Ansiedad</a:t>
          </a:r>
          <a:endParaRPr lang="es-MX" noProof="0" dirty="0"/>
        </a:p>
      </dgm:t>
    </dgm:pt>
    <dgm:pt modelId="{0BB6BB20-29A3-4E4D-B82D-47C203CA46E3}" type="parTrans" cxnId="{655A6B84-6216-4A2F-AFDB-FB9EA962EB4A}">
      <dgm:prSet/>
      <dgm:spPr/>
      <dgm:t>
        <a:bodyPr/>
        <a:lstStyle/>
        <a:p>
          <a:endParaRPr lang="es-MX" noProof="0"/>
        </a:p>
      </dgm:t>
    </dgm:pt>
    <dgm:pt modelId="{E57DC946-9809-4F77-B269-C8719D7884B0}" type="sibTrans" cxnId="{655A6B84-6216-4A2F-AFDB-FB9EA962EB4A}">
      <dgm:prSet/>
      <dgm:spPr/>
      <dgm:t>
        <a:bodyPr/>
        <a:lstStyle/>
        <a:p>
          <a:endParaRPr lang="es-MX" noProof="0"/>
        </a:p>
      </dgm:t>
    </dgm:pt>
    <dgm:pt modelId="{4D9EF557-16B3-4066-98B8-73E02E63C29C}">
      <dgm:prSet phldrT="[Text]"/>
      <dgm:spPr>
        <a:solidFill>
          <a:schemeClr val="bg1">
            <a:lumMod val="50000"/>
            <a:lumOff val="50000"/>
          </a:schemeClr>
        </a:solidFill>
      </dgm:spPr>
      <dgm:t>
        <a:bodyPr/>
        <a:lstStyle/>
        <a:p>
          <a:pPr algn="ctr"/>
          <a:r>
            <a:rPr lang="es-MX" noProof="0" dirty="0" smtClean="0"/>
            <a:t>Fatiga</a:t>
          </a:r>
          <a:endParaRPr lang="es-MX" noProof="0" dirty="0"/>
        </a:p>
      </dgm:t>
    </dgm:pt>
    <dgm:pt modelId="{9342DA59-D847-4177-A66B-E0A4D5214AF1}" type="parTrans" cxnId="{A2A24B26-7491-4202-A2A6-63AD47D2AB07}">
      <dgm:prSet/>
      <dgm:spPr/>
      <dgm:t>
        <a:bodyPr/>
        <a:lstStyle/>
        <a:p>
          <a:endParaRPr lang="es-MX" noProof="0"/>
        </a:p>
      </dgm:t>
    </dgm:pt>
    <dgm:pt modelId="{1FF68CF4-89B1-464F-B0C9-810446B2196F}" type="sibTrans" cxnId="{A2A24B26-7491-4202-A2A6-63AD47D2AB07}">
      <dgm:prSet/>
      <dgm:spPr/>
      <dgm:t>
        <a:bodyPr/>
        <a:lstStyle/>
        <a:p>
          <a:endParaRPr lang="es-MX" noProof="0"/>
        </a:p>
      </dgm:t>
    </dgm:pt>
    <dgm:pt modelId="{9DB09E88-E9F7-4CFA-99F5-05B67A77F820}">
      <dgm:prSet phldrT="[Text]"/>
      <dgm:spPr>
        <a:solidFill>
          <a:schemeClr val="accent3"/>
        </a:solidFill>
      </dgm:spPr>
      <dgm:t>
        <a:bodyPr/>
        <a:lstStyle/>
        <a:p>
          <a:pPr algn="l"/>
          <a:r>
            <a:rPr lang="es-MX" noProof="0" dirty="0" smtClean="0">
              <a:solidFill>
                <a:schemeClr val="bg1"/>
              </a:solidFill>
            </a:rPr>
            <a:t>Dificultad para concentrarse</a:t>
          </a:r>
          <a:endParaRPr lang="es-MX" noProof="0" dirty="0">
            <a:solidFill>
              <a:schemeClr val="bg1"/>
            </a:solidFill>
          </a:endParaRPr>
        </a:p>
      </dgm:t>
    </dgm:pt>
    <dgm:pt modelId="{7B98E0AA-79FB-42FE-B3FA-560A898ECC1D}" type="parTrans" cxnId="{0A78CFA6-92C2-4198-8A25-8FC8878D35B1}">
      <dgm:prSet/>
      <dgm:spPr/>
      <dgm:t>
        <a:bodyPr/>
        <a:lstStyle/>
        <a:p>
          <a:endParaRPr lang="es-MX" noProof="0"/>
        </a:p>
      </dgm:t>
    </dgm:pt>
    <dgm:pt modelId="{09BECB01-89D3-4196-BB8A-95BA925402EB}" type="sibTrans" cxnId="{0A78CFA6-92C2-4198-8A25-8FC8878D35B1}">
      <dgm:prSet/>
      <dgm:spPr/>
      <dgm:t>
        <a:bodyPr/>
        <a:lstStyle/>
        <a:p>
          <a:endParaRPr lang="es-MX" noProof="0"/>
        </a:p>
      </dgm:t>
    </dgm:pt>
    <dgm:pt modelId="{B9A1D322-49C8-4164-9BBC-79E267FD9C56}">
      <dgm:prSet phldrT="[Text]"/>
      <dgm:spPr>
        <a:solidFill>
          <a:schemeClr val="accent3"/>
        </a:solidFill>
      </dgm:spPr>
      <dgm:t>
        <a:bodyPr/>
        <a:lstStyle/>
        <a:p>
          <a:pPr algn="ctr"/>
          <a:r>
            <a:rPr lang="es-MX" noProof="0" dirty="0" smtClean="0">
              <a:solidFill>
                <a:schemeClr val="bg1"/>
              </a:solidFill>
            </a:rPr>
            <a:t>Otros síntomas</a:t>
          </a:r>
          <a:endParaRPr lang="es-MX" noProof="0" dirty="0">
            <a:solidFill>
              <a:schemeClr val="bg1"/>
            </a:solidFill>
          </a:endParaRPr>
        </a:p>
      </dgm:t>
    </dgm:pt>
    <dgm:pt modelId="{6B199054-3A17-4195-85B7-6F8B3E161FA2}" type="parTrans" cxnId="{81C34AF2-A92E-4F8E-B4F7-BDCE19B073D2}">
      <dgm:prSet/>
      <dgm:spPr/>
      <dgm:t>
        <a:bodyPr/>
        <a:lstStyle/>
        <a:p>
          <a:endParaRPr lang="es-MX" noProof="0"/>
        </a:p>
      </dgm:t>
    </dgm:pt>
    <dgm:pt modelId="{83681373-F409-4AFC-89A5-E3BEC4255C2E}" type="sibTrans" cxnId="{81C34AF2-A92E-4F8E-B4F7-BDCE19B073D2}">
      <dgm:prSet/>
      <dgm:spPr/>
      <dgm:t>
        <a:bodyPr/>
        <a:lstStyle/>
        <a:p>
          <a:endParaRPr lang="es-MX" noProof="0"/>
        </a:p>
      </dgm:t>
    </dgm:pt>
    <dgm:pt modelId="{4155451C-1D98-457F-B0D1-2556C3BADEB4}">
      <dgm:prSet phldrT="[Text]"/>
      <dgm:spPr>
        <a:solidFill>
          <a:schemeClr val="accent2"/>
        </a:solidFill>
        <a:ln>
          <a:solidFill>
            <a:schemeClr val="accent2"/>
          </a:solidFill>
        </a:ln>
      </dgm:spPr>
      <dgm:t>
        <a:bodyPr/>
        <a:lstStyle/>
        <a:p>
          <a:pPr algn="l"/>
          <a:r>
            <a:rPr lang="es-MX" noProof="0" dirty="0" smtClean="0"/>
            <a:t>Cefaleas</a:t>
          </a:r>
          <a:endParaRPr lang="es-MX" noProof="0" dirty="0"/>
        </a:p>
      </dgm:t>
    </dgm:pt>
    <dgm:pt modelId="{86A76329-F133-4ADC-845D-61798F03699A}" type="parTrans" cxnId="{13CD6BEF-CF97-46C6-B629-5E246B9B475E}">
      <dgm:prSet/>
      <dgm:spPr/>
      <dgm:t>
        <a:bodyPr/>
        <a:lstStyle/>
        <a:p>
          <a:endParaRPr lang="es-MX" noProof="0"/>
        </a:p>
      </dgm:t>
    </dgm:pt>
    <dgm:pt modelId="{13545008-71C4-45E8-9EF4-DDD983761E9C}" type="sibTrans" cxnId="{13CD6BEF-CF97-46C6-B629-5E246B9B475E}">
      <dgm:prSet/>
      <dgm:spPr/>
      <dgm:t>
        <a:bodyPr/>
        <a:lstStyle/>
        <a:p>
          <a:endParaRPr lang="es-MX" noProof="0"/>
        </a:p>
      </dgm:t>
    </dgm:pt>
    <dgm:pt modelId="{0CE917AB-471E-4B69-BC5F-251D4A3C7986}">
      <dgm:prSet phldrT="[Text]"/>
      <dgm:spPr>
        <a:solidFill>
          <a:schemeClr val="accent2"/>
        </a:solidFill>
        <a:ln>
          <a:solidFill>
            <a:schemeClr val="accent2"/>
          </a:solidFill>
        </a:ln>
      </dgm:spPr>
      <dgm:t>
        <a:bodyPr/>
        <a:lstStyle/>
        <a:p>
          <a:pPr algn="l"/>
          <a:r>
            <a:rPr lang="es-MX" noProof="0" dirty="0" smtClean="0"/>
            <a:t>Dolor en la mandíbula</a:t>
          </a:r>
          <a:endParaRPr lang="es-MX" noProof="0" dirty="0"/>
        </a:p>
      </dgm:t>
    </dgm:pt>
    <dgm:pt modelId="{982A3DFD-EA89-46A8-B39B-3DB78FB204F5}" type="parTrans" cxnId="{744DF54C-AF58-4DB7-855F-77B6A5A9127B}">
      <dgm:prSet/>
      <dgm:spPr/>
      <dgm:t>
        <a:bodyPr/>
        <a:lstStyle/>
        <a:p>
          <a:endParaRPr lang="es-MX" noProof="0"/>
        </a:p>
      </dgm:t>
    </dgm:pt>
    <dgm:pt modelId="{D457ADF0-D102-4F59-B32A-F8AA0AA6A9D3}" type="sibTrans" cxnId="{744DF54C-AF58-4DB7-855F-77B6A5A9127B}">
      <dgm:prSet/>
      <dgm:spPr/>
      <dgm:t>
        <a:bodyPr/>
        <a:lstStyle/>
        <a:p>
          <a:endParaRPr lang="es-MX" noProof="0"/>
        </a:p>
      </dgm:t>
    </dgm:pt>
    <dgm:pt modelId="{A402FAD4-41D2-44F5-83A9-FAD45441B976}">
      <dgm:prSet phldrT="[Text]"/>
      <dgm:spPr>
        <a:solidFill>
          <a:schemeClr val="accent2"/>
        </a:solidFill>
        <a:ln>
          <a:solidFill>
            <a:schemeClr val="accent2"/>
          </a:solidFill>
        </a:ln>
      </dgm:spPr>
      <dgm:t>
        <a:bodyPr/>
        <a:lstStyle/>
        <a:p>
          <a:pPr algn="l"/>
          <a:r>
            <a:rPr lang="es-MX" noProof="0" dirty="0" smtClean="0"/>
            <a:t>Dolor pélvico</a:t>
          </a:r>
          <a:endParaRPr lang="es-MX" noProof="0" dirty="0"/>
        </a:p>
      </dgm:t>
    </dgm:pt>
    <dgm:pt modelId="{1107C9D3-26B4-4A63-8D8E-543D9EA65BCD}" type="parTrans" cxnId="{48619F66-10C4-4523-8C31-09B20D1CF7E4}">
      <dgm:prSet/>
      <dgm:spPr/>
      <dgm:t>
        <a:bodyPr/>
        <a:lstStyle/>
        <a:p>
          <a:endParaRPr lang="es-MX" noProof="0"/>
        </a:p>
      </dgm:t>
    </dgm:pt>
    <dgm:pt modelId="{7F2F9049-3EF8-487A-A5DF-A2B8FAD49161}" type="sibTrans" cxnId="{48619F66-10C4-4523-8C31-09B20D1CF7E4}">
      <dgm:prSet/>
      <dgm:spPr/>
      <dgm:t>
        <a:bodyPr/>
        <a:lstStyle/>
        <a:p>
          <a:endParaRPr lang="es-MX" noProof="0"/>
        </a:p>
      </dgm:t>
    </dgm:pt>
    <dgm:pt modelId="{D78F8C74-EEF7-435D-AE5E-38D9BB575F63}">
      <dgm:prSet phldrT="[Text]"/>
      <dgm:spPr>
        <a:solidFill>
          <a:schemeClr val="accent2"/>
        </a:solidFill>
        <a:ln>
          <a:solidFill>
            <a:schemeClr val="accent2"/>
          </a:solidFill>
        </a:ln>
      </dgm:spPr>
      <dgm:t>
        <a:bodyPr/>
        <a:lstStyle/>
        <a:p>
          <a:pPr algn="l"/>
          <a:r>
            <a:rPr lang="es-MX" noProof="0" dirty="0" smtClean="0"/>
            <a:t>Dolor en la vejiga/al orinar</a:t>
          </a:r>
          <a:endParaRPr lang="es-MX" noProof="0" dirty="0"/>
        </a:p>
      </dgm:t>
    </dgm:pt>
    <dgm:pt modelId="{E498E9E1-68FF-4464-AE29-F4D4D5A019B5}" type="parTrans" cxnId="{BE03B3C6-91B3-4655-A93B-33ACDAAF7433}">
      <dgm:prSet/>
      <dgm:spPr/>
      <dgm:t>
        <a:bodyPr/>
        <a:lstStyle/>
        <a:p>
          <a:endParaRPr lang="es-MX" noProof="0"/>
        </a:p>
      </dgm:t>
    </dgm:pt>
    <dgm:pt modelId="{195A1361-3651-4E7C-9ADC-85CB181881CE}" type="sibTrans" cxnId="{BE03B3C6-91B3-4655-A93B-33ACDAAF7433}">
      <dgm:prSet/>
      <dgm:spPr/>
      <dgm:t>
        <a:bodyPr/>
        <a:lstStyle/>
        <a:p>
          <a:endParaRPr lang="es-MX" noProof="0"/>
        </a:p>
      </dgm:t>
    </dgm:pt>
    <dgm:pt modelId="{CAD77C58-AC68-4E2B-A5FC-47296FDC6A0F}">
      <dgm:prSet phldrT="[Text]"/>
      <dgm:spPr/>
      <dgm:t>
        <a:bodyPr/>
        <a:lstStyle/>
        <a:p>
          <a:pPr algn="l"/>
          <a:r>
            <a:rPr lang="es-MX" noProof="0" dirty="0" smtClean="0"/>
            <a:t>El estrés empeora los síntomas</a:t>
          </a:r>
          <a:endParaRPr lang="es-MX" noProof="0" dirty="0"/>
        </a:p>
      </dgm:t>
    </dgm:pt>
    <dgm:pt modelId="{9A3CF642-C419-4748-BC9D-A725C5D9998F}" type="parTrans" cxnId="{7F509CB8-C951-4621-A3B1-61C243F70C9A}">
      <dgm:prSet/>
      <dgm:spPr/>
      <dgm:t>
        <a:bodyPr/>
        <a:lstStyle/>
        <a:p>
          <a:endParaRPr lang="es-MX" noProof="0"/>
        </a:p>
      </dgm:t>
    </dgm:pt>
    <dgm:pt modelId="{FC2F6A69-1A70-4CE0-951E-5D74613D3907}" type="sibTrans" cxnId="{7F509CB8-C951-4621-A3B1-61C243F70C9A}">
      <dgm:prSet/>
      <dgm:spPr/>
      <dgm:t>
        <a:bodyPr/>
        <a:lstStyle/>
        <a:p>
          <a:endParaRPr lang="es-MX" noProof="0"/>
        </a:p>
      </dgm:t>
    </dgm:pt>
    <dgm:pt modelId="{5EEF2A0D-CEF6-41B9-9419-4F24E87170C7}">
      <dgm:prSet phldrT="[Text]"/>
      <dgm:spPr/>
      <dgm:t>
        <a:bodyPr/>
        <a:lstStyle/>
        <a:p>
          <a:pPr algn="l"/>
          <a:r>
            <a:rPr lang="es-MX" noProof="0" dirty="0" smtClean="0"/>
            <a:t>Tensión en cuello y hombro</a:t>
          </a:r>
          <a:endParaRPr lang="es-MX" noProof="0" dirty="0"/>
        </a:p>
      </dgm:t>
    </dgm:pt>
    <dgm:pt modelId="{E5315D6C-54B4-4466-8186-18BFA4F552A5}" type="parTrans" cxnId="{E1AD81AD-8429-4761-AE3B-91A8EB0F1FA4}">
      <dgm:prSet/>
      <dgm:spPr/>
      <dgm:t>
        <a:bodyPr/>
        <a:lstStyle/>
        <a:p>
          <a:endParaRPr lang="es-MX" noProof="0"/>
        </a:p>
      </dgm:t>
    </dgm:pt>
    <dgm:pt modelId="{E293266E-62B2-44FB-9417-407C2877F9A6}" type="sibTrans" cxnId="{E1AD81AD-8429-4761-AE3B-91A8EB0F1FA4}">
      <dgm:prSet/>
      <dgm:spPr/>
      <dgm:t>
        <a:bodyPr/>
        <a:lstStyle/>
        <a:p>
          <a:endParaRPr lang="es-MX" noProof="0"/>
        </a:p>
      </dgm:t>
    </dgm:pt>
    <dgm:pt modelId="{D0808682-BC86-4CBD-B253-B4E327E6F66D}">
      <dgm:prSet phldrT="[Text]"/>
      <dgm:spPr/>
      <dgm:t>
        <a:bodyPr/>
        <a:lstStyle/>
        <a:p>
          <a:pPr algn="l"/>
          <a:r>
            <a:rPr lang="es-MX" noProof="0" dirty="0" smtClean="0">
              <a:solidFill>
                <a:schemeClr val="tx1"/>
              </a:solidFill>
            </a:rPr>
            <a:t>Apretar y rechinar los dientes</a:t>
          </a:r>
          <a:endParaRPr lang="es-MX" noProof="0" dirty="0">
            <a:solidFill>
              <a:schemeClr val="tx1"/>
            </a:solidFill>
          </a:endParaRPr>
        </a:p>
      </dgm:t>
    </dgm:pt>
    <dgm:pt modelId="{8B3EB909-5AC9-4E2C-A0CF-299008A8D3FB}" type="parTrans" cxnId="{D353CE43-8709-450C-B208-5CB0BE42FEA0}">
      <dgm:prSet/>
      <dgm:spPr/>
      <dgm:t>
        <a:bodyPr/>
        <a:lstStyle/>
        <a:p>
          <a:endParaRPr lang="es-MX" noProof="0"/>
        </a:p>
      </dgm:t>
    </dgm:pt>
    <dgm:pt modelId="{308D2472-AD5E-4D51-82F9-D40EA95EA237}" type="sibTrans" cxnId="{D353CE43-8709-450C-B208-5CB0BE42FEA0}">
      <dgm:prSet/>
      <dgm:spPr/>
      <dgm:t>
        <a:bodyPr/>
        <a:lstStyle/>
        <a:p>
          <a:endParaRPr lang="es-MX" noProof="0"/>
        </a:p>
      </dgm:t>
    </dgm:pt>
    <dgm:pt modelId="{0D499E5B-79A5-4BB4-95F9-CC8D881C7927}">
      <dgm:prSet phldrT="[Text]"/>
      <dgm:spPr>
        <a:solidFill>
          <a:schemeClr val="bg1">
            <a:lumMod val="50000"/>
            <a:lumOff val="50000"/>
          </a:schemeClr>
        </a:solidFill>
      </dgm:spPr>
      <dgm:t>
        <a:bodyPr/>
        <a:lstStyle/>
        <a:p>
          <a:pPr algn="l"/>
          <a:r>
            <a:rPr lang="es-MX" noProof="0" dirty="0" smtClean="0"/>
            <a:t>No duerme bien</a:t>
          </a:r>
          <a:endParaRPr lang="es-MX" noProof="0" dirty="0"/>
        </a:p>
      </dgm:t>
    </dgm:pt>
    <dgm:pt modelId="{1D529D06-64B0-4D44-94DB-95D422B955D2}" type="parTrans" cxnId="{F22F302E-C4E4-4174-99C7-8869A4D8CFF2}">
      <dgm:prSet/>
      <dgm:spPr/>
      <dgm:t>
        <a:bodyPr/>
        <a:lstStyle/>
        <a:p>
          <a:endParaRPr lang="es-MX" noProof="0"/>
        </a:p>
      </dgm:t>
    </dgm:pt>
    <dgm:pt modelId="{326B8354-4A02-43FC-B9E7-016A9E8822F3}" type="sibTrans" cxnId="{F22F302E-C4E4-4174-99C7-8869A4D8CFF2}">
      <dgm:prSet/>
      <dgm:spPr/>
      <dgm:t>
        <a:bodyPr/>
        <a:lstStyle/>
        <a:p>
          <a:endParaRPr lang="es-MX" noProof="0"/>
        </a:p>
      </dgm:t>
    </dgm:pt>
    <dgm:pt modelId="{C057B257-B48A-40A6-9320-E332057B509A}">
      <dgm:prSet phldrT="[Text]"/>
      <dgm:spPr>
        <a:solidFill>
          <a:schemeClr val="bg1">
            <a:lumMod val="50000"/>
            <a:lumOff val="50000"/>
          </a:schemeClr>
        </a:solidFill>
      </dgm:spPr>
      <dgm:t>
        <a:bodyPr/>
        <a:lstStyle/>
        <a:p>
          <a:pPr algn="l"/>
          <a:r>
            <a:rPr lang="es-MX" noProof="0" dirty="0" smtClean="0"/>
            <a:t>No está descansado por la mañana</a:t>
          </a:r>
          <a:endParaRPr lang="es-MX" noProof="0" dirty="0"/>
        </a:p>
      </dgm:t>
    </dgm:pt>
    <dgm:pt modelId="{60C5D8AD-0793-444C-9B49-9DD1CCA06DCA}" type="parTrans" cxnId="{EAE6A809-5983-4C20-99CC-3068FAB9F814}">
      <dgm:prSet/>
      <dgm:spPr/>
      <dgm:t>
        <a:bodyPr/>
        <a:lstStyle/>
        <a:p>
          <a:endParaRPr lang="es-MX" noProof="0"/>
        </a:p>
      </dgm:t>
    </dgm:pt>
    <dgm:pt modelId="{6777B7E7-AF13-40DC-8473-2E30375A5D8C}" type="sibTrans" cxnId="{EAE6A809-5983-4C20-99CC-3068FAB9F814}">
      <dgm:prSet/>
      <dgm:spPr/>
      <dgm:t>
        <a:bodyPr/>
        <a:lstStyle/>
        <a:p>
          <a:endParaRPr lang="es-MX" noProof="0"/>
        </a:p>
      </dgm:t>
    </dgm:pt>
    <dgm:pt modelId="{DFC20D49-E331-4F43-8753-FEC3EE08E3DF}">
      <dgm:prSet phldrT="[Text]"/>
      <dgm:spPr>
        <a:solidFill>
          <a:schemeClr val="bg1">
            <a:lumMod val="50000"/>
            <a:lumOff val="50000"/>
          </a:schemeClr>
        </a:solidFill>
      </dgm:spPr>
      <dgm:t>
        <a:bodyPr/>
        <a:lstStyle/>
        <a:p>
          <a:pPr algn="l"/>
          <a:r>
            <a:rPr lang="es-MX" noProof="0" dirty="0" smtClean="0"/>
            <a:t>Se cansa fácilmente con la actividad física</a:t>
          </a:r>
          <a:endParaRPr lang="es-MX" noProof="0" dirty="0"/>
        </a:p>
      </dgm:t>
    </dgm:pt>
    <dgm:pt modelId="{19C5760C-D1F1-4384-84B8-0EBA23D625E6}" type="parTrans" cxnId="{811E9577-5AD1-4F4B-B9CD-9B0249D3573E}">
      <dgm:prSet/>
      <dgm:spPr/>
      <dgm:t>
        <a:bodyPr/>
        <a:lstStyle/>
        <a:p>
          <a:endParaRPr lang="es-MX" noProof="0"/>
        </a:p>
      </dgm:t>
    </dgm:pt>
    <dgm:pt modelId="{F48861AF-282C-4DCA-B073-65786FFF389C}" type="sibTrans" cxnId="{811E9577-5AD1-4F4B-B9CD-9B0249D3573E}">
      <dgm:prSet/>
      <dgm:spPr/>
      <dgm:t>
        <a:bodyPr/>
        <a:lstStyle/>
        <a:p>
          <a:endParaRPr lang="es-MX" noProof="0"/>
        </a:p>
      </dgm:t>
    </dgm:pt>
    <dgm:pt modelId="{55FA225B-2D75-4E83-A000-C900AD9745C9}">
      <dgm:prSet phldrT="[Text]"/>
      <dgm:spPr>
        <a:solidFill>
          <a:schemeClr val="accent3"/>
        </a:solidFill>
      </dgm:spPr>
      <dgm:t>
        <a:bodyPr/>
        <a:lstStyle/>
        <a:p>
          <a:pPr algn="l"/>
          <a:r>
            <a:rPr lang="es-MX" noProof="0" dirty="0" smtClean="0">
              <a:solidFill>
                <a:schemeClr val="bg1"/>
              </a:solidFill>
            </a:rPr>
            <a:t>Necesita ayuda con actividades cotidianas</a:t>
          </a:r>
          <a:endParaRPr lang="es-MX" noProof="0" dirty="0">
            <a:solidFill>
              <a:schemeClr val="bg1"/>
            </a:solidFill>
          </a:endParaRPr>
        </a:p>
      </dgm:t>
    </dgm:pt>
    <dgm:pt modelId="{1C629EE7-5C1A-48B4-BA08-C27252DB93B8}" type="parTrans" cxnId="{6F06B438-1DB2-4DC8-AD4C-535BC0F5F0A9}">
      <dgm:prSet/>
      <dgm:spPr/>
      <dgm:t>
        <a:bodyPr/>
        <a:lstStyle/>
        <a:p>
          <a:endParaRPr lang="es-MX" noProof="0"/>
        </a:p>
      </dgm:t>
    </dgm:pt>
    <dgm:pt modelId="{B73AE59E-D9A2-43EC-8B2C-5BA577D40B46}" type="sibTrans" cxnId="{6F06B438-1DB2-4DC8-AD4C-535BC0F5F0A9}">
      <dgm:prSet/>
      <dgm:spPr/>
      <dgm:t>
        <a:bodyPr/>
        <a:lstStyle/>
        <a:p>
          <a:endParaRPr lang="es-MX" noProof="0"/>
        </a:p>
      </dgm:t>
    </dgm:pt>
    <dgm:pt modelId="{5A82CA65-F222-4E70-B585-3EC9E01228FB}">
      <dgm:prSet phldrT="[Text]"/>
      <dgm:spPr>
        <a:solidFill>
          <a:schemeClr val="accent3"/>
        </a:solidFill>
      </dgm:spPr>
      <dgm:t>
        <a:bodyPr/>
        <a:lstStyle/>
        <a:p>
          <a:pPr algn="l"/>
          <a:r>
            <a:rPr lang="es-MX" noProof="0" dirty="0" smtClean="0">
              <a:solidFill>
                <a:schemeClr val="bg1"/>
              </a:solidFill>
            </a:rPr>
            <a:t>Sensible a las luces brillantes</a:t>
          </a:r>
          <a:endParaRPr lang="es-MX" noProof="0" dirty="0">
            <a:solidFill>
              <a:schemeClr val="bg1"/>
            </a:solidFill>
          </a:endParaRPr>
        </a:p>
      </dgm:t>
    </dgm:pt>
    <dgm:pt modelId="{7CF201D1-2EBE-40CF-999D-7798CE2E079C}" type="parTrans" cxnId="{27D0E613-D8C2-4583-A5D5-EC899F9353EC}">
      <dgm:prSet/>
      <dgm:spPr/>
      <dgm:t>
        <a:bodyPr/>
        <a:lstStyle/>
        <a:p>
          <a:endParaRPr lang="es-MX" noProof="0"/>
        </a:p>
      </dgm:t>
    </dgm:pt>
    <dgm:pt modelId="{C4340780-AE6F-4574-BB54-1A030DD29B73}" type="sibTrans" cxnId="{27D0E613-D8C2-4583-A5D5-EC899F9353EC}">
      <dgm:prSet/>
      <dgm:spPr/>
      <dgm:t>
        <a:bodyPr/>
        <a:lstStyle/>
        <a:p>
          <a:endParaRPr lang="es-MX" noProof="0"/>
        </a:p>
      </dgm:t>
    </dgm:pt>
    <dgm:pt modelId="{86EBBF53-CDD8-4ED0-BEC0-22D44B14DE40}">
      <dgm:prSet phldrT="[Text]"/>
      <dgm:spPr>
        <a:solidFill>
          <a:schemeClr val="accent3"/>
        </a:solidFill>
      </dgm:spPr>
      <dgm:t>
        <a:bodyPr/>
        <a:lstStyle/>
        <a:p>
          <a:pPr algn="l"/>
          <a:r>
            <a:rPr lang="es-MX" noProof="0" dirty="0" smtClean="0">
              <a:solidFill>
                <a:schemeClr val="bg1"/>
              </a:solidFill>
            </a:rPr>
            <a:t>Problemas cutáneos</a:t>
          </a:r>
          <a:endParaRPr lang="es-MX" noProof="0" dirty="0">
            <a:solidFill>
              <a:schemeClr val="bg1"/>
            </a:solidFill>
          </a:endParaRPr>
        </a:p>
      </dgm:t>
    </dgm:pt>
    <dgm:pt modelId="{CE3BECDD-3B62-4D1D-ADEE-A6143194EA5B}" type="parTrans" cxnId="{3D7A608F-7997-4082-B0FA-057D14291894}">
      <dgm:prSet/>
      <dgm:spPr/>
      <dgm:t>
        <a:bodyPr/>
        <a:lstStyle/>
        <a:p>
          <a:endParaRPr lang="es-MX" noProof="0"/>
        </a:p>
      </dgm:t>
    </dgm:pt>
    <dgm:pt modelId="{2DF65108-75BB-419A-A1FF-66CDF6ADA108}" type="sibTrans" cxnId="{3D7A608F-7997-4082-B0FA-057D14291894}">
      <dgm:prSet/>
      <dgm:spPr/>
      <dgm:t>
        <a:bodyPr/>
        <a:lstStyle/>
        <a:p>
          <a:endParaRPr lang="es-MX" noProof="0"/>
        </a:p>
      </dgm:t>
    </dgm:pt>
    <dgm:pt modelId="{C2C403D7-C5B9-4888-9BDD-3FDCEA63A1B0}">
      <dgm:prSet phldrT="[Text]"/>
      <dgm:spPr>
        <a:solidFill>
          <a:schemeClr val="accent3"/>
        </a:solidFill>
      </dgm:spPr>
      <dgm:t>
        <a:bodyPr/>
        <a:lstStyle/>
        <a:p>
          <a:pPr algn="l"/>
          <a:r>
            <a:rPr lang="es-MX" noProof="0" dirty="0" smtClean="0">
              <a:solidFill>
                <a:schemeClr val="bg1"/>
              </a:solidFill>
            </a:rPr>
            <a:t>Diarrea/constipación</a:t>
          </a:r>
          <a:endParaRPr lang="es-MX" noProof="0" dirty="0">
            <a:solidFill>
              <a:schemeClr val="bg1"/>
            </a:solidFill>
          </a:endParaRPr>
        </a:p>
      </dgm:t>
    </dgm:pt>
    <dgm:pt modelId="{105B95D8-8C2E-4D90-86C6-6DE02B6FF4A0}" type="parTrans" cxnId="{2A593706-7A1B-428E-8D0D-29E0F4A9B067}">
      <dgm:prSet/>
      <dgm:spPr/>
      <dgm:t>
        <a:bodyPr/>
        <a:lstStyle/>
        <a:p>
          <a:endParaRPr lang="es-MX" noProof="0"/>
        </a:p>
      </dgm:t>
    </dgm:pt>
    <dgm:pt modelId="{8DA29251-BB30-43BD-A6B1-6176A46D3D27}" type="sibTrans" cxnId="{2A593706-7A1B-428E-8D0D-29E0F4A9B067}">
      <dgm:prSet/>
      <dgm:spPr/>
      <dgm:t>
        <a:bodyPr/>
        <a:lstStyle/>
        <a:p>
          <a:endParaRPr lang="es-MX" noProof="0"/>
        </a:p>
      </dgm:t>
    </dgm:pt>
    <dgm:pt modelId="{D3ADB04E-BD0A-4B92-A20B-FD354373859C}" type="pres">
      <dgm:prSet presAssocID="{A0E2D197-17D4-447B-97B9-BDA5B657BA70}" presName="diagram" presStyleCnt="0">
        <dgm:presLayoutVars>
          <dgm:dir/>
          <dgm:resizeHandles val="exact"/>
        </dgm:presLayoutVars>
      </dgm:prSet>
      <dgm:spPr/>
      <dgm:t>
        <a:bodyPr/>
        <a:lstStyle/>
        <a:p>
          <a:endParaRPr lang="en-CA"/>
        </a:p>
      </dgm:t>
    </dgm:pt>
    <dgm:pt modelId="{03E5273A-0974-45BA-BB0C-37BD4397D927}" type="pres">
      <dgm:prSet presAssocID="{BC844428-8F34-4285-8232-29D579366ADB}" presName="node" presStyleLbl="node1" presStyleIdx="0" presStyleCnt="4">
        <dgm:presLayoutVars>
          <dgm:bulletEnabled val="1"/>
        </dgm:presLayoutVars>
      </dgm:prSet>
      <dgm:spPr/>
      <dgm:t>
        <a:bodyPr/>
        <a:lstStyle/>
        <a:p>
          <a:endParaRPr lang="en-CA"/>
        </a:p>
      </dgm:t>
    </dgm:pt>
    <dgm:pt modelId="{B45AF6EB-8CF1-4CB8-8BE1-0D297DF48865}" type="pres">
      <dgm:prSet presAssocID="{D9DDFE50-6E3F-433C-9499-AF07184250BD}" presName="sibTrans" presStyleCnt="0"/>
      <dgm:spPr/>
    </dgm:pt>
    <dgm:pt modelId="{ACFA2F23-8459-4D7A-A79E-8FDC8FC97A44}" type="pres">
      <dgm:prSet presAssocID="{78D37C9C-3A4E-4894-AAEC-5657C416C441}" presName="node" presStyleLbl="node1" presStyleIdx="1" presStyleCnt="4">
        <dgm:presLayoutVars>
          <dgm:bulletEnabled val="1"/>
        </dgm:presLayoutVars>
      </dgm:prSet>
      <dgm:spPr/>
      <dgm:t>
        <a:bodyPr/>
        <a:lstStyle/>
        <a:p>
          <a:endParaRPr lang="en-CA"/>
        </a:p>
      </dgm:t>
    </dgm:pt>
    <dgm:pt modelId="{D725CDAF-109E-4754-A83C-1B0E97171CF3}" type="pres">
      <dgm:prSet presAssocID="{4206A8BB-2228-44A9-A3CC-80B3E2CAFACB}" presName="sibTrans" presStyleCnt="0"/>
      <dgm:spPr/>
    </dgm:pt>
    <dgm:pt modelId="{741EA38B-8A2D-4825-A07B-ADBA9C114194}" type="pres">
      <dgm:prSet presAssocID="{4D9EF557-16B3-4066-98B8-73E02E63C29C}" presName="node" presStyleLbl="node1" presStyleIdx="2" presStyleCnt="4">
        <dgm:presLayoutVars>
          <dgm:bulletEnabled val="1"/>
        </dgm:presLayoutVars>
      </dgm:prSet>
      <dgm:spPr/>
      <dgm:t>
        <a:bodyPr/>
        <a:lstStyle/>
        <a:p>
          <a:endParaRPr lang="en-CA"/>
        </a:p>
      </dgm:t>
    </dgm:pt>
    <dgm:pt modelId="{54B8A8E4-A470-4DDE-BB1A-9FB45C3D6AD6}" type="pres">
      <dgm:prSet presAssocID="{1FF68CF4-89B1-464F-B0C9-810446B2196F}" presName="sibTrans" presStyleCnt="0"/>
      <dgm:spPr/>
    </dgm:pt>
    <dgm:pt modelId="{FC0E2681-4A6E-4B58-818D-0ECD294EEF8C}" type="pres">
      <dgm:prSet presAssocID="{B9A1D322-49C8-4164-9BBC-79E267FD9C56}" presName="node" presStyleLbl="node1" presStyleIdx="3" presStyleCnt="4">
        <dgm:presLayoutVars>
          <dgm:bulletEnabled val="1"/>
        </dgm:presLayoutVars>
      </dgm:prSet>
      <dgm:spPr/>
      <dgm:t>
        <a:bodyPr/>
        <a:lstStyle/>
        <a:p>
          <a:endParaRPr lang="en-CA"/>
        </a:p>
      </dgm:t>
    </dgm:pt>
  </dgm:ptLst>
  <dgm:cxnLst>
    <dgm:cxn modelId="{F2DBC41A-2008-4446-BDCE-4CE19A6E2CD2}" type="presOf" srcId="{5EEF2A0D-CEF6-41B9-9419-4F24E87170C7}" destId="{ACFA2F23-8459-4D7A-A79E-8FDC8FC97A44}" srcOrd="0" destOrd="4" presId="urn:microsoft.com/office/officeart/2005/8/layout/default#1"/>
    <dgm:cxn modelId="{8CBF9F5C-78C6-4BE2-BA6A-3AB1A8612860}" type="presOf" srcId="{B9A1D322-49C8-4164-9BBC-79E267FD9C56}" destId="{FC0E2681-4A6E-4B58-818D-0ECD294EEF8C}" srcOrd="0" destOrd="0" presId="urn:microsoft.com/office/officeart/2005/8/layout/default#1"/>
    <dgm:cxn modelId="{9E88CB14-9243-43DC-8BBD-576CB481E289}" srcId="{A0E2D197-17D4-447B-97B9-BDA5B657BA70}" destId="{BC844428-8F34-4285-8232-29D579366ADB}" srcOrd="0" destOrd="0" parTransId="{A48DF613-0A9F-458E-9CB6-E7E890943F09}" sibTransId="{D9DDFE50-6E3F-433C-9499-AF07184250BD}"/>
    <dgm:cxn modelId="{426552E5-D588-4570-8FE0-60AF7BA27324}" type="presOf" srcId="{A0E2D197-17D4-447B-97B9-BDA5B657BA70}" destId="{D3ADB04E-BD0A-4B92-A20B-FD354373859C}" srcOrd="0" destOrd="0" presId="urn:microsoft.com/office/officeart/2005/8/layout/default#1"/>
    <dgm:cxn modelId="{1E9D8256-8CE7-40AE-975F-B9A8F8C806BA}" type="presOf" srcId="{CAD77C58-AC68-4E2B-A5FC-47296FDC6A0F}" destId="{ACFA2F23-8459-4D7A-A79E-8FDC8FC97A44}" srcOrd="0" destOrd="3" presId="urn:microsoft.com/office/officeart/2005/8/layout/default#1"/>
    <dgm:cxn modelId="{07853D81-BBCB-4D69-8195-6347553B4001}" type="presOf" srcId="{C2C403D7-C5B9-4888-9BDD-3FDCEA63A1B0}" destId="{FC0E2681-4A6E-4B58-818D-0ECD294EEF8C}" srcOrd="0" destOrd="5" presId="urn:microsoft.com/office/officeart/2005/8/layout/default#1"/>
    <dgm:cxn modelId="{EED051CB-4483-474D-9A45-4DB109F4FB4D}" type="presOf" srcId="{9DB09E88-E9F7-4CFA-99F5-05B67A77F820}" destId="{FC0E2681-4A6E-4B58-818D-0ECD294EEF8C}" srcOrd="0" destOrd="1" presId="urn:microsoft.com/office/officeart/2005/8/layout/default#1"/>
    <dgm:cxn modelId="{6EAA806F-5C1A-4319-96E7-D84D6002F284}" type="presOf" srcId="{C057B257-B48A-40A6-9320-E332057B509A}" destId="{741EA38B-8A2D-4825-A07B-ADBA9C114194}" srcOrd="0" destOrd="2" presId="urn:microsoft.com/office/officeart/2005/8/layout/default#1"/>
    <dgm:cxn modelId="{A2A24B26-7491-4202-A2A6-63AD47D2AB07}" srcId="{A0E2D197-17D4-447B-97B9-BDA5B657BA70}" destId="{4D9EF557-16B3-4066-98B8-73E02E63C29C}" srcOrd="2" destOrd="0" parTransId="{9342DA59-D847-4177-A66B-E0A4D5214AF1}" sibTransId="{1FF68CF4-89B1-464F-B0C9-810446B2196F}"/>
    <dgm:cxn modelId="{3D7A608F-7997-4082-B0FA-057D14291894}" srcId="{B9A1D322-49C8-4164-9BBC-79E267FD9C56}" destId="{86EBBF53-CDD8-4ED0-BEC0-22D44B14DE40}" srcOrd="3" destOrd="0" parTransId="{CE3BECDD-3B62-4D1D-ADEE-A6143194EA5B}" sibTransId="{2DF65108-75BB-419A-A1FF-66CDF6ADA108}"/>
    <dgm:cxn modelId="{14A56722-3B97-4550-8C72-729ECE5F21F6}" type="presOf" srcId="{0D499E5B-79A5-4BB4-95F9-CC8D881C7927}" destId="{741EA38B-8A2D-4825-A07B-ADBA9C114194}" srcOrd="0" destOrd="1" presId="urn:microsoft.com/office/officeart/2005/8/layout/default#1"/>
    <dgm:cxn modelId="{7F509CB8-C951-4621-A3B1-61C243F70C9A}" srcId="{78D37C9C-3A4E-4894-AAEC-5657C416C441}" destId="{CAD77C58-AC68-4E2B-A5FC-47296FDC6A0F}" srcOrd="2" destOrd="0" parTransId="{9A3CF642-C419-4748-BC9D-A725C5D9998F}" sibTransId="{FC2F6A69-1A70-4CE0-951E-5D74613D3907}"/>
    <dgm:cxn modelId="{10298D8F-BA76-4C42-BC22-AF2BBD7DC790}" type="presOf" srcId="{78D37C9C-3A4E-4894-AAEC-5657C416C441}" destId="{ACFA2F23-8459-4D7A-A79E-8FDC8FC97A44}" srcOrd="0" destOrd="0" presId="urn:microsoft.com/office/officeart/2005/8/layout/default#1"/>
    <dgm:cxn modelId="{27D0E613-D8C2-4583-A5D5-EC899F9353EC}" srcId="{B9A1D322-49C8-4164-9BBC-79E267FD9C56}" destId="{5A82CA65-F222-4E70-B585-3EC9E01228FB}" srcOrd="2" destOrd="0" parTransId="{7CF201D1-2EBE-40CF-999D-7798CE2E079C}" sibTransId="{C4340780-AE6F-4574-BB54-1A030DD29B73}"/>
    <dgm:cxn modelId="{BD0C2588-E60B-4868-A51A-8977791A01E3}" type="presOf" srcId="{A402FAD4-41D2-44F5-83A9-FAD45441B976}" destId="{03E5273A-0974-45BA-BB0C-37BD4397D927}" srcOrd="0" destOrd="5" presId="urn:microsoft.com/office/officeart/2005/8/layout/default#1"/>
    <dgm:cxn modelId="{E206DB7B-C022-4E8E-B7B8-371C215906F0}" srcId="{A0E2D197-17D4-447B-97B9-BDA5B657BA70}" destId="{78D37C9C-3A4E-4894-AAEC-5657C416C441}" srcOrd="1" destOrd="0" parTransId="{438BB7A3-330F-4339-85B1-04E22EB069C7}" sibTransId="{4206A8BB-2228-44A9-A3CC-80B3E2CAFACB}"/>
    <dgm:cxn modelId="{28349741-A45D-450E-B49D-533D8334EFA7}" type="presOf" srcId="{D0808682-BC86-4CBD-B253-B4E327E6F66D}" destId="{ACFA2F23-8459-4D7A-A79E-8FDC8FC97A44}" srcOrd="0" destOrd="5" presId="urn:microsoft.com/office/officeart/2005/8/layout/default#1"/>
    <dgm:cxn modelId="{8F5D4198-CAFC-49F7-AB99-4D5F1E2B2F28}" srcId="{BC844428-8F34-4285-8232-29D579366ADB}" destId="{B727107B-515C-4FA9-B4A8-92F71989962C}" srcOrd="1" destOrd="0" parTransId="{14F6F13E-B5EF-4A0E-8A6F-3B4365921436}" sibTransId="{ECBF2180-75DB-46FF-AC4C-F8618CB44DBB}"/>
    <dgm:cxn modelId="{DAACE704-D810-4E88-9B4C-A998E18B786C}" srcId="{BC844428-8F34-4285-8232-29D579366ADB}" destId="{4B97690B-3FFC-49C9-BA06-82646E1095BB}" srcOrd="0" destOrd="0" parTransId="{73DFE010-19F2-40FB-83EF-3A17409765C8}" sibTransId="{4793410A-297A-42F5-A420-B6D960E87EBD}"/>
    <dgm:cxn modelId="{13CD6BEF-CF97-46C6-B629-5E246B9B475E}" srcId="{BC844428-8F34-4285-8232-29D579366ADB}" destId="{4155451C-1D98-457F-B0D1-2556C3BADEB4}" srcOrd="2" destOrd="0" parTransId="{86A76329-F133-4ADC-845D-61798F03699A}" sibTransId="{13545008-71C4-45E8-9EF4-DDD983761E9C}"/>
    <dgm:cxn modelId="{AA84EA54-1FBC-4821-85DD-9A3A203E8617}" type="presOf" srcId="{0CE917AB-471E-4B69-BC5F-251D4A3C7986}" destId="{03E5273A-0974-45BA-BB0C-37BD4397D927}" srcOrd="0" destOrd="4" presId="urn:microsoft.com/office/officeart/2005/8/layout/default#1"/>
    <dgm:cxn modelId="{AC314A8C-4BC3-45D1-BC3D-64A9C6410966}" type="presOf" srcId="{4155451C-1D98-457F-B0D1-2556C3BADEB4}" destId="{03E5273A-0974-45BA-BB0C-37BD4397D927}" srcOrd="0" destOrd="3" presId="urn:microsoft.com/office/officeart/2005/8/layout/default#1"/>
    <dgm:cxn modelId="{F22F302E-C4E4-4174-99C7-8869A4D8CFF2}" srcId="{4D9EF557-16B3-4066-98B8-73E02E63C29C}" destId="{0D499E5B-79A5-4BB4-95F9-CC8D881C7927}" srcOrd="0" destOrd="0" parTransId="{1D529D06-64B0-4D44-94DB-95D422B955D2}" sibTransId="{326B8354-4A02-43FC-B9E7-016A9E8822F3}"/>
    <dgm:cxn modelId="{D8B222CA-393D-4244-A5FF-832C3A81D140}" type="presOf" srcId="{B727107B-515C-4FA9-B4A8-92F71989962C}" destId="{03E5273A-0974-45BA-BB0C-37BD4397D927}" srcOrd="0" destOrd="2" presId="urn:microsoft.com/office/officeart/2005/8/layout/default#1"/>
    <dgm:cxn modelId="{2A593706-7A1B-428E-8D0D-29E0F4A9B067}" srcId="{B9A1D322-49C8-4164-9BBC-79E267FD9C56}" destId="{C2C403D7-C5B9-4888-9BDD-3FDCEA63A1B0}" srcOrd="4" destOrd="0" parTransId="{105B95D8-8C2E-4D90-86C6-6DE02B6FF4A0}" sibTransId="{8DA29251-BB30-43BD-A6B1-6176A46D3D27}"/>
    <dgm:cxn modelId="{744DF54C-AF58-4DB7-855F-77B6A5A9127B}" srcId="{BC844428-8F34-4285-8232-29D579366ADB}" destId="{0CE917AB-471E-4B69-BC5F-251D4A3C7986}" srcOrd="3" destOrd="0" parTransId="{982A3DFD-EA89-46A8-B39B-3DB78FB204F5}" sibTransId="{D457ADF0-D102-4F59-B32A-F8AA0AA6A9D3}"/>
    <dgm:cxn modelId="{61979C65-8F42-4DA2-A9A1-BF34DF5EDF05}" type="presOf" srcId="{86EBBF53-CDD8-4ED0-BEC0-22D44B14DE40}" destId="{FC0E2681-4A6E-4B58-818D-0ECD294EEF8C}" srcOrd="0" destOrd="4" presId="urn:microsoft.com/office/officeart/2005/8/layout/default#1"/>
    <dgm:cxn modelId="{BE03B3C6-91B3-4655-A93B-33ACDAAF7433}" srcId="{BC844428-8F34-4285-8232-29D579366ADB}" destId="{D78F8C74-EEF7-435D-AE5E-38D9BB575F63}" srcOrd="5" destOrd="0" parTransId="{E498E9E1-68FF-4464-AE29-F4D4D5A019B5}" sibTransId="{195A1361-3651-4E7C-9ADC-85CB181881CE}"/>
    <dgm:cxn modelId="{811E9577-5AD1-4F4B-B9CD-9B0249D3573E}" srcId="{4D9EF557-16B3-4066-98B8-73E02E63C29C}" destId="{DFC20D49-E331-4F43-8753-FEC3EE08E3DF}" srcOrd="2" destOrd="0" parTransId="{19C5760C-D1F1-4384-84B8-0EBA23D625E6}" sibTransId="{F48861AF-282C-4DCA-B073-65786FFF389C}"/>
    <dgm:cxn modelId="{D353CE43-8709-450C-B208-5CB0BE42FEA0}" srcId="{78D37C9C-3A4E-4894-AAEC-5657C416C441}" destId="{D0808682-BC86-4CBD-B253-B4E327E6F66D}" srcOrd="4" destOrd="0" parTransId="{8B3EB909-5AC9-4E2C-A0CF-299008A8D3FB}" sibTransId="{308D2472-AD5E-4D51-82F9-D40EA95EA237}"/>
    <dgm:cxn modelId="{F41DFB02-377F-41A8-B74C-CD7E30EA14F6}" type="presOf" srcId="{4B97690B-3FFC-49C9-BA06-82646E1095BB}" destId="{03E5273A-0974-45BA-BB0C-37BD4397D927}" srcOrd="0" destOrd="1" presId="urn:microsoft.com/office/officeart/2005/8/layout/default#1"/>
    <dgm:cxn modelId="{F59713FE-D691-4019-86D1-54EE492BFB59}" type="presOf" srcId="{5B7C56FF-CE04-4736-9DCA-6049D2DFA22D}" destId="{ACFA2F23-8459-4D7A-A79E-8FDC8FC97A44}" srcOrd="0" destOrd="2" presId="urn:microsoft.com/office/officeart/2005/8/layout/default#1"/>
    <dgm:cxn modelId="{D97BDA0B-60DC-4B5A-B7A8-B3EB39BD2EB5}" srcId="{78D37C9C-3A4E-4894-AAEC-5657C416C441}" destId="{877C8514-625F-4A04-9BC6-C06934A5D40A}" srcOrd="0" destOrd="0" parTransId="{4992588C-B789-4581-A2D0-1DBF5B498E4C}" sibTransId="{A8E83217-4E9C-433C-95C6-B66522C0FC30}"/>
    <dgm:cxn modelId="{48619F66-10C4-4523-8C31-09B20D1CF7E4}" srcId="{BC844428-8F34-4285-8232-29D579366ADB}" destId="{A402FAD4-41D2-44F5-83A9-FAD45441B976}" srcOrd="4" destOrd="0" parTransId="{1107C9D3-26B4-4A63-8D8E-543D9EA65BCD}" sibTransId="{7F2F9049-3EF8-487A-A5DF-A2B8FAD49161}"/>
    <dgm:cxn modelId="{61CE352C-D552-43E7-9A69-B3955B1952B8}" type="presOf" srcId="{4D9EF557-16B3-4066-98B8-73E02E63C29C}" destId="{741EA38B-8A2D-4825-A07B-ADBA9C114194}" srcOrd="0" destOrd="0" presId="urn:microsoft.com/office/officeart/2005/8/layout/default#1"/>
    <dgm:cxn modelId="{8D4A8E19-B60D-449F-9118-3D53E0CC8988}" type="presOf" srcId="{DFC20D49-E331-4F43-8753-FEC3EE08E3DF}" destId="{741EA38B-8A2D-4825-A07B-ADBA9C114194}" srcOrd="0" destOrd="3" presId="urn:microsoft.com/office/officeart/2005/8/layout/default#1"/>
    <dgm:cxn modelId="{E1AD81AD-8429-4761-AE3B-91A8EB0F1FA4}" srcId="{78D37C9C-3A4E-4894-AAEC-5657C416C441}" destId="{5EEF2A0D-CEF6-41B9-9419-4F24E87170C7}" srcOrd="3" destOrd="0" parTransId="{E5315D6C-54B4-4466-8186-18BFA4F552A5}" sibTransId="{E293266E-62B2-44FB-9417-407C2877F9A6}"/>
    <dgm:cxn modelId="{6F06B438-1DB2-4DC8-AD4C-535BC0F5F0A9}" srcId="{B9A1D322-49C8-4164-9BBC-79E267FD9C56}" destId="{55FA225B-2D75-4E83-A000-C900AD9745C9}" srcOrd="1" destOrd="0" parTransId="{1C629EE7-5C1A-48B4-BA08-C27252DB93B8}" sibTransId="{B73AE59E-D9A2-43EC-8B2C-5BA577D40B46}"/>
    <dgm:cxn modelId="{EAE6A809-5983-4C20-99CC-3068FAB9F814}" srcId="{4D9EF557-16B3-4066-98B8-73E02E63C29C}" destId="{C057B257-B48A-40A6-9320-E332057B509A}" srcOrd="1" destOrd="0" parTransId="{60C5D8AD-0793-444C-9B49-9DD1CCA06DCA}" sibTransId="{6777B7E7-AF13-40DC-8473-2E30375A5D8C}"/>
    <dgm:cxn modelId="{B734C3D6-4375-4817-B412-65CEC617D263}" type="presOf" srcId="{877C8514-625F-4A04-9BC6-C06934A5D40A}" destId="{ACFA2F23-8459-4D7A-A79E-8FDC8FC97A44}" srcOrd="0" destOrd="1" presId="urn:microsoft.com/office/officeart/2005/8/layout/default#1"/>
    <dgm:cxn modelId="{7AC346F9-F5CF-4433-BF1D-467CC7C8DB21}" type="presOf" srcId="{5A82CA65-F222-4E70-B585-3EC9E01228FB}" destId="{FC0E2681-4A6E-4B58-818D-0ECD294EEF8C}" srcOrd="0" destOrd="3" presId="urn:microsoft.com/office/officeart/2005/8/layout/default#1"/>
    <dgm:cxn modelId="{1BC1DB8D-B1C3-4AAD-962E-E4FA5E0F43FE}" type="presOf" srcId="{55FA225B-2D75-4E83-A000-C900AD9745C9}" destId="{FC0E2681-4A6E-4B58-818D-0ECD294EEF8C}" srcOrd="0" destOrd="2" presId="urn:microsoft.com/office/officeart/2005/8/layout/default#1"/>
    <dgm:cxn modelId="{81C34AF2-A92E-4F8E-B4F7-BDCE19B073D2}" srcId="{A0E2D197-17D4-447B-97B9-BDA5B657BA70}" destId="{B9A1D322-49C8-4164-9BBC-79E267FD9C56}" srcOrd="3" destOrd="0" parTransId="{6B199054-3A17-4195-85B7-6F8B3E161FA2}" sibTransId="{83681373-F409-4AFC-89A5-E3BEC4255C2E}"/>
    <dgm:cxn modelId="{DE1C29B4-10EA-4A6F-A15F-619427390A63}" type="presOf" srcId="{BC844428-8F34-4285-8232-29D579366ADB}" destId="{03E5273A-0974-45BA-BB0C-37BD4397D927}" srcOrd="0" destOrd="0" presId="urn:microsoft.com/office/officeart/2005/8/layout/default#1"/>
    <dgm:cxn modelId="{0A78CFA6-92C2-4198-8A25-8FC8878D35B1}" srcId="{B9A1D322-49C8-4164-9BBC-79E267FD9C56}" destId="{9DB09E88-E9F7-4CFA-99F5-05B67A77F820}" srcOrd="0" destOrd="0" parTransId="{7B98E0AA-79FB-42FE-B3FA-560A898ECC1D}" sibTransId="{09BECB01-89D3-4196-BB8A-95BA925402EB}"/>
    <dgm:cxn modelId="{655A6B84-6216-4A2F-AFDB-FB9EA962EB4A}" srcId="{78D37C9C-3A4E-4894-AAEC-5657C416C441}" destId="{5B7C56FF-CE04-4736-9DCA-6049D2DFA22D}" srcOrd="1" destOrd="0" parTransId="{0BB6BB20-29A3-4E4D-B82D-47C203CA46E3}" sibTransId="{E57DC946-9809-4F77-B269-C8719D7884B0}"/>
    <dgm:cxn modelId="{6D1913F0-7196-46E3-B9A1-D044DFE0AF0C}" type="presOf" srcId="{D78F8C74-EEF7-435D-AE5E-38D9BB575F63}" destId="{03E5273A-0974-45BA-BB0C-37BD4397D927}" srcOrd="0" destOrd="6" presId="urn:microsoft.com/office/officeart/2005/8/layout/default#1"/>
    <dgm:cxn modelId="{3F1ED3A4-6F92-48E5-BB01-92F049A1CD9C}" type="presParOf" srcId="{D3ADB04E-BD0A-4B92-A20B-FD354373859C}" destId="{03E5273A-0974-45BA-BB0C-37BD4397D927}" srcOrd="0" destOrd="0" presId="urn:microsoft.com/office/officeart/2005/8/layout/default#1"/>
    <dgm:cxn modelId="{E8025E9D-B540-48D1-ACE4-900CA16CB0D4}" type="presParOf" srcId="{D3ADB04E-BD0A-4B92-A20B-FD354373859C}" destId="{B45AF6EB-8CF1-4CB8-8BE1-0D297DF48865}" srcOrd="1" destOrd="0" presId="urn:microsoft.com/office/officeart/2005/8/layout/default#1"/>
    <dgm:cxn modelId="{9FAEA728-E310-4E56-A3EF-C6CD59D09974}" type="presParOf" srcId="{D3ADB04E-BD0A-4B92-A20B-FD354373859C}" destId="{ACFA2F23-8459-4D7A-A79E-8FDC8FC97A44}" srcOrd="2" destOrd="0" presId="urn:microsoft.com/office/officeart/2005/8/layout/default#1"/>
    <dgm:cxn modelId="{934DCA8A-5312-409F-9D51-DC06B449BD79}" type="presParOf" srcId="{D3ADB04E-BD0A-4B92-A20B-FD354373859C}" destId="{D725CDAF-109E-4754-A83C-1B0E97171CF3}" srcOrd="3" destOrd="0" presId="urn:microsoft.com/office/officeart/2005/8/layout/default#1"/>
    <dgm:cxn modelId="{0C421E05-64EE-49BD-8408-939F393B8E96}" type="presParOf" srcId="{D3ADB04E-BD0A-4B92-A20B-FD354373859C}" destId="{741EA38B-8A2D-4825-A07B-ADBA9C114194}" srcOrd="4" destOrd="0" presId="urn:microsoft.com/office/officeart/2005/8/layout/default#1"/>
    <dgm:cxn modelId="{A5B3B2B8-5F3D-4AC1-B4E4-EB8549B9688D}" type="presParOf" srcId="{D3ADB04E-BD0A-4B92-A20B-FD354373859C}" destId="{54B8A8E4-A470-4DDE-BB1A-9FB45C3D6AD6}" srcOrd="5" destOrd="0" presId="urn:microsoft.com/office/officeart/2005/8/layout/default#1"/>
    <dgm:cxn modelId="{712FC359-12A0-4BB1-94D9-3ACD0D014548}" type="presParOf" srcId="{D3ADB04E-BD0A-4B92-A20B-FD354373859C}" destId="{FC0E2681-4A6E-4B58-818D-0ECD294EEF8C}"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39EBB-2857-4329-8D19-958A41DF04AD}">
      <dsp:nvSpPr>
        <dsp:cNvPr id="0" name=""/>
        <dsp:cNvSpPr/>
      </dsp:nvSpPr>
      <dsp:spPr>
        <a:xfrm>
          <a:off x="1696930" y="388648"/>
          <a:ext cx="4777597" cy="2715577"/>
        </a:xfrm>
        <a:prstGeom prst="ellipse">
          <a:avLst/>
        </a:prstGeom>
        <a:solidFill>
          <a:schemeClr val="accent1">
            <a:alpha val="50000"/>
            <a:hueOff val="0"/>
            <a:satOff val="0"/>
            <a:lumOff val="0"/>
            <a:alphaOff val="0"/>
          </a:schemeClr>
        </a:solidFill>
        <a:ln w="25400" cap="flat" cmpd="sng" algn="ctr">
          <a:solidFill>
            <a:schemeClr val="accent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p>
      </dsp:txBody>
      <dsp:txXfrm>
        <a:off x="2333943" y="863875"/>
        <a:ext cx="3503571" cy="1222010"/>
      </dsp:txXfrm>
    </dsp:sp>
    <dsp:sp modelId="{34FE503C-8BD7-42DC-9C7B-1B8CDC5D2186}">
      <dsp:nvSpPr>
        <dsp:cNvPr id="0" name=""/>
        <dsp:cNvSpPr/>
      </dsp:nvSpPr>
      <dsp:spPr>
        <a:xfrm>
          <a:off x="2386601" y="1468770"/>
          <a:ext cx="5403402" cy="2901486"/>
        </a:xfrm>
        <a:prstGeom prst="ellipse">
          <a:avLst/>
        </a:prstGeom>
        <a:solidFill>
          <a:schemeClr val="accent3">
            <a:alpha val="50000"/>
          </a:schemeClr>
        </a:solidFill>
        <a:ln w="25400" cap="flat" cmpd="sng" algn="ctr">
          <a:solidFill>
            <a:srgbClr val="B5CD85"/>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solidFill>
              <a:schemeClr val="tx1"/>
            </a:solidFill>
          </a:endParaRPr>
        </a:p>
      </dsp:txBody>
      <dsp:txXfrm>
        <a:off x="4039142" y="2218320"/>
        <a:ext cx="3242041" cy="1595817"/>
      </dsp:txXfrm>
    </dsp:sp>
    <dsp:sp modelId="{C3CE1191-0A1E-43E3-AF5B-0E3DB45B9CDE}">
      <dsp:nvSpPr>
        <dsp:cNvPr id="0" name=""/>
        <dsp:cNvSpPr/>
      </dsp:nvSpPr>
      <dsp:spPr>
        <a:xfrm>
          <a:off x="321386" y="1447751"/>
          <a:ext cx="5281472" cy="2901486"/>
        </a:xfrm>
        <a:prstGeom prst="ellipse">
          <a:avLst/>
        </a:prstGeom>
        <a:solidFill>
          <a:schemeClr val="accent2">
            <a:alpha val="50000"/>
          </a:schemeClr>
        </a:solidFill>
        <a:ln w="25400" cap="flat" cmpd="sng" algn="ctr">
          <a:solidFill>
            <a:srgbClr val="D0ACD4"/>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solidFill>
              <a:schemeClr val="tx1"/>
            </a:solidFill>
          </a:endParaRPr>
        </a:p>
      </dsp:txBody>
      <dsp:txXfrm>
        <a:off x="818725" y="2197302"/>
        <a:ext cx="3168883" cy="1595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DA0AB-9AC2-4C17-8E43-44757D521A8F}">
      <dsp:nvSpPr>
        <dsp:cNvPr id="0" name=""/>
        <dsp:cNvSpPr/>
      </dsp:nvSpPr>
      <dsp:spPr>
        <a:xfrm>
          <a:off x="2632" y="30325"/>
          <a:ext cx="2566972" cy="518400"/>
        </a:xfrm>
        <a:prstGeom prst="rect">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b="1" kern="1200" noProof="0" dirty="0" smtClean="0"/>
            <a:t>Definición</a:t>
          </a:r>
          <a:endParaRPr lang="es-MX" sz="2000" b="1" kern="1200" noProof="0" dirty="0"/>
        </a:p>
      </dsp:txBody>
      <dsp:txXfrm>
        <a:off x="2632" y="30325"/>
        <a:ext cx="2566972" cy="518400"/>
      </dsp:txXfrm>
    </dsp:sp>
    <dsp:sp modelId="{1BB9BE37-21A3-4AAC-887D-1A261330B220}">
      <dsp:nvSpPr>
        <dsp:cNvPr id="0" name=""/>
        <dsp:cNvSpPr/>
      </dsp:nvSpPr>
      <dsp:spPr>
        <a:xfrm>
          <a:off x="2632" y="548725"/>
          <a:ext cx="2566972" cy="3484949"/>
        </a:xfrm>
        <a:prstGeom prst="rect">
          <a:avLst/>
        </a:prstGeom>
        <a:blipFill dpi="0" rotWithShape="0">
          <a:blip xmlns:r="http://schemas.openxmlformats.org/officeDocument/2006/relationships" r:embed="rId1">
            <a:alphaModFix amt="44000"/>
          </a:blip>
          <a:srcRect/>
          <a:stretch>
            <a:fillRect/>
          </a:stretch>
        </a:blip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b="0" i="0" kern="1200" noProof="0" dirty="0" smtClean="0">
              <a:solidFill>
                <a:srgbClr val="002060"/>
              </a:solidFill>
            </a:rPr>
            <a:t>Amplificación de la señalización neuronal en el SNC que produce hipersensibilidad al dolor</a:t>
          </a:r>
          <a:endParaRPr lang="es-MX" sz="1800" kern="1200" noProof="0" dirty="0">
            <a:solidFill>
              <a:srgbClr val="002060"/>
            </a:solidFill>
          </a:endParaRPr>
        </a:p>
      </dsp:txBody>
      <dsp:txXfrm>
        <a:off x="2632" y="548725"/>
        <a:ext cx="2566972" cy="3484949"/>
      </dsp:txXfrm>
    </dsp:sp>
    <dsp:sp modelId="{3F6ABC6F-1F17-4967-AD68-21C6D30AC8A8}">
      <dsp:nvSpPr>
        <dsp:cNvPr id="0" name=""/>
        <dsp:cNvSpPr/>
      </dsp:nvSpPr>
      <dsp:spPr>
        <a:xfrm>
          <a:off x="2928981" y="30325"/>
          <a:ext cx="2566972"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b="1" kern="1200" noProof="0" dirty="0" smtClean="0"/>
            <a:t>Ejemplos</a:t>
          </a:r>
          <a:endParaRPr lang="es-MX" sz="2000" b="1" kern="1200" noProof="0" dirty="0"/>
        </a:p>
      </dsp:txBody>
      <dsp:txXfrm>
        <a:off x="2928981" y="30325"/>
        <a:ext cx="2566972" cy="518400"/>
      </dsp:txXfrm>
    </dsp:sp>
    <dsp:sp modelId="{893CC798-5899-4AE1-9EDD-5666AEB04CE5}">
      <dsp:nvSpPr>
        <dsp:cNvPr id="0" name=""/>
        <dsp:cNvSpPr/>
      </dsp:nvSpPr>
      <dsp:spPr>
        <a:xfrm>
          <a:off x="2928981" y="548725"/>
          <a:ext cx="2566972" cy="3484949"/>
        </a:xfrm>
        <a:prstGeom prst="rect">
          <a:avLst/>
        </a:prstGeom>
        <a:blipFill dpi="0" rotWithShape="0">
          <a:blip xmlns:r="http://schemas.openxmlformats.org/officeDocument/2006/relationships" r:embed="rId2">
            <a:alphaModFix amt="62000"/>
          </a:blip>
          <a:srcRect/>
          <a:stretch>
            <a:fillRect/>
          </a:stretch>
        </a:blip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kern="1200" noProof="0" dirty="0" smtClean="0">
              <a:solidFill>
                <a:srgbClr val="002060"/>
              </a:solidFill>
            </a:rPr>
            <a:t>Fibromialgia</a:t>
          </a:r>
          <a:endParaRPr lang="es-MX" sz="1800" kern="1200" noProof="0" dirty="0">
            <a:solidFill>
              <a:srgbClr val="002060"/>
            </a:solidFill>
          </a:endParaRPr>
        </a:p>
        <a:p>
          <a:pPr marL="171450" lvl="1" indent="-171450" algn="l" defTabSz="800100">
            <a:lnSpc>
              <a:spcPct val="90000"/>
            </a:lnSpc>
            <a:spcBef>
              <a:spcPct val="0"/>
            </a:spcBef>
            <a:spcAft>
              <a:spcPct val="15000"/>
            </a:spcAft>
            <a:buChar char="••"/>
          </a:pPr>
          <a:r>
            <a:rPr lang="es-MX" sz="1800" kern="1200" noProof="0" dirty="0" smtClean="0">
              <a:solidFill>
                <a:srgbClr val="002060"/>
              </a:solidFill>
            </a:rPr>
            <a:t>Síndrome de intestino irritable</a:t>
          </a:r>
          <a:endParaRPr lang="es-MX" sz="1800" kern="1200" noProof="0" dirty="0">
            <a:solidFill>
              <a:srgbClr val="002060"/>
            </a:solidFill>
          </a:endParaRPr>
        </a:p>
        <a:p>
          <a:pPr marL="171450" lvl="1" indent="-171450" algn="l" defTabSz="800100">
            <a:lnSpc>
              <a:spcPct val="90000"/>
            </a:lnSpc>
            <a:spcBef>
              <a:spcPct val="0"/>
            </a:spcBef>
            <a:spcAft>
              <a:spcPct val="15000"/>
            </a:spcAft>
            <a:buChar char="••"/>
          </a:pPr>
          <a:r>
            <a:rPr lang="es-MX" sz="1800" kern="1200" noProof="0" dirty="0" smtClean="0">
              <a:solidFill>
                <a:srgbClr val="002060"/>
              </a:solidFill>
            </a:rPr>
            <a:t>Cistitis intersticial</a:t>
          </a:r>
          <a:endParaRPr lang="es-MX" sz="1800" kern="1200" noProof="0" dirty="0">
            <a:solidFill>
              <a:srgbClr val="002060"/>
            </a:solidFill>
          </a:endParaRPr>
        </a:p>
        <a:p>
          <a:pPr marL="171450" lvl="1" indent="-171450" algn="l" defTabSz="800100">
            <a:lnSpc>
              <a:spcPct val="90000"/>
            </a:lnSpc>
            <a:spcBef>
              <a:spcPct val="0"/>
            </a:spcBef>
            <a:spcAft>
              <a:spcPct val="15000"/>
            </a:spcAft>
            <a:buChar char="••"/>
          </a:pPr>
          <a:r>
            <a:rPr lang="es-MX" sz="1800" kern="1200" noProof="0" dirty="0" smtClean="0">
              <a:solidFill>
                <a:srgbClr val="002060"/>
              </a:solidFill>
            </a:rPr>
            <a:t>Dolor en la articulación temporomandibular</a:t>
          </a:r>
          <a:endParaRPr lang="es-MX" sz="1800" kern="1200" noProof="0" dirty="0">
            <a:solidFill>
              <a:srgbClr val="002060"/>
            </a:solidFill>
          </a:endParaRPr>
        </a:p>
        <a:p>
          <a:pPr marL="171450" lvl="1" indent="-171450" algn="l" defTabSz="800100">
            <a:lnSpc>
              <a:spcPct val="90000"/>
            </a:lnSpc>
            <a:spcBef>
              <a:spcPct val="0"/>
            </a:spcBef>
            <a:spcAft>
              <a:spcPct val="15000"/>
            </a:spcAft>
            <a:buChar char="••"/>
          </a:pPr>
          <a:r>
            <a:rPr lang="es-MX" sz="1800" kern="1200" noProof="0" dirty="0" smtClean="0">
              <a:solidFill>
                <a:srgbClr val="002060"/>
              </a:solidFill>
            </a:rPr>
            <a:t>Puede estar presente en mucho pacientes</a:t>
          </a:r>
          <a:br>
            <a:rPr lang="es-MX" sz="1800" kern="1200" noProof="0" dirty="0" smtClean="0">
              <a:solidFill>
                <a:srgbClr val="002060"/>
              </a:solidFill>
            </a:rPr>
          </a:br>
          <a:r>
            <a:rPr lang="es-MX" sz="1800" kern="1200" noProof="0" dirty="0" smtClean="0">
              <a:solidFill>
                <a:srgbClr val="002060"/>
              </a:solidFill>
            </a:rPr>
            <a:t>con dolor crónico de espalda baja, osteoartritis y artritis reumatoide</a:t>
          </a:r>
          <a:endParaRPr lang="es-MX" sz="1800" kern="1200" noProof="0" dirty="0">
            <a:solidFill>
              <a:srgbClr val="002060"/>
            </a:solidFill>
          </a:endParaRPr>
        </a:p>
      </dsp:txBody>
      <dsp:txXfrm>
        <a:off x="2928981" y="548725"/>
        <a:ext cx="2566972" cy="3484949"/>
      </dsp:txXfrm>
    </dsp:sp>
    <dsp:sp modelId="{310121DC-6E06-47FB-9AFD-B41434F9FC9B}">
      <dsp:nvSpPr>
        <dsp:cNvPr id="0" name=""/>
        <dsp:cNvSpPr/>
      </dsp:nvSpPr>
      <dsp:spPr>
        <a:xfrm>
          <a:off x="5855330" y="30325"/>
          <a:ext cx="2566972"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b="1" kern="1200" noProof="0" dirty="0" smtClean="0"/>
            <a:t>Cualidad del dolor</a:t>
          </a:r>
          <a:endParaRPr lang="es-MX" sz="2000" b="1" kern="1200" noProof="0" dirty="0"/>
        </a:p>
      </dsp:txBody>
      <dsp:txXfrm>
        <a:off x="5855330" y="30325"/>
        <a:ext cx="2566972" cy="518400"/>
      </dsp:txXfrm>
    </dsp:sp>
    <dsp:sp modelId="{D3E8989D-5220-4B05-8559-264A40B3FE9F}">
      <dsp:nvSpPr>
        <dsp:cNvPr id="0" name=""/>
        <dsp:cNvSpPr/>
      </dsp:nvSpPr>
      <dsp:spPr>
        <a:xfrm>
          <a:off x="5855330" y="548725"/>
          <a:ext cx="2566972" cy="3484949"/>
        </a:xfrm>
        <a:prstGeom prst="rect">
          <a:avLst/>
        </a:prstGeom>
        <a:blipFill dpi="0" rotWithShape="0">
          <a:blip xmlns:r="http://schemas.openxmlformats.org/officeDocument/2006/relationships" r:embed="rId3">
            <a:alphaModFix amt="43000"/>
          </a:blip>
          <a:srcRect/>
          <a:stretch>
            <a:fillRect/>
          </a:stretch>
        </a:blip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kern="1200" noProof="0" dirty="0" smtClean="0">
              <a:solidFill>
                <a:srgbClr val="002060"/>
              </a:solidFill>
            </a:rPr>
            <a:t>Quemante</a:t>
          </a:r>
          <a:endParaRPr lang="es-MX" sz="1800" kern="1200" noProof="0" dirty="0">
            <a:solidFill>
              <a:srgbClr val="002060"/>
            </a:solidFill>
          </a:endParaRPr>
        </a:p>
        <a:p>
          <a:pPr marL="171450" lvl="1" indent="-171450" algn="l" defTabSz="800100">
            <a:lnSpc>
              <a:spcPct val="90000"/>
            </a:lnSpc>
            <a:spcBef>
              <a:spcPct val="0"/>
            </a:spcBef>
            <a:spcAft>
              <a:spcPct val="15000"/>
            </a:spcAft>
            <a:buChar char="••"/>
          </a:pPr>
          <a:r>
            <a:rPr lang="es-MX" sz="1800" kern="1200" noProof="0" dirty="0" smtClean="0">
              <a:solidFill>
                <a:srgbClr val="002060"/>
              </a:solidFill>
            </a:rPr>
            <a:t>Lacerante</a:t>
          </a:r>
          <a:endParaRPr lang="es-MX" sz="1800" kern="1200" noProof="0" dirty="0">
            <a:solidFill>
              <a:srgbClr val="002060"/>
            </a:solidFill>
          </a:endParaRPr>
        </a:p>
        <a:p>
          <a:pPr marL="171450" lvl="1" indent="-171450" algn="l" defTabSz="800100">
            <a:lnSpc>
              <a:spcPct val="90000"/>
            </a:lnSpc>
            <a:spcBef>
              <a:spcPct val="0"/>
            </a:spcBef>
            <a:spcAft>
              <a:spcPct val="15000"/>
            </a:spcAft>
            <a:buChar char="••"/>
          </a:pPr>
          <a:r>
            <a:rPr lang="es-MX" sz="1800" kern="1200" noProof="0" dirty="0" smtClean="0">
              <a:solidFill>
                <a:srgbClr val="002060"/>
              </a:solidFill>
            </a:rPr>
            <a:t>Como una descarga eléctrica</a:t>
          </a:r>
          <a:endParaRPr lang="es-MX" sz="1800" kern="1200" noProof="0" dirty="0">
            <a:solidFill>
              <a:srgbClr val="002060"/>
            </a:solidFill>
          </a:endParaRPr>
        </a:p>
        <a:p>
          <a:pPr marL="171450" lvl="1" indent="-171450" algn="l" defTabSz="800100">
            <a:lnSpc>
              <a:spcPct val="90000"/>
            </a:lnSpc>
            <a:spcBef>
              <a:spcPct val="0"/>
            </a:spcBef>
            <a:spcAft>
              <a:spcPct val="15000"/>
            </a:spcAft>
            <a:buChar char="••"/>
          </a:pPr>
          <a:r>
            <a:rPr lang="es-MX" sz="1800" kern="1200" noProof="0" dirty="0" smtClean="0">
              <a:solidFill>
                <a:srgbClr val="002060"/>
              </a:solidFill>
            </a:rPr>
            <a:t>Generalmente difuso</a:t>
          </a:r>
          <a:endParaRPr lang="es-MX" sz="1800" kern="1200" noProof="0" dirty="0">
            <a:solidFill>
              <a:srgbClr val="002060"/>
            </a:solidFill>
          </a:endParaRPr>
        </a:p>
        <a:p>
          <a:pPr marL="171450" lvl="1" indent="-171450" algn="l" defTabSz="800100">
            <a:lnSpc>
              <a:spcPct val="90000"/>
            </a:lnSpc>
            <a:spcBef>
              <a:spcPct val="0"/>
            </a:spcBef>
            <a:spcAft>
              <a:spcPct val="15000"/>
            </a:spcAft>
            <a:buChar char="••"/>
          </a:pPr>
          <a:r>
            <a:rPr lang="es-MX" sz="1800" kern="1200" noProof="0" dirty="0" smtClean="0">
              <a:solidFill>
                <a:srgbClr val="002060"/>
              </a:solidFill>
            </a:rPr>
            <a:t>Frecuentemente con alodinia y/o  hiperalgesia </a:t>
          </a:r>
          <a:endParaRPr lang="es-MX" sz="1800" kern="1200" noProof="0" dirty="0">
            <a:solidFill>
              <a:srgbClr val="002060"/>
            </a:solidFill>
          </a:endParaRPr>
        </a:p>
      </dsp:txBody>
      <dsp:txXfrm>
        <a:off x="5855330" y="548725"/>
        <a:ext cx="2566972" cy="34849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5273A-0974-45BA-BB0C-37BD4397D927}">
      <dsp:nvSpPr>
        <dsp:cNvPr id="0" name=""/>
        <dsp:cNvSpPr/>
      </dsp:nvSpPr>
      <dsp:spPr>
        <a:xfrm>
          <a:off x="460905" y="1047"/>
          <a:ext cx="3479899" cy="2087939"/>
        </a:xfrm>
        <a:prstGeom prst="rect">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MX" sz="2000" kern="1200" noProof="0" dirty="0" smtClean="0"/>
            <a:t>Dolor</a:t>
          </a:r>
          <a:endParaRPr lang="es-MX" sz="2000" kern="1200" noProof="0" dirty="0"/>
        </a:p>
        <a:p>
          <a:pPr marL="171450" lvl="1" indent="-171450" algn="l" defTabSz="711200">
            <a:lnSpc>
              <a:spcPct val="90000"/>
            </a:lnSpc>
            <a:spcBef>
              <a:spcPct val="0"/>
            </a:spcBef>
            <a:spcAft>
              <a:spcPct val="15000"/>
            </a:spcAft>
            <a:buChar char="••"/>
          </a:pPr>
          <a:r>
            <a:rPr lang="es-MX" sz="1600" kern="1200" noProof="0" dirty="0" smtClean="0"/>
            <a:t>Dolor en todo el cuerpo</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Músculos rígidos/adoloridos</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Cefaleas</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Dolor en la mandíbula</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Dolor pélvico</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Dolor en la vejiga/al orinar</a:t>
          </a:r>
          <a:endParaRPr lang="es-MX" sz="1600" kern="1200" noProof="0" dirty="0"/>
        </a:p>
      </dsp:txBody>
      <dsp:txXfrm>
        <a:off x="460905" y="1047"/>
        <a:ext cx="3479899" cy="2087939"/>
      </dsp:txXfrm>
    </dsp:sp>
    <dsp:sp modelId="{ACFA2F23-8459-4D7A-A79E-8FDC8FC97A44}">
      <dsp:nvSpPr>
        <dsp:cNvPr id="0" name=""/>
        <dsp:cNvSpPr/>
      </dsp:nvSpPr>
      <dsp:spPr>
        <a:xfrm>
          <a:off x="4288794"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MX" sz="2000" kern="1200" noProof="0" dirty="0" smtClean="0"/>
            <a:t>Ansiedad/depresión</a:t>
          </a:r>
          <a:endParaRPr lang="es-MX" sz="2000" kern="1200" noProof="0" dirty="0"/>
        </a:p>
        <a:p>
          <a:pPr marL="171450" lvl="1" indent="-171450" algn="l" defTabSz="711200">
            <a:lnSpc>
              <a:spcPct val="90000"/>
            </a:lnSpc>
            <a:spcBef>
              <a:spcPct val="0"/>
            </a:spcBef>
            <a:spcAft>
              <a:spcPct val="15000"/>
            </a:spcAft>
            <a:buChar char="••"/>
          </a:pPr>
          <a:r>
            <a:rPr lang="es-MX" sz="1600" kern="1200" noProof="0" dirty="0" smtClean="0"/>
            <a:t>Triste o deprimido</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Ansiedad</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El estrés empeora los síntomas</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Tensión en cuello y hombro</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solidFill>
                <a:schemeClr val="tx1"/>
              </a:solidFill>
            </a:rPr>
            <a:t>Apretar y rechinar los dientes</a:t>
          </a:r>
          <a:endParaRPr lang="es-MX" sz="1600" kern="1200" noProof="0" dirty="0">
            <a:solidFill>
              <a:schemeClr val="tx1"/>
            </a:solidFill>
          </a:endParaRPr>
        </a:p>
      </dsp:txBody>
      <dsp:txXfrm>
        <a:off x="4288794" y="1047"/>
        <a:ext cx="3479899" cy="2087939"/>
      </dsp:txXfrm>
    </dsp:sp>
    <dsp:sp modelId="{741EA38B-8A2D-4825-A07B-ADBA9C114194}">
      <dsp:nvSpPr>
        <dsp:cNvPr id="0" name=""/>
        <dsp:cNvSpPr/>
      </dsp:nvSpPr>
      <dsp:spPr>
        <a:xfrm>
          <a:off x="460905" y="2436976"/>
          <a:ext cx="3479899" cy="2087939"/>
        </a:xfrm>
        <a:prstGeom prst="rect">
          <a:avLst/>
        </a:prstGeom>
        <a:solidFill>
          <a:schemeClr val="bg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MX" sz="2000" kern="1200" noProof="0" dirty="0" smtClean="0"/>
            <a:t>Fatiga</a:t>
          </a:r>
          <a:endParaRPr lang="es-MX" sz="2000" kern="1200" noProof="0" dirty="0"/>
        </a:p>
        <a:p>
          <a:pPr marL="171450" lvl="1" indent="-171450" algn="l" defTabSz="711200">
            <a:lnSpc>
              <a:spcPct val="90000"/>
            </a:lnSpc>
            <a:spcBef>
              <a:spcPct val="0"/>
            </a:spcBef>
            <a:spcAft>
              <a:spcPct val="15000"/>
            </a:spcAft>
            <a:buChar char="••"/>
          </a:pPr>
          <a:r>
            <a:rPr lang="es-MX" sz="1600" kern="1200" noProof="0" dirty="0" smtClean="0"/>
            <a:t>No duerme bien</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No está descansado por la mañana</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Se cansa fácilmente con la actividad física</a:t>
          </a:r>
          <a:endParaRPr lang="es-MX" sz="1600" kern="1200" noProof="0" dirty="0"/>
        </a:p>
      </dsp:txBody>
      <dsp:txXfrm>
        <a:off x="460905" y="2436976"/>
        <a:ext cx="3479899" cy="2087939"/>
      </dsp:txXfrm>
    </dsp:sp>
    <dsp:sp modelId="{FC0E2681-4A6E-4B58-818D-0ECD294EEF8C}">
      <dsp:nvSpPr>
        <dsp:cNvPr id="0" name=""/>
        <dsp:cNvSpPr/>
      </dsp:nvSpPr>
      <dsp:spPr>
        <a:xfrm>
          <a:off x="4288794" y="2436976"/>
          <a:ext cx="3479899" cy="2087939"/>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MX" sz="2000" kern="1200" noProof="0" dirty="0" smtClean="0">
              <a:solidFill>
                <a:schemeClr val="bg1"/>
              </a:solidFill>
            </a:rPr>
            <a:t>Otros síntomas</a:t>
          </a:r>
          <a:endParaRPr lang="es-MX" sz="20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Dificultad para concentrarse</a:t>
          </a:r>
          <a:endParaRPr lang="es-MX" sz="16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Necesita ayuda con actividades cotidianas</a:t>
          </a:r>
          <a:endParaRPr lang="es-MX" sz="16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Sensible a las luces brillantes</a:t>
          </a:r>
          <a:endParaRPr lang="es-MX" sz="16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Problemas cutáneos</a:t>
          </a:r>
          <a:endParaRPr lang="es-MX" sz="16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Diarrea/constipación</a:t>
          </a:r>
          <a:endParaRPr lang="es-MX" sz="1600" kern="1200" noProof="0" dirty="0">
            <a:solidFill>
              <a:schemeClr val="bg1"/>
            </a:solidFill>
          </a:endParaRPr>
        </a:p>
      </dsp:txBody>
      <dsp:txXfrm>
        <a:off x="4288794" y="2436976"/>
        <a:ext cx="3479899" cy="208793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F5F00832-5A29-4483-88CA-12528CCA536E}" type="datetimeFigureOut">
              <a:rPr lang="en-CA" smtClean="0"/>
              <a:pPr/>
              <a:t>2015-07-06</a:t>
            </a:fld>
            <a:endParaRPr lang="en-CA" dirty="0"/>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ED0853AA-3E1B-4B26-ADAC-BAEB7DFA1408}" type="slidenum">
              <a:rPr lang="en-CA" smtClean="0"/>
              <a:pPr/>
              <a:t>‹#›</a:t>
            </a:fld>
            <a:endParaRPr lang="en-CA" dirty="0"/>
          </a:p>
        </p:txBody>
      </p:sp>
    </p:spTree>
    <p:extLst>
      <p:ext uri="{BB962C8B-B14F-4D97-AF65-F5344CB8AC3E}">
        <p14:creationId xmlns:p14="http://schemas.microsoft.com/office/powerpoint/2010/main" val="7730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3AD4DE45-43F8-4E42-B6CD-72BD91879E4B}"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C869435C-097B-40B4-A7F6-991F06607D84}" type="slidenum">
              <a:rPr lang="en-CA" smtClean="0"/>
              <a:pPr/>
              <a:t>‹#›</a:t>
            </a:fld>
            <a:endParaRPr lang="en-CA" dirty="0"/>
          </a:p>
        </p:txBody>
      </p:sp>
    </p:spTree>
    <p:extLst>
      <p:ext uri="{BB962C8B-B14F-4D97-AF65-F5344CB8AC3E}">
        <p14:creationId xmlns:p14="http://schemas.microsoft.com/office/powerpoint/2010/main" val="313891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1</a:t>
            </a:fld>
            <a:endParaRPr lang="en-CA" dirty="0">
              <a:solidFill>
                <a:prstClr val="black"/>
              </a:solidFill>
            </a:endParaRPr>
          </a:p>
        </p:txBody>
      </p:sp>
    </p:spTree>
    <p:extLst>
      <p:ext uri="{BB962C8B-B14F-4D97-AF65-F5344CB8AC3E}">
        <p14:creationId xmlns:p14="http://schemas.microsoft.com/office/powerpoint/2010/main" val="342417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541CE3D3-4141-45D9-A4A6-3AF1BB34445E}" type="slidenum">
              <a:rPr lang="en-GB">
                <a:solidFill>
                  <a:prstClr val="black"/>
                </a:solidFill>
              </a:rPr>
              <a:pPr/>
              <a:t>10</a:t>
            </a:fld>
            <a:endParaRPr lang="en-GB" dirty="0">
              <a:solidFill>
                <a:prstClr val="black"/>
              </a:solidFill>
            </a:endParaRPr>
          </a:p>
        </p:txBody>
      </p:sp>
      <p:sp>
        <p:nvSpPr>
          <p:cNvPr id="11" name="Rectangle 11"/>
          <p:cNvSpPr>
            <a:spLocks noGrp="1" noChangeArrowheads="1"/>
          </p:cNvSpPr>
          <p:nvPr>
            <p:ph type="dt" idx="1"/>
          </p:nvPr>
        </p:nvSpPr>
        <p:spPr>
          <a:ln/>
        </p:spPr>
        <p:txBody>
          <a:bodyPr/>
          <a:lstStyle/>
          <a:p>
            <a:fld id="{1F8AE746-7698-4832-BA0D-54B8E4EDB2AA}" type="datetime1">
              <a:rPr lang="en-US">
                <a:solidFill>
                  <a:prstClr val="black"/>
                </a:solidFill>
              </a:rPr>
              <a:pPr/>
              <a:t>7/6/2015</a:t>
            </a:fld>
            <a:endParaRPr lang="en-US" dirty="0">
              <a:solidFill>
                <a:prstClr val="black"/>
              </a:solidFill>
            </a:endParaRPr>
          </a:p>
        </p:txBody>
      </p:sp>
      <p:sp>
        <p:nvSpPr>
          <p:cNvPr id="3099650" name="Rectangle 12"/>
          <p:cNvSpPr>
            <a:spLocks noGrp="1" noRot="1" noChangeAspect="1" noChangeArrowheads="1" noTextEdit="1"/>
          </p:cNvSpPr>
          <p:nvPr>
            <p:ph type="sldImg"/>
          </p:nvPr>
        </p:nvSpPr>
        <p:spPr>
          <a:xfrm>
            <a:off x="1195388" y="692150"/>
            <a:ext cx="4619625" cy="3463925"/>
          </a:xfrm>
          <a:ln/>
        </p:spPr>
      </p:sp>
      <p:sp>
        <p:nvSpPr>
          <p:cNvPr id="3" name="Notes Placeholder 2"/>
          <p:cNvSpPr>
            <a:spLocks noGrp="1"/>
          </p:cNvSpPr>
          <p:nvPr>
            <p:ph type="body" sz="quarter" idx="10"/>
          </p:nvPr>
        </p:nvSpPr>
        <p:spPr/>
        <p:txBody>
          <a:bodyPr/>
          <a:lstStyle/>
          <a:p>
            <a:pPr marL="186938" indent="-186938">
              <a:spcAft>
                <a:spcPts val="600"/>
              </a:spcAft>
            </a:pPr>
            <a:r>
              <a:rPr lang="es-MX" sz="1050" b="1" dirty="0" smtClean="0"/>
              <a:t>Notas del Conferencista</a:t>
            </a:r>
          </a:p>
          <a:p>
            <a:pPr indent="-186938">
              <a:spcAft>
                <a:spcPts val="600"/>
              </a:spcAft>
            </a:pPr>
            <a:r>
              <a:rPr lang="es-MX" sz="1050" spc="-20" dirty="0" smtClean="0"/>
              <a:t>Además del desagrado inmediato, la experiencias dolorosas pueden quedarse grabadas indeleblemente en el sistema nervioso, amplificando la respuesta a estímulos nocivos subsiguientes y causando típicamente que sensaciones no dolorosas sean percibidas como dolor. En ocasiones se desarrolla un padecimiento crónico que produce dolor continuo. </a:t>
            </a:r>
          </a:p>
          <a:p>
            <a:pPr indent="-186938">
              <a:spcAft>
                <a:spcPts val="600"/>
              </a:spcAft>
            </a:pPr>
            <a:r>
              <a:rPr lang="es-MX" sz="1050" dirty="0" smtClean="0"/>
              <a:t>Un estímulo nocivo puede sensibilizar la respuesta del sistema nervioso a un estímulo posterior. La respuesta normal de dolor en función a la intensidad del estímulo se ilustra con la curva a la derecha, donde incluso los estímulos fuertes no son experimentados como dolor. Sin embargo, una lesión traumática puede cambiar la curva hacia la izquierda. Entonces, el estímulo nocivo se vuelve más doloroso (hiperalgesia) y típicamente los estímulos no dolorosos son experimentados como dolor (alodinia). </a:t>
            </a:r>
            <a:endParaRPr lang="es-MX" sz="1050" b="1" dirty="0" smtClean="0"/>
          </a:p>
          <a:p>
            <a:pPr>
              <a:spcAft>
                <a:spcPts val="600"/>
              </a:spcAft>
            </a:pPr>
            <a:r>
              <a:rPr lang="es-MX" sz="1050" dirty="0" smtClean="0"/>
              <a:t>En la respuesta normal del dolor, la intensidad del dolor aumenta conforme la intensidad del estímulo aumenta. Debido a sensibilización central, los pacientes con fibromialgia tienen una amplificación de la respuesta de dolor, que presenta una mayor respuesta a un menor estímulo, haciendo que la curva se mueva ala izquierda. En los pacientes con fibromialgia, un menor estímulo produce una intensidad elevada subjetiva del dolor demostrada por </a:t>
            </a:r>
            <a:r>
              <a:rPr lang="es-MX" sz="1050" b="1" dirty="0" smtClean="0"/>
              <a:t>hiperalgesia</a:t>
            </a:r>
            <a:r>
              <a:rPr lang="es-MX" sz="1050" dirty="0" smtClean="0"/>
              <a:t>, donde el estímulo nocivo causa mayor dolor o dolor más prolongado y </a:t>
            </a:r>
            <a:r>
              <a:rPr lang="es-MX" sz="1050" b="1" dirty="0" smtClean="0"/>
              <a:t>alodinia</a:t>
            </a:r>
            <a:r>
              <a:rPr lang="es-MX" sz="1050" dirty="0" smtClean="0"/>
              <a:t>, donde hay dolor con un estímulo normalmente no doloroso.</a:t>
            </a:r>
          </a:p>
          <a:p>
            <a:pPr marL="186938" indent="-186938">
              <a:spcAft>
                <a:spcPts val="600"/>
              </a:spcAft>
              <a:buFontTx/>
              <a:buAutoNum type="arabicPeriod"/>
            </a:pPr>
            <a:endParaRPr lang="es-MX" sz="1050" dirty="0" smtClean="0"/>
          </a:p>
          <a:p>
            <a:pPr marL="186938" indent="-186938">
              <a:spcAft>
                <a:spcPts val="300"/>
              </a:spcAft>
            </a:pPr>
            <a:r>
              <a:rPr lang="es-MX" sz="1000" b="1" dirty="0" smtClean="0"/>
              <a:t>Referencia</a:t>
            </a:r>
          </a:p>
          <a:p>
            <a:pPr>
              <a:spcAft>
                <a:spcPts val="600"/>
              </a:spcAft>
            </a:pPr>
            <a:r>
              <a:rPr lang="en-US" sz="1000" dirty="0" smtClean="0"/>
              <a:t>Gottschalk A, Smith DS. New concepts in acute pain therapy: preemptive analgesia. </a:t>
            </a:r>
            <a:br>
              <a:rPr lang="en-US" sz="1000" dirty="0" smtClean="0"/>
            </a:br>
            <a:r>
              <a:rPr lang="en-US" sz="1000" i="1" dirty="0" smtClean="0"/>
              <a:t>Am Fam Physician</a:t>
            </a:r>
            <a:r>
              <a:rPr lang="en-US" sz="1000" dirty="0" smtClean="0"/>
              <a:t> 2001; 63(1):1979-86.</a:t>
            </a:r>
            <a:endParaRPr lang="en-US" sz="1050" dirty="0"/>
          </a:p>
          <a:p>
            <a:pPr>
              <a:spcAft>
                <a:spcPts val="600"/>
              </a:spcAft>
            </a:pPr>
            <a:endParaRPr lang="en-CA" sz="1050" dirty="0"/>
          </a:p>
        </p:txBody>
      </p:sp>
    </p:spTree>
    <p:extLst>
      <p:ext uri="{BB962C8B-B14F-4D97-AF65-F5344CB8AC3E}">
        <p14:creationId xmlns:p14="http://schemas.microsoft.com/office/powerpoint/2010/main" val="233443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Conferencista</a:t>
            </a:r>
          </a:p>
          <a:p>
            <a:r>
              <a:rPr lang="es-MX" noProof="0" dirty="0" smtClean="0"/>
              <a:t>El modelo biopsicosocial del dolor sostiene que el dolor es el resultado de una compleja interacción entre factores fisiológicos,</a:t>
            </a:r>
            <a:r>
              <a:rPr lang="es-MX" baseline="0" noProof="0" dirty="0" smtClean="0"/>
              <a:t> psicológicos, y sociales. Es así que cada persona experimenta el dolor de manera diferente como resultado de su genética, personalidad, experiencias pasada, estado emocional, y punto de vista socio-cultural.</a:t>
            </a:r>
          </a:p>
          <a:p>
            <a:endParaRPr lang="en-GB" baseline="0" dirty="0" smtClean="0"/>
          </a:p>
          <a:p>
            <a:r>
              <a:rPr lang="en-GB" b="1" baseline="0" dirty="0" smtClean="0"/>
              <a:t>Referencia</a:t>
            </a:r>
          </a:p>
          <a:p>
            <a:pPr defTabSz="900593">
              <a:defRPr/>
            </a:pPr>
            <a:r>
              <a:rPr lang="en-CA" dirty="0"/>
              <a:t>Gatchel RJ </a:t>
            </a:r>
            <a:r>
              <a:rPr lang="en-CA" i="1" dirty="0"/>
              <a:t>et al. </a:t>
            </a:r>
            <a:r>
              <a:rPr lang="en-CA" dirty="0"/>
              <a:t>The biopsychosocial approach to chronic </a:t>
            </a:r>
            <a:r>
              <a:rPr lang="en-CA" dirty="0" smtClean="0"/>
              <a:t>Dolor: </a:t>
            </a:r>
            <a:r>
              <a:rPr lang="en-CA" dirty="0"/>
              <a:t>scientific advances and future directions. </a:t>
            </a:r>
            <a:r>
              <a:rPr lang="en-CA" i="1" dirty="0"/>
              <a:t>Psychol Bull </a:t>
            </a:r>
            <a:r>
              <a:rPr lang="en-CA" dirty="0"/>
              <a:t>2007; 133(4):581-624.</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775753F8-D6FE-435B-A410-AA0E3D487FF8}" type="slidenum">
              <a:rPr lang="en-GB" smtClean="0">
                <a:solidFill>
                  <a:prstClr val="black"/>
                </a:solidFill>
              </a:rPr>
              <a:pPr>
                <a:defRPr/>
              </a:pPr>
              <a:t>11</a:t>
            </a:fld>
            <a:endParaRPr lang="en-GB" dirty="0">
              <a:solidFill>
                <a:prstClr val="black"/>
              </a:solidFill>
            </a:endParaRPr>
          </a:p>
        </p:txBody>
      </p:sp>
    </p:spTree>
    <p:extLst>
      <p:ext uri="{BB962C8B-B14F-4D97-AF65-F5344CB8AC3E}">
        <p14:creationId xmlns:p14="http://schemas.microsoft.com/office/powerpoint/2010/main" val="2349121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12</a:t>
            </a:fld>
            <a:endParaRPr lang="en-CA" dirty="0"/>
          </a:p>
        </p:txBody>
      </p:sp>
    </p:spTree>
    <p:extLst>
      <p:ext uri="{BB962C8B-B14F-4D97-AF65-F5344CB8AC3E}">
        <p14:creationId xmlns:p14="http://schemas.microsoft.com/office/powerpoint/2010/main" val="1953835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4840" y="4330005"/>
            <a:ext cx="6044520" cy="4213365"/>
          </a:xfrm>
        </p:spPr>
        <p:txBody>
          <a:bodyPr/>
          <a:lstStyle/>
          <a:p>
            <a:pPr>
              <a:spcAft>
                <a:spcPts val="600"/>
              </a:spcAft>
            </a:pPr>
            <a:r>
              <a:rPr lang="es-MX" b="1" dirty="0" smtClean="0"/>
              <a:t>Notas del Conferencista</a:t>
            </a:r>
          </a:p>
          <a:p>
            <a:pPr>
              <a:spcAft>
                <a:spcPts val="600"/>
              </a:spcAft>
            </a:pPr>
            <a:r>
              <a:rPr lang="es-MX" dirty="0" smtClean="0"/>
              <a:t>La sensibilización central es un fenómeno fisiológico propuesto en el que las neuronas del sistema nervioso central se vuelven hiperexcitables, resultando en hipersensibilidad tanto a estímulos nocivos como no-nocivos. </a:t>
            </a:r>
          </a:p>
          <a:p>
            <a:pPr>
              <a:spcAft>
                <a:spcPts val="600"/>
              </a:spcAft>
            </a:pPr>
            <a:r>
              <a:rPr lang="es-MX" dirty="0" smtClean="0"/>
              <a:t>El término síndrome de sensibilidad central describe un grupo de trastornos médicamente indistintos (o no-específicos) que comparten muchos síntomas, incluyendo dolor. Ejemplo de padecimientos que caen dentro del concepto de síndrome de sensibilidad central incluyen fibromialgia, síndrome de fatiga crónica, síndrome de intestino irritable, trastorno de la articulación temporomandibular y cefalea por tensión/migraña. La sensibilización central ha sido propuesta como la etiología de origen de estos padecimientos.</a:t>
            </a:r>
          </a:p>
          <a:p>
            <a:pPr>
              <a:spcAft>
                <a:spcPts val="600"/>
              </a:spcAft>
            </a:pPr>
            <a:endParaRPr lang="es-MX" dirty="0" smtClean="0"/>
          </a:p>
          <a:p>
            <a:pPr>
              <a:spcAft>
                <a:spcPts val="600"/>
              </a:spcAft>
            </a:pPr>
            <a:r>
              <a:rPr lang="es-MX" b="1" dirty="0" smtClean="0"/>
              <a:t>Referencia</a:t>
            </a:r>
          </a:p>
          <a:p>
            <a:pPr>
              <a:spcAft>
                <a:spcPts val="600"/>
              </a:spcAft>
            </a:pPr>
            <a:r>
              <a:rPr lang="en-CA" dirty="0" smtClean="0"/>
              <a:t>Neblett R </a:t>
            </a:r>
            <a:r>
              <a:rPr lang="en-CA" i="1" dirty="0" smtClean="0"/>
              <a:t>et al. </a:t>
            </a:r>
            <a:r>
              <a:rPr lang="en-CA" dirty="0" smtClean="0"/>
              <a:t>The Central Sensitization Inventory (CSI): establishing clinically significant values for identifying central sensitivity syndromes in an outpatient chronic pain sample. </a:t>
            </a:r>
            <a:r>
              <a:rPr lang="en-CA" i="1" dirty="0" smtClean="0"/>
              <a:t>J Pain </a:t>
            </a:r>
            <a:r>
              <a:rPr lang="en-CA" dirty="0" smtClean="0"/>
              <a:t>2013; 14(5):438-45. </a:t>
            </a:r>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13</a:t>
            </a:fld>
            <a:endParaRPr lang="en-CA" dirty="0"/>
          </a:p>
        </p:txBody>
      </p:sp>
    </p:spTree>
    <p:extLst>
      <p:ext uri="{BB962C8B-B14F-4D97-AF65-F5344CB8AC3E}">
        <p14:creationId xmlns:p14="http://schemas.microsoft.com/office/powerpoint/2010/main" val="2842601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73F82BB3-B493-4968-84A6-2D3B2A212B57}" type="slidenum">
              <a:rPr lang="en-US" sz="1000" smtClean="0"/>
              <a:pPr eaLnBrk="1" hangingPunct="1"/>
              <a:t>14</a:t>
            </a:fld>
            <a:endParaRPr lang="en-US" sz="1000" dirty="0" smtClean="0"/>
          </a:p>
        </p:txBody>
      </p:sp>
      <p:sp>
        <p:nvSpPr>
          <p:cNvPr id="173059" name="Rectangle 7"/>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73060" name="Rectangle 8"/>
          <p:cNvSpPr>
            <a:spLocks noGrp="1"/>
          </p:cNvSpPr>
          <p:nvPr>
            <p:ph type="body" idx="1"/>
          </p:nvPr>
        </p:nvSpPr>
        <p:spPr>
          <a:xfrm>
            <a:off x="192832" y="4185989"/>
            <a:ext cx="6696744" cy="44192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90000"/>
              </a:lnSpc>
              <a:spcBef>
                <a:spcPts val="0"/>
              </a:spcBef>
              <a:spcAft>
                <a:spcPts val="600"/>
              </a:spcAft>
              <a:buClrTx/>
              <a:buSzTx/>
              <a:buFontTx/>
              <a:buNone/>
              <a:tabLst>
                <a:tab pos="252413" algn="l"/>
              </a:tabLst>
              <a:defRPr/>
            </a:pPr>
            <a:r>
              <a:rPr lang="es-MX" sz="1100" b="1" dirty="0" smtClean="0">
                <a:latin typeface="+mj-lt"/>
              </a:rPr>
              <a:t>Notas del Conferencista</a:t>
            </a:r>
          </a:p>
          <a:p>
            <a:pPr>
              <a:lnSpc>
                <a:spcPct val="90000"/>
              </a:lnSpc>
              <a:spcAft>
                <a:spcPts val="600"/>
              </a:spcAft>
              <a:tabLst>
                <a:tab pos="252413" algn="l"/>
              </a:tabLst>
            </a:pPr>
            <a:r>
              <a:rPr lang="es-MX" sz="1100" dirty="0" smtClean="0">
                <a:latin typeface="+mj-lt"/>
              </a:rPr>
              <a:t>Aunque la etiología y patogénesis de la fibromialgia aun no se entienden completamente varios factores están aparentemente involucrados: </a:t>
            </a:r>
          </a:p>
          <a:p>
            <a:pPr marL="171450" indent="-171450">
              <a:lnSpc>
                <a:spcPct val="90000"/>
              </a:lnSpc>
              <a:spcAft>
                <a:spcPts val="600"/>
              </a:spcAft>
              <a:buFont typeface="Arial" panose="020B0604020202020204" pitchFamily="34" charset="0"/>
              <a:buChar char="•"/>
              <a:tabLst>
                <a:tab pos="252413" algn="l"/>
              </a:tabLst>
            </a:pPr>
            <a:r>
              <a:rPr lang="es-MX" sz="1100" b="1" i="1" dirty="0" smtClean="0">
                <a:latin typeface="+mj-lt"/>
              </a:rPr>
              <a:t>Disfunción del SNC y sistema nervioso autonómico y neurotransmisores: </a:t>
            </a:r>
            <a:r>
              <a:rPr lang="es-MX" sz="1100" dirty="0" smtClean="0">
                <a:latin typeface="+mj-lt"/>
              </a:rPr>
              <a:t>La sensibilización central es considerada el mecanismo principal involucrado en la </a:t>
            </a:r>
            <a:r>
              <a:rPr lang="es-MX" sz="1100" dirty="0" smtClean="0"/>
              <a:t>fibromialgia.</a:t>
            </a:r>
            <a:r>
              <a:rPr lang="es-MX" sz="1100" dirty="0" smtClean="0">
                <a:latin typeface="+mj-lt"/>
              </a:rPr>
              <a:t> Varios neurotransmisores aparentemente participan en la sensibilización central. La serotonina tiene un rol importante en la modulación del dolor y en la regulación del estado de ánimo y el sueño, lo cual podría explicar la asociación entre la </a:t>
            </a:r>
            <a:r>
              <a:rPr lang="es-MX" sz="1100" dirty="0" smtClean="0"/>
              <a:t>fibromialgia </a:t>
            </a:r>
            <a:r>
              <a:rPr lang="es-MX" sz="1100" dirty="0" smtClean="0">
                <a:latin typeface="+mj-lt"/>
              </a:rPr>
              <a:t>y el sueño y los trastornos mentales. Otros neurotransmisores, incluyendo norepinefrina, dopamina, sustancia P, endorfinas y met-encefalina, también juegan un papel. </a:t>
            </a:r>
          </a:p>
          <a:p>
            <a:pPr marL="171450" indent="-171450">
              <a:lnSpc>
                <a:spcPct val="90000"/>
              </a:lnSpc>
              <a:spcAft>
                <a:spcPts val="600"/>
              </a:spcAft>
              <a:buFont typeface="Arial" panose="020B0604020202020204" pitchFamily="34" charset="0"/>
              <a:buChar char="•"/>
              <a:tabLst>
                <a:tab pos="252413" algn="l"/>
              </a:tabLst>
            </a:pPr>
            <a:r>
              <a:rPr lang="es-MX" sz="1100" b="1" i="1" dirty="0" smtClean="0">
                <a:latin typeface="+mj-lt"/>
              </a:rPr>
              <a:t>Hormonas: </a:t>
            </a:r>
            <a:r>
              <a:rPr lang="es-MX" sz="1100" dirty="0" smtClean="0">
                <a:latin typeface="+mj-lt"/>
              </a:rPr>
              <a:t>debido a que la </a:t>
            </a:r>
            <a:r>
              <a:rPr lang="es-MX" sz="1100" dirty="0" smtClean="0"/>
              <a:t>fibromialgia </a:t>
            </a:r>
            <a:r>
              <a:rPr lang="es-MX" sz="1100" dirty="0" smtClean="0">
                <a:latin typeface="+mj-lt"/>
              </a:rPr>
              <a:t>es considerada un trastorno relacionado con estrés, es fácil entender que el eje hipotalámico pituitario adrenal está involucrado.</a:t>
            </a:r>
          </a:p>
          <a:p>
            <a:pPr marL="171450" indent="-171450">
              <a:lnSpc>
                <a:spcPct val="90000"/>
              </a:lnSpc>
              <a:spcAft>
                <a:spcPts val="600"/>
              </a:spcAft>
              <a:buFont typeface="Arial" panose="020B0604020202020204" pitchFamily="34" charset="0"/>
              <a:buChar char="•"/>
              <a:tabLst>
                <a:tab pos="252413" algn="l"/>
              </a:tabLst>
            </a:pPr>
            <a:r>
              <a:rPr lang="es-MX" sz="1100" b="1" i="1" dirty="0" smtClean="0">
                <a:latin typeface="+mj-lt"/>
              </a:rPr>
              <a:t>Sistema inmune:</a:t>
            </a:r>
            <a:r>
              <a:rPr lang="es-MX" sz="1100" dirty="0" smtClean="0">
                <a:latin typeface="+mj-lt"/>
              </a:rPr>
              <a:t> </a:t>
            </a:r>
            <a:r>
              <a:rPr lang="es-MX" sz="1100" dirty="0" smtClean="0"/>
              <a:t>la fibromialgia </a:t>
            </a:r>
            <a:r>
              <a:rPr lang="es-MX" sz="1100" dirty="0" smtClean="0">
                <a:latin typeface="+mj-lt"/>
              </a:rPr>
              <a:t>es común en pacientes afectados por una enfermedad inmune</a:t>
            </a:r>
          </a:p>
          <a:p>
            <a:pPr marL="171450" indent="-171450">
              <a:lnSpc>
                <a:spcPct val="90000"/>
              </a:lnSpc>
              <a:spcAft>
                <a:spcPts val="600"/>
              </a:spcAft>
              <a:buFont typeface="Arial" panose="020B0604020202020204" pitchFamily="34" charset="0"/>
              <a:buChar char="•"/>
              <a:tabLst>
                <a:tab pos="252413" algn="l"/>
              </a:tabLst>
            </a:pPr>
            <a:r>
              <a:rPr lang="es-MX" sz="1100" b="1" i="1" dirty="0" smtClean="0">
                <a:latin typeface="+mj-lt"/>
              </a:rPr>
              <a:t>Aspectos psiquiátricos: </a:t>
            </a:r>
            <a:r>
              <a:rPr lang="es-MX" sz="1100" dirty="0" smtClean="0">
                <a:latin typeface="+mj-lt"/>
              </a:rPr>
              <a:t>los problemas psiquiátricos parecen contribuir considerablemente al desarrollo de </a:t>
            </a:r>
            <a:r>
              <a:rPr lang="es-MX" sz="1100" dirty="0" smtClean="0"/>
              <a:t>fibromialgia.</a:t>
            </a:r>
            <a:r>
              <a:rPr lang="es-MX" sz="1100" dirty="0" smtClean="0">
                <a:latin typeface="+mj-lt"/>
              </a:rPr>
              <a:t> Los trastornos más comunes asociados son ansiedad, somatización, distimia, trastornos de pánico, estrés post-traumático y depresión general.</a:t>
            </a:r>
          </a:p>
          <a:p>
            <a:pPr marL="171450" indent="-171450">
              <a:lnSpc>
                <a:spcPct val="90000"/>
              </a:lnSpc>
              <a:spcAft>
                <a:spcPts val="600"/>
              </a:spcAft>
              <a:buFont typeface="Arial" panose="020B0604020202020204" pitchFamily="34" charset="0"/>
              <a:buChar char="•"/>
              <a:tabLst>
                <a:tab pos="252413" algn="l"/>
              </a:tabLst>
            </a:pPr>
            <a:r>
              <a:rPr lang="es-MX" sz="1100" b="1" i="1" dirty="0" smtClean="0">
                <a:latin typeface="+mj-lt"/>
              </a:rPr>
              <a:t>Factores de estrés externos: </a:t>
            </a:r>
            <a:r>
              <a:rPr lang="es-MX" sz="1100" dirty="0" smtClean="0">
                <a:latin typeface="+mj-lt"/>
              </a:rPr>
              <a:t>las infecciones parecen ser capaces de inducir </a:t>
            </a:r>
            <a:r>
              <a:rPr lang="es-MX" sz="1100" dirty="0" smtClean="0"/>
              <a:t>fibromialgia.</a:t>
            </a:r>
            <a:r>
              <a:rPr lang="es-MX" sz="1100" dirty="0" smtClean="0">
                <a:latin typeface="+mj-lt"/>
              </a:rPr>
              <a:t> El trauma físico, las vacunaciones y las sustancias químicas también parecen ser factores desencadenantes. </a:t>
            </a:r>
          </a:p>
          <a:p>
            <a:pPr marL="171450" indent="-171450">
              <a:lnSpc>
                <a:spcPct val="90000"/>
              </a:lnSpc>
              <a:spcAft>
                <a:spcPts val="600"/>
              </a:spcAft>
              <a:buFont typeface="Arial" panose="020B0604020202020204" pitchFamily="34" charset="0"/>
              <a:buChar char="•"/>
              <a:tabLst>
                <a:tab pos="252413" algn="l"/>
              </a:tabLst>
            </a:pPr>
            <a:endParaRPr lang="es-MX" sz="1100" dirty="0" smtClean="0">
              <a:latin typeface="+mj-lt"/>
            </a:endParaRPr>
          </a:p>
          <a:p>
            <a:pPr>
              <a:lnSpc>
                <a:spcPct val="90000"/>
              </a:lnSpc>
              <a:spcAft>
                <a:spcPts val="600"/>
              </a:spcAft>
              <a:tabLst>
                <a:tab pos="252413" algn="l"/>
              </a:tabLst>
            </a:pPr>
            <a:r>
              <a:rPr lang="es-MX" sz="1100" b="1" dirty="0" smtClean="0">
                <a:latin typeface="+mj-lt"/>
              </a:rPr>
              <a:t>Referencia</a:t>
            </a:r>
          </a:p>
          <a:p>
            <a:pPr>
              <a:lnSpc>
                <a:spcPct val="90000"/>
              </a:lnSpc>
              <a:spcAft>
                <a:spcPts val="600"/>
              </a:spcAft>
              <a:tabLst>
                <a:tab pos="252413" algn="l"/>
              </a:tabLst>
            </a:pPr>
            <a:r>
              <a:rPr lang="it-IT" sz="1100" dirty="0" smtClean="0"/>
              <a:t>Bellato E </a:t>
            </a:r>
            <a:r>
              <a:rPr lang="it-IT" sz="1100" i="1" dirty="0" smtClean="0"/>
              <a:t>et al. </a:t>
            </a:r>
            <a:r>
              <a:rPr lang="en-CA" sz="1100" dirty="0" smtClean="0"/>
              <a:t>Fibromyalgia syndrome: etiology, pathogenesis, diagnosis, and treatment.</a:t>
            </a:r>
            <a:r>
              <a:rPr lang="en-CA" sz="1100" i="1" dirty="0" smtClean="0"/>
              <a:t> </a:t>
            </a:r>
            <a:br>
              <a:rPr lang="en-CA" sz="1100" i="1" dirty="0" smtClean="0"/>
            </a:br>
            <a:r>
              <a:rPr lang="en-CA" sz="1100" i="1" dirty="0" smtClean="0"/>
              <a:t>Pain Res Treat</a:t>
            </a:r>
            <a:r>
              <a:rPr lang="en-CA" sz="1100" dirty="0" smtClean="0"/>
              <a:t> 2012; 2012:426130.</a:t>
            </a:r>
          </a:p>
          <a:p>
            <a:pPr>
              <a:lnSpc>
                <a:spcPct val="90000"/>
              </a:lnSpc>
              <a:spcAft>
                <a:spcPts val="600"/>
              </a:spcAft>
              <a:tabLst>
                <a:tab pos="252413" algn="l"/>
              </a:tabLst>
            </a:pPr>
            <a:endParaRPr lang="es-MX" sz="1100" dirty="0" smtClean="0">
              <a:latin typeface="+mj-lt"/>
            </a:endParaRPr>
          </a:p>
          <a:p>
            <a:pPr>
              <a:lnSpc>
                <a:spcPct val="90000"/>
              </a:lnSpc>
              <a:spcAft>
                <a:spcPts val="600"/>
              </a:spcAft>
              <a:tabLst>
                <a:tab pos="252413" algn="l"/>
              </a:tabLst>
            </a:pPr>
            <a:endParaRPr lang="es-MX" sz="1100" dirty="0" smtClean="0">
              <a:latin typeface="+mj-lt"/>
            </a:endParaRPr>
          </a:p>
          <a:p>
            <a:pPr>
              <a:lnSpc>
                <a:spcPct val="90000"/>
              </a:lnSpc>
              <a:spcAft>
                <a:spcPts val="600"/>
              </a:spcAft>
              <a:tabLst>
                <a:tab pos="252413" algn="l"/>
              </a:tabLst>
            </a:pPr>
            <a:endParaRPr lang="es-MX" sz="1100" dirty="0" smtClean="0">
              <a:latin typeface="+mj-lt"/>
            </a:endParaRPr>
          </a:p>
          <a:p>
            <a:pPr>
              <a:lnSpc>
                <a:spcPct val="90000"/>
              </a:lnSpc>
              <a:spcAft>
                <a:spcPts val="600"/>
              </a:spcAft>
              <a:tabLst>
                <a:tab pos="252413" algn="l"/>
              </a:tabLst>
            </a:pPr>
            <a:endParaRPr lang="es-MX" sz="1100" dirty="0">
              <a:latin typeface="+mj-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73F82BB3-B493-4968-84A6-2D3B2A212B57}" type="slidenum">
              <a:rPr lang="en-US" sz="1000" smtClean="0"/>
              <a:pPr eaLnBrk="1" hangingPunct="1"/>
              <a:t>15</a:t>
            </a:fld>
            <a:endParaRPr lang="en-US" sz="1000" dirty="0" smtClean="0"/>
          </a:p>
        </p:txBody>
      </p:sp>
      <p:sp>
        <p:nvSpPr>
          <p:cNvPr id="173059" name="Rectangle 7"/>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73060" name="Rectangle 8"/>
          <p:cNvSpPr>
            <a:spLocks noGrp="1"/>
          </p:cNvSpPr>
          <p:nvPr>
            <p:ph type="body" idx="1"/>
          </p:nvPr>
        </p:nvSpPr>
        <p:spPr>
          <a:xfrm>
            <a:off x="192832" y="4185989"/>
            <a:ext cx="6624736" cy="44192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spcBef>
                <a:spcPts val="0"/>
              </a:spcBef>
              <a:spcAft>
                <a:spcPts val="600"/>
              </a:spcAft>
              <a:buClrTx/>
              <a:buSzTx/>
              <a:buFontTx/>
              <a:buNone/>
              <a:tabLst>
                <a:tab pos="252413" algn="l"/>
              </a:tabLst>
              <a:defRPr/>
            </a:pPr>
            <a:r>
              <a:rPr lang="es-MX" sz="1100" b="1" dirty="0" smtClean="0">
                <a:latin typeface="+mj-lt"/>
              </a:rPr>
              <a:t>Notas del Conferencista</a:t>
            </a:r>
          </a:p>
          <a:p>
            <a:pPr>
              <a:spcAft>
                <a:spcPts val="600"/>
              </a:spcAft>
              <a:tabLst>
                <a:tab pos="252413" algn="l"/>
              </a:tabLst>
            </a:pPr>
            <a:r>
              <a:rPr lang="es-MX" sz="1100" dirty="0" smtClean="0">
                <a:latin typeface="+mj-lt"/>
              </a:rPr>
              <a:t>La sensibilización central es considerada el mecanismo principal involucrado en la fibromialgia y se define por la mayor respuesta a la estimulación mediada a través de señalización del sistema nervioso central. La </a:t>
            </a:r>
            <a:r>
              <a:rPr lang="es-MX" sz="1100" dirty="0" smtClean="0"/>
              <a:t>sensibilización central </a:t>
            </a:r>
            <a:r>
              <a:rPr lang="es-MX" sz="1100" dirty="0" smtClean="0">
                <a:latin typeface="+mj-lt"/>
              </a:rPr>
              <a:t>resulta de actividad nerviosa espontánea, campos receptivos aumentados y respuestas aumentadas a estímulos transmitidas por medio de fibras aferentes primarias. Varios neurotransmisores están aparentemente involucrados en la </a:t>
            </a:r>
            <a:r>
              <a:rPr lang="es-MX" sz="1100" dirty="0" smtClean="0"/>
              <a:t>sensibilización central</a:t>
            </a:r>
            <a:r>
              <a:rPr lang="es-MX" sz="1100" dirty="0" smtClean="0">
                <a:latin typeface="+mj-lt"/>
              </a:rPr>
              <a:t>. En particular, la serotonina tiene un rol importante en la modulación del dolor.</a:t>
            </a:r>
          </a:p>
          <a:p>
            <a:pPr>
              <a:spcAft>
                <a:spcPts val="600"/>
              </a:spcAft>
              <a:tabLst>
                <a:tab pos="252413" algn="l"/>
              </a:tabLst>
            </a:pPr>
            <a:r>
              <a:rPr lang="es-MX" sz="1100" dirty="0" smtClean="0">
                <a:latin typeface="+mj-lt"/>
              </a:rPr>
              <a:t>Un importante fenómeno involucrado en la </a:t>
            </a:r>
            <a:r>
              <a:rPr lang="es-MX" sz="1100" dirty="0" smtClean="0"/>
              <a:t>fibromialgia </a:t>
            </a:r>
            <a:r>
              <a:rPr lang="es-MX" sz="1100" dirty="0" smtClean="0">
                <a:latin typeface="+mj-lt"/>
              </a:rPr>
              <a:t>parece ser el dolor secundario o “wind-up”, que refleja la excitabilidad aumentada de las neuronas de la médula espinal; después de un estímulo doloroso, estímulos posteriores de la misma intensidad son percibidos como más intensos. Aunque esto ocurre en todas las personas normalmente, es excesivo en los pacientes con  </a:t>
            </a:r>
            <a:r>
              <a:rPr lang="es-MX" sz="1100" dirty="0" smtClean="0"/>
              <a:t>fibromialgia</a:t>
            </a:r>
            <a:r>
              <a:rPr lang="es-MX" sz="1100" dirty="0" smtClean="0">
                <a:latin typeface="+mj-lt"/>
              </a:rPr>
              <a:t>.</a:t>
            </a:r>
          </a:p>
          <a:p>
            <a:pPr>
              <a:spcAft>
                <a:spcPts val="600"/>
              </a:spcAft>
              <a:tabLst>
                <a:tab pos="252413" algn="l"/>
              </a:tabLst>
            </a:pPr>
            <a:r>
              <a:rPr lang="es-MX" sz="1100" dirty="0" smtClean="0">
                <a:latin typeface="+mj-lt"/>
              </a:rPr>
              <a:t>Otro mecanismo supuestamente involucra las vías inhibitorias descendentes del dolor, que modulan las respuestas de la médula espinal a estímulos dolorosos. Parecen estar deterioradas en pacientes con </a:t>
            </a:r>
            <a:r>
              <a:rPr lang="es-MX" sz="1100" dirty="0" smtClean="0"/>
              <a:t>fibromialgia</a:t>
            </a:r>
            <a:r>
              <a:rPr lang="es-MX" sz="1100" dirty="0" smtClean="0">
                <a:latin typeface="+mj-lt"/>
              </a:rPr>
              <a:t>, lo cual exacerba la </a:t>
            </a:r>
            <a:r>
              <a:rPr lang="es-MX" sz="1100" dirty="0" smtClean="0"/>
              <a:t>sensibilización central</a:t>
            </a:r>
            <a:r>
              <a:rPr lang="es-MX" sz="1100" dirty="0" smtClean="0">
                <a:latin typeface="+mj-lt"/>
              </a:rPr>
              <a:t>.</a:t>
            </a:r>
          </a:p>
          <a:p>
            <a:pPr>
              <a:spcAft>
                <a:spcPts val="600"/>
              </a:spcAft>
              <a:tabLst>
                <a:tab pos="252413" algn="l"/>
              </a:tabLst>
            </a:pPr>
            <a:endParaRPr lang="es-MX" sz="1100" dirty="0" smtClean="0">
              <a:latin typeface="+mj-lt"/>
            </a:endParaRPr>
          </a:p>
          <a:p>
            <a:pPr>
              <a:spcAft>
                <a:spcPts val="600"/>
              </a:spcAft>
              <a:tabLst>
                <a:tab pos="252413" algn="l"/>
              </a:tabLst>
            </a:pPr>
            <a:r>
              <a:rPr lang="es-MX" sz="1100" b="1" dirty="0" smtClean="0">
                <a:latin typeface="+mj-lt"/>
              </a:rPr>
              <a:t>Referencia</a:t>
            </a:r>
          </a:p>
          <a:p>
            <a:pPr>
              <a:lnSpc>
                <a:spcPct val="90000"/>
              </a:lnSpc>
              <a:spcAft>
                <a:spcPts val="600"/>
              </a:spcAft>
              <a:tabLst>
                <a:tab pos="252413" algn="l"/>
              </a:tabLst>
            </a:pPr>
            <a:r>
              <a:rPr lang="it-IT" sz="1100" dirty="0" smtClean="0"/>
              <a:t>Bellato E </a:t>
            </a:r>
            <a:r>
              <a:rPr lang="it-IT" sz="1100" i="1" dirty="0" smtClean="0"/>
              <a:t>et al. </a:t>
            </a:r>
            <a:r>
              <a:rPr lang="en-CA" sz="1100" dirty="0" smtClean="0"/>
              <a:t>Fibromyalgia syndrome: etiology, pathogenesis, diagnosis, and treatment.</a:t>
            </a:r>
            <a:r>
              <a:rPr lang="en-CA" sz="1100" i="1" dirty="0" smtClean="0"/>
              <a:t> </a:t>
            </a:r>
            <a:br>
              <a:rPr lang="en-CA" sz="1100" i="1" dirty="0" smtClean="0"/>
            </a:br>
            <a:r>
              <a:rPr lang="en-CA" sz="1100" i="1" dirty="0" smtClean="0"/>
              <a:t>Pain Res Treat</a:t>
            </a:r>
            <a:r>
              <a:rPr lang="en-CA" sz="1100" dirty="0" smtClean="0"/>
              <a:t> 2012; 2012:426130.</a:t>
            </a:r>
          </a:p>
          <a:p>
            <a:pPr>
              <a:lnSpc>
                <a:spcPct val="90000"/>
              </a:lnSpc>
              <a:spcAft>
                <a:spcPts val="600"/>
              </a:spcAft>
              <a:tabLst>
                <a:tab pos="252413" algn="l"/>
              </a:tabLst>
            </a:pPr>
            <a:endParaRPr lang="es-MX" sz="1100" kern="1200" dirty="0" smtClean="0">
              <a:solidFill>
                <a:schemeClr val="tx1"/>
              </a:solidFill>
              <a:latin typeface="+mn-lt"/>
              <a:ea typeface="+mn-ea"/>
              <a:cs typeface="+mn-cs"/>
            </a:endParaRPr>
          </a:p>
          <a:p>
            <a:pPr>
              <a:spcAft>
                <a:spcPts val="600"/>
              </a:spcAft>
              <a:tabLst>
                <a:tab pos="252413" algn="l"/>
              </a:tabLst>
            </a:pPr>
            <a:endParaRPr lang="es-MX" sz="1100" dirty="0" smtClean="0">
              <a:latin typeface="+mj-lt"/>
            </a:endParaRPr>
          </a:p>
          <a:p>
            <a:pPr>
              <a:spcAft>
                <a:spcPts val="600"/>
              </a:spcAft>
              <a:tabLst>
                <a:tab pos="252413" algn="l"/>
              </a:tabLst>
            </a:pPr>
            <a:endParaRPr lang="es-MX" sz="1100" dirty="0" smtClean="0">
              <a:latin typeface="+mj-lt"/>
            </a:endParaRPr>
          </a:p>
          <a:p>
            <a:pPr>
              <a:spcAft>
                <a:spcPts val="600"/>
              </a:spcAft>
              <a:tabLst>
                <a:tab pos="252413" algn="l"/>
              </a:tabLst>
            </a:pPr>
            <a:endParaRPr lang="es-MX" sz="1100" dirty="0" smtClean="0">
              <a:latin typeface="+mj-lt"/>
            </a:endParaRPr>
          </a:p>
          <a:p>
            <a:pPr>
              <a:spcAft>
                <a:spcPts val="600"/>
              </a:spcAft>
              <a:tabLst>
                <a:tab pos="252413" algn="l"/>
              </a:tabLst>
            </a:pPr>
            <a:endParaRPr lang="es-MX" sz="1100" dirty="0">
              <a:latin typeface="+mj-l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16</a:t>
            </a:fld>
            <a:endParaRPr lang="en-CA" dirty="0"/>
          </a:p>
        </p:txBody>
      </p:sp>
    </p:spTree>
    <p:extLst>
      <p:ext uri="{BB962C8B-B14F-4D97-AF65-F5344CB8AC3E}">
        <p14:creationId xmlns:p14="http://schemas.microsoft.com/office/powerpoint/2010/main" val="2056527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089" y="4403415"/>
            <a:ext cx="5608320" cy="4156234"/>
          </a:xfrm>
        </p:spPr>
        <p:txBody>
          <a:bodyPr>
            <a:normAutofit/>
          </a:bodyPr>
          <a:lstStyle/>
          <a:p>
            <a:r>
              <a:rPr lang="es-MX" sz="1200" b="1" kern="1200" baseline="0" dirty="0" smtClean="0">
                <a:solidFill>
                  <a:schemeClr val="tx1"/>
                </a:solidFill>
                <a:latin typeface="+mn-lt"/>
                <a:ea typeface="+mn-ea"/>
                <a:cs typeface="+mn-cs"/>
              </a:rPr>
              <a:t>Notas del Conferencista</a:t>
            </a:r>
          </a:p>
          <a:p>
            <a:r>
              <a:rPr lang="es-MX" sz="1200" kern="1200" baseline="0" dirty="0" smtClean="0">
                <a:solidFill>
                  <a:schemeClr val="tx1"/>
                </a:solidFill>
                <a:latin typeface="+mn-lt"/>
                <a:ea typeface="+mn-ea"/>
                <a:cs typeface="+mn-cs"/>
              </a:rPr>
              <a:t>El dolor continuo (no-aliviado) puede desencadenar cambios en la estructura neuronal involucrada en la transmisión</a:t>
            </a:r>
            <a:r>
              <a:rPr lang="es-MX" sz="1200" kern="1200" dirty="0" smtClean="0">
                <a:solidFill>
                  <a:schemeClr val="tx1"/>
                </a:solidFill>
                <a:latin typeface="+mn-lt"/>
                <a:ea typeface="+mn-ea"/>
                <a:cs typeface="+mn-cs"/>
              </a:rPr>
              <a:t> y modulación del d</a:t>
            </a:r>
            <a:r>
              <a:rPr lang="es-MX" dirty="0" smtClean="0"/>
              <a:t>olor, dando lugar al desarrollo de dolor crónico. Sin embargo, el mecanismo exacto involucrado en estos procesos no se entiende completamente</a:t>
            </a:r>
            <a:r>
              <a:rPr lang="es-MX" sz="1200" kern="1200" baseline="0" dirty="0" smtClean="0">
                <a:solidFill>
                  <a:schemeClr val="tx1"/>
                </a:solidFill>
                <a:latin typeface="+mn-lt"/>
                <a:ea typeface="+mn-ea"/>
                <a:cs typeface="+mn-cs"/>
              </a:rPr>
              <a:t>.</a:t>
            </a:r>
          </a:p>
          <a:p>
            <a:endParaRPr lang="es-MX" dirty="0" smtClean="0"/>
          </a:p>
          <a:p>
            <a:r>
              <a:rPr lang="es-MX" b="1" dirty="0" smtClean="0"/>
              <a:t>Referencia</a:t>
            </a:r>
          </a:p>
          <a:p>
            <a:r>
              <a:rPr lang="it-IT" dirty="0" smtClean="0"/>
              <a:t>Fornasari D. </a:t>
            </a:r>
            <a:r>
              <a:rPr lang="en-CA" dirty="0" smtClean="0"/>
              <a:t>Pain mechanisms in patients with chronic pain. </a:t>
            </a:r>
            <a:r>
              <a:rPr lang="it-IT" i="1" dirty="0" smtClean="0"/>
              <a:t>Clin Drug Investig </a:t>
            </a:r>
            <a:r>
              <a:rPr lang="it-IT" dirty="0" smtClean="0"/>
              <a:t>2012; 32(Suppl 1):45-52.</a:t>
            </a:r>
          </a:p>
          <a:p>
            <a:endParaRPr lang="es-MX" dirty="0" smtClean="0"/>
          </a:p>
          <a:p>
            <a:endParaRPr lang="es-MX"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17</a:t>
            </a:fld>
            <a:endParaRPr lang="en-CA"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4840" y="4387136"/>
            <a:ext cx="6552728" cy="4156234"/>
          </a:xfrm>
        </p:spPr>
        <p:txBody>
          <a:bodyPr/>
          <a:lstStyle/>
          <a:p>
            <a:pPr marL="0" marR="0" indent="0" algn="l" defTabSz="914400" rtl="0" eaLnBrk="1" fontAlgn="auto" latinLnBrk="0" hangingPunct="1">
              <a:spcBef>
                <a:spcPts val="0"/>
              </a:spcBef>
              <a:spcAft>
                <a:spcPts val="600"/>
              </a:spcAft>
              <a:buClrTx/>
              <a:buSzTx/>
              <a:buFontTx/>
              <a:buNone/>
              <a:tabLst/>
              <a:defRPr/>
            </a:pPr>
            <a:r>
              <a:rPr lang="es-MX" b="1" dirty="0" smtClean="0"/>
              <a:t>Notas del Conferencista</a:t>
            </a:r>
          </a:p>
          <a:p>
            <a:pPr>
              <a:spcAft>
                <a:spcPts val="600"/>
              </a:spcAft>
              <a:defRPr/>
            </a:pPr>
            <a:r>
              <a:rPr lang="es-MX" dirty="0" smtClean="0"/>
              <a:t>En casos de Hipersensibilidad Sensorial, no existe un daño nervioso o tisular identificable. Por lo tanto, se piensa que el dolor es el resultado de desregulación o disfunción neuronal persistente.</a:t>
            </a:r>
          </a:p>
          <a:p>
            <a:pPr>
              <a:spcAft>
                <a:spcPts val="600"/>
              </a:spcAft>
              <a:defRPr/>
            </a:pPr>
            <a:r>
              <a:rPr lang="es-MX" dirty="0" smtClean="0"/>
              <a:t>La fibromialgia es el padecimiento prototipo de Hipersensibilidad Sensorial, pero la Hipersensibilidad Sensorial también puede producir o contribuir al dolor asociado con el síndrome de intestino irritable, dolor de la articulación temporomandibular, síndrome de fatiga crónica, dolor crónico de espalda baja, osteoartritis y artritis reumatoide.</a:t>
            </a:r>
          </a:p>
          <a:p>
            <a:pPr>
              <a:spcAft>
                <a:spcPts val="600"/>
              </a:spcAft>
            </a:pPr>
            <a:r>
              <a:rPr lang="es-MX" b="1" dirty="0" smtClean="0"/>
              <a:t>Referencia</a:t>
            </a:r>
          </a:p>
          <a:p>
            <a:pPr>
              <a:spcAft>
                <a:spcPts val="600"/>
              </a:spcAft>
            </a:pPr>
            <a:r>
              <a:rPr lang="en-US" dirty="0" smtClean="0"/>
              <a:t>Woolf CJ. </a:t>
            </a:r>
            <a:r>
              <a:rPr lang="en-CA" dirty="0" smtClean="0"/>
              <a:t>Central sensitization: implications for the diagnosis and treatment of pain. </a:t>
            </a:r>
            <a:r>
              <a:rPr lang="en-US" i="1" dirty="0" smtClean="0"/>
              <a:t>Pain</a:t>
            </a:r>
            <a:r>
              <a:rPr lang="en-US" dirty="0" smtClean="0"/>
              <a:t> 2011; 152(3 Suppl):S2-15.</a:t>
            </a:r>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18</a:t>
            </a:fld>
            <a:endParaRPr lang="en-CA" dirty="0"/>
          </a:p>
        </p:txBody>
      </p:sp>
    </p:spTree>
    <p:extLst>
      <p:ext uri="{BB962C8B-B14F-4D97-AF65-F5344CB8AC3E}">
        <p14:creationId xmlns:p14="http://schemas.microsoft.com/office/powerpoint/2010/main" val="1030667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73F82BB3-B493-4968-84A6-2D3B2A212B57}" type="slidenum">
              <a:rPr lang="en-US" sz="1000" smtClean="0"/>
              <a:pPr eaLnBrk="1" hangingPunct="1"/>
              <a:t>19</a:t>
            </a:fld>
            <a:endParaRPr lang="en-US" sz="1000" dirty="0" smtClean="0"/>
          </a:p>
        </p:txBody>
      </p:sp>
      <p:sp>
        <p:nvSpPr>
          <p:cNvPr id="173059" name="Rectangle 7"/>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73060" name="Rectangle 8"/>
          <p:cNvSpPr>
            <a:spLocks noGrp="1"/>
          </p:cNvSpPr>
          <p:nvPr>
            <p:ph type="body" idx="1"/>
          </p:nvPr>
        </p:nvSpPr>
        <p:spPr>
          <a:xfrm>
            <a:off x="192832" y="4257997"/>
            <a:ext cx="6817568" cy="434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tabLst>
                <a:tab pos="252413" algn="l"/>
              </a:tabLst>
            </a:pPr>
            <a:r>
              <a:rPr lang="es-MX" sz="800" b="1" dirty="0" smtClean="0"/>
              <a:t>Notas del Conferencista</a:t>
            </a:r>
          </a:p>
          <a:p>
            <a:pPr>
              <a:spcAft>
                <a:spcPts val="600"/>
              </a:spcAft>
              <a:tabLst>
                <a:tab pos="252413" algn="l"/>
              </a:tabLst>
            </a:pPr>
            <a:r>
              <a:rPr lang="es-MX" sz="800" dirty="0" smtClean="0"/>
              <a:t>La sensibilización central, una respuesta aumentada de neuronas centrales de señalización en el cuerno dorsal de la médula, está siendo considerada la teoría principal de la patofisiología de la fibromialgia.</a:t>
            </a:r>
            <a:r>
              <a:rPr lang="es-MX" sz="800" baseline="30000" dirty="0" smtClean="0"/>
              <a:t>1-4</a:t>
            </a:r>
          </a:p>
          <a:p>
            <a:pPr>
              <a:spcAft>
                <a:spcPts val="600"/>
              </a:spcAft>
              <a:tabLst>
                <a:tab pos="252413" algn="l"/>
              </a:tabLst>
            </a:pPr>
            <a:r>
              <a:rPr lang="es-MX" sz="800" dirty="0" smtClean="0"/>
              <a:t>La sensibilización central resulta de un aumento en los mecanismos excitatorios o una disminución en los mecanismos inhibitorios.</a:t>
            </a:r>
            <a:r>
              <a:rPr lang="es-MX" sz="800" baseline="30000" dirty="0" smtClean="0"/>
              <a:t>5</a:t>
            </a:r>
            <a:r>
              <a:rPr lang="es-MX" sz="800" dirty="0" smtClean="0"/>
              <a:t> Se cree que es responsable de la alodinia táctil (dolor en respuesta al roce ligero de la piel) y de la diseminación de la mayor sensibilidad al dolor más allá del área de daño tisular de manera que el tejido adyacente no dañado es sensible.</a:t>
            </a:r>
            <a:r>
              <a:rPr lang="es-MX" sz="800" baseline="30000" dirty="0" smtClean="0"/>
              <a:t>1,6,7</a:t>
            </a:r>
          </a:p>
          <a:p>
            <a:pPr>
              <a:spcAft>
                <a:spcPts val="600"/>
              </a:spcAft>
              <a:tabLst>
                <a:tab pos="252413" algn="l"/>
              </a:tabLst>
            </a:pPr>
            <a:r>
              <a:rPr lang="es-MX" sz="800" dirty="0" smtClean="0"/>
              <a:t>Esencialmente, el estímulo de nervios aferentes nociceptivos produce la liberación de neurotransmisores excitatorios (glutamato y sustancia P) en el cuerno dorsal de la médula espinal. Estos neurotransmisores pueden contribuir a hiperactividad neuronal y sensibilización central.</a:t>
            </a:r>
            <a:r>
              <a:rPr lang="es-MX" sz="800" baseline="30000" dirty="0" smtClean="0"/>
              <a:t>7,8</a:t>
            </a:r>
          </a:p>
          <a:p>
            <a:pPr>
              <a:spcAft>
                <a:spcPts val="600"/>
              </a:spcAft>
              <a:tabLst>
                <a:tab pos="252413" algn="l"/>
              </a:tabLst>
            </a:pPr>
            <a:r>
              <a:rPr lang="es-MX" sz="800" dirty="0" smtClean="0"/>
              <a:t>Después de que se ha establecido la sensibilización central, se requiere solamente un estímulo nociceptivo mínimo para mantener un estado de dolor crónico.</a:t>
            </a:r>
            <a:r>
              <a:rPr lang="es-MX" sz="800" baseline="30000" dirty="0" smtClean="0"/>
              <a:t>9</a:t>
            </a:r>
          </a:p>
          <a:p>
            <a:pPr>
              <a:spcAft>
                <a:spcPts val="600"/>
              </a:spcAft>
              <a:tabLst>
                <a:tab pos="252413" algn="l"/>
              </a:tabLst>
            </a:pPr>
            <a:endParaRPr lang="es-MX" sz="800" baseline="30000" dirty="0" smtClean="0"/>
          </a:p>
          <a:p>
            <a:pPr>
              <a:lnSpc>
                <a:spcPct val="90000"/>
              </a:lnSpc>
              <a:spcAft>
                <a:spcPts val="600"/>
              </a:spcAft>
              <a:tabLst>
                <a:tab pos="252413" algn="l"/>
              </a:tabLst>
            </a:pPr>
            <a:r>
              <a:rPr lang="es-MX" sz="800" b="1" dirty="0" smtClean="0"/>
              <a:t>Referencias</a:t>
            </a:r>
          </a:p>
          <a:p>
            <a:pPr marL="142875" indent="-142875">
              <a:lnSpc>
                <a:spcPct val="90000"/>
              </a:lnSpc>
              <a:spcAft>
                <a:spcPts val="600"/>
              </a:spcAft>
              <a:buFont typeface="+mj-lt"/>
              <a:buAutoNum type="arabicPeriod"/>
              <a:tabLst>
                <a:tab pos="252413" algn="l"/>
              </a:tabLst>
            </a:pPr>
            <a:r>
              <a:rPr lang="en-US" sz="800" dirty="0" smtClean="0"/>
              <a:t>Henriksson KG. Fibromyalgia – from syndrome to disease: overview of pathogenetic mechanisms. </a:t>
            </a:r>
            <a:r>
              <a:rPr lang="en-US" sz="800" i="1" dirty="0" smtClean="0"/>
              <a:t>J Rehabil Med</a:t>
            </a:r>
            <a:r>
              <a:rPr lang="en-US" sz="800" dirty="0" smtClean="0"/>
              <a:t> 2003; </a:t>
            </a:r>
            <a:br>
              <a:rPr lang="en-US" sz="800" dirty="0" smtClean="0"/>
            </a:br>
            <a:r>
              <a:rPr lang="en-US" sz="800" dirty="0" smtClean="0"/>
              <a:t>41(41 Suppl):89-94.</a:t>
            </a:r>
          </a:p>
          <a:p>
            <a:pPr marL="142875" indent="-142875">
              <a:lnSpc>
                <a:spcPct val="90000"/>
              </a:lnSpc>
              <a:spcAft>
                <a:spcPts val="600"/>
              </a:spcAft>
              <a:buFont typeface="+mj-lt"/>
              <a:buAutoNum type="arabicPeriod"/>
              <a:tabLst>
                <a:tab pos="252413" algn="l"/>
              </a:tabLst>
            </a:pPr>
            <a:r>
              <a:rPr lang="en-US" sz="800" dirty="0" smtClean="0"/>
              <a:t>Rao SG. The neuropharmacology of centrally-acting analgesic medications in fibromyalgia. </a:t>
            </a:r>
            <a:r>
              <a:rPr lang="en-US" sz="800" i="1" dirty="0" smtClean="0"/>
              <a:t>Rheum Dis Clin North Am</a:t>
            </a:r>
            <a:r>
              <a:rPr lang="en-US" sz="800" dirty="0" smtClean="0"/>
              <a:t> 2002; 28(2):235-59. </a:t>
            </a:r>
          </a:p>
          <a:p>
            <a:pPr marL="142875" indent="-142875">
              <a:lnSpc>
                <a:spcPct val="90000"/>
              </a:lnSpc>
              <a:spcAft>
                <a:spcPts val="600"/>
              </a:spcAft>
              <a:buFont typeface="+mj-lt"/>
              <a:buAutoNum type="arabicPeriod"/>
              <a:tabLst>
                <a:tab pos="252413" algn="l"/>
              </a:tabLst>
            </a:pPr>
            <a:r>
              <a:rPr lang="en-US" sz="800" dirty="0" smtClean="0"/>
              <a:t>Campbell JN, Meyer RA. Mechanisms of neuropathic pain. </a:t>
            </a:r>
            <a:r>
              <a:rPr lang="fr-CA" sz="800" i="1" dirty="0" smtClean="0"/>
              <a:t>Neuron</a:t>
            </a:r>
            <a:r>
              <a:rPr lang="fr-CA" sz="800" dirty="0" smtClean="0"/>
              <a:t> 2006; 52(1):77-92. </a:t>
            </a:r>
            <a:endParaRPr lang="en-US" sz="800" dirty="0" smtClean="0"/>
          </a:p>
          <a:p>
            <a:pPr marL="142875" indent="-142875">
              <a:lnSpc>
                <a:spcPct val="90000"/>
              </a:lnSpc>
              <a:spcAft>
                <a:spcPts val="600"/>
              </a:spcAft>
              <a:buFont typeface="+mj-lt"/>
              <a:buAutoNum type="arabicPeriod"/>
              <a:tabLst>
                <a:tab pos="252413" algn="l"/>
              </a:tabLst>
              <a:defRPr/>
            </a:pPr>
            <a:r>
              <a:rPr lang="en-US" sz="800" dirty="0" smtClean="0"/>
              <a:t>Price DD, Staud R. Neurobiology of fibromyalgia syndrome. </a:t>
            </a:r>
            <a:r>
              <a:rPr lang="en-US" sz="800" i="1" dirty="0" smtClean="0"/>
              <a:t>J Rheumatol</a:t>
            </a:r>
            <a:r>
              <a:rPr lang="en-US" sz="800" dirty="0" smtClean="0"/>
              <a:t> 2005; 32(Suppl 75):22-8. </a:t>
            </a:r>
          </a:p>
          <a:p>
            <a:pPr marL="142875" indent="-142875">
              <a:lnSpc>
                <a:spcPct val="90000"/>
              </a:lnSpc>
              <a:spcAft>
                <a:spcPts val="600"/>
              </a:spcAft>
              <a:buFont typeface="+mj-lt"/>
              <a:buAutoNum type="arabicPeriod"/>
              <a:tabLst>
                <a:tab pos="252413" algn="l"/>
              </a:tabLst>
              <a:defRPr/>
            </a:pPr>
            <a:r>
              <a:rPr lang="en-US" sz="800" dirty="0" smtClean="0"/>
              <a:t>Marchand S. The physiology of pain mechanisms: from the periphery to the brain. </a:t>
            </a:r>
            <a:r>
              <a:rPr lang="en-US" sz="800" i="1" dirty="0" smtClean="0"/>
              <a:t>Rheum Dis Clin North Am</a:t>
            </a:r>
            <a:r>
              <a:rPr lang="en-US" sz="800" dirty="0" smtClean="0"/>
              <a:t> 2008; </a:t>
            </a:r>
            <a:br>
              <a:rPr lang="en-US" sz="800" dirty="0" smtClean="0"/>
            </a:br>
            <a:r>
              <a:rPr lang="en-US" sz="800" dirty="0" smtClean="0"/>
              <a:t>34(2):285-309. </a:t>
            </a:r>
          </a:p>
          <a:p>
            <a:pPr marL="142875" indent="-142875">
              <a:lnSpc>
                <a:spcPct val="90000"/>
              </a:lnSpc>
              <a:spcAft>
                <a:spcPts val="600"/>
              </a:spcAft>
              <a:buFont typeface="+mj-lt"/>
              <a:buAutoNum type="arabicPeriod"/>
              <a:tabLst>
                <a:tab pos="252413" algn="l"/>
              </a:tabLst>
            </a:pPr>
            <a:r>
              <a:rPr lang="en-US" sz="800" dirty="0" smtClean="0"/>
              <a:t>Larson AA </a:t>
            </a:r>
            <a:r>
              <a:rPr lang="en-US" sz="800" i="1" dirty="0" smtClean="0"/>
              <a:t>et al.</a:t>
            </a:r>
            <a:r>
              <a:rPr lang="en-US" sz="800" dirty="0" smtClean="0"/>
              <a:t> Changes in the concentrations of amino acids in the cerebrospinal fluid that correlate with pain in patients with fibromyalgia: implications for nitric oxide pathways. </a:t>
            </a:r>
            <a:r>
              <a:rPr lang="en-US" sz="800" i="1" dirty="0" smtClean="0"/>
              <a:t>Pain</a:t>
            </a:r>
            <a:r>
              <a:rPr lang="en-US" sz="800" dirty="0" smtClean="0"/>
              <a:t> 2000; 87(2):201-11. </a:t>
            </a:r>
          </a:p>
          <a:p>
            <a:pPr marL="142875" indent="-142875">
              <a:lnSpc>
                <a:spcPct val="90000"/>
              </a:lnSpc>
              <a:spcAft>
                <a:spcPts val="600"/>
              </a:spcAft>
              <a:buFont typeface="+mj-lt"/>
              <a:buAutoNum type="arabicPeriod"/>
              <a:tabLst>
                <a:tab pos="252413" algn="l"/>
              </a:tabLst>
            </a:pPr>
            <a:r>
              <a:rPr lang="en-US" sz="800" dirty="0" smtClean="0"/>
              <a:t>Staud R, Rodriguez ME. Mechanisms of disease: pain in fibromyalgia syndrome. </a:t>
            </a:r>
            <a:r>
              <a:rPr lang="en-US" sz="800" i="1" dirty="0" smtClean="0"/>
              <a:t>Nat Clin Pract Rheumatol </a:t>
            </a:r>
            <a:r>
              <a:rPr lang="en-US" sz="800" dirty="0" smtClean="0"/>
              <a:t>2006; 2(2):90-8.  </a:t>
            </a:r>
          </a:p>
          <a:p>
            <a:pPr marL="142875" indent="-142875">
              <a:lnSpc>
                <a:spcPct val="90000"/>
              </a:lnSpc>
              <a:spcAft>
                <a:spcPts val="600"/>
              </a:spcAft>
              <a:buFont typeface="+mj-lt"/>
              <a:buAutoNum type="arabicPeriod"/>
              <a:tabLst>
                <a:tab pos="252413" algn="l"/>
              </a:tabLst>
            </a:pPr>
            <a:r>
              <a:rPr lang="en-CA" sz="800" dirty="0" smtClean="0"/>
              <a:t>Vaerøy H</a:t>
            </a:r>
            <a:r>
              <a:rPr lang="en-CA" sz="800" i="1" dirty="0" smtClean="0"/>
              <a:t> et al.</a:t>
            </a:r>
            <a:r>
              <a:rPr lang="en-CA" sz="800" dirty="0" smtClean="0"/>
              <a:t> Elevated CSF levels of substance P and high incidence of Raynaud phenomenon in patients with fibromyalgia: new features for diagnosis. </a:t>
            </a:r>
            <a:r>
              <a:rPr lang="en-CA" sz="800" i="1" dirty="0" smtClean="0"/>
              <a:t>Pain </a:t>
            </a:r>
            <a:r>
              <a:rPr lang="en-CA" sz="800" dirty="0" smtClean="0"/>
              <a:t>1988; 32(1):21-6.</a:t>
            </a:r>
            <a:endParaRPr lang="en-US" sz="800" dirty="0" smtClean="0"/>
          </a:p>
          <a:p>
            <a:pPr marL="142875" indent="-142875">
              <a:lnSpc>
                <a:spcPct val="90000"/>
              </a:lnSpc>
              <a:spcAft>
                <a:spcPts val="600"/>
              </a:spcAft>
              <a:buFont typeface="+mj-lt"/>
              <a:buAutoNum type="arabicPeriod"/>
              <a:tabLst>
                <a:tab pos="252413" algn="l"/>
              </a:tabLst>
            </a:pPr>
            <a:r>
              <a:rPr lang="en-US" sz="800" dirty="0" smtClean="0"/>
              <a:t> Staud R. Biology and therapy of fibromyalgia: pain in fibromyalgia syndrome. </a:t>
            </a:r>
            <a:r>
              <a:rPr lang="en-US" sz="800" i="1" dirty="0" smtClean="0"/>
              <a:t>Arthritis Res Ther </a:t>
            </a:r>
            <a:r>
              <a:rPr lang="en-US" sz="800" dirty="0" smtClean="0"/>
              <a:t>2006; 8(3):208-14.</a:t>
            </a:r>
            <a:endParaRPr lang="en-CA" sz="8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dirty="0" smtClean="0"/>
              <a:t>Por favor reconoce a los miembros del comité de desarrollo.</a:t>
            </a:r>
            <a:endParaRPr lang="es-MX" dirty="0"/>
          </a:p>
        </p:txBody>
      </p:sp>
      <p:sp>
        <p:nvSpPr>
          <p:cNvPr id="4" name="Slide Number Placeholder 3"/>
          <p:cNvSpPr>
            <a:spLocks noGrp="1"/>
          </p:cNvSpPr>
          <p:nvPr>
            <p:ph type="sldNum" sz="quarter" idx="10"/>
          </p:nvPr>
        </p:nvSpPr>
        <p:spPr/>
        <p:txBody>
          <a:bodyPr/>
          <a:lstStyle/>
          <a:p>
            <a:fld id="{8BCA9EC6-EB43-4B91-8739-FF238D89996B}" type="slidenum">
              <a:rPr lang="fr-CA" smtClean="0">
                <a:solidFill>
                  <a:prstClr val="black"/>
                </a:solidFill>
              </a:rPr>
              <a:pPr/>
              <a:t>2</a:t>
            </a:fld>
            <a:endParaRPr lang="fr-CA" dirty="0">
              <a:solidFill>
                <a:prstClr val="black"/>
              </a:solidFill>
            </a:endParaRPr>
          </a:p>
        </p:txBody>
      </p:sp>
    </p:spTree>
    <p:extLst>
      <p:ext uri="{BB962C8B-B14F-4D97-AF65-F5344CB8AC3E}">
        <p14:creationId xmlns:p14="http://schemas.microsoft.com/office/powerpoint/2010/main" val="2235457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F4670741-6CC1-4A88-AAAD-E391209C9D17}" type="slidenum">
              <a:rPr lang="en-US" sz="1000" smtClean="0"/>
              <a:pPr eaLnBrk="1" hangingPunct="1"/>
              <a:t>20</a:t>
            </a:fld>
            <a:endParaRPr lang="en-US" sz="1000" dirty="0" smtClean="0"/>
          </a:p>
        </p:txBody>
      </p:sp>
      <p:sp>
        <p:nvSpPr>
          <p:cNvPr id="128003" name="Rectangle 7"/>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28004" name="Rectangle 8"/>
          <p:cNvSpPr>
            <a:spLocks noGrp="1"/>
          </p:cNvSpPr>
          <p:nvPr>
            <p:ph type="body" idx="1"/>
          </p:nvPr>
        </p:nvSpPr>
        <p:spPr>
          <a:xfrm>
            <a:off x="192832" y="4185989"/>
            <a:ext cx="6696744" cy="45895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Aft>
                <a:spcPts val="600"/>
              </a:spcAft>
              <a:tabLst>
                <a:tab pos="254000" algn="l"/>
              </a:tabLst>
            </a:pPr>
            <a:r>
              <a:rPr lang="es-MX" sz="1100" b="1" dirty="0" smtClean="0"/>
              <a:t>Notas del Conferencista</a:t>
            </a:r>
          </a:p>
          <a:p>
            <a:pPr>
              <a:lnSpc>
                <a:spcPct val="90000"/>
              </a:lnSpc>
              <a:spcAft>
                <a:spcPts val="600"/>
              </a:spcAft>
              <a:tabLst>
                <a:tab pos="254000" algn="l"/>
              </a:tabLst>
            </a:pPr>
            <a:r>
              <a:rPr lang="es-MX" sz="1100" dirty="0" smtClean="0"/>
              <a:t>La fibromialgia se caracteriza por mayor sensibilidad al dolor.</a:t>
            </a:r>
            <a:r>
              <a:rPr lang="es-MX" sz="1100" baseline="30000" dirty="0" smtClean="0"/>
              <a:t>1</a:t>
            </a:r>
            <a:r>
              <a:rPr lang="es-MX" sz="1100" dirty="0" smtClean="0"/>
              <a:t> Aunque la patogénesis de la fibromialgia no se entiende completamente, las alteraciones del sistema nervioso central (SNC) pueden contribuir al dolor crónico de la fibromialgia.</a:t>
            </a:r>
            <a:r>
              <a:rPr lang="es-MX" sz="1100" baseline="30000" dirty="0" smtClean="0"/>
              <a:t>1-3</a:t>
            </a:r>
          </a:p>
          <a:p>
            <a:pPr>
              <a:lnSpc>
                <a:spcPct val="90000"/>
              </a:lnSpc>
              <a:spcAft>
                <a:spcPts val="600"/>
              </a:spcAft>
              <a:tabLst>
                <a:tab pos="254000" algn="l"/>
              </a:tabLst>
            </a:pPr>
            <a:r>
              <a:rPr lang="es-MX" sz="1100" dirty="0" smtClean="0"/>
              <a:t>En pacientes con fibromialgia, un estímulo sensorial que normalmente evocaría una respuesta inocua puede resultar en dolor.</a:t>
            </a:r>
            <a:r>
              <a:rPr lang="es-MX" sz="1100" baseline="30000" dirty="0" smtClean="0"/>
              <a:t>1 </a:t>
            </a:r>
            <a:r>
              <a:rPr lang="es-MX" sz="1100" dirty="0" smtClean="0"/>
              <a:t>Mecanismos del SNC, como la sensibilización central, pueden explicar la hipersensibilidad generalizada al dolor de las personas con fibromialgia.</a:t>
            </a:r>
            <a:r>
              <a:rPr lang="es-MX" sz="1100" baseline="30000" dirty="0" smtClean="0"/>
              <a:t>1-3 </a:t>
            </a:r>
            <a:r>
              <a:rPr lang="es-MX" sz="1100" dirty="0" smtClean="0"/>
              <a:t>Datos recientes sugieren que los niveles de neurotransmisores excitatorios (glutamato y sustancia P) pueden contribuir a la hiperactividad neuronal y a la sensibilización central.</a:t>
            </a:r>
            <a:r>
              <a:rPr lang="es-MX" sz="1100" baseline="30000" dirty="0" smtClean="0"/>
              <a:t>1,4</a:t>
            </a:r>
          </a:p>
          <a:p>
            <a:pPr>
              <a:lnSpc>
                <a:spcPct val="90000"/>
              </a:lnSpc>
              <a:spcAft>
                <a:spcPts val="600"/>
              </a:spcAft>
              <a:tabLst>
                <a:tab pos="254000" algn="l"/>
              </a:tabLst>
            </a:pPr>
            <a:r>
              <a:rPr lang="es-MX" sz="1100" dirty="0" smtClean="0"/>
              <a:t>El dolor secundario es transmitido a través de fibras C no-mielinizadas y está relacionado con estados de dolor crónico. Se describe como dolor sordo, intenso o quemante.</a:t>
            </a:r>
            <a:r>
              <a:rPr lang="es-MX" sz="1100" baseline="30000" dirty="0" smtClean="0"/>
              <a:t>5 </a:t>
            </a:r>
            <a:r>
              <a:rPr lang="es-MX" sz="1100" dirty="0" smtClean="0"/>
              <a:t>La estimulación repetitiva de las fibras C puede resultar en amplificación del dolor en las neuronas del cuerno dorsal de la médula espinal. Esto se conoce como wind-up y se cree que es el resultado de mecanismos centrales.</a:t>
            </a:r>
            <a:r>
              <a:rPr lang="es-MX" sz="1100" baseline="30000" dirty="0" smtClean="0"/>
              <a:t>5 </a:t>
            </a:r>
            <a:r>
              <a:rPr lang="es-MX" sz="1100" dirty="0" smtClean="0"/>
              <a:t>Los pacientes con fibromialgia demuestran un wind-up anormal; esto proporciona evidencia adicional de que los mecanismos centrales pueden estar involucrados en la fibromialgia.</a:t>
            </a:r>
            <a:r>
              <a:rPr lang="es-MX" sz="1100" baseline="30000" dirty="0" smtClean="0"/>
              <a:t>5</a:t>
            </a:r>
          </a:p>
          <a:p>
            <a:pPr>
              <a:lnSpc>
                <a:spcPct val="90000"/>
              </a:lnSpc>
              <a:spcAft>
                <a:spcPts val="300"/>
              </a:spcAft>
              <a:tabLst>
                <a:tab pos="254000" algn="l"/>
              </a:tabLst>
            </a:pPr>
            <a:endParaRPr lang="es-MX" sz="1100" b="1" dirty="0" smtClean="0"/>
          </a:p>
          <a:p>
            <a:pPr>
              <a:lnSpc>
                <a:spcPct val="90000"/>
              </a:lnSpc>
              <a:spcAft>
                <a:spcPts val="300"/>
              </a:spcAft>
              <a:tabLst>
                <a:tab pos="254000" algn="l"/>
              </a:tabLst>
            </a:pPr>
            <a:r>
              <a:rPr lang="es-MX" sz="1100" b="1" dirty="0" smtClean="0"/>
              <a:t>Referencias </a:t>
            </a:r>
          </a:p>
          <a:p>
            <a:pPr marL="142875" indent="-142875">
              <a:lnSpc>
                <a:spcPct val="90000"/>
              </a:lnSpc>
              <a:spcAft>
                <a:spcPts val="300"/>
              </a:spcAft>
              <a:buFont typeface="+mj-lt"/>
              <a:buAutoNum type="arabicPeriod"/>
              <a:tabLst>
                <a:tab pos="254000" algn="l"/>
              </a:tabLst>
              <a:defRPr/>
            </a:pPr>
            <a:r>
              <a:rPr lang="en-US" sz="1100" dirty="0" smtClean="0"/>
              <a:t>Staud R, Rodriguez ME. Mechanisms of disease: pain in fibromyalgia syndrome. </a:t>
            </a:r>
            <a:br>
              <a:rPr lang="en-US" sz="1100" dirty="0" smtClean="0"/>
            </a:br>
            <a:r>
              <a:rPr lang="en-US" sz="1100" i="1" dirty="0" smtClean="0"/>
              <a:t>Nat Clin Pract Rheumatol </a:t>
            </a:r>
            <a:r>
              <a:rPr lang="en-US" sz="1100" dirty="0" smtClean="0"/>
              <a:t>2006; 2(2):90-8.  </a:t>
            </a:r>
          </a:p>
          <a:p>
            <a:pPr marL="142875" indent="-142875">
              <a:lnSpc>
                <a:spcPct val="90000"/>
              </a:lnSpc>
              <a:spcAft>
                <a:spcPts val="300"/>
              </a:spcAft>
              <a:buFont typeface="+mj-lt"/>
              <a:buAutoNum type="arabicPeriod"/>
              <a:tabLst>
                <a:tab pos="254000" algn="l"/>
              </a:tabLst>
            </a:pPr>
            <a:r>
              <a:rPr lang="en-US" sz="1100" dirty="0" smtClean="0"/>
              <a:t>Henriksson KG. Fibromyalgia – from syndrome to disease: overview of pathogenetic mechanisms. </a:t>
            </a:r>
            <a:r>
              <a:rPr lang="en-US" sz="1100" i="1" dirty="0" smtClean="0"/>
              <a:t>J Rehabil Med</a:t>
            </a:r>
            <a:r>
              <a:rPr lang="en-US" sz="1100" dirty="0" smtClean="0"/>
              <a:t> 2003; 41(41 Suppl):89-94.</a:t>
            </a:r>
          </a:p>
          <a:p>
            <a:pPr marL="142875" indent="-142875">
              <a:lnSpc>
                <a:spcPct val="90000"/>
              </a:lnSpc>
              <a:spcAft>
                <a:spcPts val="300"/>
              </a:spcAft>
              <a:buFont typeface="+mj-lt"/>
              <a:buAutoNum type="arabicPeriod"/>
              <a:tabLst>
                <a:tab pos="254000" algn="l"/>
              </a:tabLst>
            </a:pPr>
            <a:r>
              <a:rPr lang="en-US" sz="1100" dirty="0" smtClean="0"/>
              <a:t>Crofford LJ, Clauw DJ. Fibromyalgia: where are we a decade after the American College of Rheumatology classification criteria were developed? </a:t>
            </a:r>
            <a:r>
              <a:rPr lang="en-US" sz="1100" i="1" dirty="0" smtClean="0"/>
              <a:t>Arthritis Rheum </a:t>
            </a:r>
            <a:r>
              <a:rPr lang="en-US" sz="1100" dirty="0" smtClean="0"/>
              <a:t>2002; 46(5):1136-8.  </a:t>
            </a:r>
          </a:p>
          <a:p>
            <a:pPr marL="142875" indent="-142875">
              <a:lnSpc>
                <a:spcPct val="90000"/>
              </a:lnSpc>
              <a:spcAft>
                <a:spcPts val="300"/>
              </a:spcAft>
              <a:buFont typeface="+mj-lt"/>
              <a:buAutoNum type="arabicPeriod"/>
              <a:tabLst>
                <a:tab pos="254000" algn="l"/>
              </a:tabLst>
            </a:pPr>
            <a:r>
              <a:rPr lang="en-CA" sz="1100" dirty="0" smtClean="0"/>
              <a:t>Vaerøy H</a:t>
            </a:r>
            <a:r>
              <a:rPr lang="en-CA" sz="1100" i="1" dirty="0" smtClean="0"/>
              <a:t> et al.</a:t>
            </a:r>
            <a:r>
              <a:rPr lang="en-CA" sz="1100" dirty="0" smtClean="0"/>
              <a:t> Elevated CSF levels of substance P and high incidence of Raynaud phenomenon in patients with fibromyalgia: new features for diagnosis. </a:t>
            </a:r>
            <a:r>
              <a:rPr lang="en-CA" sz="1100" i="1" dirty="0" smtClean="0"/>
              <a:t>Pain </a:t>
            </a:r>
            <a:r>
              <a:rPr lang="en-CA" sz="1100" dirty="0" smtClean="0"/>
              <a:t>1988; 32(1):21-6.</a:t>
            </a:r>
          </a:p>
          <a:p>
            <a:pPr marL="142875" indent="-142875">
              <a:lnSpc>
                <a:spcPct val="90000"/>
              </a:lnSpc>
              <a:spcAft>
                <a:spcPts val="300"/>
              </a:spcAft>
              <a:buFont typeface="+mj-lt"/>
              <a:buAutoNum type="arabicPeriod"/>
              <a:tabLst>
                <a:tab pos="254000" algn="l"/>
              </a:tabLst>
            </a:pPr>
            <a:r>
              <a:rPr lang="en-US" sz="1100" dirty="0" smtClean="0"/>
              <a:t>Staud R. Biology and therapy of fibromyalgia: pain in fibromyalgia syndrome. </a:t>
            </a:r>
            <a:r>
              <a:rPr lang="en-US" sz="1100" i="1" dirty="0" smtClean="0"/>
              <a:t>Arthritis Res Ther </a:t>
            </a:r>
            <a:r>
              <a:rPr lang="en-US" sz="1100" dirty="0" smtClean="0"/>
              <a:t>2006; 8(3):208-14.</a:t>
            </a:r>
            <a:endParaRPr lang="es-MX" sz="1100" kern="1200" dirty="0">
              <a:solidFill>
                <a:schemeClr val="tx1"/>
              </a:solidFill>
              <a:effectLst/>
            </a:endParaRPr>
          </a:p>
        </p:txBody>
      </p:sp>
      <p:sp>
        <p:nvSpPr>
          <p:cNvPr id="128005" name="Rectangle 4"/>
          <p:cNvSpPr>
            <a:spLocks noChangeArrowheads="1"/>
          </p:cNvSpPr>
          <p:nvPr/>
        </p:nvSpPr>
        <p:spPr bwMode="auto">
          <a:xfrm>
            <a:off x="968803" y="8775534"/>
            <a:ext cx="5468761" cy="22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b"/>
          <a:lstStyle/>
          <a:p>
            <a:pPr marL="228600" indent="-228600" defTabSz="906463" eaLnBrk="0" hangingPunct="0"/>
            <a:endParaRPr lang="en-US" sz="700" dirty="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3" name="Rectangle 2"/>
          <p:cNvSpPr>
            <a:spLocks noGrp="1" noRot="1" noChangeAspect="1" noChangeArrowheads="1" noTextEdit="1"/>
          </p:cNvSpPr>
          <p:nvPr>
            <p:ph type="sldImg"/>
          </p:nvPr>
        </p:nvSpPr>
        <p:spPr>
          <a:ln/>
        </p:spPr>
      </p:sp>
      <p:sp>
        <p:nvSpPr>
          <p:cNvPr id="755714" name="Rectangle 3"/>
          <p:cNvSpPr>
            <a:spLocks noGrp="1" noChangeArrowheads="1"/>
          </p:cNvSpPr>
          <p:nvPr>
            <p:ph type="body" idx="1"/>
          </p:nvPr>
        </p:nvSpPr>
        <p:spPr>
          <a:xfrm>
            <a:off x="264840" y="4185990"/>
            <a:ext cx="6552728" cy="5748586"/>
          </a:xfrm>
          <a:noFill/>
          <a:ln/>
        </p:spPr>
        <p:txBody>
          <a:bodyPr/>
          <a:lstStyle/>
          <a:p>
            <a:pPr eaLnBrk="1" hangingPunct="1">
              <a:spcAft>
                <a:spcPts val="600"/>
              </a:spcAft>
            </a:pPr>
            <a:r>
              <a:rPr lang="es-MX" b="1" dirty="0" smtClean="0"/>
              <a:t>Notas del Conferencista</a:t>
            </a:r>
          </a:p>
          <a:p>
            <a:pPr>
              <a:spcAft>
                <a:spcPts val="600"/>
              </a:spcAft>
            </a:pPr>
            <a:r>
              <a:rPr lang="es-MX" dirty="0" smtClean="0"/>
              <a:t>El alto umbral de las terminales nociceptoras puede ser disminuido por cambios en los mismos transductores como resultado de activación previa, un fenómeno denominado autosensibilización, que es iniciado por un estímulo de sensibilización que no activa los transductores. La autosensibilización de los receptores vaniloides al momento de su activación repetida por  medio de calor, capsaicina, o protones es observada electrofisiológicamente y es afín a los cambios en los nociceptores que responden al calor y al dolor en los humanos. Los cambios inician rápidamente, son sustanciales, y relativamente reversibles, y pueden representar cambios conformacionales en la proteína inducida por calor o alteraciones secundarias a la entrada de calcio a través del transductor. </a:t>
            </a:r>
          </a:p>
          <a:p>
            <a:pPr>
              <a:spcAft>
                <a:spcPts val="600"/>
              </a:spcAft>
            </a:pPr>
            <a:endParaRPr lang="es-MX" dirty="0" smtClean="0"/>
          </a:p>
          <a:p>
            <a:pPr eaLnBrk="1" hangingPunct="1">
              <a:spcAft>
                <a:spcPts val="600"/>
              </a:spcAft>
            </a:pPr>
            <a:r>
              <a:rPr lang="es-MX" b="1" dirty="0" smtClean="0"/>
              <a:t>Referencias</a:t>
            </a:r>
            <a:endParaRPr lang="es-MX" dirty="0" smtClean="0"/>
          </a:p>
          <a:p>
            <a:pPr>
              <a:spcAft>
                <a:spcPts val="600"/>
              </a:spcAft>
            </a:pPr>
            <a:r>
              <a:rPr lang="en-US" dirty="0" smtClean="0"/>
              <a:t>Caterina MJ </a:t>
            </a:r>
            <a:r>
              <a:rPr lang="en-US" i="1" dirty="0" smtClean="0"/>
              <a:t>et al. </a:t>
            </a:r>
            <a:r>
              <a:rPr lang="en-US" dirty="0" smtClean="0"/>
              <a:t>The capsaicin receptor: a heat-activated ion channel in the pain pathway. </a:t>
            </a:r>
            <a:r>
              <a:rPr lang="en-US" i="1" dirty="0" smtClean="0"/>
              <a:t>Nature</a:t>
            </a:r>
            <a:r>
              <a:rPr lang="en-US" dirty="0" smtClean="0"/>
              <a:t> 1997; 389(6653):816-24.</a:t>
            </a:r>
          </a:p>
          <a:p>
            <a:pPr>
              <a:spcAft>
                <a:spcPts val="600"/>
              </a:spcAft>
            </a:pPr>
            <a:r>
              <a:rPr lang="en-US" dirty="0" smtClean="0"/>
              <a:t>Guenther S </a:t>
            </a:r>
            <a:r>
              <a:rPr lang="en-US" i="1" dirty="0" smtClean="0"/>
              <a:t>et al. </a:t>
            </a:r>
            <a:r>
              <a:rPr lang="en-US" dirty="0" smtClean="0"/>
              <a:t>Rises in [Ca2+]i mediate capsaicin- and proton-induced heat sensitization of rat primary nociceptive neurons. </a:t>
            </a:r>
            <a:r>
              <a:rPr lang="en-US" i="1" dirty="0" smtClean="0"/>
              <a:t>Eur J Neurosci</a:t>
            </a:r>
            <a:r>
              <a:rPr lang="en-US" dirty="0" smtClean="0"/>
              <a:t> 1999; 11(9):3143-50.</a:t>
            </a:r>
          </a:p>
          <a:p>
            <a:pPr>
              <a:spcAft>
                <a:spcPts val="600"/>
              </a:spcAft>
            </a:pPr>
            <a:r>
              <a:rPr lang="en-CA" dirty="0" smtClean="0"/>
              <a:t>Woolf CJ, Salter MW. Neuronal plasticity: increasing the gain in pain. </a:t>
            </a:r>
            <a:r>
              <a:rPr lang="en-CA" i="1" dirty="0" smtClean="0"/>
              <a:t>Science </a:t>
            </a:r>
            <a:r>
              <a:rPr lang="en-CA" dirty="0" smtClean="0"/>
              <a:t>2000; 288(5472):1765-9.</a:t>
            </a:r>
            <a:endParaRPr lang="es-MX" b="1" dirty="0" smtClean="0"/>
          </a:p>
        </p:txBody>
      </p:sp>
      <p:sp>
        <p:nvSpPr>
          <p:cNvPr id="4" name="Rectangle 7"/>
          <p:cNvSpPr>
            <a:spLocks noGrp="1" noChangeArrowheads="1"/>
          </p:cNvSpPr>
          <p:nvPr>
            <p:ph type="sldNum" sz="quarter" idx="5"/>
          </p:nvPr>
        </p:nvSpPr>
        <p:spPr>
          <a:xfrm>
            <a:off x="3970938" y="8772669"/>
            <a:ext cx="3037840" cy="461804"/>
          </a:xfrm>
        </p:spPr>
        <p:txBody>
          <a:bodyPr/>
          <a:lstStyle/>
          <a:p>
            <a:fld id="{FC34AD7C-96A2-48E1-8088-9A58F8A9E959}" type="slidenum">
              <a:rPr lang="en-GB" smtClean="0">
                <a:solidFill>
                  <a:prstClr val="black"/>
                </a:solidFill>
              </a:rPr>
              <a:pPr/>
              <a:t>21</a:t>
            </a:fld>
            <a:endParaRPr lang="en-GB"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3" name="Rectangle 2"/>
          <p:cNvSpPr>
            <a:spLocks noGrp="1" noRot="1" noChangeAspect="1" noChangeArrowheads="1" noTextEdit="1"/>
          </p:cNvSpPr>
          <p:nvPr>
            <p:ph type="sldImg"/>
          </p:nvPr>
        </p:nvSpPr>
        <p:spPr>
          <a:ln/>
        </p:spPr>
      </p:sp>
      <p:sp>
        <p:nvSpPr>
          <p:cNvPr id="755714" name="Rectangle 3"/>
          <p:cNvSpPr>
            <a:spLocks noGrp="1" noChangeArrowheads="1"/>
          </p:cNvSpPr>
          <p:nvPr>
            <p:ph type="body" idx="1"/>
          </p:nvPr>
        </p:nvSpPr>
        <p:spPr>
          <a:xfrm>
            <a:off x="701040" y="4387137"/>
            <a:ext cx="5608320" cy="5556964"/>
          </a:xfrm>
          <a:noFill/>
          <a:ln/>
        </p:spPr>
        <p:txBody>
          <a:bodyPr/>
          <a:lstStyle/>
          <a:p>
            <a:pPr eaLnBrk="1" hangingPunct="1">
              <a:spcAft>
                <a:spcPts val="600"/>
              </a:spcAft>
            </a:pPr>
            <a:r>
              <a:rPr lang="en-CA" b="1" dirty="0" smtClean="0"/>
              <a:t>Notas del Conferencista</a:t>
            </a:r>
          </a:p>
          <a:p>
            <a:pPr>
              <a:spcAft>
                <a:spcPts val="600"/>
              </a:spcAft>
            </a:pPr>
            <a:r>
              <a:rPr lang="es-MX" noProof="0" dirty="0" smtClean="0"/>
              <a:t>La activación de baja frecuencia de los nociceptores por</a:t>
            </a:r>
            <a:r>
              <a:rPr lang="es-MX" baseline="0" noProof="0" dirty="0" smtClean="0"/>
              <a:t> </a:t>
            </a:r>
            <a:r>
              <a:rPr lang="es-MX" noProof="0" dirty="0" smtClean="0"/>
              <a:t>estímulos nocivos leves genera potenciales postsinápticos excitatorios (EPSPs, por sus siglas en inglés) rápidos que señalan el inicio, duración, intensidad, y localización del estímulo. Estímulos de mayor frecuencia generados por estímulos nocivos intensos o continuos resultan en la co-liberación de neuromoduladores así como glutamato, produci9endo EPSPs lentos que duran décimas de segundos. Esto da lugar a la sumación temporal, y la despolarización acumulativa resultante es reforzada por la corriente adicional del receptor N-metil-D-aspartato (NMDA) al momento de la remoción del bloqueo Mg 2 1 de los canales. La despolarización también activa corrientes de calcio activadas por voltaje</a:t>
            </a:r>
            <a:r>
              <a:rPr lang="es-MX" baseline="0" noProof="0" dirty="0" smtClean="0"/>
              <a:t> que desencadenan </a:t>
            </a:r>
            <a:r>
              <a:rPr lang="es-MX" noProof="0" dirty="0" smtClean="0"/>
              <a:t>potenciales límites mediados por canales de catión no-selectivos activados por calcio. El efecto neto</a:t>
            </a:r>
            <a:r>
              <a:rPr lang="es-MX" baseline="0" noProof="0" dirty="0" smtClean="0"/>
              <a:t> es un</a:t>
            </a:r>
            <a:r>
              <a:rPr lang="es-MX" noProof="0" dirty="0" smtClean="0"/>
              <a:t> windup de descarga de potencial de acción. </a:t>
            </a:r>
          </a:p>
          <a:p>
            <a:pPr>
              <a:spcAft>
                <a:spcPts val="600"/>
              </a:spcAft>
            </a:pPr>
            <a:r>
              <a:rPr lang="es-MX" b="1" noProof="0" dirty="0" smtClean="0"/>
              <a:t>Referencias</a:t>
            </a:r>
            <a:endParaRPr lang="es-MX" noProof="0" dirty="0" smtClean="0"/>
          </a:p>
          <a:p>
            <a:pPr>
              <a:spcAft>
                <a:spcPts val="600"/>
              </a:spcAft>
            </a:pPr>
            <a:r>
              <a:rPr lang="en-US" dirty="0" smtClean="0"/>
              <a:t>Caterina MJ </a:t>
            </a:r>
            <a:r>
              <a:rPr lang="en-US" i="1" dirty="0" smtClean="0"/>
              <a:t>et al. </a:t>
            </a:r>
            <a:r>
              <a:rPr lang="en-US" dirty="0" smtClean="0"/>
              <a:t>The capsaicin receptor: a heat-activated ion channel in the pain pathway. </a:t>
            </a:r>
            <a:r>
              <a:rPr lang="en-US" i="1" dirty="0" smtClean="0"/>
              <a:t>Nature</a:t>
            </a:r>
            <a:r>
              <a:rPr lang="en-US" dirty="0" smtClean="0"/>
              <a:t> 1997; 389(6653):816-24.</a:t>
            </a:r>
          </a:p>
          <a:p>
            <a:pPr>
              <a:spcAft>
                <a:spcPts val="600"/>
              </a:spcAft>
            </a:pPr>
            <a:r>
              <a:rPr lang="en-US" dirty="0" smtClean="0"/>
              <a:t>Guenther S </a:t>
            </a:r>
            <a:r>
              <a:rPr lang="en-US" i="1" dirty="0" smtClean="0"/>
              <a:t>et al. </a:t>
            </a:r>
            <a:r>
              <a:rPr lang="en-US" dirty="0" smtClean="0"/>
              <a:t>Rises in [Ca2+]i mediate capsaicin- and proton-induced heat sensitization of rat primary nociceptive neurons. </a:t>
            </a:r>
            <a:r>
              <a:rPr lang="en-US" i="1" dirty="0" smtClean="0"/>
              <a:t>Eur J Neurosci</a:t>
            </a:r>
            <a:r>
              <a:rPr lang="en-US" dirty="0" smtClean="0"/>
              <a:t> 1999; 11(9):3143-50.</a:t>
            </a:r>
          </a:p>
          <a:p>
            <a:pPr>
              <a:spcAft>
                <a:spcPts val="600"/>
              </a:spcAft>
            </a:pPr>
            <a:r>
              <a:rPr lang="en-CA" dirty="0" smtClean="0"/>
              <a:t>Woolf CJ, Salter MW. Neuronal plasticity: increasing the gain in pain. </a:t>
            </a:r>
            <a:r>
              <a:rPr lang="en-CA" i="1" dirty="0" smtClean="0"/>
              <a:t>Science </a:t>
            </a:r>
            <a:r>
              <a:rPr lang="en-CA" dirty="0" smtClean="0"/>
              <a:t>2000; 288(5472):1765-9.</a:t>
            </a:r>
            <a:endParaRPr lang="en-GB" dirty="0"/>
          </a:p>
        </p:txBody>
      </p:sp>
      <p:sp>
        <p:nvSpPr>
          <p:cNvPr id="4" name="Rectangle 7"/>
          <p:cNvSpPr>
            <a:spLocks noGrp="1" noChangeArrowheads="1"/>
          </p:cNvSpPr>
          <p:nvPr>
            <p:ph type="sldNum" sz="quarter" idx="5"/>
          </p:nvPr>
        </p:nvSpPr>
        <p:spPr>
          <a:xfrm>
            <a:off x="3970938" y="8772669"/>
            <a:ext cx="3037840" cy="461804"/>
          </a:xfrm>
        </p:spPr>
        <p:txBody>
          <a:bodyPr/>
          <a:lstStyle/>
          <a:p>
            <a:fld id="{FC34AD7C-96A2-48E1-8088-9A58F8A9E959}" type="slidenum">
              <a:rPr lang="en-GB" smtClean="0">
                <a:solidFill>
                  <a:prstClr val="black"/>
                </a:solidFill>
              </a:rPr>
              <a:pPr/>
              <a:t>22</a:t>
            </a:fld>
            <a:endParaRPr lang="en-GB"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7" name="Rectangle 2"/>
          <p:cNvSpPr>
            <a:spLocks noGrp="1" noRot="1" noChangeAspect="1" noChangeArrowheads="1" noTextEdit="1"/>
          </p:cNvSpPr>
          <p:nvPr>
            <p:ph type="sldImg"/>
          </p:nvPr>
        </p:nvSpPr>
        <p:spPr>
          <a:ln/>
        </p:spPr>
      </p:sp>
      <p:sp>
        <p:nvSpPr>
          <p:cNvPr id="151558" name="Rectangle 3"/>
          <p:cNvSpPr>
            <a:spLocks noGrp="1" noChangeArrowheads="1"/>
          </p:cNvSpPr>
          <p:nvPr>
            <p:ph type="body" idx="1"/>
          </p:nvPr>
        </p:nvSpPr>
        <p:spPr>
          <a:xfrm>
            <a:off x="701040" y="4387136"/>
            <a:ext cx="5608320" cy="5566489"/>
          </a:xfrm>
          <a:noFill/>
          <a:extLst>
            <a:ext uri="{909E8E84-426E-40DD-AFC4-6F175D3DCCD1}">
              <a14:hiddenFill xmlns:a14="http://schemas.microsoft.com/office/drawing/2010/main">
                <a:solidFill>
                  <a:srgbClr val="FFFFFF"/>
                </a:solidFill>
              </a14:hiddenFill>
            </a:ext>
          </a:extLst>
        </p:spPr>
        <p:txBody>
          <a:bodyPr/>
          <a:lstStyle/>
          <a:p>
            <a:pPr marL="190500" indent="-190500" eaLnBrk="1" hangingPunct="1">
              <a:spcAft>
                <a:spcPts val="600"/>
              </a:spcAft>
            </a:pPr>
            <a:r>
              <a:rPr lang="es-MX" b="1" noProof="0" dirty="0" smtClean="0"/>
              <a:t>Notas del Conferencista</a:t>
            </a:r>
          </a:p>
          <a:p>
            <a:pPr indent="-190500">
              <a:spcAft>
                <a:spcPts val="600"/>
              </a:spcAft>
            </a:pPr>
            <a:r>
              <a:rPr lang="es-MX" noProof="0" dirty="0" smtClean="0"/>
              <a:t>Dolor secundario o wind up describe un proceso en el cual barreras aferentes repetitivas en las fibras-C inducen descargas de neuronas del cuerno dorsal a frecuencias progresivamente mayores.</a:t>
            </a:r>
          </a:p>
          <a:p>
            <a:pPr eaLnBrk="1" hangingPunct="1">
              <a:spcAft>
                <a:spcPts val="600"/>
              </a:spcAft>
            </a:pPr>
            <a:r>
              <a:rPr lang="es-MX" noProof="0" dirty="0" smtClean="0"/>
              <a:t>Mecanismos centrales pueden participar en el desarrollo del dolor neuropático. La estimulación repetitiva de los nociceptores periféricos puede causar la propagación</a:t>
            </a:r>
            <a:r>
              <a:rPr lang="es-MX" baseline="0" noProof="0" dirty="0" smtClean="0"/>
              <a:t> repetitiva del impulso a lo largo de las f</a:t>
            </a:r>
            <a:r>
              <a:rPr lang="es-MX" noProof="0" dirty="0" smtClean="0"/>
              <a:t>ibras C. Esta descarga repetitiva de impulsos da lugar a la despolarización de la membrana de la neurona del Cuerno Dorsal y la propagación del</a:t>
            </a:r>
            <a:r>
              <a:rPr lang="es-MX" baseline="0" noProof="0" dirty="0" smtClean="0"/>
              <a:t> impulso de d</a:t>
            </a:r>
            <a:r>
              <a:rPr lang="es-MX" noProof="0" dirty="0" smtClean="0"/>
              <a:t>olor al cerebro. La respuesta evocada en la neurona del Cuerno Dorsal puede aumentar con el impulso continuado en la fibra C. Este aumento progresivo en la respuesta de la neurona del Cuerno Dorsal es percibido</a:t>
            </a:r>
            <a:r>
              <a:rPr lang="es-MX" baseline="0" noProof="0" dirty="0" smtClean="0"/>
              <a:t> como una mayor sensación del </a:t>
            </a:r>
            <a:r>
              <a:rPr lang="es-MX" noProof="0" dirty="0" smtClean="0"/>
              <a:t>dolor que se denomina</a:t>
            </a:r>
            <a:r>
              <a:rPr lang="es-MX" baseline="0" noProof="0" dirty="0" smtClean="0"/>
              <a:t> </a:t>
            </a:r>
            <a:r>
              <a:rPr lang="es-MX" noProof="0" dirty="0" smtClean="0"/>
              <a:t>wind up. Después de que los impulsos de entrada cesan, las neuronas del cuerno dorsal siguen disparando y transmitiendo impulsos de dolor al cerebro</a:t>
            </a:r>
            <a:r>
              <a:rPr lang="en-US" dirty="0" smtClean="0"/>
              <a:t>. </a:t>
            </a:r>
          </a:p>
          <a:p>
            <a:pPr marL="190500" indent="-190500" eaLnBrk="1" hangingPunct="1">
              <a:spcAft>
                <a:spcPts val="600"/>
              </a:spcAft>
            </a:pPr>
            <a:r>
              <a:rPr lang="en-US" b="1" dirty="0" smtClean="0"/>
              <a:t>Referencias</a:t>
            </a:r>
          </a:p>
          <a:p>
            <a:pPr>
              <a:spcAft>
                <a:spcPts val="600"/>
              </a:spcAft>
            </a:pPr>
            <a:r>
              <a:rPr lang="en-US" dirty="0" smtClean="0"/>
              <a:t>Doubell TP </a:t>
            </a:r>
            <a:r>
              <a:rPr lang="en-US" i="1" dirty="0" smtClean="0"/>
              <a:t>et al. </a:t>
            </a:r>
            <a:r>
              <a:rPr lang="en-US" dirty="0" smtClean="0"/>
              <a:t>In: Wall PD, Melzack R (eds). </a:t>
            </a:r>
            <a:r>
              <a:rPr lang="en-US" i="1" dirty="0" smtClean="0"/>
              <a:t>Textbook of Pain</a:t>
            </a:r>
            <a:r>
              <a:rPr lang="en-US" dirty="0" smtClean="0"/>
              <a:t>. 4th ed. </a:t>
            </a:r>
            <a:br>
              <a:rPr lang="en-US" dirty="0" smtClean="0"/>
            </a:br>
            <a:r>
              <a:rPr lang="en-US" dirty="0" smtClean="0"/>
              <a:t>Harcourt Publishers Limited; Edinburgh, UK: 1999.</a:t>
            </a:r>
          </a:p>
          <a:p>
            <a:pPr>
              <a:spcAft>
                <a:spcPts val="600"/>
              </a:spcAft>
            </a:pPr>
            <a:r>
              <a:rPr lang="en-US" dirty="0" smtClean="0"/>
              <a:t>Mannion RJ, Woolf CJ. </a:t>
            </a:r>
            <a:r>
              <a:rPr lang="en-CA" dirty="0" smtClean="0"/>
              <a:t>Pain mechanisms and management: a central perspective. </a:t>
            </a:r>
            <a:br>
              <a:rPr lang="en-CA" dirty="0" smtClean="0"/>
            </a:br>
            <a:r>
              <a:rPr lang="en-US" i="1" dirty="0" smtClean="0"/>
              <a:t>Clin J Pain</a:t>
            </a:r>
            <a:r>
              <a:rPr lang="en-US" dirty="0" smtClean="0"/>
              <a:t> 2000; 16(3 Suppl):S144-56.</a:t>
            </a:r>
          </a:p>
          <a:p>
            <a:pPr>
              <a:spcAft>
                <a:spcPts val="600"/>
              </a:spcAft>
            </a:pPr>
            <a:r>
              <a:rPr lang="en-US" dirty="0" smtClean="0"/>
              <a:t>Siddall PJ, Cousins MJ. Spinal pain mechanisms. </a:t>
            </a:r>
            <a:r>
              <a:rPr lang="en-US" i="1" dirty="0" smtClean="0"/>
              <a:t>Spine (Phila Pa 1976) </a:t>
            </a:r>
            <a:r>
              <a:rPr lang="en-US" dirty="0" smtClean="0"/>
              <a:t>1997; </a:t>
            </a:r>
            <a:br>
              <a:rPr lang="en-US" dirty="0" smtClean="0"/>
            </a:br>
            <a:r>
              <a:rPr lang="en-US" dirty="0" smtClean="0"/>
              <a:t>22(1):98-104.</a:t>
            </a:r>
          </a:p>
          <a:p>
            <a:pPr>
              <a:spcAft>
                <a:spcPts val="600"/>
              </a:spcAft>
            </a:pPr>
            <a:r>
              <a:rPr lang="en-GB" dirty="0" smtClean="0"/>
              <a:t>Woolf CJ, Mannion RJ. </a:t>
            </a:r>
            <a:r>
              <a:rPr lang="en-CA" dirty="0" smtClean="0"/>
              <a:t>Neuropathic pain: aetiology, symptoms, mechanisms, and management. </a:t>
            </a:r>
            <a:r>
              <a:rPr lang="en-GB" i="1" dirty="0" smtClean="0"/>
              <a:t>Lancet</a:t>
            </a:r>
            <a:r>
              <a:rPr lang="en-GB" dirty="0" smtClean="0"/>
              <a:t> 1999; 353(9168):1959-64.</a:t>
            </a:r>
            <a:endParaRPr lang="en-US" dirty="0"/>
          </a:p>
        </p:txBody>
      </p:sp>
      <p:sp>
        <p:nvSpPr>
          <p:cNvPr id="5" name="Rectangle 7"/>
          <p:cNvSpPr>
            <a:spLocks noGrp="1" noChangeArrowheads="1"/>
          </p:cNvSpPr>
          <p:nvPr>
            <p:ph type="sldNum" sz="quarter" idx="5"/>
          </p:nvPr>
        </p:nvSpPr>
        <p:spPr>
          <a:xfrm>
            <a:off x="3970938" y="8772669"/>
            <a:ext cx="3037840" cy="461804"/>
          </a:xfrm>
        </p:spPr>
        <p:txBody>
          <a:bodyPr/>
          <a:lstStyle/>
          <a:p>
            <a:fld id="{FC34AD7C-96A2-48E1-8088-9A58F8A9E959}" type="slidenum">
              <a:rPr lang="en-GB" smtClean="0">
                <a:solidFill>
                  <a:prstClr val="black"/>
                </a:solidFill>
              </a:rPr>
              <a:pPr/>
              <a:t>23</a:t>
            </a:fld>
            <a:endParaRPr lang="en-GB"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3" name="Rectangle 2"/>
          <p:cNvSpPr>
            <a:spLocks noGrp="1" noRot="1" noChangeAspect="1" noChangeArrowheads="1" noTextEdit="1"/>
          </p:cNvSpPr>
          <p:nvPr>
            <p:ph type="sldImg"/>
          </p:nvPr>
        </p:nvSpPr>
        <p:spPr>
          <a:ln/>
        </p:spPr>
      </p:sp>
      <p:sp>
        <p:nvSpPr>
          <p:cNvPr id="150534" name="Rectangle 3"/>
          <p:cNvSpPr>
            <a:spLocks noGrp="1" noChangeArrowheads="1"/>
          </p:cNvSpPr>
          <p:nvPr>
            <p:ph type="body" idx="1"/>
          </p:nvPr>
        </p:nvSpPr>
        <p:spPr>
          <a:xfrm>
            <a:off x="701040" y="4396661"/>
            <a:ext cx="5608320" cy="5537914"/>
          </a:xfrm>
          <a:noFill/>
          <a:extLst>
            <a:ext uri="{909E8E84-426E-40DD-AFC4-6F175D3DCCD1}">
              <a14:hiddenFill xmlns:a14="http://schemas.microsoft.com/office/drawing/2010/main">
                <a:solidFill>
                  <a:srgbClr val="FFFFFF"/>
                </a:solidFill>
              </a14:hiddenFill>
            </a:ext>
          </a:extLst>
        </p:spPr>
        <p:txBody>
          <a:bodyPr/>
          <a:lstStyle/>
          <a:p>
            <a:pPr marL="190500" indent="-190500" eaLnBrk="1" hangingPunct="1">
              <a:spcAft>
                <a:spcPts val="600"/>
              </a:spcAft>
            </a:pPr>
            <a:r>
              <a:rPr lang="es-MX" sz="1000" b="1" noProof="0" dirty="0" smtClean="0"/>
              <a:t>Notas del Conferencista</a:t>
            </a:r>
          </a:p>
          <a:p>
            <a:pPr indent="-190500">
              <a:spcAft>
                <a:spcPts val="300"/>
              </a:spcAft>
            </a:pPr>
            <a:r>
              <a:rPr lang="es-MX" sz="1000" noProof="0" dirty="0" smtClean="0"/>
              <a:t>Este diagrama muestra cómo la estimulación nociceptora puede dar lugar a la sensibilización de terminales nerviosas periféricas.</a:t>
            </a:r>
          </a:p>
          <a:p>
            <a:pPr>
              <a:spcAft>
                <a:spcPts val="300"/>
              </a:spcAft>
            </a:pPr>
            <a:r>
              <a:rPr lang="es-MX" sz="1000" noProof="0" dirty="0" smtClean="0"/>
              <a:t>La percepción de dolor en respuesta a un estímulo inocuo puede ser atribuida en parte a sensibilización periférica. La sensibilización periférica disminuye el umbral de activación tanto de las fibras nerviosas dañadas como de las fibras nerviosas adyacentes no dañadas.</a:t>
            </a:r>
          </a:p>
          <a:p>
            <a:pPr>
              <a:spcAft>
                <a:spcPts val="300"/>
              </a:spcAft>
            </a:pPr>
            <a:r>
              <a:rPr lang="es-MX" sz="1000" noProof="0" dirty="0" smtClean="0"/>
              <a:t>Cuando ciertos tipos de nociceptores son estimulados, los potenciales de acción viajan ortodrómicamente hacia el sistema nervioso central, pero también antidrómicamente, para invadir todas las ramas de las terminales periféricas de la neurona (un fenómeno llamado “reflejo axonal”). Esta invasión antidrómica de las ramas terminales inducirá la liberación de mediadores inflamatorios, causando inflamación neurogénica que eventualmente sensibilizará a los nociceptores cercanos.</a:t>
            </a:r>
          </a:p>
          <a:p>
            <a:pPr>
              <a:spcAft>
                <a:spcPts val="300"/>
              </a:spcAft>
            </a:pPr>
            <a:r>
              <a:rPr lang="es-MX" sz="1000" noProof="0" dirty="0" smtClean="0"/>
              <a:t>La actividad antidrómica puede desencadenar la liberación de neuropéptidos excitatorios como la Sustancia P y péptido relacionado con el gen de la calcitonina. Estos neuropéptidos pueden dar lugar a la sensibilización de las terminales sensoriales periféricas de fibras adyacentes dañadas y no-dañadas. Por lo tanto, la actividad espontánea  (Liberación de Neuropéptido) en las aferentes primarias puede producir sensibilización periférica en las neuronas adyacentes dañadas y no-dañadas. </a:t>
            </a:r>
          </a:p>
          <a:p>
            <a:pPr eaLnBrk="1" hangingPunct="1">
              <a:spcAft>
                <a:spcPts val="300"/>
              </a:spcAft>
            </a:pPr>
            <a:r>
              <a:rPr lang="es-MX" sz="1000" noProof="0" dirty="0" smtClean="0"/>
              <a:t>La denervación parcial también aumenta las concentraciones relativas de factor de crecimiento nervioso (NGF) para las células intactas. El factor de crecimiento nervioso se encuentra en una variedad de tejidos periféricos. Atrae a las neuritas por quimotropismo, donde forma sinapsis. Las neuronas productivas son entonces protegidas contra la muerte neuronal con suministros continuos de factor de crecimiento nervioso. </a:t>
            </a:r>
          </a:p>
          <a:p>
            <a:pPr eaLnBrk="1" hangingPunct="1">
              <a:spcAft>
                <a:spcPts val="600"/>
              </a:spcAft>
            </a:pPr>
            <a:endParaRPr lang="es-MX" sz="1000" noProof="0" dirty="0" smtClean="0"/>
          </a:p>
          <a:p>
            <a:pPr marL="190500" indent="-190500" eaLnBrk="1" hangingPunct="1">
              <a:spcAft>
                <a:spcPts val="600"/>
              </a:spcAft>
            </a:pPr>
            <a:r>
              <a:rPr lang="es-MX" sz="1000" b="1" noProof="0" dirty="0" smtClean="0"/>
              <a:t>Referencias</a:t>
            </a:r>
          </a:p>
          <a:p>
            <a:pPr lvl="0">
              <a:spcAft>
                <a:spcPts val="600"/>
              </a:spcAft>
            </a:pPr>
            <a:r>
              <a:rPr lang="en-US" sz="1000" dirty="0" smtClean="0"/>
              <a:t>Ørstavik K </a:t>
            </a:r>
            <a:r>
              <a:rPr lang="en-US" sz="1000" i="1" dirty="0" smtClean="0"/>
              <a:t>et al</a:t>
            </a:r>
            <a:r>
              <a:rPr lang="en-US" sz="1000" dirty="0" smtClean="0"/>
              <a:t>. Pathological C-fibres in patients with a chronic painful condition. </a:t>
            </a:r>
            <a:r>
              <a:rPr lang="en-US" sz="1000" i="1" dirty="0" smtClean="0"/>
              <a:t>Brain</a:t>
            </a:r>
            <a:r>
              <a:rPr lang="en-US" sz="1000" dirty="0" smtClean="0"/>
              <a:t> </a:t>
            </a:r>
            <a:r>
              <a:rPr lang="fr-CA" sz="1000" dirty="0" smtClean="0"/>
              <a:t>2003; </a:t>
            </a:r>
            <a:br>
              <a:rPr lang="fr-CA" sz="1000" dirty="0" smtClean="0"/>
            </a:br>
            <a:r>
              <a:rPr lang="fr-CA" sz="1000" dirty="0" smtClean="0"/>
              <a:t>126(Pt 3):567-78.</a:t>
            </a:r>
          </a:p>
          <a:p>
            <a:pPr>
              <a:spcAft>
                <a:spcPts val="600"/>
              </a:spcAft>
            </a:pPr>
            <a:r>
              <a:rPr lang="en-GB" sz="1000" dirty="0" smtClean="0"/>
              <a:t>Woolf CJ, Mannion RJ. Neuropathic pain: aetiology, symptoms, mechanisms, and management. </a:t>
            </a:r>
            <a:r>
              <a:rPr lang="en-GB" sz="1000" i="1" dirty="0" smtClean="0"/>
              <a:t>Lancet</a:t>
            </a:r>
            <a:r>
              <a:rPr lang="en-GB" sz="1000" dirty="0" smtClean="0"/>
              <a:t> 1999; 353(9168):1959-64.</a:t>
            </a:r>
            <a:endParaRPr lang="en-CA" sz="1000" dirty="0" smtClean="0"/>
          </a:p>
          <a:p>
            <a:pPr>
              <a:spcAft>
                <a:spcPts val="600"/>
              </a:spcAft>
            </a:pPr>
            <a:endParaRPr lang="en-CA" sz="1000" dirty="0" smtClean="0"/>
          </a:p>
        </p:txBody>
      </p:sp>
      <p:sp>
        <p:nvSpPr>
          <p:cNvPr id="5" name="Rectangle 7"/>
          <p:cNvSpPr>
            <a:spLocks noGrp="1" noChangeArrowheads="1"/>
          </p:cNvSpPr>
          <p:nvPr>
            <p:ph type="sldNum" sz="quarter" idx="5"/>
          </p:nvPr>
        </p:nvSpPr>
        <p:spPr>
          <a:xfrm>
            <a:off x="3970938" y="8772669"/>
            <a:ext cx="3037840" cy="461804"/>
          </a:xfrm>
        </p:spPr>
        <p:txBody>
          <a:bodyPr/>
          <a:lstStyle/>
          <a:p>
            <a:fld id="{FC34AD7C-96A2-48E1-8088-9A58F8A9E959}" type="slidenum">
              <a:rPr lang="en-GB" smtClean="0">
                <a:solidFill>
                  <a:prstClr val="black"/>
                </a:solidFill>
              </a:rPr>
              <a:pPr/>
              <a:t>24</a:t>
            </a:fld>
            <a:endParaRPr lang="en-GB"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3C843F-B277-4004-8C2A-8CC51EE9B39E}" type="slidenum">
              <a:rPr lang="en-US" smtClean="0">
                <a:solidFill>
                  <a:prstClr val="black"/>
                </a:solidFill>
              </a:rPr>
              <a:pPr fontAlgn="base">
                <a:spcBef>
                  <a:spcPct val="0"/>
                </a:spcBef>
                <a:spcAft>
                  <a:spcPct val="0"/>
                </a:spcAft>
                <a:defRPr/>
              </a:pPr>
              <a:t>25</a:t>
            </a:fld>
            <a:endParaRPr lang="en-US" dirty="0" smtClean="0">
              <a:solidFill>
                <a:prstClr val="black"/>
              </a:solidFill>
            </a:endParaRPr>
          </a:p>
        </p:txBody>
      </p:sp>
      <p:sp>
        <p:nvSpPr>
          <p:cNvPr id="110595" name="Rectangle 29"/>
          <p:cNvSpPr>
            <a:spLocks noGrp="1" noRot="1" noChangeAspect="1" noChangeArrowheads="1" noTextEdit="1"/>
          </p:cNvSpPr>
          <p:nvPr>
            <p:ph type="sldImg"/>
          </p:nvPr>
        </p:nvSpPr>
        <p:spPr bwMode="auto">
          <a:xfrm>
            <a:off x="1195388" y="692150"/>
            <a:ext cx="4618037" cy="3462338"/>
          </a:xfrm>
          <a:noFill/>
          <a:ln>
            <a:solidFill>
              <a:srgbClr val="000000"/>
            </a:solidFill>
            <a:miter lim="800000"/>
            <a:headEnd/>
            <a:tailEnd/>
          </a:ln>
        </p:spPr>
      </p:sp>
      <p:sp>
        <p:nvSpPr>
          <p:cNvPr id="110596" name="Rectangle 30"/>
          <p:cNvSpPr>
            <a:spLocks noGrp="1" noChangeArrowheads="1"/>
          </p:cNvSpPr>
          <p:nvPr>
            <p:ph type="body" idx="1"/>
          </p:nvPr>
        </p:nvSpPr>
        <p:spPr bwMode="auto">
          <a:xfrm>
            <a:off x="698500" y="4382261"/>
            <a:ext cx="5626100" cy="5278818"/>
          </a:xfrm>
          <a:noFill/>
        </p:spPr>
        <p:txBody>
          <a:bodyPr wrap="square" lIns="91342" tIns="45673" rIns="91342" bIns="45673" numCol="1" anchor="t" anchorCtr="0" compatLnSpc="1">
            <a:prstTxWarp prst="textNoShape">
              <a:avLst/>
            </a:prstTxWarp>
          </a:bodyPr>
          <a:lstStyle/>
          <a:p>
            <a:pPr marR="0" algn="l" defTabSz="879475" rtl="0" eaLnBrk="1" fontAlgn="auto" latinLnBrk="0" hangingPunct="1">
              <a:spcBef>
                <a:spcPct val="0"/>
              </a:spcBef>
              <a:spcAft>
                <a:spcPts val="600"/>
              </a:spcAft>
              <a:buClrTx/>
              <a:buSzTx/>
              <a:tabLst/>
              <a:defRPr/>
            </a:pPr>
            <a:r>
              <a:rPr lang="es-MX" sz="1200" b="1" kern="1200" dirty="0" smtClean="0">
                <a:solidFill>
                  <a:schemeClr val="tx1"/>
                </a:solidFill>
                <a:latin typeface="+mn-lt"/>
                <a:ea typeface="+mn-ea"/>
                <a:cs typeface="Arial" pitchFamily="34" charset="0"/>
              </a:rPr>
              <a:t>Notas del Conferencista</a:t>
            </a:r>
          </a:p>
          <a:p>
            <a:pPr marR="0" algn="l" defTabSz="879475" rtl="0" eaLnBrk="1" fontAlgn="auto" latinLnBrk="0" hangingPunct="1">
              <a:spcBef>
                <a:spcPct val="0"/>
              </a:spcBef>
              <a:spcAft>
                <a:spcPts val="600"/>
              </a:spcAft>
              <a:buClrTx/>
              <a:buSzTx/>
              <a:tabLst/>
              <a:defRPr/>
            </a:pPr>
            <a:r>
              <a:rPr lang="es-MX" sz="1200" kern="1200" dirty="0" smtClean="0">
                <a:solidFill>
                  <a:schemeClr val="tx1"/>
                </a:solidFill>
                <a:latin typeface="+mn-lt"/>
                <a:ea typeface="+mn-ea"/>
                <a:cs typeface="Arial" pitchFamily="34" charset="0"/>
              </a:rPr>
              <a:t>Se cree que la sensibilización central es la causa subyacente de la percepción amplificada del dolor que resulta de disfunción en el SNC.</a:t>
            </a:r>
            <a:r>
              <a:rPr lang="es-MX" sz="1200" kern="1200" baseline="30000" dirty="0" smtClean="0">
                <a:solidFill>
                  <a:schemeClr val="tx1"/>
                </a:solidFill>
                <a:latin typeface="+mn-lt"/>
                <a:ea typeface="+mn-ea"/>
                <a:cs typeface="Arial" pitchFamily="34" charset="0"/>
              </a:rPr>
              <a:t>1,2</a:t>
            </a:r>
          </a:p>
          <a:p>
            <a:pPr defTabSz="879475" eaLnBrk="1" hangingPunct="1">
              <a:spcBef>
                <a:spcPct val="0"/>
              </a:spcBef>
              <a:spcAft>
                <a:spcPts val="600"/>
              </a:spcAft>
            </a:pPr>
            <a:r>
              <a:rPr lang="es-MX" sz="1200" kern="1200" dirty="0" smtClean="0">
                <a:solidFill>
                  <a:schemeClr val="tx1"/>
                </a:solidFill>
                <a:latin typeface="+mn-lt"/>
                <a:ea typeface="+mn-ea"/>
                <a:cs typeface="Arial" pitchFamily="34" charset="0"/>
              </a:rPr>
              <a:t>Las fibras nerviosas dañadas que causan dolor pueden producir actividad nerviosa anormal que desencadena sensibilización central.</a:t>
            </a:r>
            <a:r>
              <a:rPr lang="es-MX" sz="1200" kern="1200" baseline="30000" dirty="0" smtClean="0">
                <a:solidFill>
                  <a:schemeClr val="tx1"/>
                </a:solidFill>
                <a:latin typeface="+mn-lt"/>
                <a:ea typeface="+mn-ea"/>
                <a:cs typeface="Arial" pitchFamily="34" charset="0"/>
              </a:rPr>
              <a:t>1</a:t>
            </a:r>
            <a:r>
              <a:rPr lang="es-MX" sz="1200" kern="1200" dirty="0" smtClean="0">
                <a:solidFill>
                  <a:schemeClr val="tx1"/>
                </a:solidFill>
                <a:latin typeface="+mn-lt"/>
                <a:ea typeface="+mn-ea"/>
                <a:cs typeface="Arial" pitchFamily="34" charset="0"/>
              </a:rPr>
              <a:t> Esta teoría puede explicar la percepción amplificada del dolor que resulta de la disfunción en el SNC.</a:t>
            </a:r>
            <a:r>
              <a:rPr lang="es-MX" sz="1200" kern="1200" baseline="30000" dirty="0" smtClean="0">
                <a:solidFill>
                  <a:schemeClr val="tx1"/>
                </a:solidFill>
                <a:latin typeface="+mn-lt"/>
                <a:ea typeface="+mn-ea"/>
                <a:cs typeface="Arial" pitchFamily="34" charset="0"/>
              </a:rPr>
              <a:t>2</a:t>
            </a:r>
            <a:endParaRPr lang="es-MX" sz="1200" kern="1200" dirty="0" smtClean="0">
              <a:solidFill>
                <a:schemeClr val="tx1"/>
              </a:solidFill>
              <a:latin typeface="+mn-lt"/>
              <a:ea typeface="+mn-ea"/>
              <a:cs typeface="Arial" pitchFamily="34" charset="0"/>
              <a:sym typeface="ArialCV"/>
            </a:endParaRPr>
          </a:p>
          <a:p>
            <a:pPr defTabSz="879475" eaLnBrk="1" hangingPunct="1">
              <a:spcBef>
                <a:spcPct val="0"/>
              </a:spcBef>
              <a:spcAft>
                <a:spcPts val="600"/>
              </a:spcAft>
            </a:pPr>
            <a:r>
              <a:rPr lang="es-MX" sz="1200" kern="1200" dirty="0" smtClean="0">
                <a:solidFill>
                  <a:schemeClr val="tx1"/>
                </a:solidFill>
                <a:latin typeface="+mn-lt"/>
                <a:ea typeface="+mn-ea"/>
                <a:cs typeface="Arial" pitchFamily="34" charset="0"/>
              </a:rPr>
              <a:t>Se piensa que la sensibilización central resulta de la liberación excesiva de dos neurotransmisores importantes – Sustancia P y glutamato. Se cree que la liberación de estos transmisores está mediada por canales de calcio activados por voltaje en la membrana presináptica.</a:t>
            </a:r>
            <a:r>
              <a:rPr lang="es-MX" sz="1200" kern="1200" baseline="30000" dirty="0" smtClean="0">
                <a:solidFill>
                  <a:schemeClr val="tx1"/>
                </a:solidFill>
                <a:latin typeface="+mn-lt"/>
                <a:ea typeface="+mn-ea"/>
                <a:cs typeface="Arial" pitchFamily="34" charset="0"/>
              </a:rPr>
              <a:t>3</a:t>
            </a:r>
          </a:p>
          <a:p>
            <a:pPr marL="107950" indent="-107950" defTabSz="879475" eaLnBrk="1" hangingPunct="1">
              <a:spcAft>
                <a:spcPts val="600"/>
              </a:spcAft>
            </a:pPr>
            <a:r>
              <a:rPr lang="en-US" b="1" dirty="0" smtClean="0">
                <a:latin typeface="+mj-lt"/>
                <a:cs typeface="Arial" pitchFamily="34" charset="0"/>
              </a:rPr>
              <a:t>Referencias</a:t>
            </a:r>
          </a:p>
          <a:p>
            <a:pPr marL="184150" indent="-184150" defTabSz="879475">
              <a:spcAft>
                <a:spcPts val="600"/>
              </a:spcAft>
              <a:buFontTx/>
              <a:buAutoNum type="arabicPeriod"/>
            </a:pPr>
            <a:r>
              <a:rPr lang="en-US" dirty="0" smtClean="0">
                <a:cs typeface="Arial" pitchFamily="34" charset="0"/>
              </a:rPr>
              <a:t>Costigan M </a:t>
            </a:r>
            <a:r>
              <a:rPr lang="en-US" i="1" dirty="0" smtClean="0">
                <a:cs typeface="Arial" pitchFamily="34" charset="0"/>
              </a:rPr>
              <a:t>et al. </a:t>
            </a:r>
            <a:r>
              <a:rPr lang="en-CA" dirty="0" smtClean="0">
                <a:cs typeface="Arial" pitchFamily="34" charset="0"/>
              </a:rPr>
              <a:t>Neuropathic pain: a maladaptive response of the nervous system to damage. </a:t>
            </a:r>
            <a:r>
              <a:rPr lang="en-US" i="1" dirty="0" smtClean="0">
                <a:cs typeface="Arial" pitchFamily="34" charset="0"/>
              </a:rPr>
              <a:t>Annu Rev Neurosci</a:t>
            </a:r>
            <a:r>
              <a:rPr lang="en-US" dirty="0" smtClean="0">
                <a:cs typeface="Arial" pitchFamily="34" charset="0"/>
              </a:rPr>
              <a:t> 2009; 32:1-32.</a:t>
            </a:r>
          </a:p>
          <a:p>
            <a:pPr marL="184150" indent="-184150" defTabSz="879475">
              <a:spcAft>
                <a:spcPts val="600"/>
              </a:spcAft>
              <a:buFontTx/>
              <a:buAutoNum type="arabicPeriod"/>
            </a:pPr>
            <a:r>
              <a:rPr lang="en-US" dirty="0" smtClean="0">
                <a:cs typeface="Arial" pitchFamily="34" charset="0"/>
              </a:rPr>
              <a:t>Staud R. </a:t>
            </a:r>
            <a:r>
              <a:rPr lang="en-US" dirty="0" smtClean="0"/>
              <a:t>Biology and therapy of fibromyalgia: pain in fibromyalgia syndrome. </a:t>
            </a:r>
            <a:br>
              <a:rPr lang="en-US" dirty="0" smtClean="0"/>
            </a:br>
            <a:r>
              <a:rPr lang="en-US" i="1" dirty="0" smtClean="0">
                <a:cs typeface="Arial" pitchFamily="34" charset="0"/>
              </a:rPr>
              <a:t>Arthritis Res Ther</a:t>
            </a:r>
            <a:r>
              <a:rPr lang="en-US" dirty="0" smtClean="0">
                <a:cs typeface="Arial" pitchFamily="34" charset="0"/>
              </a:rPr>
              <a:t> 2006; 8(3):208-</a:t>
            </a:r>
            <a:r>
              <a:rPr lang="pt-BR" dirty="0" smtClean="0">
                <a:cs typeface="Arial" pitchFamily="34" charset="0"/>
              </a:rPr>
              <a:t>14</a:t>
            </a:r>
            <a:r>
              <a:rPr lang="en-US" dirty="0" smtClean="0">
                <a:cs typeface="Arial" pitchFamily="34" charset="0"/>
              </a:rPr>
              <a:t>.</a:t>
            </a:r>
          </a:p>
          <a:p>
            <a:pPr marL="184150" indent="-184150" defTabSz="879475">
              <a:spcAft>
                <a:spcPts val="600"/>
              </a:spcAft>
              <a:buFontTx/>
              <a:buAutoNum type="arabicPeriod"/>
            </a:pPr>
            <a:r>
              <a:rPr lang="en-US" dirty="0" smtClean="0">
                <a:cs typeface="Arial" pitchFamily="34" charset="0"/>
              </a:rPr>
              <a:t>Costigan M </a:t>
            </a:r>
            <a:r>
              <a:rPr lang="en-US" i="1" dirty="0" smtClean="0">
                <a:cs typeface="Arial" pitchFamily="34" charset="0"/>
              </a:rPr>
              <a:t>et al. </a:t>
            </a:r>
            <a:r>
              <a:rPr lang="en-US" dirty="0" smtClean="0">
                <a:cs typeface="Arial" pitchFamily="34" charset="0"/>
              </a:rPr>
              <a:t>In: Siegel GJ </a:t>
            </a:r>
            <a:r>
              <a:rPr lang="en-US" i="1" dirty="0" smtClean="0">
                <a:cs typeface="Arial" pitchFamily="34" charset="0"/>
              </a:rPr>
              <a:t>et al</a:t>
            </a:r>
            <a:r>
              <a:rPr lang="en-US" dirty="0" smtClean="0">
                <a:cs typeface="Arial" pitchFamily="34" charset="0"/>
              </a:rPr>
              <a:t> (eds). </a:t>
            </a:r>
            <a:r>
              <a:rPr lang="en-US" i="1" dirty="0" smtClean="0">
                <a:cs typeface="Arial" pitchFamily="34" charset="0"/>
              </a:rPr>
              <a:t>Basic Neurochemistry: Molecular, </a:t>
            </a:r>
          </a:p>
          <a:p>
            <a:pPr marL="169863" indent="-169863">
              <a:spcAft>
                <a:spcPts val="600"/>
              </a:spcAft>
            </a:pPr>
            <a:r>
              <a:rPr lang="en-US" i="1" dirty="0" smtClean="0">
                <a:cs typeface="Arial" pitchFamily="34" charset="0"/>
              </a:rPr>
              <a:t>     Cellular and Medical Aspects</a:t>
            </a:r>
            <a:r>
              <a:rPr lang="en-US" dirty="0" smtClean="0">
                <a:cs typeface="Arial" pitchFamily="34" charset="0"/>
              </a:rPr>
              <a:t>. 7th ed. Elsevier Academic Press; Burlington, MA: 2006.</a:t>
            </a:r>
          </a:p>
          <a:p>
            <a:pPr marL="169863" indent="-169863">
              <a:spcAft>
                <a:spcPts val="600"/>
              </a:spcAft>
            </a:pPr>
            <a:endParaRPr lang="en-US" dirty="0" smtClean="0">
              <a:latin typeface="+mj-lt"/>
              <a:cs typeface="Arial" pitchFamily="34" charset="0"/>
            </a:endParaRPr>
          </a:p>
          <a:p>
            <a:pPr marL="184150" indent="-184150" defTabSz="879475" eaLnBrk="1" hangingPunct="1">
              <a:spcAft>
                <a:spcPts val="600"/>
              </a:spcAft>
              <a:buFontTx/>
              <a:buAutoNum type="arabicPeriod"/>
            </a:pPr>
            <a:endParaRPr lang="en-CA" dirty="0">
              <a:latin typeface="+mj-lt"/>
              <a:cs typeface="Arial" pitchFamily="34" charset="0"/>
            </a:endParaRPr>
          </a:p>
          <a:p>
            <a:pPr marL="184150" indent="-184150" defTabSz="879475" eaLnBrk="1" hangingPunct="1">
              <a:spcAft>
                <a:spcPts val="600"/>
              </a:spcAft>
              <a:buFontTx/>
              <a:buAutoNum type="arabicPeriod"/>
            </a:pPr>
            <a:endParaRPr lang="en-US" dirty="0" smtClean="0">
              <a:latin typeface="+mj-lt"/>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1" name="Rectangle 2"/>
          <p:cNvSpPr>
            <a:spLocks noGrp="1" noRot="1" noChangeAspect="1" noChangeArrowheads="1" noTextEdit="1"/>
          </p:cNvSpPr>
          <p:nvPr>
            <p:ph type="sldImg"/>
          </p:nvPr>
        </p:nvSpPr>
        <p:spPr>
          <a:ln/>
        </p:spPr>
      </p:sp>
      <p:sp>
        <p:nvSpPr>
          <p:cNvPr id="152582" name="Rectangle 3"/>
          <p:cNvSpPr>
            <a:spLocks noGrp="1" noChangeArrowheads="1"/>
          </p:cNvSpPr>
          <p:nvPr>
            <p:ph type="body" idx="1"/>
          </p:nvPr>
        </p:nvSpPr>
        <p:spPr>
          <a:xfrm>
            <a:off x="701040" y="4387136"/>
            <a:ext cx="5608320" cy="5271214"/>
          </a:xfrm>
          <a:noFill/>
          <a:extLst>
            <a:ext uri="{909E8E84-426E-40DD-AFC4-6F175D3DCCD1}">
              <a14:hiddenFill xmlns:a14="http://schemas.microsoft.com/office/drawing/2010/main">
                <a:solidFill>
                  <a:srgbClr val="FFFFFF"/>
                </a:solidFill>
              </a14:hiddenFill>
            </a:ext>
          </a:extLst>
        </p:spPr>
        <p:txBody>
          <a:bodyPr/>
          <a:lstStyle/>
          <a:p>
            <a:pPr eaLnBrk="1" hangingPunct="1">
              <a:spcAft>
                <a:spcPts val="600"/>
              </a:spcAft>
            </a:pPr>
            <a:r>
              <a:rPr lang="es-MX" b="1" dirty="0" smtClean="0"/>
              <a:t>Notas del Conferencista</a:t>
            </a:r>
          </a:p>
          <a:p>
            <a:pPr eaLnBrk="1" hangingPunct="1">
              <a:spcAft>
                <a:spcPts val="600"/>
              </a:spcAft>
            </a:pPr>
            <a:r>
              <a:rPr lang="es-MX" dirty="0" smtClean="0"/>
              <a:t>Esta slide muestra cómo la sensibilización central puede resultar de desinhibición o un impulso nociceptor aumentado después de la lesión nerviosa.</a:t>
            </a:r>
          </a:p>
          <a:p>
            <a:pPr eaLnBrk="1" hangingPunct="1">
              <a:spcAft>
                <a:spcPts val="600"/>
              </a:spcAft>
            </a:pPr>
            <a:r>
              <a:rPr lang="es-MX" dirty="0" smtClean="0"/>
              <a:t>En la parte superior de la imagen, que representa la función sensorial normal, la activación de los mecanoreceptores Aβ por estímulos mecánicos de bajo umbral es incapaz de activar las vías del dolor del cuerno dorsal.</a:t>
            </a:r>
          </a:p>
          <a:p>
            <a:pPr>
              <a:spcAft>
                <a:spcPts val="600"/>
              </a:spcAft>
            </a:pPr>
            <a:r>
              <a:rPr lang="es-MX" dirty="0" smtClean="0"/>
              <a:t>En la parte inferior de la imagen, el impulso nociceptor aumentado da lugar a sensibilización central de las neuronas del cuerno dorsal neuronas de rango dinámico amplio. El estímulo de la fibra Aβ ahora es suficiente para activar estas neuronas que transmitirán al cerebro para su percepción.</a:t>
            </a:r>
          </a:p>
          <a:p>
            <a:pPr eaLnBrk="1" hangingPunct="1">
              <a:spcAft>
                <a:spcPts val="600"/>
              </a:spcAft>
            </a:pPr>
            <a:r>
              <a:rPr lang="es-MX" dirty="0" smtClean="0"/>
              <a:t>Estos cambios se manifiestan como hipersensibilidad al dolor que se disemina del sitio de la lesión e incluye alodinia táctil mediada por fibra-Aβ. Cuando los nervios están dañados y su función es aumentada, un estímulo mecánico inocuo resulta en disfunción de las fibras A-beta dando lugar a alodinia mecánica dinámica (una sensación de dolor cuando no es apropiado). </a:t>
            </a:r>
          </a:p>
          <a:p>
            <a:pPr eaLnBrk="1" hangingPunct="1">
              <a:spcAft>
                <a:spcPts val="600"/>
              </a:spcAft>
            </a:pPr>
            <a:endParaRPr lang="en-CA" dirty="0" smtClean="0"/>
          </a:p>
          <a:p>
            <a:pPr eaLnBrk="1" hangingPunct="1">
              <a:spcAft>
                <a:spcPts val="600"/>
              </a:spcAft>
            </a:pPr>
            <a:r>
              <a:rPr lang="en-CA" b="1" dirty="0" smtClean="0"/>
              <a:t>Referencia</a:t>
            </a:r>
          </a:p>
          <a:p>
            <a:pPr lvl="0">
              <a:spcAft>
                <a:spcPts val="600"/>
              </a:spcAft>
            </a:pPr>
            <a:r>
              <a:rPr lang="en-GB" dirty="0" smtClean="0"/>
              <a:t>Woolf CJ, Mannion RJ. Neuropathic pain: aetiology, symptoms, mechanisms, and management. </a:t>
            </a:r>
            <a:r>
              <a:rPr lang="en-GB" i="1" dirty="0" smtClean="0"/>
              <a:t>Lancet</a:t>
            </a:r>
            <a:r>
              <a:rPr lang="en-GB" dirty="0" smtClean="0"/>
              <a:t> 1999; 353(9168):1959-64.</a:t>
            </a:r>
            <a:endParaRPr lang="en-US" dirty="0"/>
          </a:p>
        </p:txBody>
      </p:sp>
      <p:sp>
        <p:nvSpPr>
          <p:cNvPr id="5" name="Rectangle 7"/>
          <p:cNvSpPr>
            <a:spLocks noGrp="1" noChangeArrowheads="1"/>
          </p:cNvSpPr>
          <p:nvPr>
            <p:ph type="sldNum" sz="quarter" idx="5"/>
          </p:nvPr>
        </p:nvSpPr>
        <p:spPr>
          <a:xfrm>
            <a:off x="3970938" y="8772669"/>
            <a:ext cx="3037840" cy="461804"/>
          </a:xfrm>
        </p:spPr>
        <p:txBody>
          <a:bodyPr/>
          <a:lstStyle/>
          <a:p>
            <a:fld id="{FC34AD7C-96A2-48E1-8088-9A58F8A9E959}" type="slidenum">
              <a:rPr lang="en-GB" smtClean="0">
                <a:solidFill>
                  <a:prstClr val="black"/>
                </a:solidFill>
              </a:rPr>
              <a:pPr/>
              <a:t>26</a:t>
            </a:fld>
            <a:endParaRPr lang="en-GB"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7" name="Rectangle 2"/>
          <p:cNvSpPr>
            <a:spLocks noGrp="1" noRot="1" noChangeAspect="1" noChangeArrowheads="1" noTextEdit="1"/>
          </p:cNvSpPr>
          <p:nvPr>
            <p:ph type="sldImg"/>
          </p:nvPr>
        </p:nvSpPr>
        <p:spPr>
          <a:xfrm>
            <a:off x="1195388" y="690563"/>
            <a:ext cx="4618037" cy="3463925"/>
          </a:xfrm>
          <a:ln/>
        </p:spPr>
      </p:sp>
      <p:sp>
        <p:nvSpPr>
          <p:cNvPr id="772098" name="Rectangle 3"/>
          <p:cNvSpPr>
            <a:spLocks noGrp="1" noChangeArrowheads="1"/>
          </p:cNvSpPr>
          <p:nvPr>
            <p:ph type="body" idx="1"/>
          </p:nvPr>
        </p:nvSpPr>
        <p:spPr>
          <a:xfrm>
            <a:off x="701040" y="4387136"/>
            <a:ext cx="5608320" cy="5595064"/>
          </a:xfrm>
          <a:noFill/>
          <a:ln/>
        </p:spPr>
        <p:txBody>
          <a:bodyPr/>
          <a:lstStyle/>
          <a:p>
            <a:pPr>
              <a:spcBef>
                <a:spcPts val="600"/>
              </a:spcBef>
              <a:spcAft>
                <a:spcPts val="300"/>
              </a:spcAft>
            </a:pPr>
            <a:r>
              <a:rPr lang="es-MX" b="1" dirty="0" smtClean="0"/>
              <a:t>Notas del Conferencista</a:t>
            </a:r>
          </a:p>
          <a:p>
            <a:pPr>
              <a:spcBef>
                <a:spcPts val="600"/>
              </a:spcBef>
              <a:spcAft>
                <a:spcPts val="300"/>
              </a:spcAft>
            </a:pPr>
            <a:r>
              <a:rPr lang="es-MX" dirty="0" smtClean="0"/>
              <a:t>La lesión periférica puede generar hipersensibilidad al dolor en los tejidos adyacente no lesionados (</a:t>
            </a:r>
            <a:r>
              <a:rPr lang="es-MX" i="1" dirty="0" smtClean="0"/>
              <a:t>es decir, </a:t>
            </a:r>
            <a:r>
              <a:rPr lang="es-MX" dirty="0" smtClean="0"/>
              <a:t> “hiperalgesia secundaria”) y síndrome de dolor (dolor muscular y articular difuso, fiebre, letargo y anorexia). Esto es causado por mayor excitabilidad neuronal en la médula espinal o “sensibilización central”.</a:t>
            </a:r>
          </a:p>
          <a:p>
            <a:pPr>
              <a:spcBef>
                <a:spcPts val="600"/>
              </a:spcBef>
              <a:spcAft>
                <a:spcPts val="300"/>
              </a:spcAft>
            </a:pPr>
            <a:r>
              <a:rPr lang="es-MX" dirty="0" smtClean="0"/>
              <a:t>La activación repetida de los nociceptores de la fibra C y la inflamación periférica también puede dar lugar a sensibilización central:</a:t>
            </a:r>
          </a:p>
          <a:p>
            <a:pPr marL="171450" lvl="1" indent="-171450">
              <a:buFont typeface="Arial" pitchFamily="34" charset="0"/>
              <a:buChar char="•"/>
            </a:pPr>
            <a:r>
              <a:rPr lang="es-MX" dirty="0" smtClean="0"/>
              <a:t>Libera neurotransmisor glutamato en las sinapsis con el cuerno dorsal</a:t>
            </a:r>
          </a:p>
          <a:p>
            <a:pPr marL="171450" lvl="1" indent="-171450">
              <a:buFont typeface="Arial" pitchFamily="34" charset="0"/>
              <a:buChar char="•"/>
            </a:pPr>
            <a:r>
              <a:rPr lang="es-MX" dirty="0" smtClean="0"/>
              <a:t>El glutamato estimula el canal de sodio asociado con el receptor alfa-amino metil-4-isoxazol propionato  (AMPA)</a:t>
            </a:r>
          </a:p>
          <a:p>
            <a:pPr marL="171450" lvl="1" indent="-171450">
              <a:buFont typeface="Arial" pitchFamily="34" charset="0"/>
              <a:buChar char="•"/>
            </a:pPr>
            <a:r>
              <a:rPr lang="es-MX" dirty="0" smtClean="0"/>
              <a:t>El canal de sodio abierto permite la entrada de Na</a:t>
            </a:r>
            <a:r>
              <a:rPr lang="es-MX" baseline="30000" dirty="0" smtClean="0"/>
              <a:t>+</a:t>
            </a:r>
          </a:p>
          <a:p>
            <a:pPr marL="171450" lvl="1" indent="-171450">
              <a:buFont typeface="Arial" pitchFamily="34" charset="0"/>
              <a:buChar char="•"/>
            </a:pPr>
            <a:r>
              <a:rPr lang="es-MX" dirty="0" smtClean="0"/>
              <a:t>La despolarización suprime la inhibición del ion Mg</a:t>
            </a:r>
            <a:r>
              <a:rPr lang="es-MX" baseline="30000" dirty="0" smtClean="0"/>
              <a:t>2+</a:t>
            </a:r>
            <a:r>
              <a:rPr lang="es-MX" dirty="0" smtClean="0"/>
              <a:t> de los canales de calcio asociados con el receptor N-metil-D-Aspartato (NMDA)</a:t>
            </a:r>
          </a:p>
          <a:p>
            <a:pPr marL="171450" lvl="1" indent="-171450">
              <a:buFont typeface="Arial" pitchFamily="34" charset="0"/>
              <a:buChar char="•"/>
            </a:pPr>
            <a:r>
              <a:rPr lang="es-MX" dirty="0" smtClean="0"/>
              <a:t>La entrada de iones Ca</a:t>
            </a:r>
            <a:r>
              <a:rPr lang="es-MX" baseline="30000" dirty="0" smtClean="0"/>
              <a:t>2+</a:t>
            </a:r>
            <a:r>
              <a:rPr lang="es-MX" dirty="0" smtClean="0"/>
              <a:t> del canal NMDA abierto activa la cascada de señales:</a:t>
            </a:r>
          </a:p>
          <a:p>
            <a:pPr marL="628650" lvl="2" indent="-171450">
              <a:buFont typeface="Arial" pitchFamily="34" charset="0"/>
              <a:buChar char="•"/>
            </a:pPr>
            <a:r>
              <a:rPr lang="es-MX" dirty="0" smtClean="0"/>
              <a:t>Mayor excitabilidad neuronal</a:t>
            </a:r>
          </a:p>
          <a:p>
            <a:pPr marL="628650" lvl="2" indent="-171450">
              <a:buFont typeface="Arial" pitchFamily="34" charset="0"/>
              <a:buChar char="•"/>
            </a:pPr>
            <a:r>
              <a:rPr lang="es-MX" dirty="0" smtClean="0"/>
              <a:t>Efectos supresores</a:t>
            </a:r>
            <a:r>
              <a:rPr lang="es-MX" baseline="0" dirty="0" smtClean="0"/>
              <a:t> de interneuronal </a:t>
            </a:r>
            <a:r>
              <a:rPr lang="es-MX" dirty="0" smtClean="0"/>
              <a:t>inhibitorias</a:t>
            </a:r>
          </a:p>
          <a:p>
            <a:pPr marL="171450" lvl="1" indent="-171450">
              <a:spcAft>
                <a:spcPts val="300"/>
              </a:spcAft>
              <a:buFont typeface="Arial" pitchFamily="34" charset="0"/>
              <a:buChar char="•"/>
            </a:pPr>
            <a:r>
              <a:rPr lang="es-MX" dirty="0" smtClean="0"/>
              <a:t>Otros mensajeros químicos incluyendo Sustancia P y Prostaglandinas potencian este efecto</a:t>
            </a:r>
          </a:p>
          <a:p>
            <a:pPr marL="171450" lvl="1" indent="-171450">
              <a:spcAft>
                <a:spcPts val="600"/>
              </a:spcAft>
              <a:buFont typeface="Arial" pitchFamily="34" charset="0"/>
              <a:buNone/>
            </a:pPr>
            <a:endParaRPr lang="en-GB" sz="1100" dirty="0" smtClean="0"/>
          </a:p>
          <a:p>
            <a:pPr eaLnBrk="1" hangingPunct="1">
              <a:spcAft>
                <a:spcPts val="600"/>
              </a:spcAft>
            </a:pPr>
            <a:r>
              <a:rPr lang="en-GB" sz="1100" b="1" dirty="0" smtClean="0"/>
              <a:t>Referencia</a:t>
            </a:r>
          </a:p>
          <a:p>
            <a:pPr lvl="0">
              <a:spcAft>
                <a:spcPts val="600"/>
              </a:spcAft>
            </a:pPr>
            <a:r>
              <a:rPr lang="en-CA" sz="1100" dirty="0" smtClean="0"/>
              <a:t>Woolf CJ, Salter MW</a:t>
            </a:r>
            <a:r>
              <a:rPr lang="en-CA" sz="1100" i="1" dirty="0" smtClean="0"/>
              <a:t>.</a:t>
            </a:r>
            <a:r>
              <a:rPr lang="en-CA" sz="1100" dirty="0" smtClean="0"/>
              <a:t> Neuronal plasticity: increasing the gain in pain. </a:t>
            </a:r>
            <a:r>
              <a:rPr lang="en-CA" sz="1100" i="1" dirty="0" smtClean="0"/>
              <a:t>Science</a:t>
            </a:r>
            <a:r>
              <a:rPr lang="en-CA" sz="1100" dirty="0" smtClean="0"/>
              <a:t> 2000; 288(5472):1765-9.</a:t>
            </a:r>
            <a:endParaRPr lang="en-US" sz="1100" dirty="0" smtClean="0"/>
          </a:p>
          <a:p>
            <a:pPr eaLnBrk="1" hangingPunct="1">
              <a:spcAft>
                <a:spcPts val="600"/>
              </a:spcAft>
            </a:pPr>
            <a:endParaRPr lang="en-GB" sz="1100" dirty="0" smtClean="0"/>
          </a:p>
          <a:p>
            <a:pPr eaLnBrk="1" hangingPunct="1">
              <a:spcAft>
                <a:spcPts val="600"/>
              </a:spcAft>
            </a:pPr>
            <a:endParaRPr lang="en-US" sz="1100" dirty="0" smtClean="0"/>
          </a:p>
          <a:p>
            <a:pPr eaLnBrk="1" hangingPunct="1">
              <a:spcAft>
                <a:spcPts val="600"/>
              </a:spcAft>
            </a:pPr>
            <a:endParaRPr lang="en-GB" dirty="0" smtClean="0"/>
          </a:p>
        </p:txBody>
      </p:sp>
      <p:sp>
        <p:nvSpPr>
          <p:cNvPr id="4" name="Rectangle 7"/>
          <p:cNvSpPr>
            <a:spLocks noGrp="1" noChangeArrowheads="1"/>
          </p:cNvSpPr>
          <p:nvPr>
            <p:ph type="sldNum" sz="quarter" idx="5"/>
          </p:nvPr>
        </p:nvSpPr>
        <p:spPr>
          <a:xfrm>
            <a:off x="3970938" y="8772669"/>
            <a:ext cx="3037840" cy="461804"/>
          </a:xfrm>
        </p:spPr>
        <p:txBody>
          <a:bodyPr/>
          <a:lstStyle/>
          <a:p>
            <a:fld id="{FC34AD7C-96A2-48E1-8088-9A58F8A9E959}" type="slidenum">
              <a:rPr lang="en-GB" smtClean="0">
                <a:solidFill>
                  <a:prstClr val="black"/>
                </a:solidFill>
              </a:rPr>
              <a:pPr/>
              <a:t>27</a:t>
            </a:fld>
            <a:endParaRPr lang="en-GB"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89" name="Rectangle 2"/>
          <p:cNvSpPr>
            <a:spLocks noGrp="1" noRot="1" noChangeAspect="1" noChangeArrowheads="1" noTextEdit="1"/>
          </p:cNvSpPr>
          <p:nvPr>
            <p:ph type="sldImg"/>
          </p:nvPr>
        </p:nvSpPr>
        <p:spPr>
          <a:ln/>
        </p:spPr>
      </p:sp>
      <p:sp>
        <p:nvSpPr>
          <p:cNvPr id="780290" name="Rectangle 3"/>
          <p:cNvSpPr>
            <a:spLocks noGrp="1" noChangeArrowheads="1"/>
          </p:cNvSpPr>
          <p:nvPr>
            <p:ph type="body" idx="1"/>
          </p:nvPr>
        </p:nvSpPr>
        <p:spPr>
          <a:xfrm>
            <a:off x="701040" y="4387136"/>
            <a:ext cx="5608320" cy="5537914"/>
          </a:xfrm>
          <a:noFill/>
          <a:ln/>
        </p:spPr>
        <p:txBody>
          <a:bodyPr/>
          <a:lstStyle/>
          <a:p>
            <a:pPr eaLnBrk="1" hangingPunct="1">
              <a:lnSpc>
                <a:spcPct val="90000"/>
              </a:lnSpc>
              <a:spcAft>
                <a:spcPts val="600"/>
              </a:spcAft>
            </a:pPr>
            <a:r>
              <a:rPr lang="es-MX" b="1" dirty="0" smtClean="0"/>
              <a:t>Notas del Conferencista</a:t>
            </a:r>
          </a:p>
          <a:p>
            <a:pPr eaLnBrk="1" hangingPunct="1">
              <a:lnSpc>
                <a:spcPct val="90000"/>
              </a:lnSpc>
              <a:spcAft>
                <a:spcPts val="600"/>
              </a:spcAft>
            </a:pPr>
            <a:r>
              <a:rPr lang="es-MX" dirty="0" smtClean="0"/>
              <a:t>Esta slide contiene una secuencia de animación: haz clic izquierdo o flecha hacia abajo en el modo de presentación para mostrar el siguiente elemento numerado. Por favor espera a que la animación termine antes de hacer clic en el siguiente elemento.</a:t>
            </a:r>
          </a:p>
          <a:p>
            <a:pPr eaLnBrk="1" hangingPunct="1">
              <a:lnSpc>
                <a:spcPct val="90000"/>
              </a:lnSpc>
              <a:spcAft>
                <a:spcPts val="600"/>
              </a:spcAft>
            </a:pPr>
            <a:r>
              <a:rPr lang="es-MX" dirty="0" smtClean="0"/>
              <a:t>La secuencia es como sigue</a:t>
            </a:r>
            <a:r>
              <a:rPr lang="es-MX" baseline="0" dirty="0" smtClean="0"/>
              <a:t>:</a:t>
            </a:r>
            <a:endParaRPr lang="es-MX" dirty="0" smtClean="0"/>
          </a:p>
          <a:p>
            <a:pPr marL="228600" indent="-228600" eaLnBrk="1" hangingPunct="1">
              <a:lnSpc>
                <a:spcPct val="90000"/>
              </a:lnSpc>
              <a:spcAft>
                <a:spcPts val="600"/>
              </a:spcAft>
              <a:buFont typeface="+mj-lt"/>
              <a:buAutoNum type="arabicPeriod"/>
            </a:pPr>
            <a:r>
              <a:rPr lang="es-MX" dirty="0" smtClean="0"/>
              <a:t>Inter-neuronas inhibitorias (incluyendo las que usan transmisores opioides endógenos) mueren (desaparecen), y son reemplazadas por el texto “Muerte de célula inter-neuronal inhibitoria”</a:t>
            </a:r>
          </a:p>
          <a:p>
            <a:pPr marL="228600" indent="-228600" eaLnBrk="1" hangingPunct="1">
              <a:lnSpc>
                <a:spcPct val="90000"/>
              </a:lnSpc>
              <a:spcAft>
                <a:spcPts val="600"/>
              </a:spcAft>
              <a:buFont typeface="+mj-lt"/>
              <a:buAutoNum type="arabicPeriod"/>
            </a:pPr>
            <a:r>
              <a:rPr lang="es-MX" dirty="0" smtClean="0"/>
              <a:t>La animación pasa a la siguiente slide– de nuevo haz clic izquierdo o flecha hacia abajo y la animación automáticamente avanzará hasta terminar.</a:t>
            </a:r>
          </a:p>
          <a:p>
            <a:pPr marL="228600" indent="-228600" eaLnBrk="1" hangingPunct="1">
              <a:lnSpc>
                <a:spcPct val="90000"/>
              </a:lnSpc>
              <a:spcAft>
                <a:spcPts val="600"/>
              </a:spcAft>
              <a:buFont typeface="+mj-lt"/>
              <a:buAutoNum type="arabicPeriod"/>
            </a:pPr>
            <a:r>
              <a:rPr lang="es-MX" dirty="0" smtClean="0"/>
              <a:t>Formación de sinapsis excitatoria aberrante entre fibras-A (en lugar de fibras C normales) y el cuerno dorsal </a:t>
            </a:r>
          </a:p>
          <a:p>
            <a:pPr marL="228600" indent="-228600" eaLnBrk="1" hangingPunct="1">
              <a:lnSpc>
                <a:spcPct val="90000"/>
              </a:lnSpc>
              <a:spcAft>
                <a:spcPts val="600"/>
              </a:spcAft>
              <a:buFont typeface="+mj-lt"/>
              <a:buAutoNum type="arabicPeriod"/>
            </a:pPr>
            <a:r>
              <a:rPr lang="es-MX" dirty="0" smtClean="0"/>
              <a:t>Una nueva neurona aferente aparece en la parte superior izquierda, los receptores NMDA y AMDA aparecen en el cuerno dorsal; transmisores glutamato son liberados de la nueva neurona aferente, se unen a los receptores AMDA y NMDA, abriendo canales de calcio asociados lo cual estimula las enzimas PKC para fosforilar los receptores NMDA y AMDA – abriendo más sus canales de calcio asociados</a:t>
            </a:r>
          </a:p>
          <a:p>
            <a:pPr>
              <a:lnSpc>
                <a:spcPct val="90000"/>
              </a:lnSpc>
              <a:spcAft>
                <a:spcPts val="600"/>
              </a:spcAft>
            </a:pPr>
            <a:r>
              <a:rPr lang="es-MX" dirty="0" smtClean="0"/>
              <a:t>El resultado es un aumento prolongado en la sensibilidad neuronal, dando lugar a  dolor neuropático crónico, generalmente resistente a opioides</a:t>
            </a:r>
            <a:r>
              <a:rPr lang="en-US" dirty="0" smtClean="0"/>
              <a:t>.</a:t>
            </a:r>
          </a:p>
          <a:p>
            <a:pPr eaLnBrk="1" hangingPunct="1">
              <a:spcAft>
                <a:spcPts val="600"/>
              </a:spcAft>
            </a:pPr>
            <a:endParaRPr lang="en-US" dirty="0" smtClean="0"/>
          </a:p>
          <a:p>
            <a:pPr eaLnBrk="1" hangingPunct="1">
              <a:spcAft>
                <a:spcPts val="600"/>
              </a:spcAft>
            </a:pPr>
            <a:r>
              <a:rPr lang="en-US" b="1" dirty="0" smtClean="0"/>
              <a:t>Referencia</a:t>
            </a:r>
          </a:p>
          <a:p>
            <a:pPr lvl="0">
              <a:spcAft>
                <a:spcPts val="600"/>
              </a:spcAft>
            </a:pPr>
            <a:r>
              <a:rPr lang="en-CA" dirty="0" smtClean="0"/>
              <a:t>Woolf CJ, Salter MW</a:t>
            </a:r>
            <a:r>
              <a:rPr lang="en-CA" i="1" dirty="0" smtClean="0"/>
              <a:t>.</a:t>
            </a:r>
            <a:r>
              <a:rPr lang="en-CA" dirty="0" smtClean="0"/>
              <a:t> Neuronal plasticity: increasing the gain in pain. </a:t>
            </a:r>
            <a:r>
              <a:rPr lang="en-CA" i="1" dirty="0" smtClean="0"/>
              <a:t>Science</a:t>
            </a:r>
            <a:r>
              <a:rPr lang="en-CA" dirty="0" smtClean="0"/>
              <a:t> 2000; 288(5472):1765-9.</a:t>
            </a:r>
            <a:endParaRPr lang="en-US" dirty="0" smtClean="0"/>
          </a:p>
          <a:p>
            <a:pPr eaLnBrk="1" hangingPunct="1">
              <a:spcAft>
                <a:spcPts val="600"/>
              </a:spcAft>
            </a:pPr>
            <a:endParaRPr lang="en-US" b="1" dirty="0" smtClean="0"/>
          </a:p>
        </p:txBody>
      </p:sp>
      <p:sp>
        <p:nvSpPr>
          <p:cNvPr id="4" name="Rectangle 7"/>
          <p:cNvSpPr>
            <a:spLocks noGrp="1" noChangeArrowheads="1"/>
          </p:cNvSpPr>
          <p:nvPr>
            <p:ph type="sldNum" sz="quarter" idx="5"/>
          </p:nvPr>
        </p:nvSpPr>
        <p:spPr>
          <a:xfrm>
            <a:off x="3970938" y="8772669"/>
            <a:ext cx="3037840" cy="461804"/>
          </a:xfrm>
        </p:spPr>
        <p:txBody>
          <a:bodyPr/>
          <a:lstStyle/>
          <a:p>
            <a:fld id="{FC34AD7C-96A2-48E1-8088-9A58F8A9E959}" type="slidenum">
              <a:rPr lang="en-GB" smtClean="0">
                <a:solidFill>
                  <a:prstClr val="black"/>
                </a:solidFill>
              </a:rPr>
              <a:pPr/>
              <a:t>28</a:t>
            </a:fld>
            <a:endParaRPr lang="en-GB"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7" name="Rectangle 2"/>
          <p:cNvSpPr>
            <a:spLocks noGrp="1" noRot="1" noChangeAspect="1" noChangeArrowheads="1" noTextEdit="1"/>
          </p:cNvSpPr>
          <p:nvPr>
            <p:ph type="sldImg"/>
          </p:nvPr>
        </p:nvSpPr>
        <p:spPr>
          <a:ln/>
        </p:spPr>
      </p:sp>
      <p:sp>
        <p:nvSpPr>
          <p:cNvPr id="782338" name="Rectangle 3"/>
          <p:cNvSpPr>
            <a:spLocks noGrp="1" noChangeArrowheads="1"/>
          </p:cNvSpPr>
          <p:nvPr>
            <p:ph type="body" idx="1"/>
          </p:nvPr>
        </p:nvSpPr>
        <p:spPr>
          <a:noFill/>
          <a:ln/>
        </p:spPr>
        <p:txBody>
          <a:bodyPr/>
          <a:lstStyle/>
          <a:p>
            <a:pPr>
              <a:spcAft>
                <a:spcPts val="600"/>
              </a:spcAft>
            </a:pPr>
            <a:r>
              <a:rPr lang="es-MX" b="1" dirty="0" smtClean="0"/>
              <a:t>Notas del Conferencista</a:t>
            </a:r>
          </a:p>
          <a:p>
            <a:pPr>
              <a:spcAft>
                <a:spcPts val="600"/>
              </a:spcAft>
            </a:pPr>
            <a:r>
              <a:rPr lang="es-MX" dirty="0" smtClean="0"/>
              <a:t>Esta slide contiene una secuencia animada que es la continuación de la slide anterior. La animación debe “reproducirse” automáticamente de la slide anterior. </a:t>
            </a:r>
            <a:br>
              <a:rPr lang="es-MX" dirty="0" smtClean="0"/>
            </a:br>
            <a:endParaRPr lang="es-MX" dirty="0" smtClean="0"/>
          </a:p>
          <a:p>
            <a:pPr>
              <a:spcAft>
                <a:spcPts val="600"/>
              </a:spcAft>
            </a:pPr>
            <a:r>
              <a:rPr lang="es-MX" b="1" dirty="0" smtClean="0"/>
              <a:t>Referencia</a:t>
            </a:r>
          </a:p>
          <a:p>
            <a:pPr lvl="0">
              <a:spcAft>
                <a:spcPts val="600"/>
              </a:spcAft>
            </a:pPr>
            <a:r>
              <a:rPr lang="en-CA" dirty="0" smtClean="0"/>
              <a:t>Woolf CJ, Salter MW</a:t>
            </a:r>
            <a:r>
              <a:rPr lang="en-CA" i="1" dirty="0" smtClean="0"/>
              <a:t>.</a:t>
            </a:r>
            <a:r>
              <a:rPr lang="en-CA" dirty="0" smtClean="0"/>
              <a:t> Neuronal plasticity: increasing the gain in pain. </a:t>
            </a:r>
            <a:r>
              <a:rPr lang="en-CA" i="1" dirty="0" smtClean="0"/>
              <a:t>Science</a:t>
            </a:r>
            <a:r>
              <a:rPr lang="en-CA" dirty="0" smtClean="0"/>
              <a:t> 2000; 288(5472):1765-9.</a:t>
            </a:r>
            <a:endParaRPr lang="en-US" dirty="0" smtClean="0"/>
          </a:p>
          <a:p>
            <a:pPr>
              <a:spcAft>
                <a:spcPts val="600"/>
              </a:spcAft>
            </a:pPr>
            <a:endParaRPr lang="es-MX" dirty="0" smtClean="0"/>
          </a:p>
        </p:txBody>
      </p:sp>
      <p:sp>
        <p:nvSpPr>
          <p:cNvPr id="4" name="Rectangle 7"/>
          <p:cNvSpPr>
            <a:spLocks noGrp="1" noChangeArrowheads="1"/>
          </p:cNvSpPr>
          <p:nvPr>
            <p:ph type="sldNum" sz="quarter" idx="5"/>
          </p:nvPr>
        </p:nvSpPr>
        <p:spPr>
          <a:xfrm>
            <a:off x="3970938" y="8772669"/>
            <a:ext cx="3037840" cy="461804"/>
          </a:xfrm>
        </p:spPr>
        <p:txBody>
          <a:bodyPr/>
          <a:lstStyle/>
          <a:p>
            <a:fld id="{FC34AD7C-96A2-48E1-8088-9A58F8A9E959}" type="slidenum">
              <a:rPr lang="en-GB" smtClean="0">
                <a:solidFill>
                  <a:prstClr val="black"/>
                </a:solidFill>
              </a:rPr>
              <a:pPr/>
              <a:t>29</a:t>
            </a:fld>
            <a:endParaRPr lang="en-GB"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dirty="0" smtClean="0"/>
              <a:t>Revisa los Objetivos de Aprendizaje para esta sesión. Pregunta a los participantes si tienen alguna meta adicional.</a:t>
            </a:r>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415706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08B822-A49E-46BB-8019-31A81CB39AF6}" type="slidenum">
              <a:rPr lang="en-GB" smtClean="0">
                <a:solidFill>
                  <a:srgbClr val="000000"/>
                </a:solidFill>
              </a:rPr>
              <a:pPr/>
              <a:t>30</a:t>
            </a:fld>
            <a:endParaRPr lang="en-GB" dirty="0" smtClean="0">
              <a:solidFill>
                <a:srgbClr val="000000"/>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701040" y="4425236"/>
            <a:ext cx="5842635" cy="5499814"/>
          </a:xfrm>
          <a:noFill/>
        </p:spPr>
        <p:txBody>
          <a:bodyPr wrap="square" numCol="1" anchor="t" anchorCtr="0" compatLnSpc="1">
            <a:prstTxWarp prst="textNoShape">
              <a:avLst/>
            </a:prstTxWarp>
          </a:bodyPr>
          <a:lstStyle/>
          <a:p>
            <a:pPr eaLnBrk="1" hangingPunct="1">
              <a:lnSpc>
                <a:spcPct val="90000"/>
              </a:lnSpc>
              <a:spcBef>
                <a:spcPct val="0"/>
              </a:spcBef>
              <a:spcAft>
                <a:spcPts val="300"/>
              </a:spcAft>
              <a:buFontTx/>
              <a:buNone/>
            </a:pPr>
            <a:r>
              <a:rPr lang="es-MX" sz="900" b="1" dirty="0" smtClean="0"/>
              <a:t>Notas del Conferencista</a:t>
            </a:r>
          </a:p>
          <a:p>
            <a:pPr>
              <a:lnSpc>
                <a:spcPct val="90000"/>
              </a:lnSpc>
              <a:spcBef>
                <a:spcPct val="0"/>
              </a:spcBef>
              <a:spcAft>
                <a:spcPts val="300"/>
              </a:spcAft>
            </a:pPr>
            <a:r>
              <a:rPr lang="es-MX" sz="900" dirty="0" smtClean="0"/>
              <a:t>La sensibilización central resulta de un aumento en los mecanismos excitatorios o una disminución en los mecanismos inhibitorios. Se piensa que es responsable de la alodinia táctil (dolor en respuesta un roce ligero de la piel) y de la diseminación de mayor sensibilidad al dolor más allá de un área de daño tisular de modo que el tejido adyacente no dañado es sensible. Esencialmente, el estímulo de los nervios nociceptivos aferentes  produce una liberación de neurotransmisores excitatorios (glutamato y Sustancia P) en el cuerno dorsal de la médula espinal. Estos neurotransmisores pueden contribuir a hiperactividad neuronal y sensibilización central.</a:t>
            </a:r>
          </a:p>
          <a:p>
            <a:pPr>
              <a:lnSpc>
                <a:spcPct val="90000"/>
              </a:lnSpc>
              <a:spcBef>
                <a:spcPct val="0"/>
              </a:spcBef>
              <a:spcAft>
                <a:spcPts val="300"/>
              </a:spcAft>
            </a:pPr>
            <a:r>
              <a:rPr lang="es-MX" sz="900" dirty="0" smtClean="0"/>
              <a:t>Después de que se ha establecido la sensibilización central, sólo se requiere mínimo estímulo nociceptivo para el mantenimiento de un estado de dolor crónico.</a:t>
            </a:r>
          </a:p>
          <a:p>
            <a:pPr>
              <a:lnSpc>
                <a:spcPct val="90000"/>
              </a:lnSpc>
              <a:spcBef>
                <a:spcPct val="0"/>
              </a:spcBef>
              <a:spcAft>
                <a:spcPts val="300"/>
              </a:spcAft>
            </a:pPr>
            <a:r>
              <a:rPr lang="es-MX" sz="900" dirty="0" smtClean="0"/>
              <a:t>Las opciones farmacológicas para el manejo del dolor debido a sensibilización central incluyen ligandos α</a:t>
            </a:r>
            <a:r>
              <a:rPr lang="es-MX" sz="900" baseline="-25000" dirty="0" smtClean="0"/>
              <a:t>2</a:t>
            </a:r>
            <a:r>
              <a:rPr lang="es-MX" sz="900" dirty="0" smtClean="0"/>
              <a:t>δ y antidepresivos.</a:t>
            </a:r>
          </a:p>
          <a:p>
            <a:pPr>
              <a:spcAft>
                <a:spcPts val="296"/>
              </a:spcAft>
            </a:pPr>
            <a:r>
              <a:rPr lang="es-MX" sz="900" dirty="0" smtClean="0"/>
              <a:t> </a:t>
            </a:r>
          </a:p>
          <a:p>
            <a:pPr>
              <a:spcAft>
                <a:spcPts val="296"/>
              </a:spcAft>
            </a:pPr>
            <a:r>
              <a:rPr lang="es-MX" sz="900" b="1" dirty="0" smtClean="0"/>
              <a:t>Referencias</a:t>
            </a:r>
          </a:p>
          <a:p>
            <a:pPr>
              <a:spcAft>
                <a:spcPts val="296"/>
              </a:spcAft>
              <a:defRPr/>
            </a:pPr>
            <a:r>
              <a:rPr lang="en-US" sz="900" dirty="0" smtClean="0"/>
              <a:t>Campbell JN, Meyer RA. Mechanisms of neuropathic pain. </a:t>
            </a:r>
            <a:r>
              <a:rPr lang="en-US" sz="900" i="1" dirty="0" smtClean="0"/>
              <a:t>Neuron</a:t>
            </a:r>
            <a:r>
              <a:rPr lang="en-US" sz="900" dirty="0" smtClean="0"/>
              <a:t> 2006; 52(1):77-92.  </a:t>
            </a:r>
            <a:endParaRPr lang="en-CA" sz="900" dirty="0" smtClean="0"/>
          </a:p>
          <a:p>
            <a:pPr defTabSz="901598">
              <a:spcAft>
                <a:spcPts val="296"/>
              </a:spcAft>
              <a:defRPr/>
            </a:pPr>
            <a:r>
              <a:rPr lang="en-US" sz="900" dirty="0" smtClean="0"/>
              <a:t>Gottschalk A, Smith DS. New concepts in acute pain therapy: preemptive analgesia. </a:t>
            </a:r>
            <a:r>
              <a:rPr lang="en-US" sz="900" i="1" dirty="0" smtClean="0"/>
              <a:t>Am Fam Physician</a:t>
            </a:r>
            <a:r>
              <a:rPr lang="en-US" sz="900" dirty="0" smtClean="0"/>
              <a:t> 2001; </a:t>
            </a:r>
            <a:br>
              <a:rPr lang="en-US" sz="900" dirty="0" smtClean="0"/>
            </a:br>
            <a:r>
              <a:rPr lang="en-US" sz="900" dirty="0" smtClean="0"/>
              <a:t>63</a:t>
            </a:r>
            <a:r>
              <a:rPr lang="en-US" sz="900" dirty="0" smtClean="0">
                <a:sym typeface="Wingdings" pitchFamily="2" charset="2"/>
              </a:rPr>
              <a:t>(10)</a:t>
            </a:r>
            <a:r>
              <a:rPr lang="en-US" sz="900" dirty="0" smtClean="0"/>
              <a:t>1979-86.</a:t>
            </a:r>
          </a:p>
          <a:p>
            <a:pPr>
              <a:spcAft>
                <a:spcPts val="296"/>
              </a:spcAft>
              <a:defRPr/>
            </a:pPr>
            <a:r>
              <a:rPr lang="en-US" sz="900" dirty="0" smtClean="0"/>
              <a:t>Henriksson KG. Fibromyalgia–from syndrome to disease: overview of pathogenetic mechanisms. </a:t>
            </a:r>
            <a:r>
              <a:rPr lang="en-US" sz="900" i="1" dirty="0" smtClean="0"/>
              <a:t>J Rehabil Med</a:t>
            </a:r>
            <a:r>
              <a:rPr lang="en-US" sz="900" dirty="0" smtClean="0"/>
              <a:t> 2003; 41(Suppl):89-94.   </a:t>
            </a:r>
            <a:endParaRPr lang="en-CA" sz="900" dirty="0" smtClean="0"/>
          </a:p>
          <a:p>
            <a:pPr>
              <a:spcAft>
                <a:spcPts val="296"/>
              </a:spcAft>
              <a:defRPr/>
            </a:pPr>
            <a:r>
              <a:rPr lang="en-US" sz="900" spc="-10" dirty="0" smtClean="0"/>
              <a:t>Larson AA </a:t>
            </a:r>
            <a:r>
              <a:rPr lang="en-US" sz="900" i="1" spc="-10" dirty="0" smtClean="0"/>
              <a:t>et al.</a:t>
            </a:r>
            <a:r>
              <a:rPr lang="en-US" sz="900" spc="-10" dirty="0" smtClean="0"/>
              <a:t> Changes in the concentrations of amino acids in the cerebrospinal fluid that correlate with pain in patients with fibromyalgia: implications for nitric oxide pathways. </a:t>
            </a:r>
            <a:r>
              <a:rPr lang="en-US" sz="900" i="1" spc="-10" dirty="0" smtClean="0"/>
              <a:t>Pain</a:t>
            </a:r>
            <a:r>
              <a:rPr lang="en-US" sz="900" spc="-10" dirty="0" smtClean="0"/>
              <a:t> 2000; 87(2):201-11.  </a:t>
            </a:r>
            <a:endParaRPr lang="en-CA" sz="900" spc="-10" dirty="0" smtClean="0"/>
          </a:p>
          <a:p>
            <a:pPr>
              <a:spcAft>
                <a:spcPts val="296"/>
              </a:spcAft>
              <a:defRPr/>
            </a:pPr>
            <a:r>
              <a:rPr lang="en-US" sz="900" dirty="0" smtClean="0"/>
              <a:t>Marchand S. The physiology of pain mechanisms: from the periphery to the brain. </a:t>
            </a:r>
            <a:r>
              <a:rPr lang="en-US" sz="900" i="1" dirty="0" smtClean="0"/>
              <a:t>Rheum Dis Clin North Am</a:t>
            </a:r>
            <a:r>
              <a:rPr lang="en-US" sz="900" dirty="0" smtClean="0"/>
              <a:t> 2008; 34(2):285-309. </a:t>
            </a:r>
            <a:endParaRPr lang="en-CA" sz="900" dirty="0" smtClean="0"/>
          </a:p>
          <a:p>
            <a:pPr>
              <a:spcAft>
                <a:spcPts val="296"/>
              </a:spcAft>
              <a:defRPr/>
            </a:pPr>
            <a:r>
              <a:rPr lang="en-US" sz="900" dirty="0" smtClean="0"/>
              <a:t>Rao SG. The neuropharmacology of centrally-acting analgesic medications in fibromyalgia. </a:t>
            </a:r>
            <a:r>
              <a:rPr lang="en-US" sz="900" i="1" dirty="0" smtClean="0"/>
              <a:t>Rheum Dis Clin North Am</a:t>
            </a:r>
            <a:r>
              <a:rPr lang="en-US" sz="900" dirty="0" smtClean="0"/>
              <a:t> 2002; </a:t>
            </a:r>
            <a:br>
              <a:rPr lang="en-US" sz="900" dirty="0" smtClean="0"/>
            </a:br>
            <a:r>
              <a:rPr lang="en-US" sz="900" dirty="0" smtClean="0"/>
              <a:t>28(2):235-59. </a:t>
            </a:r>
            <a:endParaRPr lang="en-CA" sz="900" dirty="0" smtClean="0"/>
          </a:p>
          <a:p>
            <a:pPr>
              <a:spcAft>
                <a:spcPts val="296"/>
              </a:spcAft>
            </a:pPr>
            <a:r>
              <a:rPr lang="en-US" sz="900" dirty="0" smtClean="0"/>
              <a:t>Staud R. Biology and therapy of fibromyalgia: pain in fibromyalgia syndrome. </a:t>
            </a:r>
            <a:r>
              <a:rPr lang="en-US" sz="900" i="1" dirty="0" smtClean="0"/>
              <a:t>Arthritis Res Ther </a:t>
            </a:r>
            <a:r>
              <a:rPr lang="en-US" sz="900" dirty="0" smtClean="0"/>
              <a:t>2006; 8(3):208-14.</a:t>
            </a:r>
            <a:endParaRPr lang="en-CA" sz="900" dirty="0" smtClean="0"/>
          </a:p>
          <a:p>
            <a:pPr>
              <a:spcAft>
                <a:spcPts val="296"/>
              </a:spcAft>
            </a:pPr>
            <a:r>
              <a:rPr lang="en-US" sz="900" dirty="0" smtClean="0"/>
              <a:t>Staud R, Rodriguez ME. Mechanisms of disease: pain in fibromyalgia syndrome. </a:t>
            </a:r>
            <a:r>
              <a:rPr lang="en-US" sz="900" i="1" dirty="0" smtClean="0"/>
              <a:t>Nat Clin Pract Rheumatol </a:t>
            </a:r>
            <a:r>
              <a:rPr lang="en-US" sz="900" dirty="0" smtClean="0"/>
              <a:t>2006; 2(2):90-8.  </a:t>
            </a:r>
            <a:endParaRPr lang="en-CA" sz="900" dirty="0" smtClean="0"/>
          </a:p>
          <a:p>
            <a:pPr>
              <a:spcAft>
                <a:spcPts val="296"/>
              </a:spcAft>
            </a:pPr>
            <a:r>
              <a:rPr lang="en-US" sz="900" dirty="0" smtClean="0"/>
              <a:t>Vaerøy H </a:t>
            </a:r>
            <a:r>
              <a:rPr lang="en-US" sz="900" i="1" dirty="0" smtClean="0"/>
              <a:t>et al.</a:t>
            </a:r>
            <a:r>
              <a:rPr lang="en-US" sz="900" dirty="0" smtClean="0"/>
              <a:t> Elevated CSF levels of substance P and high incidence of Raynaud phenomenon in patients with fibromyalgia: new features for diagnosis. </a:t>
            </a:r>
            <a:r>
              <a:rPr lang="en-US" sz="900" i="1" dirty="0" smtClean="0"/>
              <a:t>Pain</a:t>
            </a:r>
            <a:r>
              <a:rPr lang="en-US" sz="900" dirty="0" smtClean="0"/>
              <a:t> 1988; 32(1):21-6.</a:t>
            </a:r>
            <a:endParaRPr lang="en-CA" sz="900" dirty="0" smtClean="0"/>
          </a:p>
          <a:p>
            <a:pPr>
              <a:spcAft>
                <a:spcPts val="296"/>
              </a:spcAft>
              <a:defRPr/>
            </a:pPr>
            <a:r>
              <a:rPr lang="en-US" sz="900" dirty="0" smtClean="0"/>
              <a:t>Woolf CJ </a:t>
            </a:r>
            <a:r>
              <a:rPr lang="en-US" sz="900" i="1" dirty="0" smtClean="0"/>
              <a:t>et al. </a:t>
            </a:r>
            <a:r>
              <a:rPr lang="en-CA" sz="900" dirty="0" smtClean="0"/>
              <a:t>Pain: moving from symptom control toward mechanism-specific pharmacologic management. </a:t>
            </a:r>
            <a:br>
              <a:rPr lang="en-CA" sz="900" dirty="0" smtClean="0"/>
            </a:br>
            <a:r>
              <a:rPr lang="en-US" sz="900" i="1" dirty="0" smtClean="0"/>
              <a:t>Ann Intern Med </a:t>
            </a:r>
            <a:r>
              <a:rPr lang="en-US" sz="900" dirty="0" smtClean="0"/>
              <a:t>2004; 140(6):441-51.</a:t>
            </a:r>
          </a:p>
          <a:p>
            <a:pPr>
              <a:spcAft>
                <a:spcPts val="296"/>
              </a:spcAft>
            </a:pPr>
            <a:endParaRPr lang="en-US" sz="900" dirty="0"/>
          </a:p>
          <a:p>
            <a:pPr>
              <a:spcAft>
                <a:spcPts val="296"/>
              </a:spcAft>
              <a:defRPr/>
            </a:pPr>
            <a:endParaRPr lang="en-US" sz="900" dirty="0"/>
          </a:p>
          <a:p>
            <a:pPr>
              <a:spcAft>
                <a:spcPts val="296"/>
              </a:spcAft>
            </a:pPr>
            <a:endParaRPr lang="en-US" sz="900" b="1"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5" name="Rectangle 2"/>
          <p:cNvSpPr>
            <a:spLocks noGrp="1" noRot="1" noChangeAspect="1" noChangeArrowheads="1" noTextEdit="1"/>
          </p:cNvSpPr>
          <p:nvPr>
            <p:ph type="sldImg"/>
          </p:nvPr>
        </p:nvSpPr>
        <p:spPr>
          <a:ln/>
        </p:spPr>
      </p:sp>
      <p:sp>
        <p:nvSpPr>
          <p:cNvPr id="153606" name="Rectangle 3"/>
          <p:cNvSpPr>
            <a:spLocks noGrp="1" noChangeArrowheads="1"/>
          </p:cNvSpPr>
          <p:nvPr>
            <p:ph type="body" idx="1"/>
          </p:nvPr>
        </p:nvSpPr>
        <p:spPr>
          <a:xfrm>
            <a:off x="701040" y="4387136"/>
            <a:ext cx="5608320" cy="5528389"/>
          </a:xfrm>
          <a:noFill/>
          <a:extLst>
            <a:ext uri="{909E8E84-426E-40DD-AFC4-6F175D3DCCD1}">
              <a14:hiddenFill xmlns:a14="http://schemas.microsoft.com/office/drawing/2010/main">
                <a:solidFill>
                  <a:srgbClr val="FFFFFF"/>
                </a:solidFill>
              </a14:hiddenFill>
            </a:ext>
          </a:extLst>
        </p:spPr>
        <p:txBody>
          <a:bodyPr/>
          <a:lstStyle/>
          <a:p>
            <a:pPr marL="190500" indent="-190500" eaLnBrk="1" hangingPunct="1">
              <a:spcAft>
                <a:spcPts val="600"/>
              </a:spcAft>
            </a:pPr>
            <a:r>
              <a:rPr lang="es-MX" sz="1100" b="1" dirty="0" smtClean="0"/>
              <a:t>Notas del Conferencista</a:t>
            </a:r>
          </a:p>
          <a:p>
            <a:pPr indent="-190500">
              <a:spcAft>
                <a:spcPts val="600"/>
              </a:spcAft>
            </a:pPr>
            <a:r>
              <a:rPr lang="es-MX" sz="1100" dirty="0" smtClean="0"/>
              <a:t>Esta slide ilustra cómo una lesión del sistema nervioso puede reducir la inhibición en el cuerno dorsal a través de varios mecanismos.</a:t>
            </a:r>
          </a:p>
          <a:p>
            <a:pPr>
              <a:spcAft>
                <a:spcPts val="600"/>
              </a:spcAft>
            </a:pPr>
            <a:r>
              <a:rPr lang="es-MX" sz="1100" dirty="0" smtClean="0"/>
              <a:t>La estimulación de interneuronas inhibitorias localizadas en el cuerno dorsal de la médula espinal libera neurotransmisores como ácido gamma-aminobutírico (GABA) y Glicina, que tienen el efecto de reducir la transmisión sináptica de impulsos sensoriales. </a:t>
            </a:r>
          </a:p>
          <a:p>
            <a:pPr eaLnBrk="1" hangingPunct="1">
              <a:spcAft>
                <a:spcPts val="600"/>
              </a:spcAft>
            </a:pPr>
            <a:r>
              <a:rPr lang="es-MX" sz="1100" dirty="0" smtClean="0"/>
              <a:t>Los mecanismos inhibitorios que surgen de las vías descendentes del cerebro son mediados por opioides endógenos o neurotransmisores, como serotonina y noradrenalina. Este sistema inhibitorio evita la sobre-estimulación.</a:t>
            </a:r>
          </a:p>
          <a:p>
            <a:pPr eaLnBrk="1" hangingPunct="1">
              <a:spcAft>
                <a:spcPts val="600"/>
              </a:spcAft>
            </a:pPr>
            <a:r>
              <a:rPr lang="es-MX" sz="1100" dirty="0" smtClean="0"/>
              <a:t>Lesiones nerviosas periféricas experimentales en animales han sido asociadas con la disminución en los niveles de GABA y Glicina. Además, los receptores GABA y los receptores opioides disminuyen después de una lesión nerviosa.</a:t>
            </a:r>
          </a:p>
          <a:p>
            <a:pPr eaLnBrk="1" hangingPunct="1">
              <a:spcAft>
                <a:spcPts val="600"/>
              </a:spcAft>
            </a:pPr>
            <a:r>
              <a:rPr lang="es-MX" sz="1100" dirty="0" smtClean="0"/>
              <a:t>Se ha elaborado la hipótesis de que si los controles inhibitorios se pierden o se dañan, entonces los mecanismos excitatorios pueden dominar, permitiendo que las neuronas del cuerno dorsal se disparen de manera exagerada en respuesta a un estímulo nocivo lo cual eventualmente puede resultar en una mayor percepción del dolor. </a:t>
            </a:r>
          </a:p>
          <a:p>
            <a:pPr marL="190500" indent="-190500" eaLnBrk="1" hangingPunct="1">
              <a:spcAft>
                <a:spcPts val="300"/>
              </a:spcAft>
            </a:pPr>
            <a:r>
              <a:rPr lang="es-MX" sz="1050" b="1" dirty="0" smtClean="0"/>
              <a:t>Referencias</a:t>
            </a:r>
          </a:p>
          <a:p>
            <a:pPr marL="190500" indent="-190500" eaLnBrk="1" hangingPunct="1">
              <a:spcAft>
                <a:spcPts val="600"/>
              </a:spcAft>
            </a:pPr>
            <a:endParaRPr lang="en-CA" sz="1100" b="1" dirty="0" smtClean="0"/>
          </a:p>
          <a:p>
            <a:pPr>
              <a:spcAft>
                <a:spcPts val="600"/>
              </a:spcAft>
            </a:pPr>
            <a:r>
              <a:rPr lang="en-CA" sz="1100" dirty="0" smtClean="0"/>
              <a:t>Attal N, Bouhassira D. Mechanisms of pain in peripheral neuropathy. </a:t>
            </a:r>
            <a:r>
              <a:rPr lang="en-CA" sz="1100" i="1" dirty="0" smtClean="0"/>
              <a:t>Acta Neurol Scand</a:t>
            </a:r>
            <a:r>
              <a:rPr lang="en-CA" sz="1100" dirty="0" smtClean="0"/>
              <a:t> 1999; 173:12-24.</a:t>
            </a:r>
          </a:p>
          <a:p>
            <a:pPr>
              <a:spcAft>
                <a:spcPts val="600"/>
              </a:spcAft>
            </a:pPr>
            <a:r>
              <a:rPr lang="en-US" sz="1100" dirty="0" smtClean="0"/>
              <a:t>Doubell TP </a:t>
            </a:r>
            <a:r>
              <a:rPr lang="en-US" sz="1100" i="1" dirty="0" smtClean="0"/>
              <a:t>et al. </a:t>
            </a:r>
            <a:r>
              <a:rPr lang="en-US" sz="1100" dirty="0" smtClean="0"/>
              <a:t>In: Wall PD, Melzack R (eds). </a:t>
            </a:r>
            <a:r>
              <a:rPr lang="en-US" sz="1100" i="1" dirty="0" smtClean="0"/>
              <a:t>Textbook of Pain</a:t>
            </a:r>
            <a:r>
              <a:rPr lang="en-US" sz="1100" dirty="0" smtClean="0"/>
              <a:t>. 4th ed. </a:t>
            </a:r>
            <a:br>
              <a:rPr lang="en-US" sz="1100" dirty="0" smtClean="0"/>
            </a:br>
            <a:r>
              <a:rPr lang="en-US" sz="1100" dirty="0" smtClean="0"/>
              <a:t>Harcourt Publishers Limited; Edinburgh, UK: 1999.</a:t>
            </a:r>
            <a:endParaRPr lang="en-CA" sz="1100" dirty="0" smtClean="0"/>
          </a:p>
          <a:p>
            <a:pPr lvl="0">
              <a:spcAft>
                <a:spcPts val="600"/>
              </a:spcAft>
            </a:pPr>
            <a:r>
              <a:rPr lang="en-GB" sz="1100" dirty="0" smtClean="0"/>
              <a:t>Woolf CJ, Mannion RJ. Neuropathic pain: aetiology, symptoms, mechanisms, and management. </a:t>
            </a:r>
            <a:r>
              <a:rPr lang="en-GB" sz="1100" i="1" dirty="0" smtClean="0"/>
              <a:t>Lancet</a:t>
            </a:r>
            <a:r>
              <a:rPr lang="en-GB" sz="1100" dirty="0" smtClean="0"/>
              <a:t> 1999; 353(9168):1959-64.</a:t>
            </a:r>
            <a:endParaRPr lang="en-US" sz="1100" dirty="0" smtClean="0"/>
          </a:p>
          <a:p>
            <a:pPr marL="190500" indent="-190500" eaLnBrk="1" hangingPunct="1">
              <a:spcAft>
                <a:spcPts val="600"/>
              </a:spcAft>
              <a:buFontTx/>
              <a:buAutoNum type="arabicPeriod"/>
            </a:pPr>
            <a:endParaRPr lang="en-CA" sz="1100" dirty="0"/>
          </a:p>
          <a:p>
            <a:pPr marL="190500" indent="-190500" eaLnBrk="1" hangingPunct="1">
              <a:spcAft>
                <a:spcPts val="600"/>
              </a:spcAft>
              <a:buFontTx/>
              <a:buAutoNum type="arabicPeriod"/>
            </a:pPr>
            <a:endParaRPr lang="en-CA" sz="1100" dirty="0" smtClean="0"/>
          </a:p>
        </p:txBody>
      </p:sp>
      <p:sp>
        <p:nvSpPr>
          <p:cNvPr id="5" name="Rectangle 7"/>
          <p:cNvSpPr>
            <a:spLocks noGrp="1" noChangeArrowheads="1"/>
          </p:cNvSpPr>
          <p:nvPr>
            <p:ph type="sldNum" sz="quarter" idx="5"/>
          </p:nvPr>
        </p:nvSpPr>
        <p:spPr>
          <a:xfrm>
            <a:off x="3970938" y="8772669"/>
            <a:ext cx="3037840" cy="461804"/>
          </a:xfrm>
        </p:spPr>
        <p:txBody>
          <a:bodyPr/>
          <a:lstStyle/>
          <a:p>
            <a:fld id="{FC34AD7C-96A2-48E1-8088-9A58F8A9E959}" type="slidenum">
              <a:rPr lang="en-GB" smtClean="0">
                <a:solidFill>
                  <a:prstClr val="black"/>
                </a:solidFill>
              </a:rPr>
              <a:pPr/>
              <a:t>31</a:t>
            </a:fld>
            <a:endParaRPr lang="en-GB"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08B822-A49E-46BB-8019-31A81CB39AF6}" type="slidenum">
              <a:rPr lang="en-GB" smtClean="0">
                <a:solidFill>
                  <a:srgbClr val="000000"/>
                </a:solidFill>
              </a:rPr>
              <a:pPr/>
              <a:t>32</a:t>
            </a:fld>
            <a:endParaRPr lang="en-GB" dirty="0" smtClean="0">
              <a:solidFill>
                <a:srgbClr val="000000"/>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701040" y="4396661"/>
            <a:ext cx="5608320" cy="5299789"/>
          </a:xfrm>
          <a:noFill/>
        </p:spPr>
        <p:txBody>
          <a:bodyPr wrap="square" numCol="1" anchor="t" anchorCtr="0" compatLnSpc="1">
            <a:prstTxWarp prst="textNoShape">
              <a:avLst/>
            </a:prstTxWarp>
          </a:bodyPr>
          <a:lstStyle/>
          <a:p>
            <a:pPr marL="190500" indent="-190500" eaLnBrk="1" hangingPunct="1">
              <a:spcAft>
                <a:spcPts val="600"/>
              </a:spcAft>
            </a:pPr>
            <a:r>
              <a:rPr lang="es-MX" sz="1100" b="1" dirty="0" smtClean="0"/>
              <a:t>Notas del Conferencista</a:t>
            </a:r>
          </a:p>
          <a:p>
            <a:pPr indent="-190500">
              <a:spcAft>
                <a:spcPts val="600"/>
              </a:spcAft>
            </a:pPr>
            <a:r>
              <a:rPr lang="es-MX" sz="1100" dirty="0" smtClean="0"/>
              <a:t>Esta slide ilustra cómo una lesión del sistema nervioso puede reducir la inhibición en el cuerno dorsal a través de varios mecanismos.</a:t>
            </a:r>
          </a:p>
          <a:p>
            <a:pPr>
              <a:spcAft>
                <a:spcPts val="600"/>
              </a:spcAft>
            </a:pPr>
            <a:r>
              <a:rPr lang="es-MX" sz="1100" dirty="0" smtClean="0"/>
              <a:t>La estimulación de of interneuronas inhibitorias localizadas en el cuerno dorsal de la médula espinal libera neurotransmisores como ácido gamma-aminobutírico (GABA) y Glicina, que tienen el efecto de reducir la transmisión sináptica de impulsos sensoriales. </a:t>
            </a:r>
          </a:p>
          <a:p>
            <a:pPr>
              <a:spcAft>
                <a:spcPts val="600"/>
              </a:spcAft>
            </a:pPr>
            <a:r>
              <a:rPr lang="es-MX" sz="1100" dirty="0" smtClean="0"/>
              <a:t>Los mecanismos inhibitorios que surgen de las vías descendentes del cerebro son mediados por opioides endógenos o neurotransmisores, como serotonina y noradrenalina. Este sistema inhibitorio evita la sobre-estimulación.</a:t>
            </a:r>
          </a:p>
          <a:p>
            <a:pPr>
              <a:spcAft>
                <a:spcPts val="600"/>
              </a:spcAft>
            </a:pPr>
            <a:r>
              <a:rPr lang="es-MX" sz="1100" dirty="0" smtClean="0"/>
              <a:t>Lesiones nerviosas periféricas experimentales en animales han sido asociadas con la disminución en los niveles de GABA y Glicina. Además, los receptores GABA y los receptores opioides disminuyen después de una lesión nerviosa.</a:t>
            </a:r>
          </a:p>
          <a:p>
            <a:pPr>
              <a:spcAft>
                <a:spcPts val="300"/>
              </a:spcAft>
            </a:pPr>
            <a:r>
              <a:rPr lang="es-MX" sz="1100" dirty="0" smtClean="0"/>
              <a:t>Se ha elaborado la hipótesis de que si los controles inhibitorios se pierden o se dañan, entonces los mecanismos excitatorios pueden dominar, permitiendo que las neuronas del cuerno dorsal se disparen de manera exagerada en respuesta a un estímulo nocivo lo cual eventualmente puede resultar en una mayor percepción del dolor. </a:t>
            </a:r>
          </a:p>
          <a:p>
            <a:pPr eaLnBrk="1" hangingPunct="1">
              <a:spcAft>
                <a:spcPts val="300"/>
              </a:spcAft>
            </a:pPr>
            <a:r>
              <a:rPr lang="es-MX" sz="1100" dirty="0" smtClean="0"/>
              <a:t>En estados de dolor crónico existe un mayor déficit de inhibición descendente</a:t>
            </a:r>
            <a:r>
              <a:rPr lang="en-CA" sz="1100" dirty="0" smtClean="0"/>
              <a:t>.</a:t>
            </a:r>
            <a:endParaRPr lang="en-CA" sz="1100" dirty="0"/>
          </a:p>
          <a:p>
            <a:pPr marL="187833" indent="-187833">
              <a:spcAft>
                <a:spcPts val="600"/>
              </a:spcAft>
            </a:pPr>
            <a:r>
              <a:rPr lang="en-CA" sz="1100" b="1" dirty="0" smtClean="0"/>
              <a:t>Referencias</a:t>
            </a:r>
            <a:endParaRPr lang="en-CA" sz="1100" b="1" dirty="0"/>
          </a:p>
          <a:p>
            <a:pPr>
              <a:spcAft>
                <a:spcPts val="600"/>
              </a:spcAft>
            </a:pPr>
            <a:r>
              <a:rPr lang="en-CA" sz="1100" dirty="0" smtClean="0"/>
              <a:t>Attal N, Bouhassira D. Mechanisms of pain in peripheral neuropathy. </a:t>
            </a:r>
            <a:r>
              <a:rPr lang="en-CA" sz="1100" i="1" dirty="0" smtClean="0"/>
              <a:t>Acta Neurol Scand</a:t>
            </a:r>
            <a:r>
              <a:rPr lang="en-CA" sz="1100" dirty="0" smtClean="0"/>
              <a:t> 1999; 173:12-24.</a:t>
            </a:r>
          </a:p>
          <a:p>
            <a:pPr>
              <a:spcAft>
                <a:spcPts val="600"/>
              </a:spcAft>
            </a:pPr>
            <a:r>
              <a:rPr lang="en-US" sz="1100" dirty="0" smtClean="0"/>
              <a:t>Doubell TP </a:t>
            </a:r>
            <a:r>
              <a:rPr lang="en-US" sz="1100" i="1" dirty="0" smtClean="0"/>
              <a:t>et al. </a:t>
            </a:r>
            <a:r>
              <a:rPr lang="en-US" sz="1100" dirty="0" smtClean="0"/>
              <a:t>In: Wall PD, Melzack R (eds). </a:t>
            </a:r>
            <a:r>
              <a:rPr lang="en-US" sz="1100" i="1" dirty="0" smtClean="0"/>
              <a:t>Textbook of Pain</a:t>
            </a:r>
            <a:r>
              <a:rPr lang="en-US" sz="1100" dirty="0" smtClean="0"/>
              <a:t>. 4th ed. </a:t>
            </a:r>
            <a:br>
              <a:rPr lang="en-US" sz="1100" dirty="0" smtClean="0"/>
            </a:br>
            <a:r>
              <a:rPr lang="en-US" sz="1100" dirty="0" smtClean="0"/>
              <a:t>Harcourt Publishers Limited; Edinburgh, UK: 1999.</a:t>
            </a:r>
            <a:endParaRPr lang="en-CA" sz="1100" dirty="0" smtClean="0"/>
          </a:p>
          <a:p>
            <a:pPr lvl="0">
              <a:spcAft>
                <a:spcPts val="600"/>
              </a:spcAft>
            </a:pPr>
            <a:r>
              <a:rPr lang="en-GB" sz="1100" dirty="0" smtClean="0"/>
              <a:t>Woolf CJ, Mannion RJ. Neuropathic pain: aetiology, symptoms, mechanisms, and management. </a:t>
            </a:r>
            <a:r>
              <a:rPr lang="en-GB" sz="1100" i="1" dirty="0" smtClean="0"/>
              <a:t>Lancet</a:t>
            </a:r>
            <a:r>
              <a:rPr lang="en-GB" sz="1100" dirty="0" smtClean="0"/>
              <a:t> 1999; 353(9168):1959-64.</a:t>
            </a:r>
            <a:endParaRPr lang="en-US" sz="1100" dirty="0" smtClean="0"/>
          </a:p>
          <a:p>
            <a:pPr marL="187833" indent="-187833">
              <a:spcAft>
                <a:spcPts val="600"/>
              </a:spcAft>
            </a:pPr>
            <a:endParaRPr lang="en-CA" sz="1100" dirty="0"/>
          </a:p>
          <a:p>
            <a:pPr marL="187833" indent="-187833">
              <a:spcAft>
                <a:spcPts val="600"/>
              </a:spcAft>
              <a:buFontTx/>
              <a:buAutoNum type="arabicPeriod"/>
            </a:pPr>
            <a:endParaRPr lang="en-CA" sz="1100" dirty="0"/>
          </a:p>
          <a:p>
            <a:pPr>
              <a:spcAft>
                <a:spcPts val="600"/>
              </a:spcAft>
            </a:pPr>
            <a:endParaRPr lang="en-US" sz="11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08B822-A49E-46BB-8019-31A81CB39AF6}" type="slidenum">
              <a:rPr lang="en-GB" smtClean="0">
                <a:solidFill>
                  <a:srgbClr val="000000"/>
                </a:solidFill>
              </a:rPr>
              <a:pPr/>
              <a:t>33</a:t>
            </a:fld>
            <a:endParaRPr lang="en-GB" dirty="0" smtClean="0">
              <a:solidFill>
                <a:srgbClr val="000000"/>
              </a:solidFill>
            </a:endParaRPr>
          </a:p>
        </p:txBody>
      </p:sp>
      <p:sp>
        <p:nvSpPr>
          <p:cNvPr id="34819" name="Rectangle 2"/>
          <p:cNvSpPr>
            <a:spLocks noGrp="1" noRot="1" noChangeAspect="1" noChangeArrowheads="1" noTextEdit="1"/>
          </p:cNvSpPr>
          <p:nvPr>
            <p:ph type="sldImg"/>
          </p:nvPr>
        </p:nvSpPr>
        <p:spPr bwMode="auto">
          <a:xfrm>
            <a:off x="1250950" y="690563"/>
            <a:ext cx="4618038" cy="3463925"/>
          </a:xfrm>
          <a:noFill/>
          <a:ln>
            <a:solidFill>
              <a:srgbClr val="000000"/>
            </a:solidFill>
            <a:miter lim="800000"/>
            <a:headEnd/>
            <a:tailEnd/>
          </a:ln>
        </p:spPr>
      </p:sp>
      <p:sp>
        <p:nvSpPr>
          <p:cNvPr id="34820" name="Rectangle 3"/>
          <p:cNvSpPr>
            <a:spLocks noGrp="1" noChangeArrowheads="1"/>
          </p:cNvSpPr>
          <p:nvPr>
            <p:ph type="body" idx="1"/>
          </p:nvPr>
        </p:nvSpPr>
        <p:spPr bwMode="auto">
          <a:xfrm>
            <a:off x="701040" y="4387136"/>
            <a:ext cx="5608320" cy="5199453"/>
          </a:xfrm>
          <a:noFill/>
        </p:spPr>
        <p:txBody>
          <a:bodyPr wrap="square" numCol="1" anchor="t" anchorCtr="0" compatLnSpc="1">
            <a:prstTxWarp prst="textNoShape">
              <a:avLst/>
            </a:prstTxWarp>
          </a:bodyPr>
          <a:lstStyle/>
          <a:p>
            <a:pPr>
              <a:lnSpc>
                <a:spcPct val="90000"/>
              </a:lnSpc>
              <a:spcAft>
                <a:spcPts val="300"/>
              </a:spcAft>
              <a:tabLst>
                <a:tab pos="254000" algn="l"/>
              </a:tabLst>
            </a:pPr>
            <a:r>
              <a:rPr lang="es-MX" sz="900" b="1" dirty="0" smtClean="0"/>
              <a:t>Notas del Conferencista</a:t>
            </a:r>
          </a:p>
          <a:p>
            <a:pPr>
              <a:lnSpc>
                <a:spcPct val="90000"/>
              </a:lnSpc>
              <a:spcAft>
                <a:spcPts val="300"/>
              </a:spcAft>
              <a:tabLst>
                <a:tab pos="254000" algn="l"/>
              </a:tabLst>
            </a:pPr>
            <a:r>
              <a:rPr lang="es-MX" sz="900" dirty="0" smtClean="0"/>
              <a:t>La fibromialgia se caracteriza por mayor sensibilidad al dolor.</a:t>
            </a:r>
            <a:r>
              <a:rPr lang="es-MX" sz="900" baseline="30000" dirty="0" smtClean="0"/>
              <a:t> </a:t>
            </a:r>
            <a:r>
              <a:rPr lang="es-MX" sz="900" dirty="0" smtClean="0"/>
              <a:t>Aunque la patogénesis de la fibromialgia no se entiende completamente, las alteraciones del sistema nervioso central (SNC) pueden contribuir al dolor crónico de la fibromialgia.</a:t>
            </a:r>
            <a:r>
              <a:rPr lang="es-MX" sz="900" baseline="30000" dirty="0" smtClean="0"/>
              <a:t> </a:t>
            </a:r>
            <a:r>
              <a:rPr lang="es-MX" sz="900" dirty="0" smtClean="0"/>
              <a:t>En los pacientes con fibromialgia, un estímulo sensorial que normalmente evocaría una respuesta puede resultar en dolor. Los mecanismos del SNC, como la sensibilización central, pueden explicar la hipersensibilidad generalizada al dolor de las personas con fibromialgia.</a:t>
            </a:r>
            <a:endParaRPr lang="es-MX" sz="900" baseline="30000" dirty="0" smtClean="0"/>
          </a:p>
          <a:p>
            <a:pPr>
              <a:lnSpc>
                <a:spcPct val="90000"/>
              </a:lnSpc>
              <a:spcAft>
                <a:spcPts val="300"/>
              </a:spcAft>
              <a:tabLst>
                <a:tab pos="254000" algn="l"/>
              </a:tabLst>
            </a:pPr>
            <a:r>
              <a:rPr lang="es-MX" sz="900" dirty="0" smtClean="0"/>
              <a:t>Datos recientes sugieren que mayores niveles de neurotransmisores excitatorios (glutamato y sustancia P) pueden contribuir a la hiperactividad neuronal y a la sensibilización central. El dolor secundario es transmitido por medio de fibras C no mielinizadas y está relacionado con estados de dolor crónico. Se describe como sordo, intenso o quemante.</a:t>
            </a:r>
            <a:endParaRPr lang="es-MX" sz="900" baseline="30000" dirty="0" smtClean="0"/>
          </a:p>
          <a:p>
            <a:pPr>
              <a:lnSpc>
                <a:spcPct val="90000"/>
              </a:lnSpc>
              <a:spcAft>
                <a:spcPts val="300"/>
              </a:spcAft>
              <a:tabLst>
                <a:tab pos="254000" algn="l"/>
              </a:tabLst>
            </a:pPr>
            <a:r>
              <a:rPr lang="es-MX" sz="900" dirty="0" smtClean="0"/>
              <a:t>La estimulación repetitiva de las fibras C puede resultar en amplificación del dolor en las neuronas del cuerno dorsal de la médula espinal. Esto se conoce como wind-up y se cree que resulta de mecanismos centrales. Los pacientes con fibromialgia demuestran wind-up anormal; esto brinda evidencia adicional de que los mecanismos centrales pueden estar involucrados en la fibromialgia.</a:t>
            </a:r>
          </a:p>
          <a:p>
            <a:pPr>
              <a:lnSpc>
                <a:spcPct val="90000"/>
              </a:lnSpc>
              <a:spcAft>
                <a:spcPts val="300"/>
              </a:spcAft>
              <a:tabLst>
                <a:tab pos="254000" algn="l"/>
              </a:tabLst>
            </a:pPr>
            <a:r>
              <a:rPr lang="es-MX" sz="900" dirty="0" smtClean="0"/>
              <a:t>Otros cambios incluyen conectividad intrínseca alterada, función de fibra pequeña deteriorada y atrofia de la materia gris. </a:t>
            </a:r>
          </a:p>
          <a:p>
            <a:pPr eaLnBrk="1" hangingPunct="1">
              <a:lnSpc>
                <a:spcPct val="90000"/>
              </a:lnSpc>
              <a:spcBef>
                <a:spcPct val="0"/>
              </a:spcBef>
              <a:spcAft>
                <a:spcPts val="300"/>
              </a:spcAft>
              <a:buFontTx/>
              <a:buNone/>
            </a:pPr>
            <a:endParaRPr lang="es-MX" sz="900" b="1" dirty="0" smtClean="0"/>
          </a:p>
          <a:p>
            <a:pPr eaLnBrk="1" hangingPunct="1">
              <a:lnSpc>
                <a:spcPct val="90000"/>
              </a:lnSpc>
              <a:spcBef>
                <a:spcPct val="0"/>
              </a:spcBef>
              <a:spcAft>
                <a:spcPts val="300"/>
              </a:spcAft>
              <a:buFontTx/>
              <a:buNone/>
            </a:pPr>
            <a:r>
              <a:rPr lang="es-MX" sz="900" b="1" dirty="0" smtClean="0"/>
              <a:t>Referencias</a:t>
            </a:r>
          </a:p>
          <a:p>
            <a:pPr>
              <a:lnSpc>
                <a:spcPct val="90000"/>
              </a:lnSpc>
              <a:spcBef>
                <a:spcPct val="0"/>
              </a:spcBef>
              <a:spcAft>
                <a:spcPts val="300"/>
              </a:spcAft>
              <a:defRPr/>
            </a:pPr>
            <a:r>
              <a:rPr lang="en-CA" sz="900" dirty="0" smtClean="0"/>
              <a:t>Feraco P </a:t>
            </a:r>
            <a:r>
              <a:rPr lang="en-CA" sz="900" i="1" dirty="0" smtClean="0"/>
              <a:t>et al. </a:t>
            </a:r>
            <a:r>
              <a:rPr lang="en-CA" sz="900" dirty="0" smtClean="0"/>
              <a:t>Metabolic abnormalities in pain-processing regions of patients with fibromyalgia: a 3T MR spectroscopy study. </a:t>
            </a:r>
            <a:r>
              <a:rPr lang="en-CA" sz="900" i="1" dirty="0" smtClean="0"/>
              <a:t>AJNR Am J Neuroradiol</a:t>
            </a:r>
            <a:r>
              <a:rPr lang="en-CA" sz="900" dirty="0" smtClean="0"/>
              <a:t> 2011; 32(9):1585-90. </a:t>
            </a:r>
          </a:p>
          <a:p>
            <a:pPr>
              <a:lnSpc>
                <a:spcPct val="90000"/>
              </a:lnSpc>
              <a:spcBef>
                <a:spcPct val="0"/>
              </a:spcBef>
              <a:spcAft>
                <a:spcPts val="300"/>
              </a:spcAft>
              <a:defRPr/>
            </a:pPr>
            <a:r>
              <a:rPr lang="en-CA" sz="900" dirty="0" smtClean="0"/>
              <a:t>Gracely RH </a:t>
            </a:r>
            <a:r>
              <a:rPr lang="en-CA" sz="900" i="1" dirty="0" smtClean="0"/>
              <a:t>et al</a:t>
            </a:r>
            <a:r>
              <a:rPr lang="en-CA" sz="900" dirty="0" smtClean="0"/>
              <a:t>. Functional magnetic resonance imaging evidence of augmented pain processing in fibromyalgia. </a:t>
            </a:r>
            <a:r>
              <a:rPr lang="en-CA" sz="900" i="1" dirty="0" smtClean="0"/>
              <a:t>Arthritis Rheum</a:t>
            </a:r>
            <a:r>
              <a:rPr lang="en-CA" sz="900" dirty="0" smtClean="0"/>
              <a:t> 2002; 46(5):1333-43.</a:t>
            </a:r>
          </a:p>
          <a:p>
            <a:pPr>
              <a:lnSpc>
                <a:spcPct val="90000"/>
              </a:lnSpc>
              <a:spcBef>
                <a:spcPct val="0"/>
              </a:spcBef>
              <a:spcAft>
                <a:spcPts val="300"/>
              </a:spcAft>
              <a:defRPr/>
            </a:pPr>
            <a:r>
              <a:rPr lang="en-US" sz="900" dirty="0" smtClean="0"/>
              <a:t>Julien N</a:t>
            </a:r>
            <a:r>
              <a:rPr lang="en-US" sz="900" i="1" dirty="0" smtClean="0"/>
              <a:t> et al. </a:t>
            </a:r>
            <a:r>
              <a:rPr lang="en-CA" sz="900" dirty="0" smtClean="0"/>
              <a:t>Widespread pain in fibromyalgia is related to a deficit of endogenous pain inhibition. </a:t>
            </a:r>
            <a:r>
              <a:rPr lang="en-US" sz="900" i="1" dirty="0" smtClean="0"/>
              <a:t>Pain</a:t>
            </a:r>
            <a:r>
              <a:rPr lang="en-US" sz="900" dirty="0" smtClean="0"/>
              <a:t> 2005; </a:t>
            </a:r>
            <a:br>
              <a:rPr lang="en-US" sz="900" dirty="0" smtClean="0"/>
            </a:br>
            <a:r>
              <a:rPr lang="en-US" sz="900" dirty="0" smtClean="0"/>
              <a:t>114(1-2):295-302.</a:t>
            </a:r>
            <a:endParaRPr lang="en-CA" sz="900" dirty="0" smtClean="0"/>
          </a:p>
          <a:p>
            <a:pPr>
              <a:lnSpc>
                <a:spcPct val="90000"/>
              </a:lnSpc>
              <a:spcBef>
                <a:spcPct val="0"/>
              </a:spcBef>
              <a:spcAft>
                <a:spcPts val="300"/>
              </a:spcAft>
              <a:defRPr/>
            </a:pPr>
            <a:r>
              <a:rPr lang="en-CA" sz="900" dirty="0" smtClean="0"/>
              <a:t>Napadow V</a:t>
            </a:r>
            <a:r>
              <a:rPr lang="en-CA" sz="900" i="1" dirty="0" smtClean="0"/>
              <a:t> et al.</a:t>
            </a:r>
            <a:r>
              <a:rPr lang="en-CA" sz="900" dirty="0" smtClean="0"/>
              <a:t> Intrinsic brain connectivity in fibromyalgia is associated with chronic pain intensity. </a:t>
            </a:r>
            <a:r>
              <a:rPr lang="en-CA" sz="900" i="1" dirty="0" smtClean="0"/>
              <a:t>Arthritis Rheum</a:t>
            </a:r>
            <a:r>
              <a:rPr lang="en-CA" sz="900" dirty="0" smtClean="0"/>
              <a:t> 2010; 62(8):2545-55. </a:t>
            </a:r>
          </a:p>
          <a:p>
            <a:pPr>
              <a:lnSpc>
                <a:spcPct val="90000"/>
              </a:lnSpc>
              <a:spcBef>
                <a:spcPct val="0"/>
              </a:spcBef>
              <a:spcAft>
                <a:spcPts val="300"/>
              </a:spcAft>
              <a:defRPr/>
            </a:pPr>
            <a:r>
              <a:rPr lang="en-CA" sz="900" dirty="0" smtClean="0"/>
              <a:t>Robinson ME</a:t>
            </a:r>
            <a:r>
              <a:rPr lang="en-CA" sz="900" i="1" dirty="0" smtClean="0"/>
              <a:t> et al.</a:t>
            </a:r>
            <a:r>
              <a:rPr lang="en-CA" sz="900" dirty="0" smtClean="0"/>
              <a:t> Gray matter volumes of pain-related brain areas are decreased in fibromyalgia syndrome. </a:t>
            </a:r>
            <a:r>
              <a:rPr lang="en-CA" sz="900" i="1" dirty="0" smtClean="0"/>
              <a:t>J Pain</a:t>
            </a:r>
            <a:r>
              <a:rPr lang="en-CA" sz="900" dirty="0" smtClean="0"/>
              <a:t> 2011; 12(4):436-43.</a:t>
            </a:r>
          </a:p>
          <a:p>
            <a:pPr>
              <a:lnSpc>
                <a:spcPct val="90000"/>
              </a:lnSpc>
              <a:spcBef>
                <a:spcPct val="0"/>
              </a:spcBef>
              <a:spcAft>
                <a:spcPts val="300"/>
              </a:spcAft>
              <a:defRPr/>
            </a:pPr>
            <a:r>
              <a:rPr lang="en-CA" sz="900" dirty="0" smtClean="0"/>
              <a:t>Russell IJ</a:t>
            </a:r>
            <a:r>
              <a:rPr lang="en-CA" sz="900" i="1" dirty="0" smtClean="0"/>
              <a:t> et al.</a:t>
            </a:r>
            <a:r>
              <a:rPr lang="en-CA" sz="900" dirty="0" smtClean="0"/>
              <a:t> Elevated cerebrospinal fluid levels of substance P in patients with the fibromyalgia syndrome. </a:t>
            </a:r>
            <a:r>
              <a:rPr lang="en-CA" sz="900" i="1" dirty="0" smtClean="0"/>
              <a:t>Arthritis Rheum  </a:t>
            </a:r>
            <a:r>
              <a:rPr lang="en-CA" sz="900" dirty="0" smtClean="0"/>
              <a:t>1994; 37(11):1593-601.</a:t>
            </a:r>
          </a:p>
          <a:p>
            <a:pPr>
              <a:lnSpc>
                <a:spcPct val="90000"/>
              </a:lnSpc>
              <a:spcBef>
                <a:spcPct val="0"/>
              </a:spcBef>
              <a:spcAft>
                <a:spcPts val="300"/>
              </a:spcAft>
              <a:defRPr/>
            </a:pPr>
            <a:r>
              <a:rPr lang="en-CA" sz="900" dirty="0" smtClean="0"/>
              <a:t>Üçeyler N</a:t>
            </a:r>
            <a:r>
              <a:rPr lang="en-CA" sz="900" i="1" dirty="0" smtClean="0"/>
              <a:t> et al.</a:t>
            </a:r>
            <a:r>
              <a:rPr lang="en-CA" sz="900" dirty="0" smtClean="0"/>
              <a:t> Small fibre pathology in patients with fibromyalgia syndrome. </a:t>
            </a:r>
            <a:r>
              <a:rPr lang="en-CA" sz="900" i="1" dirty="0" smtClean="0"/>
              <a:t>Brain</a:t>
            </a:r>
            <a:r>
              <a:rPr lang="en-CA" sz="900" dirty="0" smtClean="0"/>
              <a:t> 2013; 136(Pt 6):1857-67.</a:t>
            </a:r>
          </a:p>
          <a:p>
            <a:pPr>
              <a:lnSpc>
                <a:spcPct val="90000"/>
              </a:lnSpc>
              <a:spcBef>
                <a:spcPct val="0"/>
              </a:spcBef>
              <a:spcAft>
                <a:spcPts val="300"/>
              </a:spcAft>
              <a:defRPr/>
            </a:pPr>
            <a:r>
              <a:rPr lang="en-CA" sz="900" dirty="0" smtClean="0"/>
              <a:t>Vaerøy H</a:t>
            </a:r>
            <a:r>
              <a:rPr lang="en-CA" sz="900" i="1" dirty="0" smtClean="0"/>
              <a:t> et al.</a:t>
            </a:r>
            <a:r>
              <a:rPr lang="en-CA" sz="900" dirty="0" smtClean="0"/>
              <a:t> Elevated CSF levels of substance P and high incidence of Raynaud phenomenon in patients with fibromyalgia: new features for diagnosis. </a:t>
            </a:r>
            <a:r>
              <a:rPr lang="en-CA" sz="900" i="1" dirty="0" smtClean="0"/>
              <a:t>Pain </a:t>
            </a:r>
            <a:r>
              <a:rPr lang="en-CA" sz="900" dirty="0" smtClean="0"/>
              <a:t>1988; 32(1):21-6.</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2832" y="4546029"/>
            <a:ext cx="6624736" cy="4690046"/>
          </a:xfrm>
        </p:spPr>
        <p:txBody>
          <a:bodyPr/>
          <a:lstStyle/>
          <a:p>
            <a:pPr marL="0" marR="0" indent="0" algn="l" defTabSz="914400" rtl="0" eaLnBrk="1" fontAlgn="auto" latinLnBrk="0" hangingPunct="1">
              <a:spcBef>
                <a:spcPts val="0"/>
              </a:spcBef>
              <a:spcAft>
                <a:spcPts val="300"/>
              </a:spcAft>
              <a:buClrTx/>
              <a:buSzTx/>
              <a:buFontTx/>
              <a:buNone/>
              <a:tabLst/>
              <a:defRPr/>
            </a:pPr>
            <a:r>
              <a:rPr lang="es-MX" sz="1100" b="1" dirty="0" smtClean="0"/>
              <a:t>Notas del Conferencista</a:t>
            </a:r>
          </a:p>
          <a:p>
            <a:pPr>
              <a:spcAft>
                <a:spcPts val="300"/>
              </a:spcAft>
              <a:defRPr/>
            </a:pPr>
            <a:r>
              <a:rPr lang="es-MX" sz="1100" spc="-10" dirty="0" smtClean="0"/>
              <a:t>Üçeyler et al investigaron la función y morfología de las fibras nerviosas pequeñas en 25 pacientes con  fibromialgia y 10 pacientes con depresión monopolar  sin dolor vs. controles sanos con edades y géneros similares. Los pacientes fueron sometidos a una evaluación neurológica y neuro-fisiológica completa. La función de las fibras pequeñas fue examinada por medio de pruebas sensoriales cuantitativas y potenciales evocados relacionados con dolor, y la densidad de las fibras nerviosas intraepidérmicas y las fibras nerviosas intra-epidérmicas en regeneración fueron cuantificadas en biopsias cutáneas con sacabocado de la parte inferior de la pierna y de la parte superior del muslo.</a:t>
            </a:r>
          </a:p>
          <a:p>
            <a:pPr>
              <a:spcAft>
                <a:spcPts val="300"/>
              </a:spcAft>
              <a:defRPr/>
            </a:pPr>
            <a:r>
              <a:rPr lang="es-MX" sz="1100" dirty="0" smtClean="0"/>
              <a:t>En comparación con los sujetos control, los pacientes con  </a:t>
            </a:r>
            <a:r>
              <a:rPr lang="es-MX" sz="1100" spc="-10" dirty="0" smtClean="0"/>
              <a:t>fibromialgia </a:t>
            </a:r>
            <a:r>
              <a:rPr lang="es-MX" sz="1100" dirty="0" smtClean="0"/>
              <a:t>– pero no los pacientes con depresión – tenían función de fibra pequeña deteriorada que aumentó los umbrales de detección de frío y calor en pruebas sensoriales cuantitativas (</a:t>
            </a:r>
            <a:r>
              <a:rPr lang="es-MX" sz="1100" i="1" dirty="0" smtClean="0"/>
              <a:t>p </a:t>
            </a:r>
            <a:r>
              <a:rPr lang="es-MX" sz="1100" dirty="0" smtClean="0"/>
              <a:t>&lt;0.001). Los potenciales evocados relacionados con dolor revelaron latencias N1 aumentadas al momento de la estimulación en los pies (</a:t>
            </a:r>
            <a:r>
              <a:rPr lang="es-MX" sz="1100" i="1" dirty="0" smtClean="0"/>
              <a:t>p </a:t>
            </a:r>
            <a:r>
              <a:rPr lang="es-MX" sz="1100" dirty="0" smtClean="0"/>
              <a:t>&lt;0.001) y menores amplitudes de los potenciales evocados relacionados con dolor al momento de la estimulación en la cara, manos y pies (</a:t>
            </a:r>
            <a:r>
              <a:rPr lang="es-MX" sz="1100" i="1" dirty="0" smtClean="0"/>
              <a:t>p </a:t>
            </a:r>
            <a:r>
              <a:rPr lang="es-MX" sz="1100" dirty="0" smtClean="0"/>
              <a:t>&lt;0.001) en los pacientes con fibromialgia en comparación con los pacientes con depresión y los sujetos control, indicando anormalidades de las fibras pequeñas o sus aferentes centrales.</a:t>
            </a:r>
          </a:p>
          <a:p>
            <a:pPr>
              <a:spcAft>
                <a:spcPts val="300"/>
              </a:spcAft>
              <a:defRPr/>
            </a:pPr>
            <a:r>
              <a:rPr lang="es-MX" sz="1100" dirty="0" smtClean="0"/>
              <a:t>En biopsias de piel, las fibras nerviosas  totales (</a:t>
            </a:r>
            <a:r>
              <a:rPr lang="es-MX" sz="1100" i="1" dirty="0" smtClean="0"/>
              <a:t>p </a:t>
            </a:r>
            <a:r>
              <a:rPr lang="es-MX" sz="1100" dirty="0" smtClean="0"/>
              <a:t>&lt;0.001) e intra-epidérmicas en regeneración (</a:t>
            </a:r>
            <a:r>
              <a:rPr lang="es-MX" sz="1100" i="1" dirty="0" smtClean="0"/>
              <a:t>p </a:t>
            </a:r>
            <a:r>
              <a:rPr lang="es-MX" sz="1100" dirty="0" smtClean="0"/>
              <a:t>&lt;0.01) en la parte inferior de la pierna y parte superior del muslo se redujeron en los pacientes con fibromialgia en comparación con los sujetos control. Una reducción en los haces de fibras nerviosas dérmicas no-mielinizadas fue reportada en muestras cutáneas de pacientes con fibromialgia en comparación con pacientes con depresión y sujetos control sanos, mientras que las fibras nerviosas mielinizadas no fueron afectadas. </a:t>
            </a:r>
          </a:p>
          <a:p>
            <a:pPr>
              <a:spcAft>
                <a:spcPts val="300"/>
              </a:spcAft>
              <a:defRPr/>
            </a:pPr>
            <a:r>
              <a:rPr lang="es-MX" sz="1100" dirty="0" smtClean="0"/>
              <a:t>Los 3 métodos usados soportan el concepto de la función de fibra pequeña deteriorada en pacientes con  fibromialgia, indicando también una naturaleza neuropática del dolor.</a:t>
            </a:r>
          </a:p>
          <a:p>
            <a:pPr>
              <a:spcAft>
                <a:spcPts val="300"/>
              </a:spcAft>
              <a:defRPr/>
            </a:pPr>
            <a:endParaRPr lang="es-MX" sz="1100" dirty="0" smtClean="0"/>
          </a:p>
          <a:p>
            <a:pPr marL="0" marR="0" indent="0" algn="l" defTabSz="914400" rtl="0" eaLnBrk="1" fontAlgn="auto" latinLnBrk="0" hangingPunct="1">
              <a:spcBef>
                <a:spcPts val="0"/>
              </a:spcBef>
              <a:spcAft>
                <a:spcPts val="300"/>
              </a:spcAft>
              <a:buClrTx/>
              <a:buSzTx/>
              <a:buFontTx/>
              <a:buNone/>
              <a:tabLst/>
              <a:defRPr/>
            </a:pPr>
            <a:r>
              <a:rPr lang="es-MX" sz="1100" b="1" dirty="0" smtClean="0"/>
              <a:t>Referencia</a:t>
            </a:r>
          </a:p>
          <a:p>
            <a:r>
              <a:rPr lang="en-CA" sz="1100" dirty="0" smtClean="0"/>
              <a:t>Üçeyler N</a:t>
            </a:r>
            <a:r>
              <a:rPr lang="en-CA" sz="1100" i="1" dirty="0" smtClean="0"/>
              <a:t> et al.</a:t>
            </a:r>
            <a:r>
              <a:rPr lang="en-CA" sz="1100" dirty="0" smtClean="0"/>
              <a:t> Small fibre pathology in patients with fibromyalgia syndrome. </a:t>
            </a:r>
            <a:r>
              <a:rPr lang="en-CA" sz="1100" i="1" dirty="0" smtClean="0"/>
              <a:t>Brain</a:t>
            </a:r>
            <a:r>
              <a:rPr lang="en-CA" sz="1100" dirty="0" smtClean="0"/>
              <a:t> 2013; 136(Pt 6):1857-67.</a:t>
            </a:r>
            <a:endParaRPr lang="en-US" sz="1100" dirty="0" smtClean="0"/>
          </a:p>
          <a:p>
            <a:pPr>
              <a:spcAft>
                <a:spcPts val="300"/>
              </a:spcAft>
              <a:defRPr/>
            </a:pPr>
            <a:endParaRPr lang="en-US" sz="1100" b="1" dirty="0"/>
          </a:p>
          <a:p>
            <a:pPr>
              <a:spcAft>
                <a:spcPts val="300"/>
              </a:spcAft>
            </a:pPr>
            <a:endParaRPr lang="en-US" sz="1100"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34</a:t>
            </a:fld>
            <a:endParaRPr lang="en-CA" dirty="0"/>
          </a:p>
        </p:txBody>
      </p:sp>
    </p:spTree>
    <p:extLst>
      <p:ext uri="{BB962C8B-B14F-4D97-AF65-F5344CB8AC3E}">
        <p14:creationId xmlns:p14="http://schemas.microsoft.com/office/powerpoint/2010/main" val="26829214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35</a:t>
            </a:fld>
            <a:endParaRPr lang="en-CA" dirty="0"/>
          </a:p>
        </p:txBody>
      </p:sp>
    </p:spTree>
    <p:extLst>
      <p:ext uri="{BB962C8B-B14F-4D97-AF65-F5344CB8AC3E}">
        <p14:creationId xmlns:p14="http://schemas.microsoft.com/office/powerpoint/2010/main" val="25319864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E25938A1-360E-479E-A2D5-AA8FFA816EE8}" type="slidenum">
              <a:rPr lang="en-US" sz="1000" smtClean="0"/>
              <a:pPr eaLnBrk="1" hangingPunct="1"/>
              <a:t>36</a:t>
            </a:fld>
            <a:endParaRPr lang="en-US" sz="1000" dirty="0" smtClean="0"/>
          </a:p>
        </p:txBody>
      </p:sp>
      <p:sp>
        <p:nvSpPr>
          <p:cNvPr id="174083" name="Rectangle 6"/>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74084" name="Rectangle 7"/>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b="1" dirty="0" smtClean="0"/>
              <a:t>Notas del Conferencista</a:t>
            </a:r>
          </a:p>
          <a:p>
            <a:pPr>
              <a:spcAft>
                <a:spcPts val="600"/>
              </a:spcAft>
            </a:pPr>
            <a:r>
              <a:rPr lang="es-MX" dirty="0" smtClean="0"/>
              <a:t>Esta slide puede ser usada para resumir los mensajes clave de esta sección.</a:t>
            </a:r>
          </a:p>
          <a:p>
            <a:pPr>
              <a:spcAft>
                <a:spcPts val="300"/>
              </a:spcAft>
              <a:tabLst>
                <a:tab pos="254000" algn="l"/>
              </a:tabLst>
            </a:pPr>
            <a:endParaRPr lang="es-MX"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4</a:t>
            </a:fld>
            <a:endParaRPr lang="en-CA" dirty="0"/>
          </a:p>
        </p:txBody>
      </p:sp>
    </p:spTree>
    <p:extLst>
      <p:ext uri="{BB962C8B-B14F-4D97-AF65-F5344CB8AC3E}">
        <p14:creationId xmlns:p14="http://schemas.microsoft.com/office/powerpoint/2010/main" val="2363972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5</a:t>
            </a:fld>
            <a:endParaRPr lang="en-CA" dirty="0"/>
          </a:p>
        </p:txBody>
      </p:sp>
    </p:spTree>
    <p:extLst>
      <p:ext uri="{BB962C8B-B14F-4D97-AF65-F5344CB8AC3E}">
        <p14:creationId xmlns:p14="http://schemas.microsoft.com/office/powerpoint/2010/main" val="3968022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3"/>
          <p:cNvSpPr>
            <a:spLocks noGrp="1" noChangeArrowheads="1"/>
          </p:cNvSpPr>
          <p:nvPr>
            <p:ph type="body" idx="1"/>
          </p:nvPr>
        </p:nvSpPr>
        <p:spPr>
          <a:xfrm>
            <a:off x="504455" y="4431115"/>
            <a:ext cx="6053425" cy="5669925"/>
          </a:xfrm>
        </p:spPr>
        <p:txBody>
          <a:bodyPr/>
          <a:lstStyle/>
          <a:p>
            <a:pPr>
              <a:spcAft>
                <a:spcPts val="307"/>
              </a:spcAft>
            </a:pPr>
            <a:r>
              <a:rPr lang="es-MX" sz="800" b="1" dirty="0" smtClean="0"/>
              <a:t>Notas del Conferencista</a:t>
            </a:r>
          </a:p>
          <a:p>
            <a:r>
              <a:rPr lang="es-MX" sz="800" dirty="0" smtClean="0"/>
              <a:t>Esta slide ilustra tres categorías generales de dolor: Sensibilización central/dolor disfuncional, neuropático y dolor nociceptivo. También es importante mencionar que muchos países presentan más de un tipo de dolor y esto se denomina estados de ‘dolor mixto’.</a:t>
            </a:r>
          </a:p>
          <a:p>
            <a:pPr lvl="0"/>
            <a:r>
              <a:rPr lang="es-MX" sz="800" b="1" dirty="0" smtClean="0"/>
              <a:t>El dolor nociceptivo </a:t>
            </a:r>
            <a:r>
              <a:rPr lang="es-MX" sz="800" dirty="0" smtClean="0"/>
              <a:t>es una respuesta fisiológica apropiada que ocurre cuando neuronas sensoriales periféricas específicas (nociceptores) responden a un estímulo nocivo. El dolor nociceptivo tiene un rol protector porque produce respuestas conductuales y reflejos que minimizan el daño tisular. El origen del dolor nociceptivo puede ser somático o visceral. El dolor somático, como la gota, osteoartritis u dolor inducido por trauma, se origina con los nociceptores músculo-esqueléticos o cutáneo y generalmente está bien localizado. El dolor visceral, como la dismenorrea, se origina en nociceptores localizados en órganos huecos y musculo liso; y generalmente es referido.</a:t>
            </a:r>
          </a:p>
          <a:p>
            <a:r>
              <a:rPr lang="es-MX" sz="800" b="1" dirty="0" smtClean="0"/>
              <a:t>El dolor neuropático </a:t>
            </a:r>
            <a:r>
              <a:rPr lang="es-MX" sz="800" dirty="0" smtClean="0"/>
              <a:t>ha sido definido por la Asociación Internacional para el Estudio del Dolor como ‘iniciado o causado por una lesión primaria en el sistema nervioso’. Dependiendo de dónde ocurre la lesión o disfunción en el sistema nervioso, el origen del dolor neuropático puede ser periférico (como en la neuropatía diabética periférica dolorosa y en la neuralgia post-herpética) o de origen central (por ejemplo, dolor neuropático asociado con accidente vascular cerebral o lesión a la médula espinal). </a:t>
            </a:r>
          </a:p>
          <a:p>
            <a:pPr lvl="0">
              <a:spcAft>
                <a:spcPts val="300"/>
              </a:spcAft>
            </a:pPr>
            <a:r>
              <a:rPr lang="es-MX" sz="800" b="1" dirty="0" smtClean="0"/>
              <a:t>Sensibilización central/dolor disfuncional </a:t>
            </a:r>
            <a:r>
              <a:rPr lang="es-MX" sz="800" kern="1200" dirty="0" smtClean="0">
                <a:solidFill>
                  <a:schemeClr val="tx1"/>
                </a:solidFill>
                <a:latin typeface="+mn-lt"/>
                <a:ea typeface="+mn-ea"/>
                <a:cs typeface="+mn-cs"/>
              </a:rPr>
              <a:t>se define como </a:t>
            </a:r>
            <a:r>
              <a:rPr lang="es-MX" sz="800" i="0" kern="1200" dirty="0" smtClean="0">
                <a:solidFill>
                  <a:schemeClr val="tx1"/>
                </a:solidFill>
                <a:latin typeface="+mn-lt"/>
                <a:ea typeface="+mn-ea"/>
                <a:cs typeface="+mn-cs"/>
              </a:rPr>
              <a:t>“hipersensibilidad del sistema del dolor de modo que se pueden activar estímulos normalmente inocuos y las respuestas perceptuales a estímulos nocivos son exageradas, prolongadas y diseminadas ampliamente”. Algunos ejemplos</a:t>
            </a:r>
            <a:r>
              <a:rPr lang="es-MX" sz="800" i="0" kern="1200" baseline="0" dirty="0" smtClean="0">
                <a:solidFill>
                  <a:schemeClr val="tx1"/>
                </a:solidFill>
                <a:latin typeface="+mn-lt"/>
                <a:ea typeface="+mn-ea"/>
                <a:cs typeface="+mn-cs"/>
              </a:rPr>
              <a:t> de este tipo de dolor son </a:t>
            </a:r>
            <a:r>
              <a:rPr lang="es-MX" sz="800" dirty="0" smtClean="0"/>
              <a:t>fibromialgia, trastornos de la articulación temporomandibular, migraña crónica/cefalea por tensión</a:t>
            </a:r>
            <a:r>
              <a:rPr lang="es-MX" sz="800" baseline="0" dirty="0" smtClean="0"/>
              <a:t>, cistitis Intersticial, </a:t>
            </a:r>
            <a:r>
              <a:rPr lang="es-MX" sz="800" dirty="0" smtClean="0"/>
              <a:t>síndrome de intestino irritable y síndrome de dolor regional complejo.   </a:t>
            </a:r>
          </a:p>
          <a:p>
            <a:r>
              <a:rPr lang="es-MX" sz="800" dirty="0" smtClean="0"/>
              <a:t>Existen casos en los que existe más de un tipo de patofisiología del dolor </a:t>
            </a:r>
            <a:r>
              <a:rPr lang="es-MX" sz="800" b="1" dirty="0" smtClean="0"/>
              <a:t>(dolor mixto)</a:t>
            </a:r>
            <a:r>
              <a:rPr lang="es-MX" sz="800" dirty="0" smtClean="0"/>
              <a:t>. Por ejemplo, en un paciente con un disco lumbar herniado con radiculopatía, es común experimentar tanto</a:t>
            </a:r>
            <a:r>
              <a:rPr lang="es-MX" sz="800" baseline="0" dirty="0" smtClean="0"/>
              <a:t> dolor </a:t>
            </a:r>
            <a:r>
              <a:rPr lang="es-MX" sz="800" dirty="0" smtClean="0"/>
              <a:t>nociceptivo como inflamatorio alrededor del área de la espalda baja con el movimiento y dolor neuropático, en el territorio</a:t>
            </a:r>
            <a:r>
              <a:rPr lang="es-MX" sz="800" baseline="0" dirty="0" smtClean="0"/>
              <a:t> donde se distribuye la raíz afectada </a:t>
            </a:r>
            <a:r>
              <a:rPr lang="es-MX" sz="800" dirty="0" smtClean="0"/>
              <a:t>(extremidad inferior). </a:t>
            </a:r>
          </a:p>
          <a:p>
            <a:pPr defTabSz="922937">
              <a:spcAft>
                <a:spcPts val="600"/>
              </a:spcAft>
              <a:defRPr/>
            </a:pPr>
            <a:endParaRPr lang="es-MX" sz="800" dirty="0" smtClean="0"/>
          </a:p>
          <a:p>
            <a:pPr>
              <a:spcAft>
                <a:spcPts val="600"/>
              </a:spcAft>
            </a:pPr>
            <a:r>
              <a:rPr lang="es-MX" sz="800" b="1" dirty="0" smtClean="0"/>
              <a:t>Referencias</a:t>
            </a:r>
          </a:p>
          <a:p>
            <a:pPr>
              <a:spcAft>
                <a:spcPts val="600"/>
              </a:spcAft>
            </a:pPr>
            <a:r>
              <a:rPr lang="en-US" sz="800" dirty="0" smtClean="0"/>
              <a:t>Freynhagen R, Baron R. The evaluation of neuropathic components in low back pain. </a:t>
            </a:r>
            <a:r>
              <a:rPr lang="en-US" sz="800" i="1" dirty="0" smtClean="0"/>
              <a:t>Curr Pain Headache Rep</a:t>
            </a:r>
            <a:r>
              <a:rPr lang="en-US" sz="800" dirty="0" smtClean="0"/>
              <a:t> 2009; 13(3):185-90.</a:t>
            </a:r>
          </a:p>
          <a:p>
            <a:pPr>
              <a:spcAft>
                <a:spcPts val="600"/>
              </a:spcAft>
            </a:pPr>
            <a:r>
              <a:rPr lang="en-US" sz="800" dirty="0" smtClean="0"/>
              <a:t>Jensen TS </a:t>
            </a:r>
            <a:r>
              <a:rPr lang="en-US" sz="800" i="1" dirty="0" smtClean="0"/>
              <a:t>et al. </a:t>
            </a:r>
            <a:r>
              <a:rPr lang="en-CA" sz="800" dirty="0" smtClean="0"/>
              <a:t>A new definition of neuropathic pain. </a:t>
            </a:r>
            <a:r>
              <a:rPr lang="en-US" sz="800" i="1" dirty="0" smtClean="0"/>
              <a:t>Pain </a:t>
            </a:r>
            <a:r>
              <a:rPr lang="en-US" sz="800" dirty="0" smtClean="0"/>
              <a:t>2011; 152(10):2204-5.</a:t>
            </a:r>
          </a:p>
          <a:p>
            <a:pPr>
              <a:spcAft>
                <a:spcPts val="600"/>
              </a:spcAft>
            </a:pPr>
            <a:r>
              <a:rPr lang="en-US" sz="800" dirty="0" smtClean="0"/>
              <a:t>Julius D </a:t>
            </a:r>
            <a:r>
              <a:rPr lang="en-US" sz="800" i="1" dirty="0" smtClean="0"/>
              <a:t>et al. </a:t>
            </a:r>
            <a:r>
              <a:rPr lang="en-US" sz="800" dirty="0" smtClean="0"/>
              <a:t>In: McMahon SB, Koltzenburg M (eds). </a:t>
            </a:r>
            <a:r>
              <a:rPr lang="en-US" sz="800" i="1" dirty="0" smtClean="0"/>
              <a:t>Wall and Melzack’s Textbook of Pain. </a:t>
            </a:r>
            <a:r>
              <a:rPr lang="en-US" sz="800" dirty="0" smtClean="0"/>
              <a:t>5th ed. Elsevier; London, UK: 2006.</a:t>
            </a:r>
          </a:p>
          <a:p>
            <a:pPr>
              <a:spcAft>
                <a:spcPts val="600"/>
              </a:spcAft>
            </a:pPr>
            <a:r>
              <a:rPr lang="en-US" sz="800" dirty="0" smtClean="0"/>
              <a:t>Ross E. </a:t>
            </a:r>
            <a:r>
              <a:rPr lang="en-CA" sz="800" dirty="0" smtClean="0"/>
              <a:t>Moving towards rational pharmacological management of pain with an improved classification system of pain. </a:t>
            </a:r>
            <a:br>
              <a:rPr lang="en-CA" sz="800" dirty="0" smtClean="0"/>
            </a:br>
            <a:r>
              <a:rPr lang="en-US" sz="800" i="1" dirty="0" smtClean="0"/>
              <a:t>Expert Opin Pharmacother </a:t>
            </a:r>
            <a:r>
              <a:rPr lang="en-US" sz="800" dirty="0" smtClean="0"/>
              <a:t>2001; 2(1):1529-30.</a:t>
            </a:r>
          </a:p>
          <a:p>
            <a:pPr>
              <a:spcAft>
                <a:spcPts val="600"/>
              </a:spcAft>
            </a:pPr>
            <a:r>
              <a:rPr lang="en-US" sz="800" dirty="0" smtClean="0"/>
              <a:t>Webster LR. </a:t>
            </a:r>
            <a:r>
              <a:rPr lang="en-CA" sz="800" dirty="0" smtClean="0"/>
              <a:t>Breakthrough pain in the management of chronic persistent pain syndromes. </a:t>
            </a:r>
            <a:r>
              <a:rPr lang="en-US" sz="800" i="1" dirty="0" smtClean="0"/>
              <a:t>Am J Manag Care </a:t>
            </a:r>
            <a:r>
              <a:rPr lang="en-US" sz="800" dirty="0" smtClean="0"/>
              <a:t>2008; 14(5 Suppl 1):S116-22.</a:t>
            </a:r>
          </a:p>
          <a:p>
            <a:pPr>
              <a:spcAft>
                <a:spcPts val="600"/>
              </a:spcAft>
            </a:pPr>
            <a:r>
              <a:rPr lang="en-US" sz="800" dirty="0" smtClean="0"/>
              <a:t>Woolf CJ. </a:t>
            </a:r>
            <a:r>
              <a:rPr lang="en-CA" sz="800" dirty="0" smtClean="0"/>
              <a:t>Central sensitization: implications for the diagnosis and treatment of pain. </a:t>
            </a:r>
            <a:r>
              <a:rPr lang="en-US" sz="800" i="1" dirty="0" smtClean="0"/>
              <a:t>Pain</a:t>
            </a:r>
            <a:r>
              <a:rPr lang="en-US" sz="800" dirty="0" smtClean="0"/>
              <a:t> 2011; 152(3 Suppl):S2-15.</a:t>
            </a:r>
          </a:p>
          <a:p>
            <a:pPr>
              <a:spcAft>
                <a:spcPts val="303"/>
              </a:spcAft>
            </a:pPr>
            <a:endParaRPr lang="en-US" sz="800" dirty="0" smtClean="0"/>
          </a:p>
          <a:p>
            <a:pPr>
              <a:spcAft>
                <a:spcPts val="303"/>
              </a:spcAft>
            </a:pPr>
            <a:endParaRPr lang="en-US" sz="800" dirty="0"/>
          </a:p>
        </p:txBody>
      </p:sp>
      <p:sp>
        <p:nvSpPr>
          <p:cNvPr id="4" name="Slide Image Placeholder 3"/>
          <p:cNvSpPr>
            <a:spLocks noGrp="1" noRot="1" noChangeAspect="1"/>
          </p:cNvSpPr>
          <p:nvPr>
            <p:ph type="sldImg"/>
          </p:nvPr>
        </p:nvSpPr>
        <p:spPr/>
      </p:sp>
      <p:sp>
        <p:nvSpPr>
          <p:cNvPr id="5" name="Slide Number Placeholder 3"/>
          <p:cNvSpPr>
            <a:spLocks noGrp="1"/>
          </p:cNvSpPr>
          <p:nvPr>
            <p:ph type="sldNum" sz="quarter" idx="5"/>
          </p:nvPr>
        </p:nvSpPr>
        <p:spPr>
          <a:xfrm>
            <a:off x="3970938" y="8772668"/>
            <a:ext cx="3037840" cy="461804"/>
          </a:xfrm>
        </p:spPr>
        <p:txBody>
          <a:bodyPr/>
          <a:lstStyle/>
          <a:p>
            <a:fld id="{C869435C-097B-40B4-A7F6-991F06607D84}" type="slidenum">
              <a:rPr lang="en-CA" smtClean="0">
                <a:solidFill>
                  <a:prstClr val="black"/>
                </a:solidFill>
              </a:rPr>
              <a:pPr/>
              <a:t>6</a:t>
            </a:fld>
            <a:endParaRPr lang="en-CA"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3"/>
          <p:cNvSpPr>
            <a:spLocks noGrp="1" noChangeArrowheads="1"/>
          </p:cNvSpPr>
          <p:nvPr>
            <p:ph type="body" idx="1"/>
          </p:nvPr>
        </p:nvSpPr>
        <p:spPr>
          <a:xfrm>
            <a:off x="701040" y="4387134"/>
            <a:ext cx="5608320" cy="4980884"/>
          </a:xfrm>
        </p:spPr>
        <p:txBody>
          <a:bodyPr/>
          <a:lstStyle/>
          <a:p>
            <a:pPr marL="0" lvl="1"/>
            <a:r>
              <a:rPr lang="es-MX" b="1" dirty="0" smtClean="0"/>
              <a:t>Notas del Conferencista</a:t>
            </a:r>
          </a:p>
          <a:p>
            <a:pPr>
              <a:spcAft>
                <a:spcPts val="303"/>
              </a:spcAft>
            </a:pPr>
            <a:r>
              <a:rPr lang="es-MX" b="0" dirty="0" smtClean="0"/>
              <a:t>Una definición of</a:t>
            </a:r>
            <a:r>
              <a:rPr lang="es-MX" b="0" baseline="0" dirty="0" smtClean="0"/>
              <a:t> sensibilización central</a:t>
            </a:r>
            <a:r>
              <a:rPr lang="es-MX" b="0" dirty="0" smtClean="0"/>
              <a:t>/dolor disfuncional </a:t>
            </a:r>
            <a:r>
              <a:rPr lang="es-MX" b="0" kern="1200" dirty="0" smtClean="0">
                <a:solidFill>
                  <a:schemeClr val="tx1"/>
                </a:solidFill>
              </a:rPr>
              <a:t>es </a:t>
            </a:r>
            <a:r>
              <a:rPr lang="es-MX" b="0" i="0" kern="1200" dirty="0" smtClean="0">
                <a:solidFill>
                  <a:schemeClr val="tx1"/>
                </a:solidFill>
              </a:rPr>
              <a:t>“hipersensibilidad del sistema del dolor de modo que estímulos normalmente inocuos pueden activarse y  las respuestas perceptuales a estímulos nocivos son exageradas</a:t>
            </a:r>
            <a:r>
              <a:rPr lang="es-MX" i="0" kern="1200" dirty="0" smtClean="0">
                <a:solidFill>
                  <a:schemeClr val="tx1"/>
                </a:solidFill>
              </a:rPr>
              <a:t>, prolongadas y se diseminan ampliamente”. Algunos ejemplos</a:t>
            </a:r>
            <a:r>
              <a:rPr lang="es-MX" i="0" kern="1200" baseline="0" dirty="0" smtClean="0">
                <a:solidFill>
                  <a:schemeClr val="tx1"/>
                </a:solidFill>
              </a:rPr>
              <a:t> de este tipo de dolor son </a:t>
            </a:r>
            <a:r>
              <a:rPr lang="es-MX" dirty="0" smtClean="0"/>
              <a:t>fibromialgia, trastorno de la articulación temporomandibular, cefalea crónica tipo migraña/por tensión, Cistitis </a:t>
            </a:r>
            <a:r>
              <a:rPr lang="es-MX" baseline="0" dirty="0" smtClean="0"/>
              <a:t>intersticial, </a:t>
            </a:r>
            <a:r>
              <a:rPr lang="es-MX" dirty="0" smtClean="0"/>
              <a:t>síndrome de intestino irritable y síndrome de dolor regional complejo.   </a:t>
            </a:r>
          </a:p>
          <a:p>
            <a:pPr marL="0" lvl="1"/>
            <a:r>
              <a:rPr lang="es-MX" dirty="0" smtClean="0"/>
              <a:t>Los pacientes con  estas condiciones experimentan hipersensibilidad al dolor, sensaciones-posteriores y  mayor sumación temporal, y frecuentemente exhiben síntomas comórbidos como fatiga, trastornos del sueño  y/o trastornos del estado de ánimo. Estas características comunes sugieren una patofisiología común para este tipo de dolor, cuya terminología es proceso de cambio (in flux). </a:t>
            </a:r>
            <a:br>
              <a:rPr lang="es-MX" dirty="0" smtClean="0"/>
            </a:br>
            <a:endParaRPr lang="es-MX" dirty="0" smtClean="0"/>
          </a:p>
          <a:p>
            <a:pPr marL="0" lvl="1"/>
            <a:r>
              <a:rPr lang="es-MX" b="1" dirty="0" smtClean="0"/>
              <a:t>Referencia</a:t>
            </a:r>
          </a:p>
          <a:p>
            <a:pPr marL="0" lvl="1"/>
            <a:r>
              <a:rPr lang="en-US" dirty="0" smtClean="0"/>
              <a:t>Woolf CJ. </a:t>
            </a:r>
            <a:r>
              <a:rPr lang="en-CA" dirty="0" smtClean="0"/>
              <a:t>Central sensitization: implications for the diagnosis and treatment of pain. </a:t>
            </a:r>
            <a:r>
              <a:rPr lang="en-CA" i="1" dirty="0" smtClean="0"/>
              <a:t>Pain</a:t>
            </a:r>
            <a:r>
              <a:rPr lang="en-CA" dirty="0" smtClean="0"/>
              <a:t> </a:t>
            </a:r>
            <a:r>
              <a:rPr lang="en-US" dirty="0" smtClean="0"/>
              <a:t>2011; 152(3 Suppl):S2-15.</a:t>
            </a:r>
          </a:p>
          <a:p>
            <a:pPr lvl="1"/>
            <a:endParaRPr lang="en-GB" dirty="0"/>
          </a:p>
        </p:txBody>
      </p:sp>
      <p:sp>
        <p:nvSpPr>
          <p:cNvPr id="4" name="Slide Image Placeholder 3"/>
          <p:cNvSpPr>
            <a:spLocks noGrp="1" noRot="1" noChangeAspect="1"/>
          </p:cNvSpPr>
          <p:nvPr>
            <p:ph type="sldImg"/>
          </p:nvPr>
        </p:nvSpPr>
        <p:spPr/>
      </p:sp>
      <p:sp>
        <p:nvSpPr>
          <p:cNvPr id="5" name="Slide Number Placeholder 3"/>
          <p:cNvSpPr>
            <a:spLocks noGrp="1"/>
          </p:cNvSpPr>
          <p:nvPr>
            <p:ph type="sldNum" sz="quarter" idx="5"/>
          </p:nvPr>
        </p:nvSpPr>
        <p:spPr>
          <a:xfrm>
            <a:off x="3970938" y="8772668"/>
            <a:ext cx="3037840" cy="461804"/>
          </a:xfrm>
        </p:spPr>
        <p:txBody>
          <a:bodyPr/>
          <a:lstStyle/>
          <a:p>
            <a:fld id="{C869435C-097B-40B4-A7F6-991F06607D84}" type="slidenum">
              <a:rPr lang="en-CA" smtClean="0">
                <a:solidFill>
                  <a:prstClr val="black"/>
                </a:solidFill>
              </a:rPr>
              <a:pPr/>
              <a:t>7</a:t>
            </a:fld>
            <a:endParaRPr lang="en-CA"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7"/>
            <a:ext cx="5608320" cy="5042613"/>
          </a:xfrm>
        </p:spPr>
        <p:txBody>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lang="es-MX" b="1" noProof="0" dirty="0" smtClean="0"/>
              <a:t>Notas del Conferencista</a:t>
            </a:r>
          </a:p>
          <a:p>
            <a:pPr>
              <a:spcAft>
                <a:spcPts val="600"/>
              </a:spcAft>
            </a:pPr>
            <a:r>
              <a:rPr lang="es-MX" noProof="0" dirty="0" smtClean="0"/>
              <a:t>Un creciente cúmulo de evidencia está demostrando que la sensibilización central/dolor disfuncional representa un mecanismo patofisiológico común de las características clínicas traslapadas del síndrome de sensibilización central como fibromialgia, </a:t>
            </a:r>
            <a:r>
              <a:rPr lang="es-MX" dirty="0" smtClean="0"/>
              <a:t>s</a:t>
            </a:r>
            <a:r>
              <a:rPr lang="es-MX" noProof="0" dirty="0" smtClean="0"/>
              <a:t>índrome de fatiga crónica, síndrome de intestino irritable y trastorno temporomandibular. En este modelo emergente podemos ver síntomas de sensibilización central/dolor disfuncional no como trastornos individuales, sino como manifestaciones diferentes de una etiología común.</a:t>
            </a:r>
          </a:p>
          <a:p>
            <a:pPr>
              <a:spcAft>
                <a:spcPts val="600"/>
              </a:spcAft>
            </a:pPr>
            <a:r>
              <a:rPr lang="es-MX" noProof="0" dirty="0" smtClean="0"/>
              <a:t>Esta slide muestra cómo las características clínicas de la sensibilización central/dolor disfuncional pueden ser clasificadas como “dolor,” “ansiedad/depresión,” “fatiga,” y “otros síntomas.” </a:t>
            </a:r>
          </a:p>
          <a:p>
            <a:pPr>
              <a:spcAft>
                <a:spcPts val="600"/>
              </a:spcAft>
            </a:pPr>
            <a:r>
              <a:rPr lang="es-MX" b="1" noProof="0" dirty="0" smtClean="0"/>
              <a:t>Referencia</a:t>
            </a:r>
          </a:p>
          <a:p>
            <a:pPr defTabSz="901598">
              <a:defRPr/>
            </a:pPr>
            <a:r>
              <a:rPr lang="en-CA" dirty="0" smtClean="0"/>
              <a:t>Mayer TG </a:t>
            </a:r>
            <a:r>
              <a:rPr lang="en-CA" i="1" dirty="0" smtClean="0"/>
              <a:t>et al. </a:t>
            </a:r>
            <a:r>
              <a:rPr lang="en-CA" dirty="0" smtClean="0"/>
              <a:t>The development and psychometric validation of the central sensitization inventory. </a:t>
            </a:r>
            <a:r>
              <a:rPr lang="en-CA" i="1" dirty="0" smtClean="0"/>
              <a:t>Pain Pract</a:t>
            </a:r>
            <a:r>
              <a:rPr lang="en-CA" dirty="0" smtClean="0"/>
              <a:t> 2012; 12(4):276-85. </a:t>
            </a:r>
          </a:p>
          <a:p>
            <a:endParaRPr lang="en-CA" dirty="0" smtClean="0"/>
          </a:p>
          <a:p>
            <a:endParaRPr lang="en-CA" dirty="0" smtClean="0"/>
          </a:p>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8</a:t>
            </a:fld>
            <a:endParaRPr lang="en-CA" dirty="0">
              <a:solidFill>
                <a:prstClr val="black"/>
              </a:solidFill>
            </a:endParaRPr>
          </a:p>
        </p:txBody>
      </p:sp>
    </p:spTree>
    <p:extLst>
      <p:ext uri="{BB962C8B-B14F-4D97-AF65-F5344CB8AC3E}">
        <p14:creationId xmlns:p14="http://schemas.microsoft.com/office/powerpoint/2010/main" val="1490331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La fibromialgia es un </a:t>
            </a:r>
            <a:r>
              <a:rPr lang="es-MX" b="0" dirty="0" smtClean="0"/>
              <a:t>síndrome</a:t>
            </a:r>
            <a:r>
              <a:rPr lang="es-MX" dirty="0" smtClean="0"/>
              <a:t>, no una enfermedad. Es un trastorno de dolor diseminado común, crónico, persistente y debilitante que tiene un impacto negativo importante en la calidad de vida de los pacientes.</a:t>
            </a:r>
          </a:p>
          <a:p>
            <a:pPr>
              <a:spcAft>
                <a:spcPts val="600"/>
              </a:spcAft>
            </a:pPr>
            <a:r>
              <a:rPr lang="es-MX" dirty="0" smtClean="0"/>
              <a:t>La fibromialgia puede tener un origen neurogénico. Involucra desequilibrios neuroquímicos en el sistema nervioso central que están asociados con la amplificación central  de la percepción del dolor caracterizada por alodinia  (aumento en la sensibilidad a estímulos normalmente no dolorosos) e hiperalgesia  (mayor respuesta a un estímulo doloroso).</a:t>
            </a:r>
          </a:p>
          <a:p>
            <a:pPr>
              <a:spcAft>
                <a:spcPts val="600"/>
              </a:spcAft>
            </a:pPr>
            <a:endParaRPr lang="es-MX" dirty="0" smtClean="0"/>
          </a:p>
          <a:p>
            <a:pPr marL="0" marR="0" lvl="0" indent="0" algn="l" defTabSz="914400" rtl="0" eaLnBrk="1" fontAlgn="auto" latinLnBrk="0" hangingPunct="1">
              <a:lnSpc>
                <a:spcPct val="100000"/>
              </a:lnSpc>
              <a:spcAft>
                <a:spcPts val="600"/>
              </a:spcAft>
              <a:buClrTx/>
              <a:buSzTx/>
              <a:buFontTx/>
              <a:buNone/>
              <a:tabLst/>
              <a:defRPr/>
            </a:pPr>
            <a:r>
              <a:rPr kumimoji="0" lang="es-MX" sz="1200" b="1" i="0" u="none" strike="noStrike" cap="none" normalizeH="0" baseline="0" dirty="0" smtClean="0">
                <a:ln>
                  <a:noFill/>
                </a:ln>
                <a:effectLst/>
                <a:ea typeface="Times New Roman" pitchFamily="18" charset="0"/>
                <a:cs typeface="Arial" pitchFamily="34" charset="0"/>
              </a:rPr>
              <a:t>Referencia</a:t>
            </a:r>
          </a:p>
          <a:p>
            <a:pPr lvl="0">
              <a:spcAft>
                <a:spcPts val="600"/>
              </a:spcAft>
              <a:defRPr/>
            </a:pPr>
            <a:r>
              <a:rPr lang="en-US" dirty="0" smtClean="0">
                <a:ea typeface="Times New Roman" pitchFamily="18" charset="0"/>
                <a:cs typeface="Arial" pitchFamily="34" charset="0"/>
              </a:rPr>
              <a:t>Clauw DJ </a:t>
            </a:r>
            <a:r>
              <a:rPr lang="en-US" i="1" dirty="0" smtClean="0">
                <a:ea typeface="Times New Roman" pitchFamily="18" charset="0"/>
                <a:cs typeface="Arial" pitchFamily="34" charset="0"/>
              </a:rPr>
              <a:t>et al. </a:t>
            </a:r>
            <a:r>
              <a:rPr lang="en-US" dirty="0" smtClean="0">
                <a:ea typeface="Times New Roman" pitchFamily="18" charset="0"/>
                <a:cs typeface="Arial" pitchFamily="34" charset="0"/>
              </a:rPr>
              <a:t>The science of fibromyalgia. </a:t>
            </a:r>
            <a:r>
              <a:rPr lang="en-US" i="1" dirty="0" smtClean="0">
                <a:ea typeface="Times New Roman" pitchFamily="18" charset="0"/>
                <a:cs typeface="Arial" pitchFamily="34" charset="0"/>
              </a:rPr>
              <a:t>Mayo Clin Proc</a:t>
            </a:r>
            <a:r>
              <a:rPr lang="en-US" dirty="0" smtClean="0">
                <a:ea typeface="Times New Roman" pitchFamily="18" charset="0"/>
                <a:cs typeface="Arial" pitchFamily="34" charset="0"/>
              </a:rPr>
              <a:t> 2011; 86(9):907-11</a:t>
            </a:r>
            <a:r>
              <a:rPr kumimoji="0" lang="en-US" sz="1200" b="0" i="0" u="none" strike="noStrike" cap="none" normalizeH="0" baseline="0" dirty="0" smtClean="0">
                <a:ln>
                  <a:noFill/>
                </a:ln>
                <a:effectLst/>
                <a:ea typeface="Times New Roman" pitchFamily="18" charset="0"/>
                <a:cs typeface="Arial" pitchFamily="34" charset="0"/>
              </a:rPr>
              <a:t>. </a:t>
            </a:r>
            <a:endParaRPr lang="en-US"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9</a:t>
            </a:fld>
            <a:endParaRPr lang="en-CA" dirty="0">
              <a:solidFill>
                <a:prstClr val="black"/>
              </a:solidFill>
            </a:endParaRPr>
          </a:p>
        </p:txBody>
      </p:sp>
    </p:spTree>
    <p:extLst>
      <p:ext uri="{BB962C8B-B14F-4D97-AF65-F5344CB8AC3E}">
        <p14:creationId xmlns:p14="http://schemas.microsoft.com/office/powerpoint/2010/main" val="970736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52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84126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03346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5" descr="PFLY0922_Fond_Slide_v2_HighRez"/>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03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171" y="1180641"/>
            <a:ext cx="7903029" cy="4537075"/>
          </a:xfrm>
          <a:effectLst/>
        </p:spPr>
        <p:txBody>
          <a:bodyPr/>
          <a:lstStyle>
            <a:lvl1pPr>
              <a:spcAft>
                <a:spcPts val="1200"/>
              </a:spcAft>
              <a:buSzPct val="100000"/>
              <a:buFontTx/>
              <a:buBlip>
                <a:blip r:embed="rId2"/>
              </a:buBlip>
              <a:defRPr sz="2200" b="1">
                <a:solidFill>
                  <a:schemeClr val="bg1"/>
                </a:solidFill>
              </a:defRPr>
            </a:lvl1pPr>
            <a:lvl2pPr>
              <a:spcAft>
                <a:spcPts val="1200"/>
              </a:spcAft>
              <a:buClr>
                <a:schemeClr val="bg1"/>
              </a:buClr>
              <a:defRPr sz="2000" b="1">
                <a:solidFill>
                  <a:srgbClr val="FCD77C"/>
                </a:solidFill>
              </a:defRPr>
            </a:lvl2pPr>
            <a:lvl3pPr>
              <a:spcAft>
                <a:spcPts val="1200"/>
              </a:spcAft>
              <a:buClr>
                <a:schemeClr val="bg1"/>
              </a:buClr>
              <a:defRPr b="1">
                <a:solidFill>
                  <a:schemeClr val="bg1"/>
                </a:solidFill>
              </a:defRPr>
            </a:lvl3pPr>
            <a:lvl4pPr>
              <a:spcAft>
                <a:spcPts val="1200"/>
              </a:spcAft>
              <a:defRPr>
                <a:solidFill>
                  <a:schemeClr val="bg1"/>
                </a:solidFill>
              </a:defRPr>
            </a:lvl4pPr>
            <a:lvl5pPr>
              <a:spcAft>
                <a:spcPts val="1200"/>
              </a:spcAf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94214" y="177046"/>
            <a:ext cx="8229600" cy="776726"/>
          </a:xfrm>
          <a:effectLst/>
        </p:spPr>
        <p:txBody>
          <a:bodyPr/>
          <a:lstStyle>
            <a:lvl1pPr>
              <a:lnSpc>
                <a:spcPts val="3200"/>
              </a:lnSpc>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3226504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73020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6088" y="244037"/>
            <a:ext cx="8229600" cy="777875"/>
          </a:xfrm>
          <a:effectLst/>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879475" y="1425575"/>
            <a:ext cx="3827463" cy="4537075"/>
          </a:xfrm>
        </p:spPr>
        <p:txBody>
          <a:bodyPr/>
          <a:lstStyle>
            <a:lvl1pPr>
              <a:defRPr sz="25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59338" y="1425575"/>
            <a:ext cx="3827462" cy="4537075"/>
          </a:xfrm>
        </p:spPr>
        <p:txBody>
          <a:bodyPr/>
          <a:lstStyle>
            <a:lvl1pPr>
              <a:defRPr sz="25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0196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3916"/>
            <a:ext cx="8229600" cy="68382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7417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8172" y="149946"/>
            <a:ext cx="8229600" cy="835479"/>
          </a:xfrm>
          <a:effectLst/>
        </p:spPr>
        <p:txBody>
          <a:bodyPr/>
          <a:lstStyle>
            <a:lvl1pPr>
              <a:defRPr lang="en-US" sz="2800" b="1" dirty="0">
                <a:solidFill>
                  <a:srgbClr val="FCD77C"/>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25900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73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034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1012342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25566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8172" y="49965"/>
            <a:ext cx="8229600" cy="930275"/>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6524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66700"/>
            <a:ext cx="2058987" cy="5695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6088" y="266700"/>
            <a:ext cx="6029325" cy="5695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998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088" y="84621"/>
            <a:ext cx="8229600" cy="930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79475" y="1425575"/>
            <a:ext cx="382746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9338" y="1425575"/>
            <a:ext cx="3827462"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7028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46088" y="84621"/>
            <a:ext cx="8229600" cy="9302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79475" y="1425575"/>
            <a:ext cx="382746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59338" y="1425575"/>
            <a:ext cx="3827462"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472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46088" y="84621"/>
            <a:ext cx="8229600" cy="930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79475" y="1425575"/>
            <a:ext cx="382746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59338" y="1425575"/>
            <a:ext cx="3827462" cy="4537075"/>
          </a:xfrm>
        </p:spPr>
        <p:txBody>
          <a:bodyPr/>
          <a:lstStyle/>
          <a:p>
            <a:pPr lvl="0"/>
            <a:endParaRPr lang="en-US" noProof="0" dirty="0" smtClean="0"/>
          </a:p>
        </p:txBody>
      </p:sp>
    </p:spTree>
    <p:extLst>
      <p:ext uri="{BB962C8B-B14F-4D97-AF65-F5344CB8AC3E}">
        <p14:creationId xmlns:p14="http://schemas.microsoft.com/office/powerpoint/2010/main" val="506297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6088" y="84621"/>
            <a:ext cx="8229600" cy="9302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79475" y="1425575"/>
            <a:ext cx="7807325" cy="4537075"/>
          </a:xfrm>
        </p:spPr>
        <p:txBody>
          <a:bodyPr/>
          <a:lstStyle/>
          <a:p>
            <a:pPr lvl="0"/>
            <a:endParaRPr lang="en-US" noProof="0" dirty="0" smtClean="0"/>
          </a:p>
        </p:txBody>
      </p:sp>
    </p:spTree>
    <p:extLst>
      <p:ext uri="{BB962C8B-B14F-4D97-AF65-F5344CB8AC3E}">
        <p14:creationId xmlns:p14="http://schemas.microsoft.com/office/powerpoint/2010/main" val="2840011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785062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684218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86402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1678107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807980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970629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736873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40372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231402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26608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9552149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76190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771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848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1056541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69672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0450525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138495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142890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962150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984616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9040270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842897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202801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7656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37786175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idx="1"/>
          </p:nvPr>
        </p:nvSpPr>
        <p:spPr>
          <a:xfrm>
            <a:off x="457200" y="1627094"/>
            <a:ext cx="8229600" cy="45259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rgbClr val="002060"/>
              </a:buClr>
              <a:defRPr lang="en-US" dirty="0" smtClean="0"/>
            </a:lvl1pPr>
            <a:lvl2pPr>
              <a:defRPr lang="en-US" dirty="0" smtClean="0"/>
            </a:lvl2pPr>
            <a:lvl3pPr>
              <a:defRPr lang="en-US" dirty="0" smtClean="0"/>
            </a:lvl3pPr>
            <a:lvl4pPr>
              <a:defRPr lang="en-US" dirty="0" smtClean="0"/>
            </a:lvl4pPr>
            <a:lvl5pPr>
              <a:defRPr lang="en-CA" dirty="0"/>
            </a:lvl5pPr>
          </a:lstStyle>
          <a:p>
            <a:pPr lvl="0" eaLnBrk="0" fontAlgn="base" hangingPunct="0">
              <a:spcAft>
                <a:spcPct val="0"/>
              </a:spcAft>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758880" y="6448251"/>
            <a:ext cx="2133600" cy="365125"/>
          </a:xfr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4757235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5178121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3405027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2060"/>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400" smtClean="0"/>
            </a:lvl1pPr>
            <a:lvl2pPr>
              <a:defRPr lang="en-US" sz="2000" smtClean="0"/>
            </a:lvl2pPr>
            <a:lvl3pPr>
              <a:defRPr lang="en-US" sz="1800" smtClean="0"/>
            </a:lvl3pPr>
            <a:lvl4pPr>
              <a:defRPr lang="en-US" sz="1600" smtClean="0"/>
            </a:lvl4pPr>
            <a:lvl5pPr>
              <a:defRPr lang="en-CA" sz="1600"/>
            </a:lvl5pPr>
          </a:lstStyle>
          <a:p>
            <a:pPr lvl="0">
              <a:buClr>
                <a:srgbClr val="002060"/>
              </a:buClr>
            </a:pPr>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7167580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8592036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9" name="Picture 7" descr="PPT_fond_23mai2013_3.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31164" b="31164"/>
          <a:stretch/>
        </p:blipFill>
        <p:spPr>
          <a:xfrm>
            <a:off x="0" y="0"/>
            <a:ext cx="9144000" cy="2583543"/>
          </a:xfrm>
          <a:prstGeom prst="rect">
            <a:avLst/>
          </a:prstGeom>
        </p:spPr>
      </p:pic>
    </p:spTree>
    <p:extLst>
      <p:ext uri="{BB962C8B-B14F-4D97-AF65-F5344CB8AC3E}">
        <p14:creationId xmlns:p14="http://schemas.microsoft.com/office/powerpoint/2010/main" val="29660162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1428948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0220394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866839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31732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8792775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7008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38830273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35541191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18174693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14587359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7405229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079885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873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9749099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89726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9453638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92370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66894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3071048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81785387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1266" name="Picture 6" descr="Fond_slide_rouge_v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invGray">
          <a:xfrm>
            <a:off x="0" y="1588"/>
            <a:ext cx="9142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body" idx="1"/>
          </p:nvPr>
        </p:nvSpPr>
        <p:spPr bwMode="auto">
          <a:xfrm>
            <a:off x="879475" y="1425575"/>
            <a:ext cx="78073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1268" name="Rectangle 2"/>
          <p:cNvSpPr>
            <a:spLocks noGrp="1" noChangeArrowheads="1"/>
          </p:cNvSpPr>
          <p:nvPr>
            <p:ph type="title"/>
          </p:nvPr>
        </p:nvSpPr>
        <p:spPr bwMode="auto">
          <a:xfrm>
            <a:off x="477838" y="66675"/>
            <a:ext cx="82296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smtClean="0"/>
              <a:t>Title inserted</a:t>
            </a:r>
            <a:endParaRPr lang="en-US" smtClean="0"/>
          </a:p>
        </p:txBody>
      </p:sp>
    </p:spTree>
    <p:extLst>
      <p:ext uri="{BB962C8B-B14F-4D97-AF65-F5344CB8AC3E}">
        <p14:creationId xmlns:p14="http://schemas.microsoft.com/office/powerpoint/2010/main" val="4225571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0" fontAlgn="base" hangingPunct="0">
        <a:lnSpc>
          <a:spcPts val="4000"/>
        </a:lnSpc>
        <a:spcBef>
          <a:spcPct val="0"/>
        </a:spcBef>
        <a:spcAft>
          <a:spcPct val="0"/>
        </a:spcAft>
        <a:defRPr lang="en-US" sz="3200" b="1" kern="1200" dirty="0">
          <a:solidFill>
            <a:srgbClr val="FCD77C"/>
          </a:solidFill>
          <a:latin typeface="Arial" pitchFamily="34" charset="0"/>
          <a:ea typeface="ＭＳ Ｐゴシック" pitchFamily="-112" charset="-128"/>
          <a:cs typeface="+mn-cs"/>
        </a:defRPr>
      </a:lvl1pPr>
      <a:lvl2pPr algn="l" rtl="0" eaLnBrk="0" fontAlgn="base" hangingPunct="0">
        <a:lnSpc>
          <a:spcPts val="4000"/>
        </a:lnSpc>
        <a:spcBef>
          <a:spcPct val="0"/>
        </a:spcBef>
        <a:spcAft>
          <a:spcPct val="0"/>
        </a:spcAft>
        <a:defRPr sz="3200" b="1">
          <a:solidFill>
            <a:srgbClr val="FCD77C"/>
          </a:solidFill>
          <a:latin typeface="Arial" charset="0"/>
          <a:ea typeface="ＭＳ Ｐゴシック" pitchFamily="-112" charset="-128"/>
        </a:defRPr>
      </a:lvl2pPr>
      <a:lvl3pPr algn="l" rtl="0" eaLnBrk="0" fontAlgn="base" hangingPunct="0">
        <a:lnSpc>
          <a:spcPts val="4000"/>
        </a:lnSpc>
        <a:spcBef>
          <a:spcPct val="0"/>
        </a:spcBef>
        <a:spcAft>
          <a:spcPct val="0"/>
        </a:spcAft>
        <a:defRPr sz="3200" b="1">
          <a:solidFill>
            <a:srgbClr val="FCD77C"/>
          </a:solidFill>
          <a:latin typeface="Arial" charset="0"/>
          <a:ea typeface="ＭＳ Ｐゴシック" pitchFamily="-112" charset="-128"/>
        </a:defRPr>
      </a:lvl3pPr>
      <a:lvl4pPr algn="l" rtl="0" eaLnBrk="0" fontAlgn="base" hangingPunct="0">
        <a:lnSpc>
          <a:spcPts val="4000"/>
        </a:lnSpc>
        <a:spcBef>
          <a:spcPct val="0"/>
        </a:spcBef>
        <a:spcAft>
          <a:spcPct val="0"/>
        </a:spcAft>
        <a:defRPr sz="3200" b="1">
          <a:solidFill>
            <a:srgbClr val="FCD77C"/>
          </a:solidFill>
          <a:latin typeface="Arial" charset="0"/>
          <a:ea typeface="ＭＳ Ｐゴシック" pitchFamily="-112" charset="-128"/>
        </a:defRPr>
      </a:lvl4pPr>
      <a:lvl5pPr algn="l" rtl="0" eaLnBrk="0" fontAlgn="base" hangingPunct="0">
        <a:lnSpc>
          <a:spcPts val="4000"/>
        </a:lnSpc>
        <a:spcBef>
          <a:spcPct val="0"/>
        </a:spcBef>
        <a:spcAft>
          <a:spcPct val="0"/>
        </a:spcAft>
        <a:defRPr sz="3200" b="1">
          <a:solidFill>
            <a:srgbClr val="FCD77C"/>
          </a:solidFill>
          <a:latin typeface="Arial" charset="0"/>
          <a:ea typeface="ＭＳ Ｐゴシック" pitchFamily="-112" charset="-128"/>
        </a:defRPr>
      </a:lvl5pPr>
      <a:lvl6pPr marL="457200" algn="l" rtl="0" fontAlgn="base">
        <a:lnSpc>
          <a:spcPct val="90000"/>
        </a:lnSpc>
        <a:spcBef>
          <a:spcPct val="0"/>
        </a:spcBef>
        <a:spcAft>
          <a:spcPct val="0"/>
        </a:spcAft>
        <a:defRPr sz="3600" b="1">
          <a:solidFill>
            <a:srgbClr val="D46B02"/>
          </a:solidFill>
          <a:latin typeface="Arial" charset="0"/>
          <a:ea typeface="MS PGothic" pitchFamily="34" charset="-128"/>
        </a:defRPr>
      </a:lvl6pPr>
      <a:lvl7pPr marL="914400" algn="l" rtl="0" fontAlgn="base">
        <a:lnSpc>
          <a:spcPct val="90000"/>
        </a:lnSpc>
        <a:spcBef>
          <a:spcPct val="0"/>
        </a:spcBef>
        <a:spcAft>
          <a:spcPct val="0"/>
        </a:spcAft>
        <a:defRPr sz="3600" b="1">
          <a:solidFill>
            <a:srgbClr val="D46B02"/>
          </a:solidFill>
          <a:latin typeface="Arial" charset="0"/>
          <a:ea typeface="MS PGothic" pitchFamily="34" charset="-128"/>
        </a:defRPr>
      </a:lvl7pPr>
      <a:lvl8pPr marL="1371600" algn="l" rtl="0" fontAlgn="base">
        <a:lnSpc>
          <a:spcPct val="90000"/>
        </a:lnSpc>
        <a:spcBef>
          <a:spcPct val="0"/>
        </a:spcBef>
        <a:spcAft>
          <a:spcPct val="0"/>
        </a:spcAft>
        <a:defRPr sz="3600" b="1">
          <a:solidFill>
            <a:srgbClr val="D46B02"/>
          </a:solidFill>
          <a:latin typeface="Arial" charset="0"/>
          <a:ea typeface="MS PGothic" pitchFamily="34" charset="-128"/>
        </a:defRPr>
      </a:lvl8pPr>
      <a:lvl9pPr marL="1828800" algn="l" rtl="0" fontAlgn="base">
        <a:lnSpc>
          <a:spcPct val="90000"/>
        </a:lnSpc>
        <a:spcBef>
          <a:spcPct val="0"/>
        </a:spcBef>
        <a:spcAft>
          <a:spcPct val="0"/>
        </a:spcAft>
        <a:defRPr sz="3600" b="1">
          <a:solidFill>
            <a:srgbClr val="D46B02"/>
          </a:solidFill>
          <a:latin typeface="Arial" charset="0"/>
          <a:ea typeface="MS PGothic" pitchFamily="34" charset="-128"/>
        </a:defRPr>
      </a:lvl9pPr>
    </p:titleStyle>
    <p:bodyStyle>
      <a:lvl1pPr marL="342900" indent="-342900" algn="l" rtl="0" eaLnBrk="0" fontAlgn="base" hangingPunct="0">
        <a:spcBef>
          <a:spcPct val="0"/>
        </a:spcBef>
        <a:spcAft>
          <a:spcPct val="0"/>
        </a:spcAft>
        <a:buClr>
          <a:srgbClr val="FCD77C"/>
        </a:buClr>
        <a:buSzPct val="100000"/>
        <a:buBlip>
          <a:blip r:embed="rId18"/>
        </a:buBlip>
        <a:defRPr sz="2200" b="1">
          <a:solidFill>
            <a:schemeClr val="bg1"/>
          </a:solidFill>
          <a:latin typeface="+mn-lt"/>
          <a:ea typeface="ＭＳ Ｐゴシック" pitchFamily="-112" charset="-128"/>
          <a:cs typeface="+mn-cs"/>
        </a:defRPr>
      </a:lvl1pPr>
      <a:lvl2pPr marL="742950" indent="-285750" algn="l" rtl="0" eaLnBrk="0" fontAlgn="base" hangingPunct="0">
        <a:spcBef>
          <a:spcPct val="0"/>
        </a:spcBef>
        <a:spcAft>
          <a:spcPts val="600"/>
        </a:spcAft>
        <a:buClr>
          <a:schemeClr val="bg1"/>
        </a:buClr>
        <a:buFont typeface="Arial" charset="0"/>
        <a:buChar char="–"/>
        <a:defRPr sz="2000" b="1">
          <a:solidFill>
            <a:srgbClr val="FCD77C"/>
          </a:solidFill>
          <a:latin typeface="+mn-lt"/>
          <a:ea typeface="ＭＳ Ｐゴシック" pitchFamily="-112" charset="-128"/>
        </a:defRPr>
      </a:lvl2pPr>
      <a:lvl3pPr marL="1143000" indent="-228600" algn="l" rtl="0" eaLnBrk="0" fontAlgn="base" hangingPunct="0">
        <a:spcBef>
          <a:spcPct val="0"/>
        </a:spcBef>
        <a:spcAft>
          <a:spcPct val="0"/>
        </a:spcAft>
        <a:buClr>
          <a:schemeClr val="bg1"/>
        </a:buClr>
        <a:buChar char="•"/>
        <a:defRPr sz="2000" b="1">
          <a:solidFill>
            <a:schemeClr val="bg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32339407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51427624"/>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33761"/>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1471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41289843"/>
      </p:ext>
    </p:extLst>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iming>
    <p:tnLst>
      <p:par>
        <p:cTn id="1" dur="indefinite" restart="never" nodeType="tmRoot"/>
      </p:par>
    </p:tnLst>
  </p:timing>
  <p:hf hdr="0" ftr="0" dt="0"/>
  <p:txStyles>
    <p:titleStyle>
      <a:lvl1pPr algn="ctr" defTabSz="914400" rtl="0" eaLnBrk="1" latinLnBrk="0" hangingPunct="1">
        <a:spcBef>
          <a:spcPct val="0"/>
        </a:spcBef>
        <a:buNone/>
        <a:defRPr lang="en-CA" sz="4000" b="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Arial" pitchFamily="34" charset="0"/>
        <a:buChar char="•"/>
        <a:defRPr lang="en-US" sz="3200" kern="1200" dirty="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dirty="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dirty="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dirty="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47208"/>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Tree>
    <p:extLst>
      <p:ext uri="{BB962C8B-B14F-4D97-AF65-F5344CB8AC3E}">
        <p14:creationId xmlns:p14="http://schemas.microsoft.com/office/powerpoint/2010/main" val="636806423"/>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lvl1pPr algn="ctr" defTabSz="914400" rtl="0" eaLnBrk="1" latinLnBrk="0" hangingPunct="1">
        <a:spcBef>
          <a:spcPct val="0"/>
        </a:spcBef>
        <a:buNone/>
        <a:defRPr lang="en-CA" sz="400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9.xml"/><Relationship Id="rId1" Type="http://schemas.openxmlformats.org/officeDocument/2006/relationships/tags" Target="../tags/tag1.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6.xml"/><Relationship Id="rId1" Type="http://schemas.openxmlformats.org/officeDocument/2006/relationships/slideLayout" Target="../slideLayouts/slideLayout43.xml"/><Relationship Id="rId4" Type="http://schemas.openxmlformats.org/officeDocument/2006/relationships/image" Target="../media/image13.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43.xml"/><Relationship Id="rId5" Type="http://schemas.openxmlformats.org/officeDocument/2006/relationships/image" Target="../media/image16.png"/><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4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43.xml"/><Relationship Id="rId5" Type="http://schemas.openxmlformats.org/officeDocument/2006/relationships/image" Target="../media/image16.png"/><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Clients\Clients N-Z\PFIZER_GLOBAL\LYRICA\2013\GPFLY1301 Pain Education Activities\Pieces_Produites\Presentations\Background\Toutes_lesTitle_Slides\Visuel_KNOW_CENTRAL_SENSIT_DYSF_PAIN_TitleSl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370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3"/>
          <p:cNvSpPr>
            <a:spLocks noGrp="1"/>
          </p:cNvSpPr>
          <p:nvPr>
            <p:ph type="sldNum" sz="quarter" idx="12"/>
          </p:nvPr>
        </p:nvSpPr>
        <p:spPr>
          <a:xfrm>
            <a:off x="6553200" y="6356350"/>
            <a:ext cx="2133600" cy="365125"/>
          </a:xfrm>
        </p:spPr>
        <p:txBody>
          <a:bodyPr/>
          <a:lstStyle/>
          <a:p>
            <a:fld id="{C9359B0C-C17A-405B-91AB-93F50C4CD168}" type="slidenum">
              <a:rPr lang="en-US">
                <a:solidFill>
                  <a:srgbClr val="002060">
                    <a:lumMod val="90000"/>
                    <a:lumOff val="10000"/>
                  </a:srgbClr>
                </a:solidFill>
              </a:rPr>
              <a:pPr/>
              <a:t>10</a:t>
            </a:fld>
            <a:endParaRPr lang="en-US" dirty="0">
              <a:solidFill>
                <a:srgbClr val="002060">
                  <a:lumMod val="90000"/>
                  <a:lumOff val="10000"/>
                </a:srgbClr>
              </a:solidFill>
            </a:endParaRPr>
          </a:p>
        </p:txBody>
      </p:sp>
      <p:sp>
        <p:nvSpPr>
          <p:cNvPr id="41" name="AutoShape 2"/>
          <p:cNvSpPr>
            <a:spLocks noChangeArrowheads="1"/>
          </p:cNvSpPr>
          <p:nvPr/>
        </p:nvSpPr>
        <p:spPr bwMode="auto">
          <a:xfrm>
            <a:off x="1260475" y="5729883"/>
            <a:ext cx="6199188" cy="685800"/>
          </a:xfrm>
          <a:prstGeom prst="rightArrow">
            <a:avLst>
              <a:gd name="adj1" fmla="val 50926"/>
              <a:gd name="adj2" fmla="val 82651"/>
            </a:avLst>
          </a:prstGeom>
          <a:gradFill rotWithShape="1">
            <a:gsLst>
              <a:gs pos="0">
                <a:srgbClr val="6600CC"/>
              </a:gs>
              <a:gs pos="100000">
                <a:srgbClr val="6600CC">
                  <a:gamma/>
                  <a:shade val="36078"/>
                  <a:invGamma/>
                </a:srgbClr>
              </a:gs>
            </a:gsLst>
            <a:lin ang="0" scaled="1"/>
          </a:gradFill>
          <a:ln w="9525">
            <a:solidFill>
              <a:schemeClr val="tx1"/>
            </a:solidFill>
            <a:miter lim="800000"/>
            <a:headEnd/>
            <a:tailEnd/>
          </a:ln>
          <a:effectLst/>
        </p:spPr>
        <p:txBody>
          <a:bodyPr wrap="none" anchor="ctr"/>
          <a:lstStyle/>
          <a:p>
            <a:endParaRPr lang="es-MX" dirty="0">
              <a:solidFill>
                <a:srgbClr val="002060">
                  <a:lumMod val="90000"/>
                  <a:lumOff val="10000"/>
                </a:srgbClr>
              </a:solidFill>
            </a:endParaRPr>
          </a:p>
        </p:txBody>
      </p:sp>
      <p:sp>
        <p:nvSpPr>
          <p:cNvPr id="42" name="Rectangle 39"/>
          <p:cNvSpPr txBox="1">
            <a:spLocks noChangeArrowheads="1"/>
          </p:cNvSpPr>
          <p:nvPr/>
        </p:nvSpPr>
        <p:spPr>
          <a:xfrm>
            <a:off x="481013" y="92075"/>
            <a:ext cx="8078787" cy="1081088"/>
          </a:xfrm>
          <a:prstGeom prst="rect">
            <a:avLst/>
          </a:prstGeom>
        </p:spPr>
        <p:txBody>
          <a:bodyPr vert="horz" lIns="0" tIns="0" rIns="0" bIns="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002060"/>
                </a:solidFill>
                <a:effectLst/>
                <a:uLnTx/>
                <a:uFillTx/>
                <a:latin typeface="+mj-lt"/>
                <a:ea typeface="+mj-ea"/>
                <a:cs typeface="+mj-cs"/>
              </a:rPr>
              <a:t>Fibromialgia: </a:t>
            </a:r>
            <a:br>
              <a:rPr kumimoji="0" lang="es-MX" sz="4400" b="0" i="0" u="none" strike="noStrike" kern="1200" cap="none" spc="0" normalizeH="0" baseline="0" noProof="0" dirty="0" smtClean="0">
                <a:ln>
                  <a:noFill/>
                </a:ln>
                <a:solidFill>
                  <a:srgbClr val="002060"/>
                </a:solidFill>
                <a:effectLst/>
                <a:uLnTx/>
                <a:uFillTx/>
                <a:latin typeface="+mj-lt"/>
                <a:ea typeface="+mj-ea"/>
                <a:cs typeface="+mj-cs"/>
              </a:rPr>
            </a:br>
            <a:r>
              <a:rPr kumimoji="0" lang="es-MX" sz="4400" b="0" i="0" u="none" strike="noStrike" kern="1200" cap="none" spc="0" normalizeH="0" baseline="0" noProof="0" dirty="0" smtClean="0">
                <a:ln>
                  <a:noFill/>
                </a:ln>
                <a:solidFill>
                  <a:srgbClr val="002060"/>
                </a:solidFill>
                <a:effectLst/>
                <a:uLnTx/>
                <a:uFillTx/>
                <a:latin typeface="+mj-lt"/>
                <a:ea typeface="+mj-ea"/>
                <a:cs typeface="+mj-cs"/>
              </a:rPr>
              <a:t>Una Respuesta de Dolor Amplificada </a:t>
            </a:r>
            <a:endParaRPr kumimoji="0" lang="es-MX" sz="4400" b="0" i="0" u="none" strike="noStrike" kern="1200" cap="none" spc="0" normalizeH="0" baseline="0" noProof="0" dirty="0">
              <a:ln>
                <a:noFill/>
              </a:ln>
              <a:solidFill>
                <a:srgbClr val="002060"/>
              </a:solidFill>
              <a:effectLst/>
              <a:uLnTx/>
              <a:uFillTx/>
              <a:latin typeface="+mj-lt"/>
              <a:ea typeface="+mj-ea"/>
              <a:cs typeface="+mj-cs"/>
            </a:endParaRPr>
          </a:p>
        </p:txBody>
      </p:sp>
      <p:grpSp>
        <p:nvGrpSpPr>
          <p:cNvPr id="43" name="Group 4"/>
          <p:cNvGrpSpPr>
            <a:grpSpLocks/>
          </p:cNvGrpSpPr>
          <p:nvPr/>
        </p:nvGrpSpPr>
        <p:grpSpPr bwMode="auto">
          <a:xfrm>
            <a:off x="2274888" y="1862733"/>
            <a:ext cx="5387975" cy="3806825"/>
            <a:chOff x="1433" y="1292"/>
            <a:chExt cx="3394" cy="2398"/>
          </a:xfrm>
        </p:grpSpPr>
        <p:sp>
          <p:nvSpPr>
            <p:cNvPr id="44" name="Freeform 5"/>
            <p:cNvSpPr>
              <a:spLocks/>
            </p:cNvSpPr>
            <p:nvPr/>
          </p:nvSpPr>
          <p:spPr bwMode="invGray">
            <a:xfrm>
              <a:off x="2431" y="1292"/>
              <a:ext cx="2396" cy="2382"/>
            </a:xfrm>
            <a:custGeom>
              <a:avLst/>
              <a:gdLst>
                <a:gd name="T0" fmla="*/ 1242 w 2396"/>
                <a:gd name="T1" fmla="*/ 2 h 2382"/>
                <a:gd name="T2" fmla="*/ 2396 w 2396"/>
                <a:gd name="T3" fmla="*/ 0 h 2382"/>
                <a:gd name="T4" fmla="*/ 2002 w 2396"/>
                <a:gd name="T5" fmla="*/ 100 h 2382"/>
                <a:gd name="T6" fmla="*/ 1714 w 2396"/>
                <a:gd name="T7" fmla="*/ 272 h 2382"/>
                <a:gd name="T8" fmla="*/ 1501 w 2396"/>
                <a:gd name="T9" fmla="*/ 566 h 2382"/>
                <a:gd name="T10" fmla="*/ 1326 w 2396"/>
                <a:gd name="T11" fmla="*/ 1009 h 2382"/>
                <a:gd name="T12" fmla="*/ 1189 w 2396"/>
                <a:gd name="T13" fmla="*/ 1400 h 2382"/>
                <a:gd name="T14" fmla="*/ 1029 w 2396"/>
                <a:gd name="T15" fmla="*/ 1756 h 2382"/>
                <a:gd name="T16" fmla="*/ 914 w 2396"/>
                <a:gd name="T17" fmla="*/ 1965 h 2382"/>
                <a:gd name="T18" fmla="*/ 762 w 2396"/>
                <a:gd name="T19" fmla="*/ 2164 h 2382"/>
                <a:gd name="T20" fmla="*/ 480 w 2396"/>
                <a:gd name="T21" fmla="*/ 2329 h 2382"/>
                <a:gd name="T22" fmla="*/ 290 w 2396"/>
                <a:gd name="T23" fmla="*/ 2382 h 2382"/>
                <a:gd name="T24" fmla="*/ 0 w 2396"/>
                <a:gd name="T25" fmla="*/ 2382 h 2382"/>
                <a:gd name="T26" fmla="*/ 0 w 2396"/>
                <a:gd name="T27" fmla="*/ 1409 h 2382"/>
                <a:gd name="T28" fmla="*/ 122 w 2396"/>
                <a:gd name="T29" fmla="*/ 1079 h 2382"/>
                <a:gd name="T30" fmla="*/ 229 w 2396"/>
                <a:gd name="T31" fmla="*/ 783 h 2382"/>
                <a:gd name="T32" fmla="*/ 358 w 2396"/>
                <a:gd name="T33" fmla="*/ 515 h 2382"/>
                <a:gd name="T34" fmla="*/ 495 w 2396"/>
                <a:gd name="T35" fmla="*/ 350 h 2382"/>
                <a:gd name="T36" fmla="*/ 587 w 2396"/>
                <a:gd name="T37" fmla="*/ 254 h 2382"/>
                <a:gd name="T38" fmla="*/ 800 w 2396"/>
                <a:gd name="T39" fmla="*/ 97 h 2382"/>
                <a:gd name="T40" fmla="*/ 960 w 2396"/>
                <a:gd name="T41" fmla="*/ 54 h 2382"/>
                <a:gd name="T42" fmla="*/ 1242 w 2396"/>
                <a:gd name="T43" fmla="*/ 2 h 23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96"/>
                <a:gd name="T67" fmla="*/ 0 h 2382"/>
                <a:gd name="T68" fmla="*/ 2396 w 2396"/>
                <a:gd name="T69" fmla="*/ 2382 h 23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96" h="2382">
                  <a:moveTo>
                    <a:pt x="1242" y="2"/>
                  </a:moveTo>
                  <a:lnTo>
                    <a:pt x="2396" y="0"/>
                  </a:lnTo>
                  <a:lnTo>
                    <a:pt x="2002" y="100"/>
                  </a:lnTo>
                  <a:lnTo>
                    <a:pt x="1714" y="272"/>
                  </a:lnTo>
                  <a:lnTo>
                    <a:pt x="1501" y="566"/>
                  </a:lnTo>
                  <a:lnTo>
                    <a:pt x="1326" y="1009"/>
                  </a:lnTo>
                  <a:lnTo>
                    <a:pt x="1189" y="1400"/>
                  </a:lnTo>
                  <a:lnTo>
                    <a:pt x="1029" y="1756"/>
                  </a:lnTo>
                  <a:lnTo>
                    <a:pt x="914" y="1965"/>
                  </a:lnTo>
                  <a:lnTo>
                    <a:pt x="762" y="2164"/>
                  </a:lnTo>
                  <a:lnTo>
                    <a:pt x="480" y="2329"/>
                  </a:lnTo>
                  <a:lnTo>
                    <a:pt x="290" y="2382"/>
                  </a:lnTo>
                  <a:lnTo>
                    <a:pt x="0" y="2382"/>
                  </a:lnTo>
                  <a:lnTo>
                    <a:pt x="0" y="1409"/>
                  </a:lnTo>
                  <a:lnTo>
                    <a:pt x="122" y="1079"/>
                  </a:lnTo>
                  <a:lnTo>
                    <a:pt x="229" y="783"/>
                  </a:lnTo>
                  <a:lnTo>
                    <a:pt x="358" y="515"/>
                  </a:lnTo>
                  <a:lnTo>
                    <a:pt x="495" y="350"/>
                  </a:lnTo>
                  <a:lnTo>
                    <a:pt x="587" y="254"/>
                  </a:lnTo>
                  <a:lnTo>
                    <a:pt x="800" y="97"/>
                  </a:lnTo>
                  <a:lnTo>
                    <a:pt x="960" y="54"/>
                  </a:lnTo>
                  <a:lnTo>
                    <a:pt x="1242" y="2"/>
                  </a:lnTo>
                  <a:close/>
                </a:path>
              </a:pathLst>
            </a:custGeom>
            <a:gradFill rotWithShape="1">
              <a:gsLst>
                <a:gs pos="0">
                  <a:srgbClr val="6F9DC3"/>
                </a:gs>
                <a:gs pos="100000">
                  <a:srgbClr val="33495A"/>
                </a:gs>
              </a:gsLst>
              <a:lin ang="0" scaled="1"/>
            </a:gradFill>
            <a:ln w="12700">
              <a:noFill/>
              <a:round/>
              <a:headEnd type="none" w="sm" len="sm"/>
              <a:tailEnd type="none" w="sm" len="sm"/>
            </a:ln>
          </p:spPr>
          <p:txBody>
            <a:bodyPr wrap="none" anchor="ctr"/>
            <a:lstStyle/>
            <a:p>
              <a:pPr algn="ctr"/>
              <a:endParaRPr lang="es-MX" b="1" dirty="0">
                <a:solidFill>
                  <a:srgbClr val="002060">
                    <a:lumMod val="90000"/>
                    <a:lumOff val="10000"/>
                  </a:srgbClr>
                </a:solidFill>
              </a:endParaRPr>
            </a:p>
          </p:txBody>
        </p:sp>
        <p:sp>
          <p:nvSpPr>
            <p:cNvPr id="45" name="Freeform 6"/>
            <p:cNvSpPr>
              <a:spLocks/>
            </p:cNvSpPr>
            <p:nvPr/>
          </p:nvSpPr>
          <p:spPr bwMode="invGray">
            <a:xfrm>
              <a:off x="1433" y="2730"/>
              <a:ext cx="998" cy="960"/>
            </a:xfrm>
            <a:custGeom>
              <a:avLst/>
              <a:gdLst>
                <a:gd name="T0" fmla="*/ 387 w 1123"/>
                <a:gd name="T1" fmla="*/ 0 h 960"/>
                <a:gd name="T2" fmla="*/ 387 w 1123"/>
                <a:gd name="T3" fmla="*/ 960 h 960"/>
                <a:gd name="T4" fmla="*/ 0 w 1123"/>
                <a:gd name="T5" fmla="*/ 960 h 960"/>
                <a:gd name="T6" fmla="*/ 100 w 1123"/>
                <a:gd name="T7" fmla="*/ 926 h 960"/>
                <a:gd name="T8" fmla="*/ 174 w 1123"/>
                <a:gd name="T9" fmla="*/ 840 h 960"/>
                <a:gd name="T10" fmla="*/ 251 w 1123"/>
                <a:gd name="T11" fmla="*/ 669 h 960"/>
                <a:gd name="T12" fmla="*/ 302 w 1123"/>
                <a:gd name="T13" fmla="*/ 463 h 960"/>
                <a:gd name="T14" fmla="*/ 387 w 1123"/>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123"/>
                <a:gd name="T25" fmla="*/ 0 h 960"/>
                <a:gd name="T26" fmla="*/ 1123 w 1123"/>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3" h="960">
                  <a:moveTo>
                    <a:pt x="1123" y="0"/>
                  </a:moveTo>
                  <a:lnTo>
                    <a:pt x="1123" y="960"/>
                  </a:lnTo>
                  <a:lnTo>
                    <a:pt x="0" y="960"/>
                  </a:lnTo>
                  <a:lnTo>
                    <a:pt x="292" y="926"/>
                  </a:lnTo>
                  <a:lnTo>
                    <a:pt x="506" y="840"/>
                  </a:lnTo>
                  <a:lnTo>
                    <a:pt x="729" y="669"/>
                  </a:lnTo>
                  <a:lnTo>
                    <a:pt x="875" y="463"/>
                  </a:lnTo>
                  <a:lnTo>
                    <a:pt x="1123" y="0"/>
                  </a:lnTo>
                  <a:close/>
                </a:path>
              </a:pathLst>
            </a:custGeom>
            <a:gradFill rotWithShape="1">
              <a:gsLst>
                <a:gs pos="0">
                  <a:srgbClr val="6666FF"/>
                </a:gs>
                <a:gs pos="100000">
                  <a:srgbClr val="2F2F76"/>
                </a:gs>
              </a:gsLst>
              <a:lin ang="5400000" scaled="1"/>
            </a:gradFill>
            <a:ln w="12700">
              <a:noFill/>
              <a:round/>
              <a:headEnd type="none" w="sm" len="sm"/>
              <a:tailEnd type="none" w="sm" len="sm"/>
            </a:ln>
          </p:spPr>
          <p:txBody>
            <a:bodyPr wrap="none" anchor="ctr"/>
            <a:lstStyle/>
            <a:p>
              <a:pPr algn="ctr"/>
              <a:endParaRPr lang="es-MX" b="1" dirty="0">
                <a:solidFill>
                  <a:srgbClr val="002060">
                    <a:lumMod val="90000"/>
                    <a:lumOff val="10000"/>
                  </a:srgbClr>
                </a:solidFill>
              </a:endParaRPr>
            </a:p>
          </p:txBody>
        </p:sp>
      </p:grpSp>
      <p:sp>
        <p:nvSpPr>
          <p:cNvPr id="46" name="AutoShape 7"/>
          <p:cNvSpPr>
            <a:spLocks noChangeArrowheads="1"/>
          </p:cNvSpPr>
          <p:nvPr/>
        </p:nvSpPr>
        <p:spPr bwMode="invGray">
          <a:xfrm>
            <a:off x="4381500" y="2491383"/>
            <a:ext cx="1577975" cy="1171575"/>
          </a:xfrm>
          <a:prstGeom prst="leftArrow">
            <a:avLst>
              <a:gd name="adj1" fmla="val 50000"/>
              <a:gd name="adj2" fmla="val 37106"/>
            </a:avLst>
          </a:prstGeom>
          <a:gradFill rotWithShape="0">
            <a:gsLst>
              <a:gs pos="0">
                <a:srgbClr val="E89F26"/>
              </a:gs>
              <a:gs pos="100000">
                <a:srgbClr val="E89F26">
                  <a:gamma/>
                  <a:shade val="46275"/>
                  <a:invGamma/>
                </a:srgbClr>
              </a:gs>
            </a:gsLst>
            <a:lin ang="0" scaled="1"/>
          </a:gradFill>
          <a:ln w="12700">
            <a:noFill/>
            <a:miter lim="800000"/>
            <a:headEnd type="none" w="sm" len="sm"/>
            <a:tailEnd type="none" w="sm" len="sm"/>
          </a:ln>
          <a:effectLst/>
        </p:spPr>
        <p:txBody>
          <a:bodyPr wrap="none" lIns="89383" tIns="44691" rIns="89383" bIns="44691" anchor="ctr"/>
          <a:lstStyle/>
          <a:p>
            <a:pPr algn="ctr" defTabSz="893763">
              <a:lnSpc>
                <a:spcPct val="90000"/>
              </a:lnSpc>
            </a:pPr>
            <a:r>
              <a:rPr lang="es-MX" sz="1400" b="1" dirty="0" smtClean="0">
                <a:solidFill>
                  <a:prstClr val="white"/>
                </a:solidFill>
                <a:ea typeface="ＭＳ Ｐゴシック" charset="-128"/>
              </a:rPr>
              <a:t>Respuesta </a:t>
            </a:r>
          </a:p>
          <a:p>
            <a:pPr algn="ctr" defTabSz="893763">
              <a:lnSpc>
                <a:spcPct val="90000"/>
              </a:lnSpc>
            </a:pPr>
            <a:r>
              <a:rPr lang="es-MX" sz="1400" b="1" dirty="0" smtClean="0">
                <a:solidFill>
                  <a:prstClr val="white"/>
                </a:solidFill>
                <a:ea typeface="ＭＳ Ｐゴシック" charset="-128"/>
              </a:rPr>
              <a:t>Amplificada</a:t>
            </a:r>
          </a:p>
          <a:p>
            <a:pPr algn="ctr" defTabSz="893763">
              <a:lnSpc>
                <a:spcPct val="90000"/>
              </a:lnSpc>
            </a:pPr>
            <a:r>
              <a:rPr lang="es-MX" sz="1400" b="1" dirty="0" smtClean="0">
                <a:solidFill>
                  <a:prstClr val="white"/>
                </a:solidFill>
                <a:ea typeface="ＭＳ Ｐゴシック" charset="-128"/>
              </a:rPr>
              <a:t>del dolor</a:t>
            </a:r>
            <a:endParaRPr lang="es-MX" sz="1400" b="1" dirty="0">
              <a:solidFill>
                <a:prstClr val="white"/>
              </a:solidFill>
              <a:ea typeface="ＭＳ Ｐゴシック" charset="-128"/>
            </a:endParaRPr>
          </a:p>
        </p:txBody>
      </p:sp>
      <p:sp>
        <p:nvSpPr>
          <p:cNvPr id="47" name="Text Box 9"/>
          <p:cNvSpPr txBox="1">
            <a:spLocks noChangeArrowheads="1"/>
          </p:cNvSpPr>
          <p:nvPr/>
        </p:nvSpPr>
        <p:spPr bwMode="invGray">
          <a:xfrm rot="-5400000">
            <a:off x="-1249362" y="3622804"/>
            <a:ext cx="3770312" cy="361296"/>
          </a:xfrm>
          <a:prstGeom prst="rect">
            <a:avLst/>
          </a:prstGeom>
          <a:noFill/>
          <a:ln w="12700">
            <a:noFill/>
            <a:miter lim="800000"/>
            <a:headEnd type="none" w="sm" len="sm"/>
            <a:tailEnd type="none" w="sm" len="sm"/>
          </a:ln>
        </p:spPr>
        <p:txBody>
          <a:bodyPr lIns="83484" tIns="41741" rIns="83484" bIns="41741">
            <a:spAutoFit/>
          </a:bodyPr>
          <a:lstStyle/>
          <a:p>
            <a:pPr algn="ctr" defTabSz="893763"/>
            <a:r>
              <a:rPr lang="es-MX" b="1" dirty="0" smtClean="0">
                <a:solidFill>
                  <a:srgbClr val="002060">
                    <a:lumMod val="90000"/>
                    <a:lumOff val="10000"/>
                  </a:srgbClr>
                </a:solidFill>
              </a:rPr>
              <a:t>Intensidad Subjetiva del Dolor</a:t>
            </a:r>
            <a:endParaRPr lang="es-MX" b="1" dirty="0">
              <a:solidFill>
                <a:srgbClr val="002060">
                  <a:lumMod val="90000"/>
                  <a:lumOff val="10000"/>
                </a:srgbClr>
              </a:solidFill>
            </a:endParaRPr>
          </a:p>
        </p:txBody>
      </p:sp>
      <p:sp>
        <p:nvSpPr>
          <p:cNvPr id="48" name="Text Box 10"/>
          <p:cNvSpPr txBox="1">
            <a:spLocks noChangeArrowheads="1"/>
          </p:cNvSpPr>
          <p:nvPr/>
        </p:nvSpPr>
        <p:spPr bwMode="invGray">
          <a:xfrm>
            <a:off x="3046413" y="5874346"/>
            <a:ext cx="2406904" cy="361296"/>
          </a:xfrm>
          <a:prstGeom prst="rect">
            <a:avLst/>
          </a:prstGeom>
          <a:noFill/>
          <a:ln w="12700">
            <a:noFill/>
            <a:miter lim="800000"/>
            <a:headEnd type="none" w="sm" len="sm"/>
            <a:tailEnd type="none" w="sm" len="sm"/>
          </a:ln>
          <a:effectLst>
            <a:outerShdw dist="17961" dir="2700000" algn="ctr" rotWithShape="0">
              <a:srgbClr val="000000"/>
            </a:outerShdw>
          </a:effectLst>
        </p:spPr>
        <p:txBody>
          <a:bodyPr wrap="none" lIns="83484" tIns="41741" rIns="83484" bIns="41741">
            <a:spAutoFit/>
          </a:bodyPr>
          <a:lstStyle/>
          <a:p>
            <a:pPr defTabSz="893763"/>
            <a:r>
              <a:rPr lang="es-MX" b="1" dirty="0" smtClean="0">
                <a:solidFill>
                  <a:prstClr val="white"/>
                </a:solidFill>
                <a:ea typeface="ＭＳ Ｐゴシック" charset="-128"/>
              </a:rPr>
              <a:t>Intensidad del estímulo</a:t>
            </a:r>
            <a:endParaRPr lang="es-MX" b="1" dirty="0">
              <a:solidFill>
                <a:prstClr val="white"/>
              </a:solidFill>
              <a:ea typeface="ＭＳ Ｐゴシック" charset="-128"/>
            </a:endParaRPr>
          </a:p>
        </p:txBody>
      </p:sp>
      <p:sp>
        <p:nvSpPr>
          <p:cNvPr id="49" name="Text Box 11"/>
          <p:cNvSpPr txBox="1">
            <a:spLocks noChangeArrowheads="1"/>
          </p:cNvSpPr>
          <p:nvPr/>
        </p:nvSpPr>
        <p:spPr bwMode="invGray">
          <a:xfrm>
            <a:off x="7169150" y="2196108"/>
            <a:ext cx="1503363" cy="638295"/>
          </a:xfrm>
          <a:prstGeom prst="rect">
            <a:avLst/>
          </a:prstGeom>
          <a:gradFill rotWithShape="1">
            <a:gsLst>
              <a:gs pos="0">
                <a:schemeClr val="hlink">
                  <a:gamma/>
                  <a:shade val="46275"/>
                  <a:invGamma/>
                </a:schemeClr>
              </a:gs>
              <a:gs pos="100000">
                <a:schemeClr val="hlink"/>
              </a:gs>
            </a:gsLst>
            <a:lin ang="18900000" scaled="1"/>
          </a:gradFill>
          <a:ln w="12700">
            <a:solidFill>
              <a:schemeClr val="tx1"/>
            </a:solidFill>
            <a:miter lim="800000"/>
            <a:headEnd type="none" w="sm" len="sm"/>
            <a:tailEnd type="none" w="sm" len="sm"/>
          </a:ln>
        </p:spPr>
        <p:txBody>
          <a:bodyPr lIns="83484" tIns="41741" rIns="83484" bIns="41741">
            <a:spAutoFit/>
          </a:bodyPr>
          <a:lstStyle/>
          <a:p>
            <a:pPr defTabSz="893763"/>
            <a:r>
              <a:rPr lang="es-MX" b="1" dirty="0" smtClean="0">
                <a:solidFill>
                  <a:prstClr val="white"/>
                </a:solidFill>
              </a:rPr>
              <a:t>Respuesta de dolor normal</a:t>
            </a:r>
            <a:endParaRPr lang="es-MX" b="1" dirty="0">
              <a:solidFill>
                <a:prstClr val="white"/>
              </a:solidFill>
            </a:endParaRPr>
          </a:p>
        </p:txBody>
      </p:sp>
      <p:sp>
        <p:nvSpPr>
          <p:cNvPr id="50" name="Line 16"/>
          <p:cNvSpPr>
            <a:spLocks noChangeShapeType="1"/>
          </p:cNvSpPr>
          <p:nvPr/>
        </p:nvSpPr>
        <p:spPr bwMode="invGray">
          <a:xfrm>
            <a:off x="1192213" y="1886546"/>
            <a:ext cx="93662" cy="0"/>
          </a:xfrm>
          <a:prstGeom prst="line">
            <a:avLst/>
          </a:prstGeom>
          <a:noFill/>
          <a:ln w="19050">
            <a:solidFill>
              <a:schemeClr val="bg1"/>
            </a:solidFill>
            <a:round/>
            <a:headEnd type="none" w="sm" len="sm"/>
            <a:tailEnd type="none" w="sm" len="sm"/>
          </a:ln>
        </p:spPr>
        <p:txBody>
          <a:bodyPr wrap="none" lIns="83484" tIns="41741" rIns="83484" bIns="41741">
            <a:spAutoFit/>
          </a:bodyPr>
          <a:lstStyle/>
          <a:p>
            <a:endParaRPr lang="es-MX" dirty="0">
              <a:solidFill>
                <a:srgbClr val="002060">
                  <a:lumMod val="90000"/>
                  <a:lumOff val="10000"/>
                </a:srgbClr>
              </a:solidFill>
            </a:endParaRPr>
          </a:p>
        </p:txBody>
      </p:sp>
      <p:sp>
        <p:nvSpPr>
          <p:cNvPr id="51" name="Line 17"/>
          <p:cNvSpPr>
            <a:spLocks noChangeShapeType="1"/>
          </p:cNvSpPr>
          <p:nvPr/>
        </p:nvSpPr>
        <p:spPr bwMode="invGray">
          <a:xfrm>
            <a:off x="1193800" y="2678708"/>
            <a:ext cx="92075" cy="0"/>
          </a:xfrm>
          <a:prstGeom prst="line">
            <a:avLst/>
          </a:prstGeom>
          <a:noFill/>
          <a:ln w="19050">
            <a:solidFill>
              <a:schemeClr val="bg1"/>
            </a:solidFill>
            <a:round/>
            <a:headEnd type="none" w="sm" len="sm"/>
            <a:tailEnd type="none" w="sm" len="sm"/>
          </a:ln>
        </p:spPr>
        <p:txBody>
          <a:bodyPr wrap="none" lIns="83484" tIns="41741" rIns="83484" bIns="41741">
            <a:spAutoFit/>
          </a:bodyPr>
          <a:lstStyle/>
          <a:p>
            <a:endParaRPr lang="es-MX" dirty="0">
              <a:solidFill>
                <a:srgbClr val="002060">
                  <a:lumMod val="90000"/>
                  <a:lumOff val="10000"/>
                </a:srgbClr>
              </a:solidFill>
            </a:endParaRPr>
          </a:p>
        </p:txBody>
      </p:sp>
      <p:sp>
        <p:nvSpPr>
          <p:cNvPr id="52" name="Line 18"/>
          <p:cNvSpPr>
            <a:spLocks noChangeShapeType="1"/>
          </p:cNvSpPr>
          <p:nvPr/>
        </p:nvSpPr>
        <p:spPr bwMode="invGray">
          <a:xfrm>
            <a:off x="1193800" y="3383558"/>
            <a:ext cx="92075" cy="0"/>
          </a:xfrm>
          <a:prstGeom prst="line">
            <a:avLst/>
          </a:prstGeom>
          <a:noFill/>
          <a:ln w="19050">
            <a:solidFill>
              <a:schemeClr val="bg1"/>
            </a:solidFill>
            <a:round/>
            <a:headEnd type="none" w="sm" len="sm"/>
            <a:tailEnd type="none" w="sm" len="sm"/>
          </a:ln>
        </p:spPr>
        <p:txBody>
          <a:bodyPr wrap="none" lIns="83484" tIns="41741" rIns="83484" bIns="41741">
            <a:spAutoFit/>
          </a:bodyPr>
          <a:lstStyle/>
          <a:p>
            <a:endParaRPr lang="es-MX" dirty="0">
              <a:solidFill>
                <a:srgbClr val="002060">
                  <a:lumMod val="90000"/>
                  <a:lumOff val="10000"/>
                </a:srgbClr>
              </a:solidFill>
            </a:endParaRPr>
          </a:p>
        </p:txBody>
      </p:sp>
      <p:sp>
        <p:nvSpPr>
          <p:cNvPr id="53" name="Line 19"/>
          <p:cNvSpPr>
            <a:spLocks noChangeShapeType="1"/>
          </p:cNvSpPr>
          <p:nvPr/>
        </p:nvSpPr>
        <p:spPr bwMode="invGray">
          <a:xfrm>
            <a:off x="1193800" y="4126508"/>
            <a:ext cx="92075" cy="0"/>
          </a:xfrm>
          <a:prstGeom prst="line">
            <a:avLst/>
          </a:prstGeom>
          <a:noFill/>
          <a:ln w="19050">
            <a:solidFill>
              <a:schemeClr val="bg1"/>
            </a:solidFill>
            <a:round/>
            <a:headEnd type="none" w="sm" len="sm"/>
            <a:tailEnd type="none" w="sm" len="sm"/>
          </a:ln>
        </p:spPr>
        <p:txBody>
          <a:bodyPr wrap="none" lIns="83484" tIns="41741" rIns="83484" bIns="41741">
            <a:spAutoFit/>
          </a:bodyPr>
          <a:lstStyle/>
          <a:p>
            <a:endParaRPr lang="es-MX" dirty="0">
              <a:solidFill>
                <a:srgbClr val="002060">
                  <a:lumMod val="90000"/>
                  <a:lumOff val="10000"/>
                </a:srgbClr>
              </a:solidFill>
            </a:endParaRPr>
          </a:p>
        </p:txBody>
      </p:sp>
      <p:sp>
        <p:nvSpPr>
          <p:cNvPr id="54" name="Line 20"/>
          <p:cNvSpPr>
            <a:spLocks noChangeShapeType="1"/>
          </p:cNvSpPr>
          <p:nvPr/>
        </p:nvSpPr>
        <p:spPr bwMode="invGray">
          <a:xfrm>
            <a:off x="1193800" y="4831358"/>
            <a:ext cx="92075" cy="0"/>
          </a:xfrm>
          <a:prstGeom prst="line">
            <a:avLst/>
          </a:prstGeom>
          <a:noFill/>
          <a:ln w="19050">
            <a:solidFill>
              <a:schemeClr val="bg1"/>
            </a:solidFill>
            <a:round/>
            <a:headEnd type="none" w="sm" len="sm"/>
            <a:tailEnd type="none" w="sm" len="sm"/>
          </a:ln>
        </p:spPr>
        <p:txBody>
          <a:bodyPr wrap="none" lIns="83484" tIns="41741" rIns="83484" bIns="41741">
            <a:spAutoFit/>
          </a:bodyPr>
          <a:lstStyle/>
          <a:p>
            <a:endParaRPr lang="es-MX" dirty="0">
              <a:solidFill>
                <a:srgbClr val="002060">
                  <a:lumMod val="90000"/>
                  <a:lumOff val="10000"/>
                </a:srgbClr>
              </a:solidFill>
            </a:endParaRPr>
          </a:p>
        </p:txBody>
      </p:sp>
      <p:sp>
        <p:nvSpPr>
          <p:cNvPr id="55" name="Freeform 21"/>
          <p:cNvSpPr>
            <a:spLocks/>
          </p:cNvSpPr>
          <p:nvPr/>
        </p:nvSpPr>
        <p:spPr bwMode="invGray">
          <a:xfrm>
            <a:off x="3854450" y="1913533"/>
            <a:ext cx="3806825" cy="3736975"/>
          </a:xfrm>
          <a:custGeom>
            <a:avLst/>
            <a:gdLst>
              <a:gd name="T0" fmla="*/ 0 w 2398"/>
              <a:gd name="T1" fmla="*/ 2147483647 h 2354"/>
              <a:gd name="T2" fmla="*/ 2147483647 w 2398"/>
              <a:gd name="T3" fmla="*/ 2147483647 h 2354"/>
              <a:gd name="T4" fmla="*/ 2147483647 w 2398"/>
              <a:gd name="T5" fmla="*/ 2147483647 h 2354"/>
              <a:gd name="T6" fmla="*/ 2147483647 w 2398"/>
              <a:gd name="T7" fmla="*/ 2147483647 h 2354"/>
              <a:gd name="T8" fmla="*/ 2147483647 w 2398"/>
              <a:gd name="T9" fmla="*/ 2147483647 h 2354"/>
              <a:gd name="T10" fmla="*/ 2147483647 w 2398"/>
              <a:gd name="T11" fmla="*/ 2147483647 h 2354"/>
              <a:gd name="T12" fmla="*/ 2147483647 w 2398"/>
              <a:gd name="T13" fmla="*/ 2147483647 h 2354"/>
              <a:gd name="T14" fmla="*/ 2147483647 w 2398"/>
              <a:gd name="T15" fmla="*/ 2147483647 h 2354"/>
              <a:gd name="T16" fmla="*/ 2147483647 w 2398"/>
              <a:gd name="T17" fmla="*/ 2147483647 h 2354"/>
              <a:gd name="T18" fmla="*/ 2147483647 w 2398"/>
              <a:gd name="T19" fmla="*/ 0 h 2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8"/>
              <a:gd name="T31" fmla="*/ 0 h 2354"/>
              <a:gd name="T32" fmla="*/ 2398 w 2398"/>
              <a:gd name="T33" fmla="*/ 2354 h 2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8" h="2354">
                <a:moveTo>
                  <a:pt x="0" y="2354"/>
                </a:moveTo>
                <a:cubicBezTo>
                  <a:pt x="53" y="2350"/>
                  <a:pt x="230" y="2349"/>
                  <a:pt x="320" y="2335"/>
                </a:cubicBezTo>
                <a:cubicBezTo>
                  <a:pt x="410" y="2321"/>
                  <a:pt x="466" y="2311"/>
                  <a:pt x="539" y="2272"/>
                </a:cubicBezTo>
                <a:cubicBezTo>
                  <a:pt x="612" y="2233"/>
                  <a:pt x="679" y="2193"/>
                  <a:pt x="758" y="2103"/>
                </a:cubicBezTo>
                <a:cubicBezTo>
                  <a:pt x="837" y="2013"/>
                  <a:pt x="921" y="1924"/>
                  <a:pt x="1015" y="1734"/>
                </a:cubicBezTo>
                <a:cubicBezTo>
                  <a:pt x="1109" y="1544"/>
                  <a:pt x="1240" y="1164"/>
                  <a:pt x="1321" y="964"/>
                </a:cubicBezTo>
                <a:cubicBezTo>
                  <a:pt x="1402" y="764"/>
                  <a:pt x="1430" y="657"/>
                  <a:pt x="1503" y="532"/>
                </a:cubicBezTo>
                <a:cubicBezTo>
                  <a:pt x="1576" y="407"/>
                  <a:pt x="1659" y="295"/>
                  <a:pt x="1760" y="212"/>
                </a:cubicBezTo>
                <a:cubicBezTo>
                  <a:pt x="1861" y="129"/>
                  <a:pt x="2004" y="72"/>
                  <a:pt x="2110" y="37"/>
                </a:cubicBezTo>
                <a:cubicBezTo>
                  <a:pt x="2216" y="2"/>
                  <a:pt x="2307" y="1"/>
                  <a:pt x="2398" y="0"/>
                </a:cubicBezTo>
              </a:path>
            </a:pathLst>
          </a:custGeom>
          <a:noFill/>
          <a:ln w="57150">
            <a:solidFill>
              <a:schemeClr val="hlink"/>
            </a:solidFill>
            <a:round/>
            <a:headEnd/>
            <a:tailEnd/>
          </a:ln>
        </p:spPr>
        <p:txBody>
          <a:bodyPr/>
          <a:lstStyle/>
          <a:p>
            <a:pPr algn="ctr"/>
            <a:endParaRPr lang="es-MX" b="1" dirty="0">
              <a:solidFill>
                <a:srgbClr val="002060">
                  <a:lumMod val="90000"/>
                  <a:lumOff val="10000"/>
                </a:srgbClr>
              </a:solidFill>
            </a:endParaRPr>
          </a:p>
        </p:txBody>
      </p:sp>
      <p:sp>
        <p:nvSpPr>
          <p:cNvPr id="56" name="Text Box 15"/>
          <p:cNvSpPr txBox="1">
            <a:spLocks noChangeArrowheads="1"/>
          </p:cNvSpPr>
          <p:nvPr/>
        </p:nvSpPr>
        <p:spPr bwMode="invGray">
          <a:xfrm>
            <a:off x="1320800" y="3032721"/>
            <a:ext cx="3035300" cy="523220"/>
          </a:xfrm>
          <a:prstGeom prst="rect">
            <a:avLst/>
          </a:prstGeom>
          <a:noFill/>
          <a:ln w="25400">
            <a:noFill/>
            <a:miter lim="800000"/>
            <a:headEnd type="none" w="sm" len="sm"/>
            <a:tailEnd type="none" w="sm" len="sm"/>
          </a:ln>
        </p:spPr>
        <p:txBody>
          <a:bodyPr>
            <a:spAutoFit/>
          </a:bodyPr>
          <a:lstStyle/>
          <a:p>
            <a:pPr>
              <a:spcBef>
                <a:spcPct val="20000"/>
              </a:spcBef>
            </a:pPr>
            <a:r>
              <a:rPr lang="es-MX" sz="1400" dirty="0" smtClean="0">
                <a:solidFill>
                  <a:srgbClr val="002060">
                    <a:lumMod val="90000"/>
                    <a:lumOff val="10000"/>
                  </a:srgbClr>
                </a:solidFill>
              </a:rPr>
              <a:t>(cuando un pinchazo causa una </a:t>
            </a:r>
            <a:br>
              <a:rPr lang="es-MX" sz="1400" dirty="0" smtClean="0">
                <a:solidFill>
                  <a:srgbClr val="002060">
                    <a:lumMod val="90000"/>
                    <a:lumOff val="10000"/>
                  </a:srgbClr>
                </a:solidFill>
              </a:rPr>
            </a:br>
            <a:r>
              <a:rPr lang="es-MX" sz="1400" dirty="0" smtClean="0">
                <a:solidFill>
                  <a:srgbClr val="002060">
                    <a:lumMod val="90000"/>
                    <a:lumOff val="10000"/>
                  </a:srgbClr>
                </a:solidFill>
              </a:rPr>
              <a:t>sensación de punzadas intensas)</a:t>
            </a:r>
            <a:endParaRPr lang="es-MX" sz="1400" dirty="0">
              <a:solidFill>
                <a:srgbClr val="002060">
                  <a:lumMod val="90000"/>
                  <a:lumOff val="10000"/>
                </a:srgbClr>
              </a:solidFill>
            </a:endParaRPr>
          </a:p>
        </p:txBody>
      </p:sp>
      <p:sp>
        <p:nvSpPr>
          <p:cNvPr id="57" name="Text Box 24"/>
          <p:cNvSpPr txBox="1">
            <a:spLocks noChangeArrowheads="1"/>
          </p:cNvSpPr>
          <p:nvPr/>
        </p:nvSpPr>
        <p:spPr bwMode="invGray">
          <a:xfrm>
            <a:off x="1320800" y="2708871"/>
            <a:ext cx="1351153" cy="367254"/>
          </a:xfrm>
          <a:prstGeom prst="rect">
            <a:avLst/>
          </a:prstGeom>
          <a:noFill/>
          <a:ln w="12700">
            <a:noFill/>
            <a:miter lim="800000"/>
            <a:headEnd type="none" w="sm" len="sm"/>
            <a:tailEnd type="none" w="sm" len="sm"/>
          </a:ln>
        </p:spPr>
        <p:txBody>
          <a:bodyPr wrap="none" lIns="89383" tIns="44691" rIns="89383" bIns="44691">
            <a:spAutoFit/>
          </a:bodyPr>
          <a:lstStyle/>
          <a:p>
            <a:pPr defTabSz="893763"/>
            <a:r>
              <a:rPr lang="es-MX" b="1" dirty="0" smtClean="0">
                <a:solidFill>
                  <a:srgbClr val="002060">
                    <a:lumMod val="90000"/>
                    <a:lumOff val="10000"/>
                  </a:srgbClr>
                </a:solidFill>
              </a:rPr>
              <a:t>Hiperalgesia</a:t>
            </a:r>
            <a:endParaRPr lang="es-MX" b="1" dirty="0">
              <a:solidFill>
                <a:srgbClr val="002060">
                  <a:lumMod val="90000"/>
                  <a:lumOff val="10000"/>
                </a:srgbClr>
              </a:solidFill>
            </a:endParaRPr>
          </a:p>
        </p:txBody>
      </p:sp>
      <p:sp>
        <p:nvSpPr>
          <p:cNvPr id="58" name="Line 26"/>
          <p:cNvSpPr>
            <a:spLocks noChangeShapeType="1"/>
          </p:cNvSpPr>
          <p:nvPr/>
        </p:nvSpPr>
        <p:spPr bwMode="invGray">
          <a:xfrm>
            <a:off x="6624638" y="2521546"/>
            <a:ext cx="488950" cy="0"/>
          </a:xfrm>
          <a:prstGeom prst="line">
            <a:avLst/>
          </a:prstGeom>
          <a:noFill/>
          <a:ln w="28575">
            <a:solidFill>
              <a:schemeClr val="hlink"/>
            </a:solidFill>
            <a:round/>
            <a:headEnd type="none" w="sm" len="sm"/>
            <a:tailEnd type="none" w="sm" len="sm"/>
          </a:ln>
        </p:spPr>
        <p:txBody>
          <a:bodyPr lIns="83484" tIns="41741" rIns="83484" bIns="41741">
            <a:spAutoFit/>
          </a:bodyPr>
          <a:lstStyle/>
          <a:p>
            <a:endParaRPr lang="es-MX" dirty="0">
              <a:solidFill>
                <a:srgbClr val="002060">
                  <a:lumMod val="90000"/>
                  <a:lumOff val="10000"/>
                </a:srgbClr>
              </a:solidFill>
            </a:endParaRPr>
          </a:p>
        </p:txBody>
      </p:sp>
      <p:sp>
        <p:nvSpPr>
          <p:cNvPr id="59" name="Rectangle 30"/>
          <p:cNvSpPr>
            <a:spLocks noChangeArrowheads="1"/>
          </p:cNvSpPr>
          <p:nvPr/>
        </p:nvSpPr>
        <p:spPr bwMode="invGray">
          <a:xfrm>
            <a:off x="749696" y="1700808"/>
            <a:ext cx="418704" cy="369332"/>
          </a:xfrm>
          <a:prstGeom prst="rect">
            <a:avLst/>
          </a:prstGeom>
          <a:noFill/>
          <a:ln w="9525">
            <a:noFill/>
            <a:miter lim="800000"/>
            <a:headEnd/>
            <a:tailEnd/>
          </a:ln>
        </p:spPr>
        <p:txBody>
          <a:bodyPr wrap="none">
            <a:spAutoFit/>
          </a:bodyPr>
          <a:lstStyle/>
          <a:p>
            <a:pPr algn="r"/>
            <a:r>
              <a:rPr lang="es-MX" b="1" dirty="0" smtClean="0">
                <a:solidFill>
                  <a:srgbClr val="002060">
                    <a:lumMod val="90000"/>
                    <a:lumOff val="10000"/>
                  </a:srgbClr>
                </a:solidFill>
              </a:rPr>
              <a:t>10</a:t>
            </a:r>
            <a:endParaRPr lang="es-MX" b="1" dirty="0">
              <a:solidFill>
                <a:srgbClr val="002060">
                  <a:lumMod val="90000"/>
                  <a:lumOff val="10000"/>
                </a:srgbClr>
              </a:solidFill>
            </a:endParaRPr>
          </a:p>
        </p:txBody>
      </p:sp>
      <p:sp>
        <p:nvSpPr>
          <p:cNvPr id="60" name="Rectangle 31"/>
          <p:cNvSpPr>
            <a:spLocks noChangeArrowheads="1"/>
          </p:cNvSpPr>
          <p:nvPr/>
        </p:nvSpPr>
        <p:spPr bwMode="invGray">
          <a:xfrm>
            <a:off x="857250" y="2491383"/>
            <a:ext cx="311150" cy="366713"/>
          </a:xfrm>
          <a:prstGeom prst="rect">
            <a:avLst/>
          </a:prstGeom>
          <a:noFill/>
          <a:ln w="9525">
            <a:noFill/>
            <a:miter lim="800000"/>
            <a:headEnd/>
            <a:tailEnd/>
          </a:ln>
        </p:spPr>
        <p:txBody>
          <a:bodyPr wrap="none">
            <a:spAutoFit/>
          </a:bodyPr>
          <a:lstStyle/>
          <a:p>
            <a:pPr algn="r"/>
            <a:r>
              <a:rPr lang="es-MX" b="1" dirty="0" smtClean="0">
                <a:solidFill>
                  <a:srgbClr val="002060">
                    <a:lumMod val="90000"/>
                    <a:lumOff val="10000"/>
                  </a:srgbClr>
                </a:solidFill>
              </a:rPr>
              <a:t>8</a:t>
            </a:r>
            <a:endParaRPr lang="es-MX" b="1" dirty="0">
              <a:solidFill>
                <a:srgbClr val="002060">
                  <a:lumMod val="90000"/>
                  <a:lumOff val="10000"/>
                </a:srgbClr>
              </a:solidFill>
            </a:endParaRPr>
          </a:p>
        </p:txBody>
      </p:sp>
      <p:sp>
        <p:nvSpPr>
          <p:cNvPr id="61" name="Rectangle 32"/>
          <p:cNvSpPr>
            <a:spLocks noChangeArrowheads="1"/>
          </p:cNvSpPr>
          <p:nvPr/>
        </p:nvSpPr>
        <p:spPr bwMode="invGray">
          <a:xfrm>
            <a:off x="857250" y="3188296"/>
            <a:ext cx="311150" cy="366712"/>
          </a:xfrm>
          <a:prstGeom prst="rect">
            <a:avLst/>
          </a:prstGeom>
          <a:noFill/>
          <a:ln w="9525">
            <a:noFill/>
            <a:miter lim="800000"/>
            <a:headEnd/>
            <a:tailEnd/>
          </a:ln>
        </p:spPr>
        <p:txBody>
          <a:bodyPr wrap="none">
            <a:spAutoFit/>
          </a:bodyPr>
          <a:lstStyle/>
          <a:p>
            <a:pPr algn="r"/>
            <a:r>
              <a:rPr lang="es-MX" b="1" dirty="0" smtClean="0">
                <a:solidFill>
                  <a:srgbClr val="002060">
                    <a:lumMod val="90000"/>
                    <a:lumOff val="10000"/>
                  </a:srgbClr>
                </a:solidFill>
              </a:rPr>
              <a:t>6</a:t>
            </a:r>
            <a:endParaRPr lang="es-MX" b="1" dirty="0">
              <a:solidFill>
                <a:srgbClr val="002060">
                  <a:lumMod val="90000"/>
                  <a:lumOff val="10000"/>
                </a:srgbClr>
              </a:solidFill>
            </a:endParaRPr>
          </a:p>
        </p:txBody>
      </p:sp>
      <p:sp>
        <p:nvSpPr>
          <p:cNvPr id="62" name="Rectangle 33"/>
          <p:cNvSpPr>
            <a:spLocks noChangeArrowheads="1"/>
          </p:cNvSpPr>
          <p:nvPr/>
        </p:nvSpPr>
        <p:spPr bwMode="invGray">
          <a:xfrm>
            <a:off x="857250" y="3943946"/>
            <a:ext cx="311150" cy="366712"/>
          </a:xfrm>
          <a:prstGeom prst="rect">
            <a:avLst/>
          </a:prstGeom>
          <a:noFill/>
          <a:ln w="9525">
            <a:noFill/>
            <a:miter lim="800000"/>
            <a:headEnd/>
            <a:tailEnd/>
          </a:ln>
        </p:spPr>
        <p:txBody>
          <a:bodyPr wrap="none">
            <a:spAutoFit/>
          </a:bodyPr>
          <a:lstStyle/>
          <a:p>
            <a:pPr algn="r"/>
            <a:r>
              <a:rPr lang="es-MX" b="1" dirty="0" smtClean="0">
                <a:solidFill>
                  <a:srgbClr val="002060">
                    <a:lumMod val="90000"/>
                    <a:lumOff val="10000"/>
                  </a:srgbClr>
                </a:solidFill>
              </a:rPr>
              <a:t>4</a:t>
            </a:r>
            <a:endParaRPr lang="es-MX" b="1" dirty="0">
              <a:solidFill>
                <a:srgbClr val="002060">
                  <a:lumMod val="90000"/>
                  <a:lumOff val="10000"/>
                </a:srgbClr>
              </a:solidFill>
            </a:endParaRPr>
          </a:p>
        </p:txBody>
      </p:sp>
      <p:sp>
        <p:nvSpPr>
          <p:cNvPr id="63" name="Rectangle 34"/>
          <p:cNvSpPr>
            <a:spLocks noChangeArrowheads="1"/>
          </p:cNvSpPr>
          <p:nvPr/>
        </p:nvSpPr>
        <p:spPr bwMode="invGray">
          <a:xfrm>
            <a:off x="857250" y="4639271"/>
            <a:ext cx="311150" cy="366712"/>
          </a:xfrm>
          <a:prstGeom prst="rect">
            <a:avLst/>
          </a:prstGeom>
          <a:noFill/>
          <a:ln w="9525">
            <a:noFill/>
            <a:miter lim="800000"/>
            <a:headEnd/>
            <a:tailEnd/>
          </a:ln>
        </p:spPr>
        <p:txBody>
          <a:bodyPr wrap="none">
            <a:spAutoFit/>
          </a:bodyPr>
          <a:lstStyle/>
          <a:p>
            <a:pPr algn="r"/>
            <a:r>
              <a:rPr lang="es-MX" b="1" dirty="0" smtClean="0">
                <a:solidFill>
                  <a:srgbClr val="002060">
                    <a:lumMod val="90000"/>
                    <a:lumOff val="10000"/>
                  </a:srgbClr>
                </a:solidFill>
              </a:rPr>
              <a:t>2</a:t>
            </a:r>
            <a:endParaRPr lang="es-MX" b="1" dirty="0">
              <a:solidFill>
                <a:srgbClr val="002060">
                  <a:lumMod val="90000"/>
                  <a:lumOff val="10000"/>
                </a:srgbClr>
              </a:solidFill>
            </a:endParaRPr>
          </a:p>
        </p:txBody>
      </p:sp>
      <p:sp>
        <p:nvSpPr>
          <p:cNvPr id="64" name="Rectangle 35"/>
          <p:cNvSpPr>
            <a:spLocks noChangeArrowheads="1"/>
          </p:cNvSpPr>
          <p:nvPr/>
        </p:nvSpPr>
        <p:spPr bwMode="invGray">
          <a:xfrm>
            <a:off x="857250" y="5499696"/>
            <a:ext cx="311150" cy="366712"/>
          </a:xfrm>
          <a:prstGeom prst="rect">
            <a:avLst/>
          </a:prstGeom>
          <a:noFill/>
          <a:ln w="9525">
            <a:noFill/>
            <a:miter lim="800000"/>
            <a:headEnd/>
            <a:tailEnd/>
          </a:ln>
        </p:spPr>
        <p:txBody>
          <a:bodyPr wrap="none">
            <a:spAutoFit/>
          </a:bodyPr>
          <a:lstStyle/>
          <a:p>
            <a:pPr algn="r"/>
            <a:r>
              <a:rPr lang="es-MX" b="1" dirty="0" smtClean="0">
                <a:solidFill>
                  <a:srgbClr val="002060">
                    <a:lumMod val="90000"/>
                    <a:lumOff val="10000"/>
                  </a:srgbClr>
                </a:solidFill>
              </a:rPr>
              <a:t>0</a:t>
            </a:r>
            <a:endParaRPr lang="es-MX" b="1" dirty="0">
              <a:solidFill>
                <a:srgbClr val="002060">
                  <a:lumMod val="90000"/>
                  <a:lumOff val="10000"/>
                </a:srgbClr>
              </a:solidFill>
            </a:endParaRPr>
          </a:p>
        </p:txBody>
      </p:sp>
      <p:sp>
        <p:nvSpPr>
          <p:cNvPr id="65" name="Line 36"/>
          <p:cNvSpPr>
            <a:spLocks noChangeShapeType="1"/>
          </p:cNvSpPr>
          <p:nvPr/>
        </p:nvSpPr>
        <p:spPr bwMode="invGray">
          <a:xfrm>
            <a:off x="1192213" y="5683846"/>
            <a:ext cx="93662" cy="0"/>
          </a:xfrm>
          <a:prstGeom prst="line">
            <a:avLst/>
          </a:prstGeom>
          <a:noFill/>
          <a:ln w="19050">
            <a:solidFill>
              <a:schemeClr val="bg1"/>
            </a:solidFill>
            <a:round/>
            <a:headEnd type="none" w="sm" len="sm"/>
            <a:tailEnd type="none" w="sm" len="sm"/>
          </a:ln>
        </p:spPr>
        <p:txBody>
          <a:bodyPr wrap="none" lIns="83484" tIns="41741" rIns="83484" bIns="41741">
            <a:spAutoFit/>
          </a:bodyPr>
          <a:lstStyle/>
          <a:p>
            <a:endParaRPr lang="es-MX" dirty="0">
              <a:solidFill>
                <a:srgbClr val="002060">
                  <a:lumMod val="90000"/>
                  <a:lumOff val="10000"/>
                </a:srgbClr>
              </a:solidFill>
            </a:endParaRPr>
          </a:p>
        </p:txBody>
      </p:sp>
      <p:sp>
        <p:nvSpPr>
          <p:cNvPr id="66" name="Rectangle 37"/>
          <p:cNvSpPr>
            <a:spLocks noChangeArrowheads="1"/>
          </p:cNvSpPr>
          <p:nvPr/>
        </p:nvSpPr>
        <p:spPr bwMode="invGray">
          <a:xfrm>
            <a:off x="455146" y="6515100"/>
            <a:ext cx="7047379" cy="236538"/>
          </a:xfrm>
          <a:prstGeom prst="rect">
            <a:avLst/>
          </a:prstGeom>
          <a:noFill/>
          <a:ln w="9525" algn="ctr">
            <a:noFill/>
            <a:miter lim="800000"/>
            <a:headEnd/>
            <a:tailEnd/>
          </a:ln>
        </p:spPr>
        <p:txBody>
          <a:bodyPr lIns="0" tIns="0" rIns="0" bIns="0" anchor="b"/>
          <a:lstStyle/>
          <a:p>
            <a:pPr marL="58738">
              <a:lnSpc>
                <a:spcPct val="95000"/>
              </a:lnSpc>
            </a:pPr>
            <a:r>
              <a:rPr lang="en-US" sz="1100" dirty="0">
                <a:solidFill>
                  <a:srgbClr val="002060">
                    <a:lumMod val="90000"/>
                    <a:lumOff val="10000"/>
                  </a:srgbClr>
                </a:solidFill>
              </a:rPr>
              <a:t>Adapted </a:t>
            </a:r>
            <a:r>
              <a:rPr lang="en-US" sz="1100" dirty="0" smtClean="0">
                <a:solidFill>
                  <a:srgbClr val="002060">
                    <a:lumMod val="90000"/>
                    <a:lumOff val="10000"/>
                  </a:srgbClr>
                </a:solidFill>
              </a:rPr>
              <a:t>from: </a:t>
            </a:r>
            <a:r>
              <a:rPr lang="en-US" sz="1100" dirty="0">
                <a:solidFill>
                  <a:srgbClr val="002060">
                    <a:lumMod val="90000"/>
                    <a:lumOff val="10000"/>
                  </a:srgbClr>
                </a:solidFill>
              </a:rPr>
              <a:t>Gottschalk </a:t>
            </a:r>
            <a:r>
              <a:rPr lang="en-US" sz="1100" dirty="0" smtClean="0">
                <a:solidFill>
                  <a:srgbClr val="002060">
                    <a:lumMod val="90000"/>
                    <a:lumOff val="10000"/>
                  </a:srgbClr>
                </a:solidFill>
              </a:rPr>
              <a:t>A, Smith </a:t>
            </a:r>
            <a:r>
              <a:rPr lang="en-US" sz="1100" dirty="0">
                <a:solidFill>
                  <a:srgbClr val="002060">
                    <a:lumMod val="90000"/>
                    <a:lumOff val="10000"/>
                  </a:srgbClr>
                </a:solidFill>
              </a:rPr>
              <a:t>DS. </a:t>
            </a:r>
            <a:r>
              <a:rPr lang="en-US" sz="1100" i="1" dirty="0">
                <a:solidFill>
                  <a:srgbClr val="002060">
                    <a:lumMod val="90000"/>
                    <a:lumOff val="10000"/>
                  </a:srgbClr>
                </a:solidFill>
              </a:rPr>
              <a:t>Am Fam </a:t>
            </a:r>
            <a:r>
              <a:rPr lang="en-US" sz="1100" i="1" dirty="0" smtClean="0">
                <a:solidFill>
                  <a:srgbClr val="002060">
                    <a:lumMod val="90000"/>
                    <a:lumOff val="10000"/>
                  </a:srgbClr>
                </a:solidFill>
              </a:rPr>
              <a:t>Physician</a:t>
            </a:r>
            <a:r>
              <a:rPr lang="en-US" sz="1100" dirty="0" smtClean="0">
                <a:solidFill>
                  <a:srgbClr val="002060">
                    <a:lumMod val="90000"/>
                    <a:lumOff val="10000"/>
                  </a:srgbClr>
                </a:solidFill>
              </a:rPr>
              <a:t> </a:t>
            </a:r>
            <a:r>
              <a:rPr lang="en-US" sz="1100" dirty="0">
                <a:solidFill>
                  <a:srgbClr val="002060">
                    <a:lumMod val="90000"/>
                    <a:lumOff val="10000"/>
                  </a:srgbClr>
                </a:solidFill>
              </a:rPr>
              <a:t>2001</a:t>
            </a:r>
            <a:r>
              <a:rPr lang="en-US" sz="1100" dirty="0" smtClean="0">
                <a:solidFill>
                  <a:srgbClr val="002060">
                    <a:lumMod val="90000"/>
                    <a:lumOff val="10000"/>
                  </a:srgbClr>
                </a:solidFill>
              </a:rPr>
              <a:t>; 63(10):1979-86</a:t>
            </a:r>
            <a:r>
              <a:rPr lang="en-US" sz="1100" dirty="0">
                <a:solidFill>
                  <a:srgbClr val="002060">
                    <a:lumMod val="90000"/>
                    <a:lumOff val="10000"/>
                  </a:srgbClr>
                </a:solidFill>
              </a:rPr>
              <a:t>.</a:t>
            </a:r>
          </a:p>
        </p:txBody>
      </p:sp>
      <p:sp>
        <p:nvSpPr>
          <p:cNvPr id="67" name="Freeform 40"/>
          <p:cNvSpPr>
            <a:spLocks/>
          </p:cNvSpPr>
          <p:nvPr/>
        </p:nvSpPr>
        <p:spPr bwMode="auto">
          <a:xfrm>
            <a:off x="1271588" y="1878608"/>
            <a:ext cx="6183312" cy="3806825"/>
          </a:xfrm>
          <a:custGeom>
            <a:avLst/>
            <a:gdLst>
              <a:gd name="T0" fmla="*/ 0 w 3907"/>
              <a:gd name="T1" fmla="*/ 0 h 2398"/>
              <a:gd name="T2" fmla="*/ 0 w 3907"/>
              <a:gd name="T3" fmla="*/ 2147483647 h 2398"/>
              <a:gd name="T4" fmla="*/ 2147483647 w 3907"/>
              <a:gd name="T5" fmla="*/ 2147483647 h 2398"/>
              <a:gd name="T6" fmla="*/ 0 60000 65536"/>
              <a:gd name="T7" fmla="*/ 0 60000 65536"/>
              <a:gd name="T8" fmla="*/ 0 60000 65536"/>
              <a:gd name="T9" fmla="*/ 0 w 3907"/>
              <a:gd name="T10" fmla="*/ 0 h 2398"/>
              <a:gd name="T11" fmla="*/ 3907 w 3907"/>
              <a:gd name="T12" fmla="*/ 2398 h 2398"/>
            </a:gdLst>
            <a:ahLst/>
            <a:cxnLst>
              <a:cxn ang="T6">
                <a:pos x="T0" y="T1"/>
              </a:cxn>
              <a:cxn ang="T7">
                <a:pos x="T2" y="T3"/>
              </a:cxn>
              <a:cxn ang="T8">
                <a:pos x="T4" y="T5"/>
              </a:cxn>
            </a:cxnLst>
            <a:rect l="T9" t="T10" r="T11" b="T12"/>
            <a:pathLst>
              <a:path w="3907" h="2398">
                <a:moveTo>
                  <a:pt x="0" y="0"/>
                </a:moveTo>
                <a:lnTo>
                  <a:pt x="0" y="2398"/>
                </a:lnTo>
                <a:lnTo>
                  <a:pt x="3907" y="2398"/>
                </a:lnTo>
              </a:path>
            </a:pathLst>
          </a:custGeom>
          <a:noFill/>
          <a:ln w="19050">
            <a:solidFill>
              <a:schemeClr val="bg1"/>
            </a:solidFill>
            <a:round/>
            <a:headEnd/>
            <a:tailEnd/>
          </a:ln>
        </p:spPr>
        <p:txBody>
          <a:bodyPr/>
          <a:lstStyle/>
          <a:p>
            <a:endParaRPr lang="es-MX" dirty="0">
              <a:solidFill>
                <a:srgbClr val="002060">
                  <a:lumMod val="90000"/>
                  <a:lumOff val="10000"/>
                </a:srgbClr>
              </a:solidFill>
            </a:endParaRPr>
          </a:p>
        </p:txBody>
      </p:sp>
      <p:sp>
        <p:nvSpPr>
          <p:cNvPr id="68" name="Text Box 28"/>
          <p:cNvSpPr txBox="1">
            <a:spLocks noChangeArrowheads="1"/>
          </p:cNvSpPr>
          <p:nvPr/>
        </p:nvSpPr>
        <p:spPr bwMode="invGray">
          <a:xfrm>
            <a:off x="1358900" y="3970933"/>
            <a:ext cx="972395" cy="367254"/>
          </a:xfrm>
          <a:prstGeom prst="rect">
            <a:avLst/>
          </a:prstGeom>
          <a:noFill/>
          <a:ln w="12700">
            <a:noFill/>
            <a:miter lim="800000"/>
            <a:headEnd type="none" w="sm" len="sm"/>
            <a:tailEnd type="none" w="sm" len="sm"/>
          </a:ln>
        </p:spPr>
        <p:txBody>
          <a:bodyPr wrap="none" lIns="89383" tIns="44691" rIns="89383" bIns="44691">
            <a:spAutoFit/>
          </a:bodyPr>
          <a:lstStyle/>
          <a:p>
            <a:pPr defTabSz="893763"/>
            <a:r>
              <a:rPr lang="es-MX" b="1" dirty="0" smtClean="0">
                <a:solidFill>
                  <a:srgbClr val="002060">
                    <a:lumMod val="90000"/>
                    <a:lumOff val="10000"/>
                  </a:srgbClr>
                </a:solidFill>
              </a:rPr>
              <a:t>Alodinia</a:t>
            </a:r>
            <a:endParaRPr lang="es-MX" b="1" dirty="0">
              <a:solidFill>
                <a:srgbClr val="002060">
                  <a:lumMod val="90000"/>
                  <a:lumOff val="10000"/>
                </a:srgbClr>
              </a:solidFill>
            </a:endParaRPr>
          </a:p>
        </p:txBody>
      </p:sp>
      <p:sp>
        <p:nvSpPr>
          <p:cNvPr id="69" name="Text Box 15"/>
          <p:cNvSpPr txBox="1">
            <a:spLocks noChangeArrowheads="1"/>
          </p:cNvSpPr>
          <p:nvPr/>
        </p:nvSpPr>
        <p:spPr bwMode="invGray">
          <a:xfrm>
            <a:off x="1339850" y="4283671"/>
            <a:ext cx="2311400" cy="304800"/>
          </a:xfrm>
          <a:prstGeom prst="rect">
            <a:avLst/>
          </a:prstGeom>
          <a:noFill/>
          <a:ln w="25400">
            <a:noFill/>
            <a:miter lim="800000"/>
            <a:headEnd type="none" w="sm" len="sm"/>
            <a:tailEnd type="none" w="sm" len="sm"/>
          </a:ln>
        </p:spPr>
        <p:txBody>
          <a:bodyPr>
            <a:spAutoFit/>
          </a:bodyPr>
          <a:lstStyle/>
          <a:p>
            <a:pPr>
              <a:spcBef>
                <a:spcPct val="50000"/>
              </a:spcBef>
            </a:pPr>
            <a:r>
              <a:rPr lang="es-MX" sz="1400" dirty="0" smtClean="0">
                <a:solidFill>
                  <a:srgbClr val="002060">
                    <a:lumMod val="90000"/>
                    <a:lumOff val="10000"/>
                  </a:srgbClr>
                </a:solidFill>
              </a:rPr>
              <a:t>(los abrazos son dolorosos)</a:t>
            </a:r>
            <a:endParaRPr lang="es-MX" sz="1400" dirty="0">
              <a:solidFill>
                <a:srgbClr val="002060">
                  <a:lumMod val="90000"/>
                  <a:lumOff val="10000"/>
                </a:srgbClr>
              </a:solidFill>
            </a:endParaRPr>
          </a:p>
        </p:txBody>
      </p:sp>
      <p:sp>
        <p:nvSpPr>
          <p:cNvPr id="70" name="Text Box 11"/>
          <p:cNvSpPr txBox="1">
            <a:spLocks noChangeArrowheads="1"/>
          </p:cNvSpPr>
          <p:nvPr/>
        </p:nvSpPr>
        <p:spPr bwMode="invGray">
          <a:xfrm>
            <a:off x="2274888" y="1743671"/>
            <a:ext cx="2335213" cy="361296"/>
          </a:xfrm>
          <a:prstGeom prst="rect">
            <a:avLst/>
          </a:prstGeom>
          <a:gradFill rotWithShape="1">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p:spPr>
        <p:txBody>
          <a:bodyPr wrap="square" lIns="83484" tIns="41741" rIns="83484" bIns="41741">
            <a:spAutoFit/>
          </a:bodyPr>
          <a:lstStyle/>
          <a:p>
            <a:pPr algn="ctr" defTabSz="893763"/>
            <a:r>
              <a:rPr lang="es-MX" b="1" dirty="0" smtClean="0">
                <a:solidFill>
                  <a:prstClr val="white"/>
                </a:solidFill>
              </a:rPr>
              <a:t>Dolor en fibromialgia</a:t>
            </a:r>
            <a:endParaRPr lang="es-MX" b="1" dirty="0">
              <a:solidFill>
                <a:prstClr val="white"/>
              </a:solidFill>
            </a:endParaRPr>
          </a:p>
        </p:txBody>
      </p:sp>
      <p:sp>
        <p:nvSpPr>
          <p:cNvPr id="71" name="Line 26"/>
          <p:cNvSpPr>
            <a:spLocks noChangeShapeType="1"/>
          </p:cNvSpPr>
          <p:nvPr/>
        </p:nvSpPr>
        <p:spPr bwMode="invGray">
          <a:xfrm>
            <a:off x="4673600" y="1934171"/>
            <a:ext cx="488950" cy="0"/>
          </a:xfrm>
          <a:prstGeom prst="line">
            <a:avLst/>
          </a:prstGeom>
          <a:noFill/>
          <a:ln w="28575">
            <a:solidFill>
              <a:srgbClr val="FF0000"/>
            </a:solidFill>
            <a:round/>
            <a:headEnd type="none" w="sm" len="sm"/>
            <a:tailEnd type="none" w="sm" len="sm"/>
          </a:ln>
        </p:spPr>
        <p:txBody>
          <a:bodyPr lIns="83484" tIns="41741" rIns="83484" bIns="41741">
            <a:spAutoFit/>
          </a:bodyPr>
          <a:lstStyle/>
          <a:p>
            <a:endParaRPr lang="es-MX" dirty="0">
              <a:solidFill>
                <a:srgbClr val="002060">
                  <a:lumMod val="90000"/>
                  <a:lumOff val="10000"/>
                </a:srgbClr>
              </a:solidFill>
            </a:endParaRPr>
          </a:p>
        </p:txBody>
      </p:sp>
      <p:sp>
        <p:nvSpPr>
          <p:cNvPr id="72" name="Freeform 22"/>
          <p:cNvSpPr>
            <a:spLocks/>
          </p:cNvSpPr>
          <p:nvPr/>
        </p:nvSpPr>
        <p:spPr bwMode="invGray">
          <a:xfrm>
            <a:off x="2000250" y="1902421"/>
            <a:ext cx="3876675" cy="3768725"/>
          </a:xfrm>
          <a:custGeom>
            <a:avLst/>
            <a:gdLst>
              <a:gd name="T0" fmla="*/ 0 w 2442"/>
              <a:gd name="T1" fmla="*/ 2147483647 h 2374"/>
              <a:gd name="T2" fmla="*/ 2147483647 w 2442"/>
              <a:gd name="T3" fmla="*/ 2147483647 h 2374"/>
              <a:gd name="T4" fmla="*/ 2147483647 w 2442"/>
              <a:gd name="T5" fmla="*/ 2147483647 h 2374"/>
              <a:gd name="T6" fmla="*/ 2147483647 w 2442"/>
              <a:gd name="T7" fmla="*/ 2147483647 h 2374"/>
              <a:gd name="T8" fmla="*/ 2147483647 w 2442"/>
              <a:gd name="T9" fmla="*/ 2147483647 h 2374"/>
              <a:gd name="T10" fmla="*/ 2147483647 w 2442"/>
              <a:gd name="T11" fmla="*/ 2147483647 h 2374"/>
              <a:gd name="T12" fmla="*/ 2147483647 w 2442"/>
              <a:gd name="T13" fmla="*/ 2147483647 h 2374"/>
              <a:gd name="T14" fmla="*/ 2147483647 w 2442"/>
              <a:gd name="T15" fmla="*/ 2147483647 h 2374"/>
              <a:gd name="T16" fmla="*/ 2147483647 w 2442"/>
              <a:gd name="T17" fmla="*/ 2147483647 h 2374"/>
              <a:gd name="T18" fmla="*/ 2147483647 w 2442"/>
              <a:gd name="T19" fmla="*/ 2147483647 h 2374"/>
              <a:gd name="T20" fmla="*/ 2147483647 w 2442"/>
              <a:gd name="T21" fmla="*/ 0 h 23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42"/>
              <a:gd name="T34" fmla="*/ 0 h 2374"/>
              <a:gd name="T35" fmla="*/ 2442 w 2442"/>
              <a:gd name="T36" fmla="*/ 2374 h 23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42" h="2374">
                <a:moveTo>
                  <a:pt x="0" y="2354"/>
                </a:moveTo>
                <a:cubicBezTo>
                  <a:pt x="110" y="2364"/>
                  <a:pt x="221" y="2374"/>
                  <a:pt x="326" y="2354"/>
                </a:cubicBezTo>
                <a:cubicBezTo>
                  <a:pt x="431" y="2334"/>
                  <a:pt x="552" y="2281"/>
                  <a:pt x="632" y="2235"/>
                </a:cubicBezTo>
                <a:cubicBezTo>
                  <a:pt x="712" y="2189"/>
                  <a:pt x="746" y="2154"/>
                  <a:pt x="808" y="2079"/>
                </a:cubicBezTo>
                <a:cubicBezTo>
                  <a:pt x="870" y="2004"/>
                  <a:pt x="917" y="1967"/>
                  <a:pt x="1002" y="1785"/>
                </a:cubicBezTo>
                <a:cubicBezTo>
                  <a:pt x="1087" y="1603"/>
                  <a:pt x="1243" y="1185"/>
                  <a:pt x="1321" y="989"/>
                </a:cubicBezTo>
                <a:cubicBezTo>
                  <a:pt x="1399" y="793"/>
                  <a:pt x="1407" y="726"/>
                  <a:pt x="1471" y="608"/>
                </a:cubicBezTo>
                <a:cubicBezTo>
                  <a:pt x="1535" y="490"/>
                  <a:pt x="1617" y="369"/>
                  <a:pt x="1703" y="282"/>
                </a:cubicBezTo>
                <a:cubicBezTo>
                  <a:pt x="1789" y="195"/>
                  <a:pt x="1897" y="132"/>
                  <a:pt x="1985" y="88"/>
                </a:cubicBezTo>
                <a:cubicBezTo>
                  <a:pt x="2073" y="44"/>
                  <a:pt x="2153" y="34"/>
                  <a:pt x="2229" y="19"/>
                </a:cubicBezTo>
                <a:cubicBezTo>
                  <a:pt x="2305" y="4"/>
                  <a:pt x="2373" y="2"/>
                  <a:pt x="2442" y="0"/>
                </a:cubicBezTo>
              </a:path>
            </a:pathLst>
          </a:custGeom>
          <a:noFill/>
          <a:ln w="101600">
            <a:solidFill>
              <a:srgbClr val="FF0000"/>
            </a:solidFill>
            <a:round/>
            <a:headEnd/>
            <a:tailEnd/>
          </a:ln>
        </p:spPr>
        <p:txBody>
          <a:bodyPr/>
          <a:lstStyle/>
          <a:p>
            <a:pPr algn="ctr"/>
            <a:endParaRPr lang="es-MX" b="1" dirty="0">
              <a:solidFill>
                <a:srgbClr val="002060">
                  <a:lumMod val="90000"/>
                  <a:lumOff val="10000"/>
                </a:srgbClr>
              </a:solidFill>
            </a:endParaRPr>
          </a:p>
        </p:txBody>
      </p:sp>
      <p:sp>
        <p:nvSpPr>
          <p:cNvPr id="73" name="Line 25"/>
          <p:cNvSpPr>
            <a:spLocks noChangeShapeType="1"/>
          </p:cNvSpPr>
          <p:nvPr/>
        </p:nvSpPr>
        <p:spPr bwMode="invGray">
          <a:xfrm>
            <a:off x="2579688" y="4177308"/>
            <a:ext cx="1250950" cy="0"/>
          </a:xfrm>
          <a:prstGeom prst="line">
            <a:avLst/>
          </a:prstGeom>
          <a:noFill/>
          <a:ln w="28575">
            <a:solidFill>
              <a:schemeClr val="accent3"/>
            </a:solidFill>
            <a:round/>
            <a:headEnd type="none" w="sm" len="sm"/>
            <a:tailEnd type="none" w="sm" len="sm"/>
          </a:ln>
        </p:spPr>
        <p:txBody>
          <a:bodyPr lIns="83484" tIns="41741" rIns="83484" bIns="41741">
            <a:spAutoFit/>
          </a:bodyPr>
          <a:lstStyle/>
          <a:p>
            <a:endParaRPr lang="es-MX" dirty="0">
              <a:solidFill>
                <a:srgbClr val="002060">
                  <a:lumMod val="90000"/>
                  <a:lumOff val="10000"/>
                </a:srgbClr>
              </a:solidFill>
            </a:endParaRPr>
          </a:p>
        </p:txBody>
      </p:sp>
      <p:sp>
        <p:nvSpPr>
          <p:cNvPr id="74" name="Line 12"/>
          <p:cNvSpPr>
            <a:spLocks noChangeShapeType="1"/>
          </p:cNvSpPr>
          <p:nvPr/>
        </p:nvSpPr>
        <p:spPr bwMode="invGray">
          <a:xfrm flipV="1">
            <a:off x="4335463" y="2856508"/>
            <a:ext cx="0" cy="2773363"/>
          </a:xfrm>
          <a:prstGeom prst="line">
            <a:avLst/>
          </a:prstGeom>
          <a:noFill/>
          <a:ln w="38100">
            <a:solidFill>
              <a:schemeClr val="accent3"/>
            </a:solidFill>
            <a:prstDash val="sysDot"/>
            <a:round/>
            <a:headEnd type="none" w="sm" len="sm"/>
            <a:tailEnd type="none" w="sm" len="sm"/>
          </a:ln>
        </p:spPr>
        <p:txBody>
          <a:bodyPr wrap="none" anchor="ctr"/>
          <a:lstStyle/>
          <a:p>
            <a:endParaRPr lang="es-MX" dirty="0">
              <a:solidFill>
                <a:srgbClr val="002060">
                  <a:lumMod val="90000"/>
                  <a:lumOff val="10000"/>
                </a:srgbClr>
              </a:solidFill>
            </a:endParaRPr>
          </a:p>
        </p:txBody>
      </p:sp>
      <p:sp>
        <p:nvSpPr>
          <p:cNvPr id="75" name="Line 12"/>
          <p:cNvSpPr>
            <a:spLocks noChangeShapeType="1"/>
          </p:cNvSpPr>
          <p:nvPr/>
        </p:nvSpPr>
        <p:spPr bwMode="invGray">
          <a:xfrm flipV="1">
            <a:off x="3849688" y="4190008"/>
            <a:ext cx="9525" cy="1470025"/>
          </a:xfrm>
          <a:prstGeom prst="line">
            <a:avLst/>
          </a:prstGeom>
          <a:noFill/>
          <a:ln w="38100">
            <a:solidFill>
              <a:schemeClr val="accent3"/>
            </a:solidFill>
            <a:prstDash val="sysDot"/>
            <a:round/>
            <a:headEnd type="none" w="sm" len="sm"/>
            <a:tailEnd type="none" w="sm" len="sm"/>
          </a:ln>
        </p:spPr>
        <p:txBody>
          <a:bodyPr wrap="none" anchor="ctr"/>
          <a:lstStyle/>
          <a:p>
            <a:endParaRPr lang="es-MX" dirty="0">
              <a:solidFill>
                <a:srgbClr val="002060">
                  <a:lumMod val="90000"/>
                  <a:lumOff val="10000"/>
                </a:srgbClr>
              </a:solidFill>
            </a:endParaRPr>
          </a:p>
        </p:txBody>
      </p:sp>
      <p:sp>
        <p:nvSpPr>
          <p:cNvPr id="76" name="Line 25"/>
          <p:cNvSpPr>
            <a:spLocks noChangeShapeType="1"/>
          </p:cNvSpPr>
          <p:nvPr/>
        </p:nvSpPr>
        <p:spPr bwMode="invGray">
          <a:xfrm>
            <a:off x="2908300" y="2900958"/>
            <a:ext cx="1420813" cy="0"/>
          </a:xfrm>
          <a:prstGeom prst="line">
            <a:avLst/>
          </a:prstGeom>
          <a:noFill/>
          <a:ln w="28575">
            <a:solidFill>
              <a:schemeClr val="accent3"/>
            </a:solidFill>
            <a:round/>
            <a:headEnd type="none" w="sm" len="sm"/>
            <a:tailEnd type="none" w="sm" len="sm"/>
          </a:ln>
        </p:spPr>
        <p:txBody>
          <a:bodyPr lIns="83484" tIns="41741" rIns="83484" bIns="41741">
            <a:spAutoFit/>
          </a:bodyPr>
          <a:lstStyle/>
          <a:p>
            <a:endParaRPr lang="es-MX" dirty="0">
              <a:solidFill>
                <a:srgbClr val="002060">
                  <a:lumMod val="90000"/>
                  <a:lumOff val="10000"/>
                </a:srgbClr>
              </a:solidFill>
            </a:endParaRPr>
          </a:p>
        </p:txBody>
      </p:sp>
    </p:spTree>
    <p:extLst>
      <p:ext uri="{BB962C8B-B14F-4D97-AF65-F5344CB8AC3E}">
        <p14:creationId xmlns:p14="http://schemas.microsoft.com/office/powerpoint/2010/main" val="7648906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right)">
                                      <p:cBhvr>
                                        <p:cTn id="7" dur="500"/>
                                        <p:tgtEl>
                                          <p:spTgt spid="46"/>
                                        </p:tgtEl>
                                      </p:cBhvr>
                                    </p:animEffect>
                                  </p:childTnLst>
                                </p:cTn>
                              </p:par>
                            </p:childTnLst>
                          </p:cTn>
                        </p:par>
                        <p:par>
                          <p:cTn id="8" fill="hold">
                            <p:stCondLst>
                              <p:cond delay="500"/>
                            </p:stCondLst>
                            <p:childTnLst>
                              <p:par>
                                <p:cTn id="9" presetID="17" presetClass="entr" presetSubtype="2"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p:cTn id="11" dur="500" fill="hold"/>
                                        <p:tgtEl>
                                          <p:spTgt spid="72"/>
                                        </p:tgtEl>
                                        <p:attrNameLst>
                                          <p:attrName>ppt_x</p:attrName>
                                        </p:attrNameLst>
                                      </p:cBhvr>
                                      <p:tavLst>
                                        <p:tav tm="0">
                                          <p:val>
                                            <p:strVal val="#ppt_x+#ppt_w/2"/>
                                          </p:val>
                                        </p:tav>
                                        <p:tav tm="100000">
                                          <p:val>
                                            <p:strVal val="#ppt_x"/>
                                          </p:val>
                                        </p:tav>
                                      </p:tavLst>
                                    </p:anim>
                                    <p:anim calcmode="lin" valueType="num">
                                      <p:cBhvr>
                                        <p:cTn id="12" dur="500" fill="hold"/>
                                        <p:tgtEl>
                                          <p:spTgt spid="72"/>
                                        </p:tgtEl>
                                        <p:attrNameLst>
                                          <p:attrName>ppt_y</p:attrName>
                                        </p:attrNameLst>
                                      </p:cBhvr>
                                      <p:tavLst>
                                        <p:tav tm="0">
                                          <p:val>
                                            <p:strVal val="#ppt_y"/>
                                          </p:val>
                                        </p:tav>
                                        <p:tav tm="100000">
                                          <p:val>
                                            <p:strVal val="#ppt_y"/>
                                          </p:val>
                                        </p:tav>
                                      </p:tavLst>
                                    </p:anim>
                                    <p:anim calcmode="lin" valueType="num">
                                      <p:cBhvr>
                                        <p:cTn id="13" dur="500" fill="hold"/>
                                        <p:tgtEl>
                                          <p:spTgt spid="72"/>
                                        </p:tgtEl>
                                        <p:attrNameLst>
                                          <p:attrName>ppt_w</p:attrName>
                                        </p:attrNameLst>
                                      </p:cBhvr>
                                      <p:tavLst>
                                        <p:tav tm="0">
                                          <p:val>
                                            <p:fltVal val="0"/>
                                          </p:val>
                                        </p:tav>
                                        <p:tav tm="100000">
                                          <p:val>
                                            <p:strVal val="#ppt_w"/>
                                          </p:val>
                                        </p:tav>
                                      </p:tavLst>
                                    </p:anim>
                                    <p:anim calcmode="lin" valueType="num">
                                      <p:cBhvr>
                                        <p:cTn id="14" dur="500" fill="hold"/>
                                        <p:tgtEl>
                                          <p:spTgt spid="72"/>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p:cTn id="18" dur="1000" fill="hold"/>
                                        <p:tgtEl>
                                          <p:spTgt spid="70"/>
                                        </p:tgtEl>
                                        <p:attrNameLst>
                                          <p:attrName>ppt_w</p:attrName>
                                        </p:attrNameLst>
                                      </p:cBhvr>
                                      <p:tavLst>
                                        <p:tav tm="0">
                                          <p:val>
                                            <p:strVal val="#ppt_w*0.70"/>
                                          </p:val>
                                        </p:tav>
                                        <p:tav tm="100000">
                                          <p:val>
                                            <p:strVal val="#ppt_w"/>
                                          </p:val>
                                        </p:tav>
                                      </p:tavLst>
                                    </p:anim>
                                    <p:anim calcmode="lin" valueType="num">
                                      <p:cBhvr>
                                        <p:cTn id="19" dur="1000" fill="hold"/>
                                        <p:tgtEl>
                                          <p:spTgt spid="70"/>
                                        </p:tgtEl>
                                        <p:attrNameLst>
                                          <p:attrName>ppt_h</p:attrName>
                                        </p:attrNameLst>
                                      </p:cBhvr>
                                      <p:tavLst>
                                        <p:tav tm="0">
                                          <p:val>
                                            <p:strVal val="#ppt_h"/>
                                          </p:val>
                                        </p:tav>
                                        <p:tav tm="100000">
                                          <p:val>
                                            <p:strVal val="#ppt_h"/>
                                          </p:val>
                                        </p:tav>
                                      </p:tavLst>
                                    </p:anim>
                                    <p:animEffect transition="in" filter="fade">
                                      <p:cBhvr>
                                        <p:cTn id="20" dur="1000"/>
                                        <p:tgtEl>
                                          <p:spTgt spid="70"/>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right)">
                                      <p:cBhvr>
                                        <p:cTn id="24" dur="2000"/>
                                        <p:tgtEl>
                                          <p:spTgt spid="43"/>
                                        </p:tgtEl>
                                      </p:cBhvr>
                                    </p:animEffect>
                                  </p:childTnLst>
                                </p:cTn>
                              </p:par>
                              <p:par>
                                <p:cTn id="25" presetID="2" presetClass="entr" presetSubtype="8"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500" fill="hold"/>
                                        <p:tgtEl>
                                          <p:spTgt spid="71"/>
                                        </p:tgtEl>
                                        <p:attrNameLst>
                                          <p:attrName>ppt_x</p:attrName>
                                        </p:attrNameLst>
                                      </p:cBhvr>
                                      <p:tavLst>
                                        <p:tav tm="0">
                                          <p:val>
                                            <p:strVal val="0-#ppt_w/2"/>
                                          </p:val>
                                        </p:tav>
                                        <p:tav tm="100000">
                                          <p:val>
                                            <p:strVal val="#ppt_x"/>
                                          </p:val>
                                        </p:tav>
                                      </p:tavLst>
                                    </p:anim>
                                    <p:anim calcmode="lin" valueType="num">
                                      <p:cBhvr additive="base">
                                        <p:cTn id="28" dur="500" fill="hold"/>
                                        <p:tgtEl>
                                          <p:spTgt spid="71"/>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22" presetClass="entr" presetSubtype="4"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down)">
                                      <p:cBhvr>
                                        <p:cTn id="32" dur="500"/>
                                        <p:tgtEl>
                                          <p:spTgt spid="74"/>
                                        </p:tgtEl>
                                      </p:cBhvr>
                                    </p:animEffect>
                                  </p:childTnLst>
                                </p:cTn>
                              </p:par>
                            </p:childTnLst>
                          </p:cTn>
                        </p:par>
                        <p:par>
                          <p:cTn id="33" fill="hold">
                            <p:stCondLst>
                              <p:cond delay="4500"/>
                            </p:stCondLst>
                            <p:childTnLst>
                              <p:par>
                                <p:cTn id="34" presetID="1" presetClass="entr" presetSubtype="0"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childTnLst>
                                </p:cTn>
                              </p:par>
                            </p:childTnLst>
                          </p:cTn>
                        </p:par>
                        <p:par>
                          <p:cTn id="36" fill="hold">
                            <p:stCondLst>
                              <p:cond delay="4500"/>
                            </p:stCondLst>
                            <p:childTnLst>
                              <p:par>
                                <p:cTn id="37" presetID="47" presetClass="entr" presetSubtype="0"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anim calcmode="lin" valueType="num">
                                      <p:cBhvr>
                                        <p:cTn id="40" dur="500" fill="hold"/>
                                        <p:tgtEl>
                                          <p:spTgt spid="57"/>
                                        </p:tgtEl>
                                        <p:attrNameLst>
                                          <p:attrName>ppt_x</p:attrName>
                                        </p:attrNameLst>
                                      </p:cBhvr>
                                      <p:tavLst>
                                        <p:tav tm="0">
                                          <p:val>
                                            <p:strVal val="#ppt_x"/>
                                          </p:val>
                                        </p:tav>
                                        <p:tav tm="100000">
                                          <p:val>
                                            <p:strVal val="#ppt_x"/>
                                          </p:val>
                                        </p:tav>
                                      </p:tavLst>
                                    </p:anim>
                                    <p:anim calcmode="lin" valueType="num">
                                      <p:cBhvr>
                                        <p:cTn id="41" dur="500" fill="hold"/>
                                        <p:tgtEl>
                                          <p:spTgt spid="5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7" presetClass="entr" presetSubtype="0" fill="hold" grpId="0"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ppt_x</p:attrName>
                                        </p:attrNameLst>
                                      </p:cBhvr>
                                      <p:tavLst>
                                        <p:tav tm="0">
                                          <p:val>
                                            <p:strVal val="#ppt_x"/>
                                          </p:val>
                                        </p:tav>
                                        <p:tav tm="100000">
                                          <p:val>
                                            <p:strVal val="#ppt_x"/>
                                          </p:val>
                                        </p:tav>
                                      </p:tavLst>
                                    </p:anim>
                                    <p:anim calcmode="lin" valueType="num">
                                      <p:cBhvr>
                                        <p:cTn id="47" dur="500" fill="hold"/>
                                        <p:tgtEl>
                                          <p:spTgt spid="56"/>
                                        </p:tgtEl>
                                        <p:attrNameLst>
                                          <p:attrName>ppt_y</p:attrName>
                                        </p:attrNameLst>
                                      </p:cBhvr>
                                      <p:tavLst>
                                        <p:tav tm="0">
                                          <p:val>
                                            <p:strVal val="#ppt_y-.1"/>
                                          </p:val>
                                        </p:tav>
                                        <p:tav tm="100000">
                                          <p:val>
                                            <p:strVal val="#ppt_y"/>
                                          </p:val>
                                        </p:tav>
                                      </p:tavLst>
                                    </p:anim>
                                  </p:childTnLst>
                                </p:cTn>
                              </p:par>
                              <p:par>
                                <p:cTn id="48" presetID="22" presetClass="entr" presetSubtype="4" fill="hold" grpId="0" nodeType="with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wipe(down)">
                                      <p:cBhvr>
                                        <p:cTn id="50" dur="500"/>
                                        <p:tgtEl>
                                          <p:spTgt spid="75"/>
                                        </p:tgtEl>
                                      </p:cBhvr>
                                    </p:animEffect>
                                  </p:childTnLst>
                                </p:cTn>
                              </p:par>
                            </p:childTnLst>
                          </p:cTn>
                        </p:par>
                        <p:par>
                          <p:cTn id="51" fill="hold">
                            <p:stCondLst>
                              <p:cond delay="5500"/>
                            </p:stCondLst>
                            <p:childTnLst>
                              <p:par>
                                <p:cTn id="52" presetID="1" presetClass="entr" presetSubtype="0"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childTnLst>
                                </p:cTn>
                              </p:par>
                            </p:childTnLst>
                          </p:cTn>
                        </p:par>
                        <p:par>
                          <p:cTn id="54" fill="hold">
                            <p:stCondLst>
                              <p:cond delay="5500"/>
                            </p:stCondLst>
                            <p:childTnLst>
                              <p:par>
                                <p:cTn id="55" presetID="47"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500"/>
                                        <p:tgtEl>
                                          <p:spTgt spid="68"/>
                                        </p:tgtEl>
                                      </p:cBhvr>
                                    </p:animEffect>
                                    <p:anim calcmode="lin" valueType="num">
                                      <p:cBhvr>
                                        <p:cTn id="58" dur="500" fill="hold"/>
                                        <p:tgtEl>
                                          <p:spTgt spid="68"/>
                                        </p:tgtEl>
                                        <p:attrNameLst>
                                          <p:attrName>ppt_x</p:attrName>
                                        </p:attrNameLst>
                                      </p:cBhvr>
                                      <p:tavLst>
                                        <p:tav tm="0">
                                          <p:val>
                                            <p:strVal val="#ppt_x"/>
                                          </p:val>
                                        </p:tav>
                                        <p:tav tm="100000">
                                          <p:val>
                                            <p:strVal val="#ppt_x"/>
                                          </p:val>
                                        </p:tav>
                                      </p:tavLst>
                                    </p:anim>
                                    <p:anim calcmode="lin" valueType="num">
                                      <p:cBhvr>
                                        <p:cTn id="59" dur="500" fill="hold"/>
                                        <p:tgtEl>
                                          <p:spTgt spid="6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7"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500"/>
                                        <p:tgtEl>
                                          <p:spTgt spid="69"/>
                                        </p:tgtEl>
                                      </p:cBhvr>
                                    </p:animEffect>
                                    <p:anim calcmode="lin" valueType="num">
                                      <p:cBhvr>
                                        <p:cTn id="64" dur="500" fill="hold"/>
                                        <p:tgtEl>
                                          <p:spTgt spid="69"/>
                                        </p:tgtEl>
                                        <p:attrNameLst>
                                          <p:attrName>ppt_x</p:attrName>
                                        </p:attrNameLst>
                                      </p:cBhvr>
                                      <p:tavLst>
                                        <p:tav tm="0">
                                          <p:val>
                                            <p:strVal val="#ppt_x"/>
                                          </p:val>
                                        </p:tav>
                                        <p:tav tm="100000">
                                          <p:val>
                                            <p:strVal val="#ppt_x"/>
                                          </p:val>
                                        </p:tav>
                                      </p:tavLst>
                                    </p:anim>
                                    <p:anim calcmode="lin" valueType="num">
                                      <p:cBhvr>
                                        <p:cTn id="65"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autoUpdateAnimBg="0"/>
      <p:bldP spid="56" grpId="0"/>
      <p:bldP spid="57" grpId="0"/>
      <p:bldP spid="68" grpId="0"/>
      <p:bldP spid="69" grpId="0"/>
      <p:bldP spid="70" grpId="0" animBg="1"/>
      <p:bldP spid="71" grpId="0" animBg="1"/>
      <p:bldP spid="72" grpId="0" animBg="1"/>
      <p:bldP spid="73" grpId="0" animBg="1"/>
      <p:bldP spid="74" grpId="0" animBg="1"/>
      <p:bldP spid="75" grpId="0" animBg="1"/>
      <p:bldP spid="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964064" y="4179216"/>
            <a:ext cx="4984200" cy="1677546"/>
            <a:chOff x="1964064" y="4179216"/>
            <a:chExt cx="4984200" cy="1677546"/>
          </a:xfrm>
        </p:grpSpPr>
        <p:sp>
          <p:nvSpPr>
            <p:cNvPr id="18" name="Oval 17"/>
            <p:cNvSpPr/>
            <p:nvPr/>
          </p:nvSpPr>
          <p:spPr>
            <a:xfrm>
              <a:off x="1964064" y="4179216"/>
              <a:ext cx="2138079" cy="16775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smtClean="0">
                  <a:solidFill>
                    <a:prstClr val="white"/>
                  </a:solidFill>
                </a:rPr>
                <a:t>Social</a:t>
              </a:r>
              <a:endParaRPr lang="en-CA" sz="3600" b="1" dirty="0">
                <a:solidFill>
                  <a:prstClr val="white"/>
                </a:solidFill>
              </a:endParaRPr>
            </a:p>
          </p:txBody>
        </p:sp>
        <p:sp>
          <p:nvSpPr>
            <p:cNvPr id="17" name="Oval 16"/>
            <p:cNvSpPr/>
            <p:nvPr/>
          </p:nvSpPr>
          <p:spPr>
            <a:xfrm>
              <a:off x="4810185" y="4179216"/>
              <a:ext cx="2138079" cy="167754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smtClean="0">
                  <a:solidFill>
                    <a:prstClr val="white"/>
                  </a:solidFill>
                </a:rPr>
                <a:t>Psico</a:t>
              </a:r>
              <a:endParaRPr lang="en-CA" sz="3600" b="1" dirty="0">
                <a:solidFill>
                  <a:prstClr val="white"/>
                </a:solidFill>
              </a:endParaRPr>
            </a:p>
          </p:txBody>
        </p:sp>
      </p:grpSp>
      <p:sp>
        <p:nvSpPr>
          <p:cNvPr id="2" name="Oval 1"/>
          <p:cNvSpPr/>
          <p:nvPr/>
        </p:nvSpPr>
        <p:spPr>
          <a:xfrm>
            <a:off x="3387125" y="1967478"/>
            <a:ext cx="2138079" cy="167754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smtClean="0">
                <a:solidFill>
                  <a:prstClr val="white"/>
                </a:solidFill>
              </a:rPr>
              <a:t>Bio</a:t>
            </a:r>
            <a:endParaRPr lang="en-CA" sz="1600" b="1" dirty="0">
              <a:solidFill>
                <a:prstClr val="white"/>
              </a:solidFill>
            </a:endParaRPr>
          </a:p>
        </p:txBody>
      </p:sp>
      <p:sp>
        <p:nvSpPr>
          <p:cNvPr id="12299" name="Line 6"/>
          <p:cNvSpPr>
            <a:spLocks noChangeShapeType="1"/>
          </p:cNvSpPr>
          <p:nvPr/>
        </p:nvSpPr>
        <p:spPr bwMode="auto">
          <a:xfrm flipV="1">
            <a:off x="3333945" y="3482178"/>
            <a:ext cx="692852" cy="847733"/>
          </a:xfrm>
          <a:prstGeom prst="line">
            <a:avLst/>
          </a:prstGeom>
          <a:noFill/>
          <a:ln w="50800">
            <a:solidFill>
              <a:schemeClr val="bg2"/>
            </a:solidFill>
            <a:round/>
            <a:headEnd type="triangle" w="med" len="med"/>
            <a:tailEnd type="triangle" w="med" len="med"/>
          </a:ln>
        </p:spPr>
        <p:txBody>
          <a:bodyPr/>
          <a:lstStyle/>
          <a:p>
            <a:endParaRPr lang="it-IT">
              <a:solidFill>
                <a:prstClr val="white"/>
              </a:solidFill>
            </a:endParaRPr>
          </a:p>
        </p:txBody>
      </p:sp>
      <p:sp>
        <p:nvSpPr>
          <p:cNvPr id="12300" name="Line 7"/>
          <p:cNvSpPr>
            <a:spLocks noChangeShapeType="1"/>
          </p:cNvSpPr>
          <p:nvPr/>
        </p:nvSpPr>
        <p:spPr bwMode="auto">
          <a:xfrm>
            <a:off x="4860124" y="3482178"/>
            <a:ext cx="692852" cy="847733"/>
          </a:xfrm>
          <a:prstGeom prst="line">
            <a:avLst/>
          </a:prstGeom>
          <a:noFill/>
          <a:ln w="50800">
            <a:solidFill>
              <a:schemeClr val="bg2"/>
            </a:solidFill>
            <a:round/>
            <a:headEnd type="triangle" w="med" len="med"/>
            <a:tailEnd type="triangle" w="med" len="med"/>
          </a:ln>
        </p:spPr>
        <p:txBody>
          <a:bodyPr/>
          <a:lstStyle/>
          <a:p>
            <a:endParaRPr lang="it-IT">
              <a:solidFill>
                <a:prstClr val="white"/>
              </a:solidFill>
            </a:endParaRPr>
          </a:p>
        </p:txBody>
      </p:sp>
      <p:sp>
        <p:nvSpPr>
          <p:cNvPr id="12301" name="Line 8"/>
          <p:cNvSpPr>
            <a:spLocks noChangeShapeType="1"/>
          </p:cNvSpPr>
          <p:nvPr/>
        </p:nvSpPr>
        <p:spPr bwMode="auto">
          <a:xfrm>
            <a:off x="3706560" y="5050255"/>
            <a:ext cx="1388085" cy="0"/>
          </a:xfrm>
          <a:prstGeom prst="line">
            <a:avLst/>
          </a:prstGeom>
          <a:noFill/>
          <a:ln w="50800">
            <a:solidFill>
              <a:schemeClr val="bg2"/>
            </a:solidFill>
            <a:round/>
            <a:headEnd type="triangle" w="med" len="med"/>
            <a:tailEnd type="triangle" w="med" len="med"/>
          </a:ln>
        </p:spPr>
        <p:txBody>
          <a:bodyPr/>
          <a:lstStyle/>
          <a:p>
            <a:endParaRPr lang="it-IT">
              <a:solidFill>
                <a:prstClr val="white"/>
              </a:solidFill>
            </a:endParaRPr>
          </a:p>
        </p:txBody>
      </p:sp>
      <p:sp>
        <p:nvSpPr>
          <p:cNvPr id="12307" name="Rectangle 19"/>
          <p:cNvSpPr>
            <a:spLocks noGrp="1" noChangeArrowheads="1"/>
          </p:cNvSpPr>
          <p:nvPr>
            <p:ph type="title" idx="4294967295"/>
          </p:nvPr>
        </p:nvSpPr>
        <p:spPr/>
        <p:txBody>
          <a:bodyPr/>
          <a:lstStyle/>
          <a:p>
            <a:r>
              <a:rPr lang="es-MX" noProof="0" dirty="0" smtClean="0"/>
              <a:t>Modelo Biopsicosocial del Dolor</a:t>
            </a:r>
          </a:p>
        </p:txBody>
      </p:sp>
      <p:sp>
        <p:nvSpPr>
          <p:cNvPr id="4" name="Rectangle 3"/>
          <p:cNvSpPr/>
          <p:nvPr/>
        </p:nvSpPr>
        <p:spPr>
          <a:xfrm>
            <a:off x="395536" y="6453336"/>
            <a:ext cx="5832647" cy="246221"/>
          </a:xfrm>
          <a:prstGeom prst="rect">
            <a:avLst/>
          </a:prstGeom>
        </p:spPr>
        <p:txBody>
          <a:bodyPr wrap="square">
            <a:spAutoFit/>
          </a:bodyPr>
          <a:lstStyle/>
          <a:p>
            <a:r>
              <a:rPr lang="en-CA" sz="1000" dirty="0" smtClean="0">
                <a:solidFill>
                  <a:srgbClr val="002060"/>
                </a:solidFill>
              </a:rPr>
              <a:t>Gatchel RJ </a:t>
            </a:r>
            <a:r>
              <a:rPr lang="en-CA" sz="1000" i="1" dirty="0" smtClean="0">
                <a:solidFill>
                  <a:srgbClr val="002060"/>
                </a:solidFill>
              </a:rPr>
              <a:t>et al. </a:t>
            </a:r>
            <a:r>
              <a:rPr lang="en-CA" sz="1000" i="1" dirty="0">
                <a:solidFill>
                  <a:srgbClr val="002060"/>
                </a:solidFill>
              </a:rPr>
              <a:t>Psychol </a:t>
            </a:r>
            <a:r>
              <a:rPr lang="en-CA" sz="1000" i="1" dirty="0" smtClean="0">
                <a:solidFill>
                  <a:srgbClr val="002060"/>
                </a:solidFill>
              </a:rPr>
              <a:t>Bull </a:t>
            </a:r>
            <a:r>
              <a:rPr lang="en-CA" sz="1000" dirty="0" smtClean="0">
                <a:solidFill>
                  <a:srgbClr val="002060"/>
                </a:solidFill>
              </a:rPr>
              <a:t>2007; 133(4</a:t>
            </a:r>
            <a:r>
              <a:rPr lang="en-CA" sz="1000" dirty="0">
                <a:solidFill>
                  <a:srgbClr val="002060"/>
                </a:solidFill>
              </a:rPr>
              <a:t>):581-624.</a:t>
            </a:r>
          </a:p>
        </p:txBody>
      </p:sp>
      <p:sp>
        <p:nvSpPr>
          <p:cNvPr id="13"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11</a:t>
            </a:fld>
            <a:endParaRPr lang="en-CA" dirty="0">
              <a:solidFill>
                <a:prstClr val="black"/>
              </a:solidFill>
            </a:endParaRPr>
          </a:p>
        </p:txBody>
      </p:sp>
    </p:spTree>
    <p:extLst>
      <p:ext uri="{BB962C8B-B14F-4D97-AF65-F5344CB8AC3E}">
        <p14:creationId xmlns:p14="http://schemas.microsoft.com/office/powerpoint/2010/main" val="91152789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000" noProof="0" dirty="0" smtClean="0">
                <a:solidFill>
                  <a:schemeClr val="tx1">
                    <a:lumMod val="50000"/>
                  </a:schemeClr>
                </a:solidFill>
              </a:rPr>
              <a:t>Etiología</a:t>
            </a:r>
            <a:endParaRPr lang="es-MX" sz="4000" noProof="0" dirty="0">
              <a:solidFill>
                <a:schemeClr val="tx1">
                  <a:lumMod val="50000"/>
                </a:schemeClr>
              </a:solidFill>
            </a:endParaRPr>
          </a:p>
        </p:txBody>
      </p:sp>
    </p:spTree>
    <p:extLst>
      <p:ext uri="{BB962C8B-B14F-4D97-AF65-F5344CB8AC3E}">
        <p14:creationId xmlns:p14="http://schemas.microsoft.com/office/powerpoint/2010/main" val="2441620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smtClean="0"/>
              <a:t>Etiología de los </a:t>
            </a:r>
            <a:br>
              <a:rPr lang="es-MX" noProof="0" dirty="0" smtClean="0"/>
            </a:br>
            <a:r>
              <a:rPr lang="es-MX" noProof="0" dirty="0" smtClean="0"/>
              <a:t>Síndromes de Sensibilización Central</a:t>
            </a:r>
            <a:endParaRPr lang="es-MX" noProof="0" dirty="0"/>
          </a:p>
        </p:txBody>
      </p:sp>
      <p:sp>
        <p:nvSpPr>
          <p:cNvPr id="3" name="Content Placeholder 2"/>
          <p:cNvSpPr>
            <a:spLocks noGrp="1"/>
          </p:cNvSpPr>
          <p:nvPr>
            <p:ph idx="1"/>
          </p:nvPr>
        </p:nvSpPr>
        <p:spPr>
          <a:xfrm>
            <a:off x="457200" y="1600200"/>
            <a:ext cx="8400510" cy="4637112"/>
          </a:xfrm>
        </p:spPr>
        <p:txBody>
          <a:bodyPr>
            <a:noAutofit/>
          </a:bodyPr>
          <a:lstStyle/>
          <a:p>
            <a:r>
              <a:rPr lang="es-MX" sz="2400" b="1" i="1" noProof="0" dirty="0" smtClean="0"/>
              <a:t>Los Síndromes de Sensibilización Central </a:t>
            </a:r>
            <a:r>
              <a:rPr lang="es-MX" sz="2400" noProof="0" dirty="0" smtClean="0"/>
              <a:t>son un grupo de trastornos médicamente indistintos para los que no se puede encontrar una causa </a:t>
            </a:r>
            <a:r>
              <a:rPr lang="es-MX" sz="2400" dirty="0" smtClean="0"/>
              <a:t>orgánica</a:t>
            </a:r>
          </a:p>
          <a:p>
            <a:pPr lvl="1"/>
            <a:r>
              <a:rPr lang="es-MX" sz="2400" noProof="0" dirty="0" smtClean="0"/>
              <a:t>Los ejemplos incluyen: </a:t>
            </a:r>
          </a:p>
          <a:p>
            <a:pPr lvl="2">
              <a:spcBef>
                <a:spcPts val="300"/>
              </a:spcBef>
            </a:pPr>
            <a:r>
              <a:rPr lang="es-MX" dirty="0" smtClean="0"/>
              <a:t>F</a:t>
            </a:r>
            <a:r>
              <a:rPr lang="es-MX" noProof="0" dirty="0" smtClean="0"/>
              <a:t>ibromialgia</a:t>
            </a:r>
          </a:p>
          <a:p>
            <a:pPr lvl="2">
              <a:spcBef>
                <a:spcPts val="300"/>
              </a:spcBef>
            </a:pPr>
            <a:r>
              <a:rPr lang="es-MX" dirty="0" smtClean="0"/>
              <a:t>S</a:t>
            </a:r>
            <a:r>
              <a:rPr lang="es-MX" noProof="0" dirty="0" smtClean="0"/>
              <a:t>índrome de fatiga crónica</a:t>
            </a:r>
          </a:p>
          <a:p>
            <a:pPr lvl="2">
              <a:spcBef>
                <a:spcPts val="300"/>
              </a:spcBef>
            </a:pPr>
            <a:r>
              <a:rPr lang="es-MX" noProof="0" dirty="0" smtClean="0"/>
              <a:t>Síndrome de intestino irritable</a:t>
            </a:r>
          </a:p>
          <a:p>
            <a:pPr lvl="2">
              <a:spcBef>
                <a:spcPts val="300"/>
              </a:spcBef>
            </a:pPr>
            <a:r>
              <a:rPr lang="es-MX" dirty="0" smtClean="0"/>
              <a:t>T</a:t>
            </a:r>
            <a:r>
              <a:rPr lang="es-MX" noProof="0" dirty="0" smtClean="0"/>
              <a:t>rastorno de la articulación temporomandibular</a:t>
            </a:r>
          </a:p>
          <a:p>
            <a:pPr lvl="2">
              <a:spcBef>
                <a:spcPts val="300"/>
              </a:spcBef>
            </a:pPr>
            <a:r>
              <a:rPr lang="es-MX" noProof="0" dirty="0" smtClean="0"/>
              <a:t>Cefalea por tensión/migraña</a:t>
            </a:r>
          </a:p>
          <a:p>
            <a:r>
              <a:rPr lang="es-MX" sz="2400" noProof="0" dirty="0" smtClean="0"/>
              <a:t>Estos trastornos comparten muchos síntomas, incluyendo dolor</a:t>
            </a:r>
          </a:p>
          <a:p>
            <a:r>
              <a:rPr lang="es-MX" sz="2400" noProof="0" dirty="0" smtClean="0"/>
              <a:t>La sensibilización central ha sido propuesta como la etiología origen de estos padecimiento</a:t>
            </a: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13</a:t>
            </a:fld>
            <a:endParaRPr lang="en-CA" dirty="0">
              <a:solidFill>
                <a:prstClr val="white">
                  <a:tint val="75000"/>
                </a:prstClr>
              </a:solidFill>
            </a:endParaRPr>
          </a:p>
        </p:txBody>
      </p:sp>
      <p:sp>
        <p:nvSpPr>
          <p:cNvPr id="5" name="Rectangle 4"/>
          <p:cNvSpPr/>
          <p:nvPr/>
        </p:nvSpPr>
        <p:spPr>
          <a:xfrm>
            <a:off x="179512" y="6453336"/>
            <a:ext cx="8678198" cy="261610"/>
          </a:xfrm>
          <a:prstGeom prst="rect">
            <a:avLst/>
          </a:prstGeom>
        </p:spPr>
        <p:txBody>
          <a:bodyPr wrap="square">
            <a:spAutoFit/>
          </a:bodyPr>
          <a:lstStyle/>
          <a:p>
            <a:r>
              <a:rPr lang="en-CA" sz="1100" dirty="0" smtClean="0">
                <a:solidFill>
                  <a:srgbClr val="002060"/>
                </a:solidFill>
              </a:rPr>
              <a:t>Neblett R </a:t>
            </a:r>
            <a:r>
              <a:rPr lang="en-CA" sz="1100" i="1" dirty="0" smtClean="0">
                <a:solidFill>
                  <a:srgbClr val="002060"/>
                </a:solidFill>
              </a:rPr>
              <a:t>et al</a:t>
            </a:r>
            <a:r>
              <a:rPr lang="en-CA" sz="1100" i="1" dirty="0">
                <a:solidFill>
                  <a:srgbClr val="002060"/>
                </a:solidFill>
              </a:rPr>
              <a:t>. </a:t>
            </a:r>
            <a:r>
              <a:rPr lang="en-CA" sz="1100" i="1" dirty="0" smtClean="0">
                <a:solidFill>
                  <a:srgbClr val="002060"/>
                </a:solidFill>
              </a:rPr>
              <a:t>J Pain  </a:t>
            </a:r>
            <a:r>
              <a:rPr lang="en-CA" sz="1100" dirty="0" smtClean="0">
                <a:solidFill>
                  <a:srgbClr val="002060"/>
                </a:solidFill>
              </a:rPr>
              <a:t>2013; 14(5</a:t>
            </a:r>
            <a:r>
              <a:rPr lang="en-CA" sz="1100" dirty="0">
                <a:solidFill>
                  <a:srgbClr val="002060"/>
                </a:solidFill>
              </a:rPr>
              <a:t>):438-45.</a:t>
            </a:r>
          </a:p>
        </p:txBody>
      </p:sp>
    </p:spTree>
    <p:extLst>
      <p:ext uri="{BB962C8B-B14F-4D97-AF65-F5344CB8AC3E}">
        <p14:creationId xmlns:p14="http://schemas.microsoft.com/office/powerpoint/2010/main" val="2155139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
          <p:cNvSpPr>
            <a:spLocks noGrp="1" noChangeArrowheads="1"/>
          </p:cNvSpPr>
          <p:nvPr>
            <p:ph type="title" idx="4294967295"/>
          </p:nvPr>
        </p:nvSpPr>
        <p:spPr/>
        <p:txBody>
          <a:bodyPr>
            <a:normAutofit/>
          </a:bodyPr>
          <a:lstStyle/>
          <a:p>
            <a:r>
              <a:rPr lang="es-MX" noProof="0" dirty="0" smtClean="0">
                <a:ea typeface="Arial Unicode MS" pitchFamily="34" charset="-128"/>
                <a:cs typeface="Arial Unicode MS" pitchFamily="34" charset="-128"/>
              </a:rPr>
              <a:t>Etiología de la Fibromialgia</a:t>
            </a:r>
          </a:p>
        </p:txBody>
      </p:sp>
      <p:sp>
        <p:nvSpPr>
          <p:cNvPr id="62472" name="Text Box 10"/>
          <p:cNvSpPr txBox="1">
            <a:spLocks noChangeArrowheads="1"/>
          </p:cNvSpPr>
          <p:nvPr/>
        </p:nvSpPr>
        <p:spPr bwMode="gray">
          <a:xfrm>
            <a:off x="88900" y="6453336"/>
            <a:ext cx="56626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defTabSz="914400" eaLnBrk="1" hangingPunct="1"/>
            <a:r>
              <a:rPr lang="es-MX" sz="1200" b="1" dirty="0" smtClean="0">
                <a:solidFill>
                  <a:srgbClr val="002060"/>
                </a:solidFill>
                <a:latin typeface="+mn-lt"/>
              </a:rPr>
              <a:t>SNC = sistema nervioso central</a:t>
            </a:r>
          </a:p>
          <a:p>
            <a:pPr>
              <a:tabLst>
                <a:tab pos="252413" algn="l"/>
              </a:tabLst>
            </a:pPr>
            <a:r>
              <a:rPr lang="it-IT" sz="1000" dirty="0" smtClean="0">
                <a:solidFill>
                  <a:srgbClr val="002060"/>
                </a:solidFill>
                <a:latin typeface="+mn-lt"/>
              </a:rPr>
              <a:t>Bellato </a:t>
            </a:r>
            <a:r>
              <a:rPr lang="it-IT" sz="1000" dirty="0">
                <a:solidFill>
                  <a:srgbClr val="002060"/>
                </a:solidFill>
                <a:latin typeface="+mn-lt"/>
              </a:rPr>
              <a:t>E</a:t>
            </a:r>
            <a:r>
              <a:rPr lang="en-CA" sz="1000" i="1" dirty="0">
                <a:solidFill>
                  <a:srgbClr val="002060"/>
                </a:solidFill>
                <a:latin typeface="+mn-lt"/>
              </a:rPr>
              <a:t> et al. </a:t>
            </a:r>
            <a:r>
              <a:rPr lang="en-CA" sz="1000" i="1" dirty="0" smtClean="0">
                <a:solidFill>
                  <a:srgbClr val="002060"/>
                </a:solidFill>
                <a:latin typeface="+mn-lt"/>
              </a:rPr>
              <a:t>Pain Res Treat </a:t>
            </a:r>
            <a:r>
              <a:rPr lang="en-CA" sz="1000" dirty="0">
                <a:solidFill>
                  <a:srgbClr val="002060"/>
                </a:solidFill>
                <a:latin typeface="+mn-lt"/>
              </a:rPr>
              <a:t>2012; 2012:426130.</a:t>
            </a:r>
          </a:p>
        </p:txBody>
      </p:sp>
      <p:sp>
        <p:nvSpPr>
          <p:cNvPr id="7" name="Content Placeholder 4"/>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2800" dirty="0" smtClean="0"/>
              <a:t>La etiología y patogénesis aun no se entienden completamente</a:t>
            </a:r>
          </a:p>
          <a:p>
            <a:r>
              <a:rPr lang="es-MX" sz="2800" dirty="0" smtClean="0"/>
              <a:t>Varios factores están aparentemente involucrados, incluyendo:</a:t>
            </a:r>
          </a:p>
          <a:p>
            <a:pPr lvl="1"/>
            <a:r>
              <a:rPr lang="es-MX" sz="2400" dirty="0" smtClean="0"/>
              <a:t>Disfunción del sistema nervioso autonómico y SNC </a:t>
            </a:r>
          </a:p>
          <a:p>
            <a:pPr lvl="1"/>
            <a:r>
              <a:rPr lang="es-MX" sz="2400" dirty="0" smtClean="0"/>
              <a:t>Neurotransmisores</a:t>
            </a:r>
          </a:p>
          <a:p>
            <a:pPr lvl="1"/>
            <a:r>
              <a:rPr lang="es-MX" sz="2400" dirty="0" smtClean="0"/>
              <a:t>Hormonas</a:t>
            </a:r>
          </a:p>
          <a:p>
            <a:pPr lvl="1"/>
            <a:r>
              <a:rPr lang="es-MX" sz="2400" dirty="0" smtClean="0"/>
              <a:t>Sistema inmune</a:t>
            </a:r>
          </a:p>
          <a:p>
            <a:pPr lvl="1"/>
            <a:r>
              <a:rPr lang="es-MX" sz="2400" dirty="0" smtClean="0"/>
              <a:t>Factores de estrés externos</a:t>
            </a:r>
          </a:p>
          <a:p>
            <a:pPr lvl="1"/>
            <a:r>
              <a:rPr lang="es-MX" sz="2400" dirty="0" smtClean="0"/>
              <a:t>Aspectos psiquiátricos</a:t>
            </a:r>
            <a:endParaRPr lang="es-MX" sz="2400" dirty="0"/>
          </a:p>
        </p:txBody>
      </p:sp>
    </p:spTree>
    <p:extLst>
      <p:ext uri="{BB962C8B-B14F-4D97-AF65-F5344CB8AC3E}">
        <p14:creationId xmlns:p14="http://schemas.microsoft.com/office/powerpoint/2010/main" val="53522996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
          <p:cNvSpPr>
            <a:spLocks noGrp="1" noChangeArrowheads="1"/>
          </p:cNvSpPr>
          <p:nvPr>
            <p:ph type="title" idx="4294967295"/>
          </p:nvPr>
        </p:nvSpPr>
        <p:spPr/>
        <p:txBody>
          <a:bodyPr>
            <a:normAutofit/>
          </a:bodyPr>
          <a:lstStyle/>
          <a:p>
            <a:r>
              <a:rPr lang="es-MX" dirty="0" smtClean="0">
                <a:ea typeface="Arial Unicode MS" pitchFamily="34" charset="-128"/>
                <a:cs typeface="Arial Unicode MS" pitchFamily="34" charset="-128"/>
              </a:rPr>
              <a:t>Etiología de la fibromialgia</a:t>
            </a:r>
          </a:p>
        </p:txBody>
      </p:sp>
      <p:sp>
        <p:nvSpPr>
          <p:cNvPr id="62472" name="Text Box 10"/>
          <p:cNvSpPr txBox="1">
            <a:spLocks noChangeArrowheads="1"/>
          </p:cNvSpPr>
          <p:nvPr/>
        </p:nvSpPr>
        <p:spPr bwMode="gray">
          <a:xfrm>
            <a:off x="88900" y="6453336"/>
            <a:ext cx="56626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defTabSz="914400" eaLnBrk="1" hangingPunct="1"/>
            <a:r>
              <a:rPr lang="es-MX" sz="1200" b="1" dirty="0" smtClean="0">
                <a:solidFill>
                  <a:srgbClr val="002060"/>
                </a:solidFill>
                <a:latin typeface="+mn-lt"/>
              </a:rPr>
              <a:t>SNC = sistema nervioso central</a:t>
            </a:r>
          </a:p>
          <a:p>
            <a:pPr>
              <a:tabLst>
                <a:tab pos="252413" algn="l"/>
              </a:tabLst>
            </a:pPr>
            <a:r>
              <a:rPr lang="es-MX" sz="1000" dirty="0" smtClean="0">
                <a:solidFill>
                  <a:srgbClr val="002060"/>
                </a:solidFill>
                <a:latin typeface="+mn-lt"/>
              </a:rPr>
              <a:t>Bellato </a:t>
            </a:r>
            <a:r>
              <a:rPr lang="fr-FR" sz="1000" dirty="0" smtClean="0">
                <a:solidFill>
                  <a:srgbClr val="002060"/>
                </a:solidFill>
                <a:latin typeface="+mn-lt"/>
              </a:rPr>
              <a:t>E et al. Pain Res </a:t>
            </a:r>
            <a:r>
              <a:rPr lang="es-MX" sz="1000" i="1" dirty="0" smtClean="0">
                <a:solidFill>
                  <a:srgbClr val="002060"/>
                </a:solidFill>
                <a:latin typeface="+mn-lt"/>
              </a:rPr>
              <a:t>Treat </a:t>
            </a:r>
            <a:r>
              <a:rPr lang="es-MX" sz="1000" dirty="0" smtClean="0">
                <a:solidFill>
                  <a:srgbClr val="002060"/>
                </a:solidFill>
                <a:latin typeface="+mn-lt"/>
              </a:rPr>
              <a:t>2012; 2012:426130.</a:t>
            </a:r>
            <a:endParaRPr lang="es-MX" sz="1000" dirty="0">
              <a:solidFill>
                <a:srgbClr val="002060"/>
              </a:solidFill>
              <a:latin typeface="+mn-lt"/>
            </a:endParaRPr>
          </a:p>
        </p:txBody>
      </p:sp>
      <p:sp>
        <p:nvSpPr>
          <p:cNvPr id="7" name="Content Placeholder 4"/>
          <p:cNvSpPr txBox="1">
            <a:spLocks/>
          </p:cNvSpPr>
          <p:nvPr/>
        </p:nvSpPr>
        <p:spPr>
          <a:xfrm>
            <a:off x="179512" y="1340768"/>
            <a:ext cx="8964488"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s-MX" sz="2000" b="1" dirty="0" smtClean="0"/>
              <a:t>La sensibilización central </a:t>
            </a:r>
            <a:r>
              <a:rPr lang="es-MX" sz="2000" dirty="0" smtClean="0"/>
              <a:t>es considerada el </a:t>
            </a:r>
            <a:r>
              <a:rPr lang="es-MX" sz="2000" b="1" dirty="0" smtClean="0"/>
              <a:t>principal mecanismo </a:t>
            </a:r>
            <a:r>
              <a:rPr lang="es-MX" sz="2000" dirty="0" smtClean="0"/>
              <a:t>involucrado</a:t>
            </a:r>
          </a:p>
          <a:p>
            <a:pPr lvl="1">
              <a:spcBef>
                <a:spcPts val="0"/>
              </a:spcBef>
            </a:pPr>
            <a:r>
              <a:rPr lang="es-MX" sz="1800" dirty="0" smtClean="0"/>
              <a:t>Definida por la mayor respuesta a la estimulación mediada por señalización del SNC</a:t>
            </a:r>
          </a:p>
          <a:p>
            <a:pPr lvl="1">
              <a:spcBef>
                <a:spcPts val="0"/>
              </a:spcBef>
            </a:pPr>
            <a:r>
              <a:rPr lang="es-MX" sz="1800" dirty="0" smtClean="0"/>
              <a:t>Debida a actividad nerviosa espontánea, campos receptivos agrandados, y respuestas aumentadas a estímulos transmitidas por fibras aferentes primarias </a:t>
            </a:r>
          </a:p>
          <a:p>
            <a:pPr lvl="1">
              <a:spcBef>
                <a:spcPts val="0"/>
              </a:spcBef>
              <a:spcAft>
                <a:spcPts val="600"/>
              </a:spcAft>
            </a:pPr>
            <a:r>
              <a:rPr lang="es-MX" sz="1800" dirty="0" smtClean="0"/>
              <a:t>Varios neurotransmisores, especialmente serotonina, están implicados</a:t>
            </a:r>
          </a:p>
          <a:p>
            <a:pPr>
              <a:lnSpc>
                <a:spcPct val="120000"/>
              </a:lnSpc>
            </a:pPr>
            <a:r>
              <a:rPr lang="es-MX" sz="2000" b="1" dirty="0" smtClean="0"/>
              <a:t>El “Windup” </a:t>
            </a:r>
            <a:r>
              <a:rPr lang="es-MX" sz="2000" dirty="0" smtClean="0"/>
              <a:t>es importante</a:t>
            </a:r>
          </a:p>
          <a:p>
            <a:pPr lvl="1">
              <a:spcBef>
                <a:spcPts val="0"/>
              </a:spcBef>
            </a:pPr>
            <a:r>
              <a:rPr lang="es-MX" sz="1800" dirty="0" smtClean="0"/>
              <a:t>Mayor excitabilidad de las neuronas de la médula espinal</a:t>
            </a:r>
          </a:p>
          <a:p>
            <a:pPr lvl="1">
              <a:spcBef>
                <a:spcPts val="0"/>
              </a:spcBef>
            </a:pPr>
            <a:r>
              <a:rPr lang="es-MX" sz="1800" dirty="0" smtClean="0"/>
              <a:t>Después de un estímulo doloroso, estímulos subsiguientes de la misma intensidad son percibidos más intensamente</a:t>
            </a:r>
          </a:p>
          <a:p>
            <a:pPr lvl="1">
              <a:spcBef>
                <a:spcPts val="0"/>
              </a:spcBef>
              <a:spcAft>
                <a:spcPts val="600"/>
              </a:spcAft>
            </a:pPr>
            <a:r>
              <a:rPr lang="es-MX" sz="1800" dirty="0" smtClean="0"/>
              <a:t>Ocurre normalmente en las personas pero es excesivo en los pacientes con  fibromialgia</a:t>
            </a:r>
          </a:p>
          <a:p>
            <a:r>
              <a:rPr lang="es-MX" sz="2000" b="1" dirty="0" smtClean="0"/>
              <a:t>vías inhibitorias descendentes del dolor  deterioradas</a:t>
            </a:r>
          </a:p>
          <a:p>
            <a:pPr lvl="1"/>
            <a:r>
              <a:rPr lang="es-MX" sz="1800" dirty="0" smtClean="0"/>
              <a:t>Modulan las respuestas de la médula espinal a los estímulos dolorosos</a:t>
            </a:r>
          </a:p>
          <a:p>
            <a:pPr lvl="1">
              <a:spcBef>
                <a:spcPts val="0"/>
              </a:spcBef>
            </a:pPr>
            <a:r>
              <a:rPr lang="es-MX" sz="1800" dirty="0" smtClean="0"/>
              <a:t>El deterioro en los pacientes con  fibromialgia exacerba la sensibilización central </a:t>
            </a:r>
            <a:endParaRPr lang="es-MX" sz="1800" dirty="0"/>
          </a:p>
        </p:txBody>
      </p:sp>
    </p:spTree>
    <p:extLst>
      <p:ext uri="{BB962C8B-B14F-4D97-AF65-F5344CB8AC3E}">
        <p14:creationId xmlns:p14="http://schemas.microsoft.com/office/powerpoint/2010/main" val="101089930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000" noProof="0" dirty="0" smtClean="0">
                <a:solidFill>
                  <a:schemeClr val="tx1">
                    <a:lumMod val="50000"/>
                  </a:schemeClr>
                </a:solidFill>
              </a:rPr>
              <a:t>Patofisiología</a:t>
            </a:r>
            <a:endParaRPr lang="es-MX" sz="4000" noProof="0" dirty="0">
              <a:solidFill>
                <a:schemeClr val="tx1">
                  <a:lumMod val="50000"/>
                </a:schemeClr>
              </a:solidFill>
            </a:endParaRPr>
          </a:p>
        </p:txBody>
      </p:sp>
    </p:spTree>
    <p:extLst>
      <p:ext uri="{BB962C8B-B14F-4D97-AF65-F5344CB8AC3E}">
        <p14:creationId xmlns:p14="http://schemas.microsoft.com/office/powerpoint/2010/main" val="2927290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274638"/>
            <a:ext cx="9144000" cy="1143000"/>
          </a:xfrm>
        </p:spPr>
        <p:txBody>
          <a:bodyPr>
            <a:noAutofit/>
          </a:bodyPr>
          <a:lstStyle/>
          <a:p>
            <a:r>
              <a:rPr lang="es-MX" sz="3200" noProof="0" dirty="0" smtClean="0"/>
              <a:t>¿Por qué los pacientes que padecen sensibilización central experimentan dolor disfuncional?</a:t>
            </a:r>
            <a:endParaRPr lang="es-MX" sz="3200" noProof="0" dirty="0"/>
          </a:p>
        </p:txBody>
      </p:sp>
      <p:sp>
        <p:nvSpPr>
          <p:cNvPr id="9" name="Content Placeholder 2"/>
          <p:cNvSpPr>
            <a:spLocks noGrp="1"/>
          </p:cNvSpPr>
          <p:nvPr>
            <p:ph idx="1"/>
          </p:nvPr>
        </p:nvSpPr>
        <p:spPr>
          <a:xfrm>
            <a:off x="457200" y="1600200"/>
            <a:ext cx="8229600" cy="4525963"/>
          </a:xfrm>
        </p:spPr>
        <p:txBody>
          <a:bodyPr>
            <a:normAutofit/>
          </a:bodyPr>
          <a:lstStyle/>
          <a:p>
            <a:pPr algn="just"/>
            <a:endParaRPr lang="es-MX" noProof="0" dirty="0" smtClean="0"/>
          </a:p>
          <a:p>
            <a:r>
              <a:rPr lang="es-MX" noProof="0" dirty="0" smtClean="0"/>
              <a:t>Durante la sensibilización central, la sensación de dolor aumenta como resultado de </a:t>
            </a:r>
          </a:p>
          <a:p>
            <a:pPr lvl="1"/>
            <a:r>
              <a:rPr lang="es-MX" noProof="0" dirty="0" smtClean="0"/>
              <a:t>Cambios en las fibras nerviosas y el ambiente</a:t>
            </a:r>
          </a:p>
          <a:p>
            <a:pPr lvl="1"/>
            <a:r>
              <a:rPr lang="es-MX" noProof="0" dirty="0" smtClean="0"/>
              <a:t>Modificaciones de las propiedades funcionales y programación genética de las neuronas aferentes primarias y secundarias</a:t>
            </a:r>
          </a:p>
        </p:txBody>
      </p:sp>
      <p:sp>
        <p:nvSpPr>
          <p:cNvPr id="10" name="Slide Number Placeholder 3"/>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white">
                    <a:tint val="75000"/>
                  </a:prstClr>
                </a:solidFill>
              </a:rPr>
              <a:pPr/>
              <a:t>17</a:t>
            </a:fld>
            <a:endParaRPr lang="en-CA" dirty="0">
              <a:solidFill>
                <a:prstClr val="white">
                  <a:tint val="75000"/>
                </a:prstClr>
              </a:solidFill>
            </a:endParaRPr>
          </a:p>
        </p:txBody>
      </p:sp>
      <p:sp>
        <p:nvSpPr>
          <p:cNvPr id="11" name="TextBox 4"/>
          <p:cNvSpPr txBox="1"/>
          <p:nvPr/>
        </p:nvSpPr>
        <p:spPr>
          <a:xfrm>
            <a:off x="323528" y="6453336"/>
            <a:ext cx="3087705" cy="246221"/>
          </a:xfrm>
          <a:prstGeom prst="rect">
            <a:avLst/>
          </a:prstGeom>
          <a:noFill/>
        </p:spPr>
        <p:txBody>
          <a:bodyPr wrap="none" rtlCol="0">
            <a:spAutoFit/>
          </a:bodyPr>
          <a:lstStyle/>
          <a:p>
            <a:r>
              <a:rPr lang="es-MX" sz="1000" dirty="0" smtClean="0">
                <a:solidFill>
                  <a:schemeClr val="bg2"/>
                </a:solidFill>
              </a:rPr>
              <a:t>Fornasari D.  </a:t>
            </a:r>
            <a:r>
              <a:rPr lang="en-US" sz="1000" i="1" dirty="0">
                <a:solidFill>
                  <a:schemeClr val="bg2"/>
                </a:solidFill>
              </a:rPr>
              <a:t>Clin Drug </a:t>
            </a:r>
            <a:r>
              <a:rPr lang="en-US" sz="1000" i="1" dirty="0" smtClean="0">
                <a:solidFill>
                  <a:schemeClr val="bg2"/>
                </a:solidFill>
              </a:rPr>
              <a:t>Investig </a:t>
            </a:r>
            <a:r>
              <a:rPr lang="en-US" sz="1000" dirty="0" smtClean="0">
                <a:solidFill>
                  <a:schemeClr val="bg2"/>
                </a:solidFill>
              </a:rPr>
              <a:t>2012; 32(Suppl 1):45-52.</a:t>
            </a:r>
            <a:endParaRPr lang="es-MX" sz="1000" dirty="0">
              <a:solidFill>
                <a:schemeClr val="bg2"/>
              </a:solidFill>
            </a:endParaRPr>
          </a:p>
        </p:txBody>
      </p:sp>
    </p:spTree>
    <p:extLst>
      <p:ext uri="{BB962C8B-B14F-4D97-AF65-F5344CB8AC3E}">
        <p14:creationId xmlns:p14="http://schemas.microsoft.com/office/powerpoint/2010/main" val="2434172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noProof="0" dirty="0" smtClean="0"/>
              <a:t>Hipersensibilidad Sensorial</a:t>
            </a:r>
            <a:endParaRPr lang="es-MX" noProof="0" dirty="0"/>
          </a:p>
        </p:txBody>
      </p:sp>
      <p:sp>
        <p:nvSpPr>
          <p:cNvPr id="3" name="Content Placeholder 2"/>
          <p:cNvSpPr>
            <a:spLocks noGrp="1"/>
          </p:cNvSpPr>
          <p:nvPr>
            <p:ph idx="1"/>
          </p:nvPr>
        </p:nvSpPr>
        <p:spPr/>
        <p:txBody>
          <a:bodyPr>
            <a:normAutofit/>
          </a:bodyPr>
          <a:lstStyle/>
          <a:p>
            <a:r>
              <a:rPr lang="es-MX" sz="2800" noProof="0" dirty="0" smtClean="0"/>
              <a:t>Dolor que se piensa es el resultado de desregulación o disfunción neuronal persistente</a:t>
            </a:r>
          </a:p>
          <a:p>
            <a:r>
              <a:rPr lang="es-MX" sz="2800" noProof="0" dirty="0" smtClean="0"/>
              <a:t>Daño nervioso o tisular no identificable</a:t>
            </a:r>
            <a:endParaRPr lang="es-MX" sz="2800" baseline="30000" noProof="0" dirty="0" smtClean="0"/>
          </a:p>
          <a:p>
            <a:r>
              <a:rPr lang="es-MX" sz="2800" b="1" noProof="0" dirty="0" smtClean="0"/>
              <a:t>La fibromialgia es el padecimiento prototipo</a:t>
            </a:r>
          </a:p>
          <a:p>
            <a:r>
              <a:rPr lang="es-MX" sz="2800" noProof="0" dirty="0" smtClean="0"/>
              <a:t>Puede promover/contribuir al dolor del Síndrome de intestino irritable, trastorno de articulación temporomandibular, fatiga crónica y dolor crónico de espalda baja, así como osteoartritis y artritis reumatoide</a:t>
            </a:r>
          </a:p>
          <a:p>
            <a:endParaRPr lang="es-MX" noProof="0" dirty="0"/>
          </a:p>
        </p:txBody>
      </p:sp>
      <p:sp>
        <p:nvSpPr>
          <p:cNvPr id="4" name="Rectangle 3"/>
          <p:cNvSpPr/>
          <p:nvPr/>
        </p:nvSpPr>
        <p:spPr>
          <a:xfrm>
            <a:off x="134585" y="6476700"/>
            <a:ext cx="8469863" cy="246221"/>
          </a:xfrm>
          <a:prstGeom prst="rect">
            <a:avLst/>
          </a:prstGeom>
        </p:spPr>
        <p:txBody>
          <a:bodyPr wrap="square">
            <a:spAutoFit/>
          </a:bodyPr>
          <a:lstStyle/>
          <a:p>
            <a:r>
              <a:rPr lang="en-US" sz="1000" dirty="0" smtClean="0">
                <a:solidFill>
                  <a:srgbClr val="002060"/>
                </a:solidFill>
                <a:cs typeface="Arial" pitchFamily="34" charset="0"/>
              </a:rPr>
              <a:t>Woolf CJ. </a:t>
            </a:r>
            <a:r>
              <a:rPr lang="en-US" sz="1000" i="1" dirty="0" smtClean="0">
                <a:solidFill>
                  <a:srgbClr val="002060"/>
                </a:solidFill>
                <a:cs typeface="Arial" pitchFamily="34" charset="0"/>
              </a:rPr>
              <a:t>Pain </a:t>
            </a:r>
            <a:r>
              <a:rPr lang="en-US" sz="1000" dirty="0" smtClean="0">
                <a:solidFill>
                  <a:srgbClr val="002060"/>
                </a:solidFill>
                <a:cs typeface="Arial" pitchFamily="34" charset="0"/>
              </a:rPr>
              <a:t>2011; 152(3 Suppl):S2-15.</a:t>
            </a:r>
            <a:endParaRPr lang="en-US" sz="1000" dirty="0">
              <a:solidFill>
                <a:srgbClr val="002060"/>
              </a:solidFill>
              <a:cs typeface="Arial" pitchFamily="34" charset="0"/>
            </a:endParaRPr>
          </a:p>
        </p:txBody>
      </p:sp>
    </p:spTree>
    <p:extLst>
      <p:ext uri="{BB962C8B-B14F-4D97-AF65-F5344CB8AC3E}">
        <p14:creationId xmlns:p14="http://schemas.microsoft.com/office/powerpoint/2010/main" val="2462377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
          <p:cNvSpPr>
            <a:spLocks noGrp="1" noChangeArrowheads="1"/>
          </p:cNvSpPr>
          <p:nvPr>
            <p:ph type="title" idx="4294967295"/>
          </p:nvPr>
        </p:nvSpPr>
        <p:spPr/>
        <p:txBody>
          <a:bodyPr>
            <a:normAutofit fontScale="90000"/>
          </a:bodyPr>
          <a:lstStyle/>
          <a:p>
            <a:r>
              <a:rPr lang="es-MX" noProof="0" dirty="0" smtClean="0">
                <a:ea typeface="Arial Unicode MS" pitchFamily="34" charset="-128"/>
                <a:cs typeface="Arial Unicode MS" pitchFamily="34" charset="-128"/>
              </a:rPr>
              <a:t>Patogénesis de la fibromialgia: </a:t>
            </a:r>
            <a:br>
              <a:rPr lang="es-MX" noProof="0" dirty="0" smtClean="0">
                <a:ea typeface="Arial Unicode MS" pitchFamily="34" charset="-128"/>
                <a:cs typeface="Arial Unicode MS" pitchFamily="34" charset="-128"/>
              </a:rPr>
            </a:br>
            <a:r>
              <a:rPr lang="es-MX" noProof="0" dirty="0" smtClean="0">
                <a:ea typeface="Arial Unicode MS" pitchFamily="34" charset="-128"/>
                <a:cs typeface="Arial Unicode MS" pitchFamily="34" charset="-128"/>
              </a:rPr>
              <a:t>Visión General</a:t>
            </a:r>
          </a:p>
        </p:txBody>
      </p:sp>
      <p:sp>
        <p:nvSpPr>
          <p:cNvPr id="62467" name="Rectangle 11"/>
          <p:cNvSpPr>
            <a:spLocks noGrp="1" noChangeArrowheads="1"/>
          </p:cNvSpPr>
          <p:nvPr>
            <p:ph type="body" idx="4294967295"/>
          </p:nvPr>
        </p:nvSpPr>
        <p:spPr>
          <a:xfrm>
            <a:off x="467544" y="1340768"/>
            <a:ext cx="8229600" cy="4669979"/>
          </a:xfrm>
        </p:spPr>
        <p:txBody>
          <a:bodyPr/>
          <a:lstStyle/>
          <a:p>
            <a:pPr eaLnBrk="1" hangingPunct="1"/>
            <a:r>
              <a:rPr lang="es-MX" noProof="0" dirty="0" smtClean="0"/>
              <a:t>La fibromialgia es un padecimiento de </a:t>
            </a:r>
            <a:br>
              <a:rPr lang="es-MX" noProof="0" dirty="0" smtClean="0"/>
            </a:br>
            <a:r>
              <a:rPr lang="es-MX" b="1" noProof="0" dirty="0" smtClean="0"/>
              <a:t>desregulación</a:t>
            </a:r>
            <a:r>
              <a:rPr lang="es-MX" noProof="0" dirty="0" smtClean="0"/>
              <a:t> </a:t>
            </a:r>
            <a:r>
              <a:rPr lang="es-MX" b="1" noProof="0" dirty="0" smtClean="0"/>
              <a:t>global del procesamiento del dolor</a:t>
            </a:r>
          </a:p>
          <a:p>
            <a:pPr eaLnBrk="1" hangingPunct="1"/>
            <a:r>
              <a:rPr lang="es-MX" noProof="0" dirty="0" smtClean="0"/>
              <a:t>La sensibilización central es un componente</a:t>
            </a:r>
          </a:p>
          <a:p>
            <a:pPr lvl="1" eaLnBrk="1" hangingPunct="1"/>
            <a:r>
              <a:rPr lang="es-MX" noProof="0" dirty="0" smtClean="0"/>
              <a:t>Mecanismos de la sensibilización central</a:t>
            </a:r>
          </a:p>
        </p:txBody>
      </p:sp>
      <p:sp>
        <p:nvSpPr>
          <p:cNvPr id="62470" name="AutoShape 8"/>
          <p:cNvSpPr>
            <a:spLocks noChangeArrowheads="1"/>
          </p:cNvSpPr>
          <p:nvPr/>
        </p:nvSpPr>
        <p:spPr bwMode="gray">
          <a:xfrm>
            <a:off x="2469887" y="3893622"/>
            <a:ext cx="517302" cy="609600"/>
          </a:xfrm>
          <a:prstGeom prst="upArrow">
            <a:avLst>
              <a:gd name="adj1" fmla="val 50000"/>
              <a:gd name="adj2" fmla="val 50000"/>
            </a:avLst>
          </a:prstGeom>
          <a:solidFill>
            <a:srgbClr val="C00000"/>
          </a:solidFill>
          <a:ln w="9525">
            <a:solidFill>
              <a:srgbClr val="C0C0C0"/>
            </a:solidFill>
            <a:miter lim="800000"/>
            <a:headEnd/>
            <a:tailEnd/>
          </a:ln>
        </p:spPr>
        <p:txBody>
          <a:bodyPr vert="eaVert" wrap="none" anchor="ctr"/>
          <a:lstStyle/>
          <a:p>
            <a:endParaRPr lang="es-MX" sz="1800" dirty="0">
              <a:solidFill>
                <a:srgbClr val="000000"/>
              </a:solidFill>
            </a:endParaRPr>
          </a:p>
        </p:txBody>
      </p:sp>
      <p:sp>
        <p:nvSpPr>
          <p:cNvPr id="62471" name="AutoShape 9"/>
          <p:cNvSpPr>
            <a:spLocks noChangeArrowheads="1"/>
          </p:cNvSpPr>
          <p:nvPr/>
        </p:nvSpPr>
        <p:spPr bwMode="gray">
          <a:xfrm>
            <a:off x="2469887" y="4892676"/>
            <a:ext cx="517302" cy="609600"/>
          </a:xfrm>
          <a:prstGeom prst="downArrow">
            <a:avLst>
              <a:gd name="adj1" fmla="val 50000"/>
              <a:gd name="adj2" fmla="val 50000"/>
            </a:avLst>
          </a:prstGeom>
          <a:solidFill>
            <a:srgbClr val="C00000"/>
          </a:solidFill>
          <a:ln w="9525">
            <a:solidFill>
              <a:srgbClr val="C0C0C0"/>
            </a:solidFill>
            <a:miter lim="800000"/>
            <a:headEnd/>
            <a:tailEnd/>
          </a:ln>
        </p:spPr>
        <p:txBody>
          <a:bodyPr vert="eaVert" wrap="none" anchor="ctr"/>
          <a:lstStyle/>
          <a:p>
            <a:endParaRPr lang="es-MX" sz="1800" dirty="0">
              <a:solidFill>
                <a:srgbClr val="000000"/>
              </a:solidFill>
            </a:endParaRPr>
          </a:p>
        </p:txBody>
      </p:sp>
      <p:sp>
        <p:nvSpPr>
          <p:cNvPr id="2" name="TextBox 1"/>
          <p:cNvSpPr txBox="1"/>
          <p:nvPr/>
        </p:nvSpPr>
        <p:spPr>
          <a:xfrm>
            <a:off x="3118230" y="4013756"/>
            <a:ext cx="3344057" cy="461665"/>
          </a:xfrm>
          <a:prstGeom prst="rect">
            <a:avLst/>
          </a:prstGeom>
          <a:noFill/>
        </p:spPr>
        <p:txBody>
          <a:bodyPr wrap="none" rtlCol="0">
            <a:spAutoFit/>
          </a:bodyPr>
          <a:lstStyle/>
          <a:p>
            <a:r>
              <a:rPr lang="es-MX" sz="2400" b="1" dirty="0" smtClean="0">
                <a:solidFill>
                  <a:srgbClr val="C00000"/>
                </a:solidFill>
              </a:rPr>
              <a:t>Mecanismos excitatorios</a:t>
            </a:r>
            <a:endParaRPr lang="es-MX" sz="2400" b="1" dirty="0">
              <a:solidFill>
                <a:srgbClr val="C00000"/>
              </a:solidFill>
            </a:endParaRPr>
          </a:p>
        </p:txBody>
      </p:sp>
      <p:sp>
        <p:nvSpPr>
          <p:cNvPr id="11" name="TextBox 10"/>
          <p:cNvSpPr txBox="1"/>
          <p:nvPr/>
        </p:nvSpPr>
        <p:spPr>
          <a:xfrm>
            <a:off x="3123584" y="5012810"/>
            <a:ext cx="3323346" cy="461665"/>
          </a:xfrm>
          <a:prstGeom prst="rect">
            <a:avLst/>
          </a:prstGeom>
          <a:noFill/>
        </p:spPr>
        <p:txBody>
          <a:bodyPr wrap="none" rtlCol="0">
            <a:spAutoFit/>
          </a:bodyPr>
          <a:lstStyle/>
          <a:p>
            <a:r>
              <a:rPr lang="es-MX" sz="2400" b="1" dirty="0" smtClean="0">
                <a:solidFill>
                  <a:srgbClr val="C00000"/>
                </a:solidFill>
              </a:rPr>
              <a:t>Mecanismos inhibitorios</a:t>
            </a:r>
            <a:endParaRPr lang="es-MX" sz="2400" b="1" dirty="0">
              <a:solidFill>
                <a:srgbClr val="C00000"/>
              </a:solidFill>
            </a:endParaRPr>
          </a:p>
        </p:txBody>
      </p:sp>
      <p:sp>
        <p:nvSpPr>
          <p:cNvPr id="10" name="Text Box 10"/>
          <p:cNvSpPr txBox="1">
            <a:spLocks noChangeArrowheads="1"/>
          </p:cNvSpPr>
          <p:nvPr/>
        </p:nvSpPr>
        <p:spPr bwMode="gray">
          <a:xfrm>
            <a:off x="88900" y="6350169"/>
            <a:ext cx="90551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nSpc>
                <a:spcPct val="90000"/>
              </a:lnSpc>
              <a:tabLst>
                <a:tab pos="252413" algn="l"/>
              </a:tabLst>
            </a:pPr>
            <a:r>
              <a:rPr lang="en-CA" sz="1000" dirty="0" smtClean="0">
                <a:solidFill>
                  <a:schemeClr val="bg2"/>
                </a:solidFill>
                <a:latin typeface="+mn-lt"/>
              </a:rPr>
              <a:t>Campbell JN, Meyer RA. </a:t>
            </a:r>
            <a:r>
              <a:rPr lang="en-CA" sz="1000" i="1" dirty="0" smtClean="0">
                <a:solidFill>
                  <a:schemeClr val="bg2"/>
                </a:solidFill>
                <a:latin typeface="+mn-lt"/>
              </a:rPr>
              <a:t>Neuron</a:t>
            </a:r>
            <a:r>
              <a:rPr lang="en-CA" sz="1000" dirty="0" smtClean="0">
                <a:solidFill>
                  <a:schemeClr val="bg2"/>
                </a:solidFill>
                <a:latin typeface="+mn-lt"/>
              </a:rPr>
              <a:t> 2006; 52(1):77-92; </a:t>
            </a:r>
            <a:r>
              <a:rPr lang="en-US" sz="1000" dirty="0" smtClean="0">
                <a:solidFill>
                  <a:schemeClr val="bg2"/>
                </a:solidFill>
                <a:latin typeface="+mn-lt"/>
              </a:rPr>
              <a:t>Henriksson KG. </a:t>
            </a:r>
            <a:r>
              <a:rPr lang="en-US" sz="1000" i="1" dirty="0" smtClean="0">
                <a:solidFill>
                  <a:schemeClr val="bg2"/>
                </a:solidFill>
                <a:latin typeface="+mn-lt"/>
              </a:rPr>
              <a:t>J Rehabil Med</a:t>
            </a:r>
            <a:r>
              <a:rPr lang="en-US" sz="1000" dirty="0" smtClean="0">
                <a:solidFill>
                  <a:schemeClr val="bg2"/>
                </a:solidFill>
                <a:latin typeface="+mn-lt"/>
              </a:rPr>
              <a:t> 2003; 41(41 Suppl):89-94; </a:t>
            </a:r>
            <a:r>
              <a:rPr lang="en-CA" sz="1000" dirty="0">
                <a:solidFill>
                  <a:schemeClr val="bg2"/>
                </a:solidFill>
                <a:latin typeface="+mn-lt"/>
              </a:rPr>
              <a:t>Larson AA </a:t>
            </a:r>
            <a:r>
              <a:rPr lang="en-CA" sz="1000" i="1" dirty="0">
                <a:solidFill>
                  <a:schemeClr val="bg2"/>
                </a:solidFill>
                <a:latin typeface="+mn-lt"/>
              </a:rPr>
              <a:t>et al. </a:t>
            </a:r>
            <a:r>
              <a:rPr lang="en-CA" sz="1000" i="1" dirty="0" smtClean="0">
                <a:solidFill>
                  <a:schemeClr val="bg2"/>
                </a:solidFill>
                <a:latin typeface="+mn-lt"/>
              </a:rPr>
              <a:t>Pain</a:t>
            </a:r>
            <a:r>
              <a:rPr lang="en-CA" sz="1000" dirty="0" smtClean="0">
                <a:solidFill>
                  <a:schemeClr val="bg2"/>
                </a:solidFill>
                <a:latin typeface="+mn-lt"/>
              </a:rPr>
              <a:t> </a:t>
            </a:r>
            <a:r>
              <a:rPr lang="en-CA" sz="1000" dirty="0">
                <a:solidFill>
                  <a:schemeClr val="bg2"/>
                </a:solidFill>
                <a:latin typeface="+mn-lt"/>
              </a:rPr>
              <a:t>2000; 87(2):</a:t>
            </a:r>
            <a:r>
              <a:rPr lang="en-CA" sz="1000" dirty="0" smtClean="0">
                <a:solidFill>
                  <a:schemeClr val="bg2"/>
                </a:solidFill>
                <a:latin typeface="+mn-lt"/>
              </a:rPr>
              <a:t>201-11; </a:t>
            </a:r>
            <a:br>
              <a:rPr lang="en-CA" sz="1000" dirty="0" smtClean="0">
                <a:solidFill>
                  <a:schemeClr val="bg2"/>
                </a:solidFill>
                <a:latin typeface="+mn-lt"/>
              </a:rPr>
            </a:br>
            <a:r>
              <a:rPr lang="en-CA" sz="1000" dirty="0" smtClean="0">
                <a:solidFill>
                  <a:schemeClr val="bg2"/>
                </a:solidFill>
                <a:latin typeface="+mn-lt"/>
              </a:rPr>
              <a:t>Marchand S. </a:t>
            </a:r>
            <a:r>
              <a:rPr lang="en-CA" sz="1000" i="1" dirty="0" smtClean="0">
                <a:solidFill>
                  <a:schemeClr val="bg2"/>
                </a:solidFill>
                <a:latin typeface="+mn-lt"/>
              </a:rPr>
              <a:t>Rheum Dis Clin North Am </a:t>
            </a:r>
            <a:r>
              <a:rPr lang="en-CA" sz="1000" dirty="0" smtClean="0">
                <a:solidFill>
                  <a:schemeClr val="bg2"/>
                </a:solidFill>
                <a:latin typeface="+mn-lt"/>
              </a:rPr>
              <a:t>2008; 34(2):285-309; </a:t>
            </a:r>
            <a:r>
              <a:rPr lang="en-US" sz="1000" dirty="0" smtClean="0">
                <a:solidFill>
                  <a:schemeClr val="bg2"/>
                </a:solidFill>
                <a:latin typeface="+mn-lt"/>
              </a:rPr>
              <a:t>Price DD, Staud R. </a:t>
            </a:r>
            <a:r>
              <a:rPr lang="en-US" sz="1000" i="1" dirty="0" smtClean="0">
                <a:solidFill>
                  <a:schemeClr val="bg2"/>
                </a:solidFill>
                <a:latin typeface="+mn-lt"/>
              </a:rPr>
              <a:t>J Rheumatol </a:t>
            </a:r>
            <a:r>
              <a:rPr lang="en-US" sz="1000" dirty="0" smtClean="0">
                <a:solidFill>
                  <a:schemeClr val="bg2"/>
                </a:solidFill>
                <a:latin typeface="+mn-lt"/>
              </a:rPr>
              <a:t>2005; 32(Suppl 75):22-8; Rao SG. </a:t>
            </a:r>
            <a:r>
              <a:rPr lang="en-US" sz="1000" i="1" dirty="0" smtClean="0">
                <a:solidFill>
                  <a:schemeClr val="bg2"/>
                </a:solidFill>
                <a:latin typeface="+mn-lt"/>
              </a:rPr>
              <a:t>Rheum Dis Clin North Am</a:t>
            </a:r>
            <a:r>
              <a:rPr lang="en-US" sz="1000" dirty="0" smtClean="0">
                <a:solidFill>
                  <a:schemeClr val="bg2"/>
                </a:solidFill>
                <a:latin typeface="+mn-lt"/>
              </a:rPr>
              <a:t> 2002; 28(2):235-59; Staud </a:t>
            </a:r>
            <a:r>
              <a:rPr lang="en-US" sz="1000" dirty="0">
                <a:solidFill>
                  <a:schemeClr val="bg2"/>
                </a:solidFill>
                <a:latin typeface="+mn-lt"/>
              </a:rPr>
              <a:t>R, Rodriguez ME. </a:t>
            </a:r>
            <a:r>
              <a:rPr lang="en-US" sz="1000" i="1" dirty="0" smtClean="0">
                <a:solidFill>
                  <a:schemeClr val="bg2"/>
                </a:solidFill>
                <a:latin typeface="+mn-lt"/>
              </a:rPr>
              <a:t>Nat </a:t>
            </a:r>
            <a:r>
              <a:rPr lang="en-US" sz="1000" i="1" dirty="0">
                <a:solidFill>
                  <a:schemeClr val="bg2"/>
                </a:solidFill>
                <a:latin typeface="+mn-lt"/>
              </a:rPr>
              <a:t>Clin Pract Rheumatol </a:t>
            </a:r>
            <a:r>
              <a:rPr lang="en-US" sz="1000" dirty="0">
                <a:solidFill>
                  <a:schemeClr val="bg2"/>
                </a:solidFill>
                <a:latin typeface="+mn-lt"/>
              </a:rPr>
              <a:t>2006; 2(2):</a:t>
            </a:r>
            <a:r>
              <a:rPr lang="en-US" sz="1000" dirty="0" smtClean="0">
                <a:solidFill>
                  <a:schemeClr val="bg2"/>
                </a:solidFill>
                <a:latin typeface="+mn-lt"/>
              </a:rPr>
              <a:t>90-8; </a:t>
            </a:r>
            <a:r>
              <a:rPr lang="en-CA" sz="1000" dirty="0" smtClean="0">
                <a:solidFill>
                  <a:schemeClr val="bg2"/>
                </a:solidFill>
                <a:latin typeface="+mn-lt"/>
              </a:rPr>
              <a:t>Vaerøy </a:t>
            </a:r>
            <a:r>
              <a:rPr lang="en-CA" sz="1000" dirty="0">
                <a:solidFill>
                  <a:schemeClr val="bg2"/>
                </a:solidFill>
                <a:latin typeface="+mn-lt"/>
              </a:rPr>
              <a:t>H</a:t>
            </a:r>
            <a:r>
              <a:rPr lang="en-CA" sz="1000" i="1" dirty="0">
                <a:solidFill>
                  <a:schemeClr val="bg2"/>
                </a:solidFill>
                <a:latin typeface="+mn-lt"/>
              </a:rPr>
              <a:t> et al.</a:t>
            </a:r>
            <a:r>
              <a:rPr lang="en-CA" sz="1000" dirty="0">
                <a:solidFill>
                  <a:schemeClr val="bg2"/>
                </a:solidFill>
                <a:latin typeface="+mn-lt"/>
              </a:rPr>
              <a:t> </a:t>
            </a:r>
            <a:r>
              <a:rPr lang="en-CA" sz="1000" i="1" dirty="0" smtClean="0">
                <a:solidFill>
                  <a:schemeClr val="bg2"/>
                </a:solidFill>
                <a:latin typeface="+mn-lt"/>
              </a:rPr>
              <a:t>Pain </a:t>
            </a:r>
            <a:r>
              <a:rPr lang="en-CA" sz="1000" dirty="0">
                <a:solidFill>
                  <a:schemeClr val="bg2"/>
                </a:solidFill>
                <a:latin typeface="+mn-lt"/>
              </a:rPr>
              <a:t>1988; 32(1):</a:t>
            </a:r>
            <a:r>
              <a:rPr lang="en-CA" sz="1000" dirty="0" smtClean="0">
                <a:solidFill>
                  <a:schemeClr val="bg2"/>
                </a:solidFill>
                <a:latin typeface="+mn-lt"/>
              </a:rPr>
              <a:t>21-6; </a:t>
            </a:r>
            <a:r>
              <a:rPr lang="en-US" sz="1000" dirty="0" smtClean="0">
                <a:solidFill>
                  <a:schemeClr val="bg2"/>
                </a:solidFill>
                <a:latin typeface="+mn-lt"/>
              </a:rPr>
              <a:t> </a:t>
            </a:r>
            <a:r>
              <a:rPr lang="en-US" sz="1000" dirty="0">
                <a:solidFill>
                  <a:schemeClr val="bg2"/>
                </a:solidFill>
                <a:latin typeface="+mn-lt"/>
              </a:rPr>
              <a:t>Staud R</a:t>
            </a:r>
            <a:r>
              <a:rPr lang="en-US" sz="1000" dirty="0" smtClean="0">
                <a:solidFill>
                  <a:schemeClr val="bg2"/>
                </a:solidFill>
                <a:latin typeface="+mn-lt"/>
              </a:rPr>
              <a:t>. </a:t>
            </a:r>
            <a:r>
              <a:rPr lang="en-US" sz="1000" i="1" dirty="0">
                <a:solidFill>
                  <a:schemeClr val="bg2"/>
                </a:solidFill>
                <a:latin typeface="+mn-lt"/>
              </a:rPr>
              <a:t>Arthritis Res Ther </a:t>
            </a:r>
            <a:r>
              <a:rPr lang="en-US" sz="1000" dirty="0">
                <a:solidFill>
                  <a:schemeClr val="bg2"/>
                </a:solidFill>
                <a:latin typeface="+mn-lt"/>
              </a:rPr>
              <a:t>2006; 8(3):</a:t>
            </a:r>
            <a:r>
              <a:rPr lang="en-US" sz="1000" dirty="0" smtClean="0">
                <a:solidFill>
                  <a:schemeClr val="bg2"/>
                </a:solidFill>
                <a:latin typeface="+mn-lt"/>
              </a:rPr>
              <a:t>208-14.</a:t>
            </a:r>
            <a:endParaRPr lang="en-CA" sz="1000" dirty="0">
              <a:solidFill>
                <a:schemeClr val="bg2"/>
              </a:solidFill>
              <a:latin typeface="+mn-lt"/>
            </a:endParaRPr>
          </a:p>
        </p:txBody>
      </p:sp>
    </p:spTree>
    <p:extLst>
      <p:ext uri="{BB962C8B-B14F-4D97-AF65-F5344CB8AC3E}">
        <p14:creationId xmlns:p14="http://schemas.microsoft.com/office/powerpoint/2010/main" val="157183594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noProof="0" dirty="0" smtClean="0"/>
              <a:t>Comité de Desarrollo</a:t>
            </a:r>
            <a:endParaRPr lang="es-MX" noProof="0" dirty="0"/>
          </a:p>
        </p:txBody>
      </p:sp>
      <p:sp>
        <p:nvSpPr>
          <p:cNvPr id="3" name="TextBox 2"/>
          <p:cNvSpPr txBox="1"/>
          <p:nvPr/>
        </p:nvSpPr>
        <p:spPr>
          <a:xfrm>
            <a:off x="2624941" y="6365609"/>
            <a:ext cx="4420954" cy="369332"/>
          </a:xfrm>
          <a:prstGeom prst="rect">
            <a:avLst/>
          </a:prstGeom>
          <a:noFill/>
        </p:spPr>
        <p:txBody>
          <a:bodyPr wrap="none" rtlCol="0">
            <a:spAutoFit/>
          </a:bodyPr>
          <a:lstStyle/>
          <a:p>
            <a:r>
              <a:rPr lang="es-MX" i="1" dirty="0" smtClean="0">
                <a:solidFill>
                  <a:srgbClr val="002060"/>
                </a:solidFill>
              </a:rPr>
              <a:t>Este programa fue patrocinado por Pfizer Inc.</a:t>
            </a:r>
            <a:endParaRPr lang="es-MX" i="1" dirty="0">
              <a:solidFill>
                <a:srgbClr val="002060"/>
              </a:solidFill>
            </a:endParaRPr>
          </a:p>
        </p:txBody>
      </p:sp>
      <p:sp>
        <p:nvSpPr>
          <p:cNvPr id="7" name="Slide Number Placeholder 8"/>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2</a:t>
            </a:fld>
            <a:endParaRPr lang="en-CA" dirty="0">
              <a:solidFill>
                <a:prstClr val="black"/>
              </a:solidFill>
            </a:endParaRPr>
          </a:p>
        </p:txBody>
      </p:sp>
      <p:sp>
        <p:nvSpPr>
          <p:cNvPr id="8" name="Rectangle 3"/>
          <p:cNvSpPr/>
          <p:nvPr/>
        </p:nvSpPr>
        <p:spPr>
          <a:xfrm>
            <a:off x="395536" y="1443255"/>
            <a:ext cx="2880320" cy="5139869"/>
          </a:xfrm>
          <a:prstGeom prst="rect">
            <a:avLst/>
          </a:prstGeom>
        </p:spPr>
        <p:txBody>
          <a:bodyPr wrap="square">
            <a:spAutoFit/>
          </a:bodyPr>
          <a:lstStyle/>
          <a:p>
            <a:r>
              <a:rPr lang="en-CA" sz="1600" b="1" dirty="0">
                <a:solidFill>
                  <a:prstClr val="black"/>
                </a:solidFill>
              </a:rPr>
              <a:t>Mario </a:t>
            </a:r>
            <a:r>
              <a:rPr lang="en-CA" sz="1600" b="1" dirty="0" smtClean="0">
                <a:solidFill>
                  <a:prstClr val="black"/>
                </a:solidFill>
              </a:rPr>
              <a:t>H. Cardiel</a:t>
            </a:r>
            <a:r>
              <a:rPr lang="en-CA" sz="1600" b="1" dirty="0">
                <a:solidFill>
                  <a:prstClr val="black"/>
                </a:solidFill>
              </a:rPr>
              <a:t>, MD, MSc</a:t>
            </a:r>
          </a:p>
          <a:p>
            <a:r>
              <a:rPr lang="en-CA" sz="1600" dirty="0">
                <a:solidFill>
                  <a:srgbClr val="0C6FCF">
                    <a:lumMod val="75000"/>
                  </a:srgbClr>
                </a:solidFill>
              </a:rPr>
              <a:t>Rheumatologist</a:t>
            </a:r>
          </a:p>
          <a:p>
            <a:r>
              <a:rPr lang="en-US" sz="1600" dirty="0" smtClean="0">
                <a:solidFill>
                  <a:srgbClr val="0C6FCF">
                    <a:lumMod val="75000"/>
                  </a:srgbClr>
                </a:solidFill>
              </a:rPr>
              <a:t>Morelia</a:t>
            </a:r>
            <a:r>
              <a:rPr lang="en-CA" sz="1600" dirty="0" smtClean="0">
                <a:solidFill>
                  <a:srgbClr val="0C6FCF">
                    <a:lumMod val="75000"/>
                  </a:srgbClr>
                </a:solidFill>
              </a:rPr>
              <a:t>, </a:t>
            </a:r>
            <a:r>
              <a:rPr lang="en-CA" sz="1600" dirty="0">
                <a:solidFill>
                  <a:srgbClr val="0C6FCF">
                    <a:lumMod val="75000"/>
                  </a:srgbClr>
                </a:solidFill>
              </a:rPr>
              <a:t>Mexico</a:t>
            </a:r>
          </a:p>
          <a:p>
            <a:r>
              <a:rPr lang="en-CA" sz="1600" dirty="0">
                <a:solidFill>
                  <a:prstClr val="white"/>
                </a:solidFill>
              </a:rPr>
              <a:t> </a:t>
            </a:r>
            <a:endParaRPr lang="en-CA" sz="2400" dirty="0">
              <a:solidFill>
                <a:prstClr val="white"/>
              </a:solidFill>
            </a:endParaRPr>
          </a:p>
          <a:p>
            <a:r>
              <a:rPr lang="en-CA" sz="1600" b="1" dirty="0" smtClean="0">
                <a:solidFill>
                  <a:prstClr val="black"/>
                </a:solidFill>
              </a:rPr>
              <a:t>Andrei </a:t>
            </a:r>
            <a:r>
              <a:rPr lang="en-CA" sz="1600" b="1" dirty="0">
                <a:solidFill>
                  <a:prstClr val="black"/>
                </a:solidFill>
              </a:rPr>
              <a:t>Danilov, MD, DSc</a:t>
            </a:r>
          </a:p>
          <a:p>
            <a:r>
              <a:rPr lang="en-CA" sz="1600" dirty="0">
                <a:solidFill>
                  <a:srgbClr val="0C6FCF">
                    <a:lumMod val="75000"/>
                  </a:srgbClr>
                </a:solidFill>
              </a:rPr>
              <a:t>Neurologist</a:t>
            </a:r>
          </a:p>
          <a:p>
            <a:r>
              <a:rPr lang="en-CA" sz="1600" dirty="0">
                <a:solidFill>
                  <a:srgbClr val="0C6FCF">
                    <a:lumMod val="75000"/>
                  </a:srgbClr>
                </a:solidFill>
              </a:rPr>
              <a:t>Moscow, Russia</a:t>
            </a:r>
          </a:p>
          <a:p>
            <a:r>
              <a:rPr lang="en-CA" sz="1600" dirty="0">
                <a:solidFill>
                  <a:prstClr val="white"/>
                </a:solidFill>
              </a:rPr>
              <a:t> </a:t>
            </a:r>
          </a:p>
          <a:p>
            <a:r>
              <a:rPr lang="en-CA" sz="1600" b="1" dirty="0">
                <a:solidFill>
                  <a:prstClr val="black"/>
                </a:solidFill>
              </a:rPr>
              <a:t>Smail Daoudi, MD</a:t>
            </a:r>
          </a:p>
          <a:p>
            <a:r>
              <a:rPr lang="en-CA" sz="1600" dirty="0">
                <a:solidFill>
                  <a:srgbClr val="0C6FCF">
                    <a:lumMod val="75000"/>
                  </a:srgbClr>
                </a:solidFill>
              </a:rPr>
              <a:t>Neurologist</a:t>
            </a:r>
          </a:p>
          <a:p>
            <a:r>
              <a:rPr lang="fr-CA" sz="1600" dirty="0">
                <a:solidFill>
                  <a:srgbClr val="0C6FCF">
                    <a:lumMod val="75000"/>
                  </a:srgbClr>
                </a:solidFill>
              </a:rPr>
              <a:t>Tizi Ouzou, </a:t>
            </a:r>
            <a:r>
              <a:rPr lang="fr-CA" sz="1600" dirty="0" smtClean="0">
                <a:solidFill>
                  <a:srgbClr val="0C6FCF">
                    <a:lumMod val="75000"/>
                  </a:srgbClr>
                </a:solidFill>
              </a:rPr>
              <a:t>Algeria</a:t>
            </a:r>
          </a:p>
          <a:p>
            <a:endParaRPr lang="fr-CA" sz="1600" dirty="0">
              <a:solidFill>
                <a:prstClr val="white"/>
              </a:solidFill>
            </a:endParaRPr>
          </a:p>
          <a:p>
            <a:r>
              <a:rPr lang="fr-CA" sz="1600" b="1" dirty="0">
                <a:solidFill>
                  <a:prstClr val="black"/>
                </a:solidFill>
              </a:rPr>
              <a:t>João Batista </a:t>
            </a:r>
            <a:r>
              <a:rPr lang="fr-CA" sz="1600" b="1" dirty="0" smtClean="0">
                <a:solidFill>
                  <a:prstClr val="black"/>
                </a:solidFill>
              </a:rPr>
              <a:t>S. Garcia</a:t>
            </a:r>
            <a:r>
              <a:rPr lang="fr-CA" sz="1600" b="1" dirty="0">
                <a:solidFill>
                  <a:prstClr val="black"/>
                </a:solidFill>
              </a:rPr>
              <a:t>, MD, PhD</a:t>
            </a:r>
            <a:endParaRPr lang="en-CA" sz="1600" b="1" dirty="0">
              <a:solidFill>
                <a:prstClr val="black"/>
              </a:solidFill>
            </a:endParaRPr>
          </a:p>
          <a:p>
            <a:r>
              <a:rPr lang="en-CA" sz="1600" dirty="0" smtClean="0">
                <a:solidFill>
                  <a:srgbClr val="0C6FCF">
                    <a:lumMod val="75000"/>
                  </a:srgbClr>
                </a:solidFill>
              </a:rPr>
              <a:t>Anesthesiologist</a:t>
            </a:r>
            <a:endParaRPr lang="en-CA" sz="1600" dirty="0">
              <a:solidFill>
                <a:srgbClr val="0C6FCF">
                  <a:lumMod val="75000"/>
                </a:srgbClr>
              </a:solidFill>
            </a:endParaRPr>
          </a:p>
          <a:p>
            <a:r>
              <a:rPr lang="en-CA" sz="1600" dirty="0">
                <a:solidFill>
                  <a:srgbClr val="0C6FCF">
                    <a:lumMod val="75000"/>
                  </a:srgbClr>
                </a:solidFill>
              </a:rPr>
              <a:t>S</a:t>
            </a:r>
            <a:r>
              <a:rPr lang="fr-CA" sz="1600" dirty="0">
                <a:solidFill>
                  <a:srgbClr val="0C6FCF">
                    <a:lumMod val="75000"/>
                  </a:srgbClr>
                </a:solidFill>
              </a:rPr>
              <a:t>ã</a:t>
            </a:r>
            <a:r>
              <a:rPr lang="en-CA" sz="1600" dirty="0">
                <a:solidFill>
                  <a:srgbClr val="0C6FCF">
                    <a:lumMod val="75000"/>
                  </a:srgbClr>
                </a:solidFill>
              </a:rPr>
              <a:t>o Luis, Brazil</a:t>
            </a:r>
          </a:p>
          <a:p>
            <a:endParaRPr lang="en-CA" sz="1700" dirty="0">
              <a:solidFill>
                <a:prstClr val="white"/>
              </a:solidFill>
            </a:endParaRPr>
          </a:p>
          <a:p>
            <a:r>
              <a:rPr lang="en-CA" sz="1600" b="1" dirty="0" smtClean="0">
                <a:solidFill>
                  <a:prstClr val="black"/>
                </a:solidFill>
              </a:rPr>
              <a:t>Yuzhou </a:t>
            </a:r>
            <a:r>
              <a:rPr lang="en-CA" sz="1600" b="1" dirty="0">
                <a:solidFill>
                  <a:prstClr val="black"/>
                </a:solidFill>
              </a:rPr>
              <a:t>Guan, MD</a:t>
            </a:r>
          </a:p>
          <a:p>
            <a:r>
              <a:rPr lang="en-CA" sz="1600" dirty="0">
                <a:solidFill>
                  <a:srgbClr val="0C6FCF">
                    <a:lumMod val="75000"/>
                  </a:srgbClr>
                </a:solidFill>
              </a:rPr>
              <a:t>Neurologist</a:t>
            </a:r>
          </a:p>
          <a:p>
            <a:r>
              <a:rPr lang="en-CA" sz="1600" dirty="0">
                <a:solidFill>
                  <a:srgbClr val="0C6FCF">
                    <a:lumMod val="75000"/>
                  </a:srgbClr>
                </a:solidFill>
              </a:rPr>
              <a:t>Beijing, China</a:t>
            </a:r>
          </a:p>
          <a:p>
            <a:endParaRPr lang="en-CA" sz="1700" dirty="0">
              <a:solidFill>
                <a:prstClr val="white"/>
              </a:solidFill>
            </a:endParaRPr>
          </a:p>
        </p:txBody>
      </p:sp>
      <p:sp>
        <p:nvSpPr>
          <p:cNvPr id="9" name="Rectangle 4"/>
          <p:cNvSpPr/>
          <p:nvPr/>
        </p:nvSpPr>
        <p:spPr>
          <a:xfrm>
            <a:off x="3275856" y="1443255"/>
            <a:ext cx="2805577" cy="4031873"/>
          </a:xfrm>
          <a:prstGeom prst="rect">
            <a:avLst/>
          </a:prstGeom>
        </p:spPr>
        <p:txBody>
          <a:bodyPr wrap="square">
            <a:spAutoFit/>
          </a:bodyPr>
          <a:lstStyle/>
          <a:p>
            <a:r>
              <a:rPr lang="en-CA" sz="1600" b="1" dirty="0" smtClean="0">
                <a:solidFill>
                  <a:prstClr val="black"/>
                </a:solidFill>
              </a:rPr>
              <a:t>Supranee </a:t>
            </a:r>
            <a:r>
              <a:rPr lang="en-CA" sz="1600" b="1" dirty="0">
                <a:solidFill>
                  <a:prstClr val="black"/>
                </a:solidFill>
              </a:rPr>
              <a:t>Niruthisard, MD</a:t>
            </a:r>
          </a:p>
          <a:p>
            <a:r>
              <a:rPr lang="en-CA" sz="1600" dirty="0">
                <a:solidFill>
                  <a:srgbClr val="0C6FCF">
                    <a:lumMod val="75000"/>
                  </a:srgbClr>
                </a:solidFill>
              </a:rPr>
              <a:t>Pain Specialist</a:t>
            </a:r>
          </a:p>
          <a:p>
            <a:r>
              <a:rPr lang="en-CA" sz="1600" dirty="0">
                <a:solidFill>
                  <a:srgbClr val="0C6FCF">
                    <a:lumMod val="75000"/>
                  </a:srgbClr>
                </a:solidFill>
              </a:rPr>
              <a:t>Bangkok, Thailand</a:t>
            </a:r>
          </a:p>
          <a:p>
            <a:r>
              <a:rPr lang="en-CA" sz="1600" dirty="0">
                <a:solidFill>
                  <a:prstClr val="white"/>
                </a:solidFill>
              </a:rPr>
              <a:t> </a:t>
            </a:r>
          </a:p>
          <a:p>
            <a:r>
              <a:rPr lang="en-CA" sz="1600" b="1" dirty="0">
                <a:solidFill>
                  <a:prstClr val="black"/>
                </a:solidFill>
              </a:rPr>
              <a:t>Germán Ochoa, MD</a:t>
            </a:r>
          </a:p>
          <a:p>
            <a:r>
              <a:rPr lang="en-CA" sz="1600" dirty="0" smtClean="0">
                <a:solidFill>
                  <a:srgbClr val="0C6FCF">
                    <a:lumMod val="75000"/>
                  </a:srgbClr>
                </a:solidFill>
              </a:rPr>
              <a:t>Orthopedist</a:t>
            </a:r>
            <a:endParaRPr lang="en-CA" sz="1600" dirty="0">
              <a:solidFill>
                <a:srgbClr val="0C6FCF">
                  <a:lumMod val="75000"/>
                </a:srgbClr>
              </a:solidFill>
            </a:endParaRPr>
          </a:p>
          <a:p>
            <a:r>
              <a:rPr lang="en-CA" sz="1600" dirty="0" smtClean="0">
                <a:solidFill>
                  <a:srgbClr val="0C6FCF">
                    <a:lumMod val="75000"/>
                  </a:srgbClr>
                </a:solidFill>
              </a:rPr>
              <a:t>Bogotá, Colombia</a:t>
            </a:r>
          </a:p>
          <a:p>
            <a:endParaRPr lang="en-CA" sz="1600" dirty="0">
              <a:solidFill>
                <a:prstClr val="white"/>
              </a:solidFill>
            </a:endParaRPr>
          </a:p>
          <a:p>
            <a:r>
              <a:rPr lang="en-CA" sz="1600" b="1" dirty="0">
                <a:solidFill>
                  <a:prstClr val="black"/>
                </a:solidFill>
              </a:rPr>
              <a:t>Milton Raff, </a:t>
            </a:r>
            <a:r>
              <a:rPr lang="en-CA" sz="1600" b="1" dirty="0" smtClean="0">
                <a:solidFill>
                  <a:prstClr val="black"/>
                </a:solidFill>
              </a:rPr>
              <a:t>MD, BSc</a:t>
            </a:r>
            <a:endParaRPr lang="en-CA" sz="1600" b="1" dirty="0">
              <a:solidFill>
                <a:prstClr val="black"/>
              </a:solidFill>
            </a:endParaRPr>
          </a:p>
          <a:p>
            <a:r>
              <a:rPr lang="en-CA" sz="1600" dirty="0">
                <a:solidFill>
                  <a:srgbClr val="0C6FCF">
                    <a:lumMod val="75000"/>
                  </a:srgbClr>
                </a:solidFill>
              </a:rPr>
              <a:t>Consultant </a:t>
            </a:r>
            <a:r>
              <a:rPr lang="en-CA" sz="1600" dirty="0" smtClean="0">
                <a:solidFill>
                  <a:srgbClr val="0C6FCF">
                    <a:lumMod val="75000"/>
                  </a:srgbClr>
                </a:solidFill>
              </a:rPr>
              <a:t>Anesthetist</a:t>
            </a:r>
            <a:endParaRPr lang="en-CA" sz="1600" dirty="0">
              <a:solidFill>
                <a:srgbClr val="0C6FCF">
                  <a:lumMod val="75000"/>
                </a:srgbClr>
              </a:solidFill>
            </a:endParaRPr>
          </a:p>
          <a:p>
            <a:r>
              <a:rPr lang="en-CA" sz="1600" dirty="0">
                <a:solidFill>
                  <a:srgbClr val="0C6FCF">
                    <a:lumMod val="75000"/>
                  </a:srgbClr>
                </a:solidFill>
              </a:rPr>
              <a:t>Cape Town, South Africa</a:t>
            </a:r>
          </a:p>
          <a:p>
            <a:r>
              <a:rPr lang="en-CA" sz="1600" dirty="0">
                <a:solidFill>
                  <a:prstClr val="white"/>
                </a:solidFill>
              </a:rPr>
              <a:t> </a:t>
            </a:r>
            <a:endParaRPr lang="en-CA" sz="1600" dirty="0" smtClean="0">
              <a:solidFill>
                <a:prstClr val="white"/>
              </a:solidFill>
            </a:endParaRPr>
          </a:p>
          <a:p>
            <a:r>
              <a:rPr lang="en-CA" sz="1600" b="1" dirty="0">
                <a:solidFill>
                  <a:prstClr val="black"/>
                </a:solidFill>
              </a:rPr>
              <a:t>Raymond L. Rosales, MD, PhD</a:t>
            </a:r>
          </a:p>
          <a:p>
            <a:r>
              <a:rPr lang="en-CA" sz="1600" dirty="0">
                <a:solidFill>
                  <a:srgbClr val="0C6FCF">
                    <a:lumMod val="75000"/>
                  </a:srgbClr>
                </a:solidFill>
              </a:rPr>
              <a:t>Neurologist</a:t>
            </a:r>
          </a:p>
          <a:p>
            <a:r>
              <a:rPr lang="en-CA" sz="1600" dirty="0">
                <a:solidFill>
                  <a:srgbClr val="0C6FCF">
                    <a:lumMod val="75000"/>
                  </a:srgbClr>
                </a:solidFill>
              </a:rPr>
              <a:t>Manila, Philippines</a:t>
            </a:r>
          </a:p>
          <a:p>
            <a:endParaRPr lang="en-CA" sz="1600" dirty="0">
              <a:solidFill>
                <a:prstClr val="white"/>
              </a:solidFill>
            </a:endParaRPr>
          </a:p>
        </p:txBody>
      </p:sp>
      <p:sp>
        <p:nvSpPr>
          <p:cNvPr id="10" name="Rectangle 5"/>
          <p:cNvSpPr/>
          <p:nvPr/>
        </p:nvSpPr>
        <p:spPr>
          <a:xfrm>
            <a:off x="6009425" y="1447611"/>
            <a:ext cx="2955063" cy="4801314"/>
          </a:xfrm>
          <a:prstGeom prst="rect">
            <a:avLst/>
          </a:prstGeom>
        </p:spPr>
        <p:txBody>
          <a:bodyPr wrap="square">
            <a:spAutoFit/>
          </a:bodyPr>
          <a:lstStyle/>
          <a:p>
            <a:r>
              <a:rPr lang="en-CA" sz="1600" b="1" dirty="0" smtClean="0">
                <a:solidFill>
                  <a:prstClr val="black"/>
                </a:solidFill>
              </a:rPr>
              <a:t>Jose </a:t>
            </a:r>
            <a:r>
              <a:rPr lang="en-CA" sz="1600" b="1" dirty="0">
                <a:solidFill>
                  <a:prstClr val="black"/>
                </a:solidFill>
              </a:rPr>
              <a:t>Antonio San Juan, MD</a:t>
            </a:r>
          </a:p>
          <a:p>
            <a:r>
              <a:rPr lang="en-CA" sz="1600" dirty="0" smtClean="0">
                <a:solidFill>
                  <a:srgbClr val="0C6FCF">
                    <a:lumMod val="75000"/>
                  </a:srgbClr>
                </a:solidFill>
              </a:rPr>
              <a:t>Orthopedic </a:t>
            </a:r>
            <a:r>
              <a:rPr lang="en-CA" sz="1600" dirty="0">
                <a:solidFill>
                  <a:srgbClr val="0C6FCF">
                    <a:lumMod val="75000"/>
                  </a:srgbClr>
                </a:solidFill>
              </a:rPr>
              <a:t>Surgeon</a:t>
            </a:r>
          </a:p>
          <a:p>
            <a:r>
              <a:rPr lang="en-CA" sz="1600" dirty="0">
                <a:solidFill>
                  <a:srgbClr val="0C6FCF">
                    <a:lumMod val="75000"/>
                  </a:srgbClr>
                </a:solidFill>
              </a:rPr>
              <a:t>Cebu City, Philippines</a:t>
            </a:r>
          </a:p>
          <a:p>
            <a:r>
              <a:rPr lang="en-CA" sz="1600" dirty="0">
                <a:solidFill>
                  <a:prstClr val="white"/>
                </a:solidFill>
              </a:rPr>
              <a:t> </a:t>
            </a:r>
          </a:p>
          <a:p>
            <a:r>
              <a:rPr lang="en-CA" sz="1600" b="1" dirty="0">
                <a:solidFill>
                  <a:prstClr val="black"/>
                </a:solidFill>
              </a:rPr>
              <a:t>Ammar Salti, MD</a:t>
            </a:r>
          </a:p>
          <a:p>
            <a:r>
              <a:rPr lang="en-CA" sz="1600" dirty="0">
                <a:solidFill>
                  <a:srgbClr val="0C6FCF">
                    <a:lumMod val="75000"/>
                  </a:srgbClr>
                </a:solidFill>
              </a:rPr>
              <a:t>Consultant </a:t>
            </a:r>
            <a:r>
              <a:rPr lang="en-CA" sz="1600" dirty="0" smtClean="0">
                <a:solidFill>
                  <a:srgbClr val="0C6FCF">
                    <a:lumMod val="75000"/>
                  </a:srgbClr>
                </a:solidFill>
              </a:rPr>
              <a:t>Anesthetist</a:t>
            </a:r>
            <a:endParaRPr lang="en-CA" sz="1600" dirty="0">
              <a:solidFill>
                <a:srgbClr val="0C6FCF">
                  <a:lumMod val="75000"/>
                </a:srgbClr>
              </a:solidFill>
            </a:endParaRPr>
          </a:p>
          <a:p>
            <a:r>
              <a:rPr lang="en-CA" sz="1600" dirty="0">
                <a:solidFill>
                  <a:srgbClr val="0C6FCF">
                    <a:lumMod val="75000"/>
                  </a:srgbClr>
                </a:solidFill>
              </a:rPr>
              <a:t>Abu Dhabi, United Arab </a:t>
            </a:r>
            <a:r>
              <a:rPr lang="en-CA" sz="1600" dirty="0" smtClean="0">
                <a:solidFill>
                  <a:srgbClr val="0C6FCF">
                    <a:lumMod val="75000"/>
                  </a:srgbClr>
                </a:solidFill>
              </a:rPr>
              <a:t>Emirates</a:t>
            </a:r>
          </a:p>
          <a:p>
            <a:endParaRPr lang="en-CA" sz="1600" dirty="0">
              <a:solidFill>
                <a:prstClr val="white"/>
              </a:solidFill>
            </a:endParaRPr>
          </a:p>
          <a:p>
            <a:r>
              <a:rPr lang="en-CA" sz="1600" b="1" dirty="0">
                <a:solidFill>
                  <a:prstClr val="black"/>
                </a:solidFill>
              </a:rPr>
              <a:t>Xinping Tian, MD</a:t>
            </a:r>
          </a:p>
          <a:p>
            <a:r>
              <a:rPr lang="en-CA" sz="1600" dirty="0">
                <a:solidFill>
                  <a:srgbClr val="0C6FCF">
                    <a:lumMod val="75000"/>
                  </a:srgbClr>
                </a:solidFill>
              </a:rPr>
              <a:t>Rheumatologist</a:t>
            </a:r>
          </a:p>
          <a:p>
            <a:r>
              <a:rPr lang="en-CA" sz="1600" dirty="0">
                <a:solidFill>
                  <a:srgbClr val="0C6FCF">
                    <a:lumMod val="75000"/>
                  </a:srgbClr>
                </a:solidFill>
              </a:rPr>
              <a:t>Beijing, China</a:t>
            </a:r>
          </a:p>
          <a:p>
            <a:r>
              <a:rPr lang="en-CA" sz="1600" dirty="0">
                <a:solidFill>
                  <a:prstClr val="white"/>
                </a:solidFill>
              </a:rPr>
              <a:t> </a:t>
            </a:r>
          </a:p>
          <a:p>
            <a:r>
              <a:rPr lang="en-CA" sz="1600" b="1" dirty="0" smtClean="0">
                <a:solidFill>
                  <a:prstClr val="black"/>
                </a:solidFill>
              </a:rPr>
              <a:t>Işin Ünal-Çevik</a:t>
            </a:r>
            <a:r>
              <a:rPr lang="en-CA" sz="1600" b="1" dirty="0">
                <a:solidFill>
                  <a:prstClr val="black"/>
                </a:solidFill>
              </a:rPr>
              <a:t>, MD, PhD</a:t>
            </a:r>
          </a:p>
          <a:p>
            <a:r>
              <a:rPr lang="en-CA" sz="1600" dirty="0">
                <a:solidFill>
                  <a:srgbClr val="0C6FCF">
                    <a:lumMod val="75000"/>
                  </a:srgbClr>
                </a:solidFill>
              </a:rPr>
              <a:t>Neurologist, Neuroscientist and Pain Specialist </a:t>
            </a:r>
          </a:p>
          <a:p>
            <a:r>
              <a:rPr lang="en-CA" sz="1600" dirty="0" smtClean="0">
                <a:solidFill>
                  <a:srgbClr val="0C6FCF">
                    <a:lumMod val="75000"/>
                  </a:srgbClr>
                </a:solidFill>
              </a:rPr>
              <a:t>Ankara</a:t>
            </a:r>
            <a:r>
              <a:rPr lang="en-CA" sz="1600" dirty="0">
                <a:solidFill>
                  <a:srgbClr val="0C6FCF">
                    <a:lumMod val="75000"/>
                  </a:srgbClr>
                </a:solidFill>
              </a:rPr>
              <a:t>, Turkey</a:t>
            </a:r>
          </a:p>
          <a:p>
            <a:r>
              <a:rPr lang="en-CA" sz="1600" dirty="0">
                <a:solidFill>
                  <a:srgbClr val="0C6FCF">
                    <a:lumMod val="75000"/>
                  </a:srgbClr>
                </a:solidFill>
              </a:rPr>
              <a:t> </a:t>
            </a:r>
          </a:p>
          <a:p>
            <a:endParaRPr lang="en-CA" sz="1700" dirty="0">
              <a:solidFill>
                <a:prstClr val="white"/>
              </a:solidFill>
            </a:endParaRPr>
          </a:p>
          <a:p>
            <a:r>
              <a:rPr lang="en-CA" sz="1700" dirty="0">
                <a:solidFill>
                  <a:prstClr val="white"/>
                </a:solidFill>
              </a:rPr>
              <a:t> </a:t>
            </a:r>
          </a:p>
        </p:txBody>
      </p:sp>
    </p:spTree>
    <p:extLst>
      <p:ext uri="{BB962C8B-B14F-4D97-AF65-F5344CB8AC3E}">
        <p14:creationId xmlns:p14="http://schemas.microsoft.com/office/powerpoint/2010/main" val="3272451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06375" y="160338"/>
            <a:ext cx="8731250" cy="987425"/>
          </a:xfrm>
        </p:spPr>
        <p:txBody>
          <a:bodyPr>
            <a:normAutofit fontScale="90000"/>
          </a:bodyPr>
          <a:lstStyle/>
          <a:p>
            <a:r>
              <a:rPr lang="es-MX" sz="3800" noProof="0" dirty="0" smtClean="0">
                <a:ea typeface="Arial Unicode MS" pitchFamily="34" charset="-128"/>
                <a:cs typeface="Arial Unicode MS" pitchFamily="34" charset="-128"/>
              </a:rPr>
              <a:t>Observaciones Patofisiológicas Generales</a:t>
            </a:r>
            <a:br>
              <a:rPr lang="es-MX" sz="3800" noProof="0" dirty="0" smtClean="0">
                <a:ea typeface="Arial Unicode MS" pitchFamily="34" charset="-128"/>
                <a:cs typeface="Arial Unicode MS" pitchFamily="34" charset="-128"/>
              </a:rPr>
            </a:br>
            <a:r>
              <a:rPr lang="es-MX" sz="3800" noProof="0" dirty="0" smtClean="0">
                <a:ea typeface="Arial Unicode MS" pitchFamily="34" charset="-128"/>
                <a:cs typeface="Arial Unicode MS" pitchFamily="34" charset="-128"/>
              </a:rPr>
              <a:t>en </a:t>
            </a:r>
            <a:r>
              <a:rPr lang="es-MX" sz="3800" dirty="0" smtClean="0">
                <a:ea typeface="Arial Unicode MS" pitchFamily="34" charset="-128"/>
                <a:cs typeface="Arial Unicode MS" pitchFamily="34" charset="-128"/>
              </a:rPr>
              <a:t>F</a:t>
            </a:r>
            <a:r>
              <a:rPr lang="es-MX" sz="3800" noProof="0" dirty="0" smtClean="0">
                <a:ea typeface="Arial Unicode MS" pitchFamily="34" charset="-128"/>
                <a:cs typeface="Arial Unicode MS" pitchFamily="34" charset="-128"/>
              </a:rPr>
              <a:t>ibromialgia</a:t>
            </a:r>
          </a:p>
        </p:txBody>
      </p:sp>
      <p:sp>
        <p:nvSpPr>
          <p:cNvPr id="17411" name="Rectangle 3"/>
          <p:cNvSpPr>
            <a:spLocks noGrp="1" noChangeArrowheads="1"/>
          </p:cNvSpPr>
          <p:nvPr>
            <p:ph type="body" idx="4294967295"/>
          </p:nvPr>
        </p:nvSpPr>
        <p:spPr>
          <a:xfrm>
            <a:off x="363538" y="1426740"/>
            <a:ext cx="8420100" cy="4954588"/>
          </a:xfrm>
        </p:spPr>
        <p:txBody>
          <a:bodyPr>
            <a:normAutofit/>
          </a:bodyPr>
          <a:lstStyle/>
          <a:p>
            <a:r>
              <a:rPr lang="es-MX" sz="2200" b="1" noProof="0" dirty="0" smtClean="0"/>
              <a:t>Periférico</a:t>
            </a:r>
          </a:p>
          <a:p>
            <a:pPr lvl="1" eaLnBrk="1" hangingPunct="1"/>
            <a:r>
              <a:rPr lang="es-MX" sz="1800" noProof="0" dirty="0" smtClean="0"/>
              <a:t>Sensibilización periférica</a:t>
            </a:r>
          </a:p>
          <a:p>
            <a:pPr lvl="1" eaLnBrk="1" hangingPunct="1"/>
            <a:r>
              <a:rPr lang="es-MX" sz="1800" noProof="0" dirty="0" smtClean="0"/>
              <a:t>Sumación temporal (wind-up) (corto-plazo)</a:t>
            </a:r>
          </a:p>
          <a:p>
            <a:pPr eaLnBrk="1" hangingPunct="1"/>
            <a:r>
              <a:rPr lang="es-MX" sz="2200" b="1" dirty="0" smtClean="0"/>
              <a:t>C</a:t>
            </a:r>
            <a:r>
              <a:rPr lang="es-MX" sz="2200" b="1" noProof="0" dirty="0" smtClean="0"/>
              <a:t>olumna vertebral y cerebro</a:t>
            </a:r>
          </a:p>
          <a:p>
            <a:pPr lvl="1" eaLnBrk="1" hangingPunct="1"/>
            <a:r>
              <a:rPr lang="es-MX" sz="1800" dirty="0" smtClean="0"/>
              <a:t>S</a:t>
            </a:r>
            <a:r>
              <a:rPr lang="es-MX" sz="1800" noProof="0" dirty="0" smtClean="0"/>
              <a:t>ensibilización central (largo-plazo)</a:t>
            </a:r>
          </a:p>
          <a:p>
            <a:pPr lvl="1" eaLnBrk="1" hangingPunct="1"/>
            <a:r>
              <a:rPr lang="es-MX" sz="1800" noProof="0" dirty="0" smtClean="0"/>
              <a:t>Cambio en el volumen de la materia gris</a:t>
            </a:r>
          </a:p>
          <a:p>
            <a:pPr eaLnBrk="1" hangingPunct="1"/>
            <a:r>
              <a:rPr lang="es-MX" sz="2200" b="1" noProof="0" dirty="0" smtClean="0"/>
              <a:t>Inhibición descendente</a:t>
            </a:r>
          </a:p>
          <a:p>
            <a:pPr eaLnBrk="1" hangingPunct="1"/>
            <a:r>
              <a:rPr lang="es-MX" sz="2200" b="1" noProof="0" dirty="0" smtClean="0"/>
              <a:t>Otros factores</a:t>
            </a:r>
          </a:p>
          <a:p>
            <a:pPr lvl="1" eaLnBrk="1" hangingPunct="1"/>
            <a:r>
              <a:rPr lang="es-MX" sz="1800" noProof="0" dirty="0" smtClean="0"/>
              <a:t>Desregulación del eje hipotalámico pituitario adrenal</a:t>
            </a:r>
          </a:p>
          <a:p>
            <a:pPr lvl="1" eaLnBrk="1" hangingPunct="1"/>
            <a:r>
              <a:rPr lang="es-MX" sz="1800" noProof="0" dirty="0" smtClean="0"/>
              <a:t>Trastorno del sueño</a:t>
            </a:r>
          </a:p>
          <a:p>
            <a:pPr lvl="1" eaLnBrk="1" hangingPunct="1"/>
            <a:r>
              <a:rPr lang="es-MX" sz="1800" noProof="0" dirty="0" smtClean="0"/>
              <a:t>Efectos cognitivos</a:t>
            </a:r>
            <a:endParaRPr lang="es-MX" sz="1800" b="1" noProof="0" dirty="0" smtClean="0"/>
          </a:p>
        </p:txBody>
      </p:sp>
      <p:sp>
        <p:nvSpPr>
          <p:cNvPr id="7" name="Rounded Rectangle 6"/>
          <p:cNvSpPr/>
          <p:nvPr/>
        </p:nvSpPr>
        <p:spPr>
          <a:xfrm>
            <a:off x="1259632" y="5437836"/>
            <a:ext cx="6840760" cy="8419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chemeClr val="tx1"/>
                </a:solidFill>
              </a:rPr>
              <a:t>A pesar de la extensa investigación, la causa exacta del dolor en la fibromialgia no se entiende claramente. </a:t>
            </a:r>
            <a:endParaRPr lang="es-MX" sz="2000" b="1" dirty="0">
              <a:solidFill>
                <a:schemeClr val="tx1"/>
              </a:solidFill>
            </a:endParaRPr>
          </a:p>
        </p:txBody>
      </p:sp>
      <p:sp>
        <p:nvSpPr>
          <p:cNvPr id="6" name="Text Box 4"/>
          <p:cNvSpPr txBox="1">
            <a:spLocks noChangeArrowheads="1"/>
          </p:cNvSpPr>
          <p:nvPr/>
        </p:nvSpPr>
        <p:spPr bwMode="gray">
          <a:xfrm>
            <a:off x="1588" y="638435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bIns="228600" anchor="b">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a:spcBef>
                <a:spcPct val="80000"/>
              </a:spcBef>
              <a:buClr>
                <a:srgbClr val="67CFE1"/>
              </a:buClr>
            </a:pPr>
            <a:r>
              <a:rPr lang="en-US" sz="1000" dirty="0">
                <a:solidFill>
                  <a:schemeClr val="bg2"/>
                </a:solidFill>
                <a:latin typeface="+mn-lt"/>
              </a:rPr>
              <a:t>Crofford </a:t>
            </a:r>
            <a:r>
              <a:rPr lang="en-US" sz="1000" dirty="0" smtClean="0">
                <a:solidFill>
                  <a:schemeClr val="bg2"/>
                </a:solidFill>
                <a:latin typeface="+mn-lt"/>
              </a:rPr>
              <a:t>LJ, Clauw DJ. </a:t>
            </a:r>
            <a:r>
              <a:rPr lang="en-US" sz="1000" i="1" dirty="0" smtClean="0">
                <a:solidFill>
                  <a:schemeClr val="bg2"/>
                </a:solidFill>
                <a:latin typeface="+mn-lt"/>
              </a:rPr>
              <a:t>Arthritis Rheum </a:t>
            </a:r>
            <a:r>
              <a:rPr lang="en-US" sz="1000" dirty="0" smtClean="0">
                <a:solidFill>
                  <a:schemeClr val="bg2"/>
                </a:solidFill>
                <a:latin typeface="+mn-lt"/>
              </a:rPr>
              <a:t>2002; 46(5):1136-8</a:t>
            </a:r>
            <a:r>
              <a:rPr lang="en-US" sz="1000" dirty="0">
                <a:solidFill>
                  <a:schemeClr val="bg2"/>
                </a:solidFill>
                <a:latin typeface="+mn-lt"/>
              </a:rPr>
              <a:t>; </a:t>
            </a:r>
            <a:r>
              <a:rPr lang="en-US" sz="1000" dirty="0" smtClean="0">
                <a:solidFill>
                  <a:schemeClr val="bg2"/>
                </a:solidFill>
                <a:latin typeface="+mn-lt"/>
              </a:rPr>
              <a:t>Henriksson KG. </a:t>
            </a:r>
            <a:r>
              <a:rPr lang="en-US" sz="1000" i="1" dirty="0">
                <a:solidFill>
                  <a:schemeClr val="bg2"/>
                </a:solidFill>
                <a:latin typeface="+mn-lt"/>
              </a:rPr>
              <a:t>J Rehabil </a:t>
            </a:r>
            <a:r>
              <a:rPr lang="en-US" sz="1000" i="1" dirty="0" smtClean="0">
                <a:solidFill>
                  <a:schemeClr val="bg2"/>
                </a:solidFill>
                <a:latin typeface="+mn-lt"/>
              </a:rPr>
              <a:t>Med</a:t>
            </a:r>
            <a:r>
              <a:rPr lang="en-US" sz="1000" dirty="0" smtClean="0">
                <a:solidFill>
                  <a:schemeClr val="bg2"/>
                </a:solidFill>
                <a:latin typeface="+mn-lt"/>
              </a:rPr>
              <a:t> </a:t>
            </a:r>
            <a:r>
              <a:rPr lang="en-US" sz="1000" dirty="0">
                <a:solidFill>
                  <a:schemeClr val="bg2"/>
                </a:solidFill>
                <a:latin typeface="+mn-lt"/>
              </a:rPr>
              <a:t>2003</a:t>
            </a:r>
            <a:r>
              <a:rPr lang="en-US" sz="1000" dirty="0" smtClean="0">
                <a:solidFill>
                  <a:schemeClr val="bg2"/>
                </a:solidFill>
                <a:latin typeface="+mn-lt"/>
              </a:rPr>
              <a:t>; 41(Suppl </a:t>
            </a:r>
            <a:r>
              <a:rPr lang="en-US" sz="1000" dirty="0">
                <a:solidFill>
                  <a:schemeClr val="bg2"/>
                </a:solidFill>
                <a:latin typeface="+mn-lt"/>
              </a:rPr>
              <a:t>41):89-94; Staud R. </a:t>
            </a:r>
            <a:r>
              <a:rPr lang="en-US" sz="1000" i="1" dirty="0">
                <a:solidFill>
                  <a:schemeClr val="bg2"/>
                </a:solidFill>
                <a:latin typeface="+mn-lt"/>
              </a:rPr>
              <a:t>Arthritis </a:t>
            </a:r>
            <a:r>
              <a:rPr lang="en-US" sz="1000" i="1" dirty="0" smtClean="0">
                <a:solidFill>
                  <a:schemeClr val="bg2"/>
                </a:solidFill>
                <a:latin typeface="+mn-lt"/>
              </a:rPr>
              <a:t>Res Ther </a:t>
            </a:r>
            <a:r>
              <a:rPr lang="en-US" sz="1000" dirty="0" smtClean="0">
                <a:solidFill>
                  <a:schemeClr val="bg2"/>
                </a:solidFill>
                <a:latin typeface="+mn-lt"/>
              </a:rPr>
              <a:t>2006; 8(3):208-14; </a:t>
            </a:r>
            <a:br>
              <a:rPr lang="en-US" sz="1000" dirty="0" smtClean="0">
                <a:solidFill>
                  <a:schemeClr val="bg2"/>
                </a:solidFill>
                <a:latin typeface="+mn-lt"/>
              </a:rPr>
            </a:br>
            <a:r>
              <a:rPr lang="en-US" sz="1000" dirty="0" smtClean="0">
                <a:solidFill>
                  <a:schemeClr val="bg2"/>
                </a:solidFill>
                <a:latin typeface="+mn-lt"/>
              </a:rPr>
              <a:t>Staud R, Rodriguez ME. </a:t>
            </a:r>
            <a:r>
              <a:rPr lang="en-US" sz="1000" i="1" dirty="0">
                <a:solidFill>
                  <a:schemeClr val="bg2"/>
                </a:solidFill>
                <a:latin typeface="+mn-lt"/>
              </a:rPr>
              <a:t>Nat Clin Pract </a:t>
            </a:r>
            <a:r>
              <a:rPr lang="en-US" sz="1000" i="1" dirty="0" smtClean="0">
                <a:solidFill>
                  <a:schemeClr val="bg2"/>
                </a:solidFill>
                <a:latin typeface="+mn-lt"/>
              </a:rPr>
              <a:t>Rheumatol</a:t>
            </a:r>
            <a:r>
              <a:rPr lang="en-US" sz="1000" dirty="0" smtClean="0">
                <a:solidFill>
                  <a:schemeClr val="bg2"/>
                </a:solidFill>
                <a:latin typeface="+mn-lt"/>
              </a:rPr>
              <a:t> </a:t>
            </a:r>
            <a:r>
              <a:rPr lang="en-US" sz="1000" dirty="0">
                <a:solidFill>
                  <a:schemeClr val="bg2"/>
                </a:solidFill>
                <a:latin typeface="+mn-lt"/>
              </a:rPr>
              <a:t>2006</a:t>
            </a:r>
            <a:r>
              <a:rPr lang="en-US" sz="1000" dirty="0" smtClean="0">
                <a:solidFill>
                  <a:schemeClr val="bg2"/>
                </a:solidFill>
                <a:latin typeface="+mn-lt"/>
              </a:rPr>
              <a:t>; 2(2):90-8</a:t>
            </a:r>
            <a:r>
              <a:rPr lang="en-US" sz="1000" dirty="0">
                <a:solidFill>
                  <a:schemeClr val="bg2"/>
                </a:solidFill>
                <a:latin typeface="+mn-lt"/>
              </a:rPr>
              <a:t>; </a:t>
            </a:r>
            <a:r>
              <a:rPr lang="en-US" sz="1000" dirty="0" smtClean="0">
                <a:solidFill>
                  <a:schemeClr val="bg2"/>
                </a:solidFill>
                <a:latin typeface="+mn-lt"/>
              </a:rPr>
              <a:t>Vaer</a:t>
            </a:r>
            <a:r>
              <a:rPr lang="en-US" sz="1000" dirty="0" smtClean="0">
                <a:solidFill>
                  <a:schemeClr val="bg2"/>
                </a:solidFill>
                <a:latin typeface="+mn-lt"/>
                <a:cs typeface="Arial" charset="0"/>
              </a:rPr>
              <a:t>øy </a:t>
            </a:r>
            <a:r>
              <a:rPr lang="en-US" sz="1000" i="1" dirty="0">
                <a:solidFill>
                  <a:schemeClr val="bg2"/>
                </a:solidFill>
                <a:latin typeface="+mn-lt"/>
                <a:cs typeface="Arial" charset="0"/>
              </a:rPr>
              <a:t>et al. </a:t>
            </a:r>
            <a:r>
              <a:rPr lang="en-US" sz="1000" i="1" dirty="0" smtClean="0">
                <a:solidFill>
                  <a:schemeClr val="bg2"/>
                </a:solidFill>
                <a:latin typeface="+mn-lt"/>
                <a:cs typeface="Arial" charset="0"/>
              </a:rPr>
              <a:t>Pain</a:t>
            </a:r>
            <a:r>
              <a:rPr lang="en-US" sz="1000" dirty="0" smtClean="0">
                <a:solidFill>
                  <a:schemeClr val="bg2"/>
                </a:solidFill>
                <a:latin typeface="+mn-lt"/>
                <a:cs typeface="Arial" charset="0"/>
              </a:rPr>
              <a:t> </a:t>
            </a:r>
            <a:r>
              <a:rPr lang="en-US" sz="1000" dirty="0">
                <a:solidFill>
                  <a:schemeClr val="bg2"/>
                </a:solidFill>
                <a:latin typeface="+mn-lt"/>
                <a:cs typeface="Arial" charset="0"/>
              </a:rPr>
              <a:t>1988</a:t>
            </a:r>
            <a:r>
              <a:rPr lang="en-US" sz="1000" dirty="0" smtClean="0">
                <a:solidFill>
                  <a:schemeClr val="bg2"/>
                </a:solidFill>
                <a:latin typeface="+mn-lt"/>
                <a:cs typeface="Arial" charset="0"/>
              </a:rPr>
              <a:t>; 32(1):21-26</a:t>
            </a:r>
            <a:r>
              <a:rPr lang="en-US" sz="1000" dirty="0">
                <a:solidFill>
                  <a:schemeClr val="bg2"/>
                </a:solidFill>
                <a:latin typeface="+mn-lt"/>
                <a:cs typeface="Arial" charset="0"/>
              </a:rPr>
              <a:t>; </a:t>
            </a:r>
            <a:endParaRPr lang="en-US" sz="1000" dirty="0">
              <a:solidFill>
                <a:schemeClr val="bg2"/>
              </a:solidFill>
              <a:latin typeface="+mn-lt"/>
            </a:endParaRPr>
          </a:p>
        </p:txBody>
      </p:sp>
    </p:spTree>
    <p:extLst>
      <p:ext uri="{BB962C8B-B14F-4D97-AF65-F5344CB8AC3E}">
        <p14:creationId xmlns:p14="http://schemas.microsoft.com/office/powerpoint/2010/main" val="3717631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89" name="Title 2"/>
          <p:cNvSpPr>
            <a:spLocks noGrp="1"/>
          </p:cNvSpPr>
          <p:nvPr>
            <p:ph type="title"/>
          </p:nvPr>
        </p:nvSpPr>
        <p:spPr>
          <a:xfrm>
            <a:off x="457200" y="359789"/>
            <a:ext cx="8229600" cy="1143000"/>
          </a:xfrm>
        </p:spPr>
        <p:txBody>
          <a:bodyPr>
            <a:normAutofit/>
          </a:bodyPr>
          <a:lstStyle/>
          <a:p>
            <a:pPr>
              <a:lnSpc>
                <a:spcPct val="85000"/>
              </a:lnSpc>
            </a:pPr>
            <a:r>
              <a:rPr lang="es-MX" sz="4000" dirty="0" smtClean="0"/>
              <a:t>Autosensibilización </a:t>
            </a:r>
          </a:p>
        </p:txBody>
      </p:sp>
      <p:sp>
        <p:nvSpPr>
          <p:cNvPr id="754690" name="Content Placeholder 3"/>
          <p:cNvSpPr>
            <a:spLocks noGrp="1"/>
          </p:cNvSpPr>
          <p:nvPr>
            <p:ph idx="1"/>
          </p:nvPr>
        </p:nvSpPr>
        <p:spPr/>
        <p:txBody>
          <a:bodyPr/>
          <a:lstStyle/>
          <a:p>
            <a:r>
              <a:rPr lang="es-MX" dirty="0" smtClean="0"/>
              <a:t>La estimulación repetida de receptores vaniloides en nociceptores por calor, capsaicina o pH ácido causa</a:t>
            </a:r>
          </a:p>
          <a:p>
            <a:pPr lvl="1"/>
            <a:r>
              <a:rPr lang="es-MX" dirty="0" smtClean="0"/>
              <a:t>Rápido aumento en la sensibilidad de receptor</a:t>
            </a:r>
          </a:p>
          <a:p>
            <a:pPr lvl="1"/>
            <a:r>
              <a:rPr lang="es-MX" dirty="0" smtClean="0"/>
              <a:t>Aumento en la “Autosensibilización ” sustancial pero rápidamente reversible</a:t>
            </a:r>
          </a:p>
        </p:txBody>
      </p:sp>
      <p:sp>
        <p:nvSpPr>
          <p:cNvPr id="754692" name="TextBox 5"/>
          <p:cNvSpPr txBox="1">
            <a:spLocks noChangeArrowheads="1"/>
          </p:cNvSpPr>
          <p:nvPr/>
        </p:nvSpPr>
        <p:spPr bwMode="auto">
          <a:xfrm>
            <a:off x="112338" y="6626134"/>
            <a:ext cx="8712968" cy="246221"/>
          </a:xfrm>
          <a:prstGeom prst="rect">
            <a:avLst/>
          </a:prstGeom>
          <a:noFill/>
          <a:ln w="9525">
            <a:noFill/>
            <a:miter lim="800000"/>
            <a:headEnd/>
            <a:tailEnd/>
          </a:ln>
        </p:spPr>
        <p:txBody>
          <a:bodyPr wrap="square">
            <a:spAutoFit/>
          </a:bodyPr>
          <a:lstStyle/>
          <a:p>
            <a:r>
              <a:rPr lang="en-US" sz="1000" dirty="0">
                <a:solidFill>
                  <a:schemeClr val="bg2"/>
                </a:solidFill>
              </a:rPr>
              <a:t>Caterina MJ </a:t>
            </a:r>
            <a:r>
              <a:rPr lang="en-US" sz="1000" i="1" dirty="0">
                <a:solidFill>
                  <a:schemeClr val="bg2"/>
                </a:solidFill>
              </a:rPr>
              <a:t>et al. </a:t>
            </a:r>
            <a:r>
              <a:rPr lang="en-US" sz="1000" i="1" dirty="0" smtClean="0">
                <a:solidFill>
                  <a:schemeClr val="bg2"/>
                </a:solidFill>
              </a:rPr>
              <a:t>Nature</a:t>
            </a:r>
            <a:r>
              <a:rPr lang="en-US" sz="1000" dirty="0" smtClean="0">
                <a:solidFill>
                  <a:schemeClr val="bg2"/>
                </a:solidFill>
              </a:rPr>
              <a:t> </a:t>
            </a:r>
            <a:r>
              <a:rPr lang="en-US" sz="1000" dirty="0">
                <a:solidFill>
                  <a:schemeClr val="bg2"/>
                </a:solidFill>
              </a:rPr>
              <a:t>1997; 389(6653):</a:t>
            </a:r>
            <a:r>
              <a:rPr lang="en-US" sz="1000" dirty="0" smtClean="0">
                <a:solidFill>
                  <a:schemeClr val="bg2"/>
                </a:solidFill>
              </a:rPr>
              <a:t>816-24; Guenther </a:t>
            </a:r>
            <a:r>
              <a:rPr lang="en-US" sz="1000" dirty="0">
                <a:solidFill>
                  <a:schemeClr val="bg2"/>
                </a:solidFill>
              </a:rPr>
              <a:t>S </a:t>
            </a:r>
            <a:r>
              <a:rPr lang="en-US" sz="1000" i="1" dirty="0">
                <a:solidFill>
                  <a:schemeClr val="bg2"/>
                </a:solidFill>
              </a:rPr>
              <a:t>et al. </a:t>
            </a:r>
            <a:r>
              <a:rPr lang="en-US" sz="1000" i="1" dirty="0" smtClean="0">
                <a:solidFill>
                  <a:schemeClr val="bg2"/>
                </a:solidFill>
              </a:rPr>
              <a:t>Eur </a:t>
            </a:r>
            <a:r>
              <a:rPr lang="en-US" sz="1000" i="1" dirty="0">
                <a:solidFill>
                  <a:schemeClr val="bg2"/>
                </a:solidFill>
              </a:rPr>
              <a:t>J Neurosci</a:t>
            </a:r>
            <a:r>
              <a:rPr lang="en-US" sz="1000" dirty="0">
                <a:solidFill>
                  <a:schemeClr val="bg2"/>
                </a:solidFill>
              </a:rPr>
              <a:t> 1999; 11(9):</a:t>
            </a:r>
            <a:r>
              <a:rPr lang="en-US" sz="1000" dirty="0" smtClean="0">
                <a:solidFill>
                  <a:schemeClr val="bg2"/>
                </a:solidFill>
              </a:rPr>
              <a:t>3143-50; </a:t>
            </a:r>
            <a:r>
              <a:rPr lang="en-CA" sz="1000" dirty="0" smtClean="0">
                <a:solidFill>
                  <a:schemeClr val="bg2"/>
                </a:solidFill>
              </a:rPr>
              <a:t>Woolf </a:t>
            </a:r>
            <a:r>
              <a:rPr lang="en-CA" sz="1000" dirty="0">
                <a:solidFill>
                  <a:schemeClr val="bg2"/>
                </a:solidFill>
              </a:rPr>
              <a:t>CJ, Salter MW. </a:t>
            </a:r>
            <a:r>
              <a:rPr lang="en-CA" sz="1000" i="1" dirty="0" smtClean="0">
                <a:solidFill>
                  <a:schemeClr val="bg2"/>
                </a:solidFill>
              </a:rPr>
              <a:t>Science </a:t>
            </a:r>
            <a:r>
              <a:rPr lang="en-CA" sz="1000" dirty="0">
                <a:solidFill>
                  <a:schemeClr val="bg2"/>
                </a:solidFill>
              </a:rPr>
              <a:t>2000; 288(5472):1765-9.</a:t>
            </a:r>
            <a:endParaRPr lang="en-GB" sz="1000" dirty="0">
              <a:solidFill>
                <a:schemeClr val="bg2"/>
              </a:solidFill>
            </a:endParaRPr>
          </a:p>
        </p:txBody>
      </p:sp>
    </p:spTree>
    <p:extLst>
      <p:ext uri="{BB962C8B-B14F-4D97-AF65-F5344CB8AC3E}">
        <p14:creationId xmlns:p14="http://schemas.microsoft.com/office/powerpoint/2010/main" val="2475358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a:spLocks noChangeArrowheads="1"/>
          </p:cNvSpPr>
          <p:nvPr/>
        </p:nvSpPr>
        <p:spPr bwMode="auto">
          <a:xfrm>
            <a:off x="112338" y="6626134"/>
            <a:ext cx="8712968" cy="246221"/>
          </a:xfrm>
          <a:prstGeom prst="rect">
            <a:avLst/>
          </a:prstGeom>
          <a:noFill/>
          <a:ln w="9525">
            <a:noFill/>
            <a:miter lim="800000"/>
            <a:headEnd/>
            <a:tailEnd/>
          </a:ln>
        </p:spPr>
        <p:txBody>
          <a:bodyPr wrap="square">
            <a:spAutoFit/>
          </a:bodyPr>
          <a:lstStyle/>
          <a:p>
            <a:r>
              <a:rPr lang="en-US" sz="1000" dirty="0">
                <a:solidFill>
                  <a:schemeClr val="bg2"/>
                </a:solidFill>
              </a:rPr>
              <a:t>Caterina MJ </a:t>
            </a:r>
            <a:r>
              <a:rPr lang="en-US" sz="1000" i="1" dirty="0">
                <a:solidFill>
                  <a:schemeClr val="bg2"/>
                </a:solidFill>
              </a:rPr>
              <a:t>et al. </a:t>
            </a:r>
            <a:r>
              <a:rPr lang="en-US" sz="1000" i="1" dirty="0" smtClean="0">
                <a:solidFill>
                  <a:schemeClr val="bg2"/>
                </a:solidFill>
              </a:rPr>
              <a:t>Nature</a:t>
            </a:r>
            <a:r>
              <a:rPr lang="en-US" sz="1000" dirty="0" smtClean="0">
                <a:solidFill>
                  <a:schemeClr val="bg2"/>
                </a:solidFill>
              </a:rPr>
              <a:t> </a:t>
            </a:r>
            <a:r>
              <a:rPr lang="en-US" sz="1000" dirty="0">
                <a:solidFill>
                  <a:schemeClr val="bg2"/>
                </a:solidFill>
              </a:rPr>
              <a:t>1997; 389(6653):</a:t>
            </a:r>
            <a:r>
              <a:rPr lang="en-US" sz="1000" dirty="0" smtClean="0">
                <a:solidFill>
                  <a:schemeClr val="bg2"/>
                </a:solidFill>
              </a:rPr>
              <a:t>816-24; Guenther </a:t>
            </a:r>
            <a:r>
              <a:rPr lang="en-US" sz="1000" dirty="0">
                <a:solidFill>
                  <a:schemeClr val="bg2"/>
                </a:solidFill>
              </a:rPr>
              <a:t>S </a:t>
            </a:r>
            <a:r>
              <a:rPr lang="en-US" sz="1000" i="1" dirty="0">
                <a:solidFill>
                  <a:schemeClr val="bg2"/>
                </a:solidFill>
              </a:rPr>
              <a:t>et al. </a:t>
            </a:r>
            <a:r>
              <a:rPr lang="en-US" sz="1000" i="1" dirty="0" smtClean="0">
                <a:solidFill>
                  <a:schemeClr val="bg2"/>
                </a:solidFill>
              </a:rPr>
              <a:t>Eur </a:t>
            </a:r>
            <a:r>
              <a:rPr lang="en-US" sz="1000" i="1" dirty="0">
                <a:solidFill>
                  <a:schemeClr val="bg2"/>
                </a:solidFill>
              </a:rPr>
              <a:t>J Neurosci</a:t>
            </a:r>
            <a:r>
              <a:rPr lang="en-US" sz="1000" dirty="0">
                <a:solidFill>
                  <a:schemeClr val="bg2"/>
                </a:solidFill>
              </a:rPr>
              <a:t> 1999; 11(9):</a:t>
            </a:r>
            <a:r>
              <a:rPr lang="en-US" sz="1000" dirty="0" smtClean="0">
                <a:solidFill>
                  <a:schemeClr val="bg2"/>
                </a:solidFill>
              </a:rPr>
              <a:t>3143-50; </a:t>
            </a:r>
            <a:r>
              <a:rPr lang="en-CA" sz="1000" dirty="0" smtClean="0">
                <a:solidFill>
                  <a:schemeClr val="bg2"/>
                </a:solidFill>
              </a:rPr>
              <a:t>Woolf </a:t>
            </a:r>
            <a:r>
              <a:rPr lang="en-CA" sz="1000" dirty="0">
                <a:solidFill>
                  <a:schemeClr val="bg2"/>
                </a:solidFill>
              </a:rPr>
              <a:t>CJ, Salter MW. </a:t>
            </a:r>
            <a:r>
              <a:rPr lang="en-CA" sz="1000" i="1" dirty="0" smtClean="0">
                <a:solidFill>
                  <a:schemeClr val="bg2"/>
                </a:solidFill>
              </a:rPr>
              <a:t>Science </a:t>
            </a:r>
            <a:r>
              <a:rPr lang="en-CA" sz="1000" dirty="0">
                <a:solidFill>
                  <a:schemeClr val="bg2"/>
                </a:solidFill>
              </a:rPr>
              <a:t>2000; 288(5472):1765-9.</a:t>
            </a:r>
            <a:endParaRPr lang="en-GB" sz="1000" dirty="0">
              <a:solidFill>
                <a:schemeClr val="bg2"/>
              </a:solidFill>
            </a:endParaRPr>
          </a:p>
        </p:txBody>
      </p:sp>
      <p:sp>
        <p:nvSpPr>
          <p:cNvPr id="8" name="Title 2"/>
          <p:cNvSpPr>
            <a:spLocks noGrp="1"/>
          </p:cNvSpPr>
          <p:nvPr>
            <p:ph type="title"/>
          </p:nvPr>
        </p:nvSpPr>
        <p:spPr>
          <a:xfrm>
            <a:off x="457200" y="274638"/>
            <a:ext cx="8229600" cy="1143000"/>
          </a:xfrm>
        </p:spPr>
        <p:txBody>
          <a:bodyPr>
            <a:normAutofit/>
          </a:bodyPr>
          <a:lstStyle/>
          <a:p>
            <a:r>
              <a:rPr lang="es-MX" dirty="0" smtClean="0"/>
              <a:t>D</a:t>
            </a:r>
            <a:r>
              <a:rPr lang="es-MX" noProof="0" dirty="0" smtClean="0"/>
              <a:t>olor </a:t>
            </a:r>
            <a:r>
              <a:rPr lang="es-MX" dirty="0" smtClean="0"/>
              <a:t>S</a:t>
            </a:r>
            <a:r>
              <a:rPr lang="es-MX" noProof="0" dirty="0" smtClean="0"/>
              <a:t>ecundario (wind-up)</a:t>
            </a:r>
            <a:endParaRPr lang="es-MX" noProof="0" dirty="0" smtClean="0">
              <a:solidFill>
                <a:srgbClr val="FF0066"/>
              </a:solidFill>
            </a:endParaRPr>
          </a:p>
        </p:txBody>
      </p:sp>
      <p:sp>
        <p:nvSpPr>
          <p:cNvPr id="9" name="Content Placeholder 3"/>
          <p:cNvSpPr>
            <a:spLocks noGrp="1"/>
          </p:cNvSpPr>
          <p:nvPr>
            <p:ph idx="1"/>
          </p:nvPr>
        </p:nvSpPr>
        <p:spPr>
          <a:xfrm>
            <a:off x="581241" y="1556792"/>
            <a:ext cx="8229600" cy="4525963"/>
          </a:xfrm>
        </p:spPr>
        <p:txBody>
          <a:bodyPr>
            <a:normAutofit/>
          </a:bodyPr>
          <a:lstStyle/>
          <a:p>
            <a:r>
              <a:rPr lang="es-MX" sz="2400" noProof="0" dirty="0" smtClean="0"/>
              <a:t>Cuerno dorsal: un estímulo nocivo intenso o continuo causa</a:t>
            </a:r>
          </a:p>
          <a:p>
            <a:pPr lvl="1"/>
            <a:r>
              <a:rPr lang="es-MX" sz="2400" kern="0" noProof="0" dirty="0" smtClean="0"/>
              <a:t>Liberación de neuromoduladores (</a:t>
            </a:r>
            <a:r>
              <a:rPr lang="es-MX" sz="2400" i="1" kern="0" noProof="0" dirty="0" smtClean="0"/>
              <a:t>ej: </a:t>
            </a:r>
            <a:r>
              <a:rPr lang="es-MX" sz="2400" kern="0" noProof="0" dirty="0" smtClean="0"/>
              <a:t> Sustancia P) y glutamato</a:t>
            </a:r>
          </a:p>
          <a:p>
            <a:pPr lvl="1"/>
            <a:r>
              <a:rPr lang="es-MX" sz="2400" kern="0" noProof="0" dirty="0" smtClean="0"/>
              <a:t>Potenciales postsinápticos excitatorios lentos de larga duración (EPSPs) y despolarización acumulativa</a:t>
            </a:r>
          </a:p>
          <a:p>
            <a:pPr lvl="1"/>
            <a:r>
              <a:rPr lang="es-MX" sz="2400" kern="0" dirty="0" smtClean="0"/>
              <a:t>La c</a:t>
            </a:r>
            <a:r>
              <a:rPr lang="es-MX" sz="2400" kern="0" noProof="0" dirty="0" smtClean="0"/>
              <a:t>ascada de eventos potencia aun más la despolarización</a:t>
            </a:r>
          </a:p>
          <a:p>
            <a:pPr lvl="1"/>
            <a:r>
              <a:rPr lang="es-MX" sz="2400" kern="0" noProof="0" dirty="0" smtClean="0"/>
              <a:t>Resultado neto: “dolor secundario (wind-up)” </a:t>
            </a:r>
            <a:r>
              <a:rPr lang="es-MX" sz="2400" kern="0" dirty="0" smtClean="0"/>
              <a:t>de descarga de potencial de acción</a:t>
            </a:r>
          </a:p>
          <a:p>
            <a:pPr lvl="1"/>
            <a:endParaRPr lang="es-MX" sz="2400" noProof="0" dirty="0" smtClean="0"/>
          </a:p>
        </p:txBody>
      </p:sp>
    </p:spTree>
    <p:extLst>
      <p:ext uri="{BB962C8B-B14F-4D97-AF65-F5344CB8AC3E}">
        <p14:creationId xmlns:p14="http://schemas.microsoft.com/office/powerpoint/2010/main" val="2425563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61" name="Rectangle 65"/>
          <p:cNvSpPr>
            <a:spLocks noChangeArrowheads="1"/>
          </p:cNvSpPr>
          <p:nvPr/>
        </p:nvSpPr>
        <p:spPr bwMode="auto">
          <a:xfrm>
            <a:off x="203654" y="6520351"/>
            <a:ext cx="8562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1000" dirty="0" smtClean="0">
                <a:solidFill>
                  <a:schemeClr val="bg2"/>
                </a:solidFill>
              </a:rPr>
              <a:t>Doubell TP </a:t>
            </a:r>
            <a:r>
              <a:rPr lang="en-US" sz="1000" i="1" dirty="0" smtClean="0">
                <a:solidFill>
                  <a:schemeClr val="bg2"/>
                </a:solidFill>
              </a:rPr>
              <a:t>et al. </a:t>
            </a:r>
            <a:r>
              <a:rPr lang="en-US" sz="1000" dirty="0" smtClean="0">
                <a:solidFill>
                  <a:schemeClr val="bg2"/>
                </a:solidFill>
              </a:rPr>
              <a:t>In</a:t>
            </a:r>
            <a:r>
              <a:rPr lang="en-US" sz="1000" dirty="0">
                <a:solidFill>
                  <a:schemeClr val="bg2"/>
                </a:solidFill>
              </a:rPr>
              <a:t>: Wall PD, Melzack </a:t>
            </a:r>
            <a:r>
              <a:rPr lang="en-US" sz="1000" dirty="0" smtClean="0">
                <a:solidFill>
                  <a:schemeClr val="bg2"/>
                </a:solidFill>
              </a:rPr>
              <a:t>R (eds). </a:t>
            </a:r>
            <a:r>
              <a:rPr lang="en-US" sz="1000" i="1" dirty="0">
                <a:solidFill>
                  <a:schemeClr val="bg2"/>
                </a:solidFill>
              </a:rPr>
              <a:t>Textbook of </a:t>
            </a:r>
            <a:r>
              <a:rPr lang="en-US" sz="1000" i="1" dirty="0" smtClean="0">
                <a:solidFill>
                  <a:schemeClr val="bg2"/>
                </a:solidFill>
              </a:rPr>
              <a:t>Pain</a:t>
            </a:r>
            <a:r>
              <a:rPr lang="en-US" sz="1000" dirty="0" smtClean="0">
                <a:solidFill>
                  <a:schemeClr val="bg2"/>
                </a:solidFill>
              </a:rPr>
              <a:t>. </a:t>
            </a:r>
            <a:r>
              <a:rPr lang="en-US" sz="1000" dirty="0">
                <a:solidFill>
                  <a:schemeClr val="bg2"/>
                </a:solidFill>
              </a:rPr>
              <a:t>4th ed. </a:t>
            </a:r>
            <a:r>
              <a:rPr lang="en-US" sz="1000" dirty="0" smtClean="0">
                <a:solidFill>
                  <a:schemeClr val="bg2"/>
                </a:solidFill>
              </a:rPr>
              <a:t>Harcourt </a:t>
            </a:r>
            <a:r>
              <a:rPr lang="en-US" sz="1000" dirty="0">
                <a:solidFill>
                  <a:schemeClr val="bg2"/>
                </a:solidFill>
              </a:rPr>
              <a:t>Publishers Limited; Edinburgh, UK: </a:t>
            </a:r>
            <a:r>
              <a:rPr lang="en-US" sz="1000" dirty="0" smtClean="0">
                <a:solidFill>
                  <a:schemeClr val="bg2"/>
                </a:solidFill>
              </a:rPr>
              <a:t>1999; Mannion RJ, </a:t>
            </a:r>
            <a:r>
              <a:rPr lang="en-US" sz="1000" dirty="0">
                <a:solidFill>
                  <a:schemeClr val="bg2"/>
                </a:solidFill>
              </a:rPr>
              <a:t>Woolf CJ. </a:t>
            </a:r>
            <a:r>
              <a:rPr lang="en-US" sz="1000" i="1" dirty="0">
                <a:solidFill>
                  <a:schemeClr val="bg2"/>
                </a:solidFill>
              </a:rPr>
              <a:t>Clin </a:t>
            </a:r>
            <a:r>
              <a:rPr lang="en-US" sz="1000" i="1" dirty="0" smtClean="0">
                <a:solidFill>
                  <a:schemeClr val="bg2"/>
                </a:solidFill>
              </a:rPr>
              <a:t>J Pain  </a:t>
            </a:r>
            <a:r>
              <a:rPr lang="en-US" sz="1000" dirty="0" smtClean="0">
                <a:solidFill>
                  <a:schemeClr val="bg2"/>
                </a:solidFill>
              </a:rPr>
              <a:t>2000; 16(3 Suppl):S144-56; Siddall PJ, </a:t>
            </a:r>
            <a:r>
              <a:rPr lang="en-US" sz="1000" dirty="0">
                <a:solidFill>
                  <a:schemeClr val="bg2"/>
                </a:solidFill>
              </a:rPr>
              <a:t>Cousins MJ. </a:t>
            </a:r>
            <a:r>
              <a:rPr lang="en-US" sz="1000" i="1" dirty="0">
                <a:solidFill>
                  <a:schemeClr val="bg2"/>
                </a:solidFill>
              </a:rPr>
              <a:t>Spine (Phila Pa 1976) </a:t>
            </a:r>
            <a:r>
              <a:rPr lang="en-US" sz="1000" dirty="0">
                <a:solidFill>
                  <a:schemeClr val="bg2"/>
                </a:solidFill>
              </a:rPr>
              <a:t>1997; 22(1):</a:t>
            </a:r>
            <a:r>
              <a:rPr lang="en-US" sz="1000" dirty="0" smtClean="0">
                <a:solidFill>
                  <a:schemeClr val="bg2"/>
                </a:solidFill>
              </a:rPr>
              <a:t>98-104; </a:t>
            </a:r>
            <a:r>
              <a:rPr lang="en-GB" sz="1000" dirty="0" smtClean="0">
                <a:solidFill>
                  <a:schemeClr val="bg2"/>
                </a:solidFill>
              </a:rPr>
              <a:t>Woolf </a:t>
            </a:r>
            <a:r>
              <a:rPr lang="en-GB" sz="1000" dirty="0">
                <a:solidFill>
                  <a:schemeClr val="bg2"/>
                </a:solidFill>
              </a:rPr>
              <a:t>CJ, Mannion RJ. </a:t>
            </a:r>
            <a:r>
              <a:rPr lang="en-GB" sz="1000" i="1" dirty="0" smtClean="0">
                <a:solidFill>
                  <a:schemeClr val="bg2"/>
                </a:solidFill>
              </a:rPr>
              <a:t>Lancet</a:t>
            </a:r>
            <a:r>
              <a:rPr lang="en-GB" sz="1000" dirty="0" smtClean="0">
                <a:solidFill>
                  <a:schemeClr val="bg2"/>
                </a:solidFill>
              </a:rPr>
              <a:t> </a:t>
            </a:r>
            <a:r>
              <a:rPr lang="en-GB" sz="1000" dirty="0">
                <a:solidFill>
                  <a:schemeClr val="bg2"/>
                </a:solidFill>
              </a:rPr>
              <a:t>1999; 353(9168):1959-64.</a:t>
            </a:r>
            <a:endParaRPr lang="en-US" sz="1000" dirty="0">
              <a:solidFill>
                <a:schemeClr val="bg2"/>
              </a:solidFill>
            </a:endParaRPr>
          </a:p>
          <a:p>
            <a:pPr eaLnBrk="0" hangingPunct="0"/>
            <a:endParaRPr lang="en-US" sz="1000" dirty="0">
              <a:solidFill>
                <a:schemeClr val="bg2"/>
              </a:solidFill>
            </a:endParaRPr>
          </a:p>
        </p:txBody>
      </p:sp>
      <p:sp>
        <p:nvSpPr>
          <p:cNvPr id="66" name="Rectangle 2"/>
          <p:cNvSpPr>
            <a:spLocks noGrp="1" noChangeArrowheads="1"/>
          </p:cNvSpPr>
          <p:nvPr>
            <p:ph type="title"/>
          </p:nvPr>
        </p:nvSpPr>
        <p:spPr>
          <a:xfrm>
            <a:off x="457200" y="274638"/>
            <a:ext cx="8229600" cy="1143000"/>
          </a:xfrm>
        </p:spPr>
        <p:txBody>
          <a:bodyPr>
            <a:noAutofit/>
          </a:bodyPr>
          <a:lstStyle/>
          <a:p>
            <a:r>
              <a:rPr lang="es-MX" dirty="0" smtClean="0"/>
              <a:t>Dolor Secundario (wind-up)</a:t>
            </a:r>
            <a:endParaRPr lang="es-MX" dirty="0" smtClean="0">
              <a:solidFill>
                <a:srgbClr val="FF0066"/>
              </a:solidFill>
            </a:endParaRPr>
          </a:p>
        </p:txBody>
      </p:sp>
      <p:sp>
        <p:nvSpPr>
          <p:cNvPr id="67" name="Oval 3"/>
          <p:cNvSpPr>
            <a:spLocks noChangeArrowheads="1"/>
          </p:cNvSpPr>
          <p:nvPr/>
        </p:nvSpPr>
        <p:spPr bwMode="auto">
          <a:xfrm>
            <a:off x="4573588" y="1811932"/>
            <a:ext cx="215900" cy="230188"/>
          </a:xfrm>
          <a:prstGeom prst="ellipse">
            <a:avLst/>
          </a:prstGeom>
          <a:solidFill>
            <a:schemeClr val="accent6"/>
          </a:solidFill>
          <a:ln w="9525">
            <a:noFill/>
            <a:round/>
            <a:headEnd/>
            <a:tailEnd/>
          </a:ln>
        </p:spPr>
        <p:txBody>
          <a:bodyPr wrap="none" anchor="ctr"/>
          <a:lstStyle/>
          <a:p>
            <a:endParaRPr lang="es-MX" dirty="0"/>
          </a:p>
        </p:txBody>
      </p:sp>
      <p:sp>
        <p:nvSpPr>
          <p:cNvPr id="68" name="Oval 4"/>
          <p:cNvSpPr>
            <a:spLocks noChangeArrowheads="1"/>
          </p:cNvSpPr>
          <p:nvPr/>
        </p:nvSpPr>
        <p:spPr bwMode="auto">
          <a:xfrm>
            <a:off x="6084888" y="2027832"/>
            <a:ext cx="771525" cy="787400"/>
          </a:xfrm>
          <a:prstGeom prst="ellipse">
            <a:avLst/>
          </a:prstGeom>
          <a:solidFill>
            <a:schemeClr val="accent4"/>
          </a:solidFill>
          <a:ln w="9525">
            <a:solidFill>
              <a:schemeClr val="tx1"/>
            </a:solidFill>
            <a:round/>
            <a:headEnd/>
            <a:tailEnd/>
          </a:ln>
        </p:spPr>
        <p:txBody>
          <a:bodyPr wrap="none" anchor="ctr"/>
          <a:lstStyle/>
          <a:p>
            <a:endParaRPr lang="es-MX" dirty="0"/>
          </a:p>
        </p:txBody>
      </p:sp>
      <p:sp>
        <p:nvSpPr>
          <p:cNvPr id="69" name="Line 5"/>
          <p:cNvSpPr>
            <a:spLocks noChangeShapeType="1"/>
          </p:cNvSpPr>
          <p:nvPr/>
        </p:nvSpPr>
        <p:spPr bwMode="auto">
          <a:xfrm flipH="1">
            <a:off x="4662488" y="2042120"/>
            <a:ext cx="14287" cy="450850"/>
          </a:xfrm>
          <a:prstGeom prst="line">
            <a:avLst/>
          </a:prstGeom>
          <a:noFill/>
          <a:ln w="50800">
            <a:solidFill>
              <a:schemeClr val="accent5"/>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70" name="AutoShape 6"/>
          <p:cNvSpPr>
            <a:spLocks noChangeArrowheads="1"/>
          </p:cNvSpPr>
          <p:nvPr/>
        </p:nvSpPr>
        <p:spPr bwMode="auto">
          <a:xfrm rot="-8043032">
            <a:off x="1967706" y="2303264"/>
            <a:ext cx="384175" cy="360362"/>
          </a:xfrm>
          <a:prstGeom prst="rtTriangle">
            <a:avLst/>
          </a:prstGeom>
          <a:solidFill>
            <a:schemeClr val="accent6"/>
          </a:solidFill>
          <a:ln w="9525">
            <a:noFill/>
            <a:miter lim="800000"/>
            <a:headEnd/>
            <a:tailEnd/>
          </a:ln>
        </p:spPr>
        <p:txBody>
          <a:bodyPr wrap="none" anchor="ctr"/>
          <a:lstStyle/>
          <a:p>
            <a:endParaRPr lang="es-MX" dirty="0"/>
          </a:p>
        </p:txBody>
      </p:sp>
      <p:sp>
        <p:nvSpPr>
          <p:cNvPr id="71" name="Line 7"/>
          <p:cNvSpPr>
            <a:spLocks noChangeShapeType="1"/>
          </p:cNvSpPr>
          <p:nvPr/>
        </p:nvSpPr>
        <p:spPr bwMode="auto">
          <a:xfrm>
            <a:off x="2419350" y="2480270"/>
            <a:ext cx="2906713" cy="1587"/>
          </a:xfrm>
          <a:prstGeom prst="line">
            <a:avLst/>
          </a:prstGeom>
          <a:noFill/>
          <a:ln w="50800">
            <a:solidFill>
              <a:schemeClr val="accent5"/>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72" name="Line 8"/>
          <p:cNvSpPr>
            <a:spLocks noChangeShapeType="1"/>
          </p:cNvSpPr>
          <p:nvPr/>
        </p:nvSpPr>
        <p:spPr bwMode="auto">
          <a:xfrm>
            <a:off x="6877050" y="2459632"/>
            <a:ext cx="774700" cy="1588"/>
          </a:xfrm>
          <a:prstGeom prst="line">
            <a:avLst/>
          </a:prstGeom>
          <a:noFill/>
          <a:ln w="50800">
            <a:solidFill>
              <a:schemeClr val="accent5"/>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73" name="Text Box 9"/>
          <p:cNvSpPr txBox="1">
            <a:spLocks noChangeArrowheads="1"/>
          </p:cNvSpPr>
          <p:nvPr/>
        </p:nvSpPr>
        <p:spPr bwMode="auto">
          <a:xfrm>
            <a:off x="179388" y="2315170"/>
            <a:ext cx="1051089" cy="338554"/>
          </a:xfrm>
          <a:prstGeom prst="rect">
            <a:avLst/>
          </a:prstGeom>
          <a:noFill/>
          <a:ln w="12700" cmpd="sng">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b="1" dirty="0" smtClean="0">
                <a:solidFill>
                  <a:schemeClr val="bg2"/>
                </a:solidFill>
              </a:rPr>
              <a:t>Estímulo</a:t>
            </a:r>
            <a:endParaRPr lang="es-MX" b="1" dirty="0">
              <a:solidFill>
                <a:schemeClr val="bg2"/>
              </a:solidFill>
            </a:endParaRPr>
          </a:p>
        </p:txBody>
      </p:sp>
      <p:sp>
        <p:nvSpPr>
          <p:cNvPr id="74" name="AutoShape 10"/>
          <p:cNvSpPr>
            <a:spLocks noChangeArrowheads="1"/>
          </p:cNvSpPr>
          <p:nvPr/>
        </p:nvSpPr>
        <p:spPr bwMode="auto">
          <a:xfrm rot="2955217">
            <a:off x="5352256" y="2327077"/>
            <a:ext cx="384175" cy="360362"/>
          </a:xfrm>
          <a:prstGeom prst="rtTriangle">
            <a:avLst/>
          </a:prstGeom>
          <a:solidFill>
            <a:schemeClr val="accent6"/>
          </a:solidFill>
          <a:ln w="9525">
            <a:noFill/>
            <a:miter lim="800000"/>
            <a:headEnd/>
            <a:tailEnd/>
          </a:ln>
        </p:spPr>
        <p:txBody>
          <a:bodyPr wrap="none" anchor="ctr"/>
          <a:lstStyle/>
          <a:p>
            <a:endParaRPr lang="es-MX" dirty="0"/>
          </a:p>
        </p:txBody>
      </p:sp>
      <p:sp>
        <p:nvSpPr>
          <p:cNvPr id="75" name="Rectangle 11"/>
          <p:cNvSpPr>
            <a:spLocks noChangeArrowheads="1"/>
          </p:cNvSpPr>
          <p:nvPr/>
        </p:nvSpPr>
        <p:spPr bwMode="auto">
          <a:xfrm>
            <a:off x="2413000" y="1954807"/>
            <a:ext cx="914400" cy="381000"/>
          </a:xfrm>
          <a:prstGeom prst="rect">
            <a:avLst/>
          </a:prstGeom>
          <a:solidFill>
            <a:schemeClr val="bg2"/>
          </a:solidFill>
          <a:ln w="9525">
            <a:noFill/>
            <a:miter lim="800000"/>
            <a:headEnd/>
            <a:tailEnd/>
          </a:ln>
        </p:spPr>
        <p:txBody>
          <a:bodyPr wrap="none" anchor="ctr"/>
          <a:lstStyle/>
          <a:p>
            <a:endParaRPr lang="es-MX" dirty="0"/>
          </a:p>
        </p:txBody>
      </p:sp>
      <p:sp>
        <p:nvSpPr>
          <p:cNvPr id="76" name="Line 12"/>
          <p:cNvSpPr>
            <a:spLocks noChangeShapeType="1"/>
          </p:cNvSpPr>
          <p:nvPr/>
        </p:nvSpPr>
        <p:spPr bwMode="auto">
          <a:xfrm>
            <a:off x="2489200" y="2259607"/>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77" name="Line 13"/>
          <p:cNvSpPr>
            <a:spLocks noChangeShapeType="1"/>
          </p:cNvSpPr>
          <p:nvPr/>
        </p:nvSpPr>
        <p:spPr bwMode="auto">
          <a:xfrm>
            <a:off x="2565400" y="2031007"/>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78" name="Line 14"/>
          <p:cNvSpPr>
            <a:spLocks noChangeShapeType="1"/>
          </p:cNvSpPr>
          <p:nvPr/>
        </p:nvSpPr>
        <p:spPr bwMode="auto">
          <a:xfrm>
            <a:off x="3022600" y="2031007"/>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79" name="Rectangle 15"/>
          <p:cNvSpPr>
            <a:spLocks noChangeArrowheads="1"/>
          </p:cNvSpPr>
          <p:nvPr/>
        </p:nvSpPr>
        <p:spPr bwMode="auto">
          <a:xfrm>
            <a:off x="7016750" y="3307357"/>
            <a:ext cx="914400" cy="381000"/>
          </a:xfrm>
          <a:prstGeom prst="rect">
            <a:avLst/>
          </a:prstGeom>
          <a:solidFill>
            <a:schemeClr val="bg2"/>
          </a:solidFill>
          <a:ln w="9525">
            <a:noFill/>
            <a:miter lim="800000"/>
            <a:headEnd/>
            <a:tailEnd/>
          </a:ln>
        </p:spPr>
        <p:txBody>
          <a:bodyPr wrap="none" anchor="ctr"/>
          <a:lstStyle/>
          <a:p>
            <a:endParaRPr lang="es-MX" dirty="0"/>
          </a:p>
        </p:txBody>
      </p:sp>
      <p:sp>
        <p:nvSpPr>
          <p:cNvPr id="80" name="Line 16"/>
          <p:cNvSpPr>
            <a:spLocks noChangeShapeType="1"/>
          </p:cNvSpPr>
          <p:nvPr/>
        </p:nvSpPr>
        <p:spPr bwMode="auto">
          <a:xfrm>
            <a:off x="7092950" y="3612157"/>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81" name="Line 17"/>
          <p:cNvSpPr>
            <a:spLocks noChangeShapeType="1"/>
          </p:cNvSpPr>
          <p:nvPr/>
        </p:nvSpPr>
        <p:spPr bwMode="auto">
          <a:xfrm>
            <a:off x="7169150" y="3383557"/>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82" name="Line 18"/>
          <p:cNvSpPr>
            <a:spLocks noChangeShapeType="1"/>
          </p:cNvSpPr>
          <p:nvPr/>
        </p:nvSpPr>
        <p:spPr bwMode="auto">
          <a:xfrm>
            <a:off x="7397750" y="3383557"/>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83" name="Rectangle 19"/>
          <p:cNvSpPr>
            <a:spLocks noChangeArrowheads="1"/>
          </p:cNvSpPr>
          <p:nvPr/>
        </p:nvSpPr>
        <p:spPr bwMode="auto">
          <a:xfrm>
            <a:off x="6970713" y="1934170"/>
            <a:ext cx="914400" cy="381000"/>
          </a:xfrm>
          <a:prstGeom prst="rect">
            <a:avLst/>
          </a:prstGeom>
          <a:solidFill>
            <a:schemeClr val="bg2"/>
          </a:solidFill>
          <a:ln w="25400">
            <a:noFill/>
            <a:miter lim="800000"/>
            <a:headEnd/>
            <a:tailEnd/>
          </a:ln>
        </p:spPr>
        <p:txBody>
          <a:bodyPr wrap="none" anchor="ctr"/>
          <a:lstStyle/>
          <a:p>
            <a:endParaRPr lang="es-MX" dirty="0"/>
          </a:p>
        </p:txBody>
      </p:sp>
      <p:sp>
        <p:nvSpPr>
          <p:cNvPr id="84" name="Line 20"/>
          <p:cNvSpPr>
            <a:spLocks noChangeShapeType="1"/>
          </p:cNvSpPr>
          <p:nvPr/>
        </p:nvSpPr>
        <p:spPr bwMode="auto">
          <a:xfrm>
            <a:off x="7046913" y="223897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85" name="Line 21"/>
          <p:cNvSpPr>
            <a:spLocks noChangeShapeType="1"/>
          </p:cNvSpPr>
          <p:nvPr/>
        </p:nvSpPr>
        <p:spPr bwMode="auto">
          <a:xfrm>
            <a:off x="7123113" y="201037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86" name="Line 22"/>
          <p:cNvSpPr>
            <a:spLocks noChangeShapeType="1"/>
          </p:cNvSpPr>
          <p:nvPr/>
        </p:nvSpPr>
        <p:spPr bwMode="auto">
          <a:xfrm>
            <a:off x="7580313" y="201037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87" name="Oval 23"/>
          <p:cNvSpPr>
            <a:spLocks noChangeArrowheads="1"/>
          </p:cNvSpPr>
          <p:nvPr/>
        </p:nvSpPr>
        <p:spPr bwMode="auto">
          <a:xfrm>
            <a:off x="4573588" y="3178770"/>
            <a:ext cx="215900" cy="230187"/>
          </a:xfrm>
          <a:prstGeom prst="ellipse">
            <a:avLst/>
          </a:prstGeom>
          <a:solidFill>
            <a:schemeClr val="accent6"/>
          </a:solidFill>
          <a:ln w="9525">
            <a:noFill/>
            <a:round/>
            <a:headEnd/>
            <a:tailEnd/>
          </a:ln>
        </p:spPr>
        <p:txBody>
          <a:bodyPr wrap="none" anchor="ctr"/>
          <a:lstStyle/>
          <a:p>
            <a:endParaRPr lang="es-MX" dirty="0"/>
          </a:p>
        </p:txBody>
      </p:sp>
      <p:sp>
        <p:nvSpPr>
          <p:cNvPr id="88" name="Oval 24"/>
          <p:cNvSpPr>
            <a:spLocks noChangeArrowheads="1"/>
          </p:cNvSpPr>
          <p:nvPr/>
        </p:nvSpPr>
        <p:spPr bwMode="auto">
          <a:xfrm>
            <a:off x="6084888" y="3394670"/>
            <a:ext cx="771525" cy="787400"/>
          </a:xfrm>
          <a:prstGeom prst="ellipse">
            <a:avLst/>
          </a:prstGeom>
          <a:solidFill>
            <a:schemeClr val="accent4"/>
          </a:solidFill>
          <a:ln w="9525">
            <a:solidFill>
              <a:schemeClr val="tx1"/>
            </a:solidFill>
            <a:round/>
            <a:headEnd/>
            <a:tailEnd/>
          </a:ln>
        </p:spPr>
        <p:txBody>
          <a:bodyPr wrap="none" anchor="ctr"/>
          <a:lstStyle/>
          <a:p>
            <a:endParaRPr lang="es-MX" dirty="0"/>
          </a:p>
        </p:txBody>
      </p:sp>
      <p:sp>
        <p:nvSpPr>
          <p:cNvPr id="89" name="Line 25"/>
          <p:cNvSpPr>
            <a:spLocks noChangeShapeType="1"/>
          </p:cNvSpPr>
          <p:nvPr/>
        </p:nvSpPr>
        <p:spPr bwMode="auto">
          <a:xfrm flipH="1">
            <a:off x="4662488" y="3408957"/>
            <a:ext cx="14287" cy="450850"/>
          </a:xfrm>
          <a:prstGeom prst="line">
            <a:avLst/>
          </a:prstGeom>
          <a:noFill/>
          <a:ln w="50800">
            <a:solidFill>
              <a:schemeClr val="accent5"/>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90" name="AutoShape 26"/>
          <p:cNvSpPr>
            <a:spLocks noChangeArrowheads="1"/>
          </p:cNvSpPr>
          <p:nvPr/>
        </p:nvSpPr>
        <p:spPr bwMode="auto">
          <a:xfrm rot="-8043032">
            <a:off x="1967706" y="3670102"/>
            <a:ext cx="384175" cy="360362"/>
          </a:xfrm>
          <a:prstGeom prst="rtTriangle">
            <a:avLst/>
          </a:prstGeom>
          <a:solidFill>
            <a:schemeClr val="accent6"/>
          </a:solidFill>
          <a:ln w="9525">
            <a:noFill/>
            <a:miter lim="800000"/>
            <a:headEnd/>
            <a:tailEnd/>
          </a:ln>
        </p:spPr>
        <p:txBody>
          <a:bodyPr wrap="none" anchor="ctr"/>
          <a:lstStyle/>
          <a:p>
            <a:endParaRPr lang="es-MX" dirty="0"/>
          </a:p>
        </p:txBody>
      </p:sp>
      <p:sp>
        <p:nvSpPr>
          <p:cNvPr id="91" name="Line 27"/>
          <p:cNvSpPr>
            <a:spLocks noChangeShapeType="1"/>
          </p:cNvSpPr>
          <p:nvPr/>
        </p:nvSpPr>
        <p:spPr bwMode="auto">
          <a:xfrm>
            <a:off x="2419350" y="3847107"/>
            <a:ext cx="2906713" cy="1588"/>
          </a:xfrm>
          <a:prstGeom prst="line">
            <a:avLst/>
          </a:prstGeom>
          <a:noFill/>
          <a:ln w="50800">
            <a:solidFill>
              <a:schemeClr val="accent5"/>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92" name="Line 28"/>
          <p:cNvSpPr>
            <a:spLocks noChangeShapeType="1"/>
          </p:cNvSpPr>
          <p:nvPr/>
        </p:nvSpPr>
        <p:spPr bwMode="auto">
          <a:xfrm>
            <a:off x="6877050" y="3826470"/>
            <a:ext cx="774700" cy="1587"/>
          </a:xfrm>
          <a:prstGeom prst="line">
            <a:avLst/>
          </a:prstGeom>
          <a:noFill/>
          <a:ln w="50800">
            <a:solidFill>
              <a:schemeClr val="accent5"/>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93" name="Text Box 29"/>
          <p:cNvSpPr txBox="1">
            <a:spLocks noChangeArrowheads="1"/>
          </p:cNvSpPr>
          <p:nvPr/>
        </p:nvSpPr>
        <p:spPr bwMode="auto">
          <a:xfrm>
            <a:off x="179388" y="3682007"/>
            <a:ext cx="1051089" cy="338554"/>
          </a:xfrm>
          <a:prstGeom prst="rect">
            <a:avLst/>
          </a:prstGeom>
          <a:noFill/>
          <a:ln w="12700" cmpd="sng">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b="1" dirty="0" smtClean="0">
                <a:solidFill>
                  <a:schemeClr val="bg2"/>
                </a:solidFill>
              </a:rPr>
              <a:t>Estímulo</a:t>
            </a:r>
            <a:endParaRPr lang="es-MX" b="1" dirty="0">
              <a:solidFill>
                <a:schemeClr val="bg2"/>
              </a:solidFill>
            </a:endParaRPr>
          </a:p>
        </p:txBody>
      </p:sp>
      <p:sp>
        <p:nvSpPr>
          <p:cNvPr id="94" name="AutoShape 30"/>
          <p:cNvSpPr>
            <a:spLocks noChangeArrowheads="1"/>
          </p:cNvSpPr>
          <p:nvPr/>
        </p:nvSpPr>
        <p:spPr bwMode="auto">
          <a:xfrm rot="2955217">
            <a:off x="5352256" y="3693914"/>
            <a:ext cx="384175" cy="360362"/>
          </a:xfrm>
          <a:prstGeom prst="rtTriangle">
            <a:avLst/>
          </a:prstGeom>
          <a:solidFill>
            <a:schemeClr val="accent6"/>
          </a:solidFill>
          <a:ln w="9525">
            <a:noFill/>
            <a:miter lim="800000"/>
            <a:headEnd/>
            <a:tailEnd/>
          </a:ln>
        </p:spPr>
        <p:txBody>
          <a:bodyPr wrap="none" anchor="ctr"/>
          <a:lstStyle/>
          <a:p>
            <a:endParaRPr lang="es-MX" dirty="0"/>
          </a:p>
        </p:txBody>
      </p:sp>
      <p:sp>
        <p:nvSpPr>
          <p:cNvPr id="95" name="Rectangle 31"/>
          <p:cNvSpPr>
            <a:spLocks noChangeArrowheads="1"/>
          </p:cNvSpPr>
          <p:nvPr/>
        </p:nvSpPr>
        <p:spPr bwMode="auto">
          <a:xfrm>
            <a:off x="2413000" y="3321645"/>
            <a:ext cx="914400" cy="381000"/>
          </a:xfrm>
          <a:prstGeom prst="rect">
            <a:avLst/>
          </a:prstGeom>
          <a:solidFill>
            <a:schemeClr val="bg2"/>
          </a:solidFill>
          <a:ln w="9525">
            <a:noFill/>
            <a:miter lim="800000"/>
            <a:headEnd/>
            <a:tailEnd/>
          </a:ln>
        </p:spPr>
        <p:txBody>
          <a:bodyPr wrap="none" anchor="ctr"/>
          <a:lstStyle/>
          <a:p>
            <a:endParaRPr lang="es-MX" dirty="0"/>
          </a:p>
        </p:txBody>
      </p:sp>
      <p:sp>
        <p:nvSpPr>
          <p:cNvPr id="96" name="Line 32"/>
          <p:cNvSpPr>
            <a:spLocks noChangeShapeType="1"/>
          </p:cNvSpPr>
          <p:nvPr/>
        </p:nvSpPr>
        <p:spPr bwMode="auto">
          <a:xfrm>
            <a:off x="2489200" y="3626445"/>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7" name="Line 33"/>
          <p:cNvSpPr>
            <a:spLocks noChangeShapeType="1"/>
          </p:cNvSpPr>
          <p:nvPr/>
        </p:nvSpPr>
        <p:spPr bwMode="auto">
          <a:xfrm>
            <a:off x="2565400" y="339784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8" name="Line 34"/>
          <p:cNvSpPr>
            <a:spLocks noChangeShapeType="1"/>
          </p:cNvSpPr>
          <p:nvPr/>
        </p:nvSpPr>
        <p:spPr bwMode="auto">
          <a:xfrm>
            <a:off x="3022600" y="339784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9" name="Oval 35"/>
          <p:cNvSpPr>
            <a:spLocks noChangeArrowheads="1"/>
          </p:cNvSpPr>
          <p:nvPr/>
        </p:nvSpPr>
        <p:spPr bwMode="auto">
          <a:xfrm>
            <a:off x="4573588" y="4551957"/>
            <a:ext cx="215900" cy="230188"/>
          </a:xfrm>
          <a:prstGeom prst="ellipse">
            <a:avLst/>
          </a:prstGeom>
          <a:solidFill>
            <a:schemeClr val="accent6"/>
          </a:solidFill>
          <a:ln w="9525">
            <a:noFill/>
            <a:round/>
            <a:headEnd/>
            <a:tailEnd/>
          </a:ln>
        </p:spPr>
        <p:txBody>
          <a:bodyPr wrap="none" anchor="ctr"/>
          <a:lstStyle/>
          <a:p>
            <a:endParaRPr lang="es-MX" dirty="0"/>
          </a:p>
        </p:txBody>
      </p:sp>
      <p:sp>
        <p:nvSpPr>
          <p:cNvPr id="100" name="Oval 36"/>
          <p:cNvSpPr>
            <a:spLocks noChangeArrowheads="1"/>
          </p:cNvSpPr>
          <p:nvPr/>
        </p:nvSpPr>
        <p:spPr bwMode="auto">
          <a:xfrm>
            <a:off x="6084888" y="4767857"/>
            <a:ext cx="771525" cy="787400"/>
          </a:xfrm>
          <a:prstGeom prst="ellipse">
            <a:avLst/>
          </a:prstGeom>
          <a:solidFill>
            <a:schemeClr val="accent4"/>
          </a:solidFill>
          <a:ln w="9525">
            <a:solidFill>
              <a:schemeClr val="tx1"/>
            </a:solidFill>
            <a:round/>
            <a:headEnd/>
            <a:tailEnd/>
          </a:ln>
        </p:spPr>
        <p:txBody>
          <a:bodyPr wrap="none" anchor="ctr"/>
          <a:lstStyle/>
          <a:p>
            <a:endParaRPr lang="es-MX" dirty="0"/>
          </a:p>
        </p:txBody>
      </p:sp>
      <p:sp>
        <p:nvSpPr>
          <p:cNvPr id="101" name="Line 37"/>
          <p:cNvSpPr>
            <a:spLocks noChangeShapeType="1"/>
          </p:cNvSpPr>
          <p:nvPr/>
        </p:nvSpPr>
        <p:spPr bwMode="auto">
          <a:xfrm flipH="1">
            <a:off x="4662488" y="4782145"/>
            <a:ext cx="14287" cy="450850"/>
          </a:xfrm>
          <a:prstGeom prst="line">
            <a:avLst/>
          </a:prstGeom>
          <a:noFill/>
          <a:ln w="50800">
            <a:solidFill>
              <a:schemeClr val="accent5"/>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102" name="AutoShape 38"/>
          <p:cNvSpPr>
            <a:spLocks noChangeArrowheads="1"/>
          </p:cNvSpPr>
          <p:nvPr/>
        </p:nvSpPr>
        <p:spPr bwMode="auto">
          <a:xfrm rot="-8043032">
            <a:off x="1967706" y="5043289"/>
            <a:ext cx="384175" cy="360362"/>
          </a:xfrm>
          <a:prstGeom prst="rtTriangle">
            <a:avLst/>
          </a:prstGeom>
          <a:solidFill>
            <a:schemeClr val="accent6"/>
          </a:solidFill>
          <a:ln w="9525">
            <a:noFill/>
            <a:miter lim="800000"/>
            <a:headEnd/>
            <a:tailEnd/>
          </a:ln>
        </p:spPr>
        <p:txBody>
          <a:bodyPr wrap="none" anchor="ctr"/>
          <a:lstStyle/>
          <a:p>
            <a:endParaRPr lang="es-MX" dirty="0"/>
          </a:p>
        </p:txBody>
      </p:sp>
      <p:sp>
        <p:nvSpPr>
          <p:cNvPr id="103" name="Line 39"/>
          <p:cNvSpPr>
            <a:spLocks noChangeShapeType="1"/>
          </p:cNvSpPr>
          <p:nvPr/>
        </p:nvSpPr>
        <p:spPr bwMode="auto">
          <a:xfrm>
            <a:off x="2419350" y="5220295"/>
            <a:ext cx="2906713" cy="1587"/>
          </a:xfrm>
          <a:prstGeom prst="line">
            <a:avLst/>
          </a:prstGeom>
          <a:noFill/>
          <a:ln w="50800">
            <a:solidFill>
              <a:schemeClr val="accent5"/>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104" name="Line 40"/>
          <p:cNvSpPr>
            <a:spLocks noChangeShapeType="1"/>
          </p:cNvSpPr>
          <p:nvPr/>
        </p:nvSpPr>
        <p:spPr bwMode="auto">
          <a:xfrm>
            <a:off x="6877050" y="5199657"/>
            <a:ext cx="774700" cy="1588"/>
          </a:xfrm>
          <a:prstGeom prst="line">
            <a:avLst/>
          </a:prstGeom>
          <a:noFill/>
          <a:ln w="50800">
            <a:solidFill>
              <a:schemeClr val="accent5"/>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105" name="AutoShape 41"/>
          <p:cNvSpPr>
            <a:spLocks noChangeArrowheads="1"/>
          </p:cNvSpPr>
          <p:nvPr/>
        </p:nvSpPr>
        <p:spPr bwMode="auto">
          <a:xfrm rot="2955217">
            <a:off x="5352256" y="5067102"/>
            <a:ext cx="384175" cy="360362"/>
          </a:xfrm>
          <a:prstGeom prst="rtTriangle">
            <a:avLst/>
          </a:prstGeom>
          <a:solidFill>
            <a:schemeClr val="accent6"/>
          </a:solidFill>
          <a:ln w="9525">
            <a:noFill/>
            <a:miter lim="800000"/>
            <a:headEnd/>
            <a:tailEnd/>
          </a:ln>
        </p:spPr>
        <p:txBody>
          <a:bodyPr wrap="none" anchor="ctr"/>
          <a:lstStyle/>
          <a:p>
            <a:endParaRPr lang="es-MX" dirty="0"/>
          </a:p>
        </p:txBody>
      </p:sp>
      <p:sp>
        <p:nvSpPr>
          <p:cNvPr id="106" name="Rectangle 42"/>
          <p:cNvSpPr>
            <a:spLocks noChangeArrowheads="1"/>
          </p:cNvSpPr>
          <p:nvPr/>
        </p:nvSpPr>
        <p:spPr bwMode="auto">
          <a:xfrm>
            <a:off x="7042150" y="4671020"/>
            <a:ext cx="914400" cy="381000"/>
          </a:xfrm>
          <a:prstGeom prst="rect">
            <a:avLst/>
          </a:prstGeom>
          <a:solidFill>
            <a:schemeClr val="bg2"/>
          </a:solidFill>
          <a:ln w="9525">
            <a:noFill/>
            <a:miter lim="800000"/>
            <a:headEnd/>
            <a:tailEnd/>
          </a:ln>
        </p:spPr>
        <p:txBody>
          <a:bodyPr wrap="none" anchor="ctr"/>
          <a:lstStyle/>
          <a:p>
            <a:endParaRPr lang="es-MX" dirty="0"/>
          </a:p>
        </p:txBody>
      </p:sp>
      <p:sp>
        <p:nvSpPr>
          <p:cNvPr id="107" name="Line 43"/>
          <p:cNvSpPr>
            <a:spLocks noChangeShapeType="1"/>
          </p:cNvSpPr>
          <p:nvPr/>
        </p:nvSpPr>
        <p:spPr bwMode="auto">
          <a:xfrm>
            <a:off x="7118350" y="497582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108" name="Line 44"/>
          <p:cNvSpPr>
            <a:spLocks noChangeShapeType="1"/>
          </p:cNvSpPr>
          <p:nvPr/>
        </p:nvSpPr>
        <p:spPr bwMode="auto">
          <a:xfrm>
            <a:off x="7194550" y="474722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109" name="Line 45"/>
          <p:cNvSpPr>
            <a:spLocks noChangeShapeType="1"/>
          </p:cNvSpPr>
          <p:nvPr/>
        </p:nvSpPr>
        <p:spPr bwMode="auto">
          <a:xfrm>
            <a:off x="7308850" y="474722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110" name="Line 46"/>
          <p:cNvSpPr>
            <a:spLocks noChangeShapeType="1"/>
          </p:cNvSpPr>
          <p:nvPr/>
        </p:nvSpPr>
        <p:spPr bwMode="auto">
          <a:xfrm>
            <a:off x="7453313" y="475039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111" name="Line 47"/>
          <p:cNvSpPr>
            <a:spLocks noChangeShapeType="1"/>
          </p:cNvSpPr>
          <p:nvPr/>
        </p:nvSpPr>
        <p:spPr bwMode="auto">
          <a:xfrm>
            <a:off x="7597775" y="475039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112" name="Line 48"/>
          <p:cNvSpPr>
            <a:spLocks noChangeShapeType="1"/>
          </p:cNvSpPr>
          <p:nvPr/>
        </p:nvSpPr>
        <p:spPr bwMode="auto">
          <a:xfrm>
            <a:off x="7740650" y="475039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113" name="Line 49"/>
          <p:cNvSpPr>
            <a:spLocks noChangeShapeType="1"/>
          </p:cNvSpPr>
          <p:nvPr/>
        </p:nvSpPr>
        <p:spPr bwMode="auto">
          <a:xfrm>
            <a:off x="7597775" y="3383557"/>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114" name="Text Box 50"/>
          <p:cNvSpPr txBox="1">
            <a:spLocks noChangeArrowheads="1"/>
          </p:cNvSpPr>
          <p:nvPr/>
        </p:nvSpPr>
        <p:spPr bwMode="auto">
          <a:xfrm>
            <a:off x="1115616" y="5723532"/>
            <a:ext cx="4032647" cy="338554"/>
          </a:xfrm>
          <a:prstGeom prst="rect">
            <a:avLst/>
          </a:prstGeom>
          <a:noFill/>
          <a:ln w="9525">
            <a:solidFill>
              <a:schemeClr val="accent5"/>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b="1" dirty="0" smtClean="0">
                <a:solidFill>
                  <a:schemeClr val="bg2"/>
                </a:solidFill>
              </a:rPr>
              <a:t>Fibras nerviosas aferentes primarias</a:t>
            </a:r>
            <a:endParaRPr lang="es-MX" b="1" dirty="0">
              <a:solidFill>
                <a:schemeClr val="bg2"/>
              </a:solidFill>
            </a:endParaRPr>
          </a:p>
        </p:txBody>
      </p:sp>
      <p:sp>
        <p:nvSpPr>
          <p:cNvPr id="115" name="Text Box 51"/>
          <p:cNvSpPr txBox="1">
            <a:spLocks noChangeArrowheads="1"/>
          </p:cNvSpPr>
          <p:nvPr/>
        </p:nvSpPr>
        <p:spPr bwMode="auto">
          <a:xfrm>
            <a:off x="5651500" y="5661620"/>
            <a:ext cx="1660525" cy="590550"/>
          </a:xfrm>
          <a:prstGeom prst="rect">
            <a:avLst/>
          </a:prstGeom>
          <a:noFill/>
          <a:ln w="952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s-MX" b="1" dirty="0" smtClean="0">
                <a:solidFill>
                  <a:schemeClr val="bg2"/>
                </a:solidFill>
              </a:rPr>
              <a:t>Neuronas del cuerno dorsal</a:t>
            </a:r>
            <a:endParaRPr lang="es-MX" b="1" dirty="0">
              <a:solidFill>
                <a:schemeClr val="bg2"/>
              </a:solidFill>
            </a:endParaRPr>
          </a:p>
        </p:txBody>
      </p:sp>
      <p:sp>
        <p:nvSpPr>
          <p:cNvPr id="116" name="Oval 53"/>
          <p:cNvSpPr>
            <a:spLocks noChangeArrowheads="1"/>
          </p:cNvSpPr>
          <p:nvPr/>
        </p:nvSpPr>
        <p:spPr bwMode="auto">
          <a:xfrm>
            <a:off x="6804025" y="1667470"/>
            <a:ext cx="1368425" cy="914400"/>
          </a:xfrm>
          <a:prstGeom prst="ellipse">
            <a:avLst/>
          </a:prstGeom>
          <a:noFill/>
          <a:ln w="762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dirty="0"/>
          </a:p>
        </p:txBody>
      </p:sp>
      <p:sp>
        <p:nvSpPr>
          <p:cNvPr id="117" name="Oval 54"/>
          <p:cNvSpPr>
            <a:spLocks noChangeArrowheads="1"/>
          </p:cNvSpPr>
          <p:nvPr/>
        </p:nvSpPr>
        <p:spPr bwMode="auto">
          <a:xfrm>
            <a:off x="6804025" y="3035895"/>
            <a:ext cx="1368425" cy="914400"/>
          </a:xfrm>
          <a:prstGeom prst="ellipse">
            <a:avLst/>
          </a:prstGeom>
          <a:noFill/>
          <a:ln w="762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dirty="0"/>
          </a:p>
        </p:txBody>
      </p:sp>
      <p:sp>
        <p:nvSpPr>
          <p:cNvPr id="118" name="Oval 55"/>
          <p:cNvSpPr>
            <a:spLocks noChangeArrowheads="1"/>
          </p:cNvSpPr>
          <p:nvPr/>
        </p:nvSpPr>
        <p:spPr bwMode="auto">
          <a:xfrm>
            <a:off x="6804025" y="4404320"/>
            <a:ext cx="1368425" cy="914400"/>
          </a:xfrm>
          <a:prstGeom prst="ellipse">
            <a:avLst/>
          </a:prstGeom>
          <a:noFill/>
          <a:ln w="762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dirty="0"/>
          </a:p>
        </p:txBody>
      </p:sp>
      <p:sp>
        <p:nvSpPr>
          <p:cNvPr id="119" name="Oval 56"/>
          <p:cNvSpPr>
            <a:spLocks noChangeArrowheads="1"/>
          </p:cNvSpPr>
          <p:nvPr/>
        </p:nvSpPr>
        <p:spPr bwMode="auto">
          <a:xfrm>
            <a:off x="5837238" y="2099270"/>
            <a:ext cx="174625" cy="190500"/>
          </a:xfrm>
          <a:prstGeom prst="ellipse">
            <a:avLst/>
          </a:prstGeom>
          <a:solidFill>
            <a:schemeClr val="accent2">
              <a:lumMod val="60000"/>
              <a:lumOff val="40000"/>
            </a:schemeClr>
          </a:solidFill>
          <a:ln w="9525">
            <a:noFill/>
            <a:round/>
            <a:headEnd/>
            <a:tailEnd/>
          </a:ln>
        </p:spPr>
        <p:txBody>
          <a:bodyPr wrap="none" anchor="ctr"/>
          <a:lstStyle/>
          <a:p>
            <a:endParaRPr lang="es-MX" dirty="0"/>
          </a:p>
        </p:txBody>
      </p:sp>
      <p:sp>
        <p:nvSpPr>
          <p:cNvPr id="120" name="Oval 57"/>
          <p:cNvSpPr>
            <a:spLocks noChangeArrowheads="1"/>
          </p:cNvSpPr>
          <p:nvPr/>
        </p:nvSpPr>
        <p:spPr bwMode="auto">
          <a:xfrm>
            <a:off x="5724525" y="2413595"/>
            <a:ext cx="174625" cy="190500"/>
          </a:xfrm>
          <a:prstGeom prst="ellipse">
            <a:avLst/>
          </a:prstGeom>
          <a:solidFill>
            <a:schemeClr val="accent2">
              <a:lumMod val="60000"/>
              <a:lumOff val="40000"/>
            </a:schemeClr>
          </a:solidFill>
          <a:ln w="9525">
            <a:noFill/>
            <a:round/>
            <a:headEnd/>
            <a:tailEnd/>
          </a:ln>
        </p:spPr>
        <p:txBody>
          <a:bodyPr wrap="none" anchor="ctr"/>
          <a:lstStyle/>
          <a:p>
            <a:endParaRPr lang="es-MX" dirty="0"/>
          </a:p>
        </p:txBody>
      </p:sp>
      <p:sp>
        <p:nvSpPr>
          <p:cNvPr id="121" name="Oval 58"/>
          <p:cNvSpPr>
            <a:spLocks noChangeArrowheads="1"/>
          </p:cNvSpPr>
          <p:nvPr/>
        </p:nvSpPr>
        <p:spPr bwMode="auto">
          <a:xfrm>
            <a:off x="5940425" y="2629495"/>
            <a:ext cx="174625" cy="190500"/>
          </a:xfrm>
          <a:prstGeom prst="ellipse">
            <a:avLst/>
          </a:prstGeom>
          <a:solidFill>
            <a:schemeClr val="accent2">
              <a:lumMod val="60000"/>
              <a:lumOff val="40000"/>
            </a:schemeClr>
          </a:solidFill>
          <a:ln w="9525">
            <a:noFill/>
            <a:round/>
            <a:headEnd/>
            <a:tailEnd/>
          </a:ln>
        </p:spPr>
        <p:txBody>
          <a:bodyPr wrap="none" anchor="ctr"/>
          <a:lstStyle/>
          <a:p>
            <a:endParaRPr lang="es-MX" dirty="0"/>
          </a:p>
        </p:txBody>
      </p:sp>
      <p:sp>
        <p:nvSpPr>
          <p:cNvPr id="122" name="Oval 59"/>
          <p:cNvSpPr>
            <a:spLocks noChangeArrowheads="1"/>
          </p:cNvSpPr>
          <p:nvPr/>
        </p:nvSpPr>
        <p:spPr bwMode="auto">
          <a:xfrm>
            <a:off x="5837238" y="3467695"/>
            <a:ext cx="174625" cy="190500"/>
          </a:xfrm>
          <a:prstGeom prst="ellipse">
            <a:avLst/>
          </a:prstGeom>
          <a:solidFill>
            <a:schemeClr val="accent2">
              <a:lumMod val="60000"/>
              <a:lumOff val="40000"/>
            </a:schemeClr>
          </a:solidFill>
          <a:ln w="9525">
            <a:noFill/>
            <a:round/>
            <a:headEnd/>
            <a:tailEnd/>
          </a:ln>
        </p:spPr>
        <p:txBody>
          <a:bodyPr wrap="none" anchor="ctr"/>
          <a:lstStyle/>
          <a:p>
            <a:endParaRPr lang="es-MX" dirty="0"/>
          </a:p>
        </p:txBody>
      </p:sp>
      <p:sp>
        <p:nvSpPr>
          <p:cNvPr id="123" name="Oval 60"/>
          <p:cNvSpPr>
            <a:spLocks noChangeArrowheads="1"/>
          </p:cNvSpPr>
          <p:nvPr/>
        </p:nvSpPr>
        <p:spPr bwMode="auto">
          <a:xfrm>
            <a:off x="5724525" y="3782020"/>
            <a:ext cx="174625" cy="190500"/>
          </a:xfrm>
          <a:prstGeom prst="ellipse">
            <a:avLst/>
          </a:prstGeom>
          <a:solidFill>
            <a:schemeClr val="accent2">
              <a:lumMod val="60000"/>
              <a:lumOff val="40000"/>
            </a:schemeClr>
          </a:solidFill>
          <a:ln w="9525">
            <a:noFill/>
            <a:round/>
            <a:headEnd/>
            <a:tailEnd/>
          </a:ln>
        </p:spPr>
        <p:txBody>
          <a:bodyPr wrap="none" anchor="ctr"/>
          <a:lstStyle/>
          <a:p>
            <a:endParaRPr lang="es-MX" dirty="0"/>
          </a:p>
        </p:txBody>
      </p:sp>
      <p:sp>
        <p:nvSpPr>
          <p:cNvPr id="124" name="Oval 61"/>
          <p:cNvSpPr>
            <a:spLocks noChangeArrowheads="1"/>
          </p:cNvSpPr>
          <p:nvPr/>
        </p:nvSpPr>
        <p:spPr bwMode="auto">
          <a:xfrm>
            <a:off x="5940425" y="3997920"/>
            <a:ext cx="174625" cy="190500"/>
          </a:xfrm>
          <a:prstGeom prst="ellipse">
            <a:avLst/>
          </a:prstGeom>
          <a:solidFill>
            <a:schemeClr val="accent2">
              <a:lumMod val="60000"/>
              <a:lumOff val="40000"/>
            </a:schemeClr>
          </a:solidFill>
          <a:ln w="9525">
            <a:noFill/>
            <a:round/>
            <a:headEnd/>
            <a:tailEnd/>
          </a:ln>
        </p:spPr>
        <p:txBody>
          <a:bodyPr wrap="none" anchor="ctr"/>
          <a:lstStyle/>
          <a:p>
            <a:endParaRPr lang="es-MX" dirty="0"/>
          </a:p>
        </p:txBody>
      </p:sp>
      <p:sp>
        <p:nvSpPr>
          <p:cNvPr id="125" name="AutoShape 62"/>
          <p:cNvSpPr>
            <a:spLocks noChangeArrowheads="1"/>
          </p:cNvSpPr>
          <p:nvPr/>
        </p:nvSpPr>
        <p:spPr bwMode="auto">
          <a:xfrm rot="10800000">
            <a:off x="1403350" y="3683595"/>
            <a:ext cx="500063" cy="288925"/>
          </a:xfrm>
          <a:prstGeom prst="leftArrow">
            <a:avLst>
              <a:gd name="adj1" fmla="val 50000"/>
              <a:gd name="adj2" fmla="val 43269"/>
            </a:avLst>
          </a:prstGeom>
          <a:solidFill>
            <a:schemeClr val="accent3"/>
          </a:solidFill>
          <a:ln w="9525">
            <a:noFill/>
            <a:miter lim="800000"/>
            <a:headEnd/>
            <a:tailEnd/>
          </a:ln>
        </p:spPr>
        <p:txBody>
          <a:bodyPr wrap="none" anchor="ctr"/>
          <a:lstStyle/>
          <a:p>
            <a:endParaRPr lang="es-MX" dirty="0"/>
          </a:p>
        </p:txBody>
      </p:sp>
      <p:sp>
        <p:nvSpPr>
          <p:cNvPr id="126" name="AutoShape 63"/>
          <p:cNvSpPr>
            <a:spLocks noChangeArrowheads="1"/>
          </p:cNvSpPr>
          <p:nvPr/>
        </p:nvSpPr>
        <p:spPr bwMode="auto">
          <a:xfrm rot="10800000">
            <a:off x="1335088" y="2316757"/>
            <a:ext cx="500062" cy="288925"/>
          </a:xfrm>
          <a:prstGeom prst="leftArrow">
            <a:avLst>
              <a:gd name="adj1" fmla="val 50000"/>
              <a:gd name="adj2" fmla="val 43269"/>
            </a:avLst>
          </a:prstGeom>
          <a:solidFill>
            <a:schemeClr val="accent3"/>
          </a:solidFill>
          <a:ln w="9525">
            <a:noFill/>
            <a:miter lim="800000"/>
            <a:headEnd/>
            <a:tailEnd/>
          </a:ln>
        </p:spPr>
        <p:txBody>
          <a:bodyPr wrap="none" anchor="ctr"/>
          <a:lstStyle/>
          <a:p>
            <a:endParaRPr lang="es-MX" dirty="0"/>
          </a:p>
        </p:txBody>
      </p:sp>
      <p:sp>
        <p:nvSpPr>
          <p:cNvPr id="127" name="Line 64"/>
          <p:cNvSpPr>
            <a:spLocks noChangeShapeType="1"/>
          </p:cNvSpPr>
          <p:nvPr/>
        </p:nvSpPr>
        <p:spPr bwMode="auto">
          <a:xfrm>
            <a:off x="7740650" y="3383557"/>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Tree>
    <p:extLst>
      <p:ext uri="{BB962C8B-B14F-4D97-AF65-F5344CB8AC3E}">
        <p14:creationId xmlns:p14="http://schemas.microsoft.com/office/powerpoint/2010/main" val="2832168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33" name="Rectangle 61"/>
          <p:cNvSpPr>
            <a:spLocks noChangeArrowheads="1"/>
          </p:cNvSpPr>
          <p:nvPr/>
        </p:nvSpPr>
        <p:spPr bwMode="auto">
          <a:xfrm>
            <a:off x="205814" y="6635132"/>
            <a:ext cx="5862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1000" dirty="0">
                <a:solidFill>
                  <a:schemeClr val="bg2"/>
                </a:solidFill>
              </a:rPr>
              <a:t>Ørstavik K </a:t>
            </a:r>
            <a:r>
              <a:rPr lang="en-US" sz="1000" i="1" dirty="0">
                <a:solidFill>
                  <a:schemeClr val="bg2"/>
                </a:solidFill>
              </a:rPr>
              <a:t>et al</a:t>
            </a:r>
            <a:r>
              <a:rPr lang="en-US" sz="1000" dirty="0">
                <a:solidFill>
                  <a:schemeClr val="bg2"/>
                </a:solidFill>
              </a:rPr>
              <a:t>. </a:t>
            </a:r>
            <a:r>
              <a:rPr lang="en-US" sz="1000" i="1" dirty="0" smtClean="0">
                <a:solidFill>
                  <a:schemeClr val="bg2"/>
                </a:solidFill>
              </a:rPr>
              <a:t>Brain</a:t>
            </a:r>
            <a:r>
              <a:rPr lang="en-US" sz="1000" dirty="0" smtClean="0">
                <a:solidFill>
                  <a:schemeClr val="bg2"/>
                </a:solidFill>
              </a:rPr>
              <a:t> </a:t>
            </a:r>
            <a:r>
              <a:rPr lang="fr-CA" sz="1000" dirty="0">
                <a:solidFill>
                  <a:schemeClr val="bg2"/>
                </a:solidFill>
              </a:rPr>
              <a:t>2003; </a:t>
            </a:r>
            <a:r>
              <a:rPr lang="fr-CA" sz="1000" dirty="0" smtClean="0">
                <a:solidFill>
                  <a:schemeClr val="bg2"/>
                </a:solidFill>
              </a:rPr>
              <a:t>126(Pt </a:t>
            </a:r>
            <a:r>
              <a:rPr lang="fr-CA" sz="1000" dirty="0">
                <a:solidFill>
                  <a:schemeClr val="bg2"/>
                </a:solidFill>
              </a:rPr>
              <a:t>3):</a:t>
            </a:r>
            <a:r>
              <a:rPr lang="fr-CA" sz="1000" dirty="0" smtClean="0">
                <a:solidFill>
                  <a:schemeClr val="bg2"/>
                </a:solidFill>
              </a:rPr>
              <a:t>567-78; </a:t>
            </a:r>
            <a:r>
              <a:rPr lang="en-GB" sz="1000" dirty="0" smtClean="0">
                <a:solidFill>
                  <a:schemeClr val="bg2"/>
                </a:solidFill>
              </a:rPr>
              <a:t>Woolf </a:t>
            </a:r>
            <a:r>
              <a:rPr lang="en-GB" sz="1000" dirty="0">
                <a:solidFill>
                  <a:schemeClr val="bg2"/>
                </a:solidFill>
              </a:rPr>
              <a:t>CJ, Mannion </a:t>
            </a:r>
            <a:r>
              <a:rPr lang="en-GB" sz="1000" dirty="0" smtClean="0">
                <a:solidFill>
                  <a:schemeClr val="bg2"/>
                </a:solidFill>
              </a:rPr>
              <a:t>RJ. </a:t>
            </a:r>
            <a:r>
              <a:rPr lang="en-GB" sz="1000" i="1" dirty="0" smtClean="0">
                <a:solidFill>
                  <a:schemeClr val="bg2"/>
                </a:solidFill>
              </a:rPr>
              <a:t>Lancet</a:t>
            </a:r>
            <a:r>
              <a:rPr lang="en-GB" sz="1000" dirty="0" smtClean="0">
                <a:solidFill>
                  <a:schemeClr val="bg2"/>
                </a:solidFill>
              </a:rPr>
              <a:t> </a:t>
            </a:r>
            <a:r>
              <a:rPr lang="en-GB" sz="1000" dirty="0">
                <a:solidFill>
                  <a:schemeClr val="bg2"/>
                </a:solidFill>
              </a:rPr>
              <a:t>1999; 353(9168):1959-64.</a:t>
            </a:r>
            <a:endParaRPr lang="en-CA" sz="1000" dirty="0">
              <a:solidFill>
                <a:schemeClr val="bg2"/>
              </a:solidFill>
            </a:endParaRPr>
          </a:p>
          <a:p>
            <a:pPr eaLnBrk="0" hangingPunct="0"/>
            <a:endParaRPr lang="en-GB" sz="1000" dirty="0">
              <a:solidFill>
                <a:schemeClr val="bg2"/>
              </a:solidFill>
              <a:cs typeface="Arial" pitchFamily="34" charset="0"/>
            </a:endParaRPr>
          </a:p>
          <a:p>
            <a:pPr eaLnBrk="0" hangingPunct="0"/>
            <a:endParaRPr lang="en-US" sz="1000" dirty="0">
              <a:solidFill>
                <a:schemeClr val="bg2"/>
              </a:solidFill>
              <a:cs typeface="Arial" pitchFamily="34" charset="0"/>
            </a:endParaRPr>
          </a:p>
        </p:txBody>
      </p:sp>
      <p:sp>
        <p:nvSpPr>
          <p:cNvPr id="63" name="Rectangle 2"/>
          <p:cNvSpPr>
            <a:spLocks noGrp="1" noChangeArrowheads="1"/>
          </p:cNvSpPr>
          <p:nvPr>
            <p:ph type="title"/>
          </p:nvPr>
        </p:nvSpPr>
        <p:spPr>
          <a:xfrm>
            <a:off x="457200" y="274638"/>
            <a:ext cx="8229600" cy="1143000"/>
          </a:xfrm>
        </p:spPr>
        <p:txBody>
          <a:bodyPr>
            <a:noAutofit/>
          </a:bodyPr>
          <a:lstStyle/>
          <a:p>
            <a:r>
              <a:rPr lang="es-MX" sz="4000" noProof="0" dirty="0" smtClean="0"/>
              <a:t>Sensibilización periférica</a:t>
            </a:r>
          </a:p>
        </p:txBody>
      </p:sp>
      <p:sp>
        <p:nvSpPr>
          <p:cNvPr id="64" name="Oval 3"/>
          <p:cNvSpPr>
            <a:spLocks noChangeArrowheads="1"/>
          </p:cNvSpPr>
          <p:nvPr/>
        </p:nvSpPr>
        <p:spPr bwMode="auto">
          <a:xfrm>
            <a:off x="4949503" y="1805662"/>
            <a:ext cx="406400" cy="406400"/>
          </a:xfrm>
          <a:prstGeom prst="ellipse">
            <a:avLst/>
          </a:prstGeom>
          <a:solidFill>
            <a:schemeClr val="accent6"/>
          </a:solidFill>
          <a:ln w="9525">
            <a:noFill/>
            <a:round/>
            <a:headEnd/>
            <a:tailEnd/>
          </a:ln>
        </p:spPr>
        <p:txBody>
          <a:bodyPr wrap="none" anchor="ctr"/>
          <a:lstStyle/>
          <a:p>
            <a:endParaRPr lang="es-MX" dirty="0"/>
          </a:p>
        </p:txBody>
      </p:sp>
      <p:sp>
        <p:nvSpPr>
          <p:cNvPr id="65" name="AutoShape 4"/>
          <p:cNvSpPr>
            <a:spLocks noChangeArrowheads="1"/>
          </p:cNvSpPr>
          <p:nvPr/>
        </p:nvSpPr>
        <p:spPr bwMode="auto">
          <a:xfrm rot="2590852">
            <a:off x="5954391" y="2313662"/>
            <a:ext cx="647700" cy="647700"/>
          </a:xfrm>
          <a:prstGeom prst="rtTriangle">
            <a:avLst/>
          </a:prstGeom>
          <a:solidFill>
            <a:schemeClr val="accent6"/>
          </a:solidFill>
          <a:ln w="9525">
            <a:noFill/>
            <a:miter lim="800000"/>
            <a:headEnd/>
            <a:tailEnd/>
          </a:ln>
        </p:spPr>
        <p:txBody>
          <a:bodyPr wrap="none" anchor="ctr"/>
          <a:lstStyle/>
          <a:p>
            <a:endParaRPr lang="es-MX" dirty="0"/>
          </a:p>
        </p:txBody>
      </p:sp>
      <p:sp>
        <p:nvSpPr>
          <p:cNvPr id="66" name="Oval 5"/>
          <p:cNvSpPr>
            <a:spLocks noChangeArrowheads="1"/>
          </p:cNvSpPr>
          <p:nvPr/>
        </p:nvSpPr>
        <p:spPr bwMode="auto">
          <a:xfrm>
            <a:off x="6888485" y="2053312"/>
            <a:ext cx="1131887" cy="1147762"/>
          </a:xfrm>
          <a:prstGeom prst="ellipse">
            <a:avLst/>
          </a:prstGeom>
          <a:solidFill>
            <a:schemeClr val="accent4"/>
          </a:solidFill>
          <a:ln w="9525">
            <a:noFill/>
            <a:round/>
            <a:headEnd/>
            <a:tailEnd/>
          </a:ln>
        </p:spPr>
        <p:txBody>
          <a:bodyPr wrap="none" anchor="ctr"/>
          <a:lstStyle/>
          <a:p>
            <a:endParaRPr lang="es-MX" dirty="0"/>
          </a:p>
        </p:txBody>
      </p:sp>
      <p:sp>
        <p:nvSpPr>
          <p:cNvPr id="67" name="Line 6"/>
          <p:cNvSpPr>
            <a:spLocks noChangeShapeType="1"/>
          </p:cNvSpPr>
          <p:nvPr/>
        </p:nvSpPr>
        <p:spPr bwMode="auto">
          <a:xfrm flipH="1">
            <a:off x="5122541" y="2213649"/>
            <a:ext cx="14287" cy="449263"/>
          </a:xfrm>
          <a:prstGeom prst="line">
            <a:avLst/>
          </a:prstGeom>
          <a:noFill/>
          <a:ln w="508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s-MX" dirty="0">
              <a:ln>
                <a:solidFill>
                  <a:schemeClr val="accent5"/>
                </a:solidFill>
              </a:ln>
            </a:endParaRPr>
          </a:p>
        </p:txBody>
      </p:sp>
      <p:sp>
        <p:nvSpPr>
          <p:cNvPr id="68" name="AutoShape 7"/>
          <p:cNvSpPr>
            <a:spLocks noChangeArrowheads="1"/>
          </p:cNvSpPr>
          <p:nvPr/>
        </p:nvSpPr>
        <p:spPr bwMode="auto">
          <a:xfrm rot="-8224851">
            <a:off x="2142803" y="2340649"/>
            <a:ext cx="647700" cy="647700"/>
          </a:xfrm>
          <a:prstGeom prst="rtTriangle">
            <a:avLst/>
          </a:prstGeom>
          <a:solidFill>
            <a:schemeClr val="accent6"/>
          </a:solidFill>
          <a:ln w="9525">
            <a:noFill/>
            <a:miter lim="800000"/>
            <a:headEnd/>
            <a:tailEnd/>
          </a:ln>
        </p:spPr>
        <p:txBody>
          <a:bodyPr wrap="none" anchor="ctr"/>
          <a:lstStyle/>
          <a:p>
            <a:endParaRPr lang="es-MX" dirty="0"/>
          </a:p>
        </p:txBody>
      </p:sp>
      <p:sp>
        <p:nvSpPr>
          <p:cNvPr id="69" name="Line 8"/>
          <p:cNvSpPr>
            <a:spLocks noChangeShapeType="1"/>
          </p:cNvSpPr>
          <p:nvPr/>
        </p:nvSpPr>
        <p:spPr bwMode="auto">
          <a:xfrm>
            <a:off x="2955603" y="2650212"/>
            <a:ext cx="2830513" cy="0"/>
          </a:xfrm>
          <a:prstGeom prst="line">
            <a:avLst/>
          </a:prstGeom>
          <a:noFill/>
          <a:ln w="508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s-MX" dirty="0">
              <a:ln>
                <a:solidFill>
                  <a:schemeClr val="accent5"/>
                </a:solidFill>
              </a:ln>
            </a:endParaRPr>
          </a:p>
        </p:txBody>
      </p:sp>
      <p:sp>
        <p:nvSpPr>
          <p:cNvPr id="70" name="Line 9"/>
          <p:cNvSpPr>
            <a:spLocks noChangeShapeType="1"/>
          </p:cNvSpPr>
          <p:nvPr/>
        </p:nvSpPr>
        <p:spPr bwMode="auto">
          <a:xfrm>
            <a:off x="8064822" y="2635924"/>
            <a:ext cx="754063" cy="0"/>
          </a:xfrm>
          <a:prstGeom prst="line">
            <a:avLst/>
          </a:prstGeom>
          <a:noFill/>
          <a:ln w="508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71" name="Oval 10"/>
          <p:cNvSpPr>
            <a:spLocks noChangeArrowheads="1"/>
          </p:cNvSpPr>
          <p:nvPr/>
        </p:nvSpPr>
        <p:spPr bwMode="auto">
          <a:xfrm>
            <a:off x="4951091" y="3907512"/>
            <a:ext cx="406400" cy="406400"/>
          </a:xfrm>
          <a:prstGeom prst="ellipse">
            <a:avLst/>
          </a:prstGeom>
          <a:solidFill>
            <a:schemeClr val="accent6"/>
          </a:solidFill>
          <a:ln w="9525">
            <a:noFill/>
            <a:round/>
            <a:headEnd/>
            <a:tailEnd/>
          </a:ln>
        </p:spPr>
        <p:txBody>
          <a:bodyPr wrap="none" anchor="ctr"/>
          <a:lstStyle/>
          <a:p>
            <a:endParaRPr lang="es-MX" dirty="0"/>
          </a:p>
        </p:txBody>
      </p:sp>
      <p:sp>
        <p:nvSpPr>
          <p:cNvPr id="72" name="AutoShape 11"/>
          <p:cNvSpPr>
            <a:spLocks noChangeArrowheads="1"/>
          </p:cNvSpPr>
          <p:nvPr/>
        </p:nvSpPr>
        <p:spPr bwMode="auto">
          <a:xfrm rot="2590852">
            <a:off x="5955978" y="4415512"/>
            <a:ext cx="647700" cy="647700"/>
          </a:xfrm>
          <a:prstGeom prst="rtTriangle">
            <a:avLst/>
          </a:prstGeom>
          <a:solidFill>
            <a:schemeClr val="accent6"/>
          </a:solidFill>
          <a:ln w="9525">
            <a:noFill/>
            <a:miter lim="800000"/>
            <a:headEnd/>
            <a:tailEnd/>
          </a:ln>
        </p:spPr>
        <p:txBody>
          <a:bodyPr wrap="none" anchor="ctr"/>
          <a:lstStyle/>
          <a:p>
            <a:endParaRPr lang="es-MX" dirty="0"/>
          </a:p>
        </p:txBody>
      </p:sp>
      <p:sp>
        <p:nvSpPr>
          <p:cNvPr id="73" name="Oval 12"/>
          <p:cNvSpPr>
            <a:spLocks noChangeArrowheads="1"/>
          </p:cNvSpPr>
          <p:nvPr/>
        </p:nvSpPr>
        <p:spPr bwMode="auto">
          <a:xfrm>
            <a:off x="6890072" y="4155162"/>
            <a:ext cx="1131888" cy="1147762"/>
          </a:xfrm>
          <a:prstGeom prst="ellipse">
            <a:avLst/>
          </a:prstGeom>
          <a:solidFill>
            <a:schemeClr val="accent4"/>
          </a:solidFill>
          <a:ln w="9525">
            <a:noFill/>
            <a:round/>
            <a:headEnd/>
            <a:tailEnd/>
          </a:ln>
        </p:spPr>
        <p:txBody>
          <a:bodyPr wrap="none" anchor="ctr"/>
          <a:lstStyle/>
          <a:p>
            <a:endParaRPr lang="es-MX" dirty="0"/>
          </a:p>
        </p:txBody>
      </p:sp>
      <p:sp>
        <p:nvSpPr>
          <p:cNvPr id="74" name="Line 13"/>
          <p:cNvSpPr>
            <a:spLocks noChangeShapeType="1"/>
          </p:cNvSpPr>
          <p:nvPr/>
        </p:nvSpPr>
        <p:spPr bwMode="auto">
          <a:xfrm flipH="1">
            <a:off x="5124128" y="4315499"/>
            <a:ext cx="14288" cy="449263"/>
          </a:xfrm>
          <a:prstGeom prst="line">
            <a:avLst/>
          </a:prstGeom>
          <a:noFill/>
          <a:ln w="508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75" name="AutoShape 14"/>
          <p:cNvSpPr>
            <a:spLocks noChangeArrowheads="1"/>
          </p:cNvSpPr>
          <p:nvPr/>
        </p:nvSpPr>
        <p:spPr bwMode="auto">
          <a:xfrm rot="-8224851">
            <a:off x="2144391" y="4442499"/>
            <a:ext cx="647700" cy="647700"/>
          </a:xfrm>
          <a:prstGeom prst="rtTriangle">
            <a:avLst/>
          </a:prstGeom>
          <a:solidFill>
            <a:schemeClr val="accent6"/>
          </a:solidFill>
          <a:ln w="9525">
            <a:noFill/>
            <a:miter lim="800000"/>
            <a:headEnd/>
            <a:tailEnd/>
          </a:ln>
        </p:spPr>
        <p:txBody>
          <a:bodyPr wrap="none" anchor="ctr"/>
          <a:lstStyle/>
          <a:p>
            <a:endParaRPr lang="es-MX" dirty="0"/>
          </a:p>
        </p:txBody>
      </p:sp>
      <p:sp>
        <p:nvSpPr>
          <p:cNvPr id="76" name="Line 15"/>
          <p:cNvSpPr>
            <a:spLocks noChangeShapeType="1"/>
          </p:cNvSpPr>
          <p:nvPr/>
        </p:nvSpPr>
        <p:spPr bwMode="auto">
          <a:xfrm>
            <a:off x="2957191" y="4752062"/>
            <a:ext cx="2830512" cy="0"/>
          </a:xfrm>
          <a:prstGeom prst="line">
            <a:avLst/>
          </a:prstGeom>
          <a:noFill/>
          <a:ln w="508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s-MX" dirty="0">
              <a:ln>
                <a:solidFill>
                  <a:schemeClr val="accent5"/>
                </a:solidFill>
              </a:ln>
            </a:endParaRPr>
          </a:p>
        </p:txBody>
      </p:sp>
      <p:sp>
        <p:nvSpPr>
          <p:cNvPr id="77" name="Line 16"/>
          <p:cNvSpPr>
            <a:spLocks noChangeShapeType="1"/>
          </p:cNvSpPr>
          <p:nvPr/>
        </p:nvSpPr>
        <p:spPr bwMode="auto">
          <a:xfrm>
            <a:off x="8066410" y="4737774"/>
            <a:ext cx="754062" cy="0"/>
          </a:xfrm>
          <a:prstGeom prst="line">
            <a:avLst/>
          </a:prstGeom>
          <a:noFill/>
          <a:ln w="508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78" name="AutoShape 17"/>
          <p:cNvSpPr>
            <a:spLocks noChangeArrowheads="1"/>
          </p:cNvSpPr>
          <p:nvPr/>
        </p:nvSpPr>
        <p:spPr bwMode="auto">
          <a:xfrm>
            <a:off x="2890516" y="2258099"/>
            <a:ext cx="614362" cy="223838"/>
          </a:xfrm>
          <a:prstGeom prst="leftArrow">
            <a:avLst>
              <a:gd name="adj1" fmla="val 50000"/>
              <a:gd name="adj2" fmla="val 68617"/>
            </a:avLst>
          </a:prstGeom>
          <a:solidFill>
            <a:srgbClr val="C03932"/>
          </a:solidFill>
          <a:ln w="9525">
            <a:noFill/>
            <a:miter lim="800000"/>
            <a:headEnd/>
            <a:tailEnd/>
          </a:ln>
        </p:spPr>
        <p:txBody>
          <a:bodyPr wrap="none" anchor="ctr"/>
          <a:lstStyle/>
          <a:p>
            <a:endParaRPr lang="es-MX" dirty="0"/>
          </a:p>
        </p:txBody>
      </p:sp>
      <p:sp>
        <p:nvSpPr>
          <p:cNvPr id="79" name="AutoShape 18"/>
          <p:cNvSpPr>
            <a:spLocks noChangeArrowheads="1"/>
          </p:cNvSpPr>
          <p:nvPr/>
        </p:nvSpPr>
        <p:spPr bwMode="auto">
          <a:xfrm rot="10800000">
            <a:off x="3128641" y="4172624"/>
            <a:ext cx="614362" cy="423863"/>
          </a:xfrm>
          <a:prstGeom prst="leftArrow">
            <a:avLst>
              <a:gd name="adj1" fmla="val 50000"/>
              <a:gd name="adj2" fmla="val 36236"/>
            </a:avLst>
          </a:prstGeom>
          <a:solidFill>
            <a:srgbClr val="C03932"/>
          </a:solidFill>
          <a:ln w="9525">
            <a:noFill/>
            <a:miter lim="800000"/>
            <a:headEnd/>
            <a:tailEnd/>
          </a:ln>
        </p:spPr>
        <p:txBody>
          <a:bodyPr wrap="none" anchor="ctr"/>
          <a:lstStyle/>
          <a:p>
            <a:endParaRPr lang="es-MX" dirty="0"/>
          </a:p>
        </p:txBody>
      </p:sp>
      <p:sp>
        <p:nvSpPr>
          <p:cNvPr id="80" name="AutoShape 19"/>
          <p:cNvSpPr>
            <a:spLocks noChangeArrowheads="1"/>
          </p:cNvSpPr>
          <p:nvPr/>
        </p:nvSpPr>
        <p:spPr bwMode="auto">
          <a:xfrm rot="10800000">
            <a:off x="5362253" y="4172624"/>
            <a:ext cx="614363" cy="425450"/>
          </a:xfrm>
          <a:prstGeom prst="leftArrow">
            <a:avLst>
              <a:gd name="adj1" fmla="val 50000"/>
              <a:gd name="adj2" fmla="val 36101"/>
            </a:avLst>
          </a:prstGeom>
          <a:solidFill>
            <a:srgbClr val="C03932"/>
          </a:solidFill>
          <a:ln w="9525">
            <a:noFill/>
            <a:miter lim="800000"/>
            <a:headEnd/>
            <a:tailEnd/>
          </a:ln>
        </p:spPr>
        <p:txBody>
          <a:bodyPr wrap="none" anchor="ctr"/>
          <a:lstStyle/>
          <a:p>
            <a:endParaRPr lang="es-MX" dirty="0"/>
          </a:p>
        </p:txBody>
      </p:sp>
      <p:sp>
        <p:nvSpPr>
          <p:cNvPr id="81" name="AutoShape 20"/>
          <p:cNvSpPr>
            <a:spLocks noChangeArrowheads="1"/>
          </p:cNvSpPr>
          <p:nvPr/>
        </p:nvSpPr>
        <p:spPr bwMode="auto">
          <a:xfrm rot="10800000">
            <a:off x="974403" y="5067974"/>
            <a:ext cx="614363" cy="311150"/>
          </a:xfrm>
          <a:prstGeom prst="leftArrow">
            <a:avLst>
              <a:gd name="adj1" fmla="val 50000"/>
              <a:gd name="adj2" fmla="val 49362"/>
            </a:avLst>
          </a:prstGeom>
          <a:solidFill>
            <a:srgbClr val="DDBB30"/>
          </a:solidFill>
          <a:ln w="9525">
            <a:noFill/>
            <a:miter lim="800000"/>
            <a:headEnd/>
            <a:tailEnd/>
          </a:ln>
        </p:spPr>
        <p:txBody>
          <a:bodyPr wrap="none" anchor="ctr"/>
          <a:lstStyle/>
          <a:p>
            <a:endParaRPr lang="es-MX" dirty="0"/>
          </a:p>
        </p:txBody>
      </p:sp>
      <p:sp>
        <p:nvSpPr>
          <p:cNvPr id="82" name="Rectangle 21"/>
          <p:cNvSpPr>
            <a:spLocks noChangeArrowheads="1"/>
          </p:cNvSpPr>
          <p:nvPr/>
        </p:nvSpPr>
        <p:spPr bwMode="auto">
          <a:xfrm>
            <a:off x="2611116" y="5375949"/>
            <a:ext cx="914400" cy="381000"/>
          </a:xfrm>
          <a:prstGeom prst="rect">
            <a:avLst/>
          </a:prstGeom>
          <a:solidFill>
            <a:schemeClr val="bg1"/>
          </a:solidFill>
          <a:ln w="9525">
            <a:solidFill>
              <a:schemeClr val="tx1"/>
            </a:solidFill>
            <a:miter lim="800000"/>
            <a:headEnd/>
            <a:tailEnd/>
          </a:ln>
        </p:spPr>
        <p:txBody>
          <a:bodyPr wrap="none" anchor="ctr"/>
          <a:lstStyle/>
          <a:p>
            <a:endParaRPr lang="es-MX" dirty="0"/>
          </a:p>
        </p:txBody>
      </p:sp>
      <p:sp>
        <p:nvSpPr>
          <p:cNvPr id="83" name="Line 22"/>
          <p:cNvSpPr>
            <a:spLocks noChangeShapeType="1"/>
          </p:cNvSpPr>
          <p:nvPr/>
        </p:nvSpPr>
        <p:spPr bwMode="auto">
          <a:xfrm>
            <a:off x="2687316" y="5680749"/>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84" name="Line 23"/>
          <p:cNvSpPr>
            <a:spLocks noChangeShapeType="1"/>
          </p:cNvSpPr>
          <p:nvPr/>
        </p:nvSpPr>
        <p:spPr bwMode="auto">
          <a:xfrm>
            <a:off x="2763516" y="5452149"/>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85" name="Line 24"/>
          <p:cNvSpPr>
            <a:spLocks noChangeShapeType="1"/>
          </p:cNvSpPr>
          <p:nvPr/>
        </p:nvSpPr>
        <p:spPr bwMode="auto">
          <a:xfrm>
            <a:off x="2992116" y="5452149"/>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86" name="Line 25"/>
          <p:cNvSpPr>
            <a:spLocks noChangeShapeType="1"/>
          </p:cNvSpPr>
          <p:nvPr/>
        </p:nvSpPr>
        <p:spPr bwMode="auto">
          <a:xfrm>
            <a:off x="3220716" y="5452149"/>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87" name="Text Box 26"/>
          <p:cNvSpPr txBox="1">
            <a:spLocks noChangeArrowheads="1"/>
          </p:cNvSpPr>
          <p:nvPr/>
        </p:nvSpPr>
        <p:spPr bwMode="auto">
          <a:xfrm>
            <a:off x="323528" y="4637762"/>
            <a:ext cx="1827744" cy="338554"/>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dirty="0" smtClean="0">
                <a:solidFill>
                  <a:srgbClr val="002060"/>
                </a:solidFill>
              </a:rPr>
              <a:t>Estímulo Innocuo </a:t>
            </a:r>
            <a:endParaRPr lang="es-MX" dirty="0">
              <a:solidFill>
                <a:srgbClr val="002060"/>
              </a:solidFill>
            </a:endParaRPr>
          </a:p>
        </p:txBody>
      </p:sp>
      <p:sp>
        <p:nvSpPr>
          <p:cNvPr id="88" name="Rectangle 27"/>
          <p:cNvSpPr>
            <a:spLocks noChangeArrowheads="1"/>
          </p:cNvSpPr>
          <p:nvPr/>
        </p:nvSpPr>
        <p:spPr bwMode="auto">
          <a:xfrm>
            <a:off x="4898703" y="5377537"/>
            <a:ext cx="914400" cy="381000"/>
          </a:xfrm>
          <a:prstGeom prst="rect">
            <a:avLst/>
          </a:prstGeom>
          <a:solidFill>
            <a:schemeClr val="bg1"/>
          </a:solidFill>
          <a:ln w="9525">
            <a:solidFill>
              <a:schemeClr val="tx1"/>
            </a:solidFill>
            <a:miter lim="800000"/>
            <a:headEnd/>
            <a:tailEnd/>
          </a:ln>
        </p:spPr>
        <p:txBody>
          <a:bodyPr wrap="none" anchor="ctr"/>
          <a:lstStyle/>
          <a:p>
            <a:endParaRPr lang="es-MX" dirty="0"/>
          </a:p>
        </p:txBody>
      </p:sp>
      <p:sp>
        <p:nvSpPr>
          <p:cNvPr id="89" name="Line 28"/>
          <p:cNvSpPr>
            <a:spLocks noChangeShapeType="1"/>
          </p:cNvSpPr>
          <p:nvPr/>
        </p:nvSpPr>
        <p:spPr bwMode="auto">
          <a:xfrm>
            <a:off x="4974903" y="5682337"/>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0" name="Line 29"/>
          <p:cNvSpPr>
            <a:spLocks noChangeShapeType="1"/>
          </p:cNvSpPr>
          <p:nvPr/>
        </p:nvSpPr>
        <p:spPr bwMode="auto">
          <a:xfrm>
            <a:off x="5051103" y="5453737"/>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1" name="Line 30"/>
          <p:cNvSpPr>
            <a:spLocks noChangeShapeType="1"/>
          </p:cNvSpPr>
          <p:nvPr/>
        </p:nvSpPr>
        <p:spPr bwMode="auto">
          <a:xfrm>
            <a:off x="5279703" y="5453737"/>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2" name="Line 31"/>
          <p:cNvSpPr>
            <a:spLocks noChangeShapeType="1"/>
          </p:cNvSpPr>
          <p:nvPr/>
        </p:nvSpPr>
        <p:spPr bwMode="auto">
          <a:xfrm>
            <a:off x="5508303" y="5453737"/>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3" name="Rectangle 32"/>
          <p:cNvSpPr>
            <a:spLocks noChangeArrowheads="1"/>
          </p:cNvSpPr>
          <p:nvPr/>
        </p:nvSpPr>
        <p:spPr bwMode="auto">
          <a:xfrm>
            <a:off x="6969447" y="5379124"/>
            <a:ext cx="914400" cy="381000"/>
          </a:xfrm>
          <a:prstGeom prst="rect">
            <a:avLst/>
          </a:prstGeom>
          <a:solidFill>
            <a:schemeClr val="bg1"/>
          </a:solidFill>
          <a:ln w="9525">
            <a:solidFill>
              <a:schemeClr val="tx1"/>
            </a:solidFill>
            <a:miter lim="800000"/>
            <a:headEnd/>
            <a:tailEnd/>
          </a:ln>
        </p:spPr>
        <p:txBody>
          <a:bodyPr wrap="none" anchor="ctr"/>
          <a:lstStyle/>
          <a:p>
            <a:endParaRPr lang="es-MX" dirty="0"/>
          </a:p>
        </p:txBody>
      </p:sp>
      <p:sp>
        <p:nvSpPr>
          <p:cNvPr id="94" name="Line 33"/>
          <p:cNvSpPr>
            <a:spLocks noChangeShapeType="1"/>
          </p:cNvSpPr>
          <p:nvPr/>
        </p:nvSpPr>
        <p:spPr bwMode="auto">
          <a:xfrm>
            <a:off x="7045647" y="5683924"/>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5" name="Line 34"/>
          <p:cNvSpPr>
            <a:spLocks noChangeShapeType="1"/>
          </p:cNvSpPr>
          <p:nvPr/>
        </p:nvSpPr>
        <p:spPr bwMode="auto">
          <a:xfrm>
            <a:off x="7121847" y="5455324"/>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6" name="Line 35"/>
          <p:cNvSpPr>
            <a:spLocks noChangeShapeType="1"/>
          </p:cNvSpPr>
          <p:nvPr/>
        </p:nvSpPr>
        <p:spPr bwMode="auto">
          <a:xfrm>
            <a:off x="7350447" y="5455324"/>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7" name="Line 36"/>
          <p:cNvSpPr>
            <a:spLocks noChangeShapeType="1"/>
          </p:cNvSpPr>
          <p:nvPr/>
        </p:nvSpPr>
        <p:spPr bwMode="auto">
          <a:xfrm>
            <a:off x="7579047" y="5455324"/>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8" name="Oval 37"/>
          <p:cNvSpPr>
            <a:spLocks noChangeArrowheads="1"/>
          </p:cNvSpPr>
          <p:nvPr/>
        </p:nvSpPr>
        <p:spPr bwMode="auto">
          <a:xfrm>
            <a:off x="2433316" y="2794674"/>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99" name="Oval 38"/>
          <p:cNvSpPr>
            <a:spLocks noChangeArrowheads="1"/>
          </p:cNvSpPr>
          <p:nvPr/>
        </p:nvSpPr>
        <p:spPr bwMode="auto">
          <a:xfrm>
            <a:off x="2358703" y="2385099"/>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100" name="Oval 39"/>
          <p:cNvSpPr>
            <a:spLocks noChangeArrowheads="1"/>
          </p:cNvSpPr>
          <p:nvPr/>
        </p:nvSpPr>
        <p:spPr bwMode="auto">
          <a:xfrm>
            <a:off x="2574603" y="2600999"/>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101" name="Oval 40"/>
          <p:cNvSpPr>
            <a:spLocks noChangeArrowheads="1"/>
          </p:cNvSpPr>
          <p:nvPr/>
        </p:nvSpPr>
        <p:spPr bwMode="auto">
          <a:xfrm>
            <a:off x="2007866" y="2308899"/>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102" name="Oval 41"/>
          <p:cNvSpPr>
            <a:spLocks noChangeArrowheads="1"/>
          </p:cNvSpPr>
          <p:nvPr/>
        </p:nvSpPr>
        <p:spPr bwMode="auto">
          <a:xfrm>
            <a:off x="1644328" y="2378749"/>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103" name="Oval 42"/>
          <p:cNvSpPr>
            <a:spLocks noChangeArrowheads="1"/>
          </p:cNvSpPr>
          <p:nvPr/>
        </p:nvSpPr>
        <p:spPr bwMode="auto">
          <a:xfrm>
            <a:off x="2004691" y="2710537"/>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104" name="Oval 43"/>
          <p:cNvSpPr>
            <a:spLocks noChangeArrowheads="1"/>
          </p:cNvSpPr>
          <p:nvPr/>
        </p:nvSpPr>
        <p:spPr bwMode="auto">
          <a:xfrm>
            <a:off x="1523678" y="2810549"/>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105" name="Oval 44"/>
          <p:cNvSpPr>
            <a:spLocks noChangeArrowheads="1"/>
          </p:cNvSpPr>
          <p:nvPr/>
        </p:nvSpPr>
        <p:spPr bwMode="auto">
          <a:xfrm>
            <a:off x="1844353" y="2997874"/>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106" name="Oval 45"/>
          <p:cNvSpPr>
            <a:spLocks noChangeArrowheads="1"/>
          </p:cNvSpPr>
          <p:nvPr/>
        </p:nvSpPr>
        <p:spPr bwMode="auto">
          <a:xfrm>
            <a:off x="2176141" y="2980412"/>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107" name="Text Box 46"/>
          <p:cNvSpPr txBox="1">
            <a:spLocks noChangeArrowheads="1"/>
          </p:cNvSpPr>
          <p:nvPr/>
        </p:nvSpPr>
        <p:spPr bwMode="auto">
          <a:xfrm>
            <a:off x="2607097" y="1412776"/>
            <a:ext cx="3621087"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800" dirty="0" smtClean="0">
                <a:solidFill>
                  <a:srgbClr val="002060"/>
                </a:solidFill>
              </a:rPr>
              <a:t>Fibras nerviosas aferentes primarias</a:t>
            </a:r>
            <a:endParaRPr lang="es-MX" sz="1800" dirty="0">
              <a:solidFill>
                <a:srgbClr val="002060"/>
              </a:solidFill>
            </a:endParaRPr>
          </a:p>
        </p:txBody>
      </p:sp>
      <p:sp>
        <p:nvSpPr>
          <p:cNvPr id="108" name="Text Box 47"/>
          <p:cNvSpPr txBox="1">
            <a:spLocks noChangeArrowheads="1"/>
          </p:cNvSpPr>
          <p:nvPr/>
        </p:nvSpPr>
        <p:spPr bwMode="auto">
          <a:xfrm>
            <a:off x="6372200" y="1412776"/>
            <a:ext cx="2320504"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s-MX" sz="1800" dirty="0" smtClean="0">
                <a:solidFill>
                  <a:srgbClr val="002060"/>
                </a:solidFill>
              </a:rPr>
              <a:t>neuronas del cuerno dorsal</a:t>
            </a:r>
            <a:endParaRPr lang="es-MX" sz="1800" dirty="0">
              <a:solidFill>
                <a:srgbClr val="002060"/>
              </a:solidFill>
            </a:endParaRPr>
          </a:p>
        </p:txBody>
      </p:sp>
      <p:sp>
        <p:nvSpPr>
          <p:cNvPr id="109" name="Text Box 48"/>
          <p:cNvSpPr txBox="1">
            <a:spLocks noChangeArrowheads="1"/>
          </p:cNvSpPr>
          <p:nvPr/>
        </p:nvSpPr>
        <p:spPr bwMode="auto">
          <a:xfrm>
            <a:off x="2960366" y="2743874"/>
            <a:ext cx="3018775" cy="369332"/>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800" dirty="0" smtClean="0">
                <a:solidFill>
                  <a:srgbClr val="002060"/>
                </a:solidFill>
              </a:rPr>
              <a:t>Liberación de Neuropéptido</a:t>
            </a:r>
            <a:endParaRPr lang="es-MX" sz="1800" dirty="0">
              <a:solidFill>
                <a:srgbClr val="002060"/>
              </a:solidFill>
            </a:endParaRPr>
          </a:p>
        </p:txBody>
      </p:sp>
      <p:sp>
        <p:nvSpPr>
          <p:cNvPr id="110" name="Oval 49"/>
          <p:cNvSpPr>
            <a:spLocks noChangeArrowheads="1"/>
          </p:cNvSpPr>
          <p:nvPr/>
        </p:nvSpPr>
        <p:spPr bwMode="auto">
          <a:xfrm>
            <a:off x="1958653" y="4390112"/>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111" name="Oval 50"/>
          <p:cNvSpPr>
            <a:spLocks noChangeArrowheads="1"/>
          </p:cNvSpPr>
          <p:nvPr/>
        </p:nvSpPr>
        <p:spPr bwMode="auto">
          <a:xfrm>
            <a:off x="1768153" y="4010699"/>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112" name="Oval 51"/>
          <p:cNvSpPr>
            <a:spLocks noChangeArrowheads="1"/>
          </p:cNvSpPr>
          <p:nvPr/>
        </p:nvSpPr>
        <p:spPr bwMode="auto">
          <a:xfrm>
            <a:off x="1650678" y="3545562"/>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113" name="Oval 52"/>
          <p:cNvSpPr>
            <a:spLocks noChangeArrowheads="1"/>
          </p:cNvSpPr>
          <p:nvPr/>
        </p:nvSpPr>
        <p:spPr bwMode="auto">
          <a:xfrm>
            <a:off x="1707828" y="4313912"/>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114" name="Arc 53"/>
          <p:cNvSpPr>
            <a:spLocks/>
          </p:cNvSpPr>
          <p:nvPr/>
        </p:nvSpPr>
        <p:spPr bwMode="auto">
          <a:xfrm rot="19955825" flipH="1">
            <a:off x="1066478" y="3012162"/>
            <a:ext cx="477838" cy="654050"/>
          </a:xfrm>
          <a:custGeom>
            <a:avLst/>
            <a:gdLst>
              <a:gd name="T0" fmla="*/ 0 w 21600"/>
              <a:gd name="T1" fmla="*/ 0 h 21600"/>
              <a:gd name="T2" fmla="*/ 477838 w 21600"/>
              <a:gd name="T3" fmla="*/ 654050 h 21600"/>
              <a:gd name="T4" fmla="*/ 0 w 21600"/>
              <a:gd name="T5" fmla="*/ 6540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s-MX" dirty="0"/>
          </a:p>
        </p:txBody>
      </p:sp>
      <p:sp>
        <p:nvSpPr>
          <p:cNvPr id="115" name="AutoShape 54"/>
          <p:cNvSpPr>
            <a:spLocks noChangeArrowheads="1"/>
          </p:cNvSpPr>
          <p:nvPr/>
        </p:nvSpPr>
        <p:spPr bwMode="auto">
          <a:xfrm>
            <a:off x="866453" y="1691362"/>
            <a:ext cx="433388" cy="363537"/>
          </a:xfrm>
          <a:prstGeom prst="hexagon">
            <a:avLst>
              <a:gd name="adj" fmla="val 29804"/>
              <a:gd name="vf" fmla="val 115470"/>
            </a:avLst>
          </a:prstGeom>
          <a:solidFill>
            <a:schemeClr val="accent2">
              <a:lumMod val="60000"/>
              <a:lumOff val="40000"/>
            </a:schemeClr>
          </a:solidFill>
          <a:ln w="9525">
            <a:noFill/>
            <a:miter lim="800000"/>
            <a:headEnd/>
            <a:tailEnd/>
          </a:ln>
        </p:spPr>
        <p:txBody>
          <a:bodyPr wrap="none" anchor="ctr"/>
          <a:lstStyle/>
          <a:p>
            <a:pPr algn="ctr"/>
            <a:r>
              <a:rPr lang="es-MX" sz="1400" b="1" dirty="0" smtClean="0"/>
              <a:t>NGF</a:t>
            </a:r>
            <a:endParaRPr lang="es-MX" sz="1400" b="1" dirty="0"/>
          </a:p>
        </p:txBody>
      </p:sp>
      <p:sp>
        <p:nvSpPr>
          <p:cNvPr id="116" name="AutoShape 55"/>
          <p:cNvSpPr>
            <a:spLocks noChangeArrowheads="1"/>
          </p:cNvSpPr>
          <p:nvPr/>
        </p:nvSpPr>
        <p:spPr bwMode="auto">
          <a:xfrm>
            <a:off x="358453" y="3445549"/>
            <a:ext cx="433388" cy="363538"/>
          </a:xfrm>
          <a:prstGeom prst="hexagon">
            <a:avLst>
              <a:gd name="adj" fmla="val 29803"/>
              <a:gd name="vf" fmla="val 115470"/>
            </a:avLst>
          </a:prstGeom>
          <a:solidFill>
            <a:schemeClr val="accent2">
              <a:lumMod val="60000"/>
              <a:lumOff val="40000"/>
            </a:schemeClr>
          </a:solidFill>
          <a:ln w="9525">
            <a:noFill/>
            <a:miter lim="800000"/>
            <a:headEnd/>
            <a:tailEnd/>
          </a:ln>
        </p:spPr>
        <p:txBody>
          <a:bodyPr wrap="none" anchor="ctr"/>
          <a:lstStyle/>
          <a:p>
            <a:pPr algn="ctr"/>
            <a:r>
              <a:rPr lang="es-MX" sz="1400" b="1" dirty="0" smtClean="0"/>
              <a:t>NGF</a:t>
            </a:r>
            <a:endParaRPr lang="es-MX" sz="1400" b="1" dirty="0"/>
          </a:p>
        </p:txBody>
      </p:sp>
      <p:sp>
        <p:nvSpPr>
          <p:cNvPr id="117" name="AutoShape 56"/>
          <p:cNvSpPr>
            <a:spLocks noChangeArrowheads="1"/>
          </p:cNvSpPr>
          <p:nvPr/>
        </p:nvSpPr>
        <p:spPr bwMode="auto">
          <a:xfrm>
            <a:off x="560066" y="2862937"/>
            <a:ext cx="433387" cy="363537"/>
          </a:xfrm>
          <a:prstGeom prst="hexagon">
            <a:avLst>
              <a:gd name="adj" fmla="val 29804"/>
              <a:gd name="vf" fmla="val 115470"/>
            </a:avLst>
          </a:prstGeom>
          <a:solidFill>
            <a:schemeClr val="accent2">
              <a:lumMod val="60000"/>
              <a:lumOff val="40000"/>
            </a:schemeClr>
          </a:solidFill>
          <a:ln w="9525">
            <a:noFill/>
            <a:miter lim="800000"/>
            <a:headEnd/>
            <a:tailEnd/>
          </a:ln>
        </p:spPr>
        <p:txBody>
          <a:bodyPr wrap="none" anchor="ctr"/>
          <a:lstStyle/>
          <a:p>
            <a:pPr algn="ctr"/>
            <a:r>
              <a:rPr lang="es-MX" sz="1400" b="1" dirty="0" smtClean="0"/>
              <a:t>NGF</a:t>
            </a:r>
            <a:endParaRPr lang="es-MX" sz="1400" b="1" dirty="0"/>
          </a:p>
        </p:txBody>
      </p:sp>
      <p:sp>
        <p:nvSpPr>
          <p:cNvPr id="118" name="AutoShape 57"/>
          <p:cNvSpPr>
            <a:spLocks noChangeArrowheads="1"/>
          </p:cNvSpPr>
          <p:nvPr/>
        </p:nvSpPr>
        <p:spPr bwMode="auto">
          <a:xfrm>
            <a:off x="529903" y="2308899"/>
            <a:ext cx="433388" cy="363538"/>
          </a:xfrm>
          <a:prstGeom prst="hexagon">
            <a:avLst>
              <a:gd name="adj" fmla="val 29803"/>
              <a:gd name="vf" fmla="val 115470"/>
            </a:avLst>
          </a:prstGeom>
          <a:solidFill>
            <a:schemeClr val="accent2">
              <a:lumMod val="60000"/>
              <a:lumOff val="40000"/>
            </a:schemeClr>
          </a:solidFill>
          <a:ln w="9525">
            <a:noFill/>
            <a:miter lim="800000"/>
            <a:headEnd/>
            <a:tailEnd/>
          </a:ln>
        </p:spPr>
        <p:txBody>
          <a:bodyPr wrap="none" anchor="ctr"/>
          <a:lstStyle/>
          <a:p>
            <a:pPr algn="ctr"/>
            <a:r>
              <a:rPr lang="es-MX" sz="1400" b="1" dirty="0" smtClean="0"/>
              <a:t>NGF</a:t>
            </a:r>
            <a:endParaRPr lang="es-MX" sz="1400" b="1" dirty="0"/>
          </a:p>
        </p:txBody>
      </p:sp>
      <p:sp>
        <p:nvSpPr>
          <p:cNvPr id="119" name="AutoShape 58"/>
          <p:cNvSpPr>
            <a:spLocks noChangeArrowheads="1"/>
          </p:cNvSpPr>
          <p:nvPr/>
        </p:nvSpPr>
        <p:spPr bwMode="auto">
          <a:xfrm>
            <a:off x="4001766" y="2272387"/>
            <a:ext cx="584200" cy="449262"/>
          </a:xfrm>
          <a:prstGeom prst="star5">
            <a:avLst/>
          </a:prstGeom>
          <a:solidFill>
            <a:schemeClr val="accent1"/>
          </a:solidFill>
          <a:ln w="9525">
            <a:noFill/>
            <a:miter lim="800000"/>
            <a:headEnd/>
            <a:tailEnd/>
          </a:ln>
          <a:effectLst/>
        </p:spPr>
        <p:txBody>
          <a:bodyPr wrap="none" anchor="ctr"/>
          <a:lstStyle/>
          <a:p>
            <a:pPr>
              <a:defRPr/>
            </a:pPr>
            <a:endParaRPr lang="es-MX" dirty="0">
              <a:solidFill>
                <a:schemeClr val="accent3"/>
              </a:solidFill>
            </a:endParaRPr>
          </a:p>
        </p:txBody>
      </p:sp>
      <p:sp>
        <p:nvSpPr>
          <p:cNvPr id="120" name="AutoShape 59"/>
          <p:cNvSpPr>
            <a:spLocks noChangeArrowheads="1"/>
          </p:cNvSpPr>
          <p:nvPr/>
        </p:nvSpPr>
        <p:spPr bwMode="auto">
          <a:xfrm rot="10800000">
            <a:off x="3993828" y="4172624"/>
            <a:ext cx="614363" cy="425450"/>
          </a:xfrm>
          <a:prstGeom prst="leftArrow">
            <a:avLst>
              <a:gd name="adj1" fmla="val 50000"/>
              <a:gd name="adj2" fmla="val 36101"/>
            </a:avLst>
          </a:prstGeom>
          <a:solidFill>
            <a:srgbClr val="C03932"/>
          </a:solidFill>
          <a:ln w="9525">
            <a:noFill/>
            <a:miter lim="800000"/>
            <a:headEnd/>
            <a:tailEnd/>
          </a:ln>
        </p:spPr>
        <p:txBody>
          <a:bodyPr wrap="none" anchor="ctr"/>
          <a:lstStyle/>
          <a:p>
            <a:endParaRPr lang="es-MX" dirty="0"/>
          </a:p>
        </p:txBody>
      </p:sp>
      <p:sp>
        <p:nvSpPr>
          <p:cNvPr id="121" name="Text Box 60"/>
          <p:cNvSpPr txBox="1">
            <a:spLocks noChangeArrowheads="1"/>
          </p:cNvSpPr>
          <p:nvPr/>
        </p:nvSpPr>
        <p:spPr bwMode="auto">
          <a:xfrm>
            <a:off x="7015287" y="5958996"/>
            <a:ext cx="1122423" cy="523220"/>
          </a:xfrm>
          <a:prstGeom prst="rect">
            <a:avLst/>
          </a:prstGeom>
          <a:noFill/>
          <a:ln w="9525">
            <a:noFill/>
            <a:miter lim="800000"/>
            <a:headEnd/>
            <a:tailEnd/>
          </a:ln>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GB" sz="2800" b="1" dirty="0" smtClean="0">
                <a:solidFill>
                  <a:schemeClr val="accent2"/>
                </a:solidFill>
              </a:rPr>
              <a:t>Dolor</a:t>
            </a:r>
            <a:endParaRPr lang="en-GB" sz="2800" b="1" dirty="0">
              <a:solidFill>
                <a:schemeClr val="accent2"/>
              </a:solidFill>
            </a:endParaRPr>
          </a:p>
        </p:txBody>
      </p:sp>
    </p:spTree>
    <p:extLst>
      <p:ext uri="{BB962C8B-B14F-4D97-AF65-F5344CB8AC3E}">
        <p14:creationId xmlns:p14="http://schemas.microsoft.com/office/powerpoint/2010/main" val="4164424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8" name="Text Box 16"/>
          <p:cNvSpPr txBox="1">
            <a:spLocks noChangeArrowheads="1"/>
          </p:cNvSpPr>
          <p:nvPr/>
        </p:nvSpPr>
        <p:spPr bwMode="auto">
          <a:xfrm>
            <a:off x="112371" y="6471848"/>
            <a:ext cx="8883526" cy="400110"/>
          </a:xfrm>
          <a:prstGeom prst="rect">
            <a:avLst/>
          </a:prstGeom>
          <a:noFill/>
          <a:ln w="9525">
            <a:noFill/>
            <a:miter lim="800000"/>
            <a:headEnd/>
            <a:tailEnd/>
          </a:ln>
        </p:spPr>
        <p:txBody>
          <a:bodyPr wrap="square" anchor="b">
            <a:spAutoFit/>
          </a:bodyPr>
          <a:lstStyle/>
          <a:p>
            <a:r>
              <a:rPr lang="en-US" sz="1000" dirty="0">
                <a:solidFill>
                  <a:schemeClr val="bg2"/>
                </a:solidFill>
                <a:cs typeface="Arial" pitchFamily="34" charset="0"/>
              </a:rPr>
              <a:t>Costigan </a:t>
            </a:r>
            <a:r>
              <a:rPr lang="en-US" sz="1000" dirty="0" smtClean="0">
                <a:solidFill>
                  <a:schemeClr val="bg2"/>
                </a:solidFill>
                <a:cs typeface="Arial" pitchFamily="34" charset="0"/>
              </a:rPr>
              <a:t>M </a:t>
            </a:r>
            <a:r>
              <a:rPr lang="en-US" sz="1000" i="1" dirty="0">
                <a:solidFill>
                  <a:schemeClr val="bg2"/>
                </a:solidFill>
                <a:cs typeface="Arial" pitchFamily="34" charset="0"/>
              </a:rPr>
              <a:t>et al. Annu Rev Neurosci</a:t>
            </a:r>
            <a:r>
              <a:rPr lang="en-US" sz="1000" dirty="0">
                <a:solidFill>
                  <a:schemeClr val="bg2"/>
                </a:solidFill>
                <a:cs typeface="Arial" pitchFamily="34" charset="0"/>
              </a:rPr>
              <a:t> 2009</a:t>
            </a:r>
            <a:r>
              <a:rPr lang="en-US" sz="1000" dirty="0" smtClean="0">
                <a:solidFill>
                  <a:schemeClr val="bg2"/>
                </a:solidFill>
                <a:cs typeface="Arial" pitchFamily="34" charset="0"/>
              </a:rPr>
              <a:t>; 32:1-32; Costigan M </a:t>
            </a:r>
            <a:r>
              <a:rPr lang="en-US" sz="1000" i="1" dirty="0">
                <a:solidFill>
                  <a:schemeClr val="bg2"/>
                </a:solidFill>
                <a:cs typeface="Arial" pitchFamily="34" charset="0"/>
              </a:rPr>
              <a:t>et al. </a:t>
            </a:r>
            <a:r>
              <a:rPr lang="en-US" sz="1000" dirty="0">
                <a:solidFill>
                  <a:schemeClr val="bg2"/>
                </a:solidFill>
                <a:cs typeface="Arial" pitchFamily="34" charset="0"/>
              </a:rPr>
              <a:t>In: Siegel </a:t>
            </a:r>
            <a:r>
              <a:rPr lang="en-US" sz="1000" dirty="0" smtClean="0">
                <a:solidFill>
                  <a:schemeClr val="bg2"/>
                </a:solidFill>
                <a:cs typeface="Arial" pitchFamily="34" charset="0"/>
              </a:rPr>
              <a:t>GJ </a:t>
            </a:r>
            <a:r>
              <a:rPr lang="en-US" sz="1000" i="1" dirty="0">
                <a:solidFill>
                  <a:schemeClr val="bg2"/>
                </a:solidFill>
                <a:cs typeface="Arial" pitchFamily="34" charset="0"/>
              </a:rPr>
              <a:t>et </a:t>
            </a:r>
            <a:r>
              <a:rPr lang="en-US" sz="1000" i="1" dirty="0" smtClean="0">
                <a:solidFill>
                  <a:schemeClr val="bg2"/>
                </a:solidFill>
                <a:cs typeface="Arial" pitchFamily="34" charset="0"/>
              </a:rPr>
              <a:t>al</a:t>
            </a:r>
            <a:r>
              <a:rPr lang="en-US" sz="1000" dirty="0" smtClean="0">
                <a:solidFill>
                  <a:schemeClr val="bg2"/>
                </a:solidFill>
                <a:cs typeface="Arial" pitchFamily="34" charset="0"/>
              </a:rPr>
              <a:t> (eds). </a:t>
            </a:r>
            <a:r>
              <a:rPr lang="en-US" sz="1000" i="1" dirty="0">
                <a:solidFill>
                  <a:schemeClr val="bg2"/>
                </a:solidFill>
                <a:cs typeface="Arial" pitchFamily="34" charset="0"/>
              </a:rPr>
              <a:t>Basic Neurochemistry: Molecular, </a:t>
            </a:r>
          </a:p>
          <a:p>
            <a:pPr marL="169863" indent="-169863"/>
            <a:r>
              <a:rPr lang="en-US" sz="1000" i="1" dirty="0">
                <a:solidFill>
                  <a:schemeClr val="bg2"/>
                </a:solidFill>
                <a:cs typeface="Arial" pitchFamily="34" charset="0"/>
              </a:rPr>
              <a:t>Cellular and Medical Aspects</a:t>
            </a:r>
            <a:r>
              <a:rPr lang="en-US" sz="1000" dirty="0">
                <a:solidFill>
                  <a:schemeClr val="bg2"/>
                </a:solidFill>
                <a:cs typeface="Arial" pitchFamily="34" charset="0"/>
              </a:rPr>
              <a:t>. </a:t>
            </a:r>
            <a:r>
              <a:rPr lang="en-US" sz="1000" dirty="0" smtClean="0">
                <a:solidFill>
                  <a:schemeClr val="bg2"/>
                </a:solidFill>
                <a:cs typeface="Arial" pitchFamily="34" charset="0"/>
              </a:rPr>
              <a:t>7th </a:t>
            </a:r>
            <a:r>
              <a:rPr lang="en-US" sz="1000" dirty="0">
                <a:solidFill>
                  <a:schemeClr val="bg2"/>
                </a:solidFill>
                <a:cs typeface="Arial" pitchFamily="34" charset="0"/>
              </a:rPr>
              <a:t>ed. Elsevier Academic Press</a:t>
            </a:r>
            <a:r>
              <a:rPr lang="en-US" sz="1000" dirty="0" smtClean="0">
                <a:solidFill>
                  <a:schemeClr val="bg2"/>
                </a:solidFill>
                <a:cs typeface="Arial" pitchFamily="34" charset="0"/>
              </a:rPr>
              <a:t>; Burlington</a:t>
            </a:r>
            <a:r>
              <a:rPr lang="en-US" sz="1000" dirty="0">
                <a:solidFill>
                  <a:schemeClr val="bg2"/>
                </a:solidFill>
                <a:cs typeface="Arial" pitchFamily="34" charset="0"/>
              </a:rPr>
              <a:t>, MA: </a:t>
            </a:r>
            <a:r>
              <a:rPr lang="en-US" sz="1000" dirty="0" smtClean="0">
                <a:solidFill>
                  <a:schemeClr val="bg2"/>
                </a:solidFill>
                <a:cs typeface="Arial" pitchFamily="34" charset="0"/>
              </a:rPr>
              <a:t>2006; Staud </a:t>
            </a:r>
            <a:r>
              <a:rPr lang="en-US" sz="1000" dirty="0">
                <a:solidFill>
                  <a:schemeClr val="bg2"/>
                </a:solidFill>
                <a:cs typeface="Arial" pitchFamily="34" charset="0"/>
              </a:rPr>
              <a:t>R. </a:t>
            </a:r>
            <a:r>
              <a:rPr lang="en-US" sz="1000" i="1" dirty="0">
                <a:solidFill>
                  <a:schemeClr val="bg2"/>
                </a:solidFill>
                <a:cs typeface="Arial" pitchFamily="34" charset="0"/>
              </a:rPr>
              <a:t>Arthritis Res Ther</a:t>
            </a:r>
            <a:r>
              <a:rPr lang="en-US" sz="1000" dirty="0">
                <a:solidFill>
                  <a:schemeClr val="bg2"/>
                </a:solidFill>
                <a:cs typeface="Arial" pitchFamily="34" charset="0"/>
              </a:rPr>
              <a:t> </a:t>
            </a:r>
            <a:r>
              <a:rPr lang="en-US" sz="1000" dirty="0" smtClean="0">
                <a:solidFill>
                  <a:schemeClr val="bg2"/>
                </a:solidFill>
                <a:cs typeface="Arial" pitchFamily="34" charset="0"/>
              </a:rPr>
              <a:t>2006; 8(3):208-</a:t>
            </a:r>
            <a:r>
              <a:rPr lang="pt-BR" sz="1000" dirty="0" smtClean="0">
                <a:solidFill>
                  <a:schemeClr val="bg2"/>
                </a:solidFill>
                <a:cs typeface="Arial" pitchFamily="34" charset="0"/>
              </a:rPr>
              <a:t>14</a:t>
            </a:r>
            <a:r>
              <a:rPr lang="en-US" sz="1000" dirty="0" smtClean="0">
                <a:solidFill>
                  <a:schemeClr val="bg2"/>
                </a:solidFill>
                <a:cs typeface="Arial" pitchFamily="34" charset="0"/>
              </a:rPr>
              <a:t>.</a:t>
            </a:r>
            <a:endParaRPr lang="en-US" sz="1000" dirty="0">
              <a:solidFill>
                <a:schemeClr val="bg2"/>
              </a:solidFill>
              <a:cs typeface="Arial" pitchFamily="34" charset="0"/>
            </a:endParaRPr>
          </a:p>
        </p:txBody>
      </p:sp>
      <p:sp>
        <p:nvSpPr>
          <p:cNvPr id="16" name="Rectangle 20"/>
          <p:cNvSpPr>
            <a:spLocks noGrp="1" noChangeArrowheads="1"/>
          </p:cNvSpPr>
          <p:nvPr>
            <p:ph type="title"/>
          </p:nvPr>
        </p:nvSpPr>
        <p:spPr>
          <a:xfrm>
            <a:off x="457200" y="274638"/>
            <a:ext cx="8229600" cy="1143000"/>
          </a:xfrm>
        </p:spPr>
        <p:txBody>
          <a:bodyPr>
            <a:normAutofit/>
          </a:bodyPr>
          <a:lstStyle/>
          <a:p>
            <a:r>
              <a:rPr lang="es-MX" sz="3000" b="1" dirty="0" smtClean="0">
                <a:latin typeface="Arial" pitchFamily="34" charset="0"/>
                <a:cs typeface="Arial" pitchFamily="34" charset="0"/>
              </a:rPr>
              <a:t>Sensibilización Central</a:t>
            </a:r>
            <a:endParaRPr lang="es-MX" sz="3000" b="1" baseline="30000" dirty="0" smtClean="0">
              <a:latin typeface="Arial" pitchFamily="34" charset="0"/>
              <a:cs typeface="Arial" pitchFamily="34" charset="0"/>
            </a:endParaRPr>
          </a:p>
        </p:txBody>
      </p:sp>
      <p:sp>
        <p:nvSpPr>
          <p:cNvPr id="17" name="Text Box 8"/>
          <p:cNvSpPr txBox="1">
            <a:spLocks noChangeArrowheads="1"/>
          </p:cNvSpPr>
          <p:nvPr/>
        </p:nvSpPr>
        <p:spPr bwMode="auto">
          <a:xfrm>
            <a:off x="6155873" y="1825079"/>
            <a:ext cx="1418630"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fontAlgn="auto">
              <a:spcBef>
                <a:spcPct val="50000"/>
              </a:spcBef>
              <a:spcAft>
                <a:spcPts val="0"/>
              </a:spcAft>
              <a:defRPr/>
            </a:pPr>
            <a:r>
              <a:rPr lang="es-MX" sz="1400" b="1" dirty="0" smtClean="0">
                <a:solidFill>
                  <a:schemeClr val="bg2"/>
                </a:solidFill>
                <a:latin typeface="Arial" pitchFamily="34" charset="0"/>
                <a:cs typeface="Arial" pitchFamily="34" charset="0"/>
              </a:rPr>
              <a:t>Canal de Ca</a:t>
            </a:r>
            <a:r>
              <a:rPr lang="es-MX" sz="1400" b="1" baseline="30000" dirty="0" smtClean="0">
                <a:solidFill>
                  <a:schemeClr val="bg2"/>
                </a:solidFill>
                <a:latin typeface="Arial" pitchFamily="34" charset="0"/>
                <a:cs typeface="Arial" pitchFamily="34" charset="0"/>
              </a:rPr>
              <a:t>2+</a:t>
            </a:r>
            <a:r>
              <a:rPr lang="es-MX" sz="1400" b="1" dirty="0" smtClean="0">
                <a:solidFill>
                  <a:schemeClr val="bg2"/>
                </a:solidFill>
                <a:latin typeface="Arial" pitchFamily="34" charset="0"/>
                <a:cs typeface="Arial" pitchFamily="34" charset="0"/>
              </a:rPr>
              <a:t> </a:t>
            </a:r>
            <a:endParaRPr lang="es-MX" sz="1400" b="1" dirty="0">
              <a:solidFill>
                <a:schemeClr val="bg2"/>
              </a:solidFill>
              <a:latin typeface="Arial" pitchFamily="34" charset="0"/>
              <a:cs typeface="Arial" pitchFamily="34" charset="0"/>
            </a:endParaRPr>
          </a:p>
        </p:txBody>
      </p:sp>
      <p:sp>
        <p:nvSpPr>
          <p:cNvPr id="21" name="Text Box 10"/>
          <p:cNvSpPr txBox="1">
            <a:spLocks noChangeArrowheads="1"/>
          </p:cNvSpPr>
          <p:nvPr/>
        </p:nvSpPr>
        <p:spPr bwMode="auto">
          <a:xfrm>
            <a:off x="6740798" y="2686875"/>
            <a:ext cx="1071562"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fontAlgn="auto">
              <a:spcBef>
                <a:spcPct val="50000"/>
              </a:spcBef>
              <a:spcAft>
                <a:spcPts val="0"/>
              </a:spcAft>
              <a:defRPr/>
            </a:pPr>
            <a:r>
              <a:rPr lang="es-MX" sz="1400" b="1" dirty="0" smtClean="0">
                <a:solidFill>
                  <a:schemeClr val="bg2"/>
                </a:solidFill>
                <a:latin typeface="Arial" pitchFamily="34" charset="0"/>
                <a:cs typeface="Arial" pitchFamily="34" charset="0"/>
              </a:rPr>
              <a:t>Ion Ca</a:t>
            </a:r>
            <a:r>
              <a:rPr lang="es-MX" sz="1400" b="1" baseline="30000" dirty="0" smtClean="0">
                <a:solidFill>
                  <a:schemeClr val="bg2"/>
                </a:solidFill>
                <a:latin typeface="Arial" pitchFamily="34" charset="0"/>
                <a:cs typeface="Arial" pitchFamily="34" charset="0"/>
              </a:rPr>
              <a:t>2+</a:t>
            </a:r>
            <a:endParaRPr lang="es-MX" sz="1400" b="1" dirty="0">
              <a:solidFill>
                <a:schemeClr val="bg2"/>
              </a:solidFill>
              <a:latin typeface="Arial" pitchFamily="34" charset="0"/>
              <a:cs typeface="Arial" pitchFamily="34" charset="0"/>
            </a:endParaRPr>
          </a:p>
        </p:txBody>
      </p:sp>
      <p:sp>
        <p:nvSpPr>
          <p:cNvPr id="22" name="Text Box 14"/>
          <p:cNvSpPr txBox="1">
            <a:spLocks noChangeArrowheads="1"/>
          </p:cNvSpPr>
          <p:nvPr/>
        </p:nvSpPr>
        <p:spPr bwMode="auto">
          <a:xfrm>
            <a:off x="1619672" y="5066600"/>
            <a:ext cx="1939403"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fontAlgn="auto">
              <a:spcBef>
                <a:spcPct val="50000"/>
              </a:spcBef>
              <a:spcAft>
                <a:spcPts val="0"/>
              </a:spcAft>
              <a:defRPr/>
            </a:pPr>
            <a:r>
              <a:rPr lang="es-MX" sz="1400" b="1" dirty="0" smtClean="0">
                <a:solidFill>
                  <a:schemeClr val="bg2"/>
                </a:solidFill>
                <a:latin typeface="Arial" pitchFamily="34" charset="0"/>
                <a:cs typeface="Arial" pitchFamily="34" charset="0"/>
              </a:rPr>
              <a:t>Neurotransmisores</a:t>
            </a:r>
            <a:endParaRPr lang="es-MX" sz="1400" b="1" dirty="0">
              <a:solidFill>
                <a:schemeClr val="bg2"/>
              </a:solidFill>
              <a:latin typeface="Arial" pitchFamily="34" charset="0"/>
              <a:cs typeface="Arial" pitchFamily="34" charset="0"/>
            </a:endParaRPr>
          </a:p>
        </p:txBody>
      </p:sp>
      <p:sp>
        <p:nvSpPr>
          <p:cNvPr id="23" name="Line 15"/>
          <p:cNvSpPr>
            <a:spLocks noChangeShapeType="1"/>
          </p:cNvSpPr>
          <p:nvPr/>
        </p:nvSpPr>
        <p:spPr bwMode="auto">
          <a:xfrm flipV="1">
            <a:off x="4961210" y="4271963"/>
            <a:ext cx="628650" cy="79375"/>
          </a:xfrm>
          <a:prstGeom prst="line">
            <a:avLst/>
          </a:prstGeom>
          <a:noFill/>
          <a:ln w="9525">
            <a:solidFill>
              <a:srgbClr val="FFFFFF"/>
            </a:solidFill>
            <a:round/>
            <a:headEnd/>
            <a:tailEnd/>
          </a:ln>
        </p:spPr>
        <p:txBody>
          <a:bodyPr/>
          <a:lstStyle/>
          <a:p>
            <a:endParaRPr lang="es-MX" dirty="0">
              <a:latin typeface="Arial" pitchFamily="34" charset="0"/>
              <a:cs typeface="Arial" pitchFamily="34" charset="0"/>
            </a:endParaRPr>
          </a:p>
        </p:txBody>
      </p:sp>
      <p:pic>
        <p:nvPicPr>
          <p:cNvPr id="25" name="Picture 6" descr="Image_1"/>
          <p:cNvPicPr preferRelativeResize="0">
            <a:picLocks noChangeAspect="1" noChangeArrowheads="1"/>
          </p:cNvPicPr>
          <p:nvPr/>
        </p:nvPicPr>
        <p:blipFill>
          <a:blip r:embed="rId4" cstate="print"/>
          <a:srcRect/>
          <a:stretch>
            <a:fillRect/>
          </a:stretch>
        </p:blipFill>
        <p:spPr bwMode="auto">
          <a:xfrm>
            <a:off x="2561359" y="1448148"/>
            <a:ext cx="4320480" cy="4320480"/>
          </a:xfrm>
          <a:prstGeom prst="rect">
            <a:avLst/>
          </a:prstGeom>
          <a:noFill/>
          <a:ln w="9525">
            <a:noFill/>
            <a:miter lim="800000"/>
            <a:headEnd/>
            <a:tailEnd/>
          </a:ln>
        </p:spPr>
      </p:pic>
      <p:sp>
        <p:nvSpPr>
          <p:cNvPr id="26" name="Text Box 12"/>
          <p:cNvSpPr txBox="1">
            <a:spLocks noChangeArrowheads="1"/>
          </p:cNvSpPr>
          <p:nvPr/>
        </p:nvSpPr>
        <p:spPr bwMode="auto">
          <a:xfrm>
            <a:off x="4427984" y="4989804"/>
            <a:ext cx="1514270"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fontAlgn="auto">
              <a:spcBef>
                <a:spcPct val="50000"/>
              </a:spcBef>
              <a:spcAft>
                <a:spcPts val="0"/>
              </a:spcAft>
              <a:defRPr/>
            </a:pPr>
            <a:r>
              <a:rPr lang="es-MX" sz="1400" b="1" dirty="0" smtClean="0">
                <a:solidFill>
                  <a:srgbClr val="FFFFFF"/>
                </a:solidFill>
                <a:latin typeface="Arial" pitchFamily="34" charset="0"/>
                <a:cs typeface="Arial" pitchFamily="34" charset="0"/>
              </a:rPr>
              <a:t>Postsináptica</a:t>
            </a:r>
            <a:endParaRPr lang="es-MX" sz="1400" b="1" dirty="0">
              <a:solidFill>
                <a:srgbClr val="FFFFFF"/>
              </a:solidFill>
              <a:latin typeface="Arial" pitchFamily="34" charset="0"/>
              <a:cs typeface="Arial" pitchFamily="34" charset="0"/>
            </a:endParaRPr>
          </a:p>
        </p:txBody>
      </p:sp>
      <p:sp>
        <p:nvSpPr>
          <p:cNvPr id="28" name="Text Box 13"/>
          <p:cNvSpPr txBox="1">
            <a:spLocks noChangeArrowheads="1"/>
          </p:cNvSpPr>
          <p:nvPr/>
        </p:nvSpPr>
        <p:spPr bwMode="auto">
          <a:xfrm>
            <a:off x="3204233" y="2140698"/>
            <a:ext cx="1301342"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fontAlgn="auto">
              <a:spcBef>
                <a:spcPct val="50000"/>
              </a:spcBef>
              <a:spcAft>
                <a:spcPts val="0"/>
              </a:spcAft>
              <a:defRPr/>
            </a:pPr>
            <a:r>
              <a:rPr lang="es-MX" sz="1400" b="1" dirty="0" smtClean="0">
                <a:latin typeface="Arial" pitchFamily="34" charset="0"/>
                <a:cs typeface="Arial" pitchFamily="34" charset="0"/>
              </a:rPr>
              <a:t>Presináptica</a:t>
            </a:r>
            <a:endParaRPr lang="es-MX" sz="1400" b="1" dirty="0">
              <a:latin typeface="Arial" pitchFamily="34" charset="0"/>
              <a:cs typeface="Arial" pitchFamily="34" charset="0"/>
            </a:endParaRPr>
          </a:p>
        </p:txBody>
      </p:sp>
      <p:cxnSp>
        <p:nvCxnSpPr>
          <p:cNvPr id="29" name="Straight Connector 4"/>
          <p:cNvCxnSpPr/>
          <p:nvPr/>
        </p:nvCxnSpPr>
        <p:spPr>
          <a:xfrm flipV="1">
            <a:off x="2849391" y="4271963"/>
            <a:ext cx="709684" cy="71784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3"/>
          <p:cNvCxnSpPr/>
          <p:nvPr/>
        </p:nvCxnSpPr>
        <p:spPr>
          <a:xfrm flipV="1">
            <a:off x="5275535" y="2132856"/>
            <a:ext cx="880338" cy="5206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26"/>
          <p:cNvCxnSpPr/>
          <p:nvPr/>
        </p:nvCxnSpPr>
        <p:spPr>
          <a:xfrm flipH="1">
            <a:off x="6300192" y="2840763"/>
            <a:ext cx="4866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13"/>
          <p:cNvSpPr/>
          <p:nvPr/>
        </p:nvSpPr>
        <p:spPr>
          <a:xfrm>
            <a:off x="5260170" y="4239324"/>
            <a:ext cx="2912230" cy="1754326"/>
          </a:xfrm>
          <a:prstGeom prst="rect">
            <a:avLst/>
          </a:prstGeom>
          <a:solidFill>
            <a:schemeClr val="accent2"/>
          </a:solidFill>
        </p:spPr>
        <p:txBody>
          <a:bodyPr wrap="square">
            <a:spAutoFit/>
          </a:bodyPr>
          <a:lstStyle/>
          <a:p>
            <a:r>
              <a:rPr lang="es-MX" dirty="0" smtClean="0">
                <a:latin typeface="Arial" pitchFamily="34" charset="0"/>
                <a:cs typeface="Arial" pitchFamily="34" charset="0"/>
              </a:rPr>
              <a:t>Se cree que resulta de la liberación excesiva de 2 neurotransmisores importantes:</a:t>
            </a:r>
          </a:p>
          <a:p>
            <a:pPr marL="800100" lvl="1" indent="-342900">
              <a:buFont typeface="Arial" pitchFamily="34" charset="0"/>
              <a:buChar char="•"/>
            </a:pPr>
            <a:r>
              <a:rPr lang="es-MX" b="1" dirty="0" smtClean="0">
                <a:latin typeface="Arial" pitchFamily="34" charset="0"/>
                <a:cs typeface="Arial" pitchFamily="34" charset="0"/>
              </a:rPr>
              <a:t>Sustancia P</a:t>
            </a:r>
          </a:p>
          <a:p>
            <a:pPr marL="800100" lvl="1" indent="-342900">
              <a:buFont typeface="Arial" pitchFamily="34" charset="0"/>
              <a:buChar char="•"/>
            </a:pPr>
            <a:r>
              <a:rPr lang="es-MX" b="1" dirty="0" smtClean="0">
                <a:latin typeface="Arial" pitchFamily="34" charset="0"/>
                <a:cs typeface="Arial" pitchFamily="34" charset="0"/>
              </a:rPr>
              <a:t>Glutamato</a:t>
            </a:r>
            <a:r>
              <a:rPr lang="es-MX" baseline="30000" dirty="0" smtClean="0">
                <a:latin typeface="Arial" pitchFamily="34" charset="0"/>
                <a:cs typeface="Arial" pitchFamily="34" charset="0"/>
              </a:rPr>
              <a:t>3</a:t>
            </a:r>
            <a:endParaRPr lang="es-MX" baseline="300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184182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82" name="Rectangle 62"/>
          <p:cNvSpPr>
            <a:spLocks noChangeArrowheads="1"/>
          </p:cNvSpPr>
          <p:nvPr/>
        </p:nvSpPr>
        <p:spPr bwMode="auto">
          <a:xfrm>
            <a:off x="203889" y="6673055"/>
            <a:ext cx="46736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GB" sz="1000" dirty="0" smtClean="0">
                <a:solidFill>
                  <a:schemeClr val="bg2"/>
                </a:solidFill>
              </a:rPr>
              <a:t>Woolf </a:t>
            </a:r>
            <a:r>
              <a:rPr lang="en-GB" sz="1000" dirty="0">
                <a:solidFill>
                  <a:schemeClr val="bg2"/>
                </a:solidFill>
              </a:rPr>
              <a:t>CJ, Mannion RJ. </a:t>
            </a:r>
            <a:r>
              <a:rPr lang="en-GB" sz="1000" i="1" dirty="0" smtClean="0">
                <a:solidFill>
                  <a:schemeClr val="bg2"/>
                </a:solidFill>
              </a:rPr>
              <a:t>Lancet</a:t>
            </a:r>
            <a:r>
              <a:rPr lang="en-GB" sz="1000" dirty="0" smtClean="0">
                <a:solidFill>
                  <a:schemeClr val="bg2"/>
                </a:solidFill>
              </a:rPr>
              <a:t> </a:t>
            </a:r>
            <a:r>
              <a:rPr lang="en-GB" sz="1000" dirty="0">
                <a:solidFill>
                  <a:schemeClr val="bg2"/>
                </a:solidFill>
              </a:rPr>
              <a:t>1999; 353(9168):1959-64.</a:t>
            </a:r>
            <a:endParaRPr lang="en-US" sz="1000" dirty="0">
              <a:solidFill>
                <a:schemeClr val="bg2"/>
              </a:solidFill>
            </a:endParaRPr>
          </a:p>
        </p:txBody>
      </p:sp>
      <p:sp>
        <p:nvSpPr>
          <p:cNvPr id="17" name="Text Box 17"/>
          <p:cNvSpPr txBox="1">
            <a:spLocks noChangeArrowheads="1"/>
          </p:cNvSpPr>
          <p:nvPr/>
        </p:nvSpPr>
        <p:spPr bwMode="auto">
          <a:xfrm>
            <a:off x="130609" y="3120930"/>
            <a:ext cx="11592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r>
              <a:rPr lang="es-MX" sz="1800" b="1" dirty="0" smtClean="0">
                <a:solidFill>
                  <a:schemeClr val="bg2"/>
                </a:solidFill>
                <a:ea typeface="PMingLiU" pitchFamily="18" charset="-120"/>
              </a:rPr>
              <a:t>Estímulo</a:t>
            </a:r>
          </a:p>
          <a:p>
            <a:pPr algn="ctr"/>
            <a:r>
              <a:rPr lang="es-MX" sz="1800" b="1" dirty="0" smtClean="0">
                <a:solidFill>
                  <a:schemeClr val="bg2"/>
                </a:solidFill>
                <a:ea typeface="PMingLiU" pitchFamily="18" charset="-120"/>
              </a:rPr>
              <a:t>Innocuo</a:t>
            </a:r>
            <a:endParaRPr lang="es-MX" sz="1800" b="1" dirty="0">
              <a:solidFill>
                <a:schemeClr val="bg2"/>
              </a:solidFill>
              <a:ea typeface="PMingLiU" pitchFamily="18" charset="-120"/>
            </a:endParaRPr>
          </a:p>
        </p:txBody>
      </p:sp>
      <p:sp>
        <p:nvSpPr>
          <p:cNvPr id="18" name="Title 1"/>
          <p:cNvSpPr>
            <a:spLocks noGrp="1"/>
          </p:cNvSpPr>
          <p:nvPr>
            <p:ph type="title"/>
          </p:nvPr>
        </p:nvSpPr>
        <p:spPr>
          <a:xfrm>
            <a:off x="609884" y="55563"/>
            <a:ext cx="8229600" cy="1143000"/>
          </a:xfrm>
        </p:spPr>
        <p:txBody>
          <a:bodyPr>
            <a:noAutofit/>
          </a:bodyPr>
          <a:lstStyle/>
          <a:p>
            <a:r>
              <a:rPr lang="es-MX" sz="3600" dirty="0" smtClean="0"/>
              <a:t>Sensibilización Central Después de la Lesión del Nervio</a:t>
            </a:r>
            <a:endParaRPr lang="es-MX" sz="3600" dirty="0"/>
          </a:p>
        </p:txBody>
      </p:sp>
      <p:pic>
        <p:nvPicPr>
          <p:cNvPr id="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7265" y="1514974"/>
            <a:ext cx="6250305" cy="1522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1277" y="3859217"/>
            <a:ext cx="6323171" cy="151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Arrow Connector 10"/>
          <p:cNvCxnSpPr>
            <a:stCxn id="17" idx="3"/>
            <a:endCxn id="19" idx="1"/>
          </p:cNvCxnSpPr>
          <p:nvPr/>
        </p:nvCxnSpPr>
        <p:spPr>
          <a:xfrm flipV="1">
            <a:off x="1289901" y="2276022"/>
            <a:ext cx="1007364" cy="1168074"/>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12"/>
          <p:cNvCxnSpPr>
            <a:stCxn id="17" idx="3"/>
            <a:endCxn id="20" idx="1"/>
          </p:cNvCxnSpPr>
          <p:nvPr/>
        </p:nvCxnSpPr>
        <p:spPr>
          <a:xfrm>
            <a:off x="1289901" y="3444096"/>
            <a:ext cx="991376" cy="1172121"/>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3" name="TextBox 13"/>
          <p:cNvSpPr txBox="1"/>
          <p:nvPr/>
        </p:nvSpPr>
        <p:spPr>
          <a:xfrm>
            <a:off x="4561474" y="2961793"/>
            <a:ext cx="1061509" cy="369332"/>
          </a:xfrm>
          <a:prstGeom prst="rect">
            <a:avLst/>
          </a:prstGeom>
          <a:noFill/>
        </p:spPr>
        <p:txBody>
          <a:bodyPr wrap="none" rtlCol="0">
            <a:spAutoFit/>
          </a:bodyPr>
          <a:lstStyle/>
          <a:p>
            <a:r>
              <a:rPr lang="es-MX" b="1" dirty="0" smtClean="0">
                <a:solidFill>
                  <a:srgbClr val="002060"/>
                </a:solidFill>
              </a:rPr>
              <a:t>NORMAL</a:t>
            </a:r>
            <a:endParaRPr lang="es-MX" b="1" dirty="0">
              <a:solidFill>
                <a:srgbClr val="002060"/>
              </a:solidFill>
            </a:endParaRPr>
          </a:p>
        </p:txBody>
      </p:sp>
      <p:sp>
        <p:nvSpPr>
          <p:cNvPr id="24" name="TextBox 86"/>
          <p:cNvSpPr txBox="1"/>
          <p:nvPr/>
        </p:nvSpPr>
        <p:spPr>
          <a:xfrm>
            <a:off x="4310155" y="5445224"/>
            <a:ext cx="2075953" cy="369332"/>
          </a:xfrm>
          <a:prstGeom prst="rect">
            <a:avLst/>
          </a:prstGeom>
          <a:noFill/>
        </p:spPr>
        <p:txBody>
          <a:bodyPr wrap="none" rtlCol="0">
            <a:spAutoFit/>
          </a:bodyPr>
          <a:lstStyle/>
          <a:p>
            <a:r>
              <a:rPr lang="es-MX" b="1" dirty="0" smtClean="0">
                <a:solidFill>
                  <a:schemeClr val="bg2"/>
                </a:solidFill>
              </a:rPr>
              <a:t>LESIÓN DEL NERVIO</a:t>
            </a:r>
            <a:endParaRPr lang="es-MX" b="1" dirty="0">
              <a:solidFill>
                <a:schemeClr val="bg2"/>
              </a:solidFill>
            </a:endParaRPr>
          </a:p>
        </p:txBody>
      </p:sp>
      <p:sp>
        <p:nvSpPr>
          <p:cNvPr id="25" name="TextBox 14"/>
          <p:cNvSpPr txBox="1"/>
          <p:nvPr/>
        </p:nvSpPr>
        <p:spPr>
          <a:xfrm>
            <a:off x="7673461" y="2860059"/>
            <a:ext cx="1340432" cy="461665"/>
          </a:xfrm>
          <a:prstGeom prst="rect">
            <a:avLst/>
          </a:prstGeom>
          <a:noFill/>
        </p:spPr>
        <p:txBody>
          <a:bodyPr wrap="none" rtlCol="0">
            <a:spAutoFit/>
          </a:bodyPr>
          <a:lstStyle/>
          <a:p>
            <a:r>
              <a:rPr lang="es-MX" sz="2400" b="1" dirty="0" smtClean="0">
                <a:solidFill>
                  <a:srgbClr val="002060"/>
                </a:solidFill>
              </a:rPr>
              <a:t>Sin dolor</a:t>
            </a:r>
            <a:endParaRPr lang="es-MX" sz="2400" b="1" dirty="0">
              <a:solidFill>
                <a:srgbClr val="002060"/>
              </a:solidFill>
            </a:endParaRPr>
          </a:p>
        </p:txBody>
      </p:sp>
      <p:sp>
        <p:nvSpPr>
          <p:cNvPr id="26" name="TextBox 88"/>
          <p:cNvSpPr txBox="1"/>
          <p:nvPr/>
        </p:nvSpPr>
        <p:spPr>
          <a:xfrm>
            <a:off x="7673461" y="5188550"/>
            <a:ext cx="893193" cy="461665"/>
          </a:xfrm>
          <a:prstGeom prst="rect">
            <a:avLst/>
          </a:prstGeom>
          <a:noFill/>
        </p:spPr>
        <p:txBody>
          <a:bodyPr wrap="none" rtlCol="0">
            <a:spAutoFit/>
          </a:bodyPr>
          <a:lstStyle/>
          <a:p>
            <a:r>
              <a:rPr lang="es-MX" sz="2400" b="1" dirty="0" smtClean="0">
                <a:solidFill>
                  <a:srgbClr val="FF0000"/>
                </a:solidFill>
              </a:rPr>
              <a:t>Dolor</a:t>
            </a:r>
            <a:endParaRPr lang="es-MX" sz="2400" b="1" dirty="0">
              <a:solidFill>
                <a:srgbClr val="FF0000"/>
              </a:solidFill>
            </a:endParaRPr>
          </a:p>
        </p:txBody>
      </p:sp>
    </p:spTree>
    <p:extLst>
      <p:ext uri="{BB962C8B-B14F-4D97-AF65-F5344CB8AC3E}">
        <p14:creationId xmlns:p14="http://schemas.microsoft.com/office/powerpoint/2010/main" val="111327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160" name="Text Box 16"/>
          <p:cNvSpPr txBox="1">
            <a:spLocks noChangeArrowheads="1"/>
          </p:cNvSpPr>
          <p:nvPr/>
        </p:nvSpPr>
        <p:spPr bwMode="auto">
          <a:xfrm>
            <a:off x="203874" y="6300641"/>
            <a:ext cx="8528050" cy="523220"/>
          </a:xfrm>
          <a:prstGeom prst="rect">
            <a:avLst/>
          </a:prstGeom>
          <a:noFill/>
          <a:ln w="9525">
            <a:noFill/>
            <a:miter lim="800000"/>
            <a:headEnd/>
            <a:tailEnd/>
          </a:ln>
        </p:spPr>
        <p:txBody>
          <a:bodyPr lIns="0" tIns="0" rIns="0" bIns="0" anchor="b">
            <a:spAutoFit/>
          </a:bodyPr>
          <a:lstStyle/>
          <a:p>
            <a:r>
              <a:rPr lang="es-MX" sz="1200" b="1" dirty="0" smtClean="0">
                <a:solidFill>
                  <a:schemeClr val="bg2"/>
                </a:solidFill>
              </a:rPr>
              <a:t>AMPA = ácido α-amino-3-hidroxi-5-metil-4-isoxazolpropiónico; </a:t>
            </a:r>
            <a:br>
              <a:rPr lang="es-MX" sz="1200" b="1" dirty="0" smtClean="0">
                <a:solidFill>
                  <a:schemeClr val="bg2"/>
                </a:solidFill>
              </a:rPr>
            </a:br>
            <a:r>
              <a:rPr lang="es-MX" sz="1200" b="1" dirty="0" smtClean="0">
                <a:solidFill>
                  <a:schemeClr val="bg2"/>
                </a:solidFill>
              </a:rPr>
              <a:t>GABA = ácido gamma-aminobutírico; NMDA = N-metil-D-aspartato; prostaglandina E; PKC = proteína quinasa C</a:t>
            </a:r>
          </a:p>
          <a:p>
            <a:r>
              <a:rPr lang="en-CA" sz="1000" dirty="0" smtClean="0">
                <a:solidFill>
                  <a:schemeClr val="bg2"/>
                </a:solidFill>
              </a:rPr>
              <a:t>Woolf </a:t>
            </a:r>
            <a:r>
              <a:rPr lang="en-CA" sz="1000" dirty="0">
                <a:solidFill>
                  <a:schemeClr val="bg2"/>
                </a:solidFill>
              </a:rPr>
              <a:t>CJ, Salter MW. </a:t>
            </a:r>
            <a:r>
              <a:rPr lang="en-CA" sz="1000" i="1" dirty="0" smtClean="0">
                <a:solidFill>
                  <a:schemeClr val="bg2"/>
                </a:solidFill>
              </a:rPr>
              <a:t>Science</a:t>
            </a:r>
            <a:r>
              <a:rPr lang="en-CA" sz="1000" dirty="0" smtClean="0">
                <a:solidFill>
                  <a:schemeClr val="bg2"/>
                </a:solidFill>
              </a:rPr>
              <a:t> </a:t>
            </a:r>
            <a:r>
              <a:rPr lang="en-CA" sz="1000" dirty="0">
                <a:solidFill>
                  <a:schemeClr val="bg2"/>
                </a:solidFill>
              </a:rPr>
              <a:t>2000; 288(5472):1765-9.</a:t>
            </a:r>
            <a:endParaRPr lang="en-US" sz="1000" dirty="0">
              <a:solidFill>
                <a:schemeClr val="bg2"/>
              </a:solidFill>
            </a:endParaRPr>
          </a:p>
        </p:txBody>
      </p:sp>
      <p:sp>
        <p:nvSpPr>
          <p:cNvPr id="96" name="Freeform 1034"/>
          <p:cNvSpPr>
            <a:spLocks/>
          </p:cNvSpPr>
          <p:nvPr/>
        </p:nvSpPr>
        <p:spPr bwMode="auto">
          <a:xfrm>
            <a:off x="5322888" y="1412776"/>
            <a:ext cx="2676525" cy="2286000"/>
          </a:xfrm>
          <a:custGeom>
            <a:avLst/>
            <a:gdLst>
              <a:gd name="T0" fmla="*/ 2147483647 w 1686"/>
              <a:gd name="T1" fmla="*/ 0 h 1440"/>
              <a:gd name="T2" fmla="*/ 2147483647 w 1686"/>
              <a:gd name="T3" fmla="*/ 2147483647 h 1440"/>
              <a:gd name="T4" fmla="*/ 2147483647 w 1686"/>
              <a:gd name="T5" fmla="*/ 2147483647 h 1440"/>
              <a:gd name="T6" fmla="*/ 2147483647 w 1686"/>
              <a:gd name="T7" fmla="*/ 2147483647 h 1440"/>
              <a:gd name="T8" fmla="*/ 2147483647 w 1686"/>
              <a:gd name="T9" fmla="*/ 2147483647 h 1440"/>
              <a:gd name="T10" fmla="*/ 2147483647 w 1686"/>
              <a:gd name="T11" fmla="*/ 2147483647 h 1440"/>
              <a:gd name="T12" fmla="*/ 2147483647 w 1686"/>
              <a:gd name="T13" fmla="*/ 2147483647 h 1440"/>
              <a:gd name="T14" fmla="*/ 2147483647 w 1686"/>
              <a:gd name="T15" fmla="*/ 2147483647 h 1440"/>
              <a:gd name="T16" fmla="*/ 2147483647 w 1686"/>
              <a:gd name="T17" fmla="*/ 2147483647 h 1440"/>
              <a:gd name="T18" fmla="*/ 2147483647 w 1686"/>
              <a:gd name="T19" fmla="*/ 2147483647 h 1440"/>
              <a:gd name="T20" fmla="*/ 2147483647 w 1686"/>
              <a:gd name="T21" fmla="*/ 2147483647 h 1440"/>
              <a:gd name="T22" fmla="*/ 2147483647 w 1686"/>
              <a:gd name="T23" fmla="*/ 2147483647 h 1440"/>
              <a:gd name="T24" fmla="*/ 2147483647 w 1686"/>
              <a:gd name="T25" fmla="*/ 2147483647 h 1440"/>
              <a:gd name="T26" fmla="*/ 2147483647 w 1686"/>
              <a:gd name="T27" fmla="*/ 2147483647 h 1440"/>
              <a:gd name="T28" fmla="*/ 2147483647 w 1686"/>
              <a:gd name="T29" fmla="*/ 2147483647 h 1440"/>
              <a:gd name="T30" fmla="*/ 2147483647 w 1686"/>
              <a:gd name="T31" fmla="*/ 2147483647 h 1440"/>
              <a:gd name="T32" fmla="*/ 2147483647 w 1686"/>
              <a:gd name="T33" fmla="*/ 2147483647 h 1440"/>
              <a:gd name="T34" fmla="*/ 2147483647 w 1686"/>
              <a:gd name="T35" fmla="*/ 2147483647 h 1440"/>
              <a:gd name="T36" fmla="*/ 2147483647 w 1686"/>
              <a:gd name="T37" fmla="*/ 2147483647 h 1440"/>
              <a:gd name="T38" fmla="*/ 2147483647 w 1686"/>
              <a:gd name="T39" fmla="*/ 2147483647 h 1440"/>
              <a:gd name="T40" fmla="*/ 2147483647 w 1686"/>
              <a:gd name="T41" fmla="*/ 2147483647 h 1440"/>
              <a:gd name="T42" fmla="*/ 2147483647 w 1686"/>
              <a:gd name="T43" fmla="*/ 2147483647 h 1440"/>
              <a:gd name="T44" fmla="*/ 2147483647 w 1686"/>
              <a:gd name="T45" fmla="*/ 2147483647 h 1440"/>
              <a:gd name="T46" fmla="*/ 2147483647 w 1686"/>
              <a:gd name="T47" fmla="*/ 2147483647 h 1440"/>
              <a:gd name="T48" fmla="*/ 2147483647 w 1686"/>
              <a:gd name="T49" fmla="*/ 2147483647 h 1440"/>
              <a:gd name="T50" fmla="*/ 2147483647 w 1686"/>
              <a:gd name="T51" fmla="*/ 2147483647 h 1440"/>
              <a:gd name="T52" fmla="*/ 2147483647 w 1686"/>
              <a:gd name="T53" fmla="*/ 2147483647 h 1440"/>
              <a:gd name="T54" fmla="*/ 2147483647 w 1686"/>
              <a:gd name="T55" fmla="*/ 2147483647 h 1440"/>
              <a:gd name="T56" fmla="*/ 2147483647 w 1686"/>
              <a:gd name="T57" fmla="*/ 2147483647 h 1440"/>
              <a:gd name="T58" fmla="*/ 2147483647 w 1686"/>
              <a:gd name="T59" fmla="*/ 2147483647 h 1440"/>
              <a:gd name="T60" fmla="*/ 2147483647 w 1686"/>
              <a:gd name="T61" fmla="*/ 2147483647 h 1440"/>
              <a:gd name="T62" fmla="*/ 2147483647 w 1686"/>
              <a:gd name="T63" fmla="*/ 2147483647 h 1440"/>
              <a:gd name="T64" fmla="*/ 2147483647 w 1686"/>
              <a:gd name="T65" fmla="*/ 2147483647 h 1440"/>
              <a:gd name="T66" fmla="*/ 2147483647 w 1686"/>
              <a:gd name="T67" fmla="*/ 2147483647 h 1440"/>
              <a:gd name="T68" fmla="*/ 2147483647 w 1686"/>
              <a:gd name="T69" fmla="*/ 2147483647 h 1440"/>
              <a:gd name="T70" fmla="*/ 2147483647 w 1686"/>
              <a:gd name="T71" fmla="*/ 2147483647 h 1440"/>
              <a:gd name="T72" fmla="*/ 2147483647 w 1686"/>
              <a:gd name="T73" fmla="*/ 2147483647 h 1440"/>
              <a:gd name="T74" fmla="*/ 2147483647 w 1686"/>
              <a:gd name="T75" fmla="*/ 2147483647 h 1440"/>
              <a:gd name="T76" fmla="*/ 2147483647 w 1686"/>
              <a:gd name="T77" fmla="*/ 2147483647 h 1440"/>
              <a:gd name="T78" fmla="*/ 2147483647 w 1686"/>
              <a:gd name="T79" fmla="*/ 2147483647 h 1440"/>
              <a:gd name="T80" fmla="*/ 2147483647 w 1686"/>
              <a:gd name="T81" fmla="*/ 0 h 14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86"/>
              <a:gd name="T124" fmla="*/ 0 h 1440"/>
              <a:gd name="T125" fmla="*/ 1959 w 1686"/>
              <a:gd name="T126" fmla="*/ 1340 h 14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86" h="1440">
                <a:moveTo>
                  <a:pt x="1378" y="40"/>
                </a:moveTo>
                <a:cubicBezTo>
                  <a:pt x="1388" y="60"/>
                  <a:pt x="1459" y="47"/>
                  <a:pt x="1481" y="61"/>
                </a:cubicBezTo>
                <a:cubicBezTo>
                  <a:pt x="1503" y="75"/>
                  <a:pt x="1497" y="108"/>
                  <a:pt x="1509" y="123"/>
                </a:cubicBezTo>
                <a:cubicBezTo>
                  <a:pt x="1521" y="138"/>
                  <a:pt x="1537" y="139"/>
                  <a:pt x="1550" y="150"/>
                </a:cubicBezTo>
                <a:cubicBezTo>
                  <a:pt x="1563" y="161"/>
                  <a:pt x="1576" y="176"/>
                  <a:pt x="1584" y="191"/>
                </a:cubicBezTo>
                <a:cubicBezTo>
                  <a:pt x="1592" y="206"/>
                  <a:pt x="1582" y="218"/>
                  <a:pt x="1598" y="239"/>
                </a:cubicBezTo>
                <a:cubicBezTo>
                  <a:pt x="1614" y="260"/>
                  <a:pt x="1686" y="300"/>
                  <a:pt x="1679" y="318"/>
                </a:cubicBezTo>
                <a:cubicBezTo>
                  <a:pt x="1672" y="336"/>
                  <a:pt x="1598" y="339"/>
                  <a:pt x="1558" y="348"/>
                </a:cubicBezTo>
                <a:cubicBezTo>
                  <a:pt x="1473" y="381"/>
                  <a:pt x="1406" y="448"/>
                  <a:pt x="1326" y="492"/>
                </a:cubicBezTo>
                <a:cubicBezTo>
                  <a:pt x="1287" y="512"/>
                  <a:pt x="1254" y="542"/>
                  <a:pt x="1219" y="568"/>
                </a:cubicBezTo>
                <a:cubicBezTo>
                  <a:pt x="1196" y="586"/>
                  <a:pt x="1167" y="593"/>
                  <a:pt x="1146" y="613"/>
                </a:cubicBezTo>
                <a:cubicBezTo>
                  <a:pt x="1054" y="695"/>
                  <a:pt x="1166" y="599"/>
                  <a:pt x="1074" y="667"/>
                </a:cubicBezTo>
                <a:cubicBezTo>
                  <a:pt x="1050" y="684"/>
                  <a:pt x="1043" y="706"/>
                  <a:pt x="1018" y="719"/>
                </a:cubicBezTo>
                <a:cubicBezTo>
                  <a:pt x="988" y="761"/>
                  <a:pt x="1009" y="735"/>
                  <a:pt x="947" y="784"/>
                </a:cubicBezTo>
                <a:cubicBezTo>
                  <a:pt x="905" y="817"/>
                  <a:pt x="865" y="861"/>
                  <a:pt x="827" y="899"/>
                </a:cubicBezTo>
                <a:cubicBezTo>
                  <a:pt x="770" y="954"/>
                  <a:pt x="754" y="1026"/>
                  <a:pt x="722" y="1099"/>
                </a:cubicBezTo>
                <a:cubicBezTo>
                  <a:pt x="709" y="1213"/>
                  <a:pt x="665" y="1317"/>
                  <a:pt x="595" y="1387"/>
                </a:cubicBezTo>
                <a:cubicBezTo>
                  <a:pt x="571" y="1440"/>
                  <a:pt x="566" y="1439"/>
                  <a:pt x="514" y="1432"/>
                </a:cubicBezTo>
                <a:cubicBezTo>
                  <a:pt x="502" y="1343"/>
                  <a:pt x="491" y="1255"/>
                  <a:pt x="468" y="1169"/>
                </a:cubicBezTo>
                <a:cubicBezTo>
                  <a:pt x="465" y="1154"/>
                  <a:pt x="463" y="1136"/>
                  <a:pt x="456" y="1122"/>
                </a:cubicBezTo>
                <a:cubicBezTo>
                  <a:pt x="447" y="1102"/>
                  <a:pt x="421" y="1068"/>
                  <a:pt x="421" y="1068"/>
                </a:cubicBezTo>
                <a:cubicBezTo>
                  <a:pt x="394" y="980"/>
                  <a:pt x="342" y="923"/>
                  <a:pt x="281" y="871"/>
                </a:cubicBezTo>
                <a:cubicBezTo>
                  <a:pt x="272" y="863"/>
                  <a:pt x="266" y="851"/>
                  <a:pt x="256" y="845"/>
                </a:cubicBezTo>
                <a:cubicBezTo>
                  <a:pt x="217" y="822"/>
                  <a:pt x="189" y="830"/>
                  <a:pt x="147" y="825"/>
                </a:cubicBezTo>
                <a:cubicBezTo>
                  <a:pt x="109" y="822"/>
                  <a:pt x="74" y="808"/>
                  <a:pt x="38" y="797"/>
                </a:cubicBezTo>
                <a:cubicBezTo>
                  <a:pt x="26" y="780"/>
                  <a:pt x="0" y="765"/>
                  <a:pt x="2" y="743"/>
                </a:cubicBezTo>
                <a:cubicBezTo>
                  <a:pt x="2" y="739"/>
                  <a:pt x="7" y="681"/>
                  <a:pt x="12" y="675"/>
                </a:cubicBezTo>
                <a:cubicBezTo>
                  <a:pt x="39" y="633"/>
                  <a:pt x="68" y="628"/>
                  <a:pt x="104" y="610"/>
                </a:cubicBezTo>
                <a:cubicBezTo>
                  <a:pt x="204" y="606"/>
                  <a:pt x="290" y="603"/>
                  <a:pt x="388" y="612"/>
                </a:cubicBezTo>
                <a:cubicBezTo>
                  <a:pt x="435" y="605"/>
                  <a:pt x="484" y="601"/>
                  <a:pt x="531" y="592"/>
                </a:cubicBezTo>
                <a:cubicBezTo>
                  <a:pt x="562" y="585"/>
                  <a:pt x="562" y="573"/>
                  <a:pt x="590" y="557"/>
                </a:cubicBezTo>
                <a:cubicBezTo>
                  <a:pt x="633" y="533"/>
                  <a:pt x="631" y="559"/>
                  <a:pt x="685" y="511"/>
                </a:cubicBezTo>
                <a:cubicBezTo>
                  <a:pt x="729" y="472"/>
                  <a:pt x="707" y="485"/>
                  <a:pt x="750" y="467"/>
                </a:cubicBezTo>
                <a:cubicBezTo>
                  <a:pt x="787" y="433"/>
                  <a:pt x="826" y="410"/>
                  <a:pt x="864" y="381"/>
                </a:cubicBezTo>
                <a:cubicBezTo>
                  <a:pt x="871" y="375"/>
                  <a:pt x="873" y="366"/>
                  <a:pt x="878" y="360"/>
                </a:cubicBezTo>
                <a:cubicBezTo>
                  <a:pt x="914" y="321"/>
                  <a:pt x="947" y="282"/>
                  <a:pt x="983" y="247"/>
                </a:cubicBezTo>
                <a:cubicBezTo>
                  <a:pt x="1052" y="178"/>
                  <a:pt x="1019" y="219"/>
                  <a:pt x="1062" y="191"/>
                </a:cubicBezTo>
                <a:cubicBezTo>
                  <a:pt x="1095" y="170"/>
                  <a:pt x="1125" y="145"/>
                  <a:pt x="1156" y="125"/>
                </a:cubicBezTo>
                <a:cubicBezTo>
                  <a:pt x="1186" y="107"/>
                  <a:pt x="1236" y="99"/>
                  <a:pt x="1251" y="79"/>
                </a:cubicBezTo>
                <a:cubicBezTo>
                  <a:pt x="1266" y="59"/>
                  <a:pt x="1230" y="12"/>
                  <a:pt x="1248" y="6"/>
                </a:cubicBezTo>
                <a:cubicBezTo>
                  <a:pt x="1266" y="0"/>
                  <a:pt x="1336" y="34"/>
                  <a:pt x="1358" y="40"/>
                </a:cubicBezTo>
                <a:cubicBezTo>
                  <a:pt x="1380" y="46"/>
                  <a:pt x="1374" y="40"/>
                  <a:pt x="1378" y="40"/>
                </a:cubicBezTo>
                <a:close/>
              </a:path>
            </a:pathLst>
          </a:custGeom>
          <a:gradFill rotWithShape="0">
            <a:gsLst>
              <a:gs pos="0">
                <a:schemeClr val="bg2"/>
              </a:gs>
              <a:gs pos="100000">
                <a:schemeClr val="tx2"/>
              </a:gs>
            </a:gsLst>
            <a:path path="rect">
              <a:fillToRect t="100000" r="100000"/>
            </a:path>
          </a:gradFill>
          <a:ln w="12700">
            <a:noFill/>
            <a:round/>
            <a:headEnd type="none" w="sm" len="sm"/>
            <a:tailEnd type="none" w="sm" len="sm"/>
          </a:ln>
          <a:scene3d>
            <a:camera prst="orthographicFront"/>
            <a:lightRig rig="threePt" dir="t"/>
          </a:scene3d>
          <a:sp3d>
            <a:bevelT/>
          </a:sp3d>
        </p:spPr>
        <p:txBody>
          <a:bodyPr wrap="none" anchor="ctr"/>
          <a:lstStyle/>
          <a:p>
            <a:endParaRPr lang="es-MX" dirty="0"/>
          </a:p>
        </p:txBody>
      </p:sp>
      <p:sp>
        <p:nvSpPr>
          <p:cNvPr id="97" name="Rectangle 4"/>
          <p:cNvSpPr>
            <a:spLocks noGrp="1" noChangeArrowheads="1"/>
          </p:cNvSpPr>
          <p:nvPr>
            <p:ph type="title"/>
          </p:nvPr>
        </p:nvSpPr>
        <p:spPr>
          <a:xfrm>
            <a:off x="431800" y="0"/>
            <a:ext cx="8229600" cy="1143000"/>
          </a:xfrm>
        </p:spPr>
        <p:txBody>
          <a:bodyPr>
            <a:noAutofit/>
          </a:bodyPr>
          <a:lstStyle/>
          <a:p>
            <a:r>
              <a:rPr lang="es-MX" sz="3600" dirty="0" smtClean="0"/>
              <a:t>Sensibilización central</a:t>
            </a:r>
          </a:p>
        </p:txBody>
      </p:sp>
      <p:sp>
        <p:nvSpPr>
          <p:cNvPr id="98" name="Freeform 1028"/>
          <p:cNvSpPr>
            <a:spLocks/>
          </p:cNvSpPr>
          <p:nvPr/>
        </p:nvSpPr>
        <p:spPr bwMode="auto">
          <a:xfrm>
            <a:off x="1987550" y="1427063"/>
            <a:ext cx="2728913" cy="2143125"/>
          </a:xfrm>
          <a:custGeom>
            <a:avLst/>
            <a:gdLst>
              <a:gd name="T0" fmla="*/ 2147483647 w 1719"/>
              <a:gd name="T1" fmla="*/ 2147483647 h 1350"/>
              <a:gd name="T2" fmla="*/ 2147483647 w 1719"/>
              <a:gd name="T3" fmla="*/ 2147483647 h 1350"/>
              <a:gd name="T4" fmla="*/ 2147483647 w 1719"/>
              <a:gd name="T5" fmla="*/ 2147483647 h 1350"/>
              <a:gd name="T6" fmla="*/ 2147483647 w 1719"/>
              <a:gd name="T7" fmla="*/ 2147483647 h 1350"/>
              <a:gd name="T8" fmla="*/ 2147483647 w 1719"/>
              <a:gd name="T9" fmla="*/ 0 h 1350"/>
              <a:gd name="T10" fmla="*/ 2147483647 w 1719"/>
              <a:gd name="T11" fmla="*/ 2147483647 h 1350"/>
              <a:gd name="T12" fmla="*/ 2147483647 w 1719"/>
              <a:gd name="T13" fmla="*/ 2147483647 h 1350"/>
              <a:gd name="T14" fmla="*/ 2147483647 w 1719"/>
              <a:gd name="T15" fmla="*/ 2147483647 h 1350"/>
              <a:gd name="T16" fmla="*/ 2147483647 w 1719"/>
              <a:gd name="T17" fmla="*/ 2147483647 h 1350"/>
              <a:gd name="T18" fmla="*/ 2147483647 w 1719"/>
              <a:gd name="T19" fmla="*/ 2147483647 h 1350"/>
              <a:gd name="T20" fmla="*/ 2147483647 w 1719"/>
              <a:gd name="T21" fmla="*/ 2147483647 h 1350"/>
              <a:gd name="T22" fmla="*/ 2147483647 w 1719"/>
              <a:gd name="T23" fmla="*/ 2147483647 h 1350"/>
              <a:gd name="T24" fmla="*/ 2147483647 w 1719"/>
              <a:gd name="T25" fmla="*/ 2147483647 h 1350"/>
              <a:gd name="T26" fmla="*/ 2147483647 w 1719"/>
              <a:gd name="T27" fmla="*/ 2147483647 h 1350"/>
              <a:gd name="T28" fmla="*/ 2147483647 w 1719"/>
              <a:gd name="T29" fmla="*/ 2147483647 h 1350"/>
              <a:gd name="T30" fmla="*/ 2147483647 w 1719"/>
              <a:gd name="T31" fmla="*/ 2147483647 h 1350"/>
              <a:gd name="T32" fmla="*/ 2147483647 w 1719"/>
              <a:gd name="T33" fmla="*/ 2147483647 h 1350"/>
              <a:gd name="T34" fmla="*/ 2147483647 w 1719"/>
              <a:gd name="T35" fmla="*/ 2147483647 h 1350"/>
              <a:gd name="T36" fmla="*/ 2147483647 w 1719"/>
              <a:gd name="T37" fmla="*/ 2147483647 h 1350"/>
              <a:gd name="T38" fmla="*/ 2147483647 w 1719"/>
              <a:gd name="T39" fmla="*/ 2147483647 h 1350"/>
              <a:gd name="T40" fmla="*/ 2147483647 w 1719"/>
              <a:gd name="T41" fmla="*/ 2147483647 h 1350"/>
              <a:gd name="T42" fmla="*/ 2147483647 w 1719"/>
              <a:gd name="T43" fmla="*/ 2147483647 h 1350"/>
              <a:gd name="T44" fmla="*/ 2147483647 w 1719"/>
              <a:gd name="T45" fmla="*/ 2147483647 h 1350"/>
              <a:gd name="T46" fmla="*/ 2147483647 w 1719"/>
              <a:gd name="T47" fmla="*/ 2147483647 h 1350"/>
              <a:gd name="T48" fmla="*/ 2147483647 w 1719"/>
              <a:gd name="T49" fmla="*/ 2147483647 h 1350"/>
              <a:gd name="T50" fmla="*/ 2147483647 w 1719"/>
              <a:gd name="T51" fmla="*/ 2147483647 h 1350"/>
              <a:gd name="T52" fmla="*/ 2147483647 w 1719"/>
              <a:gd name="T53" fmla="*/ 2147483647 h 1350"/>
              <a:gd name="T54" fmla="*/ 2147483647 w 1719"/>
              <a:gd name="T55" fmla="*/ 2147483647 h 1350"/>
              <a:gd name="T56" fmla="*/ 2147483647 w 1719"/>
              <a:gd name="T57" fmla="*/ 2147483647 h 1350"/>
              <a:gd name="T58" fmla="*/ 2147483647 w 1719"/>
              <a:gd name="T59" fmla="*/ 2147483647 h 1350"/>
              <a:gd name="T60" fmla="*/ 2147483647 w 1719"/>
              <a:gd name="T61" fmla="*/ 2147483647 h 1350"/>
              <a:gd name="T62" fmla="*/ 2147483647 w 1719"/>
              <a:gd name="T63" fmla="*/ 2147483647 h 1350"/>
              <a:gd name="T64" fmla="*/ 2147483647 w 1719"/>
              <a:gd name="T65" fmla="*/ 2147483647 h 1350"/>
              <a:gd name="T66" fmla="*/ 2147483647 w 1719"/>
              <a:gd name="T67" fmla="*/ 2147483647 h 13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19"/>
              <a:gd name="T103" fmla="*/ 0 h 1350"/>
              <a:gd name="T104" fmla="*/ 1533 w 1719"/>
              <a:gd name="T105" fmla="*/ 1518 h 13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19" h="1350">
                <a:moveTo>
                  <a:pt x="353" y="134"/>
                </a:moveTo>
                <a:cubicBezTo>
                  <a:pt x="395" y="137"/>
                  <a:pt x="402" y="95"/>
                  <a:pt x="435" y="86"/>
                </a:cubicBezTo>
                <a:cubicBezTo>
                  <a:pt x="468" y="77"/>
                  <a:pt x="521" y="91"/>
                  <a:pt x="551" y="79"/>
                </a:cubicBezTo>
                <a:cubicBezTo>
                  <a:pt x="581" y="67"/>
                  <a:pt x="587" y="22"/>
                  <a:pt x="613" y="11"/>
                </a:cubicBezTo>
                <a:cubicBezTo>
                  <a:pt x="639" y="0"/>
                  <a:pt x="690" y="11"/>
                  <a:pt x="709" y="11"/>
                </a:cubicBezTo>
                <a:cubicBezTo>
                  <a:pt x="728" y="11"/>
                  <a:pt x="727" y="4"/>
                  <a:pt x="730" y="11"/>
                </a:cubicBezTo>
                <a:cubicBezTo>
                  <a:pt x="733" y="18"/>
                  <a:pt x="710" y="32"/>
                  <a:pt x="729" y="55"/>
                </a:cubicBezTo>
                <a:cubicBezTo>
                  <a:pt x="748" y="78"/>
                  <a:pt x="814" y="112"/>
                  <a:pt x="844" y="149"/>
                </a:cubicBezTo>
                <a:cubicBezTo>
                  <a:pt x="865" y="203"/>
                  <a:pt x="837" y="143"/>
                  <a:pt x="882" y="197"/>
                </a:cubicBezTo>
                <a:cubicBezTo>
                  <a:pt x="908" y="228"/>
                  <a:pt x="900" y="274"/>
                  <a:pt x="921" y="307"/>
                </a:cubicBezTo>
                <a:cubicBezTo>
                  <a:pt x="927" y="319"/>
                  <a:pt x="940" y="328"/>
                  <a:pt x="950" y="338"/>
                </a:cubicBezTo>
                <a:cubicBezTo>
                  <a:pt x="976" y="398"/>
                  <a:pt x="1065" y="440"/>
                  <a:pt x="1122" y="479"/>
                </a:cubicBezTo>
                <a:cubicBezTo>
                  <a:pt x="1207" y="537"/>
                  <a:pt x="1296" y="584"/>
                  <a:pt x="1392" y="628"/>
                </a:cubicBezTo>
                <a:cubicBezTo>
                  <a:pt x="1414" y="638"/>
                  <a:pt x="1427" y="657"/>
                  <a:pt x="1450" y="667"/>
                </a:cubicBezTo>
                <a:cubicBezTo>
                  <a:pt x="1492" y="687"/>
                  <a:pt x="1572" y="711"/>
                  <a:pt x="1623" y="722"/>
                </a:cubicBezTo>
                <a:cubicBezTo>
                  <a:pt x="1675" y="751"/>
                  <a:pt x="1697" y="749"/>
                  <a:pt x="1719" y="801"/>
                </a:cubicBezTo>
                <a:cubicBezTo>
                  <a:pt x="1676" y="933"/>
                  <a:pt x="1564" y="904"/>
                  <a:pt x="1402" y="911"/>
                </a:cubicBezTo>
                <a:cubicBezTo>
                  <a:pt x="1347" y="925"/>
                  <a:pt x="1301" y="947"/>
                  <a:pt x="1248" y="966"/>
                </a:cubicBezTo>
                <a:cubicBezTo>
                  <a:pt x="1191" y="986"/>
                  <a:pt x="1126" y="992"/>
                  <a:pt x="1065" y="1004"/>
                </a:cubicBezTo>
                <a:cubicBezTo>
                  <a:pt x="989" y="1066"/>
                  <a:pt x="1087" y="991"/>
                  <a:pt x="998" y="1043"/>
                </a:cubicBezTo>
                <a:cubicBezTo>
                  <a:pt x="955" y="1068"/>
                  <a:pt x="925" y="1101"/>
                  <a:pt x="872" y="1114"/>
                </a:cubicBezTo>
                <a:cubicBezTo>
                  <a:pt x="832" y="1149"/>
                  <a:pt x="764" y="1146"/>
                  <a:pt x="710" y="1162"/>
                </a:cubicBezTo>
                <a:cubicBezTo>
                  <a:pt x="675" y="1190"/>
                  <a:pt x="651" y="1223"/>
                  <a:pt x="623" y="1256"/>
                </a:cubicBezTo>
                <a:cubicBezTo>
                  <a:pt x="619" y="1261"/>
                  <a:pt x="594" y="1291"/>
                  <a:pt x="584" y="1295"/>
                </a:cubicBezTo>
                <a:cubicBezTo>
                  <a:pt x="515" y="1324"/>
                  <a:pt x="419" y="1337"/>
                  <a:pt x="344" y="1350"/>
                </a:cubicBezTo>
                <a:cubicBezTo>
                  <a:pt x="227" y="1345"/>
                  <a:pt x="145" y="1339"/>
                  <a:pt x="37" y="1311"/>
                </a:cubicBezTo>
                <a:cubicBezTo>
                  <a:pt x="0" y="1223"/>
                  <a:pt x="118" y="1155"/>
                  <a:pt x="172" y="1091"/>
                </a:cubicBezTo>
                <a:cubicBezTo>
                  <a:pt x="188" y="1047"/>
                  <a:pt x="170" y="1086"/>
                  <a:pt x="200" y="1043"/>
                </a:cubicBezTo>
                <a:cubicBezTo>
                  <a:pt x="213" y="1023"/>
                  <a:pt x="239" y="981"/>
                  <a:pt x="239" y="981"/>
                </a:cubicBezTo>
                <a:cubicBezTo>
                  <a:pt x="250" y="942"/>
                  <a:pt x="265" y="903"/>
                  <a:pt x="277" y="863"/>
                </a:cubicBezTo>
                <a:cubicBezTo>
                  <a:pt x="298" y="716"/>
                  <a:pt x="281" y="569"/>
                  <a:pt x="258" y="424"/>
                </a:cubicBezTo>
                <a:cubicBezTo>
                  <a:pt x="251" y="346"/>
                  <a:pt x="250" y="266"/>
                  <a:pt x="229" y="189"/>
                </a:cubicBezTo>
                <a:cubicBezTo>
                  <a:pt x="218" y="149"/>
                  <a:pt x="160" y="80"/>
                  <a:pt x="181" y="71"/>
                </a:cubicBezTo>
                <a:cubicBezTo>
                  <a:pt x="202" y="62"/>
                  <a:pt x="335" y="144"/>
                  <a:pt x="353" y="134"/>
                </a:cubicBezTo>
                <a:close/>
              </a:path>
            </a:pathLst>
          </a:custGeom>
          <a:solidFill>
            <a:schemeClr val="tx2">
              <a:lumMod val="75000"/>
            </a:schemeClr>
          </a:solidFill>
          <a:ln w="12700">
            <a:noFill/>
            <a:round/>
            <a:headEnd type="none" w="sm" len="sm"/>
            <a:tailEnd type="none" w="sm" len="sm"/>
          </a:ln>
          <a:scene3d>
            <a:camera prst="orthographicFront"/>
            <a:lightRig rig="threePt" dir="t"/>
          </a:scene3d>
          <a:sp3d>
            <a:bevelT/>
          </a:sp3d>
        </p:spPr>
        <p:txBody>
          <a:bodyPr wrap="none" anchor="ctr"/>
          <a:lstStyle/>
          <a:p>
            <a:endParaRPr lang="es-MX" dirty="0"/>
          </a:p>
        </p:txBody>
      </p:sp>
      <p:sp>
        <p:nvSpPr>
          <p:cNvPr id="99" name="Freeform 1030"/>
          <p:cNvSpPr>
            <a:spLocks/>
          </p:cNvSpPr>
          <p:nvPr/>
        </p:nvSpPr>
        <p:spPr bwMode="auto">
          <a:xfrm rot="-80403">
            <a:off x="2190750" y="2890738"/>
            <a:ext cx="4173538" cy="3605213"/>
          </a:xfrm>
          <a:custGeom>
            <a:avLst/>
            <a:gdLst>
              <a:gd name="T0" fmla="*/ 2147483647 w 2958"/>
              <a:gd name="T1" fmla="*/ 2147483647 h 2271"/>
              <a:gd name="T2" fmla="*/ 2147483647 w 2958"/>
              <a:gd name="T3" fmla="*/ 2147483647 h 2271"/>
              <a:gd name="T4" fmla="*/ 2147483647 w 2958"/>
              <a:gd name="T5" fmla="*/ 2147483647 h 2271"/>
              <a:gd name="T6" fmla="*/ 2147483647 w 2958"/>
              <a:gd name="T7" fmla="*/ 2147483647 h 2271"/>
              <a:gd name="T8" fmla="*/ 2147483647 w 2958"/>
              <a:gd name="T9" fmla="*/ 2147483647 h 2271"/>
              <a:gd name="T10" fmla="*/ 2147483647 w 2958"/>
              <a:gd name="T11" fmla="*/ 2147483647 h 2271"/>
              <a:gd name="T12" fmla="*/ 2147483647 w 2958"/>
              <a:gd name="T13" fmla="*/ 2147483647 h 2271"/>
              <a:gd name="T14" fmla="*/ 2147483647 w 2958"/>
              <a:gd name="T15" fmla="*/ 2147483647 h 2271"/>
              <a:gd name="T16" fmla="*/ 2147483647 w 2958"/>
              <a:gd name="T17" fmla="*/ 2147483647 h 2271"/>
              <a:gd name="T18" fmla="*/ 2147483647 w 2958"/>
              <a:gd name="T19" fmla="*/ 2147483647 h 2271"/>
              <a:gd name="T20" fmla="*/ 2147483647 w 2958"/>
              <a:gd name="T21" fmla="*/ 2147483647 h 2271"/>
              <a:gd name="T22" fmla="*/ 2147483647 w 2958"/>
              <a:gd name="T23" fmla="*/ 2147483647 h 2271"/>
              <a:gd name="T24" fmla="*/ 2147483647 w 2958"/>
              <a:gd name="T25" fmla="*/ 2147483647 h 2271"/>
              <a:gd name="T26" fmla="*/ 2147483647 w 2958"/>
              <a:gd name="T27" fmla="*/ 2147483647 h 2271"/>
              <a:gd name="T28" fmla="*/ 2147483647 w 2958"/>
              <a:gd name="T29" fmla="*/ 2147483647 h 2271"/>
              <a:gd name="T30" fmla="*/ 2147483647 w 2958"/>
              <a:gd name="T31" fmla="*/ 2147483647 h 2271"/>
              <a:gd name="T32" fmla="*/ 2147483647 w 2958"/>
              <a:gd name="T33" fmla="*/ 2147483647 h 2271"/>
              <a:gd name="T34" fmla="*/ 2147483647 w 2958"/>
              <a:gd name="T35" fmla="*/ 2147483647 h 2271"/>
              <a:gd name="T36" fmla="*/ 2147483647 w 2958"/>
              <a:gd name="T37" fmla="*/ 2147483647 h 2271"/>
              <a:gd name="T38" fmla="*/ 2147483647 w 2958"/>
              <a:gd name="T39" fmla="*/ 2147483647 h 2271"/>
              <a:gd name="T40" fmla="*/ 2147483647 w 2958"/>
              <a:gd name="T41" fmla="*/ 2147483647 h 2271"/>
              <a:gd name="T42" fmla="*/ 2147483647 w 2958"/>
              <a:gd name="T43" fmla="*/ 2147483647 h 2271"/>
              <a:gd name="T44" fmla="*/ 2147483647 w 2958"/>
              <a:gd name="T45" fmla="*/ 2147483647 h 2271"/>
              <a:gd name="T46" fmla="*/ 2147483647 w 2958"/>
              <a:gd name="T47" fmla="*/ 2147483647 h 2271"/>
              <a:gd name="T48" fmla="*/ 2147483647 w 2958"/>
              <a:gd name="T49" fmla="*/ 2147483647 h 2271"/>
              <a:gd name="T50" fmla="*/ 2147483647 w 2958"/>
              <a:gd name="T51" fmla="*/ 2147483647 h 2271"/>
              <a:gd name="T52" fmla="*/ 2147483647 w 2958"/>
              <a:gd name="T53" fmla="*/ 2147483647 h 2271"/>
              <a:gd name="T54" fmla="*/ 2147483647 w 2958"/>
              <a:gd name="T55" fmla="*/ 2147483647 h 2271"/>
              <a:gd name="T56" fmla="*/ 2147483647 w 2958"/>
              <a:gd name="T57" fmla="*/ 2147483647 h 2271"/>
              <a:gd name="T58" fmla="*/ 2147483647 w 2958"/>
              <a:gd name="T59" fmla="*/ 2147483647 h 2271"/>
              <a:gd name="T60" fmla="*/ 2147483647 w 2958"/>
              <a:gd name="T61" fmla="*/ 0 h 2271"/>
              <a:gd name="T62" fmla="*/ 2147483647 w 2958"/>
              <a:gd name="T63" fmla="*/ 2147483647 h 2271"/>
              <a:gd name="T64" fmla="*/ 2147483647 w 2958"/>
              <a:gd name="T65" fmla="*/ 2147483647 h 2271"/>
              <a:gd name="T66" fmla="*/ 2147483647 w 2958"/>
              <a:gd name="T67" fmla="*/ 2147483647 h 2271"/>
              <a:gd name="T68" fmla="*/ 2147483647 w 2958"/>
              <a:gd name="T69" fmla="*/ 2147483647 h 2271"/>
              <a:gd name="T70" fmla="*/ 2147483647 w 2958"/>
              <a:gd name="T71" fmla="*/ 2147483647 h 2271"/>
              <a:gd name="T72" fmla="*/ 2147483647 w 2958"/>
              <a:gd name="T73" fmla="*/ 2147483647 h 2271"/>
              <a:gd name="T74" fmla="*/ 2147483647 w 2958"/>
              <a:gd name="T75" fmla="*/ 2147483647 h 2271"/>
              <a:gd name="T76" fmla="*/ 2147483647 w 2958"/>
              <a:gd name="T77" fmla="*/ 2147483647 h 2271"/>
              <a:gd name="T78" fmla="*/ 2147483647 w 2958"/>
              <a:gd name="T79" fmla="*/ 2147483647 h 2271"/>
              <a:gd name="T80" fmla="*/ 2147483647 w 2958"/>
              <a:gd name="T81" fmla="*/ 2147483647 h 2271"/>
              <a:gd name="T82" fmla="*/ 2147483647 w 2958"/>
              <a:gd name="T83" fmla="*/ 2147483647 h 2271"/>
              <a:gd name="T84" fmla="*/ 2147483647 w 2958"/>
              <a:gd name="T85" fmla="*/ 2147483647 h 2271"/>
              <a:gd name="T86" fmla="*/ 2147483647 w 2958"/>
              <a:gd name="T87" fmla="*/ 2147483647 h 2271"/>
              <a:gd name="T88" fmla="*/ 2147483647 w 2958"/>
              <a:gd name="T89" fmla="*/ 2147483647 h 2271"/>
              <a:gd name="T90" fmla="*/ 2147483647 w 2958"/>
              <a:gd name="T91" fmla="*/ 2147483647 h 2271"/>
              <a:gd name="T92" fmla="*/ 2147483647 w 2958"/>
              <a:gd name="T93" fmla="*/ 2147483647 h 22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58"/>
              <a:gd name="T142" fmla="*/ 0 h 2271"/>
              <a:gd name="T143" fmla="*/ 2958 w 2958"/>
              <a:gd name="T144" fmla="*/ 2271 h 22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58" h="2271">
                <a:moveTo>
                  <a:pt x="2958" y="2211"/>
                </a:moveTo>
                <a:cubicBezTo>
                  <a:pt x="2870" y="2229"/>
                  <a:pt x="2898" y="2227"/>
                  <a:pt x="2752" y="2211"/>
                </a:cubicBezTo>
                <a:cubicBezTo>
                  <a:pt x="2728" y="2208"/>
                  <a:pt x="2683" y="2194"/>
                  <a:pt x="2683" y="2194"/>
                </a:cubicBezTo>
                <a:cubicBezTo>
                  <a:pt x="2635" y="2200"/>
                  <a:pt x="2600" y="2208"/>
                  <a:pt x="2555" y="2220"/>
                </a:cubicBezTo>
                <a:cubicBezTo>
                  <a:pt x="2426" y="2215"/>
                  <a:pt x="2347" y="2223"/>
                  <a:pt x="2238" y="2194"/>
                </a:cubicBezTo>
                <a:cubicBezTo>
                  <a:pt x="2200" y="2196"/>
                  <a:pt x="2036" y="2183"/>
                  <a:pt x="1963" y="2220"/>
                </a:cubicBezTo>
                <a:cubicBezTo>
                  <a:pt x="1890" y="2257"/>
                  <a:pt x="2015" y="2218"/>
                  <a:pt x="1869" y="2254"/>
                </a:cubicBezTo>
                <a:cubicBezTo>
                  <a:pt x="1852" y="2258"/>
                  <a:pt x="1818" y="2271"/>
                  <a:pt x="1818" y="2271"/>
                </a:cubicBezTo>
                <a:cubicBezTo>
                  <a:pt x="1757" y="2264"/>
                  <a:pt x="1738" y="2269"/>
                  <a:pt x="1698" y="2229"/>
                </a:cubicBezTo>
                <a:cubicBezTo>
                  <a:pt x="1687" y="2177"/>
                  <a:pt x="1684" y="2115"/>
                  <a:pt x="1663" y="2066"/>
                </a:cubicBezTo>
                <a:cubicBezTo>
                  <a:pt x="1650" y="2036"/>
                  <a:pt x="1627" y="2009"/>
                  <a:pt x="1612" y="1980"/>
                </a:cubicBezTo>
                <a:cubicBezTo>
                  <a:pt x="1591" y="1938"/>
                  <a:pt x="1595" y="1883"/>
                  <a:pt x="1569" y="1843"/>
                </a:cubicBezTo>
                <a:cubicBezTo>
                  <a:pt x="1532" y="1787"/>
                  <a:pt x="1503" y="1727"/>
                  <a:pt x="1466" y="1671"/>
                </a:cubicBezTo>
                <a:cubicBezTo>
                  <a:pt x="1418" y="1599"/>
                  <a:pt x="1365" y="1511"/>
                  <a:pt x="1278" y="1483"/>
                </a:cubicBezTo>
                <a:cubicBezTo>
                  <a:pt x="1145" y="1357"/>
                  <a:pt x="872" y="1392"/>
                  <a:pt x="729" y="1389"/>
                </a:cubicBezTo>
                <a:cubicBezTo>
                  <a:pt x="524" y="1372"/>
                  <a:pt x="313" y="1362"/>
                  <a:pt x="138" y="1243"/>
                </a:cubicBezTo>
                <a:cubicBezTo>
                  <a:pt x="95" y="1179"/>
                  <a:pt x="78" y="1110"/>
                  <a:pt x="35" y="1046"/>
                </a:cubicBezTo>
                <a:cubicBezTo>
                  <a:pt x="25" y="1000"/>
                  <a:pt x="16" y="956"/>
                  <a:pt x="9" y="909"/>
                </a:cubicBezTo>
                <a:cubicBezTo>
                  <a:pt x="17" y="768"/>
                  <a:pt x="0" y="685"/>
                  <a:pt x="146" y="634"/>
                </a:cubicBezTo>
                <a:cubicBezTo>
                  <a:pt x="253" y="642"/>
                  <a:pt x="357" y="653"/>
                  <a:pt x="463" y="669"/>
                </a:cubicBezTo>
                <a:cubicBezTo>
                  <a:pt x="623" y="662"/>
                  <a:pt x="717" y="649"/>
                  <a:pt x="866" y="626"/>
                </a:cubicBezTo>
                <a:cubicBezTo>
                  <a:pt x="903" y="620"/>
                  <a:pt x="943" y="603"/>
                  <a:pt x="978" y="591"/>
                </a:cubicBezTo>
                <a:cubicBezTo>
                  <a:pt x="986" y="588"/>
                  <a:pt x="1003" y="583"/>
                  <a:pt x="1003" y="583"/>
                </a:cubicBezTo>
                <a:cubicBezTo>
                  <a:pt x="1084" y="530"/>
                  <a:pt x="1156" y="472"/>
                  <a:pt x="1243" y="429"/>
                </a:cubicBezTo>
                <a:cubicBezTo>
                  <a:pt x="1293" y="376"/>
                  <a:pt x="1350" y="367"/>
                  <a:pt x="1415" y="343"/>
                </a:cubicBezTo>
                <a:cubicBezTo>
                  <a:pt x="1467" y="324"/>
                  <a:pt x="1516" y="305"/>
                  <a:pt x="1569" y="291"/>
                </a:cubicBezTo>
                <a:cubicBezTo>
                  <a:pt x="1604" y="268"/>
                  <a:pt x="1644" y="255"/>
                  <a:pt x="1680" y="231"/>
                </a:cubicBezTo>
                <a:cubicBezTo>
                  <a:pt x="1707" y="213"/>
                  <a:pt x="1731" y="190"/>
                  <a:pt x="1758" y="171"/>
                </a:cubicBezTo>
                <a:cubicBezTo>
                  <a:pt x="1775" y="159"/>
                  <a:pt x="1775" y="131"/>
                  <a:pt x="1792" y="120"/>
                </a:cubicBezTo>
                <a:cubicBezTo>
                  <a:pt x="1801" y="114"/>
                  <a:pt x="1809" y="109"/>
                  <a:pt x="1818" y="103"/>
                </a:cubicBezTo>
                <a:cubicBezTo>
                  <a:pt x="1865" y="31"/>
                  <a:pt x="1963" y="17"/>
                  <a:pt x="2040" y="0"/>
                </a:cubicBezTo>
                <a:cubicBezTo>
                  <a:pt x="2081" y="3"/>
                  <a:pt x="2161" y="4"/>
                  <a:pt x="2212" y="17"/>
                </a:cubicBezTo>
                <a:cubicBezTo>
                  <a:pt x="2229" y="22"/>
                  <a:pt x="2246" y="28"/>
                  <a:pt x="2263" y="34"/>
                </a:cubicBezTo>
                <a:cubicBezTo>
                  <a:pt x="2272" y="37"/>
                  <a:pt x="2289" y="43"/>
                  <a:pt x="2289" y="43"/>
                </a:cubicBezTo>
                <a:cubicBezTo>
                  <a:pt x="2326" y="72"/>
                  <a:pt x="2385" y="107"/>
                  <a:pt x="2418" y="146"/>
                </a:cubicBezTo>
                <a:cubicBezTo>
                  <a:pt x="2461" y="197"/>
                  <a:pt x="2479" y="262"/>
                  <a:pt x="2495" y="326"/>
                </a:cubicBezTo>
                <a:cubicBezTo>
                  <a:pt x="2488" y="439"/>
                  <a:pt x="2491" y="577"/>
                  <a:pt x="2426" y="677"/>
                </a:cubicBezTo>
                <a:cubicBezTo>
                  <a:pt x="2392" y="820"/>
                  <a:pt x="2390" y="970"/>
                  <a:pt x="2478" y="1089"/>
                </a:cubicBezTo>
                <a:cubicBezTo>
                  <a:pt x="2499" y="1154"/>
                  <a:pt x="2518" y="1221"/>
                  <a:pt x="2555" y="1277"/>
                </a:cubicBezTo>
                <a:cubicBezTo>
                  <a:pt x="2564" y="1291"/>
                  <a:pt x="2571" y="1306"/>
                  <a:pt x="2580" y="1320"/>
                </a:cubicBezTo>
                <a:cubicBezTo>
                  <a:pt x="2591" y="1337"/>
                  <a:pt x="2615" y="1371"/>
                  <a:pt x="2615" y="1371"/>
                </a:cubicBezTo>
                <a:cubicBezTo>
                  <a:pt x="2621" y="1411"/>
                  <a:pt x="2631" y="1444"/>
                  <a:pt x="2640" y="1483"/>
                </a:cubicBezTo>
                <a:cubicBezTo>
                  <a:pt x="2646" y="1605"/>
                  <a:pt x="2648" y="1714"/>
                  <a:pt x="2692" y="1826"/>
                </a:cubicBezTo>
                <a:cubicBezTo>
                  <a:pt x="2710" y="1922"/>
                  <a:pt x="2687" y="1821"/>
                  <a:pt x="2718" y="1903"/>
                </a:cubicBezTo>
                <a:cubicBezTo>
                  <a:pt x="2734" y="1944"/>
                  <a:pt x="2737" y="1992"/>
                  <a:pt x="2760" y="2031"/>
                </a:cubicBezTo>
                <a:cubicBezTo>
                  <a:pt x="2784" y="2071"/>
                  <a:pt x="2831" y="2102"/>
                  <a:pt x="2863" y="2134"/>
                </a:cubicBezTo>
                <a:cubicBezTo>
                  <a:pt x="2890" y="2161"/>
                  <a:pt x="2923" y="2196"/>
                  <a:pt x="2958" y="2211"/>
                </a:cubicBezTo>
                <a:close/>
              </a:path>
            </a:pathLst>
          </a:custGeom>
          <a:solidFill>
            <a:schemeClr val="accent3">
              <a:lumMod val="40000"/>
              <a:lumOff val="60000"/>
            </a:schemeClr>
          </a:solidFill>
          <a:ln w="12700">
            <a:noFill/>
            <a:round/>
            <a:headEnd type="none" w="sm" len="sm"/>
            <a:tailEnd type="none" w="sm" len="sm"/>
          </a:ln>
          <a:scene3d>
            <a:camera prst="orthographicFront"/>
            <a:lightRig rig="threePt" dir="t"/>
          </a:scene3d>
          <a:sp3d>
            <a:bevelT/>
          </a:sp3d>
        </p:spPr>
        <p:txBody>
          <a:bodyPr wrap="none" anchor="ctr"/>
          <a:lstStyle/>
          <a:p>
            <a:endParaRPr lang="en-US" dirty="0"/>
          </a:p>
        </p:txBody>
      </p:sp>
      <p:sp>
        <p:nvSpPr>
          <p:cNvPr id="100" name="Text Box 1031"/>
          <p:cNvSpPr txBox="1">
            <a:spLocks noChangeArrowheads="1"/>
          </p:cNvSpPr>
          <p:nvPr/>
        </p:nvSpPr>
        <p:spPr bwMode="auto">
          <a:xfrm>
            <a:off x="1643869" y="5413276"/>
            <a:ext cx="1566839" cy="646331"/>
          </a:xfrm>
          <a:prstGeom prst="rect">
            <a:avLst/>
          </a:prstGeom>
          <a:noFill/>
          <a:ln w="12700">
            <a:noFill/>
            <a:miter lim="800000"/>
            <a:headEnd type="none" w="sm" len="sm"/>
            <a:tailEnd type="none" w="sm" len="sm"/>
          </a:ln>
        </p:spPr>
        <p:txBody>
          <a:bodyPr wrap="none">
            <a:spAutoFit/>
          </a:bodyPr>
          <a:lstStyle/>
          <a:p>
            <a:pPr algn="ctr" eaLnBrk="0" hangingPunct="0"/>
            <a:r>
              <a:rPr lang="es-MX" b="1" dirty="0" smtClean="0">
                <a:solidFill>
                  <a:srgbClr val="002060"/>
                </a:solidFill>
              </a:rPr>
              <a:t>Neurona</a:t>
            </a:r>
          </a:p>
          <a:p>
            <a:pPr algn="ctr" eaLnBrk="0" hangingPunct="0"/>
            <a:r>
              <a:rPr lang="es-MX" b="1" dirty="0" smtClean="0">
                <a:solidFill>
                  <a:srgbClr val="002060"/>
                </a:solidFill>
              </a:rPr>
              <a:t>Cuerno dorsal </a:t>
            </a:r>
            <a:endParaRPr lang="es-MX" b="1" dirty="0">
              <a:solidFill>
                <a:srgbClr val="002060"/>
              </a:solidFill>
            </a:endParaRPr>
          </a:p>
        </p:txBody>
      </p:sp>
      <p:sp>
        <p:nvSpPr>
          <p:cNvPr id="101" name="Text Box 1032"/>
          <p:cNvSpPr txBox="1">
            <a:spLocks noChangeArrowheads="1"/>
          </p:cNvSpPr>
          <p:nvPr/>
        </p:nvSpPr>
        <p:spPr bwMode="auto">
          <a:xfrm>
            <a:off x="3467100" y="1593751"/>
            <a:ext cx="1684115"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Terminal fibra C</a:t>
            </a:r>
            <a:endParaRPr lang="es-MX" b="1" dirty="0">
              <a:solidFill>
                <a:srgbClr val="002060"/>
              </a:solidFill>
            </a:endParaRPr>
          </a:p>
        </p:txBody>
      </p:sp>
      <p:sp>
        <p:nvSpPr>
          <p:cNvPr id="103" name="Text Box 1035"/>
          <p:cNvSpPr txBox="1">
            <a:spLocks noChangeArrowheads="1"/>
          </p:cNvSpPr>
          <p:nvPr/>
        </p:nvSpPr>
        <p:spPr bwMode="auto">
          <a:xfrm>
            <a:off x="6514103" y="2889151"/>
            <a:ext cx="1329145" cy="553998"/>
          </a:xfrm>
          <a:prstGeom prst="rect">
            <a:avLst/>
          </a:prstGeom>
          <a:noFill/>
          <a:ln w="12700">
            <a:noFill/>
            <a:miter lim="800000"/>
            <a:headEnd type="none" w="sm" len="sm"/>
            <a:tailEnd type="none" w="sm" len="sm"/>
          </a:ln>
        </p:spPr>
        <p:txBody>
          <a:bodyPr wrap="none" lIns="0" tIns="0" rIns="0" bIns="0">
            <a:spAutoFit/>
          </a:bodyPr>
          <a:lstStyle/>
          <a:p>
            <a:pPr algn="ctr" eaLnBrk="0" hangingPunct="0"/>
            <a:r>
              <a:rPr lang="es-MX" b="1" dirty="0" smtClean="0">
                <a:solidFill>
                  <a:srgbClr val="002060"/>
                </a:solidFill>
              </a:rPr>
              <a:t>Inter-neurona</a:t>
            </a:r>
          </a:p>
          <a:p>
            <a:pPr algn="ctr" eaLnBrk="0" hangingPunct="0"/>
            <a:r>
              <a:rPr lang="es-MX" b="1" dirty="0" smtClean="0">
                <a:solidFill>
                  <a:srgbClr val="002060"/>
                </a:solidFill>
              </a:rPr>
              <a:t>inhibitoria</a:t>
            </a:r>
            <a:endParaRPr lang="es-MX" b="1" dirty="0">
              <a:solidFill>
                <a:srgbClr val="002060"/>
              </a:solidFill>
            </a:endParaRPr>
          </a:p>
        </p:txBody>
      </p:sp>
      <p:sp>
        <p:nvSpPr>
          <p:cNvPr id="104" name="Oval 1036"/>
          <p:cNvSpPr>
            <a:spLocks noChangeArrowheads="1"/>
          </p:cNvSpPr>
          <p:nvPr/>
        </p:nvSpPr>
        <p:spPr bwMode="auto">
          <a:xfrm>
            <a:off x="2506663" y="3420963"/>
            <a:ext cx="180975"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105" name="Oval 1038"/>
          <p:cNvSpPr>
            <a:spLocks noChangeArrowheads="1"/>
          </p:cNvSpPr>
          <p:nvPr/>
        </p:nvSpPr>
        <p:spPr bwMode="auto">
          <a:xfrm>
            <a:off x="2978150" y="3151088"/>
            <a:ext cx="244475" cy="2540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106" name="Oval 1039"/>
          <p:cNvSpPr>
            <a:spLocks noChangeArrowheads="1"/>
          </p:cNvSpPr>
          <p:nvPr/>
        </p:nvSpPr>
        <p:spPr bwMode="auto">
          <a:xfrm>
            <a:off x="3498850" y="3028851"/>
            <a:ext cx="182563"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107" name="Oval 1040"/>
          <p:cNvSpPr>
            <a:spLocks noChangeArrowheads="1"/>
          </p:cNvSpPr>
          <p:nvPr/>
        </p:nvSpPr>
        <p:spPr bwMode="auto">
          <a:xfrm>
            <a:off x="3900488" y="2784376"/>
            <a:ext cx="182562"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108" name="Rectangle 1044"/>
          <p:cNvSpPr>
            <a:spLocks noChangeArrowheads="1"/>
          </p:cNvSpPr>
          <p:nvPr/>
        </p:nvSpPr>
        <p:spPr bwMode="auto">
          <a:xfrm rot="-2549041">
            <a:off x="3471863" y="3714651"/>
            <a:ext cx="55562" cy="285750"/>
          </a:xfrm>
          <a:prstGeom prst="rect">
            <a:avLst/>
          </a:prstGeom>
          <a:solidFill>
            <a:schemeClr val="tx2"/>
          </a:solidFill>
          <a:ln w="9525">
            <a:noFill/>
            <a:miter lim="800000"/>
            <a:headEnd/>
            <a:tailEnd/>
          </a:ln>
        </p:spPr>
        <p:txBody>
          <a:bodyPr wrap="none" anchor="ctr"/>
          <a:lstStyle/>
          <a:p>
            <a:endParaRPr lang="es-MX" b="1" dirty="0">
              <a:solidFill>
                <a:srgbClr val="FAFD00"/>
              </a:solidFill>
            </a:endParaRPr>
          </a:p>
        </p:txBody>
      </p:sp>
      <p:sp>
        <p:nvSpPr>
          <p:cNvPr id="109" name="Rectangle 1051"/>
          <p:cNvSpPr>
            <a:spLocks noChangeArrowheads="1"/>
          </p:cNvSpPr>
          <p:nvPr/>
        </p:nvSpPr>
        <p:spPr bwMode="auto">
          <a:xfrm rot="-503038">
            <a:off x="4078288" y="3344763"/>
            <a:ext cx="55562" cy="285750"/>
          </a:xfrm>
          <a:prstGeom prst="rect">
            <a:avLst/>
          </a:prstGeom>
          <a:solidFill>
            <a:schemeClr val="tx2"/>
          </a:solidFill>
          <a:ln w="9525">
            <a:noFill/>
            <a:miter lim="800000"/>
            <a:headEnd/>
            <a:tailEnd/>
          </a:ln>
        </p:spPr>
        <p:txBody>
          <a:bodyPr wrap="none" anchor="ctr"/>
          <a:lstStyle/>
          <a:p>
            <a:endParaRPr lang="es-MX" b="1" dirty="0">
              <a:solidFill>
                <a:srgbClr val="FAFD00"/>
              </a:solidFill>
            </a:endParaRPr>
          </a:p>
        </p:txBody>
      </p:sp>
      <p:sp>
        <p:nvSpPr>
          <p:cNvPr id="110" name="Text Box 1055"/>
          <p:cNvSpPr txBox="1">
            <a:spLocks noChangeArrowheads="1"/>
          </p:cNvSpPr>
          <p:nvPr/>
        </p:nvSpPr>
        <p:spPr bwMode="auto">
          <a:xfrm>
            <a:off x="2849942" y="3973413"/>
            <a:ext cx="643766" cy="307777"/>
          </a:xfrm>
          <a:prstGeom prst="rect">
            <a:avLst/>
          </a:prstGeom>
          <a:noFill/>
          <a:ln w="12700">
            <a:noFill/>
            <a:miter lim="800000"/>
            <a:headEnd type="none" w="sm" len="sm"/>
            <a:tailEnd type="none" w="sm" len="sm"/>
          </a:ln>
        </p:spPr>
        <p:txBody>
          <a:bodyPr wrap="none">
            <a:spAutoFit/>
          </a:bodyPr>
          <a:lstStyle/>
          <a:p>
            <a:pPr algn="ctr" eaLnBrk="0" hangingPunct="0"/>
            <a:r>
              <a:rPr lang="es-MX" sz="1400" b="1" dirty="0" smtClean="0">
                <a:solidFill>
                  <a:schemeClr val="accent2"/>
                </a:solidFill>
              </a:rPr>
              <a:t>AMPA</a:t>
            </a:r>
            <a:endParaRPr lang="es-MX" sz="1400" b="1" dirty="0">
              <a:solidFill>
                <a:schemeClr val="accent2"/>
              </a:solidFill>
            </a:endParaRPr>
          </a:p>
        </p:txBody>
      </p:sp>
      <p:sp>
        <p:nvSpPr>
          <p:cNvPr id="111" name="Text Box 1056"/>
          <p:cNvSpPr txBox="1">
            <a:spLocks noChangeArrowheads="1"/>
          </p:cNvSpPr>
          <p:nvPr/>
        </p:nvSpPr>
        <p:spPr bwMode="auto">
          <a:xfrm>
            <a:off x="4302125" y="3332063"/>
            <a:ext cx="741363" cy="304800"/>
          </a:xfrm>
          <a:prstGeom prst="rect">
            <a:avLst/>
          </a:prstGeom>
          <a:noFill/>
          <a:ln w="12700">
            <a:noFill/>
            <a:miter lim="800000"/>
            <a:headEnd type="none" w="sm" len="sm"/>
            <a:tailEnd type="none" w="sm" len="sm"/>
          </a:ln>
        </p:spPr>
        <p:txBody>
          <a:bodyPr>
            <a:spAutoFit/>
          </a:bodyPr>
          <a:lstStyle/>
          <a:p>
            <a:pPr algn="ctr" eaLnBrk="0" hangingPunct="0"/>
            <a:r>
              <a:rPr lang="es-MX" sz="1400" b="1" dirty="0" smtClean="0">
                <a:solidFill>
                  <a:schemeClr val="accent2"/>
                </a:solidFill>
              </a:rPr>
              <a:t>NMDA</a:t>
            </a:r>
            <a:endParaRPr lang="es-MX" sz="1400" b="1" dirty="0">
              <a:solidFill>
                <a:schemeClr val="accent2"/>
              </a:solidFill>
            </a:endParaRPr>
          </a:p>
        </p:txBody>
      </p:sp>
      <p:sp>
        <p:nvSpPr>
          <p:cNvPr id="112" name="Text Box 1057"/>
          <p:cNvSpPr txBox="1">
            <a:spLocks noChangeArrowheads="1"/>
          </p:cNvSpPr>
          <p:nvPr/>
        </p:nvSpPr>
        <p:spPr bwMode="auto">
          <a:xfrm>
            <a:off x="3778250" y="4009926"/>
            <a:ext cx="574083"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Ca</a:t>
            </a:r>
            <a:r>
              <a:rPr lang="es-MX" b="1" baseline="30000" dirty="0" smtClean="0">
                <a:solidFill>
                  <a:srgbClr val="002060"/>
                </a:solidFill>
              </a:rPr>
              <a:t>++</a:t>
            </a:r>
            <a:endParaRPr lang="es-MX" b="1" dirty="0">
              <a:solidFill>
                <a:srgbClr val="002060"/>
              </a:solidFill>
            </a:endParaRPr>
          </a:p>
        </p:txBody>
      </p:sp>
      <p:sp>
        <p:nvSpPr>
          <p:cNvPr id="113" name="Oval 1059"/>
          <p:cNvSpPr>
            <a:spLocks noChangeArrowheads="1"/>
          </p:cNvSpPr>
          <p:nvPr/>
        </p:nvSpPr>
        <p:spPr bwMode="auto">
          <a:xfrm flipH="1">
            <a:off x="3068638" y="32844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14" name="Oval 1060"/>
          <p:cNvSpPr>
            <a:spLocks noChangeArrowheads="1"/>
          </p:cNvSpPr>
          <p:nvPr/>
        </p:nvSpPr>
        <p:spPr bwMode="auto">
          <a:xfrm flipH="1">
            <a:off x="3205163" y="3436838"/>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15" name="Oval 1061"/>
          <p:cNvSpPr>
            <a:spLocks noChangeArrowheads="1"/>
          </p:cNvSpPr>
          <p:nvPr/>
        </p:nvSpPr>
        <p:spPr bwMode="auto">
          <a:xfrm flipH="1">
            <a:off x="3146425" y="35765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16" name="Oval 1062"/>
          <p:cNvSpPr>
            <a:spLocks noChangeArrowheads="1"/>
          </p:cNvSpPr>
          <p:nvPr/>
        </p:nvSpPr>
        <p:spPr bwMode="auto">
          <a:xfrm flipH="1">
            <a:off x="3244850" y="327808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17" name="Oval 1063"/>
          <p:cNvSpPr>
            <a:spLocks noChangeArrowheads="1"/>
          </p:cNvSpPr>
          <p:nvPr/>
        </p:nvSpPr>
        <p:spPr bwMode="auto">
          <a:xfrm flipH="1">
            <a:off x="3422650" y="36019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18" name="Oval 1064"/>
          <p:cNvSpPr>
            <a:spLocks noChangeArrowheads="1"/>
          </p:cNvSpPr>
          <p:nvPr/>
        </p:nvSpPr>
        <p:spPr bwMode="auto">
          <a:xfrm flipH="1">
            <a:off x="3609975" y="311298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19" name="Oval 1065"/>
          <p:cNvSpPr>
            <a:spLocks noChangeArrowheads="1"/>
          </p:cNvSpPr>
          <p:nvPr/>
        </p:nvSpPr>
        <p:spPr bwMode="auto">
          <a:xfrm flipH="1">
            <a:off x="3903663" y="3328888"/>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0" name="Oval 1066"/>
          <p:cNvSpPr>
            <a:spLocks noChangeArrowheads="1"/>
          </p:cNvSpPr>
          <p:nvPr/>
        </p:nvSpPr>
        <p:spPr bwMode="auto">
          <a:xfrm flipH="1">
            <a:off x="3954463" y="2897088"/>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1" name="Oval 1067"/>
          <p:cNvSpPr>
            <a:spLocks noChangeArrowheads="1"/>
          </p:cNvSpPr>
          <p:nvPr/>
        </p:nvSpPr>
        <p:spPr bwMode="auto">
          <a:xfrm flipH="1">
            <a:off x="3892550" y="3055838"/>
            <a:ext cx="65088"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2" name="Oval 1068"/>
          <p:cNvSpPr>
            <a:spLocks noChangeArrowheads="1"/>
          </p:cNvSpPr>
          <p:nvPr/>
        </p:nvSpPr>
        <p:spPr bwMode="auto">
          <a:xfrm flipH="1">
            <a:off x="4100513" y="30812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3" name="Oval 1069"/>
          <p:cNvSpPr>
            <a:spLocks noChangeArrowheads="1"/>
          </p:cNvSpPr>
          <p:nvPr/>
        </p:nvSpPr>
        <p:spPr bwMode="auto">
          <a:xfrm>
            <a:off x="2506663" y="3917851"/>
            <a:ext cx="298450" cy="139700"/>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124" name="Freeform 1070"/>
          <p:cNvSpPr>
            <a:spLocks/>
          </p:cNvSpPr>
          <p:nvPr/>
        </p:nvSpPr>
        <p:spPr bwMode="auto">
          <a:xfrm>
            <a:off x="2557463" y="3827363"/>
            <a:ext cx="179387" cy="331788"/>
          </a:xfrm>
          <a:custGeom>
            <a:avLst/>
            <a:gdLst>
              <a:gd name="T0" fmla="*/ 0 w 128"/>
              <a:gd name="T1" fmla="*/ 2147483647 h 209"/>
              <a:gd name="T2" fmla="*/ 2147483647 w 128"/>
              <a:gd name="T3" fmla="*/ 2147483647 h 209"/>
              <a:gd name="T4" fmla="*/ 2147483647 w 128"/>
              <a:gd name="T5" fmla="*/ 2147483647 h 209"/>
              <a:gd name="T6" fmla="*/ 2147483647 w 128"/>
              <a:gd name="T7" fmla="*/ 2147483647 h 209"/>
              <a:gd name="T8" fmla="*/ 2147483647 w 128"/>
              <a:gd name="T9" fmla="*/ 2147483647 h 209"/>
              <a:gd name="T10" fmla="*/ 2147483647 w 128"/>
              <a:gd name="T11" fmla="*/ 2147483647 h 209"/>
              <a:gd name="T12" fmla="*/ 2147483647 w 128"/>
              <a:gd name="T13" fmla="*/ 2147483647 h 209"/>
              <a:gd name="T14" fmla="*/ 2147483647 w 128"/>
              <a:gd name="T15" fmla="*/ 2147483647 h 209"/>
              <a:gd name="T16" fmla="*/ 2147483647 w 128"/>
              <a:gd name="T17" fmla="*/ 2147483647 h 209"/>
              <a:gd name="T18" fmla="*/ 2147483647 w 128"/>
              <a:gd name="T19" fmla="*/ 2147483647 h 209"/>
              <a:gd name="T20" fmla="*/ 2147483647 w 128"/>
              <a:gd name="T21" fmla="*/ 2147483647 h 209"/>
              <a:gd name="T22" fmla="*/ 2147483647 w 128"/>
              <a:gd name="T23" fmla="*/ 2147483647 h 209"/>
              <a:gd name="T24" fmla="*/ 2147483647 w 128"/>
              <a:gd name="T25" fmla="*/ 2147483647 h 209"/>
              <a:gd name="T26" fmla="*/ 2147483647 w 128"/>
              <a:gd name="T27" fmla="*/ 2147483647 h 209"/>
              <a:gd name="T28" fmla="*/ 2147483647 w 128"/>
              <a:gd name="T29" fmla="*/ 2147483647 h 209"/>
              <a:gd name="T30" fmla="*/ 2147483647 w 128"/>
              <a:gd name="T31" fmla="*/ 2147483647 h 209"/>
              <a:gd name="T32" fmla="*/ 2147483647 w 128"/>
              <a:gd name="T33" fmla="*/ 2147483647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209"/>
              <a:gd name="T53" fmla="*/ 128 w 128"/>
              <a:gd name="T54" fmla="*/ 209 h 2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209">
                <a:moveTo>
                  <a:pt x="0" y="21"/>
                </a:moveTo>
                <a:cubicBezTo>
                  <a:pt x="9" y="35"/>
                  <a:pt x="12" y="45"/>
                  <a:pt x="16" y="61"/>
                </a:cubicBezTo>
                <a:cubicBezTo>
                  <a:pt x="17" y="76"/>
                  <a:pt x="14" y="194"/>
                  <a:pt x="36" y="129"/>
                </a:cubicBezTo>
                <a:cubicBezTo>
                  <a:pt x="37" y="114"/>
                  <a:pt x="38" y="100"/>
                  <a:pt x="40" y="85"/>
                </a:cubicBezTo>
                <a:cubicBezTo>
                  <a:pt x="41" y="80"/>
                  <a:pt x="39" y="66"/>
                  <a:pt x="44" y="69"/>
                </a:cubicBezTo>
                <a:cubicBezTo>
                  <a:pt x="51" y="74"/>
                  <a:pt x="62" y="142"/>
                  <a:pt x="64" y="149"/>
                </a:cubicBezTo>
                <a:cubicBezTo>
                  <a:pt x="73" y="136"/>
                  <a:pt x="75" y="124"/>
                  <a:pt x="80" y="109"/>
                </a:cubicBezTo>
                <a:cubicBezTo>
                  <a:pt x="79" y="96"/>
                  <a:pt x="76" y="82"/>
                  <a:pt x="76" y="69"/>
                </a:cubicBezTo>
                <a:cubicBezTo>
                  <a:pt x="76" y="52"/>
                  <a:pt x="78" y="0"/>
                  <a:pt x="80" y="17"/>
                </a:cubicBezTo>
                <a:cubicBezTo>
                  <a:pt x="85" y="58"/>
                  <a:pt x="83" y="100"/>
                  <a:pt x="84" y="141"/>
                </a:cubicBezTo>
                <a:cubicBezTo>
                  <a:pt x="91" y="139"/>
                  <a:pt x="104" y="136"/>
                  <a:pt x="108" y="129"/>
                </a:cubicBezTo>
                <a:cubicBezTo>
                  <a:pt x="112" y="122"/>
                  <a:pt x="116" y="105"/>
                  <a:pt x="116" y="105"/>
                </a:cubicBezTo>
                <a:cubicBezTo>
                  <a:pt x="107" y="17"/>
                  <a:pt x="117" y="96"/>
                  <a:pt x="108" y="141"/>
                </a:cubicBezTo>
                <a:cubicBezTo>
                  <a:pt x="106" y="149"/>
                  <a:pt x="64" y="190"/>
                  <a:pt x="96" y="169"/>
                </a:cubicBezTo>
                <a:cubicBezTo>
                  <a:pt x="105" y="155"/>
                  <a:pt x="112" y="150"/>
                  <a:pt x="128" y="145"/>
                </a:cubicBezTo>
                <a:cubicBezTo>
                  <a:pt x="126" y="151"/>
                  <a:pt x="108" y="189"/>
                  <a:pt x="104" y="193"/>
                </a:cubicBezTo>
                <a:cubicBezTo>
                  <a:pt x="97" y="200"/>
                  <a:pt x="80" y="209"/>
                  <a:pt x="80" y="209"/>
                </a:cubicBezTo>
              </a:path>
            </a:pathLst>
          </a:custGeom>
          <a:noFill/>
          <a:ln w="28575">
            <a:solidFill>
              <a:schemeClr val="accent6"/>
            </a:solidFill>
            <a:round/>
            <a:headEnd type="none" w="sm" len="sm"/>
            <a:tailEnd type="none" w="sm" len="sm"/>
          </a:ln>
        </p:spPr>
        <p:txBody>
          <a:bodyPr wrap="none" anchor="ctr"/>
          <a:lstStyle/>
          <a:p>
            <a:endParaRPr lang="es-MX" dirty="0"/>
          </a:p>
        </p:txBody>
      </p:sp>
      <p:sp>
        <p:nvSpPr>
          <p:cNvPr id="125" name="Rectangle 1071"/>
          <p:cNvSpPr>
            <a:spLocks noChangeArrowheads="1"/>
          </p:cNvSpPr>
          <p:nvPr/>
        </p:nvSpPr>
        <p:spPr bwMode="auto">
          <a:xfrm>
            <a:off x="2579688" y="3530501"/>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126" name="Rectangle 1072"/>
          <p:cNvSpPr>
            <a:spLocks noChangeArrowheads="1"/>
          </p:cNvSpPr>
          <p:nvPr/>
        </p:nvSpPr>
        <p:spPr bwMode="auto">
          <a:xfrm>
            <a:off x="2551113" y="3778151"/>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127" name="Rectangle 1073"/>
          <p:cNvSpPr>
            <a:spLocks noChangeArrowheads="1"/>
          </p:cNvSpPr>
          <p:nvPr/>
        </p:nvSpPr>
        <p:spPr bwMode="auto">
          <a:xfrm>
            <a:off x="2686050" y="3676551"/>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128" name="Text Box 1074"/>
          <p:cNvSpPr txBox="1">
            <a:spLocks noChangeArrowheads="1"/>
          </p:cNvSpPr>
          <p:nvPr/>
        </p:nvSpPr>
        <p:spPr bwMode="auto">
          <a:xfrm>
            <a:off x="1570038" y="3597176"/>
            <a:ext cx="904415"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rgbClr val="002060"/>
                </a:solidFill>
              </a:rPr>
              <a:t>Sustancia P</a:t>
            </a:r>
            <a:endParaRPr lang="es-MX" sz="1200" b="1" dirty="0">
              <a:solidFill>
                <a:srgbClr val="002060"/>
              </a:solidFill>
            </a:endParaRPr>
          </a:p>
        </p:txBody>
      </p:sp>
      <p:sp>
        <p:nvSpPr>
          <p:cNvPr id="129" name="Text Box 1075"/>
          <p:cNvSpPr txBox="1">
            <a:spLocks noChangeArrowheads="1"/>
          </p:cNvSpPr>
          <p:nvPr/>
        </p:nvSpPr>
        <p:spPr bwMode="auto">
          <a:xfrm>
            <a:off x="2943225" y="2585938"/>
            <a:ext cx="680123" cy="184666"/>
          </a:xfrm>
          <a:prstGeom prst="rect">
            <a:avLst/>
          </a:prstGeom>
          <a:noFill/>
          <a:ln w="12700">
            <a:noFill/>
            <a:miter lim="800000"/>
            <a:headEnd type="none" w="sm" len="sm"/>
            <a:tailEnd type="none" w="sm" len="sm"/>
          </a:ln>
        </p:spPr>
        <p:txBody>
          <a:bodyPr wrap="none" lIns="0" tIns="0" rIns="0" bIns="0">
            <a:spAutoFit/>
          </a:bodyPr>
          <a:lstStyle/>
          <a:p>
            <a:pPr eaLnBrk="0" hangingPunct="0"/>
            <a:r>
              <a:rPr lang="es-MX" sz="1200" b="1" dirty="0" smtClean="0"/>
              <a:t>Glutamato</a:t>
            </a:r>
            <a:endParaRPr lang="es-MX" sz="1200" b="1" dirty="0"/>
          </a:p>
        </p:txBody>
      </p:sp>
      <p:sp>
        <p:nvSpPr>
          <p:cNvPr id="130" name="Oval 1076"/>
          <p:cNvSpPr>
            <a:spLocks noChangeArrowheads="1"/>
          </p:cNvSpPr>
          <p:nvPr/>
        </p:nvSpPr>
        <p:spPr bwMode="auto">
          <a:xfrm>
            <a:off x="5880100" y="2631976"/>
            <a:ext cx="120650" cy="134937"/>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131" name="Oval 1077"/>
          <p:cNvSpPr>
            <a:spLocks noChangeArrowheads="1"/>
          </p:cNvSpPr>
          <p:nvPr/>
        </p:nvSpPr>
        <p:spPr bwMode="auto">
          <a:xfrm>
            <a:off x="5954713" y="2471638"/>
            <a:ext cx="122237"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132" name="Oval 1080"/>
          <p:cNvSpPr>
            <a:spLocks noChangeArrowheads="1"/>
          </p:cNvSpPr>
          <p:nvPr/>
        </p:nvSpPr>
        <p:spPr bwMode="auto">
          <a:xfrm>
            <a:off x="5729288" y="2460526"/>
            <a:ext cx="120650" cy="134937"/>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133" name="Oval 1081"/>
          <p:cNvSpPr>
            <a:spLocks noChangeArrowheads="1"/>
          </p:cNvSpPr>
          <p:nvPr/>
        </p:nvSpPr>
        <p:spPr bwMode="auto">
          <a:xfrm>
            <a:off x="5961063" y="2830413"/>
            <a:ext cx="120650"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134" name="Oval 1082"/>
          <p:cNvSpPr>
            <a:spLocks noChangeArrowheads="1"/>
          </p:cNvSpPr>
          <p:nvPr/>
        </p:nvSpPr>
        <p:spPr bwMode="auto">
          <a:xfrm>
            <a:off x="6143625" y="3106638"/>
            <a:ext cx="122238"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135" name="Text Box 1083"/>
          <p:cNvSpPr txBox="1">
            <a:spLocks noChangeArrowheads="1"/>
          </p:cNvSpPr>
          <p:nvPr/>
        </p:nvSpPr>
        <p:spPr bwMode="auto">
          <a:xfrm>
            <a:off x="6175375" y="2349401"/>
            <a:ext cx="436017" cy="443198"/>
          </a:xfrm>
          <a:prstGeom prst="rect">
            <a:avLst/>
          </a:prstGeom>
          <a:noFill/>
          <a:ln w="12700">
            <a:noFill/>
            <a:miter lim="800000"/>
            <a:headEnd type="none" w="sm" len="sm"/>
            <a:tailEnd type="none" w="sm" len="sm"/>
          </a:ln>
        </p:spPr>
        <p:txBody>
          <a:bodyPr wrap="none" lIns="0" tIns="0" rIns="0" bIns="0">
            <a:spAutoFit/>
          </a:bodyPr>
          <a:lstStyle/>
          <a:p>
            <a:pPr eaLnBrk="0" hangingPunct="0">
              <a:lnSpc>
                <a:spcPct val="120000"/>
              </a:lnSpc>
            </a:pPr>
            <a:r>
              <a:rPr lang="es-MX" sz="1200" b="1" dirty="0" smtClean="0"/>
              <a:t>GABA </a:t>
            </a:r>
            <a:br>
              <a:rPr lang="es-MX" sz="1200" b="1" dirty="0" smtClean="0"/>
            </a:br>
            <a:r>
              <a:rPr lang="es-MX" sz="1200" b="1" dirty="0" smtClean="0"/>
              <a:t>Glicina</a:t>
            </a:r>
            <a:endParaRPr lang="es-MX" b="1" dirty="0"/>
          </a:p>
        </p:txBody>
      </p:sp>
      <p:sp>
        <p:nvSpPr>
          <p:cNvPr id="136" name="Oval 1084"/>
          <p:cNvSpPr>
            <a:spLocks noChangeArrowheads="1"/>
          </p:cNvSpPr>
          <p:nvPr/>
        </p:nvSpPr>
        <p:spPr bwMode="auto">
          <a:xfrm>
            <a:off x="6254750" y="2890738"/>
            <a:ext cx="120650"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137" name="Line 1085"/>
          <p:cNvSpPr>
            <a:spLocks noChangeShapeType="1"/>
          </p:cNvSpPr>
          <p:nvPr/>
        </p:nvSpPr>
        <p:spPr bwMode="auto">
          <a:xfrm>
            <a:off x="4187825" y="4290913"/>
            <a:ext cx="255588" cy="298450"/>
          </a:xfrm>
          <a:prstGeom prst="line">
            <a:avLst/>
          </a:prstGeom>
          <a:noFill/>
          <a:ln w="38100">
            <a:solidFill>
              <a:srgbClr val="09539B"/>
            </a:solidFill>
            <a:round/>
            <a:headEnd type="none" w="sm" len="sm"/>
            <a:tailEnd type="triangle" w="med" len="med"/>
          </a:ln>
          <a:effectLst>
            <a:prstShdw prst="shdw17" dist="17961" dir="13500000">
              <a:srgbClr val="001F5C"/>
            </a:prstShdw>
          </a:effectLst>
        </p:spPr>
        <p:txBody>
          <a:bodyPr wrap="none" anchor="ctr"/>
          <a:lstStyle/>
          <a:p>
            <a:endParaRPr lang="es-MX" dirty="0"/>
          </a:p>
        </p:txBody>
      </p:sp>
      <p:grpSp>
        <p:nvGrpSpPr>
          <p:cNvPr id="2" name="Group 1088"/>
          <p:cNvGrpSpPr>
            <a:grpSpLocks/>
          </p:cNvGrpSpPr>
          <p:nvPr/>
        </p:nvGrpSpPr>
        <p:grpSpPr bwMode="auto">
          <a:xfrm>
            <a:off x="2687638" y="4290913"/>
            <a:ext cx="1524000" cy="558800"/>
            <a:chOff x="1869" y="2614"/>
            <a:chExt cx="1080" cy="352"/>
          </a:xfrm>
        </p:grpSpPr>
        <p:sp>
          <p:nvSpPr>
            <p:cNvPr id="139" name="Line 1086"/>
            <p:cNvSpPr>
              <a:spLocks noChangeShapeType="1"/>
            </p:cNvSpPr>
            <p:nvPr/>
          </p:nvSpPr>
          <p:spPr bwMode="auto">
            <a:xfrm>
              <a:off x="1869" y="2614"/>
              <a:ext cx="248" cy="326"/>
            </a:xfrm>
            <a:prstGeom prst="line">
              <a:avLst/>
            </a:prstGeom>
            <a:noFill/>
            <a:ln w="57150">
              <a:solidFill>
                <a:schemeClr val="accent1">
                  <a:lumMod val="75000"/>
                </a:schemeClr>
              </a:solidFill>
              <a:round/>
              <a:headEnd type="none" w="sm" len="sm"/>
              <a:tailEnd type="none" w="sm" len="sm"/>
            </a:ln>
          </p:spPr>
          <p:txBody>
            <a:bodyPr wrap="none" anchor="ctr"/>
            <a:lstStyle/>
            <a:p>
              <a:endParaRPr lang="es-MX" dirty="0"/>
            </a:p>
          </p:txBody>
        </p:sp>
        <p:sp>
          <p:nvSpPr>
            <p:cNvPr id="140" name="Line 1087"/>
            <p:cNvSpPr>
              <a:spLocks noChangeShapeType="1"/>
            </p:cNvSpPr>
            <p:nvPr/>
          </p:nvSpPr>
          <p:spPr bwMode="auto">
            <a:xfrm>
              <a:off x="2117" y="2940"/>
              <a:ext cx="832" cy="26"/>
            </a:xfrm>
            <a:prstGeom prst="line">
              <a:avLst/>
            </a:prstGeom>
            <a:noFill/>
            <a:ln w="57150">
              <a:solidFill>
                <a:schemeClr val="accent1">
                  <a:lumMod val="75000"/>
                </a:schemeClr>
              </a:solidFill>
              <a:round/>
              <a:headEnd type="none" w="sm" len="sm"/>
              <a:tailEnd type="triangle" w="med" len="med"/>
            </a:ln>
          </p:spPr>
          <p:txBody>
            <a:bodyPr wrap="none" anchor="ctr"/>
            <a:lstStyle/>
            <a:p>
              <a:endParaRPr lang="es-MX" dirty="0"/>
            </a:p>
          </p:txBody>
        </p:sp>
      </p:grpSp>
      <p:sp>
        <p:nvSpPr>
          <p:cNvPr id="141" name="Text Box 1089"/>
          <p:cNvSpPr txBox="1">
            <a:spLocks noChangeArrowheads="1"/>
          </p:cNvSpPr>
          <p:nvPr/>
        </p:nvSpPr>
        <p:spPr bwMode="auto">
          <a:xfrm>
            <a:off x="4302125" y="4597301"/>
            <a:ext cx="548099"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1"/>
                </a:solidFill>
              </a:rPr>
              <a:t>PKC</a:t>
            </a:r>
            <a:endParaRPr lang="es-MX" b="1" dirty="0">
              <a:solidFill>
                <a:schemeClr val="accent1"/>
              </a:solidFill>
            </a:endParaRPr>
          </a:p>
        </p:txBody>
      </p:sp>
      <p:sp>
        <p:nvSpPr>
          <p:cNvPr id="142" name="Freeform 1090"/>
          <p:cNvSpPr>
            <a:spLocks/>
          </p:cNvSpPr>
          <p:nvPr/>
        </p:nvSpPr>
        <p:spPr bwMode="auto">
          <a:xfrm>
            <a:off x="4379913" y="3665438"/>
            <a:ext cx="393700" cy="896938"/>
          </a:xfrm>
          <a:custGeom>
            <a:avLst/>
            <a:gdLst>
              <a:gd name="T0" fmla="*/ 2147483647 w 279"/>
              <a:gd name="T1" fmla="*/ 2147483647 h 565"/>
              <a:gd name="T2" fmla="*/ 2147483647 w 279"/>
              <a:gd name="T3" fmla="*/ 2147483647 h 565"/>
              <a:gd name="T4" fmla="*/ 2147483647 w 279"/>
              <a:gd name="T5" fmla="*/ 2147483647 h 565"/>
              <a:gd name="T6" fmla="*/ 2147483647 w 279"/>
              <a:gd name="T7" fmla="*/ 2147483647 h 565"/>
              <a:gd name="T8" fmla="*/ 0 w 279"/>
              <a:gd name="T9" fmla="*/ 0 h 565"/>
              <a:gd name="T10" fmla="*/ 0 60000 65536"/>
              <a:gd name="T11" fmla="*/ 0 60000 65536"/>
              <a:gd name="T12" fmla="*/ 0 60000 65536"/>
              <a:gd name="T13" fmla="*/ 0 60000 65536"/>
              <a:gd name="T14" fmla="*/ 0 60000 65536"/>
              <a:gd name="T15" fmla="*/ 0 w 279"/>
              <a:gd name="T16" fmla="*/ 0 h 565"/>
              <a:gd name="T17" fmla="*/ 279 w 279"/>
              <a:gd name="T18" fmla="*/ 565 h 565"/>
            </a:gdLst>
            <a:ahLst/>
            <a:cxnLst>
              <a:cxn ang="T10">
                <a:pos x="T0" y="T1"/>
              </a:cxn>
              <a:cxn ang="T11">
                <a:pos x="T2" y="T3"/>
              </a:cxn>
              <a:cxn ang="T12">
                <a:pos x="T4" y="T5"/>
              </a:cxn>
              <a:cxn ang="T13">
                <a:pos x="T6" y="T7"/>
              </a:cxn>
              <a:cxn ang="T14">
                <a:pos x="T8" y="T9"/>
              </a:cxn>
            </a:cxnLst>
            <a:rect l="T15" t="T16" r="T17" b="T18"/>
            <a:pathLst>
              <a:path w="279" h="565">
                <a:moveTo>
                  <a:pt x="249" y="565"/>
                </a:moveTo>
                <a:cubicBezTo>
                  <a:pt x="273" y="403"/>
                  <a:pt x="279" y="239"/>
                  <a:pt x="189" y="102"/>
                </a:cubicBezTo>
                <a:cubicBezTo>
                  <a:pt x="178" y="85"/>
                  <a:pt x="155" y="79"/>
                  <a:pt x="138" y="68"/>
                </a:cubicBezTo>
                <a:cubicBezTo>
                  <a:pt x="132" y="64"/>
                  <a:pt x="96" y="26"/>
                  <a:pt x="95" y="25"/>
                </a:cubicBezTo>
                <a:cubicBezTo>
                  <a:pt x="70" y="8"/>
                  <a:pt x="31" y="0"/>
                  <a:pt x="0" y="0"/>
                </a:cubicBezTo>
              </a:path>
            </a:pathLst>
          </a:custGeom>
          <a:noFill/>
          <a:ln w="12700">
            <a:solidFill>
              <a:schemeClr val="bg1"/>
            </a:solidFill>
            <a:prstDash val="sysDot"/>
            <a:round/>
            <a:headEnd type="none" w="sm" len="sm"/>
            <a:tailEnd type="triangle" w="med" len="med"/>
          </a:ln>
        </p:spPr>
        <p:txBody>
          <a:bodyPr wrap="none" anchor="ctr"/>
          <a:lstStyle/>
          <a:p>
            <a:endParaRPr lang="es-MX" dirty="0"/>
          </a:p>
        </p:txBody>
      </p:sp>
      <p:sp>
        <p:nvSpPr>
          <p:cNvPr id="143" name="Freeform 1097"/>
          <p:cNvSpPr>
            <a:spLocks/>
          </p:cNvSpPr>
          <p:nvPr/>
        </p:nvSpPr>
        <p:spPr bwMode="auto">
          <a:xfrm rot="16859418" flipH="1">
            <a:off x="3703637" y="4084539"/>
            <a:ext cx="442913" cy="798512"/>
          </a:xfrm>
          <a:custGeom>
            <a:avLst/>
            <a:gdLst>
              <a:gd name="T0" fmla="*/ 2147483647 w 279"/>
              <a:gd name="T1" fmla="*/ 2147483647 h 565"/>
              <a:gd name="T2" fmla="*/ 2147483647 w 279"/>
              <a:gd name="T3" fmla="*/ 2147483647 h 565"/>
              <a:gd name="T4" fmla="*/ 2147483647 w 279"/>
              <a:gd name="T5" fmla="*/ 2147483647 h 565"/>
              <a:gd name="T6" fmla="*/ 2147483647 w 279"/>
              <a:gd name="T7" fmla="*/ 2147483647 h 565"/>
              <a:gd name="T8" fmla="*/ 0 w 279"/>
              <a:gd name="T9" fmla="*/ 0 h 565"/>
              <a:gd name="T10" fmla="*/ 0 60000 65536"/>
              <a:gd name="T11" fmla="*/ 0 60000 65536"/>
              <a:gd name="T12" fmla="*/ 0 60000 65536"/>
              <a:gd name="T13" fmla="*/ 0 60000 65536"/>
              <a:gd name="T14" fmla="*/ 0 60000 65536"/>
              <a:gd name="T15" fmla="*/ 0 w 279"/>
              <a:gd name="T16" fmla="*/ 0 h 565"/>
              <a:gd name="T17" fmla="*/ 279 w 279"/>
              <a:gd name="T18" fmla="*/ 565 h 565"/>
            </a:gdLst>
            <a:ahLst/>
            <a:cxnLst>
              <a:cxn ang="T10">
                <a:pos x="T0" y="T1"/>
              </a:cxn>
              <a:cxn ang="T11">
                <a:pos x="T2" y="T3"/>
              </a:cxn>
              <a:cxn ang="T12">
                <a:pos x="T4" y="T5"/>
              </a:cxn>
              <a:cxn ang="T13">
                <a:pos x="T6" y="T7"/>
              </a:cxn>
              <a:cxn ang="T14">
                <a:pos x="T8" y="T9"/>
              </a:cxn>
            </a:cxnLst>
            <a:rect l="T15" t="T16" r="T17" b="T18"/>
            <a:pathLst>
              <a:path w="279" h="565">
                <a:moveTo>
                  <a:pt x="249" y="565"/>
                </a:moveTo>
                <a:cubicBezTo>
                  <a:pt x="273" y="403"/>
                  <a:pt x="279" y="239"/>
                  <a:pt x="189" y="102"/>
                </a:cubicBezTo>
                <a:cubicBezTo>
                  <a:pt x="178" y="85"/>
                  <a:pt x="155" y="79"/>
                  <a:pt x="138" y="68"/>
                </a:cubicBezTo>
                <a:cubicBezTo>
                  <a:pt x="132" y="64"/>
                  <a:pt x="96" y="26"/>
                  <a:pt x="95" y="25"/>
                </a:cubicBezTo>
                <a:cubicBezTo>
                  <a:pt x="70" y="8"/>
                  <a:pt x="31" y="0"/>
                  <a:pt x="0" y="0"/>
                </a:cubicBezTo>
              </a:path>
            </a:pathLst>
          </a:custGeom>
          <a:noFill/>
          <a:ln w="12700">
            <a:solidFill>
              <a:schemeClr val="bg1"/>
            </a:solidFill>
            <a:prstDash val="sysDot"/>
            <a:round/>
            <a:headEnd type="none" w="sm" len="sm"/>
            <a:tailEnd type="triangle" w="med" len="med"/>
          </a:ln>
        </p:spPr>
        <p:txBody>
          <a:bodyPr wrap="none" anchor="ctr"/>
          <a:lstStyle/>
          <a:p>
            <a:endParaRPr lang="es-MX" dirty="0"/>
          </a:p>
        </p:txBody>
      </p:sp>
      <p:sp>
        <p:nvSpPr>
          <p:cNvPr id="144" name="Oval 1100"/>
          <p:cNvSpPr>
            <a:spLocks noChangeArrowheads="1"/>
          </p:cNvSpPr>
          <p:nvPr/>
        </p:nvSpPr>
        <p:spPr bwMode="auto">
          <a:xfrm rot="20337001" flipV="1">
            <a:off x="4181862" y="5282939"/>
            <a:ext cx="109500" cy="346075"/>
          </a:xfrm>
          <a:prstGeom prst="ellipse">
            <a:avLst/>
          </a:prstGeom>
          <a:solidFill>
            <a:srgbClr val="0092FF"/>
          </a:solidFill>
          <a:ln w="28575">
            <a:solidFill>
              <a:srgbClr val="0092FF"/>
            </a:solidFill>
            <a:round/>
            <a:headEnd/>
            <a:tailEnd/>
          </a:ln>
        </p:spPr>
        <p:txBody>
          <a:bodyPr rot="10800000" wrap="none" anchor="ctr"/>
          <a:lstStyle/>
          <a:p>
            <a:pPr>
              <a:defRPr/>
            </a:pPr>
            <a:endParaRPr lang="es-MX" b="1" dirty="0">
              <a:solidFill>
                <a:srgbClr val="FAFD00"/>
              </a:solidFill>
              <a:ea typeface="+mn-ea"/>
              <a:cs typeface="+mn-cs"/>
            </a:endParaRPr>
          </a:p>
        </p:txBody>
      </p:sp>
      <p:sp>
        <p:nvSpPr>
          <p:cNvPr id="145" name="Freeform 1101"/>
          <p:cNvSpPr>
            <a:spLocks/>
          </p:cNvSpPr>
          <p:nvPr/>
        </p:nvSpPr>
        <p:spPr bwMode="auto">
          <a:xfrm rot="14937001">
            <a:off x="4099538" y="5361986"/>
            <a:ext cx="279269" cy="231775"/>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146" name="Text Box 1102"/>
          <p:cNvSpPr txBox="1">
            <a:spLocks noChangeArrowheads="1"/>
          </p:cNvSpPr>
          <p:nvPr/>
        </p:nvSpPr>
        <p:spPr bwMode="auto">
          <a:xfrm>
            <a:off x="3214688" y="4386163"/>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2"/>
                </a:solidFill>
              </a:rPr>
              <a:t>(+)</a:t>
            </a:r>
            <a:endParaRPr lang="es-MX" b="1" dirty="0">
              <a:solidFill>
                <a:schemeClr val="accent2"/>
              </a:solidFill>
            </a:endParaRPr>
          </a:p>
        </p:txBody>
      </p:sp>
      <p:sp>
        <p:nvSpPr>
          <p:cNvPr id="147" name="Text Box 1103"/>
          <p:cNvSpPr txBox="1">
            <a:spLocks noChangeArrowheads="1"/>
          </p:cNvSpPr>
          <p:nvPr/>
        </p:nvSpPr>
        <p:spPr bwMode="auto">
          <a:xfrm>
            <a:off x="4311650" y="4135338"/>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2"/>
                </a:solidFill>
              </a:rPr>
              <a:t>(+)</a:t>
            </a:r>
            <a:endParaRPr lang="es-MX" b="1" dirty="0">
              <a:solidFill>
                <a:schemeClr val="accent2"/>
              </a:solidFill>
            </a:endParaRPr>
          </a:p>
        </p:txBody>
      </p:sp>
      <p:sp>
        <p:nvSpPr>
          <p:cNvPr id="148" name="Line 1104"/>
          <p:cNvSpPr>
            <a:spLocks noChangeShapeType="1"/>
          </p:cNvSpPr>
          <p:nvPr/>
        </p:nvSpPr>
        <p:spPr bwMode="auto">
          <a:xfrm flipV="1">
            <a:off x="4392613" y="4944963"/>
            <a:ext cx="157162" cy="368300"/>
          </a:xfrm>
          <a:prstGeom prst="line">
            <a:avLst/>
          </a:prstGeom>
          <a:noFill/>
          <a:ln w="57150">
            <a:solidFill>
              <a:srgbClr val="09539B"/>
            </a:solidFill>
            <a:round/>
            <a:headEnd type="none" w="sm" len="sm"/>
            <a:tailEnd type="triangle" w="sm" len="sm"/>
          </a:ln>
        </p:spPr>
        <p:txBody>
          <a:bodyPr wrap="none" anchor="ctr"/>
          <a:lstStyle/>
          <a:p>
            <a:endParaRPr lang="es-MX" dirty="0"/>
          </a:p>
        </p:txBody>
      </p:sp>
      <p:sp>
        <p:nvSpPr>
          <p:cNvPr id="149" name="Text Box 1105"/>
          <p:cNvSpPr txBox="1">
            <a:spLocks noChangeArrowheads="1"/>
          </p:cNvSpPr>
          <p:nvPr/>
        </p:nvSpPr>
        <p:spPr bwMode="auto">
          <a:xfrm>
            <a:off x="4445000" y="5171976"/>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8064A2"/>
                </a:solidFill>
              </a:rPr>
              <a:t>(+)</a:t>
            </a:r>
            <a:endParaRPr lang="es-MX" b="1" dirty="0">
              <a:solidFill>
                <a:srgbClr val="8064A2"/>
              </a:solidFill>
            </a:endParaRPr>
          </a:p>
        </p:txBody>
      </p:sp>
      <p:sp>
        <p:nvSpPr>
          <p:cNvPr id="150" name="Text Box 1106"/>
          <p:cNvSpPr txBox="1">
            <a:spLocks noChangeArrowheads="1"/>
          </p:cNvSpPr>
          <p:nvPr/>
        </p:nvSpPr>
        <p:spPr bwMode="auto">
          <a:xfrm>
            <a:off x="4667274" y="5789513"/>
            <a:ext cx="1111202" cy="541046"/>
          </a:xfrm>
          <a:prstGeom prst="rect">
            <a:avLst/>
          </a:prstGeom>
          <a:noFill/>
          <a:ln w="12700">
            <a:noFill/>
            <a:miter lim="800000"/>
            <a:headEnd type="none" w="sm" len="sm"/>
            <a:tailEnd type="none" w="sm" len="sm"/>
          </a:ln>
        </p:spPr>
        <p:txBody>
          <a:bodyPr wrap="none">
            <a:spAutoFit/>
          </a:bodyPr>
          <a:lstStyle/>
          <a:p>
            <a:pPr algn="ctr" eaLnBrk="0" hangingPunct="0">
              <a:lnSpc>
                <a:spcPct val="80000"/>
              </a:lnSpc>
            </a:pPr>
            <a:r>
              <a:rPr lang="es-MX" b="1" dirty="0" smtClean="0">
                <a:solidFill>
                  <a:srgbClr val="002060"/>
                </a:solidFill>
              </a:rPr>
              <a:t>Inducción</a:t>
            </a:r>
          </a:p>
          <a:p>
            <a:pPr algn="ctr" eaLnBrk="0" hangingPunct="0">
              <a:lnSpc>
                <a:spcPct val="80000"/>
              </a:lnSpc>
            </a:pPr>
            <a:r>
              <a:rPr lang="en-US" b="1" dirty="0" smtClean="0">
                <a:solidFill>
                  <a:srgbClr val="002060"/>
                </a:solidFill>
              </a:rPr>
              <a:t>COX-2</a:t>
            </a:r>
            <a:endParaRPr lang="en-US" b="1" dirty="0">
              <a:solidFill>
                <a:srgbClr val="002060"/>
              </a:solidFill>
            </a:endParaRPr>
          </a:p>
        </p:txBody>
      </p:sp>
      <p:sp>
        <p:nvSpPr>
          <p:cNvPr id="151" name="Text Box 1108"/>
          <p:cNvSpPr txBox="1">
            <a:spLocks noChangeArrowheads="1"/>
          </p:cNvSpPr>
          <p:nvPr/>
        </p:nvSpPr>
        <p:spPr bwMode="auto">
          <a:xfrm>
            <a:off x="3730625" y="5484713"/>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152" name="Rectangle 1115"/>
          <p:cNvSpPr>
            <a:spLocks noChangeArrowheads="1"/>
          </p:cNvSpPr>
          <p:nvPr/>
        </p:nvSpPr>
        <p:spPr bwMode="auto">
          <a:xfrm rot="4159144">
            <a:off x="5602288" y="3301901"/>
            <a:ext cx="63500" cy="254000"/>
          </a:xfrm>
          <a:prstGeom prst="rect">
            <a:avLst/>
          </a:prstGeom>
          <a:solidFill>
            <a:schemeClr val="bg1"/>
          </a:solidFill>
          <a:ln w="9525">
            <a:noFill/>
            <a:miter lim="800000"/>
            <a:headEnd/>
            <a:tailEnd/>
          </a:ln>
        </p:spPr>
        <p:txBody>
          <a:bodyPr wrap="none" anchor="ctr"/>
          <a:lstStyle/>
          <a:p>
            <a:endParaRPr lang="es-MX" b="1" dirty="0">
              <a:solidFill>
                <a:srgbClr val="FAFD00"/>
              </a:solidFill>
            </a:endParaRPr>
          </a:p>
        </p:txBody>
      </p:sp>
      <p:sp>
        <p:nvSpPr>
          <p:cNvPr id="153" name="Rectangle 1119"/>
          <p:cNvSpPr>
            <a:spLocks noChangeArrowheads="1"/>
          </p:cNvSpPr>
          <p:nvPr/>
        </p:nvSpPr>
        <p:spPr bwMode="auto">
          <a:xfrm rot="4159144">
            <a:off x="5422900" y="2936776"/>
            <a:ext cx="63500" cy="254000"/>
          </a:xfrm>
          <a:prstGeom prst="rect">
            <a:avLst/>
          </a:prstGeom>
          <a:solidFill>
            <a:schemeClr val="tx2"/>
          </a:solidFill>
          <a:ln w="9525">
            <a:solidFill>
              <a:schemeClr val="tx2"/>
            </a:solidFill>
            <a:miter lim="800000"/>
            <a:headEnd/>
            <a:tailEnd/>
          </a:ln>
        </p:spPr>
        <p:txBody>
          <a:bodyPr rot="10800000" vert="eaVert" wrap="none" anchor="ctr"/>
          <a:lstStyle/>
          <a:p>
            <a:endParaRPr lang="es-MX" b="1" dirty="0">
              <a:solidFill>
                <a:srgbClr val="FAFD00"/>
              </a:solidFill>
            </a:endParaRPr>
          </a:p>
        </p:txBody>
      </p:sp>
      <p:sp>
        <p:nvSpPr>
          <p:cNvPr id="154" name="Line 1121"/>
          <p:cNvSpPr>
            <a:spLocks noChangeShapeType="1"/>
          </p:cNvSpPr>
          <p:nvPr/>
        </p:nvSpPr>
        <p:spPr bwMode="auto">
          <a:xfrm flipV="1">
            <a:off x="4344988" y="3584476"/>
            <a:ext cx="749300" cy="476250"/>
          </a:xfrm>
          <a:prstGeom prst="line">
            <a:avLst/>
          </a:prstGeom>
          <a:noFill/>
          <a:ln w="28575">
            <a:solidFill>
              <a:srgbClr val="000000"/>
            </a:solidFill>
            <a:prstDash val="sysDot"/>
            <a:round/>
            <a:headEnd type="none" w="sm" len="sm"/>
            <a:tailEnd type="none" w="sm" len="sm"/>
          </a:ln>
        </p:spPr>
        <p:txBody>
          <a:bodyPr wrap="none" anchor="ctr"/>
          <a:lstStyle/>
          <a:p>
            <a:endParaRPr lang="es-MX" dirty="0"/>
          </a:p>
        </p:txBody>
      </p:sp>
      <p:sp>
        <p:nvSpPr>
          <p:cNvPr id="155" name="Line 1122"/>
          <p:cNvSpPr>
            <a:spLocks noChangeShapeType="1"/>
          </p:cNvSpPr>
          <p:nvPr/>
        </p:nvSpPr>
        <p:spPr bwMode="auto">
          <a:xfrm flipV="1">
            <a:off x="5070475" y="3203476"/>
            <a:ext cx="168275" cy="354012"/>
          </a:xfrm>
          <a:prstGeom prst="line">
            <a:avLst/>
          </a:prstGeom>
          <a:noFill/>
          <a:ln w="28575">
            <a:solidFill>
              <a:srgbClr val="000000"/>
            </a:solidFill>
            <a:prstDash val="sysDot"/>
            <a:round/>
            <a:headEnd type="none" w="sm" len="sm"/>
            <a:tailEnd type="triangle" w="sm" len="sm"/>
          </a:ln>
        </p:spPr>
        <p:txBody>
          <a:bodyPr wrap="none" anchor="ctr"/>
          <a:lstStyle/>
          <a:p>
            <a:endParaRPr lang="es-MX" dirty="0"/>
          </a:p>
        </p:txBody>
      </p:sp>
      <p:sp>
        <p:nvSpPr>
          <p:cNvPr id="156" name="Line 1123"/>
          <p:cNvSpPr>
            <a:spLocks noChangeShapeType="1"/>
          </p:cNvSpPr>
          <p:nvPr/>
        </p:nvSpPr>
        <p:spPr bwMode="auto">
          <a:xfrm flipV="1">
            <a:off x="5094288" y="3557488"/>
            <a:ext cx="290512" cy="26988"/>
          </a:xfrm>
          <a:prstGeom prst="line">
            <a:avLst/>
          </a:prstGeom>
          <a:noFill/>
          <a:ln w="28575">
            <a:solidFill>
              <a:srgbClr val="000000"/>
            </a:solidFill>
            <a:prstDash val="sysDot"/>
            <a:round/>
            <a:headEnd type="none" w="sm" len="sm"/>
            <a:tailEnd type="triangle" w="sm" len="sm"/>
          </a:ln>
        </p:spPr>
        <p:txBody>
          <a:bodyPr wrap="none" anchor="ctr"/>
          <a:lstStyle/>
          <a:p>
            <a:endParaRPr lang="es-MX" dirty="0"/>
          </a:p>
        </p:txBody>
      </p:sp>
      <p:sp>
        <p:nvSpPr>
          <p:cNvPr id="157" name="Text Box 1124"/>
          <p:cNvSpPr txBox="1">
            <a:spLocks noChangeArrowheads="1"/>
          </p:cNvSpPr>
          <p:nvPr/>
        </p:nvSpPr>
        <p:spPr bwMode="auto">
          <a:xfrm>
            <a:off x="5151438" y="3235226"/>
            <a:ext cx="360362" cy="304800"/>
          </a:xfrm>
          <a:prstGeom prst="rect">
            <a:avLst/>
          </a:prstGeom>
          <a:noFill/>
          <a:ln w="12700">
            <a:noFill/>
            <a:miter lim="800000"/>
            <a:headEnd type="none" w="sm" len="sm"/>
            <a:tailEnd type="none" w="sm" len="sm"/>
          </a:ln>
        </p:spPr>
        <p:txBody>
          <a:bodyPr wrap="none">
            <a:spAutoFit/>
          </a:bodyPr>
          <a:lstStyle/>
          <a:p>
            <a:pPr eaLnBrk="0" hangingPunct="0"/>
            <a:r>
              <a:rPr lang="es-MX" sz="1400" b="1" dirty="0" smtClean="0">
                <a:solidFill>
                  <a:schemeClr val="accent2"/>
                </a:solidFill>
              </a:rPr>
              <a:t>(-)</a:t>
            </a:r>
            <a:endParaRPr lang="es-MX" sz="1400" b="1" dirty="0">
              <a:solidFill>
                <a:schemeClr val="accent2"/>
              </a:solidFill>
            </a:endParaRPr>
          </a:p>
        </p:txBody>
      </p:sp>
      <p:sp>
        <p:nvSpPr>
          <p:cNvPr id="158" name="Oval 1127"/>
          <p:cNvSpPr>
            <a:spLocks noChangeArrowheads="1"/>
          </p:cNvSpPr>
          <p:nvPr/>
        </p:nvSpPr>
        <p:spPr bwMode="auto">
          <a:xfrm rot="20337001" flipV="1">
            <a:off x="5883276" y="5280459"/>
            <a:ext cx="106575" cy="346075"/>
          </a:xfrm>
          <a:prstGeom prst="ellipse">
            <a:avLst/>
          </a:prstGeom>
          <a:solidFill>
            <a:srgbClr val="0092FF"/>
          </a:solidFill>
          <a:ln w="28575">
            <a:solidFill>
              <a:srgbClr val="0092FF"/>
            </a:solidFill>
            <a:round/>
            <a:headEnd/>
            <a:tailEnd/>
          </a:ln>
        </p:spPr>
        <p:txBody>
          <a:bodyPr rot="10800000" wrap="none" anchor="ctr"/>
          <a:lstStyle/>
          <a:p>
            <a:pPr>
              <a:defRPr/>
            </a:pPr>
            <a:endParaRPr lang="es-MX" b="1" dirty="0">
              <a:solidFill>
                <a:srgbClr val="FAFD00"/>
              </a:solidFill>
              <a:ea typeface="+mn-ea"/>
              <a:cs typeface="+mn-cs"/>
            </a:endParaRPr>
          </a:p>
        </p:txBody>
      </p:sp>
      <p:sp>
        <p:nvSpPr>
          <p:cNvPr id="159" name="Freeform 1128"/>
          <p:cNvSpPr>
            <a:spLocks/>
          </p:cNvSpPr>
          <p:nvPr/>
        </p:nvSpPr>
        <p:spPr bwMode="auto">
          <a:xfrm rot="14937001">
            <a:off x="5787844" y="5364368"/>
            <a:ext cx="279269" cy="233362"/>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160" name="Text Box 1129"/>
          <p:cNvSpPr txBox="1">
            <a:spLocks noChangeArrowheads="1"/>
          </p:cNvSpPr>
          <p:nvPr/>
        </p:nvSpPr>
        <p:spPr bwMode="auto">
          <a:xfrm>
            <a:off x="6032500" y="5283101"/>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161" name="Rectangle 1130"/>
          <p:cNvSpPr>
            <a:spLocks noChangeArrowheads="1"/>
          </p:cNvSpPr>
          <p:nvPr/>
        </p:nvSpPr>
        <p:spPr bwMode="auto">
          <a:xfrm rot="-896920">
            <a:off x="5802313" y="5178326"/>
            <a:ext cx="242887" cy="74612"/>
          </a:xfrm>
          <a:prstGeom prst="rect">
            <a:avLst/>
          </a:prstGeom>
          <a:solidFill>
            <a:schemeClr val="bg1"/>
          </a:solidFill>
          <a:ln w="38100">
            <a:solidFill>
              <a:schemeClr val="accent1"/>
            </a:solidFill>
            <a:miter lim="800000"/>
            <a:headEnd type="none" w="sm" len="sm"/>
            <a:tailEnd type="none" w="sm" len="sm"/>
          </a:ln>
        </p:spPr>
        <p:txBody>
          <a:bodyPr wrap="none" anchor="ctr"/>
          <a:lstStyle/>
          <a:p>
            <a:endParaRPr lang="es-MX" b="1" dirty="0">
              <a:solidFill>
                <a:srgbClr val="FAFD00"/>
              </a:solidFill>
            </a:endParaRPr>
          </a:p>
        </p:txBody>
      </p:sp>
      <p:sp>
        <p:nvSpPr>
          <p:cNvPr id="162" name="Line 1131"/>
          <p:cNvSpPr>
            <a:spLocks noChangeShapeType="1"/>
          </p:cNvSpPr>
          <p:nvPr/>
        </p:nvSpPr>
        <p:spPr bwMode="auto">
          <a:xfrm flipH="1">
            <a:off x="5530850" y="5025926"/>
            <a:ext cx="954088" cy="341312"/>
          </a:xfrm>
          <a:prstGeom prst="line">
            <a:avLst/>
          </a:prstGeom>
          <a:noFill/>
          <a:ln w="28575">
            <a:solidFill>
              <a:schemeClr val="accent5"/>
            </a:solidFill>
            <a:round/>
            <a:headEnd type="none" w="sm" len="sm"/>
            <a:tailEnd type="triangle" w="sm" len="sm"/>
          </a:ln>
        </p:spPr>
        <p:txBody>
          <a:bodyPr wrap="none" anchor="ctr"/>
          <a:lstStyle/>
          <a:p>
            <a:endParaRPr lang="es-MX" dirty="0"/>
          </a:p>
        </p:txBody>
      </p:sp>
      <p:sp>
        <p:nvSpPr>
          <p:cNvPr id="163" name="Text Box 1132"/>
          <p:cNvSpPr txBox="1">
            <a:spLocks noChangeArrowheads="1"/>
          </p:cNvSpPr>
          <p:nvPr/>
        </p:nvSpPr>
        <p:spPr bwMode="auto">
          <a:xfrm>
            <a:off x="5162550" y="5256113"/>
            <a:ext cx="453970" cy="307777"/>
          </a:xfrm>
          <a:prstGeom prst="rect">
            <a:avLst/>
          </a:prstGeom>
          <a:noFill/>
          <a:ln w="12700">
            <a:noFill/>
            <a:miter lim="800000"/>
            <a:headEnd type="none" w="sm" len="sm"/>
            <a:tailEnd type="none" w="sm" len="sm"/>
          </a:ln>
        </p:spPr>
        <p:txBody>
          <a:bodyPr wrap="none">
            <a:spAutoFit/>
          </a:bodyPr>
          <a:lstStyle/>
          <a:p>
            <a:pPr eaLnBrk="0" hangingPunct="0"/>
            <a:r>
              <a:rPr lang="es-MX" sz="1400" b="1" dirty="0" smtClean="0">
                <a:solidFill>
                  <a:schemeClr val="accent5"/>
                </a:solidFill>
              </a:rPr>
              <a:t>Na</a:t>
            </a:r>
            <a:r>
              <a:rPr lang="es-MX" sz="1400" b="1" baseline="30000" dirty="0" smtClean="0">
                <a:solidFill>
                  <a:schemeClr val="accent5"/>
                </a:solidFill>
              </a:rPr>
              <a:t>+</a:t>
            </a:r>
            <a:endParaRPr lang="es-MX" sz="1400" b="1" dirty="0">
              <a:solidFill>
                <a:schemeClr val="accent5"/>
              </a:solidFill>
            </a:endParaRPr>
          </a:p>
        </p:txBody>
      </p:sp>
      <p:sp>
        <p:nvSpPr>
          <p:cNvPr id="164" name="Oval 1137"/>
          <p:cNvSpPr>
            <a:spLocks noChangeArrowheads="1"/>
          </p:cNvSpPr>
          <p:nvPr/>
        </p:nvSpPr>
        <p:spPr bwMode="auto">
          <a:xfrm rot="1004788" flipV="1">
            <a:off x="5559819" y="3795621"/>
            <a:ext cx="109331" cy="346075"/>
          </a:xfrm>
          <a:prstGeom prst="ellipse">
            <a:avLst/>
          </a:prstGeom>
          <a:solidFill>
            <a:srgbClr val="0092FF"/>
          </a:solidFill>
          <a:ln w="28575">
            <a:solidFill>
              <a:schemeClr val="accent5"/>
            </a:solidFill>
            <a:round/>
            <a:headEnd/>
            <a:tailEnd/>
          </a:ln>
        </p:spPr>
        <p:txBody>
          <a:bodyPr rot="10800000" wrap="none" anchor="ctr"/>
          <a:lstStyle/>
          <a:p>
            <a:pPr>
              <a:defRPr/>
            </a:pPr>
            <a:endParaRPr lang="es-MX" b="1" dirty="0">
              <a:solidFill>
                <a:schemeClr val="accent5"/>
              </a:solidFill>
              <a:ea typeface="+mn-ea"/>
              <a:cs typeface="+mn-cs"/>
            </a:endParaRPr>
          </a:p>
        </p:txBody>
      </p:sp>
      <p:sp>
        <p:nvSpPr>
          <p:cNvPr id="165" name="Freeform 1138"/>
          <p:cNvSpPr>
            <a:spLocks/>
          </p:cNvSpPr>
          <p:nvPr/>
        </p:nvSpPr>
        <p:spPr bwMode="auto">
          <a:xfrm rot="17204788">
            <a:off x="5452837" y="3861365"/>
            <a:ext cx="279269" cy="233363"/>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166" name="Text Box 1139"/>
          <p:cNvSpPr txBox="1">
            <a:spLocks noChangeArrowheads="1"/>
          </p:cNvSpPr>
          <p:nvPr/>
        </p:nvSpPr>
        <p:spPr bwMode="auto">
          <a:xfrm>
            <a:off x="5645150" y="3986113"/>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167" name="Line 1140"/>
          <p:cNvSpPr>
            <a:spLocks noChangeShapeType="1"/>
          </p:cNvSpPr>
          <p:nvPr/>
        </p:nvSpPr>
        <p:spPr bwMode="auto">
          <a:xfrm flipH="1" flipV="1">
            <a:off x="5465763" y="3598763"/>
            <a:ext cx="30162" cy="223838"/>
          </a:xfrm>
          <a:prstGeom prst="line">
            <a:avLst/>
          </a:prstGeom>
          <a:noFill/>
          <a:ln w="12700">
            <a:solidFill>
              <a:srgbClr val="000000"/>
            </a:solidFill>
            <a:round/>
            <a:headEnd type="none" w="sm" len="sm"/>
            <a:tailEnd type="triangle" w="med" len="med"/>
          </a:ln>
        </p:spPr>
        <p:txBody>
          <a:bodyPr/>
          <a:lstStyle/>
          <a:p>
            <a:endParaRPr lang="es-MX" dirty="0"/>
          </a:p>
        </p:txBody>
      </p:sp>
      <p:sp>
        <p:nvSpPr>
          <p:cNvPr id="168" name="Oval 1144"/>
          <p:cNvSpPr>
            <a:spLocks noChangeArrowheads="1"/>
          </p:cNvSpPr>
          <p:nvPr/>
        </p:nvSpPr>
        <p:spPr bwMode="auto">
          <a:xfrm rot="469103" flipV="1">
            <a:off x="2368550" y="2666901"/>
            <a:ext cx="109538" cy="346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169" name="Freeform 1145"/>
          <p:cNvSpPr>
            <a:spLocks/>
          </p:cNvSpPr>
          <p:nvPr/>
        </p:nvSpPr>
        <p:spPr bwMode="auto">
          <a:xfrm rot="-4930897">
            <a:off x="2263776" y="2735163"/>
            <a:ext cx="279400" cy="231775"/>
          </a:xfrm>
          <a:custGeom>
            <a:avLst/>
            <a:gdLst>
              <a:gd name="T0" fmla="*/ 2147483647 w 255"/>
              <a:gd name="T1" fmla="*/ 2147483647 h 254"/>
              <a:gd name="T2" fmla="*/ 2147483647 w 255"/>
              <a:gd name="T3" fmla="*/ 2147483647 h 254"/>
              <a:gd name="T4" fmla="*/ 2147483647 w 255"/>
              <a:gd name="T5" fmla="*/ 2147483647 h 254"/>
              <a:gd name="T6" fmla="*/ 2147483647 w 255"/>
              <a:gd name="T7" fmla="*/ 2147483647 h 254"/>
              <a:gd name="T8" fmla="*/ 2147483647 w 255"/>
              <a:gd name="T9" fmla="*/ 2147483647 h 254"/>
              <a:gd name="T10" fmla="*/ 2147483647 w 255"/>
              <a:gd name="T11" fmla="*/ 2147483647 h 254"/>
              <a:gd name="T12" fmla="*/ 2147483647 w 255"/>
              <a:gd name="T13" fmla="*/ 2147483647 h 254"/>
              <a:gd name="T14" fmla="*/ 2147483647 w 255"/>
              <a:gd name="T15" fmla="*/ 2147483647 h 254"/>
              <a:gd name="T16" fmla="*/ 2147483647 w 255"/>
              <a:gd name="T17" fmla="*/ 2147483647 h 254"/>
              <a:gd name="T18" fmla="*/ 2147483647 w 255"/>
              <a:gd name="T19" fmla="*/ 2147483647 h 254"/>
              <a:gd name="T20" fmla="*/ 2147483647 w 255"/>
              <a:gd name="T21" fmla="*/ 2147483647 h 254"/>
              <a:gd name="T22" fmla="*/ 2147483647 w 255"/>
              <a:gd name="T23" fmla="*/ 2147483647 h 254"/>
              <a:gd name="T24" fmla="*/ 2147483647 w 255"/>
              <a:gd name="T25" fmla="*/ 2147483647 h 254"/>
              <a:gd name="T26" fmla="*/ 2147483647 w 255"/>
              <a:gd name="T27" fmla="*/ 2147483647 h 254"/>
              <a:gd name="T28" fmla="*/ 2147483647 w 255"/>
              <a:gd name="T29" fmla="*/ 2147483647 h 254"/>
              <a:gd name="T30" fmla="*/ 2147483647 w 255"/>
              <a:gd name="T31" fmla="*/ 2147483647 h 254"/>
              <a:gd name="T32" fmla="*/ 2147483647 w 255"/>
              <a:gd name="T33" fmla="*/ 2147483647 h 254"/>
              <a:gd name="T34" fmla="*/ 2147483647 w 255"/>
              <a:gd name="T35" fmla="*/ 2147483647 h 254"/>
              <a:gd name="T36" fmla="*/ 2147483647 w 255"/>
              <a:gd name="T37" fmla="*/ 2147483647 h 254"/>
              <a:gd name="T38" fmla="*/ 2147483647 w 255"/>
              <a:gd name="T39" fmla="*/ 2147483647 h 254"/>
              <a:gd name="T40" fmla="*/ 2147483647 w 255"/>
              <a:gd name="T41" fmla="*/ 2147483647 h 254"/>
              <a:gd name="T42" fmla="*/ 2147483647 w 255"/>
              <a:gd name="T43" fmla="*/ 2147483647 h 254"/>
              <a:gd name="T44" fmla="*/ 2147483647 w 255"/>
              <a:gd name="T45" fmla="*/ 2147483647 h 254"/>
              <a:gd name="T46" fmla="*/ 2147483647 w 255"/>
              <a:gd name="T47" fmla="*/ 2147483647 h 254"/>
              <a:gd name="T48" fmla="*/ 2147483647 w 255"/>
              <a:gd name="T49" fmla="*/ 2147483647 h 254"/>
              <a:gd name="T50" fmla="*/ 2147483647 w 255"/>
              <a:gd name="T51" fmla="*/ 2147483647 h 254"/>
              <a:gd name="T52" fmla="*/ 2147483647 w 255"/>
              <a:gd name="T53" fmla="*/ 2147483647 h 254"/>
              <a:gd name="T54" fmla="*/ 2147483647 w 255"/>
              <a:gd name="T55" fmla="*/ 2147483647 h 254"/>
              <a:gd name="T56" fmla="*/ 2147483647 w 255"/>
              <a:gd name="T57" fmla="*/ 2147483647 h 254"/>
              <a:gd name="T58" fmla="*/ 2147483647 w 255"/>
              <a:gd name="T59" fmla="*/ 2147483647 h 254"/>
              <a:gd name="T60" fmla="*/ 2147483647 w 255"/>
              <a:gd name="T61" fmla="*/ 2147483647 h 254"/>
              <a:gd name="T62" fmla="*/ 2147483647 w 255"/>
              <a:gd name="T63" fmla="*/ 2147483647 h 254"/>
              <a:gd name="T64" fmla="*/ 2147483647 w 255"/>
              <a:gd name="T65" fmla="*/ 2147483647 h 254"/>
              <a:gd name="T66" fmla="*/ 0 w 255"/>
              <a:gd name="T67" fmla="*/ 2147483647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170" name="Text Box 1146"/>
          <p:cNvSpPr txBox="1">
            <a:spLocks noChangeArrowheads="1"/>
          </p:cNvSpPr>
          <p:nvPr/>
        </p:nvSpPr>
        <p:spPr bwMode="auto">
          <a:xfrm>
            <a:off x="1663700" y="2798663"/>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171" name="Text Box 1147"/>
          <p:cNvSpPr txBox="1">
            <a:spLocks noChangeArrowheads="1"/>
          </p:cNvSpPr>
          <p:nvPr/>
        </p:nvSpPr>
        <p:spPr bwMode="auto">
          <a:xfrm>
            <a:off x="2535238" y="2714526"/>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8064A2"/>
                </a:solidFill>
              </a:rPr>
              <a:t>(+)</a:t>
            </a:r>
            <a:endParaRPr lang="es-MX" b="1" dirty="0">
              <a:solidFill>
                <a:srgbClr val="8064A2"/>
              </a:solidFill>
            </a:endParaRPr>
          </a:p>
        </p:txBody>
      </p:sp>
      <p:cxnSp>
        <p:nvCxnSpPr>
          <p:cNvPr id="172" name="AutoShape 110"/>
          <p:cNvCxnSpPr>
            <a:cxnSpLocks noChangeShapeType="1"/>
            <a:stCxn id="150" idx="1"/>
            <a:endCxn id="151" idx="1"/>
          </p:cNvCxnSpPr>
          <p:nvPr/>
        </p:nvCxnSpPr>
        <p:spPr bwMode="auto">
          <a:xfrm rot="10800000">
            <a:off x="3730626" y="5623214"/>
            <a:ext cx="936649" cy="436823"/>
          </a:xfrm>
          <a:prstGeom prst="bentConnector3">
            <a:avLst>
              <a:gd name="adj1" fmla="val 124406"/>
            </a:avLst>
          </a:prstGeom>
          <a:noFill/>
          <a:ln w="28575">
            <a:solidFill>
              <a:schemeClr val="accent6"/>
            </a:solidFill>
            <a:miter lim="800000"/>
            <a:headEnd/>
            <a:tailEnd type="triangle" w="med" len="med"/>
          </a:ln>
        </p:spPr>
      </p:cxnSp>
      <p:cxnSp>
        <p:nvCxnSpPr>
          <p:cNvPr id="173" name="AutoShape 111"/>
          <p:cNvCxnSpPr>
            <a:cxnSpLocks noChangeShapeType="1"/>
            <a:stCxn id="150" idx="1"/>
            <a:endCxn id="170" idx="1"/>
          </p:cNvCxnSpPr>
          <p:nvPr/>
        </p:nvCxnSpPr>
        <p:spPr bwMode="auto">
          <a:xfrm rot="10800000">
            <a:off x="1663700" y="2937164"/>
            <a:ext cx="3003574" cy="3122873"/>
          </a:xfrm>
          <a:prstGeom prst="bentConnector3">
            <a:avLst>
              <a:gd name="adj1" fmla="val 107611"/>
            </a:avLst>
          </a:prstGeom>
          <a:noFill/>
          <a:ln w="28575">
            <a:solidFill>
              <a:schemeClr val="accent6"/>
            </a:solidFill>
            <a:miter lim="800000"/>
            <a:headEnd/>
            <a:tailEnd type="triangle" w="med" len="med"/>
          </a:ln>
        </p:spPr>
      </p:cxnSp>
      <p:sp>
        <p:nvSpPr>
          <p:cNvPr id="174" name="Oval 1113"/>
          <p:cNvSpPr>
            <a:spLocks noChangeArrowheads="1"/>
          </p:cNvSpPr>
          <p:nvPr/>
        </p:nvSpPr>
        <p:spPr bwMode="auto">
          <a:xfrm rot="8500723">
            <a:off x="5434013" y="3316188"/>
            <a:ext cx="323850" cy="103188"/>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175" name="Oval 1114"/>
          <p:cNvSpPr>
            <a:spLocks noChangeArrowheads="1"/>
          </p:cNvSpPr>
          <p:nvPr/>
        </p:nvSpPr>
        <p:spPr bwMode="auto">
          <a:xfrm rot="10048218">
            <a:off x="5480050" y="3460651"/>
            <a:ext cx="323850" cy="103187"/>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176" name="Oval 1117"/>
          <p:cNvSpPr>
            <a:spLocks noChangeArrowheads="1"/>
          </p:cNvSpPr>
          <p:nvPr/>
        </p:nvSpPr>
        <p:spPr bwMode="auto">
          <a:xfrm rot="8500723">
            <a:off x="5254625" y="2951063"/>
            <a:ext cx="323850" cy="103188"/>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177" name="Oval 1118"/>
          <p:cNvSpPr>
            <a:spLocks noChangeArrowheads="1"/>
          </p:cNvSpPr>
          <p:nvPr/>
        </p:nvSpPr>
        <p:spPr bwMode="auto">
          <a:xfrm rot="10048218">
            <a:off x="5302250" y="3095526"/>
            <a:ext cx="322263" cy="103187"/>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cxnSp>
        <p:nvCxnSpPr>
          <p:cNvPr id="178" name="AutoShape 112"/>
          <p:cNvCxnSpPr>
            <a:cxnSpLocks noChangeShapeType="1"/>
            <a:stCxn id="150" idx="3"/>
            <a:endCxn id="160" idx="3"/>
          </p:cNvCxnSpPr>
          <p:nvPr/>
        </p:nvCxnSpPr>
        <p:spPr bwMode="auto">
          <a:xfrm flipV="1">
            <a:off x="5778476" y="5421601"/>
            <a:ext cx="746467" cy="638435"/>
          </a:xfrm>
          <a:prstGeom prst="bentConnector3">
            <a:avLst>
              <a:gd name="adj1" fmla="val 130624"/>
            </a:avLst>
          </a:prstGeom>
          <a:noFill/>
          <a:ln w="28575">
            <a:solidFill>
              <a:schemeClr val="accent6"/>
            </a:solidFill>
            <a:miter lim="800000"/>
            <a:headEnd/>
            <a:tailEnd type="triangle" w="med" len="med"/>
          </a:ln>
        </p:spPr>
      </p:cxnSp>
      <p:cxnSp>
        <p:nvCxnSpPr>
          <p:cNvPr id="179" name="AutoShape 113"/>
          <p:cNvCxnSpPr>
            <a:cxnSpLocks noChangeShapeType="1"/>
            <a:stCxn id="150" idx="3"/>
            <a:endCxn id="166" idx="3"/>
          </p:cNvCxnSpPr>
          <p:nvPr/>
        </p:nvCxnSpPr>
        <p:spPr bwMode="auto">
          <a:xfrm flipV="1">
            <a:off x="5778476" y="4124613"/>
            <a:ext cx="359117" cy="1935423"/>
          </a:xfrm>
          <a:prstGeom prst="bentConnector3">
            <a:avLst>
              <a:gd name="adj1" fmla="val 163656"/>
            </a:avLst>
          </a:prstGeom>
          <a:noFill/>
          <a:ln w="28575">
            <a:solidFill>
              <a:schemeClr val="accent6"/>
            </a:solidFill>
            <a:miter lim="800000"/>
            <a:headEnd/>
            <a:tailEnd type="triangle" w="med" len="med"/>
          </a:ln>
        </p:spPr>
      </p:cxnSp>
      <p:sp>
        <p:nvSpPr>
          <p:cNvPr id="180" name="Oval 114"/>
          <p:cNvSpPr>
            <a:spLocks noChangeArrowheads="1"/>
          </p:cNvSpPr>
          <p:nvPr/>
        </p:nvSpPr>
        <p:spPr bwMode="auto">
          <a:xfrm>
            <a:off x="4184650" y="3530501"/>
            <a:ext cx="182563" cy="182562"/>
          </a:xfrm>
          <a:prstGeom prst="ellipse">
            <a:avLst/>
          </a:prstGeom>
          <a:solidFill>
            <a:schemeClr val="accent2"/>
          </a:solidFill>
          <a:ln w="9525">
            <a:noFill/>
            <a:round/>
            <a:headEnd/>
            <a:tailEnd/>
          </a:ln>
        </p:spPr>
        <p:txBody>
          <a:bodyPr wrap="none" anchor="ctr"/>
          <a:lstStyle/>
          <a:p>
            <a:pPr algn="ctr"/>
            <a:r>
              <a:rPr lang="es-MX" sz="1000" b="1" dirty="0" smtClean="0">
                <a:solidFill>
                  <a:schemeClr val="tx2"/>
                </a:solidFill>
              </a:rPr>
              <a:t>P</a:t>
            </a:r>
            <a:endParaRPr lang="es-MX" sz="1000" b="1" dirty="0">
              <a:solidFill>
                <a:schemeClr val="tx2"/>
              </a:solidFill>
            </a:endParaRPr>
          </a:p>
        </p:txBody>
      </p:sp>
      <p:sp>
        <p:nvSpPr>
          <p:cNvPr id="181" name="Oval 115"/>
          <p:cNvSpPr>
            <a:spLocks noChangeArrowheads="1"/>
          </p:cNvSpPr>
          <p:nvPr/>
        </p:nvSpPr>
        <p:spPr bwMode="auto">
          <a:xfrm>
            <a:off x="3427413" y="3984526"/>
            <a:ext cx="182562" cy="182562"/>
          </a:xfrm>
          <a:prstGeom prst="ellipse">
            <a:avLst/>
          </a:prstGeom>
          <a:solidFill>
            <a:schemeClr val="accent2"/>
          </a:solidFill>
          <a:ln w="9525">
            <a:noFill/>
            <a:round/>
            <a:headEnd/>
            <a:tailEnd/>
          </a:ln>
        </p:spPr>
        <p:txBody>
          <a:bodyPr wrap="none" anchor="ctr"/>
          <a:lstStyle/>
          <a:p>
            <a:pPr algn="ctr"/>
            <a:r>
              <a:rPr lang="es-MX" sz="1000" b="1" dirty="0" smtClean="0">
                <a:solidFill>
                  <a:schemeClr val="tx2"/>
                </a:solidFill>
              </a:rPr>
              <a:t>P</a:t>
            </a:r>
            <a:endParaRPr lang="es-MX" sz="1000" b="1" dirty="0">
              <a:solidFill>
                <a:schemeClr val="tx2"/>
              </a:solidFill>
            </a:endParaRPr>
          </a:p>
        </p:txBody>
      </p:sp>
      <p:sp>
        <p:nvSpPr>
          <p:cNvPr id="182" name="Oval 1042"/>
          <p:cNvSpPr>
            <a:spLocks noChangeArrowheads="1"/>
          </p:cNvSpPr>
          <p:nvPr/>
        </p:nvSpPr>
        <p:spPr bwMode="auto">
          <a:xfrm rot="1792538">
            <a:off x="3284538" y="3870226"/>
            <a:ext cx="363537" cy="92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183" name="Oval 1043"/>
          <p:cNvSpPr>
            <a:spLocks noChangeArrowheads="1"/>
          </p:cNvSpPr>
          <p:nvPr/>
        </p:nvSpPr>
        <p:spPr bwMode="auto">
          <a:xfrm rot="3340033">
            <a:off x="3383757" y="3777357"/>
            <a:ext cx="363537" cy="92075"/>
          </a:xfrm>
          <a:prstGeom prst="ellipse">
            <a:avLst/>
          </a:prstGeom>
          <a:solidFill>
            <a:schemeClr val="accent5"/>
          </a:solidFill>
          <a:ln w="9525">
            <a:noFill/>
            <a:round/>
            <a:headEnd/>
            <a:tailEnd/>
          </a:ln>
        </p:spPr>
        <p:txBody>
          <a:bodyPr rot="10800000" vert="eaVert" wrap="none" anchor="ctr"/>
          <a:lstStyle/>
          <a:p>
            <a:pPr>
              <a:defRPr/>
            </a:pPr>
            <a:endParaRPr lang="es-MX" b="1" dirty="0">
              <a:solidFill>
                <a:srgbClr val="FAFD00"/>
              </a:solidFill>
              <a:ea typeface="+mn-ea"/>
              <a:cs typeface="+mn-cs"/>
            </a:endParaRPr>
          </a:p>
        </p:txBody>
      </p:sp>
      <p:sp>
        <p:nvSpPr>
          <p:cNvPr id="184" name="Oval 1049"/>
          <p:cNvSpPr>
            <a:spLocks noChangeArrowheads="1"/>
          </p:cNvSpPr>
          <p:nvPr/>
        </p:nvSpPr>
        <p:spPr bwMode="auto">
          <a:xfrm rot="3838541">
            <a:off x="3863182" y="3470969"/>
            <a:ext cx="363538" cy="92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185" name="Oval 1050"/>
          <p:cNvSpPr>
            <a:spLocks noChangeArrowheads="1"/>
          </p:cNvSpPr>
          <p:nvPr/>
        </p:nvSpPr>
        <p:spPr bwMode="auto">
          <a:xfrm rot="5386036">
            <a:off x="3998119" y="3447157"/>
            <a:ext cx="363537" cy="92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186" name="Line 1054"/>
          <p:cNvSpPr>
            <a:spLocks noChangeShapeType="1"/>
          </p:cNvSpPr>
          <p:nvPr/>
        </p:nvSpPr>
        <p:spPr bwMode="auto">
          <a:xfrm>
            <a:off x="4106863" y="3284438"/>
            <a:ext cx="104775" cy="776288"/>
          </a:xfrm>
          <a:prstGeom prst="line">
            <a:avLst/>
          </a:prstGeom>
          <a:noFill/>
          <a:ln w="28575">
            <a:solidFill>
              <a:schemeClr val="accent6"/>
            </a:solidFill>
            <a:round/>
            <a:headEnd type="none" w="sm" len="sm"/>
            <a:tailEnd type="triangle" w="med" len="med"/>
          </a:ln>
        </p:spPr>
        <p:txBody>
          <a:bodyPr wrap="none" anchor="ctr"/>
          <a:lstStyle/>
          <a:p>
            <a:endParaRPr lang="es-MX" dirty="0"/>
          </a:p>
        </p:txBody>
      </p:sp>
      <p:sp>
        <p:nvSpPr>
          <p:cNvPr id="187" name="Line 1054"/>
          <p:cNvSpPr>
            <a:spLocks noChangeShapeType="1"/>
          </p:cNvSpPr>
          <p:nvPr/>
        </p:nvSpPr>
        <p:spPr bwMode="auto">
          <a:xfrm>
            <a:off x="3311525" y="3698776"/>
            <a:ext cx="523875" cy="417512"/>
          </a:xfrm>
          <a:prstGeom prst="line">
            <a:avLst/>
          </a:prstGeom>
          <a:noFill/>
          <a:ln w="28575">
            <a:solidFill>
              <a:schemeClr val="accent6"/>
            </a:solidFill>
            <a:round/>
            <a:headEnd type="none" w="sm" len="sm"/>
            <a:tailEnd type="triangle" w="med" len="med"/>
          </a:ln>
        </p:spPr>
        <p:txBody>
          <a:bodyPr wrap="none" anchor="ctr"/>
          <a:lstStyle/>
          <a:p>
            <a:endParaRPr lang="es-MX" dirty="0"/>
          </a:p>
        </p:txBody>
      </p:sp>
      <p:sp>
        <p:nvSpPr>
          <p:cNvPr id="188" name="Text Box 1141"/>
          <p:cNvSpPr txBox="1">
            <a:spLocks noChangeArrowheads="1"/>
          </p:cNvSpPr>
          <p:nvPr/>
        </p:nvSpPr>
        <p:spPr bwMode="auto">
          <a:xfrm>
            <a:off x="4616450" y="3630513"/>
            <a:ext cx="1136650" cy="1015663"/>
          </a:xfrm>
          <a:prstGeom prst="rect">
            <a:avLst/>
          </a:prstGeom>
          <a:noFill/>
          <a:ln w="12700">
            <a:noFill/>
            <a:miter lim="800000"/>
            <a:headEnd type="none" w="sm" len="sm"/>
            <a:tailEnd type="none" w="sm" len="sm"/>
          </a:ln>
        </p:spPr>
        <p:txBody>
          <a:bodyPr>
            <a:spAutoFit/>
          </a:bodyPr>
          <a:lstStyle/>
          <a:p>
            <a:pPr algn="ctr" eaLnBrk="0" hangingPunct="0"/>
            <a:r>
              <a:rPr lang="es-MX" sz="1500" b="1" dirty="0" smtClean="0">
                <a:solidFill>
                  <a:schemeClr val="accent4"/>
                </a:solidFill>
              </a:rPr>
              <a:t>(-)</a:t>
            </a:r>
          </a:p>
          <a:p>
            <a:pPr algn="ctr" eaLnBrk="0" hangingPunct="0"/>
            <a:r>
              <a:rPr lang="es-MX" sz="1500" b="1" dirty="0" smtClean="0">
                <a:solidFill>
                  <a:schemeClr val="accent4"/>
                </a:solidFill>
              </a:rPr>
              <a:t>En receptores de glicina</a:t>
            </a:r>
            <a:endParaRPr lang="es-MX" sz="1500" b="1" dirty="0">
              <a:solidFill>
                <a:schemeClr val="accent4"/>
              </a:solidFill>
            </a:endParaRPr>
          </a:p>
        </p:txBody>
      </p:sp>
    </p:spTree>
    <p:extLst>
      <p:ext uri="{BB962C8B-B14F-4D97-AF65-F5344CB8AC3E}">
        <p14:creationId xmlns:p14="http://schemas.microsoft.com/office/powerpoint/2010/main" val="362646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180"/>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P spid="1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5" name="Rectangle 2"/>
          <p:cNvSpPr>
            <a:spLocks noGrp="1" noChangeArrowheads="1"/>
          </p:cNvSpPr>
          <p:nvPr>
            <p:ph type="title"/>
          </p:nvPr>
        </p:nvSpPr>
        <p:spPr>
          <a:xfrm>
            <a:off x="457200" y="357392"/>
            <a:ext cx="8229600" cy="1143000"/>
          </a:xfrm>
        </p:spPr>
        <p:txBody>
          <a:bodyPr vert="horz" lIns="91440" tIns="45720" rIns="91440" bIns="45720" rtlCol="0" anchor="ctr">
            <a:normAutofit/>
          </a:bodyPr>
          <a:lstStyle/>
          <a:p>
            <a:pPr>
              <a:lnSpc>
                <a:spcPct val="85000"/>
              </a:lnSpc>
            </a:pPr>
            <a:r>
              <a:rPr lang="es-MX" dirty="0" smtClean="0"/>
              <a:t>S</a:t>
            </a:r>
            <a:r>
              <a:rPr lang="es-MX" sz="4000" noProof="0" dirty="0" smtClean="0"/>
              <a:t>ensibilización Central</a:t>
            </a:r>
            <a:endParaRPr lang="es-MX" sz="4000" noProof="0" dirty="0"/>
          </a:p>
        </p:txBody>
      </p:sp>
      <p:sp>
        <p:nvSpPr>
          <p:cNvPr id="95" name="Text Box 16"/>
          <p:cNvSpPr txBox="1">
            <a:spLocks noChangeArrowheads="1"/>
          </p:cNvSpPr>
          <p:nvPr/>
        </p:nvSpPr>
        <p:spPr bwMode="auto">
          <a:xfrm>
            <a:off x="203874" y="6300641"/>
            <a:ext cx="8528050" cy="523220"/>
          </a:xfrm>
          <a:prstGeom prst="rect">
            <a:avLst/>
          </a:prstGeom>
          <a:noFill/>
          <a:ln w="9525">
            <a:noFill/>
            <a:miter lim="800000"/>
            <a:headEnd/>
            <a:tailEnd/>
          </a:ln>
        </p:spPr>
        <p:txBody>
          <a:bodyPr lIns="0" tIns="0" rIns="0" bIns="0" anchor="b">
            <a:spAutoFit/>
          </a:bodyPr>
          <a:lstStyle/>
          <a:p>
            <a:r>
              <a:rPr lang="en-CA" sz="1200" b="1" dirty="0" smtClean="0">
                <a:solidFill>
                  <a:schemeClr val="bg2"/>
                </a:solidFill>
              </a:rPr>
              <a:t>AMPA = </a:t>
            </a:r>
            <a:r>
              <a:rPr lang="es-MX" sz="1200" b="1" dirty="0" smtClean="0">
                <a:solidFill>
                  <a:schemeClr val="bg2"/>
                </a:solidFill>
              </a:rPr>
              <a:t>ácido </a:t>
            </a:r>
            <a:r>
              <a:rPr lang="el-GR" sz="1200" b="1" dirty="0" smtClean="0">
                <a:solidFill>
                  <a:schemeClr val="bg2"/>
                </a:solidFill>
              </a:rPr>
              <a:t>α-</a:t>
            </a:r>
            <a:r>
              <a:rPr lang="es-MX" sz="1200" b="1" dirty="0" smtClean="0">
                <a:solidFill>
                  <a:schemeClr val="bg2"/>
                </a:solidFill>
              </a:rPr>
              <a:t>amino-3-hidroxi-5-metil-4-isoxazolpropiónico</a:t>
            </a:r>
            <a:r>
              <a:rPr lang="en-CA" sz="1200" b="1" dirty="0" smtClean="0">
                <a:solidFill>
                  <a:schemeClr val="bg2"/>
                </a:solidFill>
              </a:rPr>
              <a:t>; </a:t>
            </a:r>
            <a:br>
              <a:rPr lang="en-CA" sz="1200" b="1" dirty="0" smtClean="0">
                <a:solidFill>
                  <a:schemeClr val="bg2"/>
                </a:solidFill>
              </a:rPr>
            </a:br>
            <a:r>
              <a:rPr lang="en-CA" sz="1200" b="1" dirty="0" smtClean="0">
                <a:solidFill>
                  <a:schemeClr val="bg2"/>
                </a:solidFill>
              </a:rPr>
              <a:t>GABA = </a:t>
            </a:r>
            <a:r>
              <a:rPr lang="es-MX" sz="1200" b="1" dirty="0" smtClean="0">
                <a:solidFill>
                  <a:schemeClr val="bg2"/>
                </a:solidFill>
              </a:rPr>
              <a:t>ácido gamma-aminobutírico</a:t>
            </a:r>
            <a:r>
              <a:rPr lang="en-CA" sz="1200" b="1" dirty="0" smtClean="0">
                <a:solidFill>
                  <a:schemeClr val="bg2"/>
                </a:solidFill>
              </a:rPr>
              <a:t>; NMDA </a:t>
            </a:r>
            <a:r>
              <a:rPr lang="en-CA" sz="1200" b="1" dirty="0">
                <a:solidFill>
                  <a:schemeClr val="bg2"/>
                </a:solidFill>
              </a:rPr>
              <a:t>= </a:t>
            </a:r>
            <a:r>
              <a:rPr lang="en-CA" sz="1200" b="1" dirty="0" smtClean="0">
                <a:solidFill>
                  <a:schemeClr val="bg2"/>
                </a:solidFill>
              </a:rPr>
              <a:t>N-metil-D-aspartato; prostaglandina E; PKC = proteína quinasa C</a:t>
            </a:r>
          </a:p>
          <a:p>
            <a:r>
              <a:rPr lang="en-CA" sz="1000" dirty="0" smtClean="0">
                <a:solidFill>
                  <a:schemeClr val="bg2"/>
                </a:solidFill>
              </a:rPr>
              <a:t>Woolf </a:t>
            </a:r>
            <a:r>
              <a:rPr lang="en-CA" sz="1000" dirty="0">
                <a:solidFill>
                  <a:schemeClr val="bg2"/>
                </a:solidFill>
              </a:rPr>
              <a:t>CJ, Salter MW. </a:t>
            </a:r>
            <a:r>
              <a:rPr lang="en-CA" sz="1000" i="1" dirty="0" smtClean="0">
                <a:solidFill>
                  <a:schemeClr val="bg2"/>
                </a:solidFill>
              </a:rPr>
              <a:t>Science</a:t>
            </a:r>
            <a:r>
              <a:rPr lang="en-CA" sz="1000" dirty="0" smtClean="0">
                <a:solidFill>
                  <a:schemeClr val="bg2"/>
                </a:solidFill>
              </a:rPr>
              <a:t> </a:t>
            </a:r>
            <a:r>
              <a:rPr lang="en-CA" sz="1000" dirty="0">
                <a:solidFill>
                  <a:schemeClr val="bg2"/>
                </a:solidFill>
              </a:rPr>
              <a:t>2000; 288(5472):1765-9.</a:t>
            </a:r>
            <a:endParaRPr lang="en-US" sz="1000" dirty="0">
              <a:solidFill>
                <a:schemeClr val="bg2"/>
              </a:solidFill>
            </a:endParaRPr>
          </a:p>
        </p:txBody>
      </p:sp>
      <p:sp>
        <p:nvSpPr>
          <p:cNvPr id="96" name="Freeform 1028"/>
          <p:cNvSpPr>
            <a:spLocks/>
          </p:cNvSpPr>
          <p:nvPr/>
        </p:nvSpPr>
        <p:spPr bwMode="auto">
          <a:xfrm>
            <a:off x="1987550" y="1427063"/>
            <a:ext cx="2728913" cy="2143125"/>
          </a:xfrm>
          <a:custGeom>
            <a:avLst/>
            <a:gdLst>
              <a:gd name="T0" fmla="*/ 2147483647 w 1719"/>
              <a:gd name="T1" fmla="*/ 2147483647 h 1350"/>
              <a:gd name="T2" fmla="*/ 2147483647 w 1719"/>
              <a:gd name="T3" fmla="*/ 2147483647 h 1350"/>
              <a:gd name="T4" fmla="*/ 2147483647 w 1719"/>
              <a:gd name="T5" fmla="*/ 2147483647 h 1350"/>
              <a:gd name="T6" fmla="*/ 2147483647 w 1719"/>
              <a:gd name="T7" fmla="*/ 2147483647 h 1350"/>
              <a:gd name="T8" fmla="*/ 2147483647 w 1719"/>
              <a:gd name="T9" fmla="*/ 0 h 1350"/>
              <a:gd name="T10" fmla="*/ 2147483647 w 1719"/>
              <a:gd name="T11" fmla="*/ 2147483647 h 1350"/>
              <a:gd name="T12" fmla="*/ 2147483647 w 1719"/>
              <a:gd name="T13" fmla="*/ 2147483647 h 1350"/>
              <a:gd name="T14" fmla="*/ 2147483647 w 1719"/>
              <a:gd name="T15" fmla="*/ 2147483647 h 1350"/>
              <a:gd name="T16" fmla="*/ 2147483647 w 1719"/>
              <a:gd name="T17" fmla="*/ 2147483647 h 1350"/>
              <a:gd name="T18" fmla="*/ 2147483647 w 1719"/>
              <a:gd name="T19" fmla="*/ 2147483647 h 1350"/>
              <a:gd name="T20" fmla="*/ 2147483647 w 1719"/>
              <a:gd name="T21" fmla="*/ 2147483647 h 1350"/>
              <a:gd name="T22" fmla="*/ 2147483647 w 1719"/>
              <a:gd name="T23" fmla="*/ 2147483647 h 1350"/>
              <a:gd name="T24" fmla="*/ 2147483647 w 1719"/>
              <a:gd name="T25" fmla="*/ 2147483647 h 1350"/>
              <a:gd name="T26" fmla="*/ 2147483647 w 1719"/>
              <a:gd name="T27" fmla="*/ 2147483647 h 1350"/>
              <a:gd name="T28" fmla="*/ 2147483647 w 1719"/>
              <a:gd name="T29" fmla="*/ 2147483647 h 1350"/>
              <a:gd name="T30" fmla="*/ 2147483647 w 1719"/>
              <a:gd name="T31" fmla="*/ 2147483647 h 1350"/>
              <a:gd name="T32" fmla="*/ 2147483647 w 1719"/>
              <a:gd name="T33" fmla="*/ 2147483647 h 1350"/>
              <a:gd name="T34" fmla="*/ 2147483647 w 1719"/>
              <a:gd name="T35" fmla="*/ 2147483647 h 1350"/>
              <a:gd name="T36" fmla="*/ 2147483647 w 1719"/>
              <a:gd name="T37" fmla="*/ 2147483647 h 1350"/>
              <a:gd name="T38" fmla="*/ 2147483647 w 1719"/>
              <a:gd name="T39" fmla="*/ 2147483647 h 1350"/>
              <a:gd name="T40" fmla="*/ 2147483647 w 1719"/>
              <a:gd name="T41" fmla="*/ 2147483647 h 1350"/>
              <a:gd name="T42" fmla="*/ 2147483647 w 1719"/>
              <a:gd name="T43" fmla="*/ 2147483647 h 1350"/>
              <a:gd name="T44" fmla="*/ 2147483647 w 1719"/>
              <a:gd name="T45" fmla="*/ 2147483647 h 1350"/>
              <a:gd name="T46" fmla="*/ 2147483647 w 1719"/>
              <a:gd name="T47" fmla="*/ 2147483647 h 1350"/>
              <a:gd name="T48" fmla="*/ 2147483647 w 1719"/>
              <a:gd name="T49" fmla="*/ 2147483647 h 1350"/>
              <a:gd name="T50" fmla="*/ 2147483647 w 1719"/>
              <a:gd name="T51" fmla="*/ 2147483647 h 1350"/>
              <a:gd name="T52" fmla="*/ 2147483647 w 1719"/>
              <a:gd name="T53" fmla="*/ 2147483647 h 1350"/>
              <a:gd name="T54" fmla="*/ 2147483647 w 1719"/>
              <a:gd name="T55" fmla="*/ 2147483647 h 1350"/>
              <a:gd name="T56" fmla="*/ 2147483647 w 1719"/>
              <a:gd name="T57" fmla="*/ 2147483647 h 1350"/>
              <a:gd name="T58" fmla="*/ 2147483647 w 1719"/>
              <a:gd name="T59" fmla="*/ 2147483647 h 1350"/>
              <a:gd name="T60" fmla="*/ 2147483647 w 1719"/>
              <a:gd name="T61" fmla="*/ 2147483647 h 1350"/>
              <a:gd name="T62" fmla="*/ 2147483647 w 1719"/>
              <a:gd name="T63" fmla="*/ 2147483647 h 1350"/>
              <a:gd name="T64" fmla="*/ 2147483647 w 1719"/>
              <a:gd name="T65" fmla="*/ 2147483647 h 1350"/>
              <a:gd name="T66" fmla="*/ 2147483647 w 1719"/>
              <a:gd name="T67" fmla="*/ 2147483647 h 13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19"/>
              <a:gd name="T103" fmla="*/ 0 h 1350"/>
              <a:gd name="T104" fmla="*/ 1533 w 1719"/>
              <a:gd name="T105" fmla="*/ 1518 h 13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19" h="1350">
                <a:moveTo>
                  <a:pt x="353" y="134"/>
                </a:moveTo>
                <a:cubicBezTo>
                  <a:pt x="395" y="137"/>
                  <a:pt x="402" y="95"/>
                  <a:pt x="435" y="86"/>
                </a:cubicBezTo>
                <a:cubicBezTo>
                  <a:pt x="468" y="77"/>
                  <a:pt x="521" y="91"/>
                  <a:pt x="551" y="79"/>
                </a:cubicBezTo>
                <a:cubicBezTo>
                  <a:pt x="581" y="67"/>
                  <a:pt x="587" y="22"/>
                  <a:pt x="613" y="11"/>
                </a:cubicBezTo>
                <a:cubicBezTo>
                  <a:pt x="639" y="0"/>
                  <a:pt x="690" y="11"/>
                  <a:pt x="709" y="11"/>
                </a:cubicBezTo>
                <a:cubicBezTo>
                  <a:pt x="728" y="11"/>
                  <a:pt x="727" y="4"/>
                  <a:pt x="730" y="11"/>
                </a:cubicBezTo>
                <a:cubicBezTo>
                  <a:pt x="733" y="18"/>
                  <a:pt x="710" y="32"/>
                  <a:pt x="729" y="55"/>
                </a:cubicBezTo>
                <a:cubicBezTo>
                  <a:pt x="748" y="78"/>
                  <a:pt x="814" y="112"/>
                  <a:pt x="844" y="149"/>
                </a:cubicBezTo>
                <a:cubicBezTo>
                  <a:pt x="865" y="203"/>
                  <a:pt x="837" y="143"/>
                  <a:pt x="882" y="197"/>
                </a:cubicBezTo>
                <a:cubicBezTo>
                  <a:pt x="908" y="228"/>
                  <a:pt x="900" y="274"/>
                  <a:pt x="921" y="307"/>
                </a:cubicBezTo>
                <a:cubicBezTo>
                  <a:pt x="927" y="319"/>
                  <a:pt x="940" y="328"/>
                  <a:pt x="950" y="338"/>
                </a:cubicBezTo>
                <a:cubicBezTo>
                  <a:pt x="976" y="398"/>
                  <a:pt x="1065" y="440"/>
                  <a:pt x="1122" y="479"/>
                </a:cubicBezTo>
                <a:cubicBezTo>
                  <a:pt x="1207" y="537"/>
                  <a:pt x="1296" y="584"/>
                  <a:pt x="1392" y="628"/>
                </a:cubicBezTo>
                <a:cubicBezTo>
                  <a:pt x="1414" y="638"/>
                  <a:pt x="1427" y="657"/>
                  <a:pt x="1450" y="667"/>
                </a:cubicBezTo>
                <a:cubicBezTo>
                  <a:pt x="1492" y="687"/>
                  <a:pt x="1572" y="711"/>
                  <a:pt x="1623" y="722"/>
                </a:cubicBezTo>
                <a:cubicBezTo>
                  <a:pt x="1675" y="751"/>
                  <a:pt x="1697" y="749"/>
                  <a:pt x="1719" y="801"/>
                </a:cubicBezTo>
                <a:cubicBezTo>
                  <a:pt x="1676" y="933"/>
                  <a:pt x="1564" y="904"/>
                  <a:pt x="1402" y="911"/>
                </a:cubicBezTo>
                <a:cubicBezTo>
                  <a:pt x="1347" y="925"/>
                  <a:pt x="1301" y="947"/>
                  <a:pt x="1248" y="966"/>
                </a:cubicBezTo>
                <a:cubicBezTo>
                  <a:pt x="1191" y="986"/>
                  <a:pt x="1126" y="992"/>
                  <a:pt x="1065" y="1004"/>
                </a:cubicBezTo>
                <a:cubicBezTo>
                  <a:pt x="989" y="1066"/>
                  <a:pt x="1087" y="991"/>
                  <a:pt x="998" y="1043"/>
                </a:cubicBezTo>
                <a:cubicBezTo>
                  <a:pt x="955" y="1068"/>
                  <a:pt x="925" y="1101"/>
                  <a:pt x="872" y="1114"/>
                </a:cubicBezTo>
                <a:cubicBezTo>
                  <a:pt x="832" y="1149"/>
                  <a:pt x="764" y="1146"/>
                  <a:pt x="710" y="1162"/>
                </a:cubicBezTo>
                <a:cubicBezTo>
                  <a:pt x="675" y="1190"/>
                  <a:pt x="651" y="1223"/>
                  <a:pt x="623" y="1256"/>
                </a:cubicBezTo>
                <a:cubicBezTo>
                  <a:pt x="619" y="1261"/>
                  <a:pt x="594" y="1291"/>
                  <a:pt x="584" y="1295"/>
                </a:cubicBezTo>
                <a:cubicBezTo>
                  <a:pt x="515" y="1324"/>
                  <a:pt x="419" y="1337"/>
                  <a:pt x="344" y="1350"/>
                </a:cubicBezTo>
                <a:cubicBezTo>
                  <a:pt x="227" y="1345"/>
                  <a:pt x="145" y="1339"/>
                  <a:pt x="37" y="1311"/>
                </a:cubicBezTo>
                <a:cubicBezTo>
                  <a:pt x="0" y="1223"/>
                  <a:pt x="118" y="1155"/>
                  <a:pt x="172" y="1091"/>
                </a:cubicBezTo>
                <a:cubicBezTo>
                  <a:pt x="188" y="1047"/>
                  <a:pt x="170" y="1086"/>
                  <a:pt x="200" y="1043"/>
                </a:cubicBezTo>
                <a:cubicBezTo>
                  <a:pt x="213" y="1023"/>
                  <a:pt x="239" y="981"/>
                  <a:pt x="239" y="981"/>
                </a:cubicBezTo>
                <a:cubicBezTo>
                  <a:pt x="250" y="942"/>
                  <a:pt x="265" y="903"/>
                  <a:pt x="277" y="863"/>
                </a:cubicBezTo>
                <a:cubicBezTo>
                  <a:pt x="298" y="716"/>
                  <a:pt x="281" y="569"/>
                  <a:pt x="258" y="424"/>
                </a:cubicBezTo>
                <a:cubicBezTo>
                  <a:pt x="251" y="346"/>
                  <a:pt x="250" y="266"/>
                  <a:pt x="229" y="189"/>
                </a:cubicBezTo>
                <a:cubicBezTo>
                  <a:pt x="218" y="149"/>
                  <a:pt x="160" y="80"/>
                  <a:pt x="181" y="71"/>
                </a:cubicBezTo>
                <a:cubicBezTo>
                  <a:pt x="202" y="62"/>
                  <a:pt x="335" y="144"/>
                  <a:pt x="353" y="134"/>
                </a:cubicBezTo>
                <a:close/>
              </a:path>
            </a:pathLst>
          </a:custGeom>
          <a:solidFill>
            <a:schemeClr val="tx2">
              <a:lumMod val="75000"/>
            </a:schemeClr>
          </a:solidFill>
          <a:ln w="12700">
            <a:noFill/>
            <a:round/>
            <a:headEnd type="none" w="sm" len="sm"/>
            <a:tailEnd type="none" w="sm" len="sm"/>
          </a:ln>
          <a:scene3d>
            <a:camera prst="orthographicFront"/>
            <a:lightRig rig="threePt" dir="t"/>
          </a:scene3d>
          <a:sp3d>
            <a:bevelT/>
          </a:sp3d>
        </p:spPr>
        <p:txBody>
          <a:bodyPr wrap="none" anchor="ctr"/>
          <a:lstStyle/>
          <a:p>
            <a:endParaRPr lang="es-MX" dirty="0"/>
          </a:p>
        </p:txBody>
      </p:sp>
      <p:sp>
        <p:nvSpPr>
          <p:cNvPr id="97" name="Freeform 1030"/>
          <p:cNvSpPr>
            <a:spLocks/>
          </p:cNvSpPr>
          <p:nvPr/>
        </p:nvSpPr>
        <p:spPr bwMode="auto">
          <a:xfrm rot="-80403">
            <a:off x="2190750" y="2890738"/>
            <a:ext cx="4173538" cy="3605213"/>
          </a:xfrm>
          <a:custGeom>
            <a:avLst/>
            <a:gdLst>
              <a:gd name="T0" fmla="*/ 2147483647 w 2958"/>
              <a:gd name="T1" fmla="*/ 2147483647 h 2271"/>
              <a:gd name="T2" fmla="*/ 2147483647 w 2958"/>
              <a:gd name="T3" fmla="*/ 2147483647 h 2271"/>
              <a:gd name="T4" fmla="*/ 2147483647 w 2958"/>
              <a:gd name="T5" fmla="*/ 2147483647 h 2271"/>
              <a:gd name="T6" fmla="*/ 2147483647 w 2958"/>
              <a:gd name="T7" fmla="*/ 2147483647 h 2271"/>
              <a:gd name="T8" fmla="*/ 2147483647 w 2958"/>
              <a:gd name="T9" fmla="*/ 2147483647 h 2271"/>
              <a:gd name="T10" fmla="*/ 2147483647 w 2958"/>
              <a:gd name="T11" fmla="*/ 2147483647 h 2271"/>
              <a:gd name="T12" fmla="*/ 2147483647 w 2958"/>
              <a:gd name="T13" fmla="*/ 2147483647 h 2271"/>
              <a:gd name="T14" fmla="*/ 2147483647 w 2958"/>
              <a:gd name="T15" fmla="*/ 2147483647 h 2271"/>
              <a:gd name="T16" fmla="*/ 2147483647 w 2958"/>
              <a:gd name="T17" fmla="*/ 2147483647 h 2271"/>
              <a:gd name="T18" fmla="*/ 2147483647 w 2958"/>
              <a:gd name="T19" fmla="*/ 2147483647 h 2271"/>
              <a:gd name="T20" fmla="*/ 2147483647 w 2958"/>
              <a:gd name="T21" fmla="*/ 2147483647 h 2271"/>
              <a:gd name="T22" fmla="*/ 2147483647 w 2958"/>
              <a:gd name="T23" fmla="*/ 2147483647 h 2271"/>
              <a:gd name="T24" fmla="*/ 2147483647 w 2958"/>
              <a:gd name="T25" fmla="*/ 2147483647 h 2271"/>
              <a:gd name="T26" fmla="*/ 2147483647 w 2958"/>
              <a:gd name="T27" fmla="*/ 2147483647 h 2271"/>
              <a:gd name="T28" fmla="*/ 2147483647 w 2958"/>
              <a:gd name="T29" fmla="*/ 2147483647 h 2271"/>
              <a:gd name="T30" fmla="*/ 2147483647 w 2958"/>
              <a:gd name="T31" fmla="*/ 2147483647 h 2271"/>
              <a:gd name="T32" fmla="*/ 2147483647 w 2958"/>
              <a:gd name="T33" fmla="*/ 2147483647 h 2271"/>
              <a:gd name="T34" fmla="*/ 2147483647 w 2958"/>
              <a:gd name="T35" fmla="*/ 2147483647 h 2271"/>
              <a:gd name="T36" fmla="*/ 2147483647 w 2958"/>
              <a:gd name="T37" fmla="*/ 2147483647 h 2271"/>
              <a:gd name="T38" fmla="*/ 2147483647 w 2958"/>
              <a:gd name="T39" fmla="*/ 2147483647 h 2271"/>
              <a:gd name="T40" fmla="*/ 2147483647 w 2958"/>
              <a:gd name="T41" fmla="*/ 2147483647 h 2271"/>
              <a:gd name="T42" fmla="*/ 2147483647 w 2958"/>
              <a:gd name="T43" fmla="*/ 2147483647 h 2271"/>
              <a:gd name="T44" fmla="*/ 2147483647 w 2958"/>
              <a:gd name="T45" fmla="*/ 2147483647 h 2271"/>
              <a:gd name="T46" fmla="*/ 2147483647 w 2958"/>
              <a:gd name="T47" fmla="*/ 2147483647 h 2271"/>
              <a:gd name="T48" fmla="*/ 2147483647 w 2958"/>
              <a:gd name="T49" fmla="*/ 2147483647 h 2271"/>
              <a:gd name="T50" fmla="*/ 2147483647 w 2958"/>
              <a:gd name="T51" fmla="*/ 2147483647 h 2271"/>
              <a:gd name="T52" fmla="*/ 2147483647 w 2958"/>
              <a:gd name="T53" fmla="*/ 2147483647 h 2271"/>
              <a:gd name="T54" fmla="*/ 2147483647 w 2958"/>
              <a:gd name="T55" fmla="*/ 2147483647 h 2271"/>
              <a:gd name="T56" fmla="*/ 2147483647 w 2958"/>
              <a:gd name="T57" fmla="*/ 2147483647 h 2271"/>
              <a:gd name="T58" fmla="*/ 2147483647 w 2958"/>
              <a:gd name="T59" fmla="*/ 2147483647 h 2271"/>
              <a:gd name="T60" fmla="*/ 2147483647 w 2958"/>
              <a:gd name="T61" fmla="*/ 0 h 2271"/>
              <a:gd name="T62" fmla="*/ 2147483647 w 2958"/>
              <a:gd name="T63" fmla="*/ 2147483647 h 2271"/>
              <a:gd name="T64" fmla="*/ 2147483647 w 2958"/>
              <a:gd name="T65" fmla="*/ 2147483647 h 2271"/>
              <a:gd name="T66" fmla="*/ 2147483647 w 2958"/>
              <a:gd name="T67" fmla="*/ 2147483647 h 2271"/>
              <a:gd name="T68" fmla="*/ 2147483647 w 2958"/>
              <a:gd name="T69" fmla="*/ 2147483647 h 2271"/>
              <a:gd name="T70" fmla="*/ 2147483647 w 2958"/>
              <a:gd name="T71" fmla="*/ 2147483647 h 2271"/>
              <a:gd name="T72" fmla="*/ 2147483647 w 2958"/>
              <a:gd name="T73" fmla="*/ 2147483647 h 2271"/>
              <a:gd name="T74" fmla="*/ 2147483647 w 2958"/>
              <a:gd name="T75" fmla="*/ 2147483647 h 2271"/>
              <a:gd name="T76" fmla="*/ 2147483647 w 2958"/>
              <a:gd name="T77" fmla="*/ 2147483647 h 2271"/>
              <a:gd name="T78" fmla="*/ 2147483647 w 2958"/>
              <a:gd name="T79" fmla="*/ 2147483647 h 2271"/>
              <a:gd name="T80" fmla="*/ 2147483647 w 2958"/>
              <a:gd name="T81" fmla="*/ 2147483647 h 2271"/>
              <a:gd name="T82" fmla="*/ 2147483647 w 2958"/>
              <a:gd name="T83" fmla="*/ 2147483647 h 2271"/>
              <a:gd name="T84" fmla="*/ 2147483647 w 2958"/>
              <a:gd name="T85" fmla="*/ 2147483647 h 2271"/>
              <a:gd name="T86" fmla="*/ 2147483647 w 2958"/>
              <a:gd name="T87" fmla="*/ 2147483647 h 2271"/>
              <a:gd name="T88" fmla="*/ 2147483647 w 2958"/>
              <a:gd name="T89" fmla="*/ 2147483647 h 2271"/>
              <a:gd name="T90" fmla="*/ 2147483647 w 2958"/>
              <a:gd name="T91" fmla="*/ 2147483647 h 2271"/>
              <a:gd name="T92" fmla="*/ 2147483647 w 2958"/>
              <a:gd name="T93" fmla="*/ 2147483647 h 22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58"/>
              <a:gd name="T142" fmla="*/ 0 h 2271"/>
              <a:gd name="T143" fmla="*/ 2958 w 2958"/>
              <a:gd name="T144" fmla="*/ 2271 h 22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58" h="2271">
                <a:moveTo>
                  <a:pt x="2958" y="2211"/>
                </a:moveTo>
                <a:cubicBezTo>
                  <a:pt x="2870" y="2229"/>
                  <a:pt x="2898" y="2227"/>
                  <a:pt x="2752" y="2211"/>
                </a:cubicBezTo>
                <a:cubicBezTo>
                  <a:pt x="2728" y="2208"/>
                  <a:pt x="2683" y="2194"/>
                  <a:pt x="2683" y="2194"/>
                </a:cubicBezTo>
                <a:cubicBezTo>
                  <a:pt x="2635" y="2200"/>
                  <a:pt x="2600" y="2208"/>
                  <a:pt x="2555" y="2220"/>
                </a:cubicBezTo>
                <a:cubicBezTo>
                  <a:pt x="2426" y="2215"/>
                  <a:pt x="2347" y="2223"/>
                  <a:pt x="2238" y="2194"/>
                </a:cubicBezTo>
                <a:cubicBezTo>
                  <a:pt x="2200" y="2196"/>
                  <a:pt x="2036" y="2183"/>
                  <a:pt x="1963" y="2220"/>
                </a:cubicBezTo>
                <a:cubicBezTo>
                  <a:pt x="1890" y="2257"/>
                  <a:pt x="2015" y="2218"/>
                  <a:pt x="1869" y="2254"/>
                </a:cubicBezTo>
                <a:cubicBezTo>
                  <a:pt x="1852" y="2258"/>
                  <a:pt x="1818" y="2271"/>
                  <a:pt x="1818" y="2271"/>
                </a:cubicBezTo>
                <a:cubicBezTo>
                  <a:pt x="1757" y="2264"/>
                  <a:pt x="1738" y="2269"/>
                  <a:pt x="1698" y="2229"/>
                </a:cubicBezTo>
                <a:cubicBezTo>
                  <a:pt x="1687" y="2177"/>
                  <a:pt x="1684" y="2115"/>
                  <a:pt x="1663" y="2066"/>
                </a:cubicBezTo>
                <a:cubicBezTo>
                  <a:pt x="1650" y="2036"/>
                  <a:pt x="1627" y="2009"/>
                  <a:pt x="1612" y="1980"/>
                </a:cubicBezTo>
                <a:cubicBezTo>
                  <a:pt x="1591" y="1938"/>
                  <a:pt x="1595" y="1883"/>
                  <a:pt x="1569" y="1843"/>
                </a:cubicBezTo>
                <a:cubicBezTo>
                  <a:pt x="1532" y="1787"/>
                  <a:pt x="1503" y="1727"/>
                  <a:pt x="1466" y="1671"/>
                </a:cubicBezTo>
                <a:cubicBezTo>
                  <a:pt x="1418" y="1599"/>
                  <a:pt x="1365" y="1511"/>
                  <a:pt x="1278" y="1483"/>
                </a:cubicBezTo>
                <a:cubicBezTo>
                  <a:pt x="1145" y="1357"/>
                  <a:pt x="872" y="1392"/>
                  <a:pt x="729" y="1389"/>
                </a:cubicBezTo>
                <a:cubicBezTo>
                  <a:pt x="524" y="1372"/>
                  <a:pt x="313" y="1362"/>
                  <a:pt x="138" y="1243"/>
                </a:cubicBezTo>
                <a:cubicBezTo>
                  <a:pt x="95" y="1179"/>
                  <a:pt x="78" y="1110"/>
                  <a:pt x="35" y="1046"/>
                </a:cubicBezTo>
                <a:cubicBezTo>
                  <a:pt x="25" y="1000"/>
                  <a:pt x="16" y="956"/>
                  <a:pt x="9" y="909"/>
                </a:cubicBezTo>
                <a:cubicBezTo>
                  <a:pt x="17" y="768"/>
                  <a:pt x="0" y="685"/>
                  <a:pt x="146" y="634"/>
                </a:cubicBezTo>
                <a:cubicBezTo>
                  <a:pt x="253" y="642"/>
                  <a:pt x="357" y="653"/>
                  <a:pt x="463" y="669"/>
                </a:cubicBezTo>
                <a:cubicBezTo>
                  <a:pt x="623" y="662"/>
                  <a:pt x="717" y="649"/>
                  <a:pt x="866" y="626"/>
                </a:cubicBezTo>
                <a:cubicBezTo>
                  <a:pt x="903" y="620"/>
                  <a:pt x="943" y="603"/>
                  <a:pt x="978" y="591"/>
                </a:cubicBezTo>
                <a:cubicBezTo>
                  <a:pt x="986" y="588"/>
                  <a:pt x="1003" y="583"/>
                  <a:pt x="1003" y="583"/>
                </a:cubicBezTo>
                <a:cubicBezTo>
                  <a:pt x="1084" y="530"/>
                  <a:pt x="1156" y="472"/>
                  <a:pt x="1243" y="429"/>
                </a:cubicBezTo>
                <a:cubicBezTo>
                  <a:pt x="1293" y="376"/>
                  <a:pt x="1350" y="367"/>
                  <a:pt x="1415" y="343"/>
                </a:cubicBezTo>
                <a:cubicBezTo>
                  <a:pt x="1467" y="324"/>
                  <a:pt x="1516" y="305"/>
                  <a:pt x="1569" y="291"/>
                </a:cubicBezTo>
                <a:cubicBezTo>
                  <a:pt x="1604" y="268"/>
                  <a:pt x="1644" y="255"/>
                  <a:pt x="1680" y="231"/>
                </a:cubicBezTo>
                <a:cubicBezTo>
                  <a:pt x="1707" y="213"/>
                  <a:pt x="1731" y="190"/>
                  <a:pt x="1758" y="171"/>
                </a:cubicBezTo>
                <a:cubicBezTo>
                  <a:pt x="1775" y="159"/>
                  <a:pt x="1775" y="131"/>
                  <a:pt x="1792" y="120"/>
                </a:cubicBezTo>
                <a:cubicBezTo>
                  <a:pt x="1801" y="114"/>
                  <a:pt x="1809" y="109"/>
                  <a:pt x="1818" y="103"/>
                </a:cubicBezTo>
                <a:cubicBezTo>
                  <a:pt x="1865" y="31"/>
                  <a:pt x="1963" y="17"/>
                  <a:pt x="2040" y="0"/>
                </a:cubicBezTo>
                <a:cubicBezTo>
                  <a:pt x="2081" y="3"/>
                  <a:pt x="2161" y="4"/>
                  <a:pt x="2212" y="17"/>
                </a:cubicBezTo>
                <a:cubicBezTo>
                  <a:pt x="2229" y="22"/>
                  <a:pt x="2246" y="28"/>
                  <a:pt x="2263" y="34"/>
                </a:cubicBezTo>
                <a:cubicBezTo>
                  <a:pt x="2272" y="37"/>
                  <a:pt x="2289" y="43"/>
                  <a:pt x="2289" y="43"/>
                </a:cubicBezTo>
                <a:cubicBezTo>
                  <a:pt x="2326" y="72"/>
                  <a:pt x="2385" y="107"/>
                  <a:pt x="2418" y="146"/>
                </a:cubicBezTo>
                <a:cubicBezTo>
                  <a:pt x="2461" y="197"/>
                  <a:pt x="2479" y="262"/>
                  <a:pt x="2495" y="326"/>
                </a:cubicBezTo>
                <a:cubicBezTo>
                  <a:pt x="2488" y="439"/>
                  <a:pt x="2491" y="577"/>
                  <a:pt x="2426" y="677"/>
                </a:cubicBezTo>
                <a:cubicBezTo>
                  <a:pt x="2392" y="820"/>
                  <a:pt x="2390" y="970"/>
                  <a:pt x="2478" y="1089"/>
                </a:cubicBezTo>
                <a:cubicBezTo>
                  <a:pt x="2499" y="1154"/>
                  <a:pt x="2518" y="1221"/>
                  <a:pt x="2555" y="1277"/>
                </a:cubicBezTo>
                <a:cubicBezTo>
                  <a:pt x="2564" y="1291"/>
                  <a:pt x="2571" y="1306"/>
                  <a:pt x="2580" y="1320"/>
                </a:cubicBezTo>
                <a:cubicBezTo>
                  <a:pt x="2591" y="1337"/>
                  <a:pt x="2615" y="1371"/>
                  <a:pt x="2615" y="1371"/>
                </a:cubicBezTo>
                <a:cubicBezTo>
                  <a:pt x="2621" y="1411"/>
                  <a:pt x="2631" y="1444"/>
                  <a:pt x="2640" y="1483"/>
                </a:cubicBezTo>
                <a:cubicBezTo>
                  <a:pt x="2646" y="1605"/>
                  <a:pt x="2648" y="1714"/>
                  <a:pt x="2692" y="1826"/>
                </a:cubicBezTo>
                <a:cubicBezTo>
                  <a:pt x="2710" y="1922"/>
                  <a:pt x="2687" y="1821"/>
                  <a:pt x="2718" y="1903"/>
                </a:cubicBezTo>
                <a:cubicBezTo>
                  <a:pt x="2734" y="1944"/>
                  <a:pt x="2737" y="1992"/>
                  <a:pt x="2760" y="2031"/>
                </a:cubicBezTo>
                <a:cubicBezTo>
                  <a:pt x="2784" y="2071"/>
                  <a:pt x="2831" y="2102"/>
                  <a:pt x="2863" y="2134"/>
                </a:cubicBezTo>
                <a:cubicBezTo>
                  <a:pt x="2890" y="2161"/>
                  <a:pt x="2923" y="2196"/>
                  <a:pt x="2958" y="2211"/>
                </a:cubicBezTo>
                <a:close/>
              </a:path>
            </a:pathLst>
          </a:custGeom>
          <a:solidFill>
            <a:schemeClr val="accent3">
              <a:lumMod val="40000"/>
              <a:lumOff val="60000"/>
            </a:schemeClr>
          </a:solidFill>
          <a:ln w="12700">
            <a:noFill/>
            <a:round/>
            <a:headEnd type="none" w="sm" len="sm"/>
            <a:tailEnd type="none" w="sm" len="sm"/>
          </a:ln>
          <a:scene3d>
            <a:camera prst="orthographicFront"/>
            <a:lightRig rig="threePt" dir="t"/>
          </a:scene3d>
          <a:sp3d>
            <a:bevelT/>
          </a:sp3d>
        </p:spPr>
        <p:txBody>
          <a:bodyPr wrap="none" anchor="ctr"/>
          <a:lstStyle/>
          <a:p>
            <a:endParaRPr lang="en-US" dirty="0"/>
          </a:p>
        </p:txBody>
      </p:sp>
      <p:sp>
        <p:nvSpPr>
          <p:cNvPr id="98" name="Text Box 1031"/>
          <p:cNvSpPr txBox="1">
            <a:spLocks noChangeArrowheads="1"/>
          </p:cNvSpPr>
          <p:nvPr/>
        </p:nvSpPr>
        <p:spPr bwMode="auto">
          <a:xfrm>
            <a:off x="1643869" y="5413276"/>
            <a:ext cx="1566839" cy="646331"/>
          </a:xfrm>
          <a:prstGeom prst="rect">
            <a:avLst/>
          </a:prstGeom>
          <a:noFill/>
          <a:ln w="12700">
            <a:noFill/>
            <a:miter lim="800000"/>
            <a:headEnd type="none" w="sm" len="sm"/>
            <a:tailEnd type="none" w="sm" len="sm"/>
          </a:ln>
        </p:spPr>
        <p:txBody>
          <a:bodyPr wrap="none">
            <a:spAutoFit/>
          </a:bodyPr>
          <a:lstStyle/>
          <a:p>
            <a:pPr algn="ctr" eaLnBrk="0" hangingPunct="0"/>
            <a:r>
              <a:rPr lang="es-MX" b="1" dirty="0" smtClean="0">
                <a:solidFill>
                  <a:schemeClr val="bg2"/>
                </a:solidFill>
              </a:rPr>
              <a:t>Neurona </a:t>
            </a:r>
          </a:p>
          <a:p>
            <a:pPr algn="ctr" eaLnBrk="0" hangingPunct="0"/>
            <a:r>
              <a:rPr lang="es-MX" b="1" dirty="0" smtClean="0">
                <a:solidFill>
                  <a:schemeClr val="bg2"/>
                </a:solidFill>
              </a:rPr>
              <a:t>Cuerno dorsal </a:t>
            </a:r>
            <a:endParaRPr lang="es-MX" b="1" dirty="0">
              <a:solidFill>
                <a:schemeClr val="bg2"/>
              </a:solidFill>
            </a:endParaRPr>
          </a:p>
        </p:txBody>
      </p:sp>
      <p:sp>
        <p:nvSpPr>
          <p:cNvPr id="100" name="Text Box 1032"/>
          <p:cNvSpPr txBox="1">
            <a:spLocks noChangeArrowheads="1"/>
          </p:cNvSpPr>
          <p:nvPr/>
        </p:nvSpPr>
        <p:spPr bwMode="auto">
          <a:xfrm>
            <a:off x="3467100" y="1593751"/>
            <a:ext cx="1678539"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bg2"/>
                </a:solidFill>
              </a:rPr>
              <a:t>Terminal fibra C</a:t>
            </a:r>
            <a:endParaRPr lang="es-MX" b="1" dirty="0">
              <a:solidFill>
                <a:schemeClr val="bg2"/>
              </a:solidFill>
            </a:endParaRPr>
          </a:p>
        </p:txBody>
      </p:sp>
      <p:sp>
        <p:nvSpPr>
          <p:cNvPr id="101" name="Oval 1036"/>
          <p:cNvSpPr>
            <a:spLocks noChangeArrowheads="1"/>
          </p:cNvSpPr>
          <p:nvPr/>
        </p:nvSpPr>
        <p:spPr bwMode="auto">
          <a:xfrm>
            <a:off x="2506663" y="3420963"/>
            <a:ext cx="180975"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102" name="Oval 1038"/>
          <p:cNvSpPr>
            <a:spLocks noChangeArrowheads="1"/>
          </p:cNvSpPr>
          <p:nvPr/>
        </p:nvSpPr>
        <p:spPr bwMode="auto">
          <a:xfrm>
            <a:off x="2978150" y="3151088"/>
            <a:ext cx="244475" cy="2540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103" name="Oval 1039"/>
          <p:cNvSpPr>
            <a:spLocks noChangeArrowheads="1"/>
          </p:cNvSpPr>
          <p:nvPr/>
        </p:nvSpPr>
        <p:spPr bwMode="auto">
          <a:xfrm>
            <a:off x="3498850" y="3028851"/>
            <a:ext cx="182563"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104" name="Oval 1040"/>
          <p:cNvSpPr>
            <a:spLocks noChangeArrowheads="1"/>
          </p:cNvSpPr>
          <p:nvPr/>
        </p:nvSpPr>
        <p:spPr bwMode="auto">
          <a:xfrm>
            <a:off x="3900488" y="2784376"/>
            <a:ext cx="182562"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105" name="Rectangle 1044"/>
          <p:cNvSpPr>
            <a:spLocks noChangeArrowheads="1"/>
          </p:cNvSpPr>
          <p:nvPr/>
        </p:nvSpPr>
        <p:spPr bwMode="auto">
          <a:xfrm rot="-2549041">
            <a:off x="3471863" y="3714651"/>
            <a:ext cx="55562" cy="285750"/>
          </a:xfrm>
          <a:prstGeom prst="rect">
            <a:avLst/>
          </a:prstGeom>
          <a:solidFill>
            <a:schemeClr val="tx2"/>
          </a:solidFill>
          <a:ln w="9525">
            <a:noFill/>
            <a:miter lim="800000"/>
            <a:headEnd/>
            <a:tailEnd/>
          </a:ln>
        </p:spPr>
        <p:txBody>
          <a:bodyPr wrap="none" anchor="ctr"/>
          <a:lstStyle/>
          <a:p>
            <a:endParaRPr lang="es-MX" b="1" dirty="0">
              <a:solidFill>
                <a:srgbClr val="FAFD00"/>
              </a:solidFill>
            </a:endParaRPr>
          </a:p>
        </p:txBody>
      </p:sp>
      <p:sp>
        <p:nvSpPr>
          <p:cNvPr id="106" name="Rectangle 1051"/>
          <p:cNvSpPr>
            <a:spLocks noChangeArrowheads="1"/>
          </p:cNvSpPr>
          <p:nvPr/>
        </p:nvSpPr>
        <p:spPr bwMode="auto">
          <a:xfrm rot="-503038">
            <a:off x="4078288" y="3344763"/>
            <a:ext cx="55562" cy="285750"/>
          </a:xfrm>
          <a:prstGeom prst="rect">
            <a:avLst/>
          </a:prstGeom>
          <a:solidFill>
            <a:schemeClr val="tx2"/>
          </a:solidFill>
          <a:ln w="9525">
            <a:noFill/>
            <a:miter lim="800000"/>
            <a:headEnd/>
            <a:tailEnd/>
          </a:ln>
        </p:spPr>
        <p:txBody>
          <a:bodyPr wrap="none" anchor="ctr"/>
          <a:lstStyle/>
          <a:p>
            <a:endParaRPr lang="es-MX" b="1" dirty="0">
              <a:solidFill>
                <a:srgbClr val="FAFD00"/>
              </a:solidFill>
            </a:endParaRPr>
          </a:p>
        </p:txBody>
      </p:sp>
      <p:sp>
        <p:nvSpPr>
          <p:cNvPr id="107" name="Text Box 1055"/>
          <p:cNvSpPr txBox="1">
            <a:spLocks noChangeArrowheads="1"/>
          </p:cNvSpPr>
          <p:nvPr/>
        </p:nvSpPr>
        <p:spPr bwMode="auto">
          <a:xfrm>
            <a:off x="2849942" y="3973413"/>
            <a:ext cx="643766" cy="307777"/>
          </a:xfrm>
          <a:prstGeom prst="rect">
            <a:avLst/>
          </a:prstGeom>
          <a:noFill/>
          <a:ln w="12700">
            <a:noFill/>
            <a:miter lim="800000"/>
            <a:headEnd type="none" w="sm" len="sm"/>
            <a:tailEnd type="none" w="sm" len="sm"/>
          </a:ln>
        </p:spPr>
        <p:txBody>
          <a:bodyPr wrap="none">
            <a:spAutoFit/>
          </a:bodyPr>
          <a:lstStyle/>
          <a:p>
            <a:pPr algn="ctr" eaLnBrk="0" hangingPunct="0"/>
            <a:r>
              <a:rPr lang="es-MX" sz="1400" b="1" dirty="0" smtClean="0">
                <a:solidFill>
                  <a:srgbClr val="C03932"/>
                </a:solidFill>
              </a:rPr>
              <a:t>AMPA</a:t>
            </a:r>
            <a:endParaRPr lang="es-MX" sz="1400" b="1" dirty="0">
              <a:solidFill>
                <a:srgbClr val="C03932"/>
              </a:solidFill>
            </a:endParaRPr>
          </a:p>
        </p:txBody>
      </p:sp>
      <p:sp>
        <p:nvSpPr>
          <p:cNvPr id="108" name="Text Box 1056"/>
          <p:cNvSpPr txBox="1">
            <a:spLocks noChangeArrowheads="1"/>
          </p:cNvSpPr>
          <p:nvPr/>
        </p:nvSpPr>
        <p:spPr bwMode="auto">
          <a:xfrm>
            <a:off x="4302125" y="3332063"/>
            <a:ext cx="741363" cy="304800"/>
          </a:xfrm>
          <a:prstGeom prst="rect">
            <a:avLst/>
          </a:prstGeom>
          <a:noFill/>
          <a:ln w="12700">
            <a:noFill/>
            <a:miter lim="800000"/>
            <a:headEnd type="none" w="sm" len="sm"/>
            <a:tailEnd type="none" w="sm" len="sm"/>
          </a:ln>
        </p:spPr>
        <p:txBody>
          <a:bodyPr>
            <a:spAutoFit/>
          </a:bodyPr>
          <a:lstStyle/>
          <a:p>
            <a:pPr algn="ctr" eaLnBrk="0" hangingPunct="0"/>
            <a:r>
              <a:rPr lang="es-MX" sz="1400" b="1" dirty="0" smtClean="0">
                <a:solidFill>
                  <a:srgbClr val="C03932"/>
                </a:solidFill>
              </a:rPr>
              <a:t>NMDA</a:t>
            </a:r>
            <a:endParaRPr lang="es-MX" sz="1400" b="1" dirty="0">
              <a:solidFill>
                <a:srgbClr val="C03932"/>
              </a:solidFill>
            </a:endParaRPr>
          </a:p>
        </p:txBody>
      </p:sp>
      <p:sp>
        <p:nvSpPr>
          <p:cNvPr id="109" name="Text Box 1057"/>
          <p:cNvSpPr txBox="1">
            <a:spLocks noChangeArrowheads="1"/>
          </p:cNvSpPr>
          <p:nvPr/>
        </p:nvSpPr>
        <p:spPr bwMode="auto">
          <a:xfrm>
            <a:off x="3778250" y="4009926"/>
            <a:ext cx="574083"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Ca</a:t>
            </a:r>
            <a:r>
              <a:rPr lang="es-MX" b="1" baseline="30000" dirty="0" smtClean="0">
                <a:solidFill>
                  <a:srgbClr val="002060"/>
                </a:solidFill>
              </a:rPr>
              <a:t>++</a:t>
            </a:r>
            <a:endParaRPr lang="es-MX" b="1" dirty="0">
              <a:solidFill>
                <a:srgbClr val="002060"/>
              </a:solidFill>
            </a:endParaRPr>
          </a:p>
        </p:txBody>
      </p:sp>
      <p:sp>
        <p:nvSpPr>
          <p:cNvPr id="110" name="Oval 1059"/>
          <p:cNvSpPr>
            <a:spLocks noChangeArrowheads="1"/>
          </p:cNvSpPr>
          <p:nvPr/>
        </p:nvSpPr>
        <p:spPr bwMode="auto">
          <a:xfrm flipH="1">
            <a:off x="3068638" y="32844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11" name="Oval 1060"/>
          <p:cNvSpPr>
            <a:spLocks noChangeArrowheads="1"/>
          </p:cNvSpPr>
          <p:nvPr/>
        </p:nvSpPr>
        <p:spPr bwMode="auto">
          <a:xfrm flipH="1">
            <a:off x="3205163" y="3436838"/>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12" name="Oval 1061"/>
          <p:cNvSpPr>
            <a:spLocks noChangeArrowheads="1"/>
          </p:cNvSpPr>
          <p:nvPr/>
        </p:nvSpPr>
        <p:spPr bwMode="auto">
          <a:xfrm flipH="1">
            <a:off x="3146425" y="35765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13" name="Oval 1062"/>
          <p:cNvSpPr>
            <a:spLocks noChangeArrowheads="1"/>
          </p:cNvSpPr>
          <p:nvPr/>
        </p:nvSpPr>
        <p:spPr bwMode="auto">
          <a:xfrm flipH="1">
            <a:off x="3244850" y="327808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14" name="Oval 1063"/>
          <p:cNvSpPr>
            <a:spLocks noChangeArrowheads="1"/>
          </p:cNvSpPr>
          <p:nvPr/>
        </p:nvSpPr>
        <p:spPr bwMode="auto">
          <a:xfrm flipH="1">
            <a:off x="3422650" y="36019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15" name="Oval 1064"/>
          <p:cNvSpPr>
            <a:spLocks noChangeArrowheads="1"/>
          </p:cNvSpPr>
          <p:nvPr/>
        </p:nvSpPr>
        <p:spPr bwMode="auto">
          <a:xfrm flipH="1">
            <a:off x="3609975" y="311298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16" name="Oval 1065"/>
          <p:cNvSpPr>
            <a:spLocks noChangeArrowheads="1"/>
          </p:cNvSpPr>
          <p:nvPr/>
        </p:nvSpPr>
        <p:spPr bwMode="auto">
          <a:xfrm flipH="1">
            <a:off x="3903663" y="3328888"/>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17" name="Oval 1066"/>
          <p:cNvSpPr>
            <a:spLocks noChangeArrowheads="1"/>
          </p:cNvSpPr>
          <p:nvPr/>
        </p:nvSpPr>
        <p:spPr bwMode="auto">
          <a:xfrm flipH="1">
            <a:off x="3954463" y="2897088"/>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18" name="Oval 1067"/>
          <p:cNvSpPr>
            <a:spLocks noChangeArrowheads="1"/>
          </p:cNvSpPr>
          <p:nvPr/>
        </p:nvSpPr>
        <p:spPr bwMode="auto">
          <a:xfrm flipH="1">
            <a:off x="3892550" y="3055838"/>
            <a:ext cx="65088"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19" name="Oval 1068"/>
          <p:cNvSpPr>
            <a:spLocks noChangeArrowheads="1"/>
          </p:cNvSpPr>
          <p:nvPr/>
        </p:nvSpPr>
        <p:spPr bwMode="auto">
          <a:xfrm flipH="1">
            <a:off x="4100513" y="30812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0" name="Oval 1069"/>
          <p:cNvSpPr>
            <a:spLocks noChangeArrowheads="1"/>
          </p:cNvSpPr>
          <p:nvPr/>
        </p:nvSpPr>
        <p:spPr bwMode="auto">
          <a:xfrm>
            <a:off x="2506663" y="3917851"/>
            <a:ext cx="298450" cy="139700"/>
          </a:xfrm>
          <a:prstGeom prst="ellipse">
            <a:avLst/>
          </a:prstGeom>
          <a:solidFill>
            <a:schemeClr val="accent5"/>
          </a:solidFill>
          <a:ln w="12700">
            <a:noFill/>
            <a:round/>
            <a:headEnd type="none" w="sm" len="sm"/>
            <a:tailEnd type="none" w="sm" len="sm"/>
          </a:ln>
        </p:spPr>
        <p:txBody>
          <a:bodyPr wrap="none" anchor="ctr"/>
          <a:lstStyle/>
          <a:p>
            <a:pPr>
              <a:defRPr/>
            </a:pPr>
            <a:endParaRPr lang="es-MX" b="1" dirty="0">
              <a:solidFill>
                <a:srgbClr val="FAFD00"/>
              </a:solidFill>
              <a:ea typeface="+mn-ea"/>
              <a:cs typeface="+mn-cs"/>
            </a:endParaRPr>
          </a:p>
        </p:txBody>
      </p:sp>
      <p:sp>
        <p:nvSpPr>
          <p:cNvPr id="121" name="Freeform 1070"/>
          <p:cNvSpPr>
            <a:spLocks/>
          </p:cNvSpPr>
          <p:nvPr/>
        </p:nvSpPr>
        <p:spPr bwMode="auto">
          <a:xfrm>
            <a:off x="2557463" y="3827363"/>
            <a:ext cx="179387" cy="331788"/>
          </a:xfrm>
          <a:custGeom>
            <a:avLst/>
            <a:gdLst>
              <a:gd name="T0" fmla="*/ 0 w 128"/>
              <a:gd name="T1" fmla="*/ 2147483647 h 209"/>
              <a:gd name="T2" fmla="*/ 2147483647 w 128"/>
              <a:gd name="T3" fmla="*/ 2147483647 h 209"/>
              <a:gd name="T4" fmla="*/ 2147483647 w 128"/>
              <a:gd name="T5" fmla="*/ 2147483647 h 209"/>
              <a:gd name="T6" fmla="*/ 2147483647 w 128"/>
              <a:gd name="T7" fmla="*/ 2147483647 h 209"/>
              <a:gd name="T8" fmla="*/ 2147483647 w 128"/>
              <a:gd name="T9" fmla="*/ 2147483647 h 209"/>
              <a:gd name="T10" fmla="*/ 2147483647 w 128"/>
              <a:gd name="T11" fmla="*/ 2147483647 h 209"/>
              <a:gd name="T12" fmla="*/ 2147483647 w 128"/>
              <a:gd name="T13" fmla="*/ 2147483647 h 209"/>
              <a:gd name="T14" fmla="*/ 2147483647 w 128"/>
              <a:gd name="T15" fmla="*/ 2147483647 h 209"/>
              <a:gd name="T16" fmla="*/ 2147483647 w 128"/>
              <a:gd name="T17" fmla="*/ 2147483647 h 209"/>
              <a:gd name="T18" fmla="*/ 2147483647 w 128"/>
              <a:gd name="T19" fmla="*/ 2147483647 h 209"/>
              <a:gd name="T20" fmla="*/ 2147483647 w 128"/>
              <a:gd name="T21" fmla="*/ 2147483647 h 209"/>
              <a:gd name="T22" fmla="*/ 2147483647 w 128"/>
              <a:gd name="T23" fmla="*/ 2147483647 h 209"/>
              <a:gd name="T24" fmla="*/ 2147483647 w 128"/>
              <a:gd name="T25" fmla="*/ 2147483647 h 209"/>
              <a:gd name="T26" fmla="*/ 2147483647 w 128"/>
              <a:gd name="T27" fmla="*/ 2147483647 h 209"/>
              <a:gd name="T28" fmla="*/ 2147483647 w 128"/>
              <a:gd name="T29" fmla="*/ 2147483647 h 209"/>
              <a:gd name="T30" fmla="*/ 2147483647 w 128"/>
              <a:gd name="T31" fmla="*/ 2147483647 h 209"/>
              <a:gd name="T32" fmla="*/ 2147483647 w 128"/>
              <a:gd name="T33" fmla="*/ 2147483647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209"/>
              <a:gd name="T53" fmla="*/ 128 w 128"/>
              <a:gd name="T54" fmla="*/ 209 h 2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209">
                <a:moveTo>
                  <a:pt x="0" y="21"/>
                </a:moveTo>
                <a:cubicBezTo>
                  <a:pt x="9" y="35"/>
                  <a:pt x="12" y="45"/>
                  <a:pt x="16" y="61"/>
                </a:cubicBezTo>
                <a:cubicBezTo>
                  <a:pt x="17" y="76"/>
                  <a:pt x="14" y="194"/>
                  <a:pt x="36" y="129"/>
                </a:cubicBezTo>
                <a:cubicBezTo>
                  <a:pt x="37" y="114"/>
                  <a:pt x="38" y="100"/>
                  <a:pt x="40" y="85"/>
                </a:cubicBezTo>
                <a:cubicBezTo>
                  <a:pt x="41" y="80"/>
                  <a:pt x="39" y="66"/>
                  <a:pt x="44" y="69"/>
                </a:cubicBezTo>
                <a:cubicBezTo>
                  <a:pt x="51" y="74"/>
                  <a:pt x="62" y="142"/>
                  <a:pt x="64" y="149"/>
                </a:cubicBezTo>
                <a:cubicBezTo>
                  <a:pt x="73" y="136"/>
                  <a:pt x="75" y="124"/>
                  <a:pt x="80" y="109"/>
                </a:cubicBezTo>
                <a:cubicBezTo>
                  <a:pt x="79" y="96"/>
                  <a:pt x="76" y="82"/>
                  <a:pt x="76" y="69"/>
                </a:cubicBezTo>
                <a:cubicBezTo>
                  <a:pt x="76" y="52"/>
                  <a:pt x="78" y="0"/>
                  <a:pt x="80" y="17"/>
                </a:cubicBezTo>
                <a:cubicBezTo>
                  <a:pt x="85" y="58"/>
                  <a:pt x="83" y="100"/>
                  <a:pt x="84" y="141"/>
                </a:cubicBezTo>
                <a:cubicBezTo>
                  <a:pt x="91" y="139"/>
                  <a:pt x="104" y="136"/>
                  <a:pt x="108" y="129"/>
                </a:cubicBezTo>
                <a:cubicBezTo>
                  <a:pt x="112" y="122"/>
                  <a:pt x="116" y="105"/>
                  <a:pt x="116" y="105"/>
                </a:cubicBezTo>
                <a:cubicBezTo>
                  <a:pt x="107" y="17"/>
                  <a:pt x="117" y="96"/>
                  <a:pt x="108" y="141"/>
                </a:cubicBezTo>
                <a:cubicBezTo>
                  <a:pt x="106" y="149"/>
                  <a:pt x="64" y="190"/>
                  <a:pt x="96" y="169"/>
                </a:cubicBezTo>
                <a:cubicBezTo>
                  <a:pt x="105" y="155"/>
                  <a:pt x="112" y="150"/>
                  <a:pt x="128" y="145"/>
                </a:cubicBezTo>
                <a:cubicBezTo>
                  <a:pt x="126" y="151"/>
                  <a:pt x="108" y="189"/>
                  <a:pt x="104" y="193"/>
                </a:cubicBezTo>
                <a:cubicBezTo>
                  <a:pt x="97" y="200"/>
                  <a:pt x="80" y="209"/>
                  <a:pt x="80" y="209"/>
                </a:cubicBezTo>
              </a:path>
            </a:pathLst>
          </a:custGeom>
          <a:noFill/>
          <a:ln w="28575">
            <a:solidFill>
              <a:schemeClr val="accent6"/>
            </a:solidFill>
            <a:round/>
            <a:headEnd type="none" w="sm" len="sm"/>
            <a:tailEnd type="none" w="sm" len="sm"/>
          </a:ln>
        </p:spPr>
        <p:txBody>
          <a:bodyPr wrap="none" anchor="ctr"/>
          <a:lstStyle/>
          <a:p>
            <a:endParaRPr lang="es-MX" dirty="0"/>
          </a:p>
        </p:txBody>
      </p:sp>
      <p:sp>
        <p:nvSpPr>
          <p:cNvPr id="122" name="Rectangle 1071"/>
          <p:cNvSpPr>
            <a:spLocks noChangeArrowheads="1"/>
          </p:cNvSpPr>
          <p:nvPr/>
        </p:nvSpPr>
        <p:spPr bwMode="auto">
          <a:xfrm>
            <a:off x="2579688" y="3530501"/>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123" name="Rectangle 1072"/>
          <p:cNvSpPr>
            <a:spLocks noChangeArrowheads="1"/>
          </p:cNvSpPr>
          <p:nvPr/>
        </p:nvSpPr>
        <p:spPr bwMode="auto">
          <a:xfrm>
            <a:off x="2551113" y="3778151"/>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124" name="Rectangle 1073"/>
          <p:cNvSpPr>
            <a:spLocks noChangeArrowheads="1"/>
          </p:cNvSpPr>
          <p:nvPr/>
        </p:nvSpPr>
        <p:spPr bwMode="auto">
          <a:xfrm>
            <a:off x="2686050" y="3676551"/>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125" name="Text Box 1074"/>
          <p:cNvSpPr txBox="1">
            <a:spLocks noChangeArrowheads="1"/>
          </p:cNvSpPr>
          <p:nvPr/>
        </p:nvSpPr>
        <p:spPr bwMode="auto">
          <a:xfrm>
            <a:off x="1570038" y="3597176"/>
            <a:ext cx="904415"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bg2"/>
                </a:solidFill>
              </a:rPr>
              <a:t>Sustancia P</a:t>
            </a:r>
            <a:endParaRPr lang="es-MX" sz="1200" b="1" dirty="0">
              <a:solidFill>
                <a:schemeClr val="bg2"/>
              </a:solidFill>
            </a:endParaRPr>
          </a:p>
        </p:txBody>
      </p:sp>
      <p:sp>
        <p:nvSpPr>
          <p:cNvPr id="126" name="Text Box 1075"/>
          <p:cNvSpPr txBox="1">
            <a:spLocks noChangeArrowheads="1"/>
          </p:cNvSpPr>
          <p:nvPr/>
        </p:nvSpPr>
        <p:spPr bwMode="auto">
          <a:xfrm>
            <a:off x="2943225" y="2585938"/>
            <a:ext cx="680123" cy="184666"/>
          </a:xfrm>
          <a:prstGeom prst="rect">
            <a:avLst/>
          </a:prstGeom>
          <a:noFill/>
          <a:ln w="12700">
            <a:noFill/>
            <a:miter lim="800000"/>
            <a:headEnd type="none" w="sm" len="sm"/>
            <a:tailEnd type="none" w="sm" len="sm"/>
          </a:ln>
        </p:spPr>
        <p:txBody>
          <a:bodyPr wrap="none" lIns="0" tIns="0" rIns="0" bIns="0">
            <a:spAutoFit/>
          </a:bodyPr>
          <a:lstStyle/>
          <a:p>
            <a:pPr eaLnBrk="0" hangingPunct="0"/>
            <a:r>
              <a:rPr lang="es-MX" sz="1200" b="1" dirty="0" smtClean="0"/>
              <a:t>Glutamato</a:t>
            </a:r>
            <a:endParaRPr lang="es-MX" sz="1200" b="1" dirty="0"/>
          </a:p>
        </p:txBody>
      </p:sp>
      <p:sp>
        <p:nvSpPr>
          <p:cNvPr id="127" name="Line 1085"/>
          <p:cNvSpPr>
            <a:spLocks noChangeShapeType="1"/>
          </p:cNvSpPr>
          <p:nvPr/>
        </p:nvSpPr>
        <p:spPr bwMode="auto">
          <a:xfrm>
            <a:off x="4187825" y="4290913"/>
            <a:ext cx="255588" cy="298450"/>
          </a:xfrm>
          <a:prstGeom prst="line">
            <a:avLst/>
          </a:prstGeom>
          <a:noFill/>
          <a:ln w="38100">
            <a:solidFill>
              <a:schemeClr val="accent1">
                <a:lumMod val="75000"/>
              </a:schemeClr>
            </a:solidFill>
            <a:round/>
            <a:headEnd type="none" w="sm" len="sm"/>
            <a:tailEnd type="triangle" w="med" len="med"/>
          </a:ln>
          <a:effectLst>
            <a:prstShdw prst="shdw17" dist="17961" dir="13500000">
              <a:srgbClr val="001F5C"/>
            </a:prstShdw>
          </a:effectLst>
        </p:spPr>
        <p:txBody>
          <a:bodyPr wrap="none" anchor="ctr"/>
          <a:lstStyle/>
          <a:p>
            <a:endParaRPr lang="es-MX" dirty="0"/>
          </a:p>
        </p:txBody>
      </p:sp>
      <p:grpSp>
        <p:nvGrpSpPr>
          <p:cNvPr id="2" name="Group 1088"/>
          <p:cNvGrpSpPr>
            <a:grpSpLocks/>
          </p:cNvGrpSpPr>
          <p:nvPr/>
        </p:nvGrpSpPr>
        <p:grpSpPr bwMode="auto">
          <a:xfrm>
            <a:off x="2687638" y="4290913"/>
            <a:ext cx="1524000" cy="558800"/>
            <a:chOff x="1869" y="2614"/>
            <a:chExt cx="1080" cy="352"/>
          </a:xfrm>
        </p:grpSpPr>
        <p:sp>
          <p:nvSpPr>
            <p:cNvPr id="129" name="Line 1086"/>
            <p:cNvSpPr>
              <a:spLocks noChangeShapeType="1"/>
            </p:cNvSpPr>
            <p:nvPr/>
          </p:nvSpPr>
          <p:spPr bwMode="auto">
            <a:xfrm>
              <a:off x="1869" y="2614"/>
              <a:ext cx="248" cy="326"/>
            </a:xfrm>
            <a:prstGeom prst="line">
              <a:avLst/>
            </a:prstGeom>
            <a:noFill/>
            <a:ln w="57150">
              <a:solidFill>
                <a:schemeClr val="accent1">
                  <a:lumMod val="75000"/>
                </a:schemeClr>
              </a:solidFill>
              <a:round/>
              <a:headEnd type="none" w="sm" len="sm"/>
              <a:tailEnd type="none" w="sm" len="sm"/>
            </a:ln>
          </p:spPr>
          <p:txBody>
            <a:bodyPr wrap="none" anchor="ctr"/>
            <a:lstStyle/>
            <a:p>
              <a:endParaRPr lang="es-MX" dirty="0"/>
            </a:p>
          </p:txBody>
        </p:sp>
        <p:sp>
          <p:nvSpPr>
            <p:cNvPr id="130" name="Line 1087"/>
            <p:cNvSpPr>
              <a:spLocks noChangeShapeType="1"/>
            </p:cNvSpPr>
            <p:nvPr/>
          </p:nvSpPr>
          <p:spPr bwMode="auto">
            <a:xfrm>
              <a:off x="2117" y="2940"/>
              <a:ext cx="832" cy="26"/>
            </a:xfrm>
            <a:prstGeom prst="line">
              <a:avLst/>
            </a:prstGeom>
            <a:noFill/>
            <a:ln w="57150">
              <a:solidFill>
                <a:schemeClr val="accent1">
                  <a:lumMod val="75000"/>
                </a:schemeClr>
              </a:solidFill>
              <a:round/>
              <a:headEnd type="none" w="sm" len="sm"/>
              <a:tailEnd type="triangle" w="med" len="med"/>
            </a:ln>
          </p:spPr>
          <p:txBody>
            <a:bodyPr wrap="none" anchor="ctr"/>
            <a:lstStyle/>
            <a:p>
              <a:endParaRPr lang="es-MX" dirty="0"/>
            </a:p>
          </p:txBody>
        </p:sp>
      </p:grpSp>
      <p:sp>
        <p:nvSpPr>
          <p:cNvPr id="131" name="Text Box 1089"/>
          <p:cNvSpPr txBox="1">
            <a:spLocks noChangeArrowheads="1"/>
          </p:cNvSpPr>
          <p:nvPr/>
        </p:nvSpPr>
        <p:spPr bwMode="auto">
          <a:xfrm>
            <a:off x="4302125" y="4597301"/>
            <a:ext cx="548099"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1"/>
                </a:solidFill>
              </a:rPr>
              <a:t>PKC</a:t>
            </a:r>
            <a:endParaRPr lang="es-MX" b="1" dirty="0">
              <a:solidFill>
                <a:schemeClr val="accent1"/>
              </a:solidFill>
            </a:endParaRPr>
          </a:p>
        </p:txBody>
      </p:sp>
      <p:sp>
        <p:nvSpPr>
          <p:cNvPr id="132" name="Freeform 1090"/>
          <p:cNvSpPr>
            <a:spLocks/>
          </p:cNvSpPr>
          <p:nvPr/>
        </p:nvSpPr>
        <p:spPr bwMode="auto">
          <a:xfrm>
            <a:off x="4379913" y="3665438"/>
            <a:ext cx="393700" cy="896938"/>
          </a:xfrm>
          <a:custGeom>
            <a:avLst/>
            <a:gdLst>
              <a:gd name="T0" fmla="*/ 2147483647 w 279"/>
              <a:gd name="T1" fmla="*/ 2147483647 h 565"/>
              <a:gd name="T2" fmla="*/ 2147483647 w 279"/>
              <a:gd name="T3" fmla="*/ 2147483647 h 565"/>
              <a:gd name="T4" fmla="*/ 2147483647 w 279"/>
              <a:gd name="T5" fmla="*/ 2147483647 h 565"/>
              <a:gd name="T6" fmla="*/ 2147483647 w 279"/>
              <a:gd name="T7" fmla="*/ 2147483647 h 565"/>
              <a:gd name="T8" fmla="*/ 0 w 279"/>
              <a:gd name="T9" fmla="*/ 0 h 565"/>
              <a:gd name="T10" fmla="*/ 0 60000 65536"/>
              <a:gd name="T11" fmla="*/ 0 60000 65536"/>
              <a:gd name="T12" fmla="*/ 0 60000 65536"/>
              <a:gd name="T13" fmla="*/ 0 60000 65536"/>
              <a:gd name="T14" fmla="*/ 0 60000 65536"/>
              <a:gd name="T15" fmla="*/ 0 w 279"/>
              <a:gd name="T16" fmla="*/ 0 h 565"/>
              <a:gd name="T17" fmla="*/ 279 w 279"/>
              <a:gd name="T18" fmla="*/ 565 h 565"/>
            </a:gdLst>
            <a:ahLst/>
            <a:cxnLst>
              <a:cxn ang="T10">
                <a:pos x="T0" y="T1"/>
              </a:cxn>
              <a:cxn ang="T11">
                <a:pos x="T2" y="T3"/>
              </a:cxn>
              <a:cxn ang="T12">
                <a:pos x="T4" y="T5"/>
              </a:cxn>
              <a:cxn ang="T13">
                <a:pos x="T6" y="T7"/>
              </a:cxn>
              <a:cxn ang="T14">
                <a:pos x="T8" y="T9"/>
              </a:cxn>
            </a:cxnLst>
            <a:rect l="T15" t="T16" r="T17" b="T18"/>
            <a:pathLst>
              <a:path w="279" h="565">
                <a:moveTo>
                  <a:pt x="249" y="565"/>
                </a:moveTo>
                <a:cubicBezTo>
                  <a:pt x="273" y="403"/>
                  <a:pt x="279" y="239"/>
                  <a:pt x="189" y="102"/>
                </a:cubicBezTo>
                <a:cubicBezTo>
                  <a:pt x="178" y="85"/>
                  <a:pt x="155" y="79"/>
                  <a:pt x="138" y="68"/>
                </a:cubicBezTo>
                <a:cubicBezTo>
                  <a:pt x="132" y="64"/>
                  <a:pt x="96" y="26"/>
                  <a:pt x="95" y="25"/>
                </a:cubicBezTo>
                <a:cubicBezTo>
                  <a:pt x="70" y="8"/>
                  <a:pt x="31" y="0"/>
                  <a:pt x="0" y="0"/>
                </a:cubicBezTo>
              </a:path>
            </a:pathLst>
          </a:custGeom>
          <a:noFill/>
          <a:ln w="12700">
            <a:solidFill>
              <a:schemeClr val="bg1"/>
            </a:solidFill>
            <a:prstDash val="sysDot"/>
            <a:round/>
            <a:headEnd type="none" w="sm" len="sm"/>
            <a:tailEnd type="triangle" w="med" len="med"/>
          </a:ln>
        </p:spPr>
        <p:txBody>
          <a:bodyPr wrap="none" anchor="ctr"/>
          <a:lstStyle/>
          <a:p>
            <a:endParaRPr lang="es-MX" dirty="0"/>
          </a:p>
        </p:txBody>
      </p:sp>
      <p:sp>
        <p:nvSpPr>
          <p:cNvPr id="133" name="Freeform 1097"/>
          <p:cNvSpPr>
            <a:spLocks/>
          </p:cNvSpPr>
          <p:nvPr/>
        </p:nvSpPr>
        <p:spPr bwMode="auto">
          <a:xfrm rot="16859418" flipH="1">
            <a:off x="3703637" y="4084539"/>
            <a:ext cx="442913" cy="798512"/>
          </a:xfrm>
          <a:custGeom>
            <a:avLst/>
            <a:gdLst>
              <a:gd name="T0" fmla="*/ 2147483647 w 279"/>
              <a:gd name="T1" fmla="*/ 2147483647 h 565"/>
              <a:gd name="T2" fmla="*/ 2147483647 w 279"/>
              <a:gd name="T3" fmla="*/ 2147483647 h 565"/>
              <a:gd name="T4" fmla="*/ 2147483647 w 279"/>
              <a:gd name="T5" fmla="*/ 2147483647 h 565"/>
              <a:gd name="T6" fmla="*/ 2147483647 w 279"/>
              <a:gd name="T7" fmla="*/ 2147483647 h 565"/>
              <a:gd name="T8" fmla="*/ 0 w 279"/>
              <a:gd name="T9" fmla="*/ 0 h 565"/>
              <a:gd name="T10" fmla="*/ 0 60000 65536"/>
              <a:gd name="T11" fmla="*/ 0 60000 65536"/>
              <a:gd name="T12" fmla="*/ 0 60000 65536"/>
              <a:gd name="T13" fmla="*/ 0 60000 65536"/>
              <a:gd name="T14" fmla="*/ 0 60000 65536"/>
              <a:gd name="T15" fmla="*/ 0 w 279"/>
              <a:gd name="T16" fmla="*/ 0 h 565"/>
              <a:gd name="T17" fmla="*/ 279 w 279"/>
              <a:gd name="T18" fmla="*/ 565 h 565"/>
            </a:gdLst>
            <a:ahLst/>
            <a:cxnLst>
              <a:cxn ang="T10">
                <a:pos x="T0" y="T1"/>
              </a:cxn>
              <a:cxn ang="T11">
                <a:pos x="T2" y="T3"/>
              </a:cxn>
              <a:cxn ang="T12">
                <a:pos x="T4" y="T5"/>
              </a:cxn>
              <a:cxn ang="T13">
                <a:pos x="T6" y="T7"/>
              </a:cxn>
              <a:cxn ang="T14">
                <a:pos x="T8" y="T9"/>
              </a:cxn>
            </a:cxnLst>
            <a:rect l="T15" t="T16" r="T17" b="T18"/>
            <a:pathLst>
              <a:path w="279" h="565">
                <a:moveTo>
                  <a:pt x="249" y="565"/>
                </a:moveTo>
                <a:cubicBezTo>
                  <a:pt x="273" y="403"/>
                  <a:pt x="279" y="239"/>
                  <a:pt x="189" y="102"/>
                </a:cubicBezTo>
                <a:cubicBezTo>
                  <a:pt x="178" y="85"/>
                  <a:pt x="155" y="79"/>
                  <a:pt x="138" y="68"/>
                </a:cubicBezTo>
                <a:cubicBezTo>
                  <a:pt x="132" y="64"/>
                  <a:pt x="96" y="26"/>
                  <a:pt x="95" y="25"/>
                </a:cubicBezTo>
                <a:cubicBezTo>
                  <a:pt x="70" y="8"/>
                  <a:pt x="31" y="0"/>
                  <a:pt x="0" y="0"/>
                </a:cubicBezTo>
              </a:path>
            </a:pathLst>
          </a:custGeom>
          <a:noFill/>
          <a:ln w="12700">
            <a:solidFill>
              <a:schemeClr val="bg1"/>
            </a:solidFill>
            <a:prstDash val="sysDot"/>
            <a:round/>
            <a:headEnd type="none" w="sm" len="sm"/>
            <a:tailEnd type="triangle" w="med" len="med"/>
          </a:ln>
        </p:spPr>
        <p:txBody>
          <a:bodyPr wrap="none" anchor="ctr"/>
          <a:lstStyle/>
          <a:p>
            <a:endParaRPr lang="es-MX" dirty="0"/>
          </a:p>
        </p:txBody>
      </p:sp>
      <p:sp>
        <p:nvSpPr>
          <p:cNvPr id="134" name="Oval 1100"/>
          <p:cNvSpPr>
            <a:spLocks noChangeArrowheads="1"/>
          </p:cNvSpPr>
          <p:nvPr/>
        </p:nvSpPr>
        <p:spPr bwMode="auto">
          <a:xfrm rot="20337001" flipV="1">
            <a:off x="4181862" y="5282939"/>
            <a:ext cx="109500" cy="346075"/>
          </a:xfrm>
          <a:prstGeom prst="ellipse">
            <a:avLst/>
          </a:prstGeom>
          <a:solidFill>
            <a:schemeClr val="accent5"/>
          </a:solidFill>
          <a:ln w="28575">
            <a:solidFill>
              <a:schemeClr val="accent5"/>
            </a:solidFill>
            <a:round/>
            <a:headEnd/>
            <a:tailEnd/>
          </a:ln>
        </p:spPr>
        <p:txBody>
          <a:bodyPr rot="10800000" wrap="none" anchor="ctr"/>
          <a:lstStyle/>
          <a:p>
            <a:pPr>
              <a:defRPr/>
            </a:pPr>
            <a:endParaRPr lang="es-MX" b="1" dirty="0">
              <a:solidFill>
                <a:srgbClr val="FAFD00"/>
              </a:solidFill>
              <a:ea typeface="+mn-ea"/>
              <a:cs typeface="+mn-cs"/>
            </a:endParaRPr>
          </a:p>
        </p:txBody>
      </p:sp>
      <p:sp>
        <p:nvSpPr>
          <p:cNvPr id="135" name="Freeform 1101"/>
          <p:cNvSpPr>
            <a:spLocks/>
          </p:cNvSpPr>
          <p:nvPr/>
        </p:nvSpPr>
        <p:spPr bwMode="auto">
          <a:xfrm rot="14937001">
            <a:off x="4099538" y="5361986"/>
            <a:ext cx="279269" cy="231775"/>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136" name="Text Box 1102"/>
          <p:cNvSpPr txBox="1">
            <a:spLocks noChangeArrowheads="1"/>
          </p:cNvSpPr>
          <p:nvPr/>
        </p:nvSpPr>
        <p:spPr bwMode="auto">
          <a:xfrm>
            <a:off x="3214688" y="4386163"/>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C03932"/>
                </a:solidFill>
              </a:rPr>
              <a:t>(+)</a:t>
            </a:r>
            <a:endParaRPr lang="es-MX" b="1" dirty="0">
              <a:solidFill>
                <a:srgbClr val="C03932"/>
              </a:solidFill>
            </a:endParaRPr>
          </a:p>
        </p:txBody>
      </p:sp>
      <p:sp>
        <p:nvSpPr>
          <p:cNvPr id="137" name="Text Box 1103"/>
          <p:cNvSpPr txBox="1">
            <a:spLocks noChangeArrowheads="1"/>
          </p:cNvSpPr>
          <p:nvPr/>
        </p:nvSpPr>
        <p:spPr bwMode="auto">
          <a:xfrm>
            <a:off x="4311650" y="4135338"/>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C03932"/>
                </a:solidFill>
              </a:rPr>
              <a:t>(+)</a:t>
            </a:r>
            <a:endParaRPr lang="es-MX" b="1" dirty="0">
              <a:solidFill>
                <a:srgbClr val="C03932"/>
              </a:solidFill>
            </a:endParaRPr>
          </a:p>
        </p:txBody>
      </p:sp>
      <p:sp>
        <p:nvSpPr>
          <p:cNvPr id="138" name="Line 1104"/>
          <p:cNvSpPr>
            <a:spLocks noChangeShapeType="1"/>
          </p:cNvSpPr>
          <p:nvPr/>
        </p:nvSpPr>
        <p:spPr bwMode="auto">
          <a:xfrm flipV="1">
            <a:off x="4392613" y="4944963"/>
            <a:ext cx="157162" cy="368300"/>
          </a:xfrm>
          <a:prstGeom prst="line">
            <a:avLst/>
          </a:prstGeom>
          <a:noFill/>
          <a:ln w="57150">
            <a:solidFill>
              <a:schemeClr val="accent1">
                <a:lumMod val="75000"/>
              </a:schemeClr>
            </a:solidFill>
            <a:round/>
            <a:headEnd type="none" w="sm" len="sm"/>
            <a:tailEnd type="triangle" w="sm" len="sm"/>
          </a:ln>
        </p:spPr>
        <p:txBody>
          <a:bodyPr wrap="none" anchor="ctr"/>
          <a:lstStyle/>
          <a:p>
            <a:endParaRPr lang="es-MX" dirty="0"/>
          </a:p>
        </p:txBody>
      </p:sp>
      <p:sp>
        <p:nvSpPr>
          <p:cNvPr id="139" name="Text Box 1105"/>
          <p:cNvSpPr txBox="1">
            <a:spLocks noChangeArrowheads="1"/>
          </p:cNvSpPr>
          <p:nvPr/>
        </p:nvSpPr>
        <p:spPr bwMode="auto">
          <a:xfrm>
            <a:off x="4445000" y="5171976"/>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4"/>
                </a:solidFill>
              </a:rPr>
              <a:t>(+)</a:t>
            </a:r>
            <a:endParaRPr lang="es-MX" b="1" dirty="0">
              <a:solidFill>
                <a:schemeClr val="accent4"/>
              </a:solidFill>
            </a:endParaRPr>
          </a:p>
        </p:txBody>
      </p:sp>
      <p:sp>
        <p:nvSpPr>
          <p:cNvPr id="140" name="Text Box 1106"/>
          <p:cNvSpPr txBox="1">
            <a:spLocks noChangeArrowheads="1"/>
          </p:cNvSpPr>
          <p:nvPr/>
        </p:nvSpPr>
        <p:spPr bwMode="auto">
          <a:xfrm>
            <a:off x="4640826" y="5789513"/>
            <a:ext cx="1164100" cy="541046"/>
          </a:xfrm>
          <a:prstGeom prst="rect">
            <a:avLst/>
          </a:prstGeom>
          <a:noFill/>
          <a:ln w="12700">
            <a:noFill/>
            <a:miter lim="800000"/>
            <a:headEnd type="none" w="sm" len="sm"/>
            <a:tailEnd type="none" w="sm" len="sm"/>
          </a:ln>
        </p:spPr>
        <p:txBody>
          <a:bodyPr wrap="none">
            <a:spAutoFit/>
          </a:bodyPr>
          <a:lstStyle/>
          <a:p>
            <a:pPr algn="ctr" eaLnBrk="0" hangingPunct="0">
              <a:lnSpc>
                <a:spcPct val="80000"/>
              </a:lnSpc>
            </a:pPr>
            <a:r>
              <a:rPr lang="es-MX" b="1" dirty="0" smtClean="0">
                <a:solidFill>
                  <a:schemeClr val="bg2"/>
                </a:solidFill>
              </a:rPr>
              <a:t>Inducción </a:t>
            </a:r>
          </a:p>
          <a:p>
            <a:pPr algn="ctr" eaLnBrk="0" hangingPunct="0">
              <a:lnSpc>
                <a:spcPct val="80000"/>
              </a:lnSpc>
            </a:pPr>
            <a:r>
              <a:rPr lang="es-MX" b="1" dirty="0" smtClean="0">
                <a:solidFill>
                  <a:schemeClr val="bg2"/>
                </a:solidFill>
              </a:rPr>
              <a:t>COX-2</a:t>
            </a:r>
            <a:endParaRPr lang="es-MX" b="1" dirty="0">
              <a:solidFill>
                <a:schemeClr val="bg2"/>
              </a:solidFill>
            </a:endParaRPr>
          </a:p>
        </p:txBody>
      </p:sp>
      <p:sp>
        <p:nvSpPr>
          <p:cNvPr id="141" name="Text Box 1108"/>
          <p:cNvSpPr txBox="1">
            <a:spLocks noChangeArrowheads="1"/>
          </p:cNvSpPr>
          <p:nvPr/>
        </p:nvSpPr>
        <p:spPr bwMode="auto">
          <a:xfrm>
            <a:off x="3730625" y="5484713"/>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142" name="Rectangle 1115"/>
          <p:cNvSpPr>
            <a:spLocks noChangeArrowheads="1"/>
          </p:cNvSpPr>
          <p:nvPr/>
        </p:nvSpPr>
        <p:spPr bwMode="auto">
          <a:xfrm rot="4159144">
            <a:off x="5602288" y="3301901"/>
            <a:ext cx="63500" cy="254000"/>
          </a:xfrm>
          <a:prstGeom prst="rect">
            <a:avLst/>
          </a:prstGeom>
          <a:solidFill>
            <a:schemeClr val="tx2"/>
          </a:solidFill>
          <a:ln w="9525">
            <a:noFill/>
            <a:miter lim="800000"/>
            <a:headEnd/>
            <a:tailEnd/>
          </a:ln>
        </p:spPr>
        <p:txBody>
          <a:bodyPr rot="10800000" vert="eaVert" wrap="none" anchor="ctr"/>
          <a:lstStyle/>
          <a:p>
            <a:endParaRPr lang="es-MX" b="1" dirty="0">
              <a:solidFill>
                <a:srgbClr val="FAFD00"/>
              </a:solidFill>
            </a:endParaRPr>
          </a:p>
        </p:txBody>
      </p:sp>
      <p:sp>
        <p:nvSpPr>
          <p:cNvPr id="143" name="Rectangle 1119"/>
          <p:cNvSpPr>
            <a:spLocks noChangeArrowheads="1"/>
          </p:cNvSpPr>
          <p:nvPr/>
        </p:nvSpPr>
        <p:spPr bwMode="auto">
          <a:xfrm rot="4159144">
            <a:off x="5422900" y="2936776"/>
            <a:ext cx="63500" cy="254000"/>
          </a:xfrm>
          <a:prstGeom prst="rect">
            <a:avLst/>
          </a:prstGeom>
          <a:solidFill>
            <a:schemeClr val="tx2"/>
          </a:solidFill>
          <a:ln w="9525">
            <a:noFill/>
            <a:miter lim="800000"/>
            <a:headEnd/>
            <a:tailEnd/>
          </a:ln>
        </p:spPr>
        <p:txBody>
          <a:bodyPr rot="10800000" vert="eaVert" wrap="none" anchor="ctr"/>
          <a:lstStyle/>
          <a:p>
            <a:endParaRPr lang="es-MX" b="1" dirty="0">
              <a:solidFill>
                <a:srgbClr val="FAFD00"/>
              </a:solidFill>
            </a:endParaRPr>
          </a:p>
        </p:txBody>
      </p:sp>
      <p:sp>
        <p:nvSpPr>
          <p:cNvPr id="144" name="Line 1121"/>
          <p:cNvSpPr>
            <a:spLocks noChangeShapeType="1"/>
          </p:cNvSpPr>
          <p:nvPr/>
        </p:nvSpPr>
        <p:spPr bwMode="auto">
          <a:xfrm flipV="1">
            <a:off x="4344988" y="3584476"/>
            <a:ext cx="749300" cy="476250"/>
          </a:xfrm>
          <a:prstGeom prst="line">
            <a:avLst/>
          </a:prstGeom>
          <a:noFill/>
          <a:ln w="28575">
            <a:solidFill>
              <a:srgbClr val="000000"/>
            </a:solidFill>
            <a:prstDash val="sysDot"/>
            <a:round/>
            <a:headEnd type="none" w="sm" len="sm"/>
            <a:tailEnd type="none" w="sm" len="sm"/>
          </a:ln>
        </p:spPr>
        <p:txBody>
          <a:bodyPr wrap="none" anchor="ctr"/>
          <a:lstStyle/>
          <a:p>
            <a:endParaRPr lang="es-MX" dirty="0"/>
          </a:p>
        </p:txBody>
      </p:sp>
      <p:sp>
        <p:nvSpPr>
          <p:cNvPr id="145" name="Line 1122"/>
          <p:cNvSpPr>
            <a:spLocks noChangeShapeType="1"/>
          </p:cNvSpPr>
          <p:nvPr/>
        </p:nvSpPr>
        <p:spPr bwMode="auto">
          <a:xfrm flipV="1">
            <a:off x="5070475" y="3203476"/>
            <a:ext cx="168275" cy="354012"/>
          </a:xfrm>
          <a:prstGeom prst="line">
            <a:avLst/>
          </a:prstGeom>
          <a:noFill/>
          <a:ln w="28575">
            <a:solidFill>
              <a:srgbClr val="000000"/>
            </a:solidFill>
            <a:prstDash val="sysDot"/>
            <a:round/>
            <a:headEnd type="none" w="sm" len="sm"/>
            <a:tailEnd type="triangle" w="sm" len="sm"/>
          </a:ln>
        </p:spPr>
        <p:txBody>
          <a:bodyPr wrap="none" anchor="ctr"/>
          <a:lstStyle/>
          <a:p>
            <a:endParaRPr lang="es-MX" dirty="0"/>
          </a:p>
        </p:txBody>
      </p:sp>
      <p:sp>
        <p:nvSpPr>
          <p:cNvPr id="146" name="Line 1123"/>
          <p:cNvSpPr>
            <a:spLocks noChangeShapeType="1"/>
          </p:cNvSpPr>
          <p:nvPr/>
        </p:nvSpPr>
        <p:spPr bwMode="auto">
          <a:xfrm flipV="1">
            <a:off x="5094288" y="3557488"/>
            <a:ext cx="290512" cy="26988"/>
          </a:xfrm>
          <a:prstGeom prst="line">
            <a:avLst/>
          </a:prstGeom>
          <a:noFill/>
          <a:ln w="28575">
            <a:solidFill>
              <a:srgbClr val="000000"/>
            </a:solidFill>
            <a:prstDash val="sysDot"/>
            <a:round/>
            <a:headEnd type="none" w="sm" len="sm"/>
            <a:tailEnd type="triangle" w="sm" len="sm"/>
          </a:ln>
        </p:spPr>
        <p:txBody>
          <a:bodyPr wrap="none" anchor="ctr"/>
          <a:lstStyle/>
          <a:p>
            <a:endParaRPr lang="es-MX" dirty="0"/>
          </a:p>
        </p:txBody>
      </p:sp>
      <p:sp>
        <p:nvSpPr>
          <p:cNvPr id="147" name="Text Box 1124"/>
          <p:cNvSpPr txBox="1">
            <a:spLocks noChangeArrowheads="1"/>
          </p:cNvSpPr>
          <p:nvPr/>
        </p:nvSpPr>
        <p:spPr bwMode="auto">
          <a:xfrm>
            <a:off x="5151438" y="3235226"/>
            <a:ext cx="360362" cy="304800"/>
          </a:xfrm>
          <a:prstGeom prst="rect">
            <a:avLst/>
          </a:prstGeom>
          <a:noFill/>
          <a:ln w="12700">
            <a:noFill/>
            <a:miter lim="800000"/>
            <a:headEnd type="none" w="sm" len="sm"/>
            <a:tailEnd type="none" w="sm" len="sm"/>
          </a:ln>
        </p:spPr>
        <p:txBody>
          <a:bodyPr wrap="none">
            <a:spAutoFit/>
          </a:bodyPr>
          <a:lstStyle/>
          <a:p>
            <a:pPr eaLnBrk="0" hangingPunct="0"/>
            <a:r>
              <a:rPr lang="es-MX" sz="1400" b="1" dirty="0" smtClean="0">
                <a:solidFill>
                  <a:srgbClr val="C03932"/>
                </a:solidFill>
              </a:rPr>
              <a:t>(-)</a:t>
            </a:r>
            <a:endParaRPr lang="es-MX" sz="1400" b="1" dirty="0">
              <a:solidFill>
                <a:srgbClr val="C03932"/>
              </a:solidFill>
            </a:endParaRPr>
          </a:p>
        </p:txBody>
      </p:sp>
      <p:sp>
        <p:nvSpPr>
          <p:cNvPr id="148" name="Oval 1127"/>
          <p:cNvSpPr>
            <a:spLocks noChangeArrowheads="1"/>
          </p:cNvSpPr>
          <p:nvPr/>
        </p:nvSpPr>
        <p:spPr bwMode="auto">
          <a:xfrm rot="20337001" flipV="1">
            <a:off x="5883276" y="5280459"/>
            <a:ext cx="106575" cy="346075"/>
          </a:xfrm>
          <a:prstGeom prst="ellipse">
            <a:avLst/>
          </a:prstGeom>
          <a:solidFill>
            <a:schemeClr val="accent5"/>
          </a:solidFill>
          <a:ln w="28575">
            <a:solidFill>
              <a:schemeClr val="accent5"/>
            </a:solidFill>
            <a:round/>
            <a:headEnd/>
            <a:tailEnd/>
          </a:ln>
        </p:spPr>
        <p:txBody>
          <a:bodyPr rot="10800000" wrap="none" anchor="ctr"/>
          <a:lstStyle/>
          <a:p>
            <a:pPr>
              <a:defRPr/>
            </a:pPr>
            <a:endParaRPr lang="es-MX" b="1" dirty="0">
              <a:solidFill>
                <a:srgbClr val="FAFD00"/>
              </a:solidFill>
              <a:ea typeface="+mn-ea"/>
              <a:cs typeface="+mn-cs"/>
            </a:endParaRPr>
          </a:p>
        </p:txBody>
      </p:sp>
      <p:sp>
        <p:nvSpPr>
          <p:cNvPr id="149" name="Freeform 1128"/>
          <p:cNvSpPr>
            <a:spLocks/>
          </p:cNvSpPr>
          <p:nvPr/>
        </p:nvSpPr>
        <p:spPr bwMode="auto">
          <a:xfrm rot="14937001">
            <a:off x="5787844" y="5364368"/>
            <a:ext cx="279269" cy="233362"/>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150" name="Text Box 1129"/>
          <p:cNvSpPr txBox="1">
            <a:spLocks noChangeArrowheads="1"/>
          </p:cNvSpPr>
          <p:nvPr/>
        </p:nvSpPr>
        <p:spPr bwMode="auto">
          <a:xfrm>
            <a:off x="6032500" y="5283101"/>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151" name="Rectangle 1130"/>
          <p:cNvSpPr>
            <a:spLocks noChangeArrowheads="1"/>
          </p:cNvSpPr>
          <p:nvPr/>
        </p:nvSpPr>
        <p:spPr bwMode="auto">
          <a:xfrm rot="-896920">
            <a:off x="5802313" y="5178326"/>
            <a:ext cx="242887" cy="74612"/>
          </a:xfrm>
          <a:prstGeom prst="rect">
            <a:avLst/>
          </a:prstGeom>
          <a:solidFill>
            <a:schemeClr val="bg1"/>
          </a:solidFill>
          <a:ln w="38100">
            <a:solidFill>
              <a:schemeClr val="accent1"/>
            </a:solidFill>
            <a:miter lim="800000"/>
            <a:headEnd type="none" w="sm" len="sm"/>
            <a:tailEnd type="none" w="sm" len="sm"/>
          </a:ln>
        </p:spPr>
        <p:txBody>
          <a:bodyPr wrap="none" anchor="ctr"/>
          <a:lstStyle/>
          <a:p>
            <a:endParaRPr lang="es-MX" b="1" dirty="0">
              <a:solidFill>
                <a:srgbClr val="FAFD00"/>
              </a:solidFill>
            </a:endParaRPr>
          </a:p>
        </p:txBody>
      </p:sp>
      <p:sp>
        <p:nvSpPr>
          <p:cNvPr id="152" name="Line 1131"/>
          <p:cNvSpPr>
            <a:spLocks noChangeShapeType="1"/>
          </p:cNvSpPr>
          <p:nvPr/>
        </p:nvSpPr>
        <p:spPr bwMode="auto">
          <a:xfrm flipH="1">
            <a:off x="5530850" y="5025926"/>
            <a:ext cx="954088" cy="341312"/>
          </a:xfrm>
          <a:prstGeom prst="line">
            <a:avLst/>
          </a:prstGeom>
          <a:noFill/>
          <a:ln w="28575">
            <a:solidFill>
              <a:schemeClr val="accent5"/>
            </a:solidFill>
            <a:round/>
            <a:headEnd type="none" w="sm" len="sm"/>
            <a:tailEnd type="triangle" w="sm" len="sm"/>
          </a:ln>
        </p:spPr>
        <p:txBody>
          <a:bodyPr wrap="none" anchor="ctr"/>
          <a:lstStyle/>
          <a:p>
            <a:endParaRPr lang="es-MX" dirty="0"/>
          </a:p>
        </p:txBody>
      </p:sp>
      <p:sp>
        <p:nvSpPr>
          <p:cNvPr id="153" name="Text Box 1132"/>
          <p:cNvSpPr txBox="1">
            <a:spLocks noChangeArrowheads="1"/>
          </p:cNvSpPr>
          <p:nvPr/>
        </p:nvSpPr>
        <p:spPr bwMode="auto">
          <a:xfrm>
            <a:off x="5162550" y="5256113"/>
            <a:ext cx="453970" cy="307777"/>
          </a:xfrm>
          <a:prstGeom prst="rect">
            <a:avLst/>
          </a:prstGeom>
          <a:noFill/>
          <a:ln w="12700">
            <a:noFill/>
            <a:miter lim="800000"/>
            <a:headEnd type="none" w="sm" len="sm"/>
            <a:tailEnd type="none" w="sm" len="sm"/>
          </a:ln>
        </p:spPr>
        <p:txBody>
          <a:bodyPr wrap="none">
            <a:spAutoFit/>
          </a:bodyPr>
          <a:lstStyle/>
          <a:p>
            <a:pPr eaLnBrk="0" hangingPunct="0"/>
            <a:r>
              <a:rPr lang="es-MX" sz="1400" b="1" dirty="0" smtClean="0">
                <a:solidFill>
                  <a:srgbClr val="0092FF"/>
                </a:solidFill>
              </a:rPr>
              <a:t>Na</a:t>
            </a:r>
            <a:r>
              <a:rPr lang="es-MX" sz="1400" b="1" baseline="30000" dirty="0" smtClean="0">
                <a:solidFill>
                  <a:srgbClr val="0092FF"/>
                </a:solidFill>
              </a:rPr>
              <a:t>+</a:t>
            </a:r>
            <a:endParaRPr lang="es-MX" sz="1400" b="1" dirty="0">
              <a:solidFill>
                <a:srgbClr val="0092FF"/>
              </a:solidFill>
            </a:endParaRPr>
          </a:p>
        </p:txBody>
      </p:sp>
      <p:sp>
        <p:nvSpPr>
          <p:cNvPr id="154" name="Oval 1137"/>
          <p:cNvSpPr>
            <a:spLocks noChangeArrowheads="1"/>
          </p:cNvSpPr>
          <p:nvPr/>
        </p:nvSpPr>
        <p:spPr bwMode="auto">
          <a:xfrm rot="1004788" flipV="1">
            <a:off x="5559819" y="3795621"/>
            <a:ext cx="109331" cy="346075"/>
          </a:xfrm>
          <a:prstGeom prst="ellipse">
            <a:avLst/>
          </a:prstGeom>
          <a:solidFill>
            <a:srgbClr val="0092FF"/>
          </a:solidFill>
          <a:ln w="28575">
            <a:solidFill>
              <a:srgbClr val="0092FF"/>
            </a:solidFill>
            <a:round/>
            <a:headEnd/>
            <a:tailEnd/>
          </a:ln>
        </p:spPr>
        <p:txBody>
          <a:bodyPr rot="10800000" wrap="none" anchor="ctr"/>
          <a:lstStyle/>
          <a:p>
            <a:pPr>
              <a:defRPr/>
            </a:pPr>
            <a:endParaRPr lang="es-MX" b="1" dirty="0">
              <a:solidFill>
                <a:srgbClr val="FAFD00"/>
              </a:solidFill>
              <a:ea typeface="+mn-ea"/>
              <a:cs typeface="+mn-cs"/>
            </a:endParaRPr>
          </a:p>
        </p:txBody>
      </p:sp>
      <p:sp>
        <p:nvSpPr>
          <p:cNvPr id="155" name="Freeform 1138"/>
          <p:cNvSpPr>
            <a:spLocks/>
          </p:cNvSpPr>
          <p:nvPr/>
        </p:nvSpPr>
        <p:spPr bwMode="auto">
          <a:xfrm rot="17204788">
            <a:off x="5452837" y="3861365"/>
            <a:ext cx="279269" cy="233363"/>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156" name="Text Box 1139"/>
          <p:cNvSpPr txBox="1">
            <a:spLocks noChangeArrowheads="1"/>
          </p:cNvSpPr>
          <p:nvPr/>
        </p:nvSpPr>
        <p:spPr bwMode="auto">
          <a:xfrm>
            <a:off x="5645150" y="3986113"/>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157" name="Line 1140"/>
          <p:cNvSpPr>
            <a:spLocks noChangeShapeType="1"/>
          </p:cNvSpPr>
          <p:nvPr/>
        </p:nvSpPr>
        <p:spPr bwMode="auto">
          <a:xfrm flipH="1" flipV="1">
            <a:off x="5465763" y="3598763"/>
            <a:ext cx="30162" cy="223838"/>
          </a:xfrm>
          <a:prstGeom prst="line">
            <a:avLst/>
          </a:prstGeom>
          <a:noFill/>
          <a:ln w="12700">
            <a:solidFill>
              <a:srgbClr val="000000"/>
            </a:solidFill>
            <a:round/>
            <a:headEnd type="none" w="sm" len="sm"/>
            <a:tailEnd type="triangle" w="med" len="med"/>
          </a:ln>
        </p:spPr>
        <p:txBody>
          <a:bodyPr/>
          <a:lstStyle/>
          <a:p>
            <a:endParaRPr lang="es-MX" dirty="0"/>
          </a:p>
        </p:txBody>
      </p:sp>
      <p:sp>
        <p:nvSpPr>
          <p:cNvPr id="158" name="Oval 1144"/>
          <p:cNvSpPr>
            <a:spLocks noChangeArrowheads="1"/>
          </p:cNvSpPr>
          <p:nvPr/>
        </p:nvSpPr>
        <p:spPr bwMode="auto">
          <a:xfrm rot="469103" flipV="1">
            <a:off x="2368550" y="2666901"/>
            <a:ext cx="109538" cy="346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159" name="Freeform 1145"/>
          <p:cNvSpPr>
            <a:spLocks/>
          </p:cNvSpPr>
          <p:nvPr/>
        </p:nvSpPr>
        <p:spPr bwMode="auto">
          <a:xfrm rot="-4930897">
            <a:off x="2263776" y="2735163"/>
            <a:ext cx="279400" cy="231775"/>
          </a:xfrm>
          <a:custGeom>
            <a:avLst/>
            <a:gdLst>
              <a:gd name="T0" fmla="*/ 2147483647 w 255"/>
              <a:gd name="T1" fmla="*/ 2147483647 h 254"/>
              <a:gd name="T2" fmla="*/ 2147483647 w 255"/>
              <a:gd name="T3" fmla="*/ 2147483647 h 254"/>
              <a:gd name="T4" fmla="*/ 2147483647 w 255"/>
              <a:gd name="T5" fmla="*/ 2147483647 h 254"/>
              <a:gd name="T6" fmla="*/ 2147483647 w 255"/>
              <a:gd name="T7" fmla="*/ 2147483647 h 254"/>
              <a:gd name="T8" fmla="*/ 2147483647 w 255"/>
              <a:gd name="T9" fmla="*/ 2147483647 h 254"/>
              <a:gd name="T10" fmla="*/ 2147483647 w 255"/>
              <a:gd name="T11" fmla="*/ 2147483647 h 254"/>
              <a:gd name="T12" fmla="*/ 2147483647 w 255"/>
              <a:gd name="T13" fmla="*/ 2147483647 h 254"/>
              <a:gd name="T14" fmla="*/ 2147483647 w 255"/>
              <a:gd name="T15" fmla="*/ 2147483647 h 254"/>
              <a:gd name="T16" fmla="*/ 2147483647 w 255"/>
              <a:gd name="T17" fmla="*/ 2147483647 h 254"/>
              <a:gd name="T18" fmla="*/ 2147483647 w 255"/>
              <a:gd name="T19" fmla="*/ 2147483647 h 254"/>
              <a:gd name="T20" fmla="*/ 2147483647 w 255"/>
              <a:gd name="T21" fmla="*/ 2147483647 h 254"/>
              <a:gd name="T22" fmla="*/ 2147483647 w 255"/>
              <a:gd name="T23" fmla="*/ 2147483647 h 254"/>
              <a:gd name="T24" fmla="*/ 2147483647 w 255"/>
              <a:gd name="T25" fmla="*/ 2147483647 h 254"/>
              <a:gd name="T26" fmla="*/ 2147483647 w 255"/>
              <a:gd name="T27" fmla="*/ 2147483647 h 254"/>
              <a:gd name="T28" fmla="*/ 2147483647 w 255"/>
              <a:gd name="T29" fmla="*/ 2147483647 h 254"/>
              <a:gd name="T30" fmla="*/ 2147483647 w 255"/>
              <a:gd name="T31" fmla="*/ 2147483647 h 254"/>
              <a:gd name="T32" fmla="*/ 2147483647 w 255"/>
              <a:gd name="T33" fmla="*/ 2147483647 h 254"/>
              <a:gd name="T34" fmla="*/ 2147483647 w 255"/>
              <a:gd name="T35" fmla="*/ 2147483647 h 254"/>
              <a:gd name="T36" fmla="*/ 2147483647 w 255"/>
              <a:gd name="T37" fmla="*/ 2147483647 h 254"/>
              <a:gd name="T38" fmla="*/ 2147483647 w 255"/>
              <a:gd name="T39" fmla="*/ 2147483647 h 254"/>
              <a:gd name="T40" fmla="*/ 2147483647 w 255"/>
              <a:gd name="T41" fmla="*/ 2147483647 h 254"/>
              <a:gd name="T42" fmla="*/ 2147483647 w 255"/>
              <a:gd name="T43" fmla="*/ 2147483647 h 254"/>
              <a:gd name="T44" fmla="*/ 2147483647 w 255"/>
              <a:gd name="T45" fmla="*/ 2147483647 h 254"/>
              <a:gd name="T46" fmla="*/ 2147483647 w 255"/>
              <a:gd name="T47" fmla="*/ 2147483647 h 254"/>
              <a:gd name="T48" fmla="*/ 2147483647 w 255"/>
              <a:gd name="T49" fmla="*/ 2147483647 h 254"/>
              <a:gd name="T50" fmla="*/ 2147483647 w 255"/>
              <a:gd name="T51" fmla="*/ 2147483647 h 254"/>
              <a:gd name="T52" fmla="*/ 2147483647 w 255"/>
              <a:gd name="T53" fmla="*/ 2147483647 h 254"/>
              <a:gd name="T54" fmla="*/ 2147483647 w 255"/>
              <a:gd name="T55" fmla="*/ 2147483647 h 254"/>
              <a:gd name="T56" fmla="*/ 2147483647 w 255"/>
              <a:gd name="T57" fmla="*/ 2147483647 h 254"/>
              <a:gd name="T58" fmla="*/ 2147483647 w 255"/>
              <a:gd name="T59" fmla="*/ 2147483647 h 254"/>
              <a:gd name="T60" fmla="*/ 2147483647 w 255"/>
              <a:gd name="T61" fmla="*/ 2147483647 h 254"/>
              <a:gd name="T62" fmla="*/ 2147483647 w 255"/>
              <a:gd name="T63" fmla="*/ 2147483647 h 254"/>
              <a:gd name="T64" fmla="*/ 2147483647 w 255"/>
              <a:gd name="T65" fmla="*/ 2147483647 h 254"/>
              <a:gd name="T66" fmla="*/ 0 w 255"/>
              <a:gd name="T67" fmla="*/ 2147483647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160" name="Text Box 1146"/>
          <p:cNvSpPr txBox="1">
            <a:spLocks noChangeArrowheads="1"/>
          </p:cNvSpPr>
          <p:nvPr/>
        </p:nvSpPr>
        <p:spPr bwMode="auto">
          <a:xfrm>
            <a:off x="1663700" y="2798663"/>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161" name="Text Box 1147"/>
          <p:cNvSpPr txBox="1">
            <a:spLocks noChangeArrowheads="1"/>
          </p:cNvSpPr>
          <p:nvPr/>
        </p:nvSpPr>
        <p:spPr bwMode="auto">
          <a:xfrm>
            <a:off x="2535238" y="2714526"/>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4"/>
                </a:solidFill>
              </a:rPr>
              <a:t>(+)</a:t>
            </a:r>
            <a:endParaRPr lang="es-MX" b="1" dirty="0">
              <a:solidFill>
                <a:schemeClr val="accent4"/>
              </a:solidFill>
            </a:endParaRPr>
          </a:p>
        </p:txBody>
      </p:sp>
      <p:cxnSp>
        <p:nvCxnSpPr>
          <p:cNvPr id="162" name="AutoShape 81"/>
          <p:cNvCxnSpPr>
            <a:cxnSpLocks noChangeShapeType="1"/>
            <a:stCxn id="140" idx="1"/>
            <a:endCxn id="141" idx="1"/>
          </p:cNvCxnSpPr>
          <p:nvPr/>
        </p:nvCxnSpPr>
        <p:spPr bwMode="auto">
          <a:xfrm rot="10800000">
            <a:off x="3730626" y="5623214"/>
            <a:ext cx="910201" cy="436823"/>
          </a:xfrm>
          <a:prstGeom prst="bentConnector3">
            <a:avLst>
              <a:gd name="adj1" fmla="val 125115"/>
            </a:avLst>
          </a:prstGeom>
          <a:noFill/>
          <a:ln w="28575">
            <a:solidFill>
              <a:schemeClr val="accent6"/>
            </a:solidFill>
            <a:miter lim="800000"/>
            <a:headEnd/>
            <a:tailEnd type="triangle" w="med" len="med"/>
          </a:ln>
        </p:spPr>
      </p:cxnSp>
      <p:cxnSp>
        <p:nvCxnSpPr>
          <p:cNvPr id="163" name="AutoShape 82"/>
          <p:cNvCxnSpPr>
            <a:cxnSpLocks noChangeShapeType="1"/>
            <a:stCxn id="140" idx="1"/>
            <a:endCxn id="160" idx="1"/>
          </p:cNvCxnSpPr>
          <p:nvPr/>
        </p:nvCxnSpPr>
        <p:spPr bwMode="auto">
          <a:xfrm rot="10800000">
            <a:off x="1663700" y="2937164"/>
            <a:ext cx="2977126" cy="3122873"/>
          </a:xfrm>
          <a:prstGeom prst="bentConnector3">
            <a:avLst>
              <a:gd name="adj1" fmla="val 107679"/>
            </a:avLst>
          </a:prstGeom>
          <a:noFill/>
          <a:ln w="28575">
            <a:solidFill>
              <a:schemeClr val="accent6"/>
            </a:solidFill>
            <a:miter lim="800000"/>
            <a:headEnd/>
            <a:tailEnd type="triangle" w="med" len="med"/>
          </a:ln>
        </p:spPr>
      </p:cxnSp>
      <p:sp>
        <p:nvSpPr>
          <p:cNvPr id="164" name="Oval 1113"/>
          <p:cNvSpPr>
            <a:spLocks noChangeArrowheads="1"/>
          </p:cNvSpPr>
          <p:nvPr/>
        </p:nvSpPr>
        <p:spPr bwMode="auto">
          <a:xfrm rot="8500723">
            <a:off x="5434013" y="3316188"/>
            <a:ext cx="323850" cy="103188"/>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165" name="Oval 1114"/>
          <p:cNvSpPr>
            <a:spLocks noChangeArrowheads="1"/>
          </p:cNvSpPr>
          <p:nvPr/>
        </p:nvSpPr>
        <p:spPr bwMode="auto">
          <a:xfrm rot="10048218">
            <a:off x="5480050" y="3460651"/>
            <a:ext cx="323850" cy="103187"/>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166" name="Oval 1117"/>
          <p:cNvSpPr>
            <a:spLocks noChangeArrowheads="1"/>
          </p:cNvSpPr>
          <p:nvPr/>
        </p:nvSpPr>
        <p:spPr bwMode="auto">
          <a:xfrm rot="8500723">
            <a:off x="5254625" y="2951063"/>
            <a:ext cx="323850" cy="103188"/>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167" name="Oval 1118"/>
          <p:cNvSpPr>
            <a:spLocks noChangeArrowheads="1"/>
          </p:cNvSpPr>
          <p:nvPr/>
        </p:nvSpPr>
        <p:spPr bwMode="auto">
          <a:xfrm rot="10048218">
            <a:off x="5302250" y="3095526"/>
            <a:ext cx="322263" cy="103187"/>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cxnSp>
        <p:nvCxnSpPr>
          <p:cNvPr id="168" name="AutoShape 87"/>
          <p:cNvCxnSpPr>
            <a:cxnSpLocks noChangeShapeType="1"/>
            <a:stCxn id="140" idx="3"/>
            <a:endCxn id="150" idx="3"/>
          </p:cNvCxnSpPr>
          <p:nvPr/>
        </p:nvCxnSpPr>
        <p:spPr bwMode="auto">
          <a:xfrm flipV="1">
            <a:off x="5804926" y="5421601"/>
            <a:ext cx="720017" cy="638435"/>
          </a:xfrm>
          <a:prstGeom prst="bentConnector3">
            <a:avLst>
              <a:gd name="adj1" fmla="val 131749"/>
            </a:avLst>
          </a:prstGeom>
          <a:noFill/>
          <a:ln w="28575">
            <a:solidFill>
              <a:schemeClr val="accent6"/>
            </a:solidFill>
            <a:miter lim="800000"/>
            <a:headEnd/>
            <a:tailEnd type="triangle" w="med" len="med"/>
          </a:ln>
        </p:spPr>
      </p:cxnSp>
      <p:cxnSp>
        <p:nvCxnSpPr>
          <p:cNvPr id="169" name="AutoShape 88"/>
          <p:cNvCxnSpPr>
            <a:cxnSpLocks noChangeShapeType="1"/>
            <a:stCxn id="140" idx="3"/>
            <a:endCxn id="156" idx="3"/>
          </p:cNvCxnSpPr>
          <p:nvPr/>
        </p:nvCxnSpPr>
        <p:spPr bwMode="auto">
          <a:xfrm flipV="1">
            <a:off x="5804926" y="4124613"/>
            <a:ext cx="332667" cy="1935423"/>
          </a:xfrm>
          <a:prstGeom prst="bentConnector3">
            <a:avLst>
              <a:gd name="adj1" fmla="val 168717"/>
            </a:avLst>
          </a:prstGeom>
          <a:noFill/>
          <a:ln w="28575">
            <a:solidFill>
              <a:schemeClr val="accent6"/>
            </a:solidFill>
            <a:miter lim="800000"/>
            <a:headEnd/>
            <a:tailEnd type="triangle" w="med" len="med"/>
          </a:ln>
        </p:spPr>
      </p:cxnSp>
      <p:sp>
        <p:nvSpPr>
          <p:cNvPr id="170" name="Oval 89"/>
          <p:cNvSpPr>
            <a:spLocks noChangeArrowheads="1"/>
          </p:cNvSpPr>
          <p:nvPr/>
        </p:nvSpPr>
        <p:spPr bwMode="auto">
          <a:xfrm>
            <a:off x="4184650" y="3530501"/>
            <a:ext cx="182563" cy="182562"/>
          </a:xfrm>
          <a:prstGeom prst="ellipse">
            <a:avLst/>
          </a:prstGeom>
          <a:solidFill>
            <a:schemeClr val="accent2"/>
          </a:solidFill>
          <a:ln w="9525">
            <a:noFill/>
            <a:round/>
            <a:headEnd/>
            <a:tailEnd/>
          </a:ln>
        </p:spPr>
        <p:txBody>
          <a:bodyPr wrap="none" anchor="ctr"/>
          <a:lstStyle/>
          <a:p>
            <a:pPr algn="ctr"/>
            <a:r>
              <a:rPr lang="es-MX" sz="1000" b="1" dirty="0" smtClean="0">
                <a:solidFill>
                  <a:schemeClr val="tx2"/>
                </a:solidFill>
              </a:rPr>
              <a:t>P</a:t>
            </a:r>
            <a:endParaRPr lang="es-MX" sz="1000" b="1" dirty="0">
              <a:solidFill>
                <a:schemeClr val="tx2"/>
              </a:solidFill>
            </a:endParaRPr>
          </a:p>
        </p:txBody>
      </p:sp>
      <p:sp>
        <p:nvSpPr>
          <p:cNvPr id="171" name="Oval 90"/>
          <p:cNvSpPr>
            <a:spLocks noChangeArrowheads="1"/>
          </p:cNvSpPr>
          <p:nvPr/>
        </p:nvSpPr>
        <p:spPr bwMode="auto">
          <a:xfrm>
            <a:off x="3427413" y="3984526"/>
            <a:ext cx="182562" cy="182562"/>
          </a:xfrm>
          <a:prstGeom prst="ellipse">
            <a:avLst/>
          </a:prstGeom>
          <a:solidFill>
            <a:schemeClr val="accent2"/>
          </a:solidFill>
          <a:ln w="9525">
            <a:noFill/>
            <a:round/>
            <a:headEnd/>
            <a:tailEnd/>
          </a:ln>
        </p:spPr>
        <p:txBody>
          <a:bodyPr wrap="none" anchor="ctr"/>
          <a:lstStyle/>
          <a:p>
            <a:pPr algn="ctr"/>
            <a:r>
              <a:rPr lang="es-MX" sz="1000" b="1" dirty="0" smtClean="0">
                <a:solidFill>
                  <a:schemeClr val="tx2"/>
                </a:solidFill>
              </a:rPr>
              <a:t>P</a:t>
            </a:r>
            <a:endParaRPr lang="es-MX" sz="1000" b="1" dirty="0">
              <a:solidFill>
                <a:schemeClr val="tx2"/>
              </a:solidFill>
            </a:endParaRPr>
          </a:p>
        </p:txBody>
      </p:sp>
      <p:sp>
        <p:nvSpPr>
          <p:cNvPr id="172" name="Oval 1042"/>
          <p:cNvSpPr>
            <a:spLocks noChangeArrowheads="1"/>
          </p:cNvSpPr>
          <p:nvPr/>
        </p:nvSpPr>
        <p:spPr bwMode="auto">
          <a:xfrm rot="1792538">
            <a:off x="3284538" y="3870226"/>
            <a:ext cx="363537" cy="92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173" name="Oval 1043"/>
          <p:cNvSpPr>
            <a:spLocks noChangeArrowheads="1"/>
          </p:cNvSpPr>
          <p:nvPr/>
        </p:nvSpPr>
        <p:spPr bwMode="auto">
          <a:xfrm rot="3340033">
            <a:off x="3383757" y="3777357"/>
            <a:ext cx="363537" cy="92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174" name="Oval 1049"/>
          <p:cNvSpPr>
            <a:spLocks noChangeArrowheads="1"/>
          </p:cNvSpPr>
          <p:nvPr/>
        </p:nvSpPr>
        <p:spPr bwMode="auto">
          <a:xfrm rot="3838541">
            <a:off x="3863182" y="3470969"/>
            <a:ext cx="363538" cy="92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175" name="Oval 1050"/>
          <p:cNvSpPr>
            <a:spLocks noChangeArrowheads="1"/>
          </p:cNvSpPr>
          <p:nvPr/>
        </p:nvSpPr>
        <p:spPr bwMode="auto">
          <a:xfrm rot="5386036">
            <a:off x="3998119" y="3447157"/>
            <a:ext cx="363537" cy="92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176" name="Line 1054"/>
          <p:cNvSpPr>
            <a:spLocks noChangeShapeType="1"/>
          </p:cNvSpPr>
          <p:nvPr/>
        </p:nvSpPr>
        <p:spPr bwMode="auto">
          <a:xfrm>
            <a:off x="4106863" y="3284438"/>
            <a:ext cx="104775" cy="776288"/>
          </a:xfrm>
          <a:prstGeom prst="line">
            <a:avLst/>
          </a:prstGeom>
          <a:noFill/>
          <a:ln w="28575">
            <a:solidFill>
              <a:srgbClr val="F78B30"/>
            </a:solidFill>
            <a:round/>
            <a:headEnd type="none" w="sm" len="sm"/>
            <a:tailEnd type="triangle" w="med" len="med"/>
          </a:ln>
        </p:spPr>
        <p:txBody>
          <a:bodyPr wrap="none" anchor="ctr"/>
          <a:lstStyle/>
          <a:p>
            <a:endParaRPr lang="es-MX" dirty="0"/>
          </a:p>
        </p:txBody>
      </p:sp>
      <p:sp>
        <p:nvSpPr>
          <p:cNvPr id="177" name="Line 1054"/>
          <p:cNvSpPr>
            <a:spLocks noChangeShapeType="1"/>
          </p:cNvSpPr>
          <p:nvPr/>
        </p:nvSpPr>
        <p:spPr bwMode="auto">
          <a:xfrm>
            <a:off x="3311525" y="3698776"/>
            <a:ext cx="523875" cy="417512"/>
          </a:xfrm>
          <a:prstGeom prst="line">
            <a:avLst/>
          </a:prstGeom>
          <a:noFill/>
          <a:ln w="28575">
            <a:solidFill>
              <a:srgbClr val="F78B30"/>
            </a:solidFill>
            <a:round/>
            <a:headEnd type="none" w="sm" len="sm"/>
            <a:tailEnd type="triangle" w="med" len="med"/>
          </a:ln>
        </p:spPr>
        <p:txBody>
          <a:bodyPr wrap="none" anchor="ctr"/>
          <a:lstStyle/>
          <a:p>
            <a:endParaRPr lang="es-MX" dirty="0"/>
          </a:p>
        </p:txBody>
      </p:sp>
      <p:sp>
        <p:nvSpPr>
          <p:cNvPr id="178" name="Freeform 1034"/>
          <p:cNvSpPr>
            <a:spLocks/>
          </p:cNvSpPr>
          <p:nvPr/>
        </p:nvSpPr>
        <p:spPr bwMode="auto">
          <a:xfrm>
            <a:off x="5322888" y="1412776"/>
            <a:ext cx="2676525" cy="2286000"/>
          </a:xfrm>
          <a:custGeom>
            <a:avLst/>
            <a:gdLst>
              <a:gd name="T0" fmla="*/ 1727 w 1686"/>
              <a:gd name="T1" fmla="*/ 0 h 1440"/>
              <a:gd name="T2" fmla="*/ 1822 w 1686"/>
              <a:gd name="T3" fmla="*/ 137 h 1440"/>
              <a:gd name="T4" fmla="*/ 1856 w 1686"/>
              <a:gd name="T5" fmla="*/ 180 h 1440"/>
              <a:gd name="T6" fmla="*/ 1873 w 1686"/>
              <a:gd name="T7" fmla="*/ 231 h 1440"/>
              <a:gd name="T8" fmla="*/ 1950 w 1686"/>
              <a:gd name="T9" fmla="*/ 308 h 1440"/>
              <a:gd name="T10" fmla="*/ 1925 w 1686"/>
              <a:gd name="T11" fmla="*/ 420 h 1440"/>
              <a:gd name="T12" fmla="*/ 1787 w 1686"/>
              <a:gd name="T13" fmla="*/ 437 h 1440"/>
              <a:gd name="T14" fmla="*/ 1513 w 1686"/>
              <a:gd name="T15" fmla="*/ 548 h 1440"/>
              <a:gd name="T16" fmla="*/ 1385 w 1686"/>
              <a:gd name="T17" fmla="*/ 608 h 1440"/>
              <a:gd name="T18" fmla="*/ 1299 w 1686"/>
              <a:gd name="T19" fmla="*/ 642 h 1440"/>
              <a:gd name="T20" fmla="*/ 1213 w 1686"/>
              <a:gd name="T21" fmla="*/ 685 h 1440"/>
              <a:gd name="T22" fmla="*/ 1145 w 1686"/>
              <a:gd name="T23" fmla="*/ 728 h 1440"/>
              <a:gd name="T24" fmla="*/ 1059 w 1686"/>
              <a:gd name="T25" fmla="*/ 780 h 1440"/>
              <a:gd name="T26" fmla="*/ 913 w 1686"/>
              <a:gd name="T27" fmla="*/ 874 h 1440"/>
              <a:gd name="T28" fmla="*/ 776 w 1686"/>
              <a:gd name="T29" fmla="*/ 1045 h 1440"/>
              <a:gd name="T30" fmla="*/ 605 w 1686"/>
              <a:gd name="T31" fmla="*/ 1294 h 1440"/>
              <a:gd name="T32" fmla="*/ 510 w 1686"/>
              <a:gd name="T33" fmla="*/ 1328 h 1440"/>
              <a:gd name="T34" fmla="*/ 485 w 1686"/>
              <a:gd name="T35" fmla="*/ 1088 h 1440"/>
              <a:gd name="T36" fmla="*/ 476 w 1686"/>
              <a:gd name="T37" fmla="*/ 1045 h 1440"/>
              <a:gd name="T38" fmla="*/ 442 w 1686"/>
              <a:gd name="T39" fmla="*/ 994 h 1440"/>
              <a:gd name="T40" fmla="*/ 305 w 1686"/>
              <a:gd name="T41" fmla="*/ 805 h 1440"/>
              <a:gd name="T42" fmla="*/ 279 w 1686"/>
              <a:gd name="T43" fmla="*/ 780 h 1440"/>
              <a:gd name="T44" fmla="*/ 159 w 1686"/>
              <a:gd name="T45" fmla="*/ 754 h 1440"/>
              <a:gd name="T46" fmla="*/ 39 w 1686"/>
              <a:gd name="T47" fmla="*/ 720 h 1440"/>
              <a:gd name="T48" fmla="*/ 5 w 1686"/>
              <a:gd name="T49" fmla="*/ 668 h 1440"/>
              <a:gd name="T50" fmla="*/ 22 w 1686"/>
              <a:gd name="T51" fmla="*/ 608 h 1440"/>
              <a:gd name="T52" fmla="*/ 133 w 1686"/>
              <a:gd name="T53" fmla="*/ 557 h 1440"/>
              <a:gd name="T54" fmla="*/ 450 w 1686"/>
              <a:gd name="T55" fmla="*/ 582 h 1440"/>
              <a:gd name="T56" fmla="*/ 613 w 1686"/>
              <a:gd name="T57" fmla="*/ 574 h 1440"/>
              <a:gd name="T58" fmla="*/ 682 w 1686"/>
              <a:gd name="T59" fmla="*/ 548 h 1440"/>
              <a:gd name="T60" fmla="*/ 793 w 1686"/>
              <a:gd name="T61" fmla="*/ 514 h 1440"/>
              <a:gd name="T62" fmla="*/ 870 w 1686"/>
              <a:gd name="T63" fmla="*/ 480 h 1440"/>
              <a:gd name="T64" fmla="*/ 1007 w 1686"/>
              <a:gd name="T65" fmla="*/ 411 h 1440"/>
              <a:gd name="T66" fmla="*/ 1025 w 1686"/>
              <a:gd name="T67" fmla="*/ 394 h 1440"/>
              <a:gd name="T68" fmla="*/ 1153 w 1686"/>
              <a:gd name="T69" fmla="*/ 300 h 1440"/>
              <a:gd name="T70" fmla="*/ 1247 w 1686"/>
              <a:gd name="T71" fmla="*/ 257 h 1440"/>
              <a:gd name="T72" fmla="*/ 1359 w 1686"/>
              <a:gd name="T73" fmla="*/ 205 h 1440"/>
              <a:gd name="T74" fmla="*/ 1470 w 1686"/>
              <a:gd name="T75" fmla="*/ 171 h 1440"/>
              <a:gd name="T76" fmla="*/ 1582 w 1686"/>
              <a:gd name="T77" fmla="*/ 111 h 1440"/>
              <a:gd name="T78" fmla="*/ 1676 w 1686"/>
              <a:gd name="T79" fmla="*/ 60 h 1440"/>
              <a:gd name="T80" fmla="*/ 1727 w 1686"/>
              <a:gd name="T81" fmla="*/ 0 h 14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86"/>
              <a:gd name="T124" fmla="*/ 0 h 1440"/>
              <a:gd name="T125" fmla="*/ 1959 w 1686"/>
              <a:gd name="T126" fmla="*/ 1340 h 14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86" h="1440">
                <a:moveTo>
                  <a:pt x="1378" y="40"/>
                </a:moveTo>
                <a:cubicBezTo>
                  <a:pt x="1388" y="60"/>
                  <a:pt x="1459" y="47"/>
                  <a:pt x="1481" y="61"/>
                </a:cubicBezTo>
                <a:cubicBezTo>
                  <a:pt x="1503" y="75"/>
                  <a:pt x="1497" y="108"/>
                  <a:pt x="1509" y="123"/>
                </a:cubicBezTo>
                <a:cubicBezTo>
                  <a:pt x="1521" y="138"/>
                  <a:pt x="1537" y="139"/>
                  <a:pt x="1550" y="150"/>
                </a:cubicBezTo>
                <a:cubicBezTo>
                  <a:pt x="1563" y="161"/>
                  <a:pt x="1576" y="176"/>
                  <a:pt x="1584" y="191"/>
                </a:cubicBezTo>
                <a:cubicBezTo>
                  <a:pt x="1592" y="206"/>
                  <a:pt x="1582" y="218"/>
                  <a:pt x="1598" y="239"/>
                </a:cubicBezTo>
                <a:cubicBezTo>
                  <a:pt x="1614" y="260"/>
                  <a:pt x="1686" y="300"/>
                  <a:pt x="1679" y="318"/>
                </a:cubicBezTo>
                <a:cubicBezTo>
                  <a:pt x="1672" y="336"/>
                  <a:pt x="1598" y="339"/>
                  <a:pt x="1558" y="348"/>
                </a:cubicBezTo>
                <a:cubicBezTo>
                  <a:pt x="1473" y="381"/>
                  <a:pt x="1406" y="448"/>
                  <a:pt x="1326" y="492"/>
                </a:cubicBezTo>
                <a:cubicBezTo>
                  <a:pt x="1287" y="512"/>
                  <a:pt x="1254" y="542"/>
                  <a:pt x="1219" y="568"/>
                </a:cubicBezTo>
                <a:cubicBezTo>
                  <a:pt x="1196" y="586"/>
                  <a:pt x="1167" y="593"/>
                  <a:pt x="1146" y="613"/>
                </a:cubicBezTo>
                <a:cubicBezTo>
                  <a:pt x="1054" y="695"/>
                  <a:pt x="1166" y="599"/>
                  <a:pt x="1074" y="667"/>
                </a:cubicBezTo>
                <a:cubicBezTo>
                  <a:pt x="1050" y="684"/>
                  <a:pt x="1043" y="706"/>
                  <a:pt x="1018" y="719"/>
                </a:cubicBezTo>
                <a:cubicBezTo>
                  <a:pt x="988" y="761"/>
                  <a:pt x="1009" y="735"/>
                  <a:pt x="947" y="784"/>
                </a:cubicBezTo>
                <a:cubicBezTo>
                  <a:pt x="905" y="817"/>
                  <a:pt x="865" y="861"/>
                  <a:pt x="827" y="899"/>
                </a:cubicBezTo>
                <a:cubicBezTo>
                  <a:pt x="770" y="954"/>
                  <a:pt x="754" y="1026"/>
                  <a:pt x="722" y="1099"/>
                </a:cubicBezTo>
                <a:cubicBezTo>
                  <a:pt x="709" y="1213"/>
                  <a:pt x="665" y="1317"/>
                  <a:pt x="595" y="1387"/>
                </a:cubicBezTo>
                <a:cubicBezTo>
                  <a:pt x="571" y="1440"/>
                  <a:pt x="566" y="1439"/>
                  <a:pt x="514" y="1432"/>
                </a:cubicBezTo>
                <a:cubicBezTo>
                  <a:pt x="502" y="1343"/>
                  <a:pt x="491" y="1255"/>
                  <a:pt x="468" y="1169"/>
                </a:cubicBezTo>
                <a:cubicBezTo>
                  <a:pt x="465" y="1154"/>
                  <a:pt x="463" y="1136"/>
                  <a:pt x="456" y="1122"/>
                </a:cubicBezTo>
                <a:cubicBezTo>
                  <a:pt x="447" y="1102"/>
                  <a:pt x="421" y="1068"/>
                  <a:pt x="421" y="1068"/>
                </a:cubicBezTo>
                <a:cubicBezTo>
                  <a:pt x="394" y="980"/>
                  <a:pt x="342" y="923"/>
                  <a:pt x="281" y="871"/>
                </a:cubicBezTo>
                <a:cubicBezTo>
                  <a:pt x="272" y="863"/>
                  <a:pt x="266" y="851"/>
                  <a:pt x="256" y="845"/>
                </a:cubicBezTo>
                <a:cubicBezTo>
                  <a:pt x="217" y="822"/>
                  <a:pt x="189" y="830"/>
                  <a:pt x="147" y="825"/>
                </a:cubicBezTo>
                <a:cubicBezTo>
                  <a:pt x="109" y="822"/>
                  <a:pt x="74" y="808"/>
                  <a:pt x="38" y="797"/>
                </a:cubicBezTo>
                <a:cubicBezTo>
                  <a:pt x="26" y="780"/>
                  <a:pt x="0" y="765"/>
                  <a:pt x="2" y="743"/>
                </a:cubicBezTo>
                <a:cubicBezTo>
                  <a:pt x="2" y="739"/>
                  <a:pt x="7" y="681"/>
                  <a:pt x="12" y="675"/>
                </a:cubicBezTo>
                <a:cubicBezTo>
                  <a:pt x="39" y="633"/>
                  <a:pt x="68" y="628"/>
                  <a:pt x="104" y="610"/>
                </a:cubicBezTo>
                <a:cubicBezTo>
                  <a:pt x="204" y="606"/>
                  <a:pt x="290" y="603"/>
                  <a:pt x="388" y="612"/>
                </a:cubicBezTo>
                <a:cubicBezTo>
                  <a:pt x="435" y="605"/>
                  <a:pt x="484" y="601"/>
                  <a:pt x="531" y="592"/>
                </a:cubicBezTo>
                <a:cubicBezTo>
                  <a:pt x="562" y="585"/>
                  <a:pt x="562" y="573"/>
                  <a:pt x="590" y="557"/>
                </a:cubicBezTo>
                <a:cubicBezTo>
                  <a:pt x="633" y="533"/>
                  <a:pt x="631" y="559"/>
                  <a:pt x="685" y="511"/>
                </a:cubicBezTo>
                <a:cubicBezTo>
                  <a:pt x="729" y="472"/>
                  <a:pt x="707" y="485"/>
                  <a:pt x="750" y="467"/>
                </a:cubicBezTo>
                <a:cubicBezTo>
                  <a:pt x="787" y="433"/>
                  <a:pt x="826" y="410"/>
                  <a:pt x="864" y="381"/>
                </a:cubicBezTo>
                <a:cubicBezTo>
                  <a:pt x="871" y="375"/>
                  <a:pt x="873" y="366"/>
                  <a:pt x="878" y="360"/>
                </a:cubicBezTo>
                <a:cubicBezTo>
                  <a:pt x="914" y="321"/>
                  <a:pt x="947" y="282"/>
                  <a:pt x="983" y="247"/>
                </a:cubicBezTo>
                <a:cubicBezTo>
                  <a:pt x="1052" y="178"/>
                  <a:pt x="1019" y="219"/>
                  <a:pt x="1062" y="191"/>
                </a:cubicBezTo>
                <a:cubicBezTo>
                  <a:pt x="1095" y="170"/>
                  <a:pt x="1125" y="145"/>
                  <a:pt x="1156" y="125"/>
                </a:cubicBezTo>
                <a:cubicBezTo>
                  <a:pt x="1186" y="107"/>
                  <a:pt x="1236" y="99"/>
                  <a:pt x="1251" y="79"/>
                </a:cubicBezTo>
                <a:cubicBezTo>
                  <a:pt x="1266" y="59"/>
                  <a:pt x="1230" y="12"/>
                  <a:pt x="1248" y="6"/>
                </a:cubicBezTo>
                <a:cubicBezTo>
                  <a:pt x="1266" y="0"/>
                  <a:pt x="1336" y="34"/>
                  <a:pt x="1358" y="40"/>
                </a:cubicBezTo>
                <a:cubicBezTo>
                  <a:pt x="1380" y="46"/>
                  <a:pt x="1374" y="40"/>
                  <a:pt x="1378" y="40"/>
                </a:cubicBezTo>
                <a:close/>
              </a:path>
            </a:pathLst>
          </a:custGeom>
          <a:gradFill rotWithShape="0">
            <a:gsLst>
              <a:gs pos="0">
                <a:schemeClr val="bg2"/>
              </a:gs>
              <a:gs pos="100000">
                <a:schemeClr val="tx2"/>
              </a:gs>
            </a:gsLst>
            <a:path path="rect">
              <a:fillToRect t="100000" r="100000"/>
            </a:path>
          </a:gradFill>
          <a:ln w="12700">
            <a:noFill/>
            <a:round/>
            <a:headEnd type="none" w="sm" len="sm"/>
            <a:tailEnd type="none" w="sm" len="sm"/>
          </a:ln>
          <a:scene3d>
            <a:camera prst="orthographicFront"/>
            <a:lightRig rig="threePt" dir="t"/>
          </a:scene3d>
          <a:sp3d>
            <a:bevelT/>
          </a:sp3d>
        </p:spPr>
        <p:txBody>
          <a:bodyPr wrap="none" anchor="ctr"/>
          <a:lstStyle/>
          <a:p>
            <a:endParaRPr lang="es-MX" dirty="0"/>
          </a:p>
        </p:txBody>
      </p:sp>
      <p:sp>
        <p:nvSpPr>
          <p:cNvPr id="179" name="Oval 1076"/>
          <p:cNvSpPr>
            <a:spLocks noChangeArrowheads="1"/>
          </p:cNvSpPr>
          <p:nvPr/>
        </p:nvSpPr>
        <p:spPr bwMode="auto">
          <a:xfrm>
            <a:off x="5880101" y="2631976"/>
            <a:ext cx="120650"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180" name="Oval 1081"/>
          <p:cNvSpPr>
            <a:spLocks noChangeArrowheads="1"/>
          </p:cNvSpPr>
          <p:nvPr/>
        </p:nvSpPr>
        <p:spPr bwMode="auto">
          <a:xfrm>
            <a:off x="5961063" y="2830414"/>
            <a:ext cx="120650"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181" name="Oval 1082"/>
          <p:cNvSpPr>
            <a:spLocks noChangeArrowheads="1"/>
          </p:cNvSpPr>
          <p:nvPr/>
        </p:nvSpPr>
        <p:spPr bwMode="auto">
          <a:xfrm>
            <a:off x="6143626" y="3106639"/>
            <a:ext cx="122238"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182" name="Text Box 1083"/>
          <p:cNvSpPr txBox="1">
            <a:spLocks noChangeArrowheads="1"/>
          </p:cNvSpPr>
          <p:nvPr/>
        </p:nvSpPr>
        <p:spPr bwMode="auto">
          <a:xfrm>
            <a:off x="6175376" y="2349401"/>
            <a:ext cx="436017" cy="443198"/>
          </a:xfrm>
          <a:prstGeom prst="rect">
            <a:avLst/>
          </a:prstGeom>
          <a:noFill/>
          <a:ln w="12700">
            <a:noFill/>
            <a:miter lim="800000"/>
            <a:headEnd type="none" w="sm" len="sm"/>
            <a:tailEnd type="none" w="sm" len="sm"/>
          </a:ln>
          <a:scene3d>
            <a:camera prst="orthographicFront"/>
            <a:lightRig rig="threePt" dir="t"/>
          </a:scene3d>
          <a:sp3d>
            <a:bevelT/>
          </a:sp3d>
        </p:spPr>
        <p:txBody>
          <a:bodyPr wrap="none" lIns="0" tIns="0" rIns="0" bIns="0">
            <a:spAutoFit/>
          </a:bodyPr>
          <a:lstStyle/>
          <a:p>
            <a:pPr eaLnBrk="0" hangingPunct="0">
              <a:lnSpc>
                <a:spcPct val="120000"/>
              </a:lnSpc>
            </a:pPr>
            <a:r>
              <a:rPr lang="es-MX" sz="1200" b="1" dirty="0" smtClean="0"/>
              <a:t>GABA </a:t>
            </a:r>
            <a:br>
              <a:rPr lang="es-MX" sz="1200" b="1" dirty="0" smtClean="0"/>
            </a:br>
            <a:r>
              <a:rPr lang="es-MX" sz="1200" b="1" dirty="0" smtClean="0"/>
              <a:t>Glicina</a:t>
            </a:r>
            <a:endParaRPr lang="es-MX" b="1" dirty="0"/>
          </a:p>
        </p:txBody>
      </p:sp>
      <p:sp>
        <p:nvSpPr>
          <p:cNvPr id="183" name="Oval 1084"/>
          <p:cNvSpPr>
            <a:spLocks noChangeArrowheads="1"/>
          </p:cNvSpPr>
          <p:nvPr/>
        </p:nvSpPr>
        <p:spPr bwMode="auto">
          <a:xfrm>
            <a:off x="6254751" y="2890739"/>
            <a:ext cx="120650"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184" name="Oval 1077"/>
          <p:cNvSpPr>
            <a:spLocks noChangeArrowheads="1"/>
          </p:cNvSpPr>
          <p:nvPr/>
        </p:nvSpPr>
        <p:spPr bwMode="auto">
          <a:xfrm>
            <a:off x="5954713" y="2471639"/>
            <a:ext cx="122238"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185" name="Oval 1080"/>
          <p:cNvSpPr>
            <a:spLocks noChangeArrowheads="1"/>
          </p:cNvSpPr>
          <p:nvPr/>
        </p:nvSpPr>
        <p:spPr bwMode="auto">
          <a:xfrm>
            <a:off x="5729288" y="2460526"/>
            <a:ext cx="120650"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186" name="Text Box 1031"/>
          <p:cNvSpPr txBox="1">
            <a:spLocks noChangeArrowheads="1"/>
          </p:cNvSpPr>
          <p:nvPr/>
        </p:nvSpPr>
        <p:spPr bwMode="auto">
          <a:xfrm>
            <a:off x="6848476" y="2285279"/>
            <a:ext cx="2006600" cy="923330"/>
          </a:xfrm>
          <a:prstGeom prst="rect">
            <a:avLst/>
          </a:prstGeom>
          <a:noFill/>
          <a:ln w="12700">
            <a:noFill/>
            <a:miter lim="800000"/>
            <a:headEnd type="none" w="sm" len="sm"/>
            <a:tailEnd type="none" w="sm" len="sm"/>
          </a:ln>
        </p:spPr>
        <p:txBody>
          <a:bodyPr>
            <a:spAutoFit/>
          </a:bodyPr>
          <a:lstStyle/>
          <a:p>
            <a:pPr algn="ctr" eaLnBrk="0" hangingPunct="0"/>
            <a:r>
              <a:rPr lang="es-MX" b="1" dirty="0" smtClean="0">
                <a:solidFill>
                  <a:schemeClr val="bg2"/>
                </a:solidFill>
              </a:rPr>
              <a:t>Muerte celular</a:t>
            </a:r>
          </a:p>
          <a:p>
            <a:pPr algn="ctr" eaLnBrk="0" hangingPunct="0"/>
            <a:r>
              <a:rPr lang="es-MX" b="1" dirty="0" smtClean="0">
                <a:solidFill>
                  <a:schemeClr val="bg2"/>
                </a:solidFill>
              </a:rPr>
              <a:t>Inter-neurona</a:t>
            </a:r>
          </a:p>
          <a:p>
            <a:pPr algn="ctr" eaLnBrk="0" hangingPunct="0"/>
            <a:r>
              <a:rPr lang="es-MX" b="1" dirty="0" smtClean="0">
                <a:solidFill>
                  <a:schemeClr val="bg2"/>
                </a:solidFill>
              </a:rPr>
              <a:t>inhibitoria</a:t>
            </a:r>
            <a:endParaRPr lang="es-MX" b="1" dirty="0">
              <a:solidFill>
                <a:schemeClr val="bg2"/>
              </a:solidFill>
            </a:endParaRPr>
          </a:p>
        </p:txBody>
      </p:sp>
      <p:sp>
        <p:nvSpPr>
          <p:cNvPr id="187" name="Text Box 1141"/>
          <p:cNvSpPr txBox="1">
            <a:spLocks noChangeArrowheads="1"/>
          </p:cNvSpPr>
          <p:nvPr/>
        </p:nvSpPr>
        <p:spPr bwMode="auto">
          <a:xfrm>
            <a:off x="4616450" y="3630513"/>
            <a:ext cx="1136650" cy="1015663"/>
          </a:xfrm>
          <a:prstGeom prst="rect">
            <a:avLst/>
          </a:prstGeom>
          <a:noFill/>
          <a:ln w="12700">
            <a:noFill/>
            <a:miter lim="800000"/>
            <a:headEnd type="none" w="sm" len="sm"/>
            <a:tailEnd type="none" w="sm" len="sm"/>
          </a:ln>
        </p:spPr>
        <p:txBody>
          <a:bodyPr>
            <a:spAutoFit/>
          </a:bodyPr>
          <a:lstStyle/>
          <a:p>
            <a:pPr algn="ctr" eaLnBrk="0" hangingPunct="0"/>
            <a:r>
              <a:rPr lang="es-MX" sz="1500" b="1" dirty="0" smtClean="0">
                <a:solidFill>
                  <a:schemeClr val="accent4"/>
                </a:solidFill>
              </a:rPr>
              <a:t>(-)</a:t>
            </a:r>
          </a:p>
          <a:p>
            <a:pPr algn="ctr" eaLnBrk="0" hangingPunct="0"/>
            <a:r>
              <a:rPr lang="es-MX" sz="1500" b="1" dirty="0" smtClean="0">
                <a:solidFill>
                  <a:schemeClr val="accent4"/>
                </a:solidFill>
              </a:rPr>
              <a:t>En receptores de glicina</a:t>
            </a:r>
            <a:endParaRPr lang="es-MX" sz="1500" b="1" dirty="0">
              <a:solidFill>
                <a:schemeClr val="accent4"/>
              </a:solidFill>
            </a:endParaRPr>
          </a:p>
        </p:txBody>
      </p:sp>
    </p:spTree>
    <p:extLst>
      <p:ext uri="{BB962C8B-B14F-4D97-AF65-F5344CB8AC3E}">
        <p14:creationId xmlns:p14="http://schemas.microsoft.com/office/powerpoint/2010/main" val="3028179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dissolve">
                                      <p:cBhvr>
                                        <p:cTn id="7"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3" name="Rectangle 2"/>
          <p:cNvSpPr>
            <a:spLocks noGrp="1" noChangeArrowheads="1"/>
          </p:cNvSpPr>
          <p:nvPr>
            <p:ph type="title"/>
          </p:nvPr>
        </p:nvSpPr>
        <p:spPr>
          <a:xfrm>
            <a:off x="539552" y="0"/>
            <a:ext cx="8229600" cy="1143000"/>
          </a:xfrm>
        </p:spPr>
        <p:txBody>
          <a:bodyPr vert="horz" lIns="91440" tIns="45720" rIns="91440" bIns="45720" rtlCol="0" anchor="ctr">
            <a:normAutofit/>
          </a:bodyPr>
          <a:lstStyle/>
          <a:p>
            <a:pPr>
              <a:lnSpc>
                <a:spcPct val="85000"/>
              </a:lnSpc>
            </a:pPr>
            <a:r>
              <a:rPr lang="es-MX" sz="4000" noProof="0" dirty="0" smtClean="0"/>
              <a:t>Sensibilización Central</a:t>
            </a:r>
            <a:endParaRPr lang="es-MX" sz="4000" noProof="0" dirty="0"/>
          </a:p>
        </p:txBody>
      </p:sp>
      <p:sp>
        <p:nvSpPr>
          <p:cNvPr id="103" name="Text Box 16"/>
          <p:cNvSpPr txBox="1">
            <a:spLocks noChangeArrowheads="1"/>
          </p:cNvSpPr>
          <p:nvPr/>
        </p:nvSpPr>
        <p:spPr bwMode="auto">
          <a:xfrm>
            <a:off x="203874" y="6300641"/>
            <a:ext cx="8528050" cy="523220"/>
          </a:xfrm>
          <a:prstGeom prst="rect">
            <a:avLst/>
          </a:prstGeom>
          <a:noFill/>
          <a:ln w="9525">
            <a:noFill/>
            <a:miter lim="800000"/>
            <a:headEnd/>
            <a:tailEnd/>
          </a:ln>
        </p:spPr>
        <p:txBody>
          <a:bodyPr lIns="0" tIns="0" rIns="0" bIns="0" anchor="b">
            <a:spAutoFit/>
          </a:bodyPr>
          <a:lstStyle/>
          <a:p>
            <a:r>
              <a:rPr lang="en-CA" sz="1200" b="1" dirty="0" smtClean="0">
                <a:solidFill>
                  <a:schemeClr val="bg2"/>
                </a:solidFill>
              </a:rPr>
              <a:t>AMPA = </a:t>
            </a:r>
            <a:r>
              <a:rPr lang="es-MX" sz="1200" b="1" dirty="0" smtClean="0">
                <a:solidFill>
                  <a:schemeClr val="bg2"/>
                </a:solidFill>
              </a:rPr>
              <a:t>ácido </a:t>
            </a:r>
            <a:r>
              <a:rPr lang="el-GR" sz="1200" b="1" dirty="0" smtClean="0">
                <a:solidFill>
                  <a:schemeClr val="bg2"/>
                </a:solidFill>
              </a:rPr>
              <a:t>α-</a:t>
            </a:r>
            <a:r>
              <a:rPr lang="es-MX" sz="1200" b="1" dirty="0" smtClean="0">
                <a:solidFill>
                  <a:schemeClr val="bg2"/>
                </a:solidFill>
              </a:rPr>
              <a:t>amino-3-hidroxi-5-metil-4-isoxazolpropiónico</a:t>
            </a:r>
            <a:r>
              <a:rPr lang="en-CA" sz="1200" b="1" dirty="0" smtClean="0">
                <a:solidFill>
                  <a:schemeClr val="bg2"/>
                </a:solidFill>
              </a:rPr>
              <a:t>; </a:t>
            </a:r>
            <a:br>
              <a:rPr lang="en-CA" sz="1200" b="1" dirty="0" smtClean="0">
                <a:solidFill>
                  <a:schemeClr val="bg2"/>
                </a:solidFill>
              </a:rPr>
            </a:br>
            <a:r>
              <a:rPr lang="en-CA" sz="1200" b="1" dirty="0" smtClean="0">
                <a:solidFill>
                  <a:schemeClr val="bg2"/>
                </a:solidFill>
              </a:rPr>
              <a:t>GABA = </a:t>
            </a:r>
            <a:r>
              <a:rPr lang="es-MX" sz="1200" b="1" dirty="0" smtClean="0">
                <a:solidFill>
                  <a:schemeClr val="bg2"/>
                </a:solidFill>
              </a:rPr>
              <a:t>ácido gamma-aminobutírico</a:t>
            </a:r>
            <a:r>
              <a:rPr lang="en-CA" sz="1200" b="1" dirty="0" smtClean="0">
                <a:solidFill>
                  <a:schemeClr val="bg2"/>
                </a:solidFill>
              </a:rPr>
              <a:t>; NMDA </a:t>
            </a:r>
            <a:r>
              <a:rPr lang="en-CA" sz="1200" b="1" dirty="0">
                <a:solidFill>
                  <a:schemeClr val="bg2"/>
                </a:solidFill>
              </a:rPr>
              <a:t>= </a:t>
            </a:r>
            <a:r>
              <a:rPr lang="en-CA" sz="1200" b="1" dirty="0" smtClean="0">
                <a:solidFill>
                  <a:schemeClr val="bg2"/>
                </a:solidFill>
              </a:rPr>
              <a:t>N-metil-D-aspartato; prostaglandina E; PKC = proteína quinasa C</a:t>
            </a:r>
          </a:p>
          <a:p>
            <a:r>
              <a:rPr lang="en-CA" sz="1000" dirty="0" smtClean="0">
                <a:solidFill>
                  <a:schemeClr val="bg2"/>
                </a:solidFill>
              </a:rPr>
              <a:t>Woolf </a:t>
            </a:r>
            <a:r>
              <a:rPr lang="en-CA" sz="1000" dirty="0">
                <a:solidFill>
                  <a:schemeClr val="bg2"/>
                </a:solidFill>
              </a:rPr>
              <a:t>CJ, Salter MW. </a:t>
            </a:r>
            <a:r>
              <a:rPr lang="en-CA" sz="1000" i="1" dirty="0" smtClean="0">
                <a:solidFill>
                  <a:schemeClr val="bg2"/>
                </a:solidFill>
              </a:rPr>
              <a:t>Science</a:t>
            </a:r>
            <a:r>
              <a:rPr lang="en-CA" sz="1000" dirty="0" smtClean="0">
                <a:solidFill>
                  <a:schemeClr val="bg2"/>
                </a:solidFill>
              </a:rPr>
              <a:t> </a:t>
            </a:r>
            <a:r>
              <a:rPr lang="en-CA" sz="1000" dirty="0">
                <a:solidFill>
                  <a:schemeClr val="bg2"/>
                </a:solidFill>
              </a:rPr>
              <a:t>2000; 288(5472):1765-9.</a:t>
            </a:r>
            <a:endParaRPr lang="en-US" sz="1000" dirty="0">
              <a:solidFill>
                <a:schemeClr val="bg2"/>
              </a:solidFill>
            </a:endParaRPr>
          </a:p>
        </p:txBody>
      </p:sp>
      <p:sp>
        <p:nvSpPr>
          <p:cNvPr id="104" name="Freeform 1028"/>
          <p:cNvSpPr>
            <a:spLocks/>
          </p:cNvSpPr>
          <p:nvPr/>
        </p:nvSpPr>
        <p:spPr bwMode="auto">
          <a:xfrm>
            <a:off x="1987550" y="1311275"/>
            <a:ext cx="2728913" cy="2143125"/>
          </a:xfrm>
          <a:custGeom>
            <a:avLst/>
            <a:gdLst>
              <a:gd name="T0" fmla="*/ 2147483647 w 1719"/>
              <a:gd name="T1" fmla="*/ 2147483647 h 1350"/>
              <a:gd name="T2" fmla="*/ 2147483647 w 1719"/>
              <a:gd name="T3" fmla="*/ 2147483647 h 1350"/>
              <a:gd name="T4" fmla="*/ 2147483647 w 1719"/>
              <a:gd name="T5" fmla="*/ 2147483647 h 1350"/>
              <a:gd name="T6" fmla="*/ 2147483647 w 1719"/>
              <a:gd name="T7" fmla="*/ 2147483647 h 1350"/>
              <a:gd name="T8" fmla="*/ 2147483647 w 1719"/>
              <a:gd name="T9" fmla="*/ 0 h 1350"/>
              <a:gd name="T10" fmla="*/ 2147483647 w 1719"/>
              <a:gd name="T11" fmla="*/ 2147483647 h 1350"/>
              <a:gd name="T12" fmla="*/ 2147483647 w 1719"/>
              <a:gd name="T13" fmla="*/ 2147483647 h 1350"/>
              <a:gd name="T14" fmla="*/ 2147483647 w 1719"/>
              <a:gd name="T15" fmla="*/ 2147483647 h 1350"/>
              <a:gd name="T16" fmla="*/ 2147483647 w 1719"/>
              <a:gd name="T17" fmla="*/ 2147483647 h 1350"/>
              <a:gd name="T18" fmla="*/ 2147483647 w 1719"/>
              <a:gd name="T19" fmla="*/ 2147483647 h 1350"/>
              <a:gd name="T20" fmla="*/ 2147483647 w 1719"/>
              <a:gd name="T21" fmla="*/ 2147483647 h 1350"/>
              <a:gd name="T22" fmla="*/ 2147483647 w 1719"/>
              <a:gd name="T23" fmla="*/ 2147483647 h 1350"/>
              <a:gd name="T24" fmla="*/ 2147483647 w 1719"/>
              <a:gd name="T25" fmla="*/ 2147483647 h 1350"/>
              <a:gd name="T26" fmla="*/ 2147483647 w 1719"/>
              <a:gd name="T27" fmla="*/ 2147483647 h 1350"/>
              <a:gd name="T28" fmla="*/ 2147483647 w 1719"/>
              <a:gd name="T29" fmla="*/ 2147483647 h 1350"/>
              <a:gd name="T30" fmla="*/ 2147483647 w 1719"/>
              <a:gd name="T31" fmla="*/ 2147483647 h 1350"/>
              <a:gd name="T32" fmla="*/ 2147483647 w 1719"/>
              <a:gd name="T33" fmla="*/ 2147483647 h 1350"/>
              <a:gd name="T34" fmla="*/ 2147483647 w 1719"/>
              <a:gd name="T35" fmla="*/ 2147483647 h 1350"/>
              <a:gd name="T36" fmla="*/ 2147483647 w 1719"/>
              <a:gd name="T37" fmla="*/ 2147483647 h 1350"/>
              <a:gd name="T38" fmla="*/ 2147483647 w 1719"/>
              <a:gd name="T39" fmla="*/ 2147483647 h 1350"/>
              <a:gd name="T40" fmla="*/ 2147483647 w 1719"/>
              <a:gd name="T41" fmla="*/ 2147483647 h 1350"/>
              <a:gd name="T42" fmla="*/ 2147483647 w 1719"/>
              <a:gd name="T43" fmla="*/ 2147483647 h 1350"/>
              <a:gd name="T44" fmla="*/ 2147483647 w 1719"/>
              <a:gd name="T45" fmla="*/ 2147483647 h 1350"/>
              <a:gd name="T46" fmla="*/ 2147483647 w 1719"/>
              <a:gd name="T47" fmla="*/ 2147483647 h 1350"/>
              <a:gd name="T48" fmla="*/ 2147483647 w 1719"/>
              <a:gd name="T49" fmla="*/ 2147483647 h 1350"/>
              <a:gd name="T50" fmla="*/ 2147483647 w 1719"/>
              <a:gd name="T51" fmla="*/ 2147483647 h 1350"/>
              <a:gd name="T52" fmla="*/ 2147483647 w 1719"/>
              <a:gd name="T53" fmla="*/ 2147483647 h 1350"/>
              <a:gd name="T54" fmla="*/ 2147483647 w 1719"/>
              <a:gd name="T55" fmla="*/ 2147483647 h 1350"/>
              <a:gd name="T56" fmla="*/ 2147483647 w 1719"/>
              <a:gd name="T57" fmla="*/ 2147483647 h 1350"/>
              <a:gd name="T58" fmla="*/ 2147483647 w 1719"/>
              <a:gd name="T59" fmla="*/ 2147483647 h 1350"/>
              <a:gd name="T60" fmla="*/ 2147483647 w 1719"/>
              <a:gd name="T61" fmla="*/ 2147483647 h 1350"/>
              <a:gd name="T62" fmla="*/ 2147483647 w 1719"/>
              <a:gd name="T63" fmla="*/ 2147483647 h 1350"/>
              <a:gd name="T64" fmla="*/ 2147483647 w 1719"/>
              <a:gd name="T65" fmla="*/ 2147483647 h 1350"/>
              <a:gd name="T66" fmla="*/ 2147483647 w 1719"/>
              <a:gd name="T67" fmla="*/ 2147483647 h 13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19"/>
              <a:gd name="T103" fmla="*/ 0 h 1350"/>
              <a:gd name="T104" fmla="*/ 1533 w 1719"/>
              <a:gd name="T105" fmla="*/ 1518 h 13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19" h="1350">
                <a:moveTo>
                  <a:pt x="353" y="134"/>
                </a:moveTo>
                <a:cubicBezTo>
                  <a:pt x="395" y="137"/>
                  <a:pt x="402" y="95"/>
                  <a:pt x="435" y="86"/>
                </a:cubicBezTo>
                <a:cubicBezTo>
                  <a:pt x="468" y="77"/>
                  <a:pt x="521" y="91"/>
                  <a:pt x="551" y="79"/>
                </a:cubicBezTo>
                <a:cubicBezTo>
                  <a:pt x="581" y="67"/>
                  <a:pt x="587" y="22"/>
                  <a:pt x="613" y="11"/>
                </a:cubicBezTo>
                <a:cubicBezTo>
                  <a:pt x="639" y="0"/>
                  <a:pt x="690" y="11"/>
                  <a:pt x="709" y="11"/>
                </a:cubicBezTo>
                <a:cubicBezTo>
                  <a:pt x="728" y="11"/>
                  <a:pt x="727" y="4"/>
                  <a:pt x="730" y="11"/>
                </a:cubicBezTo>
                <a:cubicBezTo>
                  <a:pt x="733" y="18"/>
                  <a:pt x="710" y="32"/>
                  <a:pt x="729" y="55"/>
                </a:cubicBezTo>
                <a:cubicBezTo>
                  <a:pt x="748" y="78"/>
                  <a:pt x="814" y="112"/>
                  <a:pt x="844" y="149"/>
                </a:cubicBezTo>
                <a:cubicBezTo>
                  <a:pt x="865" y="203"/>
                  <a:pt x="837" y="143"/>
                  <a:pt x="882" y="197"/>
                </a:cubicBezTo>
                <a:cubicBezTo>
                  <a:pt x="908" y="228"/>
                  <a:pt x="900" y="274"/>
                  <a:pt x="921" y="307"/>
                </a:cubicBezTo>
                <a:cubicBezTo>
                  <a:pt x="927" y="319"/>
                  <a:pt x="940" y="328"/>
                  <a:pt x="950" y="338"/>
                </a:cubicBezTo>
                <a:cubicBezTo>
                  <a:pt x="976" y="398"/>
                  <a:pt x="1065" y="440"/>
                  <a:pt x="1122" y="479"/>
                </a:cubicBezTo>
                <a:cubicBezTo>
                  <a:pt x="1207" y="537"/>
                  <a:pt x="1296" y="584"/>
                  <a:pt x="1392" y="628"/>
                </a:cubicBezTo>
                <a:cubicBezTo>
                  <a:pt x="1414" y="638"/>
                  <a:pt x="1427" y="657"/>
                  <a:pt x="1450" y="667"/>
                </a:cubicBezTo>
                <a:cubicBezTo>
                  <a:pt x="1492" y="687"/>
                  <a:pt x="1572" y="711"/>
                  <a:pt x="1623" y="722"/>
                </a:cubicBezTo>
                <a:cubicBezTo>
                  <a:pt x="1675" y="751"/>
                  <a:pt x="1697" y="749"/>
                  <a:pt x="1719" y="801"/>
                </a:cubicBezTo>
                <a:cubicBezTo>
                  <a:pt x="1676" y="933"/>
                  <a:pt x="1564" y="904"/>
                  <a:pt x="1402" y="911"/>
                </a:cubicBezTo>
                <a:cubicBezTo>
                  <a:pt x="1347" y="925"/>
                  <a:pt x="1301" y="947"/>
                  <a:pt x="1248" y="966"/>
                </a:cubicBezTo>
                <a:cubicBezTo>
                  <a:pt x="1191" y="986"/>
                  <a:pt x="1126" y="992"/>
                  <a:pt x="1065" y="1004"/>
                </a:cubicBezTo>
                <a:cubicBezTo>
                  <a:pt x="989" y="1066"/>
                  <a:pt x="1087" y="991"/>
                  <a:pt x="998" y="1043"/>
                </a:cubicBezTo>
                <a:cubicBezTo>
                  <a:pt x="955" y="1068"/>
                  <a:pt x="925" y="1101"/>
                  <a:pt x="872" y="1114"/>
                </a:cubicBezTo>
                <a:cubicBezTo>
                  <a:pt x="832" y="1149"/>
                  <a:pt x="764" y="1146"/>
                  <a:pt x="710" y="1162"/>
                </a:cubicBezTo>
                <a:cubicBezTo>
                  <a:pt x="675" y="1190"/>
                  <a:pt x="651" y="1223"/>
                  <a:pt x="623" y="1256"/>
                </a:cubicBezTo>
                <a:cubicBezTo>
                  <a:pt x="619" y="1261"/>
                  <a:pt x="594" y="1291"/>
                  <a:pt x="584" y="1295"/>
                </a:cubicBezTo>
                <a:cubicBezTo>
                  <a:pt x="515" y="1324"/>
                  <a:pt x="419" y="1337"/>
                  <a:pt x="344" y="1350"/>
                </a:cubicBezTo>
                <a:cubicBezTo>
                  <a:pt x="227" y="1345"/>
                  <a:pt x="145" y="1339"/>
                  <a:pt x="37" y="1311"/>
                </a:cubicBezTo>
                <a:cubicBezTo>
                  <a:pt x="0" y="1223"/>
                  <a:pt x="118" y="1155"/>
                  <a:pt x="172" y="1091"/>
                </a:cubicBezTo>
                <a:cubicBezTo>
                  <a:pt x="188" y="1047"/>
                  <a:pt x="170" y="1086"/>
                  <a:pt x="200" y="1043"/>
                </a:cubicBezTo>
                <a:cubicBezTo>
                  <a:pt x="213" y="1023"/>
                  <a:pt x="239" y="981"/>
                  <a:pt x="239" y="981"/>
                </a:cubicBezTo>
                <a:cubicBezTo>
                  <a:pt x="250" y="942"/>
                  <a:pt x="265" y="903"/>
                  <a:pt x="277" y="863"/>
                </a:cubicBezTo>
                <a:cubicBezTo>
                  <a:pt x="298" y="716"/>
                  <a:pt x="281" y="569"/>
                  <a:pt x="258" y="424"/>
                </a:cubicBezTo>
                <a:cubicBezTo>
                  <a:pt x="251" y="346"/>
                  <a:pt x="250" y="266"/>
                  <a:pt x="229" y="189"/>
                </a:cubicBezTo>
                <a:cubicBezTo>
                  <a:pt x="218" y="149"/>
                  <a:pt x="160" y="80"/>
                  <a:pt x="181" y="71"/>
                </a:cubicBezTo>
                <a:cubicBezTo>
                  <a:pt x="202" y="62"/>
                  <a:pt x="335" y="144"/>
                  <a:pt x="353" y="134"/>
                </a:cubicBezTo>
                <a:close/>
              </a:path>
            </a:pathLst>
          </a:custGeom>
          <a:solidFill>
            <a:schemeClr val="tx2">
              <a:lumMod val="75000"/>
            </a:schemeClr>
          </a:solidFill>
          <a:ln w="12700">
            <a:noFill/>
            <a:round/>
            <a:headEnd type="none" w="sm" len="sm"/>
            <a:tailEnd type="none" w="sm" len="sm"/>
          </a:ln>
          <a:scene3d>
            <a:camera prst="orthographicFront"/>
            <a:lightRig rig="threePt" dir="t"/>
          </a:scene3d>
          <a:sp3d>
            <a:bevelT/>
          </a:sp3d>
        </p:spPr>
        <p:txBody>
          <a:bodyPr wrap="none" anchor="ctr"/>
          <a:lstStyle/>
          <a:p>
            <a:endParaRPr lang="es-MX" dirty="0"/>
          </a:p>
        </p:txBody>
      </p:sp>
      <p:sp>
        <p:nvSpPr>
          <p:cNvPr id="105" name="Freeform 1030"/>
          <p:cNvSpPr>
            <a:spLocks/>
          </p:cNvSpPr>
          <p:nvPr/>
        </p:nvSpPr>
        <p:spPr bwMode="auto">
          <a:xfrm rot="-80403">
            <a:off x="2190750" y="2774950"/>
            <a:ext cx="4173538" cy="3605213"/>
          </a:xfrm>
          <a:custGeom>
            <a:avLst/>
            <a:gdLst>
              <a:gd name="T0" fmla="*/ 2147483647 w 2958"/>
              <a:gd name="T1" fmla="*/ 2147483647 h 2271"/>
              <a:gd name="T2" fmla="*/ 2147483647 w 2958"/>
              <a:gd name="T3" fmla="*/ 2147483647 h 2271"/>
              <a:gd name="T4" fmla="*/ 2147483647 w 2958"/>
              <a:gd name="T5" fmla="*/ 2147483647 h 2271"/>
              <a:gd name="T6" fmla="*/ 2147483647 w 2958"/>
              <a:gd name="T7" fmla="*/ 2147483647 h 2271"/>
              <a:gd name="T8" fmla="*/ 2147483647 w 2958"/>
              <a:gd name="T9" fmla="*/ 2147483647 h 2271"/>
              <a:gd name="T10" fmla="*/ 2147483647 w 2958"/>
              <a:gd name="T11" fmla="*/ 2147483647 h 2271"/>
              <a:gd name="T12" fmla="*/ 2147483647 w 2958"/>
              <a:gd name="T13" fmla="*/ 2147483647 h 2271"/>
              <a:gd name="T14" fmla="*/ 2147483647 w 2958"/>
              <a:gd name="T15" fmla="*/ 2147483647 h 2271"/>
              <a:gd name="T16" fmla="*/ 2147483647 w 2958"/>
              <a:gd name="T17" fmla="*/ 2147483647 h 2271"/>
              <a:gd name="T18" fmla="*/ 2147483647 w 2958"/>
              <a:gd name="T19" fmla="*/ 2147483647 h 2271"/>
              <a:gd name="T20" fmla="*/ 2147483647 w 2958"/>
              <a:gd name="T21" fmla="*/ 2147483647 h 2271"/>
              <a:gd name="T22" fmla="*/ 2147483647 w 2958"/>
              <a:gd name="T23" fmla="*/ 2147483647 h 2271"/>
              <a:gd name="T24" fmla="*/ 2147483647 w 2958"/>
              <a:gd name="T25" fmla="*/ 2147483647 h 2271"/>
              <a:gd name="T26" fmla="*/ 2147483647 w 2958"/>
              <a:gd name="T27" fmla="*/ 2147483647 h 2271"/>
              <a:gd name="T28" fmla="*/ 2147483647 w 2958"/>
              <a:gd name="T29" fmla="*/ 2147483647 h 2271"/>
              <a:gd name="T30" fmla="*/ 2147483647 w 2958"/>
              <a:gd name="T31" fmla="*/ 2147483647 h 2271"/>
              <a:gd name="T32" fmla="*/ 2147483647 w 2958"/>
              <a:gd name="T33" fmla="*/ 2147483647 h 2271"/>
              <a:gd name="T34" fmla="*/ 2147483647 w 2958"/>
              <a:gd name="T35" fmla="*/ 2147483647 h 2271"/>
              <a:gd name="T36" fmla="*/ 2147483647 w 2958"/>
              <a:gd name="T37" fmla="*/ 2147483647 h 2271"/>
              <a:gd name="T38" fmla="*/ 2147483647 w 2958"/>
              <a:gd name="T39" fmla="*/ 2147483647 h 2271"/>
              <a:gd name="T40" fmla="*/ 2147483647 w 2958"/>
              <a:gd name="T41" fmla="*/ 2147483647 h 2271"/>
              <a:gd name="T42" fmla="*/ 2147483647 w 2958"/>
              <a:gd name="T43" fmla="*/ 2147483647 h 2271"/>
              <a:gd name="T44" fmla="*/ 2147483647 w 2958"/>
              <a:gd name="T45" fmla="*/ 2147483647 h 2271"/>
              <a:gd name="T46" fmla="*/ 2147483647 w 2958"/>
              <a:gd name="T47" fmla="*/ 2147483647 h 2271"/>
              <a:gd name="T48" fmla="*/ 2147483647 w 2958"/>
              <a:gd name="T49" fmla="*/ 2147483647 h 2271"/>
              <a:gd name="T50" fmla="*/ 2147483647 w 2958"/>
              <a:gd name="T51" fmla="*/ 2147483647 h 2271"/>
              <a:gd name="T52" fmla="*/ 2147483647 w 2958"/>
              <a:gd name="T53" fmla="*/ 2147483647 h 2271"/>
              <a:gd name="T54" fmla="*/ 2147483647 w 2958"/>
              <a:gd name="T55" fmla="*/ 2147483647 h 2271"/>
              <a:gd name="T56" fmla="*/ 2147483647 w 2958"/>
              <a:gd name="T57" fmla="*/ 2147483647 h 2271"/>
              <a:gd name="T58" fmla="*/ 2147483647 w 2958"/>
              <a:gd name="T59" fmla="*/ 2147483647 h 2271"/>
              <a:gd name="T60" fmla="*/ 2147483647 w 2958"/>
              <a:gd name="T61" fmla="*/ 0 h 2271"/>
              <a:gd name="T62" fmla="*/ 2147483647 w 2958"/>
              <a:gd name="T63" fmla="*/ 2147483647 h 2271"/>
              <a:gd name="T64" fmla="*/ 2147483647 w 2958"/>
              <a:gd name="T65" fmla="*/ 2147483647 h 2271"/>
              <a:gd name="T66" fmla="*/ 2147483647 w 2958"/>
              <a:gd name="T67" fmla="*/ 2147483647 h 2271"/>
              <a:gd name="T68" fmla="*/ 2147483647 w 2958"/>
              <a:gd name="T69" fmla="*/ 2147483647 h 2271"/>
              <a:gd name="T70" fmla="*/ 2147483647 w 2958"/>
              <a:gd name="T71" fmla="*/ 2147483647 h 2271"/>
              <a:gd name="T72" fmla="*/ 2147483647 w 2958"/>
              <a:gd name="T73" fmla="*/ 2147483647 h 2271"/>
              <a:gd name="T74" fmla="*/ 2147483647 w 2958"/>
              <a:gd name="T75" fmla="*/ 2147483647 h 2271"/>
              <a:gd name="T76" fmla="*/ 2147483647 w 2958"/>
              <a:gd name="T77" fmla="*/ 2147483647 h 2271"/>
              <a:gd name="T78" fmla="*/ 2147483647 w 2958"/>
              <a:gd name="T79" fmla="*/ 2147483647 h 2271"/>
              <a:gd name="T80" fmla="*/ 2147483647 w 2958"/>
              <a:gd name="T81" fmla="*/ 2147483647 h 2271"/>
              <a:gd name="T82" fmla="*/ 2147483647 w 2958"/>
              <a:gd name="T83" fmla="*/ 2147483647 h 2271"/>
              <a:gd name="T84" fmla="*/ 2147483647 w 2958"/>
              <a:gd name="T85" fmla="*/ 2147483647 h 2271"/>
              <a:gd name="T86" fmla="*/ 2147483647 w 2958"/>
              <a:gd name="T87" fmla="*/ 2147483647 h 2271"/>
              <a:gd name="T88" fmla="*/ 2147483647 w 2958"/>
              <a:gd name="T89" fmla="*/ 2147483647 h 2271"/>
              <a:gd name="T90" fmla="*/ 2147483647 w 2958"/>
              <a:gd name="T91" fmla="*/ 2147483647 h 2271"/>
              <a:gd name="T92" fmla="*/ 2147483647 w 2958"/>
              <a:gd name="T93" fmla="*/ 2147483647 h 22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58"/>
              <a:gd name="T142" fmla="*/ 0 h 2271"/>
              <a:gd name="T143" fmla="*/ 2958 w 2958"/>
              <a:gd name="T144" fmla="*/ 2271 h 22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58" h="2271">
                <a:moveTo>
                  <a:pt x="2958" y="2211"/>
                </a:moveTo>
                <a:cubicBezTo>
                  <a:pt x="2870" y="2229"/>
                  <a:pt x="2898" y="2227"/>
                  <a:pt x="2752" y="2211"/>
                </a:cubicBezTo>
                <a:cubicBezTo>
                  <a:pt x="2728" y="2208"/>
                  <a:pt x="2683" y="2194"/>
                  <a:pt x="2683" y="2194"/>
                </a:cubicBezTo>
                <a:cubicBezTo>
                  <a:pt x="2635" y="2200"/>
                  <a:pt x="2600" y="2208"/>
                  <a:pt x="2555" y="2220"/>
                </a:cubicBezTo>
                <a:cubicBezTo>
                  <a:pt x="2426" y="2215"/>
                  <a:pt x="2347" y="2223"/>
                  <a:pt x="2238" y="2194"/>
                </a:cubicBezTo>
                <a:cubicBezTo>
                  <a:pt x="2200" y="2196"/>
                  <a:pt x="2036" y="2183"/>
                  <a:pt x="1963" y="2220"/>
                </a:cubicBezTo>
                <a:cubicBezTo>
                  <a:pt x="1890" y="2257"/>
                  <a:pt x="2015" y="2218"/>
                  <a:pt x="1869" y="2254"/>
                </a:cubicBezTo>
                <a:cubicBezTo>
                  <a:pt x="1852" y="2258"/>
                  <a:pt x="1818" y="2271"/>
                  <a:pt x="1818" y="2271"/>
                </a:cubicBezTo>
                <a:cubicBezTo>
                  <a:pt x="1757" y="2264"/>
                  <a:pt x="1738" y="2269"/>
                  <a:pt x="1698" y="2229"/>
                </a:cubicBezTo>
                <a:cubicBezTo>
                  <a:pt x="1687" y="2177"/>
                  <a:pt x="1684" y="2115"/>
                  <a:pt x="1663" y="2066"/>
                </a:cubicBezTo>
                <a:cubicBezTo>
                  <a:pt x="1650" y="2036"/>
                  <a:pt x="1627" y="2009"/>
                  <a:pt x="1612" y="1980"/>
                </a:cubicBezTo>
                <a:cubicBezTo>
                  <a:pt x="1591" y="1938"/>
                  <a:pt x="1595" y="1883"/>
                  <a:pt x="1569" y="1843"/>
                </a:cubicBezTo>
                <a:cubicBezTo>
                  <a:pt x="1532" y="1787"/>
                  <a:pt x="1503" y="1727"/>
                  <a:pt x="1466" y="1671"/>
                </a:cubicBezTo>
                <a:cubicBezTo>
                  <a:pt x="1418" y="1599"/>
                  <a:pt x="1365" y="1511"/>
                  <a:pt x="1278" y="1483"/>
                </a:cubicBezTo>
                <a:cubicBezTo>
                  <a:pt x="1145" y="1357"/>
                  <a:pt x="872" y="1392"/>
                  <a:pt x="729" y="1389"/>
                </a:cubicBezTo>
                <a:cubicBezTo>
                  <a:pt x="524" y="1372"/>
                  <a:pt x="313" y="1362"/>
                  <a:pt x="138" y="1243"/>
                </a:cubicBezTo>
                <a:cubicBezTo>
                  <a:pt x="95" y="1179"/>
                  <a:pt x="78" y="1110"/>
                  <a:pt x="35" y="1046"/>
                </a:cubicBezTo>
                <a:cubicBezTo>
                  <a:pt x="25" y="1000"/>
                  <a:pt x="16" y="956"/>
                  <a:pt x="9" y="909"/>
                </a:cubicBezTo>
                <a:cubicBezTo>
                  <a:pt x="17" y="768"/>
                  <a:pt x="0" y="685"/>
                  <a:pt x="146" y="634"/>
                </a:cubicBezTo>
                <a:cubicBezTo>
                  <a:pt x="253" y="642"/>
                  <a:pt x="357" y="653"/>
                  <a:pt x="463" y="669"/>
                </a:cubicBezTo>
                <a:cubicBezTo>
                  <a:pt x="623" y="662"/>
                  <a:pt x="717" y="649"/>
                  <a:pt x="866" y="626"/>
                </a:cubicBezTo>
                <a:cubicBezTo>
                  <a:pt x="903" y="620"/>
                  <a:pt x="943" y="603"/>
                  <a:pt x="978" y="591"/>
                </a:cubicBezTo>
                <a:cubicBezTo>
                  <a:pt x="986" y="588"/>
                  <a:pt x="1003" y="583"/>
                  <a:pt x="1003" y="583"/>
                </a:cubicBezTo>
                <a:cubicBezTo>
                  <a:pt x="1084" y="530"/>
                  <a:pt x="1156" y="472"/>
                  <a:pt x="1243" y="429"/>
                </a:cubicBezTo>
                <a:cubicBezTo>
                  <a:pt x="1293" y="376"/>
                  <a:pt x="1350" y="367"/>
                  <a:pt x="1415" y="343"/>
                </a:cubicBezTo>
                <a:cubicBezTo>
                  <a:pt x="1467" y="324"/>
                  <a:pt x="1516" y="305"/>
                  <a:pt x="1569" y="291"/>
                </a:cubicBezTo>
                <a:cubicBezTo>
                  <a:pt x="1604" y="268"/>
                  <a:pt x="1644" y="255"/>
                  <a:pt x="1680" y="231"/>
                </a:cubicBezTo>
                <a:cubicBezTo>
                  <a:pt x="1707" y="213"/>
                  <a:pt x="1731" y="190"/>
                  <a:pt x="1758" y="171"/>
                </a:cubicBezTo>
                <a:cubicBezTo>
                  <a:pt x="1775" y="159"/>
                  <a:pt x="1775" y="131"/>
                  <a:pt x="1792" y="120"/>
                </a:cubicBezTo>
                <a:cubicBezTo>
                  <a:pt x="1801" y="114"/>
                  <a:pt x="1809" y="109"/>
                  <a:pt x="1818" y="103"/>
                </a:cubicBezTo>
                <a:cubicBezTo>
                  <a:pt x="1865" y="31"/>
                  <a:pt x="1963" y="17"/>
                  <a:pt x="2040" y="0"/>
                </a:cubicBezTo>
                <a:cubicBezTo>
                  <a:pt x="2081" y="3"/>
                  <a:pt x="2161" y="4"/>
                  <a:pt x="2212" y="17"/>
                </a:cubicBezTo>
                <a:cubicBezTo>
                  <a:pt x="2229" y="22"/>
                  <a:pt x="2246" y="28"/>
                  <a:pt x="2263" y="34"/>
                </a:cubicBezTo>
                <a:cubicBezTo>
                  <a:pt x="2272" y="37"/>
                  <a:pt x="2289" y="43"/>
                  <a:pt x="2289" y="43"/>
                </a:cubicBezTo>
                <a:cubicBezTo>
                  <a:pt x="2326" y="72"/>
                  <a:pt x="2385" y="107"/>
                  <a:pt x="2418" y="146"/>
                </a:cubicBezTo>
                <a:cubicBezTo>
                  <a:pt x="2461" y="197"/>
                  <a:pt x="2479" y="262"/>
                  <a:pt x="2495" y="326"/>
                </a:cubicBezTo>
                <a:cubicBezTo>
                  <a:pt x="2488" y="439"/>
                  <a:pt x="2491" y="577"/>
                  <a:pt x="2426" y="677"/>
                </a:cubicBezTo>
                <a:cubicBezTo>
                  <a:pt x="2392" y="820"/>
                  <a:pt x="2390" y="970"/>
                  <a:pt x="2478" y="1089"/>
                </a:cubicBezTo>
                <a:cubicBezTo>
                  <a:pt x="2499" y="1154"/>
                  <a:pt x="2518" y="1221"/>
                  <a:pt x="2555" y="1277"/>
                </a:cubicBezTo>
                <a:cubicBezTo>
                  <a:pt x="2564" y="1291"/>
                  <a:pt x="2571" y="1306"/>
                  <a:pt x="2580" y="1320"/>
                </a:cubicBezTo>
                <a:cubicBezTo>
                  <a:pt x="2591" y="1337"/>
                  <a:pt x="2615" y="1371"/>
                  <a:pt x="2615" y="1371"/>
                </a:cubicBezTo>
                <a:cubicBezTo>
                  <a:pt x="2621" y="1411"/>
                  <a:pt x="2631" y="1444"/>
                  <a:pt x="2640" y="1483"/>
                </a:cubicBezTo>
                <a:cubicBezTo>
                  <a:pt x="2646" y="1605"/>
                  <a:pt x="2648" y="1714"/>
                  <a:pt x="2692" y="1826"/>
                </a:cubicBezTo>
                <a:cubicBezTo>
                  <a:pt x="2710" y="1922"/>
                  <a:pt x="2687" y="1821"/>
                  <a:pt x="2718" y="1903"/>
                </a:cubicBezTo>
                <a:cubicBezTo>
                  <a:pt x="2734" y="1944"/>
                  <a:pt x="2737" y="1992"/>
                  <a:pt x="2760" y="2031"/>
                </a:cubicBezTo>
                <a:cubicBezTo>
                  <a:pt x="2784" y="2071"/>
                  <a:pt x="2831" y="2102"/>
                  <a:pt x="2863" y="2134"/>
                </a:cubicBezTo>
                <a:cubicBezTo>
                  <a:pt x="2890" y="2161"/>
                  <a:pt x="2923" y="2196"/>
                  <a:pt x="2958" y="2211"/>
                </a:cubicBezTo>
                <a:close/>
              </a:path>
            </a:pathLst>
          </a:custGeom>
          <a:solidFill>
            <a:schemeClr val="accent3">
              <a:lumMod val="40000"/>
              <a:lumOff val="60000"/>
            </a:schemeClr>
          </a:solidFill>
          <a:ln w="12700">
            <a:noFill/>
            <a:round/>
            <a:headEnd type="none" w="sm" len="sm"/>
            <a:tailEnd type="none" w="sm" len="sm"/>
          </a:ln>
          <a:scene3d>
            <a:camera prst="orthographicFront"/>
            <a:lightRig rig="threePt" dir="t"/>
          </a:scene3d>
          <a:sp3d>
            <a:bevelT/>
          </a:sp3d>
        </p:spPr>
        <p:txBody>
          <a:bodyPr wrap="none" anchor="ctr"/>
          <a:lstStyle/>
          <a:p>
            <a:endParaRPr lang="es-MX" dirty="0"/>
          </a:p>
        </p:txBody>
      </p:sp>
      <p:sp>
        <p:nvSpPr>
          <p:cNvPr id="106" name="Text Box 1031"/>
          <p:cNvSpPr txBox="1">
            <a:spLocks noChangeArrowheads="1"/>
          </p:cNvSpPr>
          <p:nvPr/>
        </p:nvSpPr>
        <p:spPr bwMode="auto">
          <a:xfrm>
            <a:off x="1643868" y="5297488"/>
            <a:ext cx="1776004" cy="646331"/>
          </a:xfrm>
          <a:prstGeom prst="rect">
            <a:avLst/>
          </a:prstGeom>
          <a:noFill/>
          <a:ln w="12700">
            <a:noFill/>
            <a:miter lim="800000"/>
            <a:headEnd type="none" w="sm" len="sm"/>
            <a:tailEnd type="none" w="sm" len="sm"/>
          </a:ln>
        </p:spPr>
        <p:txBody>
          <a:bodyPr wrap="square">
            <a:spAutoFit/>
          </a:bodyPr>
          <a:lstStyle/>
          <a:p>
            <a:pPr algn="ctr" eaLnBrk="0" hangingPunct="0"/>
            <a:r>
              <a:rPr lang="es-MX" b="1" dirty="0" smtClean="0">
                <a:solidFill>
                  <a:schemeClr val="bg2"/>
                </a:solidFill>
              </a:rPr>
              <a:t>Neurona</a:t>
            </a:r>
          </a:p>
          <a:p>
            <a:pPr algn="ctr" eaLnBrk="0" hangingPunct="0"/>
            <a:r>
              <a:rPr lang="es-MX" b="1" dirty="0" smtClean="0">
                <a:solidFill>
                  <a:schemeClr val="bg2"/>
                </a:solidFill>
              </a:rPr>
              <a:t>Cuerno dorsal </a:t>
            </a:r>
            <a:endParaRPr lang="es-MX" b="1" dirty="0">
              <a:solidFill>
                <a:schemeClr val="bg2"/>
              </a:solidFill>
            </a:endParaRPr>
          </a:p>
        </p:txBody>
      </p:sp>
      <p:sp>
        <p:nvSpPr>
          <p:cNvPr id="107" name="Text Box 1032"/>
          <p:cNvSpPr txBox="1">
            <a:spLocks noChangeArrowheads="1"/>
          </p:cNvSpPr>
          <p:nvPr/>
        </p:nvSpPr>
        <p:spPr bwMode="auto">
          <a:xfrm>
            <a:off x="427038" y="1878013"/>
            <a:ext cx="1678539"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bg2"/>
                </a:solidFill>
              </a:rPr>
              <a:t>Terminal fibra C</a:t>
            </a:r>
            <a:endParaRPr lang="es-MX" b="1" dirty="0">
              <a:solidFill>
                <a:schemeClr val="bg2"/>
              </a:solidFill>
            </a:endParaRPr>
          </a:p>
        </p:txBody>
      </p:sp>
      <p:sp>
        <p:nvSpPr>
          <p:cNvPr id="108" name="Oval 1036"/>
          <p:cNvSpPr>
            <a:spLocks noChangeArrowheads="1"/>
          </p:cNvSpPr>
          <p:nvPr/>
        </p:nvSpPr>
        <p:spPr bwMode="auto">
          <a:xfrm>
            <a:off x="2506663" y="3305175"/>
            <a:ext cx="180975"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109" name="Oval 1038"/>
          <p:cNvSpPr>
            <a:spLocks noChangeArrowheads="1"/>
          </p:cNvSpPr>
          <p:nvPr/>
        </p:nvSpPr>
        <p:spPr bwMode="auto">
          <a:xfrm>
            <a:off x="2978150" y="3035300"/>
            <a:ext cx="244475" cy="2540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110" name="Oval 1039"/>
          <p:cNvSpPr>
            <a:spLocks noChangeArrowheads="1"/>
          </p:cNvSpPr>
          <p:nvPr/>
        </p:nvSpPr>
        <p:spPr bwMode="auto">
          <a:xfrm>
            <a:off x="3498850" y="2913063"/>
            <a:ext cx="182563"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111" name="Oval 1040"/>
          <p:cNvSpPr>
            <a:spLocks noChangeArrowheads="1"/>
          </p:cNvSpPr>
          <p:nvPr/>
        </p:nvSpPr>
        <p:spPr bwMode="auto">
          <a:xfrm>
            <a:off x="3900488" y="2668588"/>
            <a:ext cx="182562"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112" name="Rectangle 1044"/>
          <p:cNvSpPr>
            <a:spLocks noChangeArrowheads="1"/>
          </p:cNvSpPr>
          <p:nvPr/>
        </p:nvSpPr>
        <p:spPr bwMode="auto">
          <a:xfrm rot="-2549041">
            <a:off x="3471863" y="3598863"/>
            <a:ext cx="55562" cy="285750"/>
          </a:xfrm>
          <a:prstGeom prst="rect">
            <a:avLst/>
          </a:prstGeom>
          <a:solidFill>
            <a:schemeClr val="tx2"/>
          </a:solidFill>
          <a:ln w="9525">
            <a:noFill/>
            <a:miter lim="800000"/>
            <a:headEnd/>
            <a:tailEnd/>
          </a:ln>
        </p:spPr>
        <p:txBody>
          <a:bodyPr wrap="none" anchor="ctr"/>
          <a:lstStyle/>
          <a:p>
            <a:endParaRPr lang="es-MX" b="1" dirty="0">
              <a:solidFill>
                <a:srgbClr val="FAFD00"/>
              </a:solidFill>
            </a:endParaRPr>
          </a:p>
        </p:txBody>
      </p:sp>
      <p:sp>
        <p:nvSpPr>
          <p:cNvPr id="113" name="Rectangle 1051"/>
          <p:cNvSpPr>
            <a:spLocks noChangeArrowheads="1"/>
          </p:cNvSpPr>
          <p:nvPr/>
        </p:nvSpPr>
        <p:spPr bwMode="auto">
          <a:xfrm rot="-503038">
            <a:off x="4078288" y="3228975"/>
            <a:ext cx="55562" cy="285750"/>
          </a:xfrm>
          <a:prstGeom prst="rect">
            <a:avLst/>
          </a:prstGeom>
          <a:solidFill>
            <a:schemeClr val="tx2"/>
          </a:solidFill>
          <a:ln w="9525">
            <a:noFill/>
            <a:miter lim="800000"/>
            <a:headEnd/>
            <a:tailEnd/>
          </a:ln>
        </p:spPr>
        <p:txBody>
          <a:bodyPr wrap="none" anchor="ctr"/>
          <a:lstStyle/>
          <a:p>
            <a:endParaRPr lang="es-MX" b="1" dirty="0">
              <a:solidFill>
                <a:srgbClr val="FAFD00"/>
              </a:solidFill>
            </a:endParaRPr>
          </a:p>
        </p:txBody>
      </p:sp>
      <p:sp>
        <p:nvSpPr>
          <p:cNvPr id="114" name="Text Box 1055"/>
          <p:cNvSpPr txBox="1">
            <a:spLocks noChangeArrowheads="1"/>
          </p:cNvSpPr>
          <p:nvPr/>
        </p:nvSpPr>
        <p:spPr bwMode="auto">
          <a:xfrm>
            <a:off x="2849942" y="3857625"/>
            <a:ext cx="643766" cy="307777"/>
          </a:xfrm>
          <a:prstGeom prst="rect">
            <a:avLst/>
          </a:prstGeom>
          <a:noFill/>
          <a:ln w="12700">
            <a:noFill/>
            <a:miter lim="800000"/>
            <a:headEnd type="none" w="sm" len="sm"/>
            <a:tailEnd type="none" w="sm" len="sm"/>
          </a:ln>
        </p:spPr>
        <p:txBody>
          <a:bodyPr wrap="none">
            <a:spAutoFit/>
          </a:bodyPr>
          <a:lstStyle/>
          <a:p>
            <a:pPr algn="ctr" eaLnBrk="0" hangingPunct="0"/>
            <a:r>
              <a:rPr lang="es-MX" sz="1400" b="1" dirty="0" smtClean="0">
                <a:solidFill>
                  <a:schemeClr val="accent2"/>
                </a:solidFill>
              </a:rPr>
              <a:t>AMPA</a:t>
            </a:r>
            <a:endParaRPr lang="es-MX" sz="1400" b="1" dirty="0">
              <a:solidFill>
                <a:schemeClr val="accent2"/>
              </a:solidFill>
            </a:endParaRPr>
          </a:p>
        </p:txBody>
      </p:sp>
      <p:sp>
        <p:nvSpPr>
          <p:cNvPr id="115" name="Text Box 1056"/>
          <p:cNvSpPr txBox="1">
            <a:spLocks noChangeArrowheads="1"/>
          </p:cNvSpPr>
          <p:nvPr/>
        </p:nvSpPr>
        <p:spPr bwMode="auto">
          <a:xfrm>
            <a:off x="4461373" y="2884488"/>
            <a:ext cx="684803" cy="307777"/>
          </a:xfrm>
          <a:prstGeom prst="rect">
            <a:avLst/>
          </a:prstGeom>
          <a:noFill/>
          <a:ln w="12700">
            <a:noFill/>
            <a:miter lim="800000"/>
            <a:headEnd type="none" w="sm" len="sm"/>
            <a:tailEnd type="none" w="sm" len="sm"/>
          </a:ln>
        </p:spPr>
        <p:txBody>
          <a:bodyPr wrap="none">
            <a:spAutoFit/>
          </a:bodyPr>
          <a:lstStyle/>
          <a:p>
            <a:pPr algn="ctr" eaLnBrk="0" hangingPunct="0"/>
            <a:r>
              <a:rPr lang="es-MX" sz="1400" b="1" dirty="0" smtClean="0">
                <a:solidFill>
                  <a:schemeClr val="accent2"/>
                </a:solidFill>
              </a:rPr>
              <a:t>NMDA</a:t>
            </a:r>
            <a:endParaRPr lang="es-MX" sz="1400" b="1" dirty="0">
              <a:solidFill>
                <a:schemeClr val="accent2"/>
              </a:solidFill>
            </a:endParaRPr>
          </a:p>
        </p:txBody>
      </p:sp>
      <p:sp>
        <p:nvSpPr>
          <p:cNvPr id="116" name="Text Box 1057"/>
          <p:cNvSpPr txBox="1">
            <a:spLocks noChangeArrowheads="1"/>
          </p:cNvSpPr>
          <p:nvPr/>
        </p:nvSpPr>
        <p:spPr bwMode="auto">
          <a:xfrm>
            <a:off x="3778250" y="3894138"/>
            <a:ext cx="574083"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Ca</a:t>
            </a:r>
            <a:r>
              <a:rPr lang="es-MX" b="1" baseline="30000" dirty="0" smtClean="0">
                <a:solidFill>
                  <a:srgbClr val="002060"/>
                </a:solidFill>
              </a:rPr>
              <a:t>++</a:t>
            </a:r>
            <a:endParaRPr lang="es-MX" b="1" dirty="0">
              <a:solidFill>
                <a:srgbClr val="002060"/>
              </a:solidFill>
            </a:endParaRPr>
          </a:p>
        </p:txBody>
      </p:sp>
      <p:sp>
        <p:nvSpPr>
          <p:cNvPr id="117" name="Oval 1059"/>
          <p:cNvSpPr>
            <a:spLocks noChangeArrowheads="1"/>
          </p:cNvSpPr>
          <p:nvPr/>
        </p:nvSpPr>
        <p:spPr bwMode="auto">
          <a:xfrm flipH="1">
            <a:off x="3068638" y="3168650"/>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18" name="Oval 1060"/>
          <p:cNvSpPr>
            <a:spLocks noChangeArrowheads="1"/>
          </p:cNvSpPr>
          <p:nvPr/>
        </p:nvSpPr>
        <p:spPr bwMode="auto">
          <a:xfrm flipH="1">
            <a:off x="3205163" y="3321050"/>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19" name="Oval 1061"/>
          <p:cNvSpPr>
            <a:spLocks noChangeArrowheads="1"/>
          </p:cNvSpPr>
          <p:nvPr/>
        </p:nvSpPr>
        <p:spPr bwMode="auto">
          <a:xfrm flipH="1">
            <a:off x="3146425" y="3460750"/>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0" name="Oval 1062"/>
          <p:cNvSpPr>
            <a:spLocks noChangeArrowheads="1"/>
          </p:cNvSpPr>
          <p:nvPr/>
        </p:nvSpPr>
        <p:spPr bwMode="auto">
          <a:xfrm flipH="1">
            <a:off x="3244850" y="3162300"/>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1" name="Oval 1063"/>
          <p:cNvSpPr>
            <a:spLocks noChangeArrowheads="1"/>
          </p:cNvSpPr>
          <p:nvPr/>
        </p:nvSpPr>
        <p:spPr bwMode="auto">
          <a:xfrm flipH="1">
            <a:off x="3422650" y="3486150"/>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2" name="Oval 1064"/>
          <p:cNvSpPr>
            <a:spLocks noChangeArrowheads="1"/>
          </p:cNvSpPr>
          <p:nvPr/>
        </p:nvSpPr>
        <p:spPr bwMode="auto">
          <a:xfrm flipH="1">
            <a:off x="3609975" y="2997200"/>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3" name="Oval 1065"/>
          <p:cNvSpPr>
            <a:spLocks noChangeArrowheads="1"/>
          </p:cNvSpPr>
          <p:nvPr/>
        </p:nvSpPr>
        <p:spPr bwMode="auto">
          <a:xfrm flipH="1">
            <a:off x="3903663" y="3213100"/>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4" name="Oval 1066"/>
          <p:cNvSpPr>
            <a:spLocks noChangeArrowheads="1"/>
          </p:cNvSpPr>
          <p:nvPr/>
        </p:nvSpPr>
        <p:spPr bwMode="auto">
          <a:xfrm flipH="1">
            <a:off x="3954463" y="2781300"/>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5" name="Oval 1067"/>
          <p:cNvSpPr>
            <a:spLocks noChangeArrowheads="1"/>
          </p:cNvSpPr>
          <p:nvPr/>
        </p:nvSpPr>
        <p:spPr bwMode="auto">
          <a:xfrm flipH="1">
            <a:off x="3892550" y="2940050"/>
            <a:ext cx="65088"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6" name="Oval 1068"/>
          <p:cNvSpPr>
            <a:spLocks noChangeArrowheads="1"/>
          </p:cNvSpPr>
          <p:nvPr/>
        </p:nvSpPr>
        <p:spPr bwMode="auto">
          <a:xfrm flipH="1">
            <a:off x="4100513" y="2965450"/>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7" name="Oval 1069"/>
          <p:cNvSpPr>
            <a:spLocks noChangeArrowheads="1"/>
          </p:cNvSpPr>
          <p:nvPr/>
        </p:nvSpPr>
        <p:spPr bwMode="auto">
          <a:xfrm>
            <a:off x="2506663" y="3802063"/>
            <a:ext cx="298450" cy="139700"/>
          </a:xfrm>
          <a:prstGeom prst="ellipse">
            <a:avLst/>
          </a:prstGeom>
          <a:solidFill>
            <a:srgbClr val="0092FF"/>
          </a:solidFill>
          <a:ln w="12700">
            <a:noFill/>
            <a:round/>
            <a:headEnd type="none" w="sm" len="sm"/>
            <a:tailEnd type="none" w="sm" len="sm"/>
          </a:ln>
        </p:spPr>
        <p:txBody>
          <a:bodyPr wrap="none" anchor="ctr"/>
          <a:lstStyle/>
          <a:p>
            <a:pPr>
              <a:defRPr/>
            </a:pPr>
            <a:endParaRPr lang="es-MX" b="1" dirty="0">
              <a:solidFill>
                <a:srgbClr val="FAFD00"/>
              </a:solidFill>
              <a:ea typeface="+mn-ea"/>
              <a:cs typeface="+mn-cs"/>
            </a:endParaRPr>
          </a:p>
        </p:txBody>
      </p:sp>
      <p:sp>
        <p:nvSpPr>
          <p:cNvPr id="128" name="Freeform 1070"/>
          <p:cNvSpPr>
            <a:spLocks/>
          </p:cNvSpPr>
          <p:nvPr/>
        </p:nvSpPr>
        <p:spPr bwMode="auto">
          <a:xfrm>
            <a:off x="2557463" y="3711575"/>
            <a:ext cx="179387" cy="331788"/>
          </a:xfrm>
          <a:custGeom>
            <a:avLst/>
            <a:gdLst>
              <a:gd name="T0" fmla="*/ 0 w 128"/>
              <a:gd name="T1" fmla="*/ 2147483647 h 209"/>
              <a:gd name="T2" fmla="*/ 2147483647 w 128"/>
              <a:gd name="T3" fmla="*/ 2147483647 h 209"/>
              <a:gd name="T4" fmla="*/ 2147483647 w 128"/>
              <a:gd name="T5" fmla="*/ 2147483647 h 209"/>
              <a:gd name="T6" fmla="*/ 2147483647 w 128"/>
              <a:gd name="T7" fmla="*/ 2147483647 h 209"/>
              <a:gd name="T8" fmla="*/ 2147483647 w 128"/>
              <a:gd name="T9" fmla="*/ 2147483647 h 209"/>
              <a:gd name="T10" fmla="*/ 2147483647 w 128"/>
              <a:gd name="T11" fmla="*/ 2147483647 h 209"/>
              <a:gd name="T12" fmla="*/ 2147483647 w 128"/>
              <a:gd name="T13" fmla="*/ 2147483647 h 209"/>
              <a:gd name="T14" fmla="*/ 2147483647 w 128"/>
              <a:gd name="T15" fmla="*/ 2147483647 h 209"/>
              <a:gd name="T16" fmla="*/ 2147483647 w 128"/>
              <a:gd name="T17" fmla="*/ 2147483647 h 209"/>
              <a:gd name="T18" fmla="*/ 2147483647 w 128"/>
              <a:gd name="T19" fmla="*/ 2147483647 h 209"/>
              <a:gd name="T20" fmla="*/ 2147483647 w 128"/>
              <a:gd name="T21" fmla="*/ 2147483647 h 209"/>
              <a:gd name="T22" fmla="*/ 2147483647 w 128"/>
              <a:gd name="T23" fmla="*/ 2147483647 h 209"/>
              <a:gd name="T24" fmla="*/ 2147483647 w 128"/>
              <a:gd name="T25" fmla="*/ 2147483647 h 209"/>
              <a:gd name="T26" fmla="*/ 2147483647 w 128"/>
              <a:gd name="T27" fmla="*/ 2147483647 h 209"/>
              <a:gd name="T28" fmla="*/ 2147483647 w 128"/>
              <a:gd name="T29" fmla="*/ 2147483647 h 209"/>
              <a:gd name="T30" fmla="*/ 2147483647 w 128"/>
              <a:gd name="T31" fmla="*/ 2147483647 h 209"/>
              <a:gd name="T32" fmla="*/ 2147483647 w 128"/>
              <a:gd name="T33" fmla="*/ 2147483647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209"/>
              <a:gd name="T53" fmla="*/ 128 w 128"/>
              <a:gd name="T54" fmla="*/ 209 h 2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209">
                <a:moveTo>
                  <a:pt x="0" y="21"/>
                </a:moveTo>
                <a:cubicBezTo>
                  <a:pt x="9" y="35"/>
                  <a:pt x="12" y="45"/>
                  <a:pt x="16" y="61"/>
                </a:cubicBezTo>
                <a:cubicBezTo>
                  <a:pt x="17" y="76"/>
                  <a:pt x="14" y="194"/>
                  <a:pt x="36" y="129"/>
                </a:cubicBezTo>
                <a:cubicBezTo>
                  <a:pt x="37" y="114"/>
                  <a:pt x="38" y="100"/>
                  <a:pt x="40" y="85"/>
                </a:cubicBezTo>
                <a:cubicBezTo>
                  <a:pt x="41" y="80"/>
                  <a:pt x="39" y="66"/>
                  <a:pt x="44" y="69"/>
                </a:cubicBezTo>
                <a:cubicBezTo>
                  <a:pt x="51" y="74"/>
                  <a:pt x="62" y="142"/>
                  <a:pt x="64" y="149"/>
                </a:cubicBezTo>
                <a:cubicBezTo>
                  <a:pt x="73" y="136"/>
                  <a:pt x="75" y="124"/>
                  <a:pt x="80" y="109"/>
                </a:cubicBezTo>
                <a:cubicBezTo>
                  <a:pt x="79" y="96"/>
                  <a:pt x="76" y="82"/>
                  <a:pt x="76" y="69"/>
                </a:cubicBezTo>
                <a:cubicBezTo>
                  <a:pt x="76" y="52"/>
                  <a:pt x="78" y="0"/>
                  <a:pt x="80" y="17"/>
                </a:cubicBezTo>
                <a:cubicBezTo>
                  <a:pt x="85" y="58"/>
                  <a:pt x="83" y="100"/>
                  <a:pt x="84" y="141"/>
                </a:cubicBezTo>
                <a:cubicBezTo>
                  <a:pt x="91" y="139"/>
                  <a:pt x="104" y="136"/>
                  <a:pt x="108" y="129"/>
                </a:cubicBezTo>
                <a:cubicBezTo>
                  <a:pt x="112" y="122"/>
                  <a:pt x="116" y="105"/>
                  <a:pt x="116" y="105"/>
                </a:cubicBezTo>
                <a:cubicBezTo>
                  <a:pt x="107" y="17"/>
                  <a:pt x="117" y="96"/>
                  <a:pt x="108" y="141"/>
                </a:cubicBezTo>
                <a:cubicBezTo>
                  <a:pt x="106" y="149"/>
                  <a:pt x="64" y="190"/>
                  <a:pt x="96" y="169"/>
                </a:cubicBezTo>
                <a:cubicBezTo>
                  <a:pt x="105" y="155"/>
                  <a:pt x="112" y="150"/>
                  <a:pt x="128" y="145"/>
                </a:cubicBezTo>
                <a:cubicBezTo>
                  <a:pt x="126" y="151"/>
                  <a:pt x="108" y="189"/>
                  <a:pt x="104" y="193"/>
                </a:cubicBezTo>
                <a:cubicBezTo>
                  <a:pt x="97" y="200"/>
                  <a:pt x="80" y="209"/>
                  <a:pt x="80" y="209"/>
                </a:cubicBezTo>
              </a:path>
            </a:pathLst>
          </a:custGeom>
          <a:noFill/>
          <a:ln w="28575">
            <a:solidFill>
              <a:schemeClr val="accent6"/>
            </a:solidFill>
            <a:round/>
            <a:headEnd type="none" w="sm" len="sm"/>
            <a:tailEnd type="none" w="sm" len="sm"/>
          </a:ln>
        </p:spPr>
        <p:txBody>
          <a:bodyPr wrap="none" anchor="ctr"/>
          <a:lstStyle/>
          <a:p>
            <a:endParaRPr lang="es-MX" dirty="0"/>
          </a:p>
        </p:txBody>
      </p:sp>
      <p:sp>
        <p:nvSpPr>
          <p:cNvPr id="129" name="Rectangle 1071"/>
          <p:cNvSpPr>
            <a:spLocks noChangeArrowheads="1"/>
          </p:cNvSpPr>
          <p:nvPr/>
        </p:nvSpPr>
        <p:spPr bwMode="auto">
          <a:xfrm>
            <a:off x="2579688" y="3414713"/>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130" name="Rectangle 1072"/>
          <p:cNvSpPr>
            <a:spLocks noChangeArrowheads="1"/>
          </p:cNvSpPr>
          <p:nvPr/>
        </p:nvSpPr>
        <p:spPr bwMode="auto">
          <a:xfrm>
            <a:off x="2551113" y="3662363"/>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131" name="Rectangle 1073"/>
          <p:cNvSpPr>
            <a:spLocks noChangeArrowheads="1"/>
          </p:cNvSpPr>
          <p:nvPr/>
        </p:nvSpPr>
        <p:spPr bwMode="auto">
          <a:xfrm>
            <a:off x="2686050" y="3560763"/>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132" name="Text Box 1074"/>
          <p:cNvSpPr txBox="1">
            <a:spLocks noChangeArrowheads="1"/>
          </p:cNvSpPr>
          <p:nvPr/>
        </p:nvSpPr>
        <p:spPr bwMode="auto">
          <a:xfrm>
            <a:off x="1570038" y="3481388"/>
            <a:ext cx="904415"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bg2"/>
                </a:solidFill>
              </a:rPr>
              <a:t>Sustancia P</a:t>
            </a:r>
            <a:endParaRPr lang="es-MX" sz="1200" b="1" dirty="0">
              <a:solidFill>
                <a:schemeClr val="bg2"/>
              </a:solidFill>
            </a:endParaRPr>
          </a:p>
        </p:txBody>
      </p:sp>
      <p:sp>
        <p:nvSpPr>
          <p:cNvPr id="133" name="Text Box 1075"/>
          <p:cNvSpPr txBox="1">
            <a:spLocks noChangeArrowheads="1"/>
          </p:cNvSpPr>
          <p:nvPr/>
        </p:nvSpPr>
        <p:spPr bwMode="auto">
          <a:xfrm>
            <a:off x="2943225" y="2470150"/>
            <a:ext cx="680123" cy="184666"/>
          </a:xfrm>
          <a:prstGeom prst="rect">
            <a:avLst/>
          </a:prstGeom>
          <a:noFill/>
          <a:ln w="12700">
            <a:noFill/>
            <a:miter lim="800000"/>
            <a:headEnd type="none" w="sm" len="sm"/>
            <a:tailEnd type="none" w="sm" len="sm"/>
          </a:ln>
        </p:spPr>
        <p:txBody>
          <a:bodyPr wrap="none" lIns="0" tIns="0" rIns="0" bIns="0">
            <a:spAutoFit/>
          </a:bodyPr>
          <a:lstStyle/>
          <a:p>
            <a:pPr eaLnBrk="0" hangingPunct="0"/>
            <a:r>
              <a:rPr lang="es-MX" sz="1200" b="1" dirty="0" smtClean="0"/>
              <a:t>Glutamato</a:t>
            </a:r>
            <a:endParaRPr lang="es-MX" sz="1200" b="1" dirty="0"/>
          </a:p>
        </p:txBody>
      </p:sp>
      <p:sp>
        <p:nvSpPr>
          <p:cNvPr id="134" name="Line 1085"/>
          <p:cNvSpPr>
            <a:spLocks noChangeShapeType="1"/>
          </p:cNvSpPr>
          <p:nvPr/>
        </p:nvSpPr>
        <p:spPr bwMode="auto">
          <a:xfrm>
            <a:off x="4187825" y="4175125"/>
            <a:ext cx="255588" cy="298450"/>
          </a:xfrm>
          <a:prstGeom prst="line">
            <a:avLst/>
          </a:prstGeom>
          <a:noFill/>
          <a:ln w="38100">
            <a:solidFill>
              <a:schemeClr val="accent1">
                <a:lumMod val="75000"/>
              </a:schemeClr>
            </a:solidFill>
            <a:round/>
            <a:headEnd type="none" w="sm" len="sm"/>
            <a:tailEnd type="triangle" w="med" len="med"/>
          </a:ln>
          <a:effectLst>
            <a:prstShdw prst="shdw17" dist="17961" dir="13500000">
              <a:srgbClr val="001F5C"/>
            </a:prstShdw>
          </a:effectLst>
        </p:spPr>
        <p:txBody>
          <a:bodyPr wrap="none" anchor="ctr"/>
          <a:lstStyle/>
          <a:p>
            <a:endParaRPr lang="es-MX" dirty="0"/>
          </a:p>
        </p:txBody>
      </p:sp>
      <p:grpSp>
        <p:nvGrpSpPr>
          <p:cNvPr id="2" name="Group 1088"/>
          <p:cNvGrpSpPr>
            <a:grpSpLocks/>
          </p:cNvGrpSpPr>
          <p:nvPr/>
        </p:nvGrpSpPr>
        <p:grpSpPr bwMode="auto">
          <a:xfrm>
            <a:off x="2687638" y="4175125"/>
            <a:ext cx="1524000" cy="558800"/>
            <a:chOff x="1869" y="2614"/>
            <a:chExt cx="1080" cy="352"/>
          </a:xfrm>
        </p:grpSpPr>
        <p:sp>
          <p:nvSpPr>
            <p:cNvPr id="136" name="Line 1086"/>
            <p:cNvSpPr>
              <a:spLocks noChangeShapeType="1"/>
            </p:cNvSpPr>
            <p:nvPr/>
          </p:nvSpPr>
          <p:spPr bwMode="auto">
            <a:xfrm>
              <a:off x="1869" y="2614"/>
              <a:ext cx="248" cy="326"/>
            </a:xfrm>
            <a:prstGeom prst="line">
              <a:avLst/>
            </a:prstGeom>
            <a:noFill/>
            <a:ln w="57150">
              <a:solidFill>
                <a:schemeClr val="accent1">
                  <a:lumMod val="75000"/>
                </a:schemeClr>
              </a:solidFill>
              <a:round/>
              <a:headEnd type="none" w="sm" len="sm"/>
              <a:tailEnd type="none" w="sm" len="sm"/>
            </a:ln>
          </p:spPr>
          <p:txBody>
            <a:bodyPr wrap="none" anchor="ctr"/>
            <a:lstStyle/>
            <a:p>
              <a:endParaRPr lang="es-MX" dirty="0"/>
            </a:p>
          </p:txBody>
        </p:sp>
        <p:sp>
          <p:nvSpPr>
            <p:cNvPr id="137" name="Line 1087"/>
            <p:cNvSpPr>
              <a:spLocks noChangeShapeType="1"/>
            </p:cNvSpPr>
            <p:nvPr/>
          </p:nvSpPr>
          <p:spPr bwMode="auto">
            <a:xfrm>
              <a:off x="2117" y="2940"/>
              <a:ext cx="832" cy="26"/>
            </a:xfrm>
            <a:prstGeom prst="line">
              <a:avLst/>
            </a:prstGeom>
            <a:noFill/>
            <a:ln w="57150">
              <a:solidFill>
                <a:schemeClr val="accent1">
                  <a:lumMod val="75000"/>
                </a:schemeClr>
              </a:solidFill>
              <a:round/>
              <a:headEnd type="none" w="sm" len="sm"/>
              <a:tailEnd type="triangle" w="med" len="med"/>
            </a:ln>
          </p:spPr>
          <p:txBody>
            <a:bodyPr wrap="none" anchor="ctr"/>
            <a:lstStyle/>
            <a:p>
              <a:endParaRPr lang="es-MX" dirty="0"/>
            </a:p>
          </p:txBody>
        </p:sp>
      </p:grpSp>
      <p:sp>
        <p:nvSpPr>
          <p:cNvPr id="138" name="Text Box 1089"/>
          <p:cNvSpPr txBox="1">
            <a:spLocks noChangeArrowheads="1"/>
          </p:cNvSpPr>
          <p:nvPr/>
        </p:nvSpPr>
        <p:spPr bwMode="auto">
          <a:xfrm>
            <a:off x="4302125" y="4481513"/>
            <a:ext cx="555936"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PKC</a:t>
            </a:r>
            <a:endParaRPr lang="es-MX" b="1" dirty="0">
              <a:solidFill>
                <a:srgbClr val="002060"/>
              </a:solidFill>
            </a:endParaRPr>
          </a:p>
        </p:txBody>
      </p:sp>
      <p:sp>
        <p:nvSpPr>
          <p:cNvPr id="139" name="Freeform 1090"/>
          <p:cNvSpPr>
            <a:spLocks/>
          </p:cNvSpPr>
          <p:nvPr/>
        </p:nvSpPr>
        <p:spPr bwMode="auto">
          <a:xfrm>
            <a:off x="4379913" y="3549650"/>
            <a:ext cx="393700" cy="896938"/>
          </a:xfrm>
          <a:custGeom>
            <a:avLst/>
            <a:gdLst>
              <a:gd name="T0" fmla="*/ 2147483647 w 279"/>
              <a:gd name="T1" fmla="*/ 2147483647 h 565"/>
              <a:gd name="T2" fmla="*/ 2147483647 w 279"/>
              <a:gd name="T3" fmla="*/ 2147483647 h 565"/>
              <a:gd name="T4" fmla="*/ 2147483647 w 279"/>
              <a:gd name="T5" fmla="*/ 2147483647 h 565"/>
              <a:gd name="T6" fmla="*/ 2147483647 w 279"/>
              <a:gd name="T7" fmla="*/ 2147483647 h 565"/>
              <a:gd name="T8" fmla="*/ 0 w 279"/>
              <a:gd name="T9" fmla="*/ 0 h 565"/>
              <a:gd name="T10" fmla="*/ 0 60000 65536"/>
              <a:gd name="T11" fmla="*/ 0 60000 65536"/>
              <a:gd name="T12" fmla="*/ 0 60000 65536"/>
              <a:gd name="T13" fmla="*/ 0 60000 65536"/>
              <a:gd name="T14" fmla="*/ 0 60000 65536"/>
              <a:gd name="T15" fmla="*/ 0 w 279"/>
              <a:gd name="T16" fmla="*/ 0 h 565"/>
              <a:gd name="T17" fmla="*/ 279 w 279"/>
              <a:gd name="T18" fmla="*/ 565 h 565"/>
            </a:gdLst>
            <a:ahLst/>
            <a:cxnLst>
              <a:cxn ang="T10">
                <a:pos x="T0" y="T1"/>
              </a:cxn>
              <a:cxn ang="T11">
                <a:pos x="T2" y="T3"/>
              </a:cxn>
              <a:cxn ang="T12">
                <a:pos x="T4" y="T5"/>
              </a:cxn>
              <a:cxn ang="T13">
                <a:pos x="T6" y="T7"/>
              </a:cxn>
              <a:cxn ang="T14">
                <a:pos x="T8" y="T9"/>
              </a:cxn>
            </a:cxnLst>
            <a:rect l="T15" t="T16" r="T17" b="T18"/>
            <a:pathLst>
              <a:path w="279" h="565">
                <a:moveTo>
                  <a:pt x="249" y="565"/>
                </a:moveTo>
                <a:cubicBezTo>
                  <a:pt x="273" y="403"/>
                  <a:pt x="279" y="239"/>
                  <a:pt x="189" y="102"/>
                </a:cubicBezTo>
                <a:cubicBezTo>
                  <a:pt x="178" y="85"/>
                  <a:pt x="155" y="79"/>
                  <a:pt x="138" y="68"/>
                </a:cubicBezTo>
                <a:cubicBezTo>
                  <a:pt x="132" y="64"/>
                  <a:pt x="96" y="26"/>
                  <a:pt x="95" y="25"/>
                </a:cubicBezTo>
                <a:cubicBezTo>
                  <a:pt x="70" y="8"/>
                  <a:pt x="31" y="0"/>
                  <a:pt x="0" y="0"/>
                </a:cubicBezTo>
              </a:path>
            </a:pathLst>
          </a:custGeom>
          <a:noFill/>
          <a:ln w="19050">
            <a:solidFill>
              <a:schemeClr val="bg1"/>
            </a:solidFill>
            <a:prstDash val="sysDot"/>
            <a:round/>
            <a:headEnd type="none" w="sm" len="sm"/>
            <a:tailEnd type="triangle" w="med" len="sm"/>
          </a:ln>
        </p:spPr>
        <p:txBody>
          <a:bodyPr wrap="none" anchor="ctr"/>
          <a:lstStyle/>
          <a:p>
            <a:endParaRPr lang="es-MX" dirty="0"/>
          </a:p>
        </p:txBody>
      </p:sp>
      <p:sp>
        <p:nvSpPr>
          <p:cNvPr id="140" name="Freeform 1097"/>
          <p:cNvSpPr>
            <a:spLocks/>
          </p:cNvSpPr>
          <p:nvPr/>
        </p:nvSpPr>
        <p:spPr bwMode="auto">
          <a:xfrm rot="16859418" flipH="1">
            <a:off x="3703637" y="3968751"/>
            <a:ext cx="442913" cy="798512"/>
          </a:xfrm>
          <a:custGeom>
            <a:avLst/>
            <a:gdLst>
              <a:gd name="T0" fmla="*/ 2147483647 w 279"/>
              <a:gd name="T1" fmla="*/ 2147483647 h 565"/>
              <a:gd name="T2" fmla="*/ 2147483647 w 279"/>
              <a:gd name="T3" fmla="*/ 2147483647 h 565"/>
              <a:gd name="T4" fmla="*/ 2147483647 w 279"/>
              <a:gd name="T5" fmla="*/ 2147483647 h 565"/>
              <a:gd name="T6" fmla="*/ 2147483647 w 279"/>
              <a:gd name="T7" fmla="*/ 2147483647 h 565"/>
              <a:gd name="T8" fmla="*/ 0 w 279"/>
              <a:gd name="T9" fmla="*/ 0 h 565"/>
              <a:gd name="T10" fmla="*/ 0 60000 65536"/>
              <a:gd name="T11" fmla="*/ 0 60000 65536"/>
              <a:gd name="T12" fmla="*/ 0 60000 65536"/>
              <a:gd name="T13" fmla="*/ 0 60000 65536"/>
              <a:gd name="T14" fmla="*/ 0 60000 65536"/>
              <a:gd name="T15" fmla="*/ 0 w 279"/>
              <a:gd name="T16" fmla="*/ 0 h 565"/>
              <a:gd name="T17" fmla="*/ 279 w 279"/>
              <a:gd name="T18" fmla="*/ 565 h 565"/>
            </a:gdLst>
            <a:ahLst/>
            <a:cxnLst>
              <a:cxn ang="T10">
                <a:pos x="T0" y="T1"/>
              </a:cxn>
              <a:cxn ang="T11">
                <a:pos x="T2" y="T3"/>
              </a:cxn>
              <a:cxn ang="T12">
                <a:pos x="T4" y="T5"/>
              </a:cxn>
              <a:cxn ang="T13">
                <a:pos x="T6" y="T7"/>
              </a:cxn>
              <a:cxn ang="T14">
                <a:pos x="T8" y="T9"/>
              </a:cxn>
            </a:cxnLst>
            <a:rect l="T15" t="T16" r="T17" b="T18"/>
            <a:pathLst>
              <a:path w="279" h="565">
                <a:moveTo>
                  <a:pt x="249" y="565"/>
                </a:moveTo>
                <a:cubicBezTo>
                  <a:pt x="273" y="403"/>
                  <a:pt x="279" y="239"/>
                  <a:pt x="189" y="102"/>
                </a:cubicBezTo>
                <a:cubicBezTo>
                  <a:pt x="178" y="85"/>
                  <a:pt x="155" y="79"/>
                  <a:pt x="138" y="68"/>
                </a:cubicBezTo>
                <a:cubicBezTo>
                  <a:pt x="132" y="64"/>
                  <a:pt x="96" y="26"/>
                  <a:pt x="95" y="25"/>
                </a:cubicBezTo>
                <a:cubicBezTo>
                  <a:pt x="70" y="8"/>
                  <a:pt x="31" y="0"/>
                  <a:pt x="0" y="0"/>
                </a:cubicBezTo>
              </a:path>
            </a:pathLst>
          </a:custGeom>
          <a:noFill/>
          <a:ln w="19050">
            <a:solidFill>
              <a:schemeClr val="bg1"/>
            </a:solidFill>
            <a:prstDash val="sysDot"/>
            <a:round/>
            <a:headEnd type="none" w="sm" len="sm"/>
            <a:tailEnd type="triangle" w="med" len="sm"/>
          </a:ln>
        </p:spPr>
        <p:txBody>
          <a:bodyPr wrap="none" anchor="ctr"/>
          <a:lstStyle/>
          <a:p>
            <a:endParaRPr lang="es-MX" dirty="0"/>
          </a:p>
        </p:txBody>
      </p:sp>
      <p:sp>
        <p:nvSpPr>
          <p:cNvPr id="141" name="Oval 1100"/>
          <p:cNvSpPr>
            <a:spLocks noChangeArrowheads="1"/>
          </p:cNvSpPr>
          <p:nvPr/>
        </p:nvSpPr>
        <p:spPr bwMode="auto">
          <a:xfrm rot="20337001" flipV="1">
            <a:off x="4181862" y="5167151"/>
            <a:ext cx="109500" cy="346075"/>
          </a:xfrm>
          <a:prstGeom prst="ellipse">
            <a:avLst/>
          </a:prstGeom>
          <a:solidFill>
            <a:srgbClr val="0092FF"/>
          </a:solidFill>
          <a:ln w="28575">
            <a:solidFill>
              <a:srgbClr val="0092FF"/>
            </a:solidFill>
            <a:round/>
            <a:headEnd/>
            <a:tailEnd/>
          </a:ln>
        </p:spPr>
        <p:txBody>
          <a:bodyPr rot="10800000" wrap="none" anchor="ctr"/>
          <a:lstStyle/>
          <a:p>
            <a:pPr>
              <a:defRPr/>
            </a:pPr>
            <a:endParaRPr lang="es-MX" b="1" dirty="0">
              <a:solidFill>
                <a:srgbClr val="FAFD00"/>
              </a:solidFill>
              <a:ea typeface="+mn-ea"/>
              <a:cs typeface="+mn-cs"/>
            </a:endParaRPr>
          </a:p>
        </p:txBody>
      </p:sp>
      <p:sp>
        <p:nvSpPr>
          <p:cNvPr id="142" name="Freeform 1101"/>
          <p:cNvSpPr>
            <a:spLocks/>
          </p:cNvSpPr>
          <p:nvPr/>
        </p:nvSpPr>
        <p:spPr bwMode="auto">
          <a:xfrm rot="14937001">
            <a:off x="4099538" y="5246198"/>
            <a:ext cx="279269" cy="231775"/>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143" name="Text Box 1102"/>
          <p:cNvSpPr txBox="1">
            <a:spLocks noChangeArrowheads="1"/>
          </p:cNvSpPr>
          <p:nvPr/>
        </p:nvSpPr>
        <p:spPr bwMode="auto">
          <a:xfrm>
            <a:off x="3214688" y="4270375"/>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2"/>
                </a:solidFill>
              </a:rPr>
              <a:t>(+)</a:t>
            </a:r>
            <a:endParaRPr lang="es-MX" b="1" dirty="0">
              <a:solidFill>
                <a:schemeClr val="accent2"/>
              </a:solidFill>
            </a:endParaRPr>
          </a:p>
        </p:txBody>
      </p:sp>
      <p:sp>
        <p:nvSpPr>
          <p:cNvPr id="144" name="Text Box 1103"/>
          <p:cNvSpPr txBox="1">
            <a:spLocks noChangeArrowheads="1"/>
          </p:cNvSpPr>
          <p:nvPr/>
        </p:nvSpPr>
        <p:spPr bwMode="auto">
          <a:xfrm>
            <a:off x="4311650" y="4019550"/>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2"/>
                </a:solidFill>
              </a:rPr>
              <a:t>(+)</a:t>
            </a:r>
            <a:endParaRPr lang="es-MX" b="1" dirty="0">
              <a:solidFill>
                <a:schemeClr val="accent2"/>
              </a:solidFill>
            </a:endParaRPr>
          </a:p>
        </p:txBody>
      </p:sp>
      <p:sp>
        <p:nvSpPr>
          <p:cNvPr id="145" name="Line 1104"/>
          <p:cNvSpPr>
            <a:spLocks noChangeShapeType="1"/>
          </p:cNvSpPr>
          <p:nvPr/>
        </p:nvSpPr>
        <p:spPr bwMode="auto">
          <a:xfrm flipV="1">
            <a:off x="4392613" y="4829175"/>
            <a:ext cx="157162" cy="368300"/>
          </a:xfrm>
          <a:prstGeom prst="line">
            <a:avLst/>
          </a:prstGeom>
          <a:noFill/>
          <a:ln w="57150">
            <a:solidFill>
              <a:schemeClr val="accent1">
                <a:lumMod val="75000"/>
              </a:schemeClr>
            </a:solidFill>
            <a:round/>
            <a:headEnd type="none" w="sm" len="sm"/>
            <a:tailEnd type="triangle" w="sm" len="sm"/>
          </a:ln>
        </p:spPr>
        <p:txBody>
          <a:bodyPr wrap="none" anchor="ctr"/>
          <a:lstStyle/>
          <a:p>
            <a:endParaRPr lang="es-MX" dirty="0"/>
          </a:p>
        </p:txBody>
      </p:sp>
      <p:sp>
        <p:nvSpPr>
          <p:cNvPr id="146" name="Text Box 1105"/>
          <p:cNvSpPr txBox="1">
            <a:spLocks noChangeArrowheads="1"/>
          </p:cNvSpPr>
          <p:nvPr/>
        </p:nvSpPr>
        <p:spPr bwMode="auto">
          <a:xfrm>
            <a:off x="4445000" y="5056188"/>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4"/>
                </a:solidFill>
              </a:rPr>
              <a:t>(+)</a:t>
            </a:r>
            <a:endParaRPr lang="es-MX" b="1" dirty="0">
              <a:solidFill>
                <a:schemeClr val="accent4"/>
              </a:solidFill>
            </a:endParaRPr>
          </a:p>
        </p:txBody>
      </p:sp>
      <p:sp>
        <p:nvSpPr>
          <p:cNvPr id="147" name="Text Box 1106"/>
          <p:cNvSpPr txBox="1">
            <a:spLocks noChangeArrowheads="1"/>
          </p:cNvSpPr>
          <p:nvPr/>
        </p:nvSpPr>
        <p:spPr bwMode="auto">
          <a:xfrm>
            <a:off x="4640826" y="5673725"/>
            <a:ext cx="1164100" cy="535531"/>
          </a:xfrm>
          <a:prstGeom prst="rect">
            <a:avLst/>
          </a:prstGeom>
          <a:noFill/>
          <a:ln w="12700">
            <a:noFill/>
            <a:miter lim="800000"/>
            <a:headEnd type="none" w="sm" len="sm"/>
            <a:tailEnd type="none" w="sm" len="sm"/>
          </a:ln>
        </p:spPr>
        <p:txBody>
          <a:bodyPr wrap="none">
            <a:spAutoFit/>
          </a:bodyPr>
          <a:lstStyle/>
          <a:p>
            <a:pPr algn="ctr" eaLnBrk="0" hangingPunct="0">
              <a:lnSpc>
                <a:spcPct val="80000"/>
              </a:lnSpc>
            </a:pPr>
            <a:r>
              <a:rPr lang="es-MX" b="1" dirty="0" smtClean="0">
                <a:solidFill>
                  <a:srgbClr val="002060"/>
                </a:solidFill>
              </a:rPr>
              <a:t>Inducción </a:t>
            </a:r>
          </a:p>
          <a:p>
            <a:pPr algn="ctr" eaLnBrk="0" hangingPunct="0">
              <a:lnSpc>
                <a:spcPct val="80000"/>
              </a:lnSpc>
            </a:pPr>
            <a:r>
              <a:rPr lang="es-MX" b="1" dirty="0" smtClean="0">
                <a:solidFill>
                  <a:srgbClr val="002060"/>
                </a:solidFill>
              </a:rPr>
              <a:t>COX-2</a:t>
            </a:r>
            <a:endParaRPr lang="es-MX" b="1" dirty="0">
              <a:solidFill>
                <a:srgbClr val="002060"/>
              </a:solidFill>
            </a:endParaRPr>
          </a:p>
        </p:txBody>
      </p:sp>
      <p:sp>
        <p:nvSpPr>
          <p:cNvPr id="148" name="Text Box 1108"/>
          <p:cNvSpPr txBox="1">
            <a:spLocks noChangeArrowheads="1"/>
          </p:cNvSpPr>
          <p:nvPr/>
        </p:nvSpPr>
        <p:spPr bwMode="auto">
          <a:xfrm>
            <a:off x="3730625" y="5368925"/>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149" name="Oval 1127"/>
          <p:cNvSpPr>
            <a:spLocks noChangeArrowheads="1"/>
          </p:cNvSpPr>
          <p:nvPr/>
        </p:nvSpPr>
        <p:spPr bwMode="auto">
          <a:xfrm rot="20337001" flipV="1">
            <a:off x="5883276" y="5164671"/>
            <a:ext cx="106575" cy="346075"/>
          </a:xfrm>
          <a:prstGeom prst="ellipse">
            <a:avLst/>
          </a:prstGeom>
          <a:solidFill>
            <a:srgbClr val="0092FF"/>
          </a:solidFill>
          <a:ln w="28575">
            <a:solidFill>
              <a:schemeClr val="accent5"/>
            </a:solidFill>
            <a:round/>
            <a:headEnd/>
            <a:tailEnd/>
          </a:ln>
        </p:spPr>
        <p:txBody>
          <a:bodyPr rot="10800000" wrap="none" anchor="ctr"/>
          <a:lstStyle/>
          <a:p>
            <a:pPr>
              <a:defRPr/>
            </a:pPr>
            <a:endParaRPr lang="es-MX" b="1" dirty="0">
              <a:solidFill>
                <a:srgbClr val="FAFD00"/>
              </a:solidFill>
              <a:ea typeface="+mn-ea"/>
              <a:cs typeface="+mn-cs"/>
            </a:endParaRPr>
          </a:p>
        </p:txBody>
      </p:sp>
      <p:sp>
        <p:nvSpPr>
          <p:cNvPr id="150" name="Freeform 1128"/>
          <p:cNvSpPr>
            <a:spLocks/>
          </p:cNvSpPr>
          <p:nvPr/>
        </p:nvSpPr>
        <p:spPr bwMode="auto">
          <a:xfrm rot="14937001">
            <a:off x="5787844" y="5248580"/>
            <a:ext cx="279269" cy="233362"/>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151" name="Text Box 1129"/>
          <p:cNvSpPr txBox="1">
            <a:spLocks noChangeArrowheads="1"/>
          </p:cNvSpPr>
          <p:nvPr/>
        </p:nvSpPr>
        <p:spPr bwMode="auto">
          <a:xfrm>
            <a:off x="6032500" y="5167313"/>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152" name="Rectangle 1130"/>
          <p:cNvSpPr>
            <a:spLocks noChangeArrowheads="1"/>
          </p:cNvSpPr>
          <p:nvPr/>
        </p:nvSpPr>
        <p:spPr bwMode="auto">
          <a:xfrm rot="-896920">
            <a:off x="5802313" y="5062538"/>
            <a:ext cx="242887" cy="74612"/>
          </a:xfrm>
          <a:prstGeom prst="rect">
            <a:avLst/>
          </a:prstGeom>
          <a:solidFill>
            <a:schemeClr val="bg1"/>
          </a:solidFill>
          <a:ln w="38100" algn="ctr">
            <a:solidFill>
              <a:schemeClr val="accent1"/>
            </a:solidFill>
            <a:miter lim="800000"/>
            <a:headEnd type="none" w="sm" len="sm"/>
            <a:tailEnd type="none" w="sm" len="sm"/>
          </a:ln>
        </p:spPr>
        <p:txBody>
          <a:bodyPr wrap="none" anchor="ctr"/>
          <a:lstStyle/>
          <a:p>
            <a:endParaRPr lang="es-MX" b="1" dirty="0">
              <a:solidFill>
                <a:srgbClr val="FAFD00"/>
              </a:solidFill>
            </a:endParaRPr>
          </a:p>
        </p:txBody>
      </p:sp>
      <p:sp>
        <p:nvSpPr>
          <p:cNvPr id="153" name="Line 1131"/>
          <p:cNvSpPr>
            <a:spLocks noChangeShapeType="1"/>
          </p:cNvSpPr>
          <p:nvPr/>
        </p:nvSpPr>
        <p:spPr bwMode="auto">
          <a:xfrm flipH="1">
            <a:off x="5530850" y="4910138"/>
            <a:ext cx="954088" cy="341312"/>
          </a:xfrm>
          <a:prstGeom prst="line">
            <a:avLst/>
          </a:prstGeom>
          <a:noFill/>
          <a:ln w="28575">
            <a:solidFill>
              <a:schemeClr val="accent5"/>
            </a:solidFill>
            <a:round/>
            <a:headEnd type="none" w="sm" len="sm"/>
            <a:tailEnd type="triangle" w="sm" len="sm"/>
          </a:ln>
        </p:spPr>
        <p:txBody>
          <a:bodyPr wrap="none" anchor="ctr"/>
          <a:lstStyle/>
          <a:p>
            <a:endParaRPr lang="es-MX" dirty="0"/>
          </a:p>
        </p:txBody>
      </p:sp>
      <p:sp>
        <p:nvSpPr>
          <p:cNvPr id="154" name="Text Box 1132"/>
          <p:cNvSpPr txBox="1">
            <a:spLocks noChangeArrowheads="1"/>
          </p:cNvSpPr>
          <p:nvPr/>
        </p:nvSpPr>
        <p:spPr bwMode="auto">
          <a:xfrm>
            <a:off x="5162550" y="5140325"/>
            <a:ext cx="453970" cy="307777"/>
          </a:xfrm>
          <a:prstGeom prst="rect">
            <a:avLst/>
          </a:prstGeom>
          <a:noFill/>
          <a:ln w="12700">
            <a:noFill/>
            <a:miter lim="800000"/>
            <a:headEnd type="none" w="sm" len="sm"/>
            <a:tailEnd type="none" w="sm" len="sm"/>
          </a:ln>
        </p:spPr>
        <p:txBody>
          <a:bodyPr wrap="none">
            <a:spAutoFit/>
          </a:bodyPr>
          <a:lstStyle/>
          <a:p>
            <a:pPr eaLnBrk="0" hangingPunct="0"/>
            <a:r>
              <a:rPr lang="es-MX" sz="1400" b="1" dirty="0" smtClean="0">
                <a:solidFill>
                  <a:schemeClr val="accent5"/>
                </a:solidFill>
              </a:rPr>
              <a:t>Na</a:t>
            </a:r>
            <a:r>
              <a:rPr lang="es-MX" sz="1400" b="1" baseline="30000" dirty="0" smtClean="0">
                <a:solidFill>
                  <a:schemeClr val="accent5"/>
                </a:solidFill>
              </a:rPr>
              <a:t>+</a:t>
            </a:r>
            <a:endParaRPr lang="es-MX" sz="1400" b="1" dirty="0">
              <a:solidFill>
                <a:schemeClr val="accent5"/>
              </a:solidFill>
            </a:endParaRPr>
          </a:p>
        </p:txBody>
      </p:sp>
      <p:sp>
        <p:nvSpPr>
          <p:cNvPr id="155" name="Oval 1144"/>
          <p:cNvSpPr>
            <a:spLocks noChangeArrowheads="1"/>
          </p:cNvSpPr>
          <p:nvPr/>
        </p:nvSpPr>
        <p:spPr bwMode="auto">
          <a:xfrm rot="469103" flipV="1">
            <a:off x="2368550" y="2551113"/>
            <a:ext cx="109538" cy="346075"/>
          </a:xfrm>
          <a:prstGeom prst="ellipse">
            <a:avLst/>
          </a:prstGeom>
          <a:solidFill>
            <a:schemeClr val="accent5"/>
          </a:solidFill>
          <a:ln w="28575">
            <a:solidFill>
              <a:schemeClr val="accent5"/>
            </a:solidFill>
            <a:round/>
            <a:headEnd/>
            <a:tailEnd/>
          </a:ln>
        </p:spPr>
        <p:txBody>
          <a:bodyPr rot="10800000" wrap="none" anchor="ctr"/>
          <a:lstStyle/>
          <a:p>
            <a:pPr>
              <a:defRPr/>
            </a:pPr>
            <a:endParaRPr lang="es-MX" b="1" dirty="0">
              <a:solidFill>
                <a:srgbClr val="FAFD00"/>
              </a:solidFill>
              <a:ea typeface="+mn-ea"/>
              <a:cs typeface="+mn-cs"/>
            </a:endParaRPr>
          </a:p>
        </p:txBody>
      </p:sp>
      <p:sp>
        <p:nvSpPr>
          <p:cNvPr id="156" name="Freeform 1145"/>
          <p:cNvSpPr>
            <a:spLocks/>
          </p:cNvSpPr>
          <p:nvPr/>
        </p:nvSpPr>
        <p:spPr bwMode="auto">
          <a:xfrm rot="-4930897">
            <a:off x="2263776" y="2619375"/>
            <a:ext cx="279400" cy="231775"/>
          </a:xfrm>
          <a:custGeom>
            <a:avLst/>
            <a:gdLst>
              <a:gd name="T0" fmla="*/ 2147483647 w 255"/>
              <a:gd name="T1" fmla="*/ 2147483647 h 254"/>
              <a:gd name="T2" fmla="*/ 2147483647 w 255"/>
              <a:gd name="T3" fmla="*/ 2147483647 h 254"/>
              <a:gd name="T4" fmla="*/ 2147483647 w 255"/>
              <a:gd name="T5" fmla="*/ 2147483647 h 254"/>
              <a:gd name="T6" fmla="*/ 2147483647 w 255"/>
              <a:gd name="T7" fmla="*/ 2147483647 h 254"/>
              <a:gd name="T8" fmla="*/ 2147483647 w 255"/>
              <a:gd name="T9" fmla="*/ 2147483647 h 254"/>
              <a:gd name="T10" fmla="*/ 2147483647 w 255"/>
              <a:gd name="T11" fmla="*/ 2147483647 h 254"/>
              <a:gd name="T12" fmla="*/ 2147483647 w 255"/>
              <a:gd name="T13" fmla="*/ 2147483647 h 254"/>
              <a:gd name="T14" fmla="*/ 2147483647 w 255"/>
              <a:gd name="T15" fmla="*/ 2147483647 h 254"/>
              <a:gd name="T16" fmla="*/ 2147483647 w 255"/>
              <a:gd name="T17" fmla="*/ 2147483647 h 254"/>
              <a:gd name="T18" fmla="*/ 2147483647 w 255"/>
              <a:gd name="T19" fmla="*/ 2147483647 h 254"/>
              <a:gd name="T20" fmla="*/ 2147483647 w 255"/>
              <a:gd name="T21" fmla="*/ 2147483647 h 254"/>
              <a:gd name="T22" fmla="*/ 2147483647 w 255"/>
              <a:gd name="T23" fmla="*/ 2147483647 h 254"/>
              <a:gd name="T24" fmla="*/ 2147483647 w 255"/>
              <a:gd name="T25" fmla="*/ 2147483647 h 254"/>
              <a:gd name="T26" fmla="*/ 2147483647 w 255"/>
              <a:gd name="T27" fmla="*/ 2147483647 h 254"/>
              <a:gd name="T28" fmla="*/ 2147483647 w 255"/>
              <a:gd name="T29" fmla="*/ 2147483647 h 254"/>
              <a:gd name="T30" fmla="*/ 2147483647 w 255"/>
              <a:gd name="T31" fmla="*/ 2147483647 h 254"/>
              <a:gd name="T32" fmla="*/ 2147483647 w 255"/>
              <a:gd name="T33" fmla="*/ 2147483647 h 254"/>
              <a:gd name="T34" fmla="*/ 2147483647 w 255"/>
              <a:gd name="T35" fmla="*/ 2147483647 h 254"/>
              <a:gd name="T36" fmla="*/ 2147483647 w 255"/>
              <a:gd name="T37" fmla="*/ 2147483647 h 254"/>
              <a:gd name="T38" fmla="*/ 2147483647 w 255"/>
              <a:gd name="T39" fmla="*/ 2147483647 h 254"/>
              <a:gd name="T40" fmla="*/ 2147483647 w 255"/>
              <a:gd name="T41" fmla="*/ 2147483647 h 254"/>
              <a:gd name="T42" fmla="*/ 2147483647 w 255"/>
              <a:gd name="T43" fmla="*/ 2147483647 h 254"/>
              <a:gd name="T44" fmla="*/ 2147483647 w 255"/>
              <a:gd name="T45" fmla="*/ 2147483647 h 254"/>
              <a:gd name="T46" fmla="*/ 2147483647 w 255"/>
              <a:gd name="T47" fmla="*/ 2147483647 h 254"/>
              <a:gd name="T48" fmla="*/ 2147483647 w 255"/>
              <a:gd name="T49" fmla="*/ 2147483647 h 254"/>
              <a:gd name="T50" fmla="*/ 2147483647 w 255"/>
              <a:gd name="T51" fmla="*/ 2147483647 h 254"/>
              <a:gd name="T52" fmla="*/ 2147483647 w 255"/>
              <a:gd name="T53" fmla="*/ 2147483647 h 254"/>
              <a:gd name="T54" fmla="*/ 2147483647 w 255"/>
              <a:gd name="T55" fmla="*/ 2147483647 h 254"/>
              <a:gd name="T56" fmla="*/ 2147483647 w 255"/>
              <a:gd name="T57" fmla="*/ 2147483647 h 254"/>
              <a:gd name="T58" fmla="*/ 2147483647 w 255"/>
              <a:gd name="T59" fmla="*/ 2147483647 h 254"/>
              <a:gd name="T60" fmla="*/ 2147483647 w 255"/>
              <a:gd name="T61" fmla="*/ 2147483647 h 254"/>
              <a:gd name="T62" fmla="*/ 2147483647 w 255"/>
              <a:gd name="T63" fmla="*/ 2147483647 h 254"/>
              <a:gd name="T64" fmla="*/ 2147483647 w 255"/>
              <a:gd name="T65" fmla="*/ 2147483647 h 254"/>
              <a:gd name="T66" fmla="*/ 0 w 255"/>
              <a:gd name="T67" fmla="*/ 2147483647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157" name="Text Box 1146"/>
          <p:cNvSpPr txBox="1">
            <a:spLocks noChangeArrowheads="1"/>
          </p:cNvSpPr>
          <p:nvPr/>
        </p:nvSpPr>
        <p:spPr bwMode="auto">
          <a:xfrm>
            <a:off x="1663700" y="2682875"/>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158" name="Text Box 1147"/>
          <p:cNvSpPr txBox="1">
            <a:spLocks noChangeArrowheads="1"/>
          </p:cNvSpPr>
          <p:nvPr/>
        </p:nvSpPr>
        <p:spPr bwMode="auto">
          <a:xfrm>
            <a:off x="2535238" y="2598738"/>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4"/>
                </a:solidFill>
              </a:rPr>
              <a:t>(+)</a:t>
            </a:r>
            <a:endParaRPr lang="es-MX" b="1" dirty="0">
              <a:solidFill>
                <a:schemeClr val="accent4"/>
              </a:solidFill>
            </a:endParaRPr>
          </a:p>
        </p:txBody>
      </p:sp>
      <p:cxnSp>
        <p:nvCxnSpPr>
          <p:cNvPr id="159" name="AutoShape 72"/>
          <p:cNvCxnSpPr>
            <a:cxnSpLocks noChangeShapeType="1"/>
            <a:stCxn id="147" idx="1"/>
            <a:endCxn id="148" idx="1"/>
          </p:cNvCxnSpPr>
          <p:nvPr/>
        </p:nvCxnSpPr>
        <p:spPr bwMode="auto">
          <a:xfrm rot="10800000">
            <a:off x="3730626" y="5507425"/>
            <a:ext cx="910201" cy="434066"/>
          </a:xfrm>
          <a:prstGeom prst="bentConnector3">
            <a:avLst>
              <a:gd name="adj1" fmla="val 125115"/>
            </a:avLst>
          </a:prstGeom>
          <a:noFill/>
          <a:ln w="28575">
            <a:solidFill>
              <a:schemeClr val="accent6"/>
            </a:solidFill>
            <a:miter lim="800000"/>
            <a:headEnd/>
            <a:tailEnd type="triangle" w="med" len="med"/>
          </a:ln>
        </p:spPr>
      </p:cxnSp>
      <p:cxnSp>
        <p:nvCxnSpPr>
          <p:cNvPr id="160" name="AutoShape 73"/>
          <p:cNvCxnSpPr>
            <a:cxnSpLocks noChangeShapeType="1"/>
            <a:stCxn id="147" idx="1"/>
            <a:endCxn id="157" idx="1"/>
          </p:cNvCxnSpPr>
          <p:nvPr/>
        </p:nvCxnSpPr>
        <p:spPr bwMode="auto">
          <a:xfrm rot="10800000">
            <a:off x="1663700" y="2821375"/>
            <a:ext cx="2977126" cy="3120116"/>
          </a:xfrm>
          <a:prstGeom prst="bentConnector3">
            <a:avLst>
              <a:gd name="adj1" fmla="val 107679"/>
            </a:avLst>
          </a:prstGeom>
          <a:noFill/>
          <a:ln w="28575">
            <a:solidFill>
              <a:schemeClr val="accent6"/>
            </a:solidFill>
            <a:miter lim="800000"/>
            <a:headEnd/>
            <a:tailEnd type="triangle" w="med" len="med"/>
          </a:ln>
        </p:spPr>
      </p:cxnSp>
      <p:cxnSp>
        <p:nvCxnSpPr>
          <p:cNvPr id="161" name="AutoShape 78"/>
          <p:cNvCxnSpPr>
            <a:cxnSpLocks noChangeShapeType="1"/>
            <a:stCxn id="147" idx="3"/>
            <a:endCxn id="151" idx="3"/>
          </p:cNvCxnSpPr>
          <p:nvPr/>
        </p:nvCxnSpPr>
        <p:spPr bwMode="auto">
          <a:xfrm flipV="1">
            <a:off x="5804926" y="5305813"/>
            <a:ext cx="720017" cy="635678"/>
          </a:xfrm>
          <a:prstGeom prst="bentConnector3">
            <a:avLst>
              <a:gd name="adj1" fmla="val 131749"/>
            </a:avLst>
          </a:prstGeom>
          <a:noFill/>
          <a:ln w="28575">
            <a:solidFill>
              <a:schemeClr val="accent6"/>
            </a:solidFill>
            <a:miter lim="800000"/>
            <a:headEnd/>
            <a:tailEnd type="triangle" w="med" len="med"/>
          </a:ln>
        </p:spPr>
      </p:cxnSp>
      <p:sp>
        <p:nvSpPr>
          <p:cNvPr id="162" name="Oval 80"/>
          <p:cNvSpPr>
            <a:spLocks noChangeArrowheads="1"/>
          </p:cNvSpPr>
          <p:nvPr/>
        </p:nvSpPr>
        <p:spPr bwMode="auto">
          <a:xfrm>
            <a:off x="4184650" y="3414713"/>
            <a:ext cx="182563" cy="182562"/>
          </a:xfrm>
          <a:prstGeom prst="ellipse">
            <a:avLst/>
          </a:prstGeom>
          <a:solidFill>
            <a:schemeClr val="accent2"/>
          </a:solidFill>
          <a:ln w="9525">
            <a:noFill/>
            <a:round/>
            <a:headEnd/>
            <a:tailEnd/>
          </a:ln>
        </p:spPr>
        <p:txBody>
          <a:bodyPr wrap="none" anchor="ctr"/>
          <a:lstStyle/>
          <a:p>
            <a:pPr algn="ctr"/>
            <a:r>
              <a:rPr lang="es-MX" sz="1000" b="1" dirty="0" smtClean="0">
                <a:solidFill>
                  <a:schemeClr val="tx2"/>
                </a:solidFill>
              </a:rPr>
              <a:t>P</a:t>
            </a:r>
            <a:endParaRPr lang="es-MX" sz="1000" b="1" dirty="0">
              <a:solidFill>
                <a:schemeClr val="tx2"/>
              </a:solidFill>
            </a:endParaRPr>
          </a:p>
        </p:txBody>
      </p:sp>
      <p:sp>
        <p:nvSpPr>
          <p:cNvPr id="163" name="Oval 81"/>
          <p:cNvSpPr>
            <a:spLocks noChangeArrowheads="1"/>
          </p:cNvSpPr>
          <p:nvPr/>
        </p:nvSpPr>
        <p:spPr bwMode="auto">
          <a:xfrm>
            <a:off x="3427413" y="3868738"/>
            <a:ext cx="182562" cy="182562"/>
          </a:xfrm>
          <a:prstGeom prst="ellipse">
            <a:avLst/>
          </a:prstGeom>
          <a:solidFill>
            <a:schemeClr val="accent2"/>
          </a:solidFill>
          <a:ln w="9525">
            <a:noFill/>
            <a:round/>
            <a:headEnd/>
            <a:tailEnd/>
          </a:ln>
        </p:spPr>
        <p:txBody>
          <a:bodyPr wrap="none" anchor="ctr"/>
          <a:lstStyle/>
          <a:p>
            <a:pPr algn="ctr"/>
            <a:r>
              <a:rPr lang="es-MX" sz="1000" b="1" dirty="0" smtClean="0">
                <a:solidFill>
                  <a:schemeClr val="tx2"/>
                </a:solidFill>
              </a:rPr>
              <a:t>P</a:t>
            </a:r>
            <a:endParaRPr lang="es-MX" sz="1000" b="1" dirty="0">
              <a:solidFill>
                <a:schemeClr val="tx2"/>
              </a:solidFill>
            </a:endParaRPr>
          </a:p>
        </p:txBody>
      </p:sp>
      <p:sp>
        <p:nvSpPr>
          <p:cNvPr id="164" name="Oval 1042"/>
          <p:cNvSpPr>
            <a:spLocks noChangeArrowheads="1"/>
          </p:cNvSpPr>
          <p:nvPr/>
        </p:nvSpPr>
        <p:spPr bwMode="auto">
          <a:xfrm rot="1792538">
            <a:off x="3284538" y="3754438"/>
            <a:ext cx="363537" cy="92075"/>
          </a:xfrm>
          <a:prstGeom prst="ellipse">
            <a:avLst/>
          </a:prstGeom>
          <a:solidFill>
            <a:srgbClr val="0092FF"/>
          </a:solidFill>
          <a:ln w="9525">
            <a:noFill/>
            <a:round/>
            <a:headEnd/>
            <a:tailEnd/>
          </a:ln>
        </p:spPr>
        <p:txBody>
          <a:bodyPr wrap="none" anchor="ctr"/>
          <a:lstStyle/>
          <a:p>
            <a:pPr>
              <a:defRPr/>
            </a:pPr>
            <a:endParaRPr lang="es-MX" b="1" dirty="0">
              <a:solidFill>
                <a:srgbClr val="FAFD00"/>
              </a:solidFill>
              <a:ea typeface="+mn-ea"/>
              <a:cs typeface="+mn-cs"/>
            </a:endParaRPr>
          </a:p>
        </p:txBody>
      </p:sp>
      <p:sp>
        <p:nvSpPr>
          <p:cNvPr id="165" name="Oval 1043"/>
          <p:cNvSpPr>
            <a:spLocks noChangeArrowheads="1"/>
          </p:cNvSpPr>
          <p:nvPr/>
        </p:nvSpPr>
        <p:spPr bwMode="auto">
          <a:xfrm rot="3340033">
            <a:off x="3383757" y="3661569"/>
            <a:ext cx="363537" cy="92075"/>
          </a:xfrm>
          <a:prstGeom prst="ellipse">
            <a:avLst/>
          </a:prstGeom>
          <a:solidFill>
            <a:srgbClr val="0092FF"/>
          </a:solidFill>
          <a:ln w="9525">
            <a:noFill/>
            <a:round/>
            <a:headEnd/>
            <a:tailEnd/>
          </a:ln>
        </p:spPr>
        <p:txBody>
          <a:bodyPr rot="10800000" vert="eaVert" wrap="none" anchor="ctr"/>
          <a:lstStyle/>
          <a:p>
            <a:pPr>
              <a:defRPr/>
            </a:pPr>
            <a:endParaRPr lang="es-MX" b="1" dirty="0">
              <a:solidFill>
                <a:srgbClr val="FAFD00"/>
              </a:solidFill>
              <a:ea typeface="+mn-ea"/>
              <a:cs typeface="+mn-cs"/>
            </a:endParaRPr>
          </a:p>
        </p:txBody>
      </p:sp>
      <p:sp>
        <p:nvSpPr>
          <p:cNvPr id="166" name="Oval 1049"/>
          <p:cNvSpPr>
            <a:spLocks noChangeArrowheads="1"/>
          </p:cNvSpPr>
          <p:nvPr/>
        </p:nvSpPr>
        <p:spPr bwMode="auto">
          <a:xfrm rot="3838541">
            <a:off x="3863182" y="3355181"/>
            <a:ext cx="363538" cy="92075"/>
          </a:xfrm>
          <a:prstGeom prst="ellipse">
            <a:avLst/>
          </a:prstGeom>
          <a:solidFill>
            <a:srgbClr val="0092FF"/>
          </a:solidFill>
          <a:ln w="9525">
            <a:noFill/>
            <a:round/>
            <a:headEnd/>
            <a:tailEnd/>
          </a:ln>
        </p:spPr>
        <p:txBody>
          <a:bodyPr rot="10800000" vert="eaVert" wrap="none" anchor="ctr"/>
          <a:lstStyle/>
          <a:p>
            <a:endParaRPr lang="es-MX" b="1" dirty="0">
              <a:solidFill>
                <a:srgbClr val="FAFD00"/>
              </a:solidFill>
            </a:endParaRPr>
          </a:p>
        </p:txBody>
      </p:sp>
      <p:sp>
        <p:nvSpPr>
          <p:cNvPr id="167" name="Oval 1050"/>
          <p:cNvSpPr>
            <a:spLocks noChangeArrowheads="1"/>
          </p:cNvSpPr>
          <p:nvPr/>
        </p:nvSpPr>
        <p:spPr bwMode="auto">
          <a:xfrm rot="5386036">
            <a:off x="3998119" y="3331369"/>
            <a:ext cx="363537" cy="92075"/>
          </a:xfrm>
          <a:prstGeom prst="ellipse">
            <a:avLst/>
          </a:prstGeom>
          <a:solidFill>
            <a:srgbClr val="0092FF"/>
          </a:solidFill>
          <a:ln w="9525">
            <a:noFill/>
            <a:round/>
            <a:headEnd/>
            <a:tailEnd/>
          </a:ln>
        </p:spPr>
        <p:txBody>
          <a:bodyPr rot="10800000" vert="eaVert" wrap="none" anchor="ctr"/>
          <a:lstStyle/>
          <a:p>
            <a:endParaRPr lang="es-MX" b="1" dirty="0">
              <a:solidFill>
                <a:srgbClr val="FAFD00"/>
              </a:solidFill>
            </a:endParaRPr>
          </a:p>
        </p:txBody>
      </p:sp>
      <p:sp>
        <p:nvSpPr>
          <p:cNvPr id="168" name="Line 1054"/>
          <p:cNvSpPr>
            <a:spLocks noChangeShapeType="1"/>
          </p:cNvSpPr>
          <p:nvPr/>
        </p:nvSpPr>
        <p:spPr bwMode="auto">
          <a:xfrm>
            <a:off x="4106863" y="3168650"/>
            <a:ext cx="104775" cy="776288"/>
          </a:xfrm>
          <a:prstGeom prst="line">
            <a:avLst/>
          </a:prstGeom>
          <a:noFill/>
          <a:ln w="28575">
            <a:solidFill>
              <a:schemeClr val="accent6"/>
            </a:solidFill>
            <a:round/>
            <a:headEnd type="none" w="sm" len="sm"/>
            <a:tailEnd type="triangle" w="med" len="med"/>
          </a:ln>
        </p:spPr>
        <p:txBody>
          <a:bodyPr wrap="none" anchor="ctr"/>
          <a:lstStyle/>
          <a:p>
            <a:endParaRPr lang="es-MX" dirty="0"/>
          </a:p>
        </p:txBody>
      </p:sp>
      <p:sp>
        <p:nvSpPr>
          <p:cNvPr id="169" name="Line 1054"/>
          <p:cNvSpPr>
            <a:spLocks noChangeShapeType="1"/>
          </p:cNvSpPr>
          <p:nvPr/>
        </p:nvSpPr>
        <p:spPr bwMode="auto">
          <a:xfrm>
            <a:off x="3311525" y="3582988"/>
            <a:ext cx="523875" cy="417512"/>
          </a:xfrm>
          <a:prstGeom prst="line">
            <a:avLst/>
          </a:prstGeom>
          <a:noFill/>
          <a:ln w="28575">
            <a:solidFill>
              <a:schemeClr val="accent6"/>
            </a:solidFill>
            <a:round/>
            <a:headEnd type="none" w="sm" len="sm"/>
            <a:tailEnd type="triangle" w="med" len="med"/>
          </a:ln>
        </p:spPr>
        <p:txBody>
          <a:bodyPr wrap="none" anchor="ctr"/>
          <a:lstStyle/>
          <a:p>
            <a:endParaRPr lang="es-MX" dirty="0"/>
          </a:p>
        </p:txBody>
      </p:sp>
      <p:sp>
        <p:nvSpPr>
          <p:cNvPr id="170" name="Text Box 1031"/>
          <p:cNvSpPr txBox="1">
            <a:spLocks noChangeArrowheads="1"/>
          </p:cNvSpPr>
          <p:nvPr/>
        </p:nvSpPr>
        <p:spPr bwMode="auto">
          <a:xfrm>
            <a:off x="5729288" y="2124075"/>
            <a:ext cx="2006600" cy="915988"/>
          </a:xfrm>
          <a:prstGeom prst="rect">
            <a:avLst/>
          </a:prstGeom>
          <a:noFill/>
          <a:ln w="12700">
            <a:noFill/>
            <a:miter lim="800000"/>
            <a:headEnd type="none" w="sm" len="sm"/>
            <a:tailEnd type="none" w="sm" len="sm"/>
          </a:ln>
        </p:spPr>
        <p:txBody>
          <a:bodyPr>
            <a:spAutoFit/>
          </a:bodyPr>
          <a:lstStyle/>
          <a:p>
            <a:pPr algn="ctr" eaLnBrk="0" hangingPunct="0"/>
            <a:r>
              <a:rPr lang="es-MX" b="1" dirty="0" smtClean="0">
                <a:solidFill>
                  <a:schemeClr val="bg2"/>
                </a:solidFill>
              </a:rPr>
              <a:t>Muerte celular</a:t>
            </a:r>
          </a:p>
          <a:p>
            <a:pPr algn="ctr" eaLnBrk="0" hangingPunct="0"/>
            <a:r>
              <a:rPr lang="es-MX" b="1" dirty="0" smtClean="0">
                <a:solidFill>
                  <a:schemeClr val="bg2"/>
                </a:solidFill>
              </a:rPr>
              <a:t>Inter-neurona</a:t>
            </a:r>
          </a:p>
          <a:p>
            <a:pPr algn="ctr" eaLnBrk="0" hangingPunct="0"/>
            <a:r>
              <a:rPr lang="es-MX" b="1" dirty="0" smtClean="0">
                <a:solidFill>
                  <a:schemeClr val="bg2"/>
                </a:solidFill>
              </a:rPr>
              <a:t>inhibitoria</a:t>
            </a:r>
            <a:endParaRPr lang="es-MX" b="1" dirty="0">
              <a:solidFill>
                <a:schemeClr val="bg2"/>
              </a:solidFill>
            </a:endParaRPr>
          </a:p>
        </p:txBody>
      </p:sp>
      <p:sp>
        <p:nvSpPr>
          <p:cNvPr id="171" name="Freeform 1034"/>
          <p:cNvSpPr>
            <a:spLocks/>
          </p:cNvSpPr>
          <p:nvPr/>
        </p:nvSpPr>
        <p:spPr bwMode="auto">
          <a:xfrm>
            <a:off x="4872038" y="1330325"/>
            <a:ext cx="1263650" cy="1709738"/>
          </a:xfrm>
          <a:custGeom>
            <a:avLst/>
            <a:gdLst>
              <a:gd name="T0" fmla="*/ 2147483647 w 796"/>
              <a:gd name="T1" fmla="*/ 0 h 1077"/>
              <a:gd name="T2" fmla="*/ 2147483647 w 796"/>
              <a:gd name="T3" fmla="*/ 2147483647 h 1077"/>
              <a:gd name="T4" fmla="*/ 2147483647 w 796"/>
              <a:gd name="T5" fmla="*/ 2147483647 h 1077"/>
              <a:gd name="T6" fmla="*/ 2147483647 w 796"/>
              <a:gd name="T7" fmla="*/ 2147483647 h 1077"/>
              <a:gd name="T8" fmla="*/ 2147483647 w 796"/>
              <a:gd name="T9" fmla="*/ 2147483647 h 1077"/>
              <a:gd name="T10" fmla="*/ 2147483647 w 796"/>
              <a:gd name="T11" fmla="*/ 2147483647 h 1077"/>
              <a:gd name="T12" fmla="*/ 2147483647 w 796"/>
              <a:gd name="T13" fmla="*/ 2147483647 h 1077"/>
              <a:gd name="T14" fmla="*/ 2147483647 w 796"/>
              <a:gd name="T15" fmla="*/ 2147483647 h 1077"/>
              <a:gd name="T16" fmla="*/ 2147483647 w 796"/>
              <a:gd name="T17" fmla="*/ 2147483647 h 1077"/>
              <a:gd name="T18" fmla="*/ 2147483647 w 796"/>
              <a:gd name="T19" fmla="*/ 2147483647 h 1077"/>
              <a:gd name="T20" fmla="*/ 2147483647 w 796"/>
              <a:gd name="T21" fmla="*/ 2147483647 h 1077"/>
              <a:gd name="T22" fmla="*/ 2147483647 w 796"/>
              <a:gd name="T23" fmla="*/ 2147483647 h 1077"/>
              <a:gd name="T24" fmla="*/ 2147483647 w 796"/>
              <a:gd name="T25" fmla="*/ 2147483647 h 1077"/>
              <a:gd name="T26" fmla="*/ 2147483647 w 796"/>
              <a:gd name="T27" fmla="*/ 2147483647 h 1077"/>
              <a:gd name="T28" fmla="*/ 2147483647 w 796"/>
              <a:gd name="T29" fmla="*/ 2147483647 h 1077"/>
              <a:gd name="T30" fmla="*/ 2147483647 w 796"/>
              <a:gd name="T31" fmla="*/ 2147483647 h 1077"/>
              <a:gd name="T32" fmla="*/ 2147483647 w 796"/>
              <a:gd name="T33" fmla="*/ 2147483647 h 1077"/>
              <a:gd name="T34" fmla="*/ 2147483647 w 796"/>
              <a:gd name="T35" fmla="*/ 2147483647 h 1077"/>
              <a:gd name="T36" fmla="*/ 2147483647 w 796"/>
              <a:gd name="T37" fmla="*/ 2147483647 h 1077"/>
              <a:gd name="T38" fmla="*/ 2147483647 w 796"/>
              <a:gd name="T39" fmla="*/ 2147483647 h 1077"/>
              <a:gd name="T40" fmla="*/ 2147483647 w 796"/>
              <a:gd name="T41" fmla="*/ 2147483647 h 1077"/>
              <a:gd name="T42" fmla="*/ 2147483647 w 796"/>
              <a:gd name="T43" fmla="*/ 2147483647 h 1077"/>
              <a:gd name="T44" fmla="*/ 2147483647 w 796"/>
              <a:gd name="T45" fmla="*/ 2147483647 h 1077"/>
              <a:gd name="T46" fmla="*/ 2147483647 w 796"/>
              <a:gd name="T47" fmla="*/ 2147483647 h 1077"/>
              <a:gd name="T48" fmla="*/ 2147483647 w 796"/>
              <a:gd name="T49" fmla="*/ 2147483647 h 1077"/>
              <a:gd name="T50" fmla="*/ 2147483647 w 796"/>
              <a:gd name="T51" fmla="*/ 2147483647 h 1077"/>
              <a:gd name="T52" fmla="*/ 2147483647 w 796"/>
              <a:gd name="T53" fmla="*/ 2147483647 h 1077"/>
              <a:gd name="T54" fmla="*/ 2147483647 w 796"/>
              <a:gd name="T55" fmla="*/ 2147483647 h 1077"/>
              <a:gd name="T56" fmla="*/ 2147483647 w 796"/>
              <a:gd name="T57" fmla="*/ 2147483647 h 1077"/>
              <a:gd name="T58" fmla="*/ 2147483647 w 796"/>
              <a:gd name="T59" fmla="*/ 2147483647 h 1077"/>
              <a:gd name="T60" fmla="*/ 2147483647 w 796"/>
              <a:gd name="T61" fmla="*/ 2147483647 h 1077"/>
              <a:gd name="T62" fmla="*/ 2147483647 w 796"/>
              <a:gd name="T63" fmla="*/ 2147483647 h 1077"/>
              <a:gd name="T64" fmla="*/ 2147483647 w 796"/>
              <a:gd name="T65" fmla="*/ 2147483647 h 1077"/>
              <a:gd name="T66" fmla="*/ 2147483647 w 796"/>
              <a:gd name="T67" fmla="*/ 2147483647 h 1077"/>
              <a:gd name="T68" fmla="*/ 2147483647 w 796"/>
              <a:gd name="T69" fmla="*/ 2147483647 h 1077"/>
              <a:gd name="T70" fmla="*/ 2147483647 w 796"/>
              <a:gd name="T71" fmla="*/ 2147483647 h 1077"/>
              <a:gd name="T72" fmla="*/ 2147483647 w 796"/>
              <a:gd name="T73" fmla="*/ 2147483647 h 1077"/>
              <a:gd name="T74" fmla="*/ 2147483647 w 796"/>
              <a:gd name="T75" fmla="*/ 2147483647 h 1077"/>
              <a:gd name="T76" fmla="*/ 2147483647 w 796"/>
              <a:gd name="T77" fmla="*/ 2147483647 h 1077"/>
              <a:gd name="T78" fmla="*/ 2147483647 w 796"/>
              <a:gd name="T79" fmla="*/ 2147483647 h 1077"/>
              <a:gd name="T80" fmla="*/ 2147483647 w 796"/>
              <a:gd name="T81" fmla="*/ 0 h 10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6"/>
              <a:gd name="T124" fmla="*/ 0 h 1077"/>
              <a:gd name="T125" fmla="*/ 1959 w 796"/>
              <a:gd name="T126" fmla="*/ 1340 h 10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6" h="1077">
                <a:moveTo>
                  <a:pt x="589" y="98"/>
                </a:moveTo>
                <a:cubicBezTo>
                  <a:pt x="626" y="95"/>
                  <a:pt x="638" y="70"/>
                  <a:pt x="656" y="64"/>
                </a:cubicBezTo>
                <a:cubicBezTo>
                  <a:pt x="674" y="58"/>
                  <a:pt x="681" y="74"/>
                  <a:pt x="699" y="64"/>
                </a:cubicBezTo>
                <a:cubicBezTo>
                  <a:pt x="717" y="54"/>
                  <a:pt x="753" y="4"/>
                  <a:pt x="766" y="2"/>
                </a:cubicBezTo>
                <a:cubicBezTo>
                  <a:pt x="779" y="0"/>
                  <a:pt x="771" y="39"/>
                  <a:pt x="776" y="50"/>
                </a:cubicBezTo>
                <a:cubicBezTo>
                  <a:pt x="781" y="61"/>
                  <a:pt x="794" y="66"/>
                  <a:pt x="795" y="69"/>
                </a:cubicBezTo>
                <a:cubicBezTo>
                  <a:pt x="796" y="72"/>
                  <a:pt x="793" y="54"/>
                  <a:pt x="785" y="71"/>
                </a:cubicBezTo>
                <a:cubicBezTo>
                  <a:pt x="777" y="88"/>
                  <a:pt x="760" y="137"/>
                  <a:pt x="749" y="170"/>
                </a:cubicBezTo>
                <a:cubicBezTo>
                  <a:pt x="742" y="193"/>
                  <a:pt x="726" y="211"/>
                  <a:pt x="721" y="233"/>
                </a:cubicBezTo>
                <a:cubicBezTo>
                  <a:pt x="698" y="330"/>
                  <a:pt x="728" y="215"/>
                  <a:pt x="698" y="302"/>
                </a:cubicBezTo>
                <a:cubicBezTo>
                  <a:pt x="690" y="325"/>
                  <a:pt x="696" y="342"/>
                  <a:pt x="686" y="363"/>
                </a:cubicBezTo>
                <a:cubicBezTo>
                  <a:pt x="685" y="405"/>
                  <a:pt x="687" y="377"/>
                  <a:pt x="669" y="439"/>
                </a:cubicBezTo>
                <a:cubicBezTo>
                  <a:pt x="656" y="481"/>
                  <a:pt x="649" y="528"/>
                  <a:pt x="642" y="572"/>
                </a:cubicBezTo>
                <a:cubicBezTo>
                  <a:pt x="630" y="634"/>
                  <a:pt x="652" y="691"/>
                  <a:pt x="665" y="756"/>
                </a:cubicBezTo>
                <a:cubicBezTo>
                  <a:pt x="709" y="840"/>
                  <a:pt x="728" y="931"/>
                  <a:pt x="714" y="1011"/>
                </a:cubicBezTo>
                <a:cubicBezTo>
                  <a:pt x="722" y="1058"/>
                  <a:pt x="718" y="1059"/>
                  <a:pt x="681" y="1077"/>
                </a:cubicBezTo>
                <a:cubicBezTo>
                  <a:pt x="631" y="1021"/>
                  <a:pt x="584" y="965"/>
                  <a:pt x="529" y="916"/>
                </a:cubicBezTo>
                <a:cubicBezTo>
                  <a:pt x="520" y="906"/>
                  <a:pt x="511" y="896"/>
                  <a:pt x="500" y="889"/>
                </a:cubicBezTo>
                <a:cubicBezTo>
                  <a:pt x="485" y="878"/>
                  <a:pt x="452" y="867"/>
                  <a:pt x="452" y="867"/>
                </a:cubicBezTo>
                <a:cubicBezTo>
                  <a:pt x="394" y="818"/>
                  <a:pt x="333" y="802"/>
                  <a:pt x="269" y="792"/>
                </a:cubicBezTo>
                <a:cubicBezTo>
                  <a:pt x="259" y="791"/>
                  <a:pt x="250" y="785"/>
                  <a:pt x="240" y="785"/>
                </a:cubicBezTo>
                <a:cubicBezTo>
                  <a:pt x="204" y="787"/>
                  <a:pt x="189" y="804"/>
                  <a:pt x="159" y="819"/>
                </a:cubicBezTo>
                <a:cubicBezTo>
                  <a:pt x="133" y="834"/>
                  <a:pt x="103" y="839"/>
                  <a:pt x="74" y="848"/>
                </a:cubicBezTo>
                <a:cubicBezTo>
                  <a:pt x="59" y="841"/>
                  <a:pt x="34" y="842"/>
                  <a:pt x="26" y="826"/>
                </a:cubicBezTo>
                <a:cubicBezTo>
                  <a:pt x="24" y="824"/>
                  <a:pt x="1" y="781"/>
                  <a:pt x="1" y="775"/>
                </a:cubicBezTo>
                <a:cubicBezTo>
                  <a:pt x="0" y="734"/>
                  <a:pt x="16" y="718"/>
                  <a:pt x="32" y="690"/>
                </a:cubicBezTo>
                <a:cubicBezTo>
                  <a:pt x="96" y="642"/>
                  <a:pt x="151" y="603"/>
                  <a:pt x="220" y="566"/>
                </a:cubicBezTo>
                <a:cubicBezTo>
                  <a:pt x="248" y="540"/>
                  <a:pt x="278" y="516"/>
                  <a:pt x="305" y="490"/>
                </a:cubicBezTo>
                <a:cubicBezTo>
                  <a:pt x="323" y="471"/>
                  <a:pt x="317" y="463"/>
                  <a:pt x="328" y="440"/>
                </a:cubicBezTo>
                <a:cubicBezTo>
                  <a:pt x="346" y="404"/>
                  <a:pt x="356" y="422"/>
                  <a:pt x="370" y="365"/>
                </a:cubicBezTo>
                <a:cubicBezTo>
                  <a:pt x="381" y="319"/>
                  <a:pt x="373" y="338"/>
                  <a:pt x="393" y="307"/>
                </a:cubicBezTo>
                <a:cubicBezTo>
                  <a:pt x="402" y="267"/>
                  <a:pt x="417" y="234"/>
                  <a:pt x="428" y="196"/>
                </a:cubicBezTo>
                <a:cubicBezTo>
                  <a:pt x="430" y="189"/>
                  <a:pt x="427" y="195"/>
                  <a:pt x="428" y="176"/>
                </a:cubicBezTo>
                <a:cubicBezTo>
                  <a:pt x="429" y="157"/>
                  <a:pt x="408" y="95"/>
                  <a:pt x="435" y="82"/>
                </a:cubicBezTo>
                <a:cubicBezTo>
                  <a:pt x="462" y="69"/>
                  <a:pt x="552" y="101"/>
                  <a:pt x="589" y="98"/>
                </a:cubicBezTo>
                <a:close/>
              </a:path>
            </a:pathLst>
          </a:custGeom>
          <a:gradFill rotWithShape="0">
            <a:gsLst>
              <a:gs pos="0">
                <a:schemeClr val="bg2"/>
              </a:gs>
              <a:gs pos="100000">
                <a:schemeClr val="tx2"/>
              </a:gs>
            </a:gsLst>
            <a:path path="rect">
              <a:fillToRect t="100000" r="100000"/>
            </a:path>
          </a:gradFill>
          <a:ln w="12700">
            <a:noFill/>
            <a:round/>
            <a:headEnd type="none" w="sm" len="sm"/>
            <a:tailEnd type="none" w="sm" len="sm"/>
          </a:ln>
          <a:scene3d>
            <a:camera prst="orthographicFront"/>
            <a:lightRig rig="threePt" dir="t"/>
          </a:scene3d>
          <a:sp3d>
            <a:bevelT/>
          </a:sp3d>
        </p:spPr>
        <p:txBody>
          <a:bodyPr wrap="none" anchor="ctr"/>
          <a:lstStyle/>
          <a:p>
            <a:endParaRPr lang="es-MX" dirty="0"/>
          </a:p>
        </p:txBody>
      </p:sp>
      <p:sp>
        <p:nvSpPr>
          <p:cNvPr id="172" name="Oval 1077"/>
          <p:cNvSpPr>
            <a:spLocks noChangeArrowheads="1"/>
          </p:cNvSpPr>
          <p:nvPr/>
        </p:nvSpPr>
        <p:spPr bwMode="auto">
          <a:xfrm>
            <a:off x="5578475" y="2573338"/>
            <a:ext cx="266700" cy="295275"/>
          </a:xfrm>
          <a:prstGeom prst="ellipse">
            <a:avLst/>
          </a:prstGeom>
          <a:solidFill>
            <a:schemeClr val="tx2"/>
          </a:solidFill>
          <a:ln w="12700">
            <a:solidFill>
              <a:schemeClr val="tx2"/>
            </a:solidFill>
            <a:round/>
            <a:headEnd type="none" w="sm" len="sm"/>
            <a:tailEnd type="none" w="sm" len="sm"/>
          </a:ln>
        </p:spPr>
        <p:txBody>
          <a:bodyPr wrap="none" anchor="ctr"/>
          <a:lstStyle/>
          <a:p>
            <a:endParaRPr lang="es-MX" b="1" dirty="0">
              <a:solidFill>
                <a:srgbClr val="FAFD00"/>
              </a:solidFill>
            </a:endParaRPr>
          </a:p>
        </p:txBody>
      </p:sp>
      <p:sp>
        <p:nvSpPr>
          <p:cNvPr id="173" name="Oval 1080"/>
          <p:cNvSpPr>
            <a:spLocks noChangeArrowheads="1"/>
          </p:cNvSpPr>
          <p:nvPr/>
        </p:nvSpPr>
        <p:spPr bwMode="auto">
          <a:xfrm>
            <a:off x="5203825" y="2403475"/>
            <a:ext cx="260350" cy="295275"/>
          </a:xfrm>
          <a:prstGeom prst="ellipse">
            <a:avLst/>
          </a:prstGeom>
          <a:solidFill>
            <a:schemeClr val="tx2"/>
          </a:solidFill>
          <a:ln w="12700">
            <a:solidFill>
              <a:schemeClr val="tx2"/>
            </a:solidFill>
            <a:round/>
            <a:headEnd type="none" w="sm" len="sm"/>
            <a:tailEnd type="none" w="sm" len="sm"/>
          </a:ln>
        </p:spPr>
        <p:txBody>
          <a:bodyPr wrap="none" anchor="ctr"/>
          <a:lstStyle/>
          <a:p>
            <a:endParaRPr lang="es-MX" b="1" dirty="0">
              <a:solidFill>
                <a:srgbClr val="FAFD00"/>
              </a:solidFill>
            </a:endParaRPr>
          </a:p>
        </p:txBody>
      </p:sp>
      <p:sp>
        <p:nvSpPr>
          <p:cNvPr id="174" name="Text Box 1032"/>
          <p:cNvSpPr txBox="1">
            <a:spLocks noChangeArrowheads="1"/>
          </p:cNvSpPr>
          <p:nvPr/>
        </p:nvSpPr>
        <p:spPr bwMode="auto">
          <a:xfrm>
            <a:off x="3923928" y="1511300"/>
            <a:ext cx="1656184" cy="840230"/>
          </a:xfrm>
          <a:prstGeom prst="rect">
            <a:avLst/>
          </a:prstGeom>
          <a:noFill/>
          <a:ln w="12700">
            <a:noFill/>
            <a:miter lim="800000"/>
            <a:headEnd type="none" w="sm" len="sm"/>
            <a:tailEnd type="none" w="sm" len="sm"/>
          </a:ln>
        </p:spPr>
        <p:txBody>
          <a:bodyPr wrap="square">
            <a:spAutoFit/>
          </a:bodyPr>
          <a:lstStyle/>
          <a:p>
            <a:pPr algn="ctr" eaLnBrk="0" hangingPunct="0">
              <a:lnSpc>
                <a:spcPct val="90000"/>
              </a:lnSpc>
            </a:pPr>
            <a:r>
              <a:rPr lang="es-MX" b="1" dirty="0" smtClean="0">
                <a:solidFill>
                  <a:schemeClr val="bg2"/>
                </a:solidFill>
              </a:rPr>
              <a:t>Nueva Fibra A formando sinapsis</a:t>
            </a:r>
            <a:endParaRPr lang="es-MX" b="1" dirty="0">
              <a:solidFill>
                <a:srgbClr val="FF0066"/>
              </a:solidFill>
            </a:endParaRPr>
          </a:p>
        </p:txBody>
      </p:sp>
      <p:sp>
        <p:nvSpPr>
          <p:cNvPr id="175" name="Oval 1062"/>
          <p:cNvSpPr>
            <a:spLocks noChangeArrowheads="1"/>
          </p:cNvSpPr>
          <p:nvPr/>
        </p:nvSpPr>
        <p:spPr bwMode="auto">
          <a:xfrm flipH="1">
            <a:off x="5419725" y="267017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76" name="Oval 1059"/>
          <p:cNvSpPr>
            <a:spLocks noChangeArrowheads="1"/>
          </p:cNvSpPr>
          <p:nvPr/>
        </p:nvSpPr>
        <p:spPr bwMode="auto">
          <a:xfrm flipH="1">
            <a:off x="5349875" y="282892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77" name="Oval 1062"/>
          <p:cNvSpPr>
            <a:spLocks noChangeArrowheads="1"/>
          </p:cNvSpPr>
          <p:nvPr/>
        </p:nvSpPr>
        <p:spPr bwMode="auto">
          <a:xfrm flipH="1">
            <a:off x="5526088" y="282257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78" name="Oval 1059"/>
          <p:cNvSpPr>
            <a:spLocks noChangeArrowheads="1"/>
          </p:cNvSpPr>
          <p:nvPr/>
        </p:nvSpPr>
        <p:spPr bwMode="auto">
          <a:xfrm flipH="1">
            <a:off x="5435600" y="279717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79" name="Oval 1062"/>
          <p:cNvSpPr>
            <a:spLocks noChangeArrowheads="1"/>
          </p:cNvSpPr>
          <p:nvPr/>
        </p:nvSpPr>
        <p:spPr bwMode="auto">
          <a:xfrm flipH="1">
            <a:off x="5611813" y="279082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80" name="Text Box 1056"/>
          <p:cNvSpPr txBox="1">
            <a:spLocks noChangeArrowheads="1"/>
          </p:cNvSpPr>
          <p:nvPr/>
        </p:nvSpPr>
        <p:spPr bwMode="auto">
          <a:xfrm>
            <a:off x="5397879" y="3243263"/>
            <a:ext cx="643766" cy="307777"/>
          </a:xfrm>
          <a:prstGeom prst="rect">
            <a:avLst/>
          </a:prstGeom>
          <a:noFill/>
          <a:ln w="12700">
            <a:noFill/>
            <a:miter lim="800000"/>
            <a:headEnd type="none" w="sm" len="sm"/>
            <a:tailEnd type="none" w="sm" len="sm"/>
          </a:ln>
        </p:spPr>
        <p:txBody>
          <a:bodyPr wrap="none">
            <a:spAutoFit/>
          </a:bodyPr>
          <a:lstStyle/>
          <a:p>
            <a:pPr algn="ctr" eaLnBrk="0" hangingPunct="0"/>
            <a:r>
              <a:rPr lang="es-MX" sz="1400" b="1" dirty="0" smtClean="0">
                <a:solidFill>
                  <a:schemeClr val="accent2"/>
                </a:solidFill>
              </a:rPr>
              <a:t>AMPA</a:t>
            </a:r>
            <a:endParaRPr lang="es-MX" sz="1400" b="1" dirty="0">
              <a:solidFill>
                <a:schemeClr val="accent2"/>
              </a:solidFill>
            </a:endParaRPr>
          </a:p>
        </p:txBody>
      </p:sp>
      <p:sp>
        <p:nvSpPr>
          <p:cNvPr id="181" name="Oval 1059"/>
          <p:cNvSpPr>
            <a:spLocks noChangeArrowheads="1"/>
          </p:cNvSpPr>
          <p:nvPr/>
        </p:nvSpPr>
        <p:spPr bwMode="auto">
          <a:xfrm flipH="1">
            <a:off x="5287963" y="249872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82" name="Oval 1062"/>
          <p:cNvSpPr>
            <a:spLocks noChangeArrowheads="1"/>
          </p:cNvSpPr>
          <p:nvPr/>
        </p:nvSpPr>
        <p:spPr bwMode="auto">
          <a:xfrm flipH="1">
            <a:off x="5678488" y="266382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83" name="Oval 1062"/>
          <p:cNvSpPr>
            <a:spLocks noChangeArrowheads="1"/>
          </p:cNvSpPr>
          <p:nvPr/>
        </p:nvSpPr>
        <p:spPr bwMode="auto">
          <a:xfrm flipH="1">
            <a:off x="5519738" y="2713038"/>
            <a:ext cx="66675" cy="74612"/>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84" name="Oval 1062"/>
          <p:cNvSpPr>
            <a:spLocks noChangeArrowheads="1"/>
          </p:cNvSpPr>
          <p:nvPr/>
        </p:nvSpPr>
        <p:spPr bwMode="auto">
          <a:xfrm flipH="1">
            <a:off x="5695950" y="303847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85" name="Oval 1062"/>
          <p:cNvSpPr>
            <a:spLocks noChangeArrowheads="1"/>
          </p:cNvSpPr>
          <p:nvPr/>
        </p:nvSpPr>
        <p:spPr bwMode="auto">
          <a:xfrm flipH="1">
            <a:off x="5749925" y="2897188"/>
            <a:ext cx="66675" cy="74612"/>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86" name="Rectangle 1115"/>
          <p:cNvSpPr>
            <a:spLocks noChangeArrowheads="1"/>
          </p:cNvSpPr>
          <p:nvPr/>
        </p:nvSpPr>
        <p:spPr bwMode="auto">
          <a:xfrm rot="884925">
            <a:off x="5225738" y="2706213"/>
            <a:ext cx="63500" cy="254000"/>
          </a:xfrm>
          <a:prstGeom prst="rect">
            <a:avLst/>
          </a:prstGeom>
          <a:solidFill>
            <a:schemeClr val="tx2"/>
          </a:solidFill>
          <a:ln w="9525">
            <a:noFill/>
            <a:miter lim="800000"/>
            <a:headEnd/>
            <a:tailEnd/>
          </a:ln>
        </p:spPr>
        <p:txBody>
          <a:bodyPr wrap="none" anchor="ctr"/>
          <a:lstStyle/>
          <a:p>
            <a:endParaRPr lang="es-MX" b="1" dirty="0">
              <a:solidFill>
                <a:srgbClr val="FAFD00"/>
              </a:solidFill>
            </a:endParaRPr>
          </a:p>
        </p:txBody>
      </p:sp>
      <p:sp>
        <p:nvSpPr>
          <p:cNvPr id="187" name="Oval 1113"/>
          <p:cNvSpPr>
            <a:spLocks noChangeArrowheads="1"/>
          </p:cNvSpPr>
          <p:nvPr/>
        </p:nvSpPr>
        <p:spPr bwMode="auto">
          <a:xfrm rot="5226504">
            <a:off x="5023675" y="2777234"/>
            <a:ext cx="323850" cy="103188"/>
          </a:xfrm>
          <a:prstGeom prst="ellipse">
            <a:avLst/>
          </a:prstGeom>
          <a:solidFill>
            <a:srgbClr val="0092FF"/>
          </a:solidFill>
          <a:ln w="9525">
            <a:noFill/>
            <a:round/>
            <a:headEnd/>
            <a:tailEnd/>
          </a:ln>
        </p:spPr>
        <p:txBody>
          <a:bodyPr rot="10800000" vert="eaVert" wrap="none" anchor="ctr"/>
          <a:lstStyle/>
          <a:p>
            <a:endParaRPr lang="es-MX" b="1" dirty="0">
              <a:solidFill>
                <a:srgbClr val="FAFD00"/>
              </a:solidFill>
            </a:endParaRPr>
          </a:p>
        </p:txBody>
      </p:sp>
      <p:sp>
        <p:nvSpPr>
          <p:cNvPr id="188" name="Oval 1114"/>
          <p:cNvSpPr>
            <a:spLocks noChangeArrowheads="1"/>
          </p:cNvSpPr>
          <p:nvPr/>
        </p:nvSpPr>
        <p:spPr bwMode="auto">
          <a:xfrm rot="6773999">
            <a:off x="5168075" y="2823467"/>
            <a:ext cx="323850" cy="103188"/>
          </a:xfrm>
          <a:prstGeom prst="ellipse">
            <a:avLst/>
          </a:prstGeom>
          <a:solidFill>
            <a:srgbClr val="0092FF"/>
          </a:solidFill>
          <a:ln w="9525">
            <a:noFill/>
            <a:round/>
            <a:headEnd/>
            <a:tailEnd/>
          </a:ln>
        </p:spPr>
        <p:txBody>
          <a:bodyPr rot="10800000" vert="eaVert" wrap="none" anchor="ctr"/>
          <a:lstStyle/>
          <a:p>
            <a:endParaRPr lang="es-MX" b="1" dirty="0">
              <a:solidFill>
                <a:srgbClr val="FAFD00"/>
              </a:solidFill>
            </a:endParaRPr>
          </a:p>
        </p:txBody>
      </p:sp>
      <p:sp>
        <p:nvSpPr>
          <p:cNvPr id="189" name="Rectangle 1115"/>
          <p:cNvSpPr>
            <a:spLocks noChangeArrowheads="1"/>
          </p:cNvSpPr>
          <p:nvPr/>
        </p:nvSpPr>
        <p:spPr bwMode="auto">
          <a:xfrm rot="1863795">
            <a:off x="5538194" y="2853724"/>
            <a:ext cx="63500" cy="254000"/>
          </a:xfrm>
          <a:prstGeom prst="rect">
            <a:avLst/>
          </a:prstGeom>
          <a:solidFill>
            <a:srgbClr val="0092FF"/>
          </a:solidFill>
          <a:ln w="9525">
            <a:noFill/>
            <a:miter lim="800000"/>
            <a:headEnd/>
            <a:tailEnd/>
          </a:ln>
        </p:spPr>
        <p:txBody>
          <a:bodyPr wrap="none" anchor="ctr"/>
          <a:lstStyle/>
          <a:p>
            <a:endParaRPr lang="es-MX" b="1" dirty="0">
              <a:solidFill>
                <a:srgbClr val="FAFD00"/>
              </a:solidFill>
            </a:endParaRPr>
          </a:p>
        </p:txBody>
      </p:sp>
      <p:sp>
        <p:nvSpPr>
          <p:cNvPr id="190" name="Oval 1113"/>
          <p:cNvSpPr>
            <a:spLocks noChangeArrowheads="1"/>
          </p:cNvSpPr>
          <p:nvPr/>
        </p:nvSpPr>
        <p:spPr bwMode="auto">
          <a:xfrm rot="6205374">
            <a:off x="5340257" y="2904727"/>
            <a:ext cx="323850" cy="103188"/>
          </a:xfrm>
          <a:prstGeom prst="ellipse">
            <a:avLst/>
          </a:prstGeom>
          <a:solidFill>
            <a:srgbClr val="0092FF"/>
          </a:solidFill>
          <a:ln w="9525">
            <a:noFill/>
            <a:round/>
            <a:headEnd/>
            <a:tailEnd/>
          </a:ln>
        </p:spPr>
        <p:txBody>
          <a:bodyPr rot="10800000" vert="eaVert" wrap="none" anchor="ctr"/>
          <a:lstStyle/>
          <a:p>
            <a:endParaRPr lang="es-MX" b="1" dirty="0">
              <a:solidFill>
                <a:srgbClr val="FAFD00"/>
              </a:solidFill>
            </a:endParaRPr>
          </a:p>
        </p:txBody>
      </p:sp>
      <p:sp>
        <p:nvSpPr>
          <p:cNvPr id="191" name="Oval 1114"/>
          <p:cNvSpPr>
            <a:spLocks noChangeArrowheads="1"/>
          </p:cNvSpPr>
          <p:nvPr/>
        </p:nvSpPr>
        <p:spPr bwMode="auto">
          <a:xfrm rot="7752869">
            <a:off x="5465856" y="2989662"/>
            <a:ext cx="323850" cy="103188"/>
          </a:xfrm>
          <a:prstGeom prst="ellipse">
            <a:avLst/>
          </a:prstGeom>
          <a:solidFill>
            <a:srgbClr val="0092FF"/>
          </a:solidFill>
          <a:ln w="9525">
            <a:noFill/>
            <a:round/>
            <a:headEnd/>
            <a:tailEnd/>
          </a:ln>
        </p:spPr>
        <p:txBody>
          <a:bodyPr rot="10800000" vert="eaVert" wrap="none" anchor="ctr"/>
          <a:lstStyle/>
          <a:p>
            <a:endParaRPr lang="es-MX" b="1" dirty="0">
              <a:solidFill>
                <a:srgbClr val="FAFD00"/>
              </a:solidFill>
            </a:endParaRPr>
          </a:p>
        </p:txBody>
      </p:sp>
      <p:sp>
        <p:nvSpPr>
          <p:cNvPr id="192" name="Oval 1059"/>
          <p:cNvSpPr>
            <a:spLocks noChangeArrowheads="1"/>
          </p:cNvSpPr>
          <p:nvPr/>
        </p:nvSpPr>
        <p:spPr bwMode="auto">
          <a:xfrm flipH="1">
            <a:off x="5243513" y="267652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93" name="Line 1054"/>
          <p:cNvSpPr>
            <a:spLocks noChangeShapeType="1"/>
          </p:cNvSpPr>
          <p:nvPr/>
        </p:nvSpPr>
        <p:spPr bwMode="auto">
          <a:xfrm flipH="1">
            <a:off x="5116513" y="2787650"/>
            <a:ext cx="127000" cy="554038"/>
          </a:xfrm>
          <a:prstGeom prst="line">
            <a:avLst/>
          </a:prstGeom>
          <a:noFill/>
          <a:ln w="28575">
            <a:solidFill>
              <a:schemeClr val="accent6"/>
            </a:solidFill>
            <a:round/>
            <a:headEnd type="none" w="sm" len="sm"/>
            <a:tailEnd type="triangle" w="med" len="med"/>
          </a:ln>
        </p:spPr>
        <p:txBody>
          <a:bodyPr wrap="none" anchor="ctr"/>
          <a:lstStyle/>
          <a:p>
            <a:endParaRPr lang="es-MX" dirty="0"/>
          </a:p>
        </p:txBody>
      </p:sp>
      <p:sp>
        <p:nvSpPr>
          <p:cNvPr id="194" name="Line 1054"/>
          <p:cNvSpPr>
            <a:spLocks noChangeShapeType="1"/>
          </p:cNvSpPr>
          <p:nvPr/>
        </p:nvSpPr>
        <p:spPr bwMode="auto">
          <a:xfrm flipH="1">
            <a:off x="5300663" y="2847975"/>
            <a:ext cx="368300" cy="557213"/>
          </a:xfrm>
          <a:prstGeom prst="line">
            <a:avLst/>
          </a:prstGeom>
          <a:noFill/>
          <a:ln w="28575">
            <a:solidFill>
              <a:schemeClr val="accent6"/>
            </a:solidFill>
            <a:round/>
            <a:headEnd type="none" w="sm" len="sm"/>
            <a:tailEnd type="triangle" w="med" len="med"/>
          </a:ln>
        </p:spPr>
        <p:txBody>
          <a:bodyPr wrap="none" anchor="ctr"/>
          <a:lstStyle/>
          <a:p>
            <a:endParaRPr lang="es-MX" dirty="0"/>
          </a:p>
        </p:txBody>
      </p:sp>
      <p:sp>
        <p:nvSpPr>
          <p:cNvPr id="195" name="Line 1054"/>
          <p:cNvSpPr>
            <a:spLocks noChangeShapeType="1"/>
          </p:cNvSpPr>
          <p:nvPr/>
        </p:nvSpPr>
        <p:spPr bwMode="auto">
          <a:xfrm flipH="1">
            <a:off x="4392613" y="3386138"/>
            <a:ext cx="766762" cy="639762"/>
          </a:xfrm>
          <a:prstGeom prst="line">
            <a:avLst/>
          </a:prstGeom>
          <a:noFill/>
          <a:ln w="28575">
            <a:solidFill>
              <a:schemeClr val="accent6"/>
            </a:solidFill>
            <a:round/>
            <a:headEnd type="none" w="sm" len="sm"/>
            <a:tailEnd type="triangle" w="med" len="med"/>
          </a:ln>
        </p:spPr>
        <p:txBody>
          <a:bodyPr wrap="none" anchor="ctr"/>
          <a:lstStyle/>
          <a:p>
            <a:endParaRPr lang="es-MX" dirty="0"/>
          </a:p>
        </p:txBody>
      </p:sp>
      <p:sp>
        <p:nvSpPr>
          <p:cNvPr id="196" name="Freeform 121"/>
          <p:cNvSpPr>
            <a:spLocks/>
          </p:cNvSpPr>
          <p:nvPr/>
        </p:nvSpPr>
        <p:spPr bwMode="auto">
          <a:xfrm>
            <a:off x="4740275" y="3167063"/>
            <a:ext cx="858838" cy="1228725"/>
          </a:xfrm>
          <a:custGeom>
            <a:avLst/>
            <a:gdLst>
              <a:gd name="T0" fmla="*/ 2147483647 w 541"/>
              <a:gd name="T1" fmla="*/ 2147483647 h 774"/>
              <a:gd name="T2" fmla="*/ 2147483647 w 541"/>
              <a:gd name="T3" fmla="*/ 2147483647 h 774"/>
              <a:gd name="T4" fmla="*/ 2147483647 w 541"/>
              <a:gd name="T5" fmla="*/ 2147483647 h 774"/>
              <a:gd name="T6" fmla="*/ 2147483647 w 541"/>
              <a:gd name="T7" fmla="*/ 2147483647 h 774"/>
              <a:gd name="T8" fmla="*/ 0 w 541"/>
              <a:gd name="T9" fmla="*/ 0 h 774"/>
              <a:gd name="T10" fmla="*/ 0 60000 65536"/>
              <a:gd name="T11" fmla="*/ 0 60000 65536"/>
              <a:gd name="T12" fmla="*/ 0 60000 65536"/>
              <a:gd name="T13" fmla="*/ 0 60000 65536"/>
              <a:gd name="T14" fmla="*/ 0 60000 65536"/>
              <a:gd name="T15" fmla="*/ 0 w 541"/>
              <a:gd name="T16" fmla="*/ 0 h 774"/>
              <a:gd name="T17" fmla="*/ 279 w 541"/>
              <a:gd name="T18" fmla="*/ 565 h 774"/>
            </a:gdLst>
            <a:ahLst/>
            <a:cxnLst>
              <a:cxn ang="T10">
                <a:pos x="T0" y="T1"/>
              </a:cxn>
              <a:cxn ang="T11">
                <a:pos x="T2" y="T3"/>
              </a:cxn>
              <a:cxn ang="T12">
                <a:pos x="T4" y="T5"/>
              </a:cxn>
              <a:cxn ang="T13">
                <a:pos x="T6" y="T7"/>
              </a:cxn>
              <a:cxn ang="T14">
                <a:pos x="T8" y="T9"/>
              </a:cxn>
            </a:cxnLst>
            <a:rect l="T15" t="T16" r="T17" b="T18"/>
            <a:pathLst>
              <a:path w="541" h="774">
                <a:moveTo>
                  <a:pt x="0" y="774"/>
                </a:moveTo>
                <a:cubicBezTo>
                  <a:pt x="77" y="681"/>
                  <a:pt x="379" y="320"/>
                  <a:pt x="460" y="217"/>
                </a:cubicBezTo>
                <a:cubicBezTo>
                  <a:pt x="541" y="114"/>
                  <a:pt x="478" y="192"/>
                  <a:pt x="486" y="156"/>
                </a:cubicBezTo>
                <a:cubicBezTo>
                  <a:pt x="494" y="120"/>
                  <a:pt x="506" y="32"/>
                  <a:pt x="511" y="0"/>
                </a:cubicBezTo>
              </a:path>
            </a:pathLst>
          </a:custGeom>
          <a:noFill/>
          <a:ln w="19050">
            <a:solidFill>
              <a:schemeClr val="bg1"/>
            </a:solidFill>
            <a:prstDash val="sysDot"/>
            <a:round/>
            <a:headEnd type="none" w="sm" len="sm"/>
            <a:tailEnd type="triangle" w="med" len="sm"/>
          </a:ln>
        </p:spPr>
        <p:txBody>
          <a:bodyPr wrap="none" anchor="ctr"/>
          <a:lstStyle/>
          <a:p>
            <a:endParaRPr lang="es-MX" dirty="0"/>
          </a:p>
        </p:txBody>
      </p:sp>
      <p:sp>
        <p:nvSpPr>
          <p:cNvPr id="197" name="Line 126"/>
          <p:cNvSpPr>
            <a:spLocks noChangeShapeType="1"/>
          </p:cNvSpPr>
          <p:nvPr/>
        </p:nvSpPr>
        <p:spPr bwMode="auto">
          <a:xfrm>
            <a:off x="4741863" y="2906713"/>
            <a:ext cx="385762" cy="1544637"/>
          </a:xfrm>
          <a:custGeom>
            <a:avLst/>
            <a:gdLst>
              <a:gd name="T0" fmla="*/ 0 w 243"/>
              <a:gd name="T1" fmla="*/ 2147483647 h 973"/>
              <a:gd name="T2" fmla="*/ 2147483647 w 243"/>
              <a:gd name="T3" fmla="*/ 2147483647 h 973"/>
              <a:gd name="T4" fmla="*/ 2147483647 w 243"/>
              <a:gd name="T5" fmla="*/ 0 h 973"/>
              <a:gd name="T6" fmla="*/ 0 60000 65536"/>
              <a:gd name="T7" fmla="*/ 0 60000 65536"/>
              <a:gd name="T8" fmla="*/ 0 60000 65536"/>
              <a:gd name="T9" fmla="*/ 0 w 243"/>
              <a:gd name="T10" fmla="*/ 0 h 973"/>
              <a:gd name="T11" fmla="*/ 243 w 243"/>
              <a:gd name="T12" fmla="*/ 973 h 973"/>
            </a:gdLst>
            <a:ahLst/>
            <a:cxnLst>
              <a:cxn ang="T6">
                <a:pos x="T0" y="T1"/>
              </a:cxn>
              <a:cxn ang="T7">
                <a:pos x="T2" y="T3"/>
              </a:cxn>
              <a:cxn ang="T8">
                <a:pos x="T4" y="T5"/>
              </a:cxn>
            </a:cxnLst>
            <a:rect l="T9" t="T10" r="T11" b="T12"/>
            <a:pathLst>
              <a:path w="243" h="973">
                <a:moveTo>
                  <a:pt x="0" y="973"/>
                </a:moveTo>
                <a:lnTo>
                  <a:pt x="160" y="199"/>
                </a:lnTo>
                <a:lnTo>
                  <a:pt x="243" y="0"/>
                </a:lnTo>
              </a:path>
            </a:pathLst>
          </a:custGeom>
          <a:noFill/>
          <a:ln w="19050">
            <a:solidFill>
              <a:schemeClr val="bg1"/>
            </a:solidFill>
            <a:prstDash val="sysDot"/>
            <a:round/>
            <a:headEnd type="none" w="sm" len="sm"/>
            <a:tailEnd type="triangle" w="med" len="sm"/>
          </a:ln>
        </p:spPr>
        <p:txBody>
          <a:bodyPr wrap="none" anchor="ctr"/>
          <a:lstStyle/>
          <a:p>
            <a:endParaRPr lang="es-MX" dirty="0"/>
          </a:p>
        </p:txBody>
      </p:sp>
      <p:sp>
        <p:nvSpPr>
          <p:cNvPr id="198" name="Text Box 1032"/>
          <p:cNvSpPr txBox="1">
            <a:spLocks noChangeArrowheads="1"/>
          </p:cNvSpPr>
          <p:nvPr/>
        </p:nvSpPr>
        <p:spPr bwMode="auto">
          <a:xfrm>
            <a:off x="6480175" y="3635375"/>
            <a:ext cx="242002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Neurona Cuerno Dorsal</a:t>
            </a:r>
            <a:endParaRPr lang="es-MX" b="1" dirty="0">
              <a:solidFill>
                <a:srgbClr val="002060"/>
              </a:solidFill>
            </a:endParaRPr>
          </a:p>
        </p:txBody>
      </p:sp>
      <p:sp>
        <p:nvSpPr>
          <p:cNvPr id="199" name="Text Box 1032"/>
          <p:cNvSpPr txBox="1">
            <a:spLocks noChangeArrowheads="1"/>
          </p:cNvSpPr>
          <p:nvPr/>
        </p:nvSpPr>
        <p:spPr bwMode="auto">
          <a:xfrm>
            <a:off x="6596063" y="4051300"/>
            <a:ext cx="2162175" cy="923330"/>
          </a:xfrm>
          <a:prstGeom prst="rect">
            <a:avLst/>
          </a:prstGeom>
          <a:noFill/>
          <a:ln w="12700">
            <a:noFill/>
            <a:miter lim="800000"/>
            <a:headEnd type="none" w="sm" len="sm"/>
            <a:tailEnd type="none" w="sm" len="sm"/>
          </a:ln>
        </p:spPr>
        <p:txBody>
          <a:bodyPr>
            <a:spAutoFit/>
          </a:bodyPr>
          <a:lstStyle/>
          <a:p>
            <a:pPr algn="ctr" eaLnBrk="0" hangingPunct="0"/>
            <a:r>
              <a:rPr lang="es-MX" b="1" dirty="0" smtClean="0">
                <a:solidFill>
                  <a:schemeClr val="bg2"/>
                </a:solidFill>
              </a:rPr>
              <a:t>Pérdida de  efectos inhibitorios de inter-neuronas</a:t>
            </a:r>
            <a:endParaRPr lang="es-MX" b="1" dirty="0">
              <a:solidFill>
                <a:schemeClr val="bg2"/>
              </a:solidFill>
            </a:endParaRPr>
          </a:p>
        </p:txBody>
      </p:sp>
      <p:sp>
        <p:nvSpPr>
          <p:cNvPr id="200" name="Text Box 1032"/>
          <p:cNvSpPr txBox="1">
            <a:spLocks noChangeArrowheads="1"/>
          </p:cNvSpPr>
          <p:nvPr/>
        </p:nvSpPr>
        <p:spPr bwMode="auto">
          <a:xfrm>
            <a:off x="0" y="4365104"/>
            <a:ext cx="1812925" cy="1477328"/>
          </a:xfrm>
          <a:prstGeom prst="rect">
            <a:avLst/>
          </a:prstGeom>
          <a:solidFill>
            <a:schemeClr val="tx2"/>
          </a:solidFill>
          <a:ln w="12700">
            <a:noFill/>
            <a:miter lim="800000"/>
            <a:headEnd type="none" w="sm" len="sm"/>
            <a:tailEnd type="none" w="sm" len="sm"/>
          </a:ln>
        </p:spPr>
        <p:txBody>
          <a:bodyPr>
            <a:spAutoFit/>
          </a:bodyPr>
          <a:lstStyle/>
          <a:p>
            <a:pPr algn="ctr" eaLnBrk="0" hangingPunct="0"/>
            <a:r>
              <a:rPr lang="es-MX" b="1" dirty="0" smtClean="0">
                <a:solidFill>
                  <a:schemeClr val="bg2"/>
                </a:solidFill>
              </a:rPr>
              <a:t>Establecimiento de conexión sináptica excitatoria aberrante</a:t>
            </a:r>
            <a:endParaRPr lang="es-MX" b="1" dirty="0">
              <a:solidFill>
                <a:schemeClr val="bg2"/>
              </a:solidFill>
            </a:endParaRPr>
          </a:p>
        </p:txBody>
      </p:sp>
      <p:sp>
        <p:nvSpPr>
          <p:cNvPr id="201" name="Oval 142"/>
          <p:cNvSpPr>
            <a:spLocks noChangeArrowheads="1"/>
          </p:cNvSpPr>
          <p:nvPr/>
        </p:nvSpPr>
        <p:spPr bwMode="auto">
          <a:xfrm>
            <a:off x="4872038" y="2782888"/>
            <a:ext cx="182562" cy="182562"/>
          </a:xfrm>
          <a:prstGeom prst="ellipse">
            <a:avLst/>
          </a:prstGeom>
          <a:solidFill>
            <a:schemeClr val="accent2"/>
          </a:solidFill>
          <a:ln w="9525">
            <a:noFill/>
            <a:round/>
            <a:headEnd/>
            <a:tailEnd/>
          </a:ln>
        </p:spPr>
        <p:txBody>
          <a:bodyPr wrap="none" anchor="ctr"/>
          <a:lstStyle/>
          <a:p>
            <a:pPr algn="ctr"/>
            <a:r>
              <a:rPr lang="es-MX" sz="1000" b="1" dirty="0" smtClean="0">
                <a:solidFill>
                  <a:schemeClr val="tx2"/>
                </a:solidFill>
              </a:rPr>
              <a:t>P</a:t>
            </a:r>
            <a:endParaRPr lang="es-MX" sz="1000" b="1" dirty="0">
              <a:solidFill>
                <a:schemeClr val="tx2"/>
              </a:solidFill>
            </a:endParaRPr>
          </a:p>
        </p:txBody>
      </p:sp>
      <p:sp>
        <p:nvSpPr>
          <p:cNvPr id="202" name="Oval 143"/>
          <p:cNvSpPr>
            <a:spLocks noChangeArrowheads="1"/>
          </p:cNvSpPr>
          <p:nvPr/>
        </p:nvSpPr>
        <p:spPr bwMode="auto">
          <a:xfrm>
            <a:off x="5546725" y="3159125"/>
            <a:ext cx="182563" cy="182563"/>
          </a:xfrm>
          <a:prstGeom prst="ellipse">
            <a:avLst/>
          </a:prstGeom>
          <a:solidFill>
            <a:schemeClr val="accent2"/>
          </a:solidFill>
          <a:ln w="9525">
            <a:noFill/>
            <a:round/>
            <a:headEnd/>
            <a:tailEnd/>
          </a:ln>
        </p:spPr>
        <p:txBody>
          <a:bodyPr wrap="none" anchor="ctr"/>
          <a:lstStyle/>
          <a:p>
            <a:pPr algn="ctr"/>
            <a:r>
              <a:rPr lang="es-MX" sz="1000" b="1" dirty="0" smtClean="0">
                <a:solidFill>
                  <a:schemeClr val="tx2"/>
                </a:solidFill>
              </a:rPr>
              <a:t>P</a:t>
            </a:r>
            <a:endParaRPr lang="es-MX" sz="1000" b="1" dirty="0">
              <a:solidFill>
                <a:schemeClr val="tx2"/>
              </a:solidFill>
            </a:endParaRPr>
          </a:p>
        </p:txBody>
      </p:sp>
    </p:spTree>
    <p:extLst>
      <p:ext uri="{BB962C8B-B14F-4D97-AF65-F5344CB8AC3E}">
        <p14:creationId xmlns:p14="http://schemas.microsoft.com/office/powerpoint/2010/main" val="3358805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dissolve">
                                      <p:cBhvr>
                                        <p:cTn id="7" dur="500"/>
                                        <p:tgtEl>
                                          <p:spTgt spid="18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5"/>
                                        </p:tgtEl>
                                        <p:attrNameLst>
                                          <p:attrName>style.visibility</p:attrName>
                                        </p:attrNameLst>
                                      </p:cBhvr>
                                      <p:to>
                                        <p:strVal val="visible"/>
                                      </p:to>
                                    </p:set>
                                    <p:animEffect transition="in" filter="dissolve">
                                      <p:cBhvr>
                                        <p:cTn id="10" dur="500"/>
                                        <p:tgtEl>
                                          <p:spTgt spid="115"/>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71"/>
                                        </p:tgtEl>
                                        <p:attrNameLst>
                                          <p:attrName>style.visibility</p:attrName>
                                        </p:attrNameLst>
                                      </p:cBhvr>
                                      <p:to>
                                        <p:strVal val="visible"/>
                                      </p:to>
                                    </p:set>
                                    <p:animEffect transition="in" filter="wipe(up)">
                                      <p:cBhvr>
                                        <p:cTn id="14" dur="2000"/>
                                        <p:tgtEl>
                                          <p:spTgt spid="171"/>
                                        </p:tgtEl>
                                      </p:cBhvr>
                                    </p:animEffec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174"/>
                                        </p:tgtEl>
                                        <p:attrNameLst>
                                          <p:attrName>style.visibility</p:attrName>
                                        </p:attrNameLst>
                                      </p:cBhvr>
                                      <p:to>
                                        <p:strVal val="visible"/>
                                      </p:to>
                                    </p:set>
                                  </p:childTnLst>
                                </p:cTn>
                              </p:par>
                            </p:childTnLst>
                          </p:cTn>
                        </p:par>
                        <p:par>
                          <p:cTn id="18" fill="hold">
                            <p:stCondLst>
                              <p:cond delay="2500"/>
                            </p:stCondLst>
                            <p:childTnLst>
                              <p:par>
                                <p:cTn id="19" presetID="9" presetClass="entr" presetSubtype="0" fill="hold" grpId="0" nodeType="afterEffect">
                                  <p:stCondLst>
                                    <p:cond delay="0"/>
                                  </p:stCondLst>
                                  <p:childTnLst>
                                    <p:set>
                                      <p:cBhvr>
                                        <p:cTn id="20" dur="1" fill="hold">
                                          <p:stCondLst>
                                            <p:cond delay="0"/>
                                          </p:stCondLst>
                                        </p:cTn>
                                        <p:tgtEl>
                                          <p:spTgt spid="173"/>
                                        </p:tgtEl>
                                        <p:attrNameLst>
                                          <p:attrName>style.visibility</p:attrName>
                                        </p:attrNameLst>
                                      </p:cBhvr>
                                      <p:to>
                                        <p:strVal val="visible"/>
                                      </p:to>
                                    </p:set>
                                    <p:animEffect transition="in" filter="dissolve">
                                      <p:cBhvr>
                                        <p:cTn id="21" dur="2000"/>
                                        <p:tgtEl>
                                          <p:spTgt spid="173"/>
                                        </p:tgtEl>
                                      </p:cBhvr>
                                    </p:animEffect>
                                  </p:childTnLst>
                                </p:cTn>
                              </p:par>
                            </p:childTnLst>
                          </p:cTn>
                        </p:par>
                        <p:par>
                          <p:cTn id="22" fill="hold">
                            <p:stCondLst>
                              <p:cond delay="4500"/>
                            </p:stCondLst>
                            <p:childTnLst>
                              <p:par>
                                <p:cTn id="23" presetID="9" presetClass="entr" presetSubtype="0" fill="hold" grpId="0" nodeType="afterEffect">
                                  <p:stCondLst>
                                    <p:cond delay="0"/>
                                  </p:stCondLst>
                                  <p:childTnLst>
                                    <p:set>
                                      <p:cBhvr>
                                        <p:cTn id="24" dur="1" fill="hold">
                                          <p:stCondLst>
                                            <p:cond delay="0"/>
                                          </p:stCondLst>
                                        </p:cTn>
                                        <p:tgtEl>
                                          <p:spTgt spid="172"/>
                                        </p:tgtEl>
                                        <p:attrNameLst>
                                          <p:attrName>style.visibility</p:attrName>
                                        </p:attrNameLst>
                                      </p:cBhvr>
                                      <p:to>
                                        <p:strVal val="visible"/>
                                      </p:to>
                                    </p:set>
                                    <p:animEffect transition="in" filter="dissolve">
                                      <p:cBhvr>
                                        <p:cTn id="25" dur="2000"/>
                                        <p:tgtEl>
                                          <p:spTgt spid="172"/>
                                        </p:tgtEl>
                                      </p:cBhvr>
                                    </p:animEffect>
                                  </p:childTnLst>
                                </p:cTn>
                              </p:par>
                            </p:childTnLst>
                          </p:cTn>
                        </p:par>
                        <p:par>
                          <p:cTn id="26" fill="hold">
                            <p:stCondLst>
                              <p:cond delay="6500"/>
                            </p:stCondLst>
                            <p:childTnLst>
                              <p:par>
                                <p:cTn id="27" presetID="9" presetClass="entr" presetSubtype="0" fill="hold" grpId="0" nodeType="afterEffect">
                                  <p:stCondLst>
                                    <p:cond delay="0"/>
                                  </p:stCondLst>
                                  <p:childTnLst>
                                    <p:set>
                                      <p:cBhvr>
                                        <p:cTn id="28" dur="1" fill="hold">
                                          <p:stCondLst>
                                            <p:cond delay="0"/>
                                          </p:stCondLst>
                                        </p:cTn>
                                        <p:tgtEl>
                                          <p:spTgt spid="181"/>
                                        </p:tgtEl>
                                        <p:attrNameLst>
                                          <p:attrName>style.visibility</p:attrName>
                                        </p:attrNameLst>
                                      </p:cBhvr>
                                      <p:to>
                                        <p:strVal val="visible"/>
                                      </p:to>
                                    </p:set>
                                    <p:animEffect transition="in" filter="dissolve">
                                      <p:cBhvr>
                                        <p:cTn id="29" dur="500"/>
                                        <p:tgtEl>
                                          <p:spTgt spid="181"/>
                                        </p:tgtEl>
                                      </p:cBhvr>
                                    </p:animEffect>
                                  </p:childTnLst>
                                </p:cTn>
                              </p:par>
                            </p:childTnLst>
                          </p:cTn>
                        </p:par>
                        <p:par>
                          <p:cTn id="30" fill="hold">
                            <p:stCondLst>
                              <p:cond delay="7000"/>
                            </p:stCondLst>
                            <p:childTnLst>
                              <p:par>
                                <p:cTn id="31" presetID="9" presetClass="entr" presetSubtype="0" fill="hold" grpId="0" nodeType="afterEffect">
                                  <p:stCondLst>
                                    <p:cond delay="0"/>
                                  </p:stCondLst>
                                  <p:childTnLst>
                                    <p:set>
                                      <p:cBhvr>
                                        <p:cTn id="32" dur="1" fill="hold">
                                          <p:stCondLst>
                                            <p:cond delay="0"/>
                                          </p:stCondLst>
                                        </p:cTn>
                                        <p:tgtEl>
                                          <p:spTgt spid="182"/>
                                        </p:tgtEl>
                                        <p:attrNameLst>
                                          <p:attrName>style.visibility</p:attrName>
                                        </p:attrNameLst>
                                      </p:cBhvr>
                                      <p:to>
                                        <p:strVal val="visible"/>
                                      </p:to>
                                    </p:set>
                                    <p:animEffect transition="in" filter="dissolve">
                                      <p:cBhvr>
                                        <p:cTn id="33" dur="500"/>
                                        <p:tgtEl>
                                          <p:spTgt spid="182"/>
                                        </p:tgtEl>
                                      </p:cBhvr>
                                    </p:animEffect>
                                  </p:childTnLst>
                                </p:cTn>
                              </p:par>
                            </p:childTnLst>
                          </p:cTn>
                        </p:par>
                        <p:par>
                          <p:cTn id="34" fill="hold">
                            <p:stCondLst>
                              <p:cond delay="7500"/>
                            </p:stCondLst>
                            <p:childTnLst>
                              <p:par>
                                <p:cTn id="35" presetID="9" presetClass="entr" presetSubtype="0" fill="hold" grpId="0" nodeType="afterEffect">
                                  <p:stCondLst>
                                    <p:cond delay="0"/>
                                  </p:stCondLst>
                                  <p:childTnLst>
                                    <p:set>
                                      <p:cBhvr>
                                        <p:cTn id="36" dur="1" fill="hold">
                                          <p:stCondLst>
                                            <p:cond delay="0"/>
                                          </p:stCondLst>
                                        </p:cTn>
                                        <p:tgtEl>
                                          <p:spTgt spid="175"/>
                                        </p:tgtEl>
                                        <p:attrNameLst>
                                          <p:attrName>style.visibility</p:attrName>
                                        </p:attrNameLst>
                                      </p:cBhvr>
                                      <p:to>
                                        <p:strVal val="visible"/>
                                      </p:to>
                                    </p:set>
                                    <p:animEffect transition="in" filter="dissolve">
                                      <p:cBhvr>
                                        <p:cTn id="37" dur="500"/>
                                        <p:tgtEl>
                                          <p:spTgt spid="175"/>
                                        </p:tgtEl>
                                      </p:cBhvr>
                                    </p:animEffect>
                                  </p:childTnLst>
                                </p:cTn>
                              </p:par>
                            </p:childTnLst>
                          </p:cTn>
                        </p:par>
                        <p:par>
                          <p:cTn id="38" fill="hold">
                            <p:stCondLst>
                              <p:cond delay="8000"/>
                            </p:stCondLst>
                            <p:childTnLst>
                              <p:par>
                                <p:cTn id="39" presetID="9" presetClass="entr" presetSubtype="0" fill="hold" grpId="0" nodeType="afterEffect">
                                  <p:stCondLst>
                                    <p:cond delay="0"/>
                                  </p:stCondLst>
                                  <p:childTnLst>
                                    <p:set>
                                      <p:cBhvr>
                                        <p:cTn id="40" dur="1" fill="hold">
                                          <p:stCondLst>
                                            <p:cond delay="0"/>
                                          </p:stCondLst>
                                        </p:cTn>
                                        <p:tgtEl>
                                          <p:spTgt spid="192"/>
                                        </p:tgtEl>
                                        <p:attrNameLst>
                                          <p:attrName>style.visibility</p:attrName>
                                        </p:attrNameLst>
                                      </p:cBhvr>
                                      <p:to>
                                        <p:strVal val="visible"/>
                                      </p:to>
                                    </p:set>
                                    <p:animEffect transition="in" filter="dissolve">
                                      <p:cBhvr>
                                        <p:cTn id="41" dur="500"/>
                                        <p:tgtEl>
                                          <p:spTgt spid="192"/>
                                        </p:tgtEl>
                                      </p:cBhvr>
                                    </p:animEffect>
                                  </p:childTnLst>
                                </p:cTn>
                              </p:par>
                            </p:childTnLst>
                          </p:cTn>
                        </p:par>
                        <p:par>
                          <p:cTn id="42" fill="hold">
                            <p:stCondLst>
                              <p:cond delay="8500"/>
                            </p:stCondLst>
                            <p:childTnLst>
                              <p:par>
                                <p:cTn id="43" presetID="9" presetClass="entr" presetSubtype="0" fill="hold" grpId="0" nodeType="afterEffect">
                                  <p:stCondLst>
                                    <p:cond delay="0"/>
                                  </p:stCondLst>
                                  <p:childTnLst>
                                    <p:set>
                                      <p:cBhvr>
                                        <p:cTn id="44" dur="1" fill="hold">
                                          <p:stCondLst>
                                            <p:cond delay="0"/>
                                          </p:stCondLst>
                                        </p:cTn>
                                        <p:tgtEl>
                                          <p:spTgt spid="176"/>
                                        </p:tgtEl>
                                        <p:attrNameLst>
                                          <p:attrName>style.visibility</p:attrName>
                                        </p:attrNameLst>
                                      </p:cBhvr>
                                      <p:to>
                                        <p:strVal val="visible"/>
                                      </p:to>
                                    </p:set>
                                    <p:animEffect transition="in" filter="dissolve">
                                      <p:cBhvr>
                                        <p:cTn id="45" dur="500"/>
                                        <p:tgtEl>
                                          <p:spTgt spid="176"/>
                                        </p:tgtEl>
                                      </p:cBhvr>
                                    </p:animEffect>
                                  </p:childTnLst>
                                </p:cTn>
                              </p:par>
                            </p:childTnLst>
                          </p:cTn>
                        </p:par>
                        <p:par>
                          <p:cTn id="46" fill="hold">
                            <p:stCondLst>
                              <p:cond delay="9000"/>
                            </p:stCondLst>
                            <p:childTnLst>
                              <p:par>
                                <p:cTn id="47" presetID="9" presetClass="entr" presetSubtype="0" fill="hold" grpId="0" nodeType="afterEffect">
                                  <p:stCondLst>
                                    <p:cond delay="0"/>
                                  </p:stCondLst>
                                  <p:childTnLst>
                                    <p:set>
                                      <p:cBhvr>
                                        <p:cTn id="48" dur="1" fill="hold">
                                          <p:stCondLst>
                                            <p:cond delay="0"/>
                                          </p:stCondLst>
                                        </p:cTn>
                                        <p:tgtEl>
                                          <p:spTgt spid="177"/>
                                        </p:tgtEl>
                                        <p:attrNameLst>
                                          <p:attrName>style.visibility</p:attrName>
                                        </p:attrNameLst>
                                      </p:cBhvr>
                                      <p:to>
                                        <p:strVal val="visible"/>
                                      </p:to>
                                    </p:set>
                                    <p:animEffect transition="in" filter="dissolve">
                                      <p:cBhvr>
                                        <p:cTn id="49" dur="500"/>
                                        <p:tgtEl>
                                          <p:spTgt spid="177"/>
                                        </p:tgtEl>
                                      </p:cBhvr>
                                    </p:animEffect>
                                  </p:childTnLst>
                                </p:cTn>
                              </p:par>
                            </p:childTnLst>
                          </p:cTn>
                        </p:par>
                        <p:par>
                          <p:cTn id="50" fill="hold">
                            <p:stCondLst>
                              <p:cond delay="9500"/>
                            </p:stCondLst>
                            <p:childTnLst>
                              <p:par>
                                <p:cTn id="51" presetID="9" presetClass="entr" presetSubtype="0" fill="hold" grpId="0" nodeType="afterEffect">
                                  <p:stCondLst>
                                    <p:cond delay="0"/>
                                  </p:stCondLst>
                                  <p:childTnLst>
                                    <p:set>
                                      <p:cBhvr>
                                        <p:cTn id="52" dur="1" fill="hold">
                                          <p:stCondLst>
                                            <p:cond delay="0"/>
                                          </p:stCondLst>
                                        </p:cTn>
                                        <p:tgtEl>
                                          <p:spTgt spid="178"/>
                                        </p:tgtEl>
                                        <p:attrNameLst>
                                          <p:attrName>style.visibility</p:attrName>
                                        </p:attrNameLst>
                                      </p:cBhvr>
                                      <p:to>
                                        <p:strVal val="visible"/>
                                      </p:to>
                                    </p:set>
                                    <p:animEffect transition="in" filter="dissolve">
                                      <p:cBhvr>
                                        <p:cTn id="53" dur="500"/>
                                        <p:tgtEl>
                                          <p:spTgt spid="178"/>
                                        </p:tgtEl>
                                      </p:cBhvr>
                                    </p:animEffect>
                                  </p:childTnLst>
                                </p:cTn>
                              </p:par>
                            </p:childTnLst>
                          </p:cTn>
                        </p:par>
                        <p:par>
                          <p:cTn id="54" fill="hold">
                            <p:stCondLst>
                              <p:cond delay="10000"/>
                            </p:stCondLst>
                            <p:childTnLst>
                              <p:par>
                                <p:cTn id="55" presetID="9" presetClass="entr" presetSubtype="0"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dissolve">
                                      <p:cBhvr>
                                        <p:cTn id="57" dur="500"/>
                                        <p:tgtEl>
                                          <p:spTgt spid="179"/>
                                        </p:tgtEl>
                                      </p:cBhvr>
                                    </p:animEffect>
                                  </p:childTnLst>
                                </p:cTn>
                              </p:par>
                            </p:childTnLst>
                          </p:cTn>
                        </p:par>
                        <p:par>
                          <p:cTn id="58" fill="hold">
                            <p:stCondLst>
                              <p:cond delay="10500"/>
                            </p:stCondLst>
                            <p:childTnLst>
                              <p:par>
                                <p:cTn id="59" presetID="9" presetClass="entr" presetSubtype="0" fill="hold" grpId="0" nodeType="afterEffect">
                                  <p:stCondLst>
                                    <p:cond delay="0"/>
                                  </p:stCondLst>
                                  <p:childTnLst>
                                    <p:set>
                                      <p:cBhvr>
                                        <p:cTn id="60" dur="1" fill="hold">
                                          <p:stCondLst>
                                            <p:cond delay="0"/>
                                          </p:stCondLst>
                                        </p:cTn>
                                        <p:tgtEl>
                                          <p:spTgt spid="183"/>
                                        </p:tgtEl>
                                        <p:attrNameLst>
                                          <p:attrName>style.visibility</p:attrName>
                                        </p:attrNameLst>
                                      </p:cBhvr>
                                      <p:to>
                                        <p:strVal val="visible"/>
                                      </p:to>
                                    </p:set>
                                    <p:animEffect transition="in" filter="dissolve">
                                      <p:cBhvr>
                                        <p:cTn id="61" dur="500"/>
                                        <p:tgtEl>
                                          <p:spTgt spid="183"/>
                                        </p:tgtEl>
                                      </p:cBhvr>
                                    </p:animEffect>
                                  </p:childTnLst>
                                </p:cTn>
                              </p:par>
                            </p:childTnLst>
                          </p:cTn>
                        </p:par>
                        <p:par>
                          <p:cTn id="62" fill="hold">
                            <p:stCondLst>
                              <p:cond delay="11000"/>
                            </p:stCondLst>
                            <p:childTnLst>
                              <p:par>
                                <p:cTn id="63" presetID="9" presetClass="entr" presetSubtype="0" fill="hold" grpId="0" nodeType="afterEffect">
                                  <p:stCondLst>
                                    <p:cond delay="0"/>
                                  </p:stCondLst>
                                  <p:childTnLst>
                                    <p:set>
                                      <p:cBhvr>
                                        <p:cTn id="64" dur="1" fill="hold">
                                          <p:stCondLst>
                                            <p:cond delay="0"/>
                                          </p:stCondLst>
                                        </p:cTn>
                                        <p:tgtEl>
                                          <p:spTgt spid="184"/>
                                        </p:tgtEl>
                                        <p:attrNameLst>
                                          <p:attrName>style.visibility</p:attrName>
                                        </p:attrNameLst>
                                      </p:cBhvr>
                                      <p:to>
                                        <p:strVal val="visible"/>
                                      </p:to>
                                    </p:set>
                                    <p:animEffect transition="in" filter="dissolve">
                                      <p:cBhvr>
                                        <p:cTn id="65" dur="500"/>
                                        <p:tgtEl>
                                          <p:spTgt spid="184"/>
                                        </p:tgtEl>
                                      </p:cBhvr>
                                    </p:animEffect>
                                  </p:childTnLst>
                                </p:cTn>
                              </p:par>
                            </p:childTnLst>
                          </p:cTn>
                        </p:par>
                        <p:par>
                          <p:cTn id="66" fill="hold">
                            <p:stCondLst>
                              <p:cond delay="11500"/>
                            </p:stCondLst>
                            <p:childTnLst>
                              <p:par>
                                <p:cTn id="67" presetID="9" presetClass="entr" presetSubtype="0" fill="hold" grpId="0" nodeType="afterEffect">
                                  <p:stCondLst>
                                    <p:cond delay="0"/>
                                  </p:stCondLst>
                                  <p:childTnLst>
                                    <p:set>
                                      <p:cBhvr>
                                        <p:cTn id="68" dur="1" fill="hold">
                                          <p:stCondLst>
                                            <p:cond delay="0"/>
                                          </p:stCondLst>
                                        </p:cTn>
                                        <p:tgtEl>
                                          <p:spTgt spid="185"/>
                                        </p:tgtEl>
                                        <p:attrNameLst>
                                          <p:attrName>style.visibility</p:attrName>
                                        </p:attrNameLst>
                                      </p:cBhvr>
                                      <p:to>
                                        <p:strVal val="visible"/>
                                      </p:to>
                                    </p:set>
                                    <p:animEffect transition="in" filter="dissolve">
                                      <p:cBhvr>
                                        <p:cTn id="69" dur="500"/>
                                        <p:tgtEl>
                                          <p:spTgt spid="185"/>
                                        </p:tgtEl>
                                      </p:cBhvr>
                                    </p:animEffect>
                                  </p:childTnLst>
                                </p:cTn>
                              </p:par>
                            </p:childTnLst>
                          </p:cTn>
                        </p:par>
                        <p:par>
                          <p:cTn id="70" fill="hold">
                            <p:stCondLst>
                              <p:cond delay="12000"/>
                            </p:stCondLst>
                            <p:childTnLst>
                              <p:par>
                                <p:cTn id="71" presetID="22" presetClass="entr" presetSubtype="1" fill="hold" grpId="0" nodeType="afterEffect">
                                  <p:stCondLst>
                                    <p:cond delay="0"/>
                                  </p:stCondLst>
                                  <p:childTnLst>
                                    <p:set>
                                      <p:cBhvr>
                                        <p:cTn id="72" dur="1" fill="hold">
                                          <p:stCondLst>
                                            <p:cond delay="0"/>
                                          </p:stCondLst>
                                        </p:cTn>
                                        <p:tgtEl>
                                          <p:spTgt spid="193"/>
                                        </p:tgtEl>
                                        <p:attrNameLst>
                                          <p:attrName>style.visibility</p:attrName>
                                        </p:attrNameLst>
                                      </p:cBhvr>
                                      <p:to>
                                        <p:strVal val="visible"/>
                                      </p:to>
                                    </p:set>
                                    <p:animEffect transition="in" filter="wipe(up)">
                                      <p:cBhvr>
                                        <p:cTn id="73" dur="500"/>
                                        <p:tgtEl>
                                          <p:spTgt spid="193"/>
                                        </p:tgtEl>
                                      </p:cBhvr>
                                    </p:animEffect>
                                  </p:childTnLst>
                                </p:cTn>
                              </p:par>
                            </p:childTnLst>
                          </p:cTn>
                        </p:par>
                        <p:par>
                          <p:cTn id="74" fill="hold">
                            <p:stCondLst>
                              <p:cond delay="12500"/>
                            </p:stCondLst>
                            <p:childTnLst>
                              <p:par>
                                <p:cTn id="75" presetID="22" presetClass="entr" presetSubtype="1" fill="hold" grpId="0" nodeType="afterEffect">
                                  <p:stCondLst>
                                    <p:cond delay="0"/>
                                  </p:stCondLst>
                                  <p:childTnLst>
                                    <p:set>
                                      <p:cBhvr>
                                        <p:cTn id="76" dur="1" fill="hold">
                                          <p:stCondLst>
                                            <p:cond delay="0"/>
                                          </p:stCondLst>
                                        </p:cTn>
                                        <p:tgtEl>
                                          <p:spTgt spid="194"/>
                                        </p:tgtEl>
                                        <p:attrNameLst>
                                          <p:attrName>style.visibility</p:attrName>
                                        </p:attrNameLst>
                                      </p:cBhvr>
                                      <p:to>
                                        <p:strVal val="visible"/>
                                      </p:to>
                                    </p:set>
                                    <p:animEffect transition="in" filter="wipe(up)">
                                      <p:cBhvr>
                                        <p:cTn id="77" dur="500"/>
                                        <p:tgtEl>
                                          <p:spTgt spid="194"/>
                                        </p:tgtEl>
                                      </p:cBhvr>
                                    </p:animEffect>
                                  </p:childTnLst>
                                </p:cTn>
                              </p:par>
                            </p:childTnLst>
                          </p:cTn>
                        </p:par>
                        <p:par>
                          <p:cTn id="78" fill="hold">
                            <p:stCondLst>
                              <p:cond delay="13000"/>
                            </p:stCondLst>
                            <p:childTnLst>
                              <p:par>
                                <p:cTn id="79" presetID="22" presetClass="entr" presetSubtype="2" fill="hold" grpId="0" nodeType="afterEffect">
                                  <p:stCondLst>
                                    <p:cond delay="0"/>
                                  </p:stCondLst>
                                  <p:childTnLst>
                                    <p:set>
                                      <p:cBhvr>
                                        <p:cTn id="80" dur="1" fill="hold">
                                          <p:stCondLst>
                                            <p:cond delay="0"/>
                                          </p:stCondLst>
                                        </p:cTn>
                                        <p:tgtEl>
                                          <p:spTgt spid="195"/>
                                        </p:tgtEl>
                                        <p:attrNameLst>
                                          <p:attrName>style.visibility</p:attrName>
                                        </p:attrNameLst>
                                      </p:cBhvr>
                                      <p:to>
                                        <p:strVal val="visible"/>
                                      </p:to>
                                    </p:set>
                                    <p:animEffect transition="in" filter="wipe(right)">
                                      <p:cBhvr>
                                        <p:cTn id="81" dur="500"/>
                                        <p:tgtEl>
                                          <p:spTgt spid="195"/>
                                        </p:tgtEl>
                                      </p:cBhvr>
                                    </p:animEffect>
                                  </p:childTnLst>
                                </p:cTn>
                              </p:par>
                            </p:childTnLst>
                          </p:cTn>
                        </p:par>
                        <p:par>
                          <p:cTn id="82" fill="hold">
                            <p:stCondLst>
                              <p:cond delay="13500"/>
                            </p:stCondLst>
                            <p:childTnLst>
                              <p:par>
                                <p:cTn id="83" presetID="22" presetClass="entr" presetSubtype="4" fill="hold" grpId="0" nodeType="afterEffect">
                                  <p:stCondLst>
                                    <p:cond delay="0"/>
                                  </p:stCondLst>
                                  <p:childTnLst>
                                    <p:set>
                                      <p:cBhvr>
                                        <p:cTn id="84" dur="1" fill="hold">
                                          <p:stCondLst>
                                            <p:cond delay="0"/>
                                          </p:stCondLst>
                                        </p:cTn>
                                        <p:tgtEl>
                                          <p:spTgt spid="196"/>
                                        </p:tgtEl>
                                        <p:attrNameLst>
                                          <p:attrName>style.visibility</p:attrName>
                                        </p:attrNameLst>
                                      </p:cBhvr>
                                      <p:to>
                                        <p:strVal val="visible"/>
                                      </p:to>
                                    </p:set>
                                    <p:animEffect transition="in" filter="wipe(down)">
                                      <p:cBhvr>
                                        <p:cTn id="85" dur="500"/>
                                        <p:tgtEl>
                                          <p:spTgt spid="196"/>
                                        </p:tgtEl>
                                      </p:cBhvr>
                                    </p:animEffect>
                                  </p:childTnLst>
                                </p:cTn>
                              </p:par>
                            </p:childTnLst>
                          </p:cTn>
                        </p:par>
                        <p:par>
                          <p:cTn id="86" fill="hold">
                            <p:stCondLst>
                              <p:cond delay="14000"/>
                            </p:stCondLst>
                            <p:childTnLst>
                              <p:par>
                                <p:cTn id="87" presetID="22" presetClass="entr" presetSubtype="4" fill="hold" grpId="0" nodeType="afterEffect">
                                  <p:stCondLst>
                                    <p:cond delay="0"/>
                                  </p:stCondLst>
                                  <p:childTnLst>
                                    <p:set>
                                      <p:cBhvr>
                                        <p:cTn id="88" dur="1" fill="hold">
                                          <p:stCondLst>
                                            <p:cond delay="0"/>
                                          </p:stCondLst>
                                        </p:cTn>
                                        <p:tgtEl>
                                          <p:spTgt spid="197"/>
                                        </p:tgtEl>
                                        <p:attrNameLst>
                                          <p:attrName>style.visibility</p:attrName>
                                        </p:attrNameLst>
                                      </p:cBhvr>
                                      <p:to>
                                        <p:strVal val="visible"/>
                                      </p:to>
                                    </p:set>
                                    <p:animEffect transition="in" filter="wipe(down)">
                                      <p:cBhvr>
                                        <p:cTn id="89" dur="500"/>
                                        <p:tgtEl>
                                          <p:spTgt spid="197"/>
                                        </p:tgtEl>
                                      </p:cBhvr>
                                    </p:animEffect>
                                  </p:childTnLst>
                                </p:cTn>
                              </p:par>
                            </p:childTnLst>
                          </p:cTn>
                        </p:par>
                        <p:par>
                          <p:cTn id="90" fill="hold">
                            <p:stCondLst>
                              <p:cond delay="14500"/>
                            </p:stCondLst>
                            <p:childTnLst>
                              <p:par>
                                <p:cTn id="91" presetID="1" presetClass="entr" presetSubtype="0" fill="hold" grpId="0" nodeType="afterEffect">
                                  <p:stCondLst>
                                    <p:cond delay="0"/>
                                  </p:stCondLst>
                                  <p:childTnLst>
                                    <p:set>
                                      <p:cBhvr>
                                        <p:cTn id="92" dur="1" fill="hold">
                                          <p:stCondLst>
                                            <p:cond delay="0"/>
                                          </p:stCondLst>
                                        </p:cTn>
                                        <p:tgtEl>
                                          <p:spTgt spid="201"/>
                                        </p:tgtEl>
                                        <p:attrNameLst>
                                          <p:attrName>style.visibility</p:attrName>
                                        </p:attrNameLst>
                                      </p:cBhvr>
                                      <p:to>
                                        <p:strVal val="visible"/>
                                      </p:to>
                                    </p:set>
                                  </p:childTnLst>
                                </p:cTn>
                              </p:par>
                            </p:childTnLst>
                          </p:cTn>
                        </p:par>
                        <p:par>
                          <p:cTn id="93" fill="hold">
                            <p:stCondLst>
                              <p:cond delay="14500"/>
                            </p:stCondLst>
                            <p:childTnLst>
                              <p:par>
                                <p:cTn id="94" presetID="1" presetClass="entr" presetSubtype="0" fill="hold" grpId="0" nodeType="afterEffect">
                                  <p:stCondLst>
                                    <p:cond delay="0"/>
                                  </p:stCondLst>
                                  <p:childTnLst>
                                    <p:set>
                                      <p:cBhvr>
                                        <p:cTn id="95" dur="1" fill="hold">
                                          <p:stCondLst>
                                            <p:cond delay="0"/>
                                          </p:stCondLst>
                                        </p:cTn>
                                        <p:tgtEl>
                                          <p:spTgt spid="202"/>
                                        </p:tgtEl>
                                        <p:attrNameLst>
                                          <p:attrName>style.visibility</p:attrName>
                                        </p:attrNameLst>
                                      </p:cBhvr>
                                      <p:to>
                                        <p:strVal val="visible"/>
                                      </p:to>
                                    </p:set>
                                  </p:childTnLst>
                                </p:cTn>
                              </p:par>
                            </p:childTnLst>
                          </p:cTn>
                        </p:par>
                        <p:par>
                          <p:cTn id="96" fill="hold">
                            <p:stCondLst>
                              <p:cond delay="14500"/>
                            </p:stCondLst>
                            <p:childTnLst>
                              <p:par>
                                <p:cTn id="97" presetID="22" presetClass="entr" presetSubtype="1" fill="hold" grpId="0" nodeType="afterEffect">
                                  <p:stCondLst>
                                    <p:cond delay="500"/>
                                  </p:stCondLst>
                                  <p:childTnLst>
                                    <p:set>
                                      <p:cBhvr>
                                        <p:cTn id="98" dur="1" fill="hold">
                                          <p:stCondLst>
                                            <p:cond delay="0"/>
                                          </p:stCondLst>
                                        </p:cTn>
                                        <p:tgtEl>
                                          <p:spTgt spid="199"/>
                                        </p:tgtEl>
                                        <p:attrNameLst>
                                          <p:attrName>style.visibility</p:attrName>
                                        </p:attrNameLst>
                                      </p:cBhvr>
                                      <p:to>
                                        <p:strVal val="visible"/>
                                      </p:to>
                                    </p:set>
                                    <p:animEffect transition="in" filter="wipe(up)">
                                      <p:cBhvr>
                                        <p:cTn id="99" dur="1000"/>
                                        <p:tgtEl>
                                          <p:spTgt spid="199"/>
                                        </p:tgtEl>
                                      </p:cBhvr>
                                    </p:animEffect>
                                  </p:childTnLst>
                                </p:cTn>
                              </p:par>
                            </p:childTnLst>
                          </p:cTn>
                        </p:par>
                        <p:par>
                          <p:cTn id="100" fill="hold">
                            <p:stCondLst>
                              <p:cond delay="16000"/>
                            </p:stCondLst>
                            <p:childTnLst>
                              <p:par>
                                <p:cTn id="101" presetID="22" presetClass="entr" presetSubtype="1" fill="hold" grpId="0" nodeType="afterEffect">
                                  <p:stCondLst>
                                    <p:cond delay="0"/>
                                  </p:stCondLst>
                                  <p:childTnLst>
                                    <p:set>
                                      <p:cBhvr>
                                        <p:cTn id="102" dur="1" fill="hold">
                                          <p:stCondLst>
                                            <p:cond delay="0"/>
                                          </p:stCondLst>
                                        </p:cTn>
                                        <p:tgtEl>
                                          <p:spTgt spid="200"/>
                                        </p:tgtEl>
                                        <p:attrNameLst>
                                          <p:attrName>style.visibility</p:attrName>
                                        </p:attrNameLst>
                                      </p:cBhvr>
                                      <p:to>
                                        <p:strVal val="visible"/>
                                      </p:to>
                                    </p:set>
                                    <p:animEffect transition="in" filter="wipe(up)">
                                      <p:cBhvr>
                                        <p:cTn id="103" dur="1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71" grpId="0" animBg="1"/>
      <p:bldP spid="172" grpId="0" animBg="1"/>
      <p:bldP spid="173" grpId="0" animBg="1"/>
      <p:bldP spid="174" grpId="0"/>
      <p:bldP spid="175" grpId="0" animBg="1"/>
      <p:bldP spid="176" grpId="0" animBg="1"/>
      <p:bldP spid="177" grpId="0" animBg="1"/>
      <p:bldP spid="178" grpId="0" animBg="1"/>
      <p:bldP spid="179" grpId="0" animBg="1"/>
      <p:bldP spid="180" grpId="0"/>
      <p:bldP spid="181" grpId="0" animBg="1"/>
      <p:bldP spid="182" grpId="0" animBg="1"/>
      <p:bldP spid="183" grpId="0" animBg="1"/>
      <p:bldP spid="184" grpId="0" animBg="1"/>
      <p:bldP spid="185" grpId="0" animBg="1"/>
      <p:bldP spid="192" grpId="0" animBg="1"/>
      <p:bldP spid="193" grpId="0" animBg="1"/>
      <p:bldP spid="194" grpId="0" animBg="1"/>
      <p:bldP spid="195" grpId="0" animBg="1"/>
      <p:bldP spid="196" grpId="0" animBg="1"/>
      <p:bldP spid="197" grpId="0" animBg="1"/>
      <p:bldP spid="199" grpId="0"/>
      <p:bldP spid="200" grpId="0" animBg="1"/>
      <p:bldP spid="201" grpId="0" animBg="1"/>
      <p:bldP spid="20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Objetivos de Aprendizaje</a:t>
            </a:r>
            <a:endParaRPr lang="es-MX" noProof="0" dirty="0"/>
          </a:p>
        </p:txBody>
      </p:sp>
      <p:sp>
        <p:nvSpPr>
          <p:cNvPr id="3" name="Content Placeholder 2"/>
          <p:cNvSpPr>
            <a:spLocks noGrp="1"/>
          </p:cNvSpPr>
          <p:nvPr>
            <p:ph idx="1"/>
          </p:nvPr>
        </p:nvSpPr>
        <p:spPr>
          <a:xfrm>
            <a:off x="251520" y="1600200"/>
            <a:ext cx="8640960" cy="4525963"/>
          </a:xfrm>
        </p:spPr>
        <p:txBody>
          <a:bodyPr>
            <a:normAutofit fontScale="77500" lnSpcReduction="20000"/>
          </a:bodyPr>
          <a:lstStyle/>
          <a:p>
            <a:pPr lvl="0"/>
            <a:r>
              <a:rPr lang="es-MX" dirty="0" smtClean="0"/>
              <a:t>Al terminar este módulo, los participantes podrán:</a:t>
            </a:r>
          </a:p>
          <a:p>
            <a:pPr lvl="1">
              <a:spcAft>
                <a:spcPts val="1200"/>
              </a:spcAft>
            </a:pPr>
            <a:r>
              <a:rPr lang="es-MX" dirty="0" smtClean="0"/>
              <a:t>Discutir la prevalencia de varios síndromes que involucran sensibilización central/dolor disfuncional, enfocándose en fibromialgia</a:t>
            </a:r>
          </a:p>
          <a:p>
            <a:pPr lvl="1">
              <a:spcAft>
                <a:spcPts val="1200"/>
              </a:spcAft>
            </a:pPr>
            <a:r>
              <a:rPr lang="es-MX" dirty="0" smtClean="0"/>
              <a:t>Entender el impacto de los síndromes que involucran sensibilización central/dolor disfuncional, como fibromialgia,  en el funcionamiento del paciente y la calidad de vida</a:t>
            </a:r>
          </a:p>
          <a:p>
            <a:pPr lvl="1">
              <a:spcAft>
                <a:spcPts val="1200"/>
              </a:spcAft>
            </a:pPr>
            <a:r>
              <a:rPr lang="es-MX" dirty="0" smtClean="0"/>
              <a:t>Explicar la patofisiología de la sensibilización central/ dolor disfuncional </a:t>
            </a:r>
          </a:p>
          <a:p>
            <a:pPr lvl="1">
              <a:spcAft>
                <a:spcPts val="1200"/>
              </a:spcAft>
            </a:pPr>
            <a:r>
              <a:rPr lang="es-MX" dirty="0" smtClean="0"/>
              <a:t>Reconocer las principales características clínicas del la fibromialgia</a:t>
            </a:r>
          </a:p>
          <a:p>
            <a:pPr lvl="1">
              <a:spcAft>
                <a:spcPts val="1200"/>
              </a:spcAft>
            </a:pPr>
            <a:r>
              <a:rPr lang="es-MX" dirty="0" smtClean="0"/>
              <a:t>Seleccionar estrategias farmacológicas y no-farmacológicas apropiadas para el manejo de  fibromialgia</a:t>
            </a:r>
            <a:endParaRPr lang="es-MX" dirty="0"/>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1031627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27"/>
          <p:cNvSpPr/>
          <p:nvPr/>
        </p:nvSpPr>
        <p:spPr>
          <a:xfrm>
            <a:off x="0" y="1484784"/>
            <a:ext cx="9144000" cy="5373215"/>
          </a:xfrm>
          <a:prstGeom prst="rect">
            <a:avLst/>
          </a:prstGeom>
          <a:solidFill>
            <a:srgbClr val="002570"/>
          </a:solidFill>
          <a:ln>
            <a:solidFill>
              <a:schemeClr val="bg2">
                <a:lumMod val="90000"/>
                <a:lumOff val="1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dirty="0">
              <a:solidFill>
                <a:prstClr val="white"/>
              </a:solidFill>
            </a:endParaRPr>
          </a:p>
        </p:txBody>
      </p:sp>
      <p:pic>
        <p:nvPicPr>
          <p:cNvPr id="39"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pic>
        <p:nvPicPr>
          <p:cNvPr id="40" name="Picture 48" descr="Revision_06"/>
          <p:cNvPicPr>
            <a:picLocks noChangeAspect="1" noChangeArrowheads="1"/>
          </p:cNvPicPr>
          <p:nvPr/>
        </p:nvPicPr>
        <p:blipFill>
          <a:blip r:embed="rId4" cstate="print"/>
          <a:srcRect l="893" t="25626" r="1190" b="7396"/>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44" name="Text Box 3"/>
          <p:cNvSpPr txBox="1">
            <a:spLocks noChangeArrowheads="1"/>
          </p:cNvSpPr>
          <p:nvPr/>
        </p:nvSpPr>
        <p:spPr bwMode="auto">
          <a:xfrm>
            <a:off x="2849563" y="5489575"/>
            <a:ext cx="2401887" cy="304800"/>
          </a:xfrm>
          <a:prstGeom prst="rect">
            <a:avLst/>
          </a:prstGeom>
          <a:noFill/>
          <a:ln w="9525">
            <a:noFill/>
            <a:miter lim="800000"/>
            <a:headEnd/>
            <a:tailEnd/>
          </a:ln>
          <a:effectLst/>
        </p:spPr>
        <p:txBody>
          <a:bodyPr>
            <a:spAutoFit/>
          </a:bodyPr>
          <a:lstStyle/>
          <a:p>
            <a:pPr>
              <a:defRPr/>
            </a:pPr>
            <a:r>
              <a:rPr lang="es-MX" sz="1400" b="1" dirty="0" smtClean="0">
                <a:solidFill>
                  <a:srgbClr val="FFFFFF"/>
                </a:solidFill>
              </a:rPr>
              <a:t>Fibra aferente nociceptiva</a:t>
            </a:r>
            <a:endParaRPr lang="es-MX" sz="1400" b="1" dirty="0">
              <a:solidFill>
                <a:srgbClr val="FFFFFF"/>
              </a:solidFill>
            </a:endParaRPr>
          </a:p>
        </p:txBody>
      </p:sp>
      <p:sp>
        <p:nvSpPr>
          <p:cNvPr id="45" name="Rectangle 20"/>
          <p:cNvSpPr>
            <a:spLocks noGrp="1" noChangeArrowheads="1"/>
          </p:cNvSpPr>
          <p:nvPr>
            <p:ph type="title"/>
          </p:nvPr>
        </p:nvSpPr>
        <p:spPr>
          <a:xfrm>
            <a:off x="457200" y="332656"/>
            <a:ext cx="8229600" cy="874713"/>
          </a:xfrm>
        </p:spPr>
        <p:txBody>
          <a:bodyPr>
            <a:noAutofit/>
          </a:bodyPr>
          <a:lstStyle/>
          <a:p>
            <a:r>
              <a:rPr lang="es-MX" sz="4000" dirty="0" smtClean="0"/>
              <a:t>La Sensibilización Central Produce Señalización Anormal del Dolor </a:t>
            </a:r>
          </a:p>
        </p:txBody>
      </p:sp>
      <p:sp>
        <p:nvSpPr>
          <p:cNvPr id="46" name="Text Box 19"/>
          <p:cNvSpPr txBox="1">
            <a:spLocks noChangeArrowheads="1"/>
          </p:cNvSpPr>
          <p:nvPr/>
        </p:nvSpPr>
        <p:spPr bwMode="auto">
          <a:xfrm>
            <a:off x="156029" y="4895582"/>
            <a:ext cx="887579" cy="523220"/>
          </a:xfrm>
          <a:prstGeom prst="rect">
            <a:avLst/>
          </a:prstGeom>
          <a:noFill/>
          <a:ln w="9525">
            <a:noFill/>
            <a:miter lim="800000"/>
            <a:headEnd/>
            <a:tailEnd/>
          </a:ln>
          <a:effectLst/>
        </p:spPr>
        <p:txBody>
          <a:bodyPr wrap="square">
            <a:spAutoFit/>
          </a:bodyPr>
          <a:lstStyle/>
          <a:p>
            <a:pPr eaLnBrk="0" hangingPunct="0">
              <a:defRPr/>
            </a:pPr>
            <a:r>
              <a:rPr lang="es-MX" sz="1400" b="1" dirty="0" smtClean="0">
                <a:solidFill>
                  <a:srgbClr val="FFFFFF"/>
                </a:solidFill>
              </a:rPr>
              <a:t>Estímulo mínimo</a:t>
            </a:r>
            <a:endParaRPr lang="es-MX" sz="1400" b="1" dirty="0">
              <a:solidFill>
                <a:srgbClr val="FFFFFF"/>
              </a:solidFill>
            </a:endParaRPr>
          </a:p>
        </p:txBody>
      </p:sp>
      <p:sp>
        <p:nvSpPr>
          <p:cNvPr id="47" name="AutoShape 23"/>
          <p:cNvSpPr>
            <a:spLocks noChangeArrowheads="1"/>
          </p:cNvSpPr>
          <p:nvPr/>
        </p:nvSpPr>
        <p:spPr bwMode="auto">
          <a:xfrm rot="277651" flipV="1">
            <a:off x="826879" y="5187909"/>
            <a:ext cx="381699" cy="128837"/>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endParaRPr>
          </a:p>
        </p:txBody>
      </p:sp>
      <p:sp>
        <p:nvSpPr>
          <p:cNvPr id="48" name="Text Box 26"/>
          <p:cNvSpPr txBox="1">
            <a:spLocks noChangeArrowheads="1"/>
          </p:cNvSpPr>
          <p:nvPr/>
        </p:nvSpPr>
        <p:spPr bwMode="auto">
          <a:xfrm>
            <a:off x="7232650" y="4229100"/>
            <a:ext cx="1588384" cy="646331"/>
          </a:xfrm>
          <a:prstGeom prst="rect">
            <a:avLst/>
          </a:prstGeom>
          <a:noFill/>
          <a:ln w="9525">
            <a:noFill/>
            <a:miter lim="800000"/>
            <a:headEnd/>
            <a:tailEnd/>
          </a:ln>
          <a:effectLst/>
        </p:spPr>
        <p:txBody>
          <a:bodyPr wrap="none">
            <a:spAutoFit/>
          </a:bodyPr>
          <a:lstStyle/>
          <a:p>
            <a:pPr eaLnBrk="0" hangingPunct="0">
              <a:defRPr/>
            </a:pPr>
            <a:r>
              <a:rPr lang="es-MX" b="1" dirty="0" smtClean="0">
                <a:solidFill>
                  <a:srgbClr val="FF99CC"/>
                </a:solidFill>
              </a:rPr>
              <a:t>Amplificación </a:t>
            </a:r>
          </a:p>
          <a:p>
            <a:pPr eaLnBrk="0" hangingPunct="0">
              <a:defRPr/>
            </a:pPr>
            <a:r>
              <a:rPr lang="es-MX" b="1" dirty="0" smtClean="0">
                <a:solidFill>
                  <a:srgbClr val="FF99CC"/>
                </a:solidFill>
              </a:rPr>
              <a:t>del dolor </a:t>
            </a:r>
            <a:endParaRPr lang="es-MX" b="1" dirty="0">
              <a:solidFill>
                <a:srgbClr val="FF99CC"/>
              </a:solidFill>
            </a:endParaRPr>
          </a:p>
        </p:txBody>
      </p:sp>
      <p:sp>
        <p:nvSpPr>
          <p:cNvPr id="51" name="Text Box 29"/>
          <p:cNvSpPr txBox="1">
            <a:spLocks noChangeArrowheads="1"/>
          </p:cNvSpPr>
          <p:nvPr/>
        </p:nvSpPr>
        <p:spPr bwMode="auto">
          <a:xfrm>
            <a:off x="6319838" y="5730875"/>
            <a:ext cx="1329210"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Médula espinal</a:t>
            </a:r>
            <a:endParaRPr lang="es-MX" sz="1400" b="1" dirty="0">
              <a:solidFill>
                <a:srgbClr val="FFFFFF"/>
              </a:solidFill>
            </a:endParaRPr>
          </a:p>
        </p:txBody>
      </p:sp>
      <p:sp>
        <p:nvSpPr>
          <p:cNvPr id="52" name="Oval 51"/>
          <p:cNvSpPr>
            <a:spLocks noChangeArrowheads="1"/>
          </p:cNvSpPr>
          <p:nvPr/>
        </p:nvSpPr>
        <p:spPr bwMode="auto">
          <a:xfrm>
            <a:off x="6205538" y="509587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53" name="Freeform 53"/>
          <p:cNvSpPr>
            <a:spLocks/>
          </p:cNvSpPr>
          <p:nvPr/>
        </p:nvSpPr>
        <p:spPr bwMode="auto">
          <a:xfrm>
            <a:off x="6265863" y="5075238"/>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54" name="AutoShape 56"/>
          <p:cNvSpPr>
            <a:spLocks noChangeArrowheads="1"/>
          </p:cNvSpPr>
          <p:nvPr/>
        </p:nvSpPr>
        <p:spPr bwMode="auto">
          <a:xfrm>
            <a:off x="6745288" y="5040313"/>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56" name="Oval 57"/>
          <p:cNvSpPr>
            <a:spLocks noChangeArrowheads="1"/>
          </p:cNvSpPr>
          <p:nvPr/>
        </p:nvSpPr>
        <p:spPr bwMode="auto">
          <a:xfrm>
            <a:off x="6765925" y="508635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57" name="AutoShape 58"/>
          <p:cNvSpPr>
            <a:spLocks noChangeArrowheads="1"/>
          </p:cNvSpPr>
          <p:nvPr/>
        </p:nvSpPr>
        <p:spPr bwMode="auto">
          <a:xfrm rot="15931388">
            <a:off x="6712745" y="5072856"/>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58" name="Line 60"/>
          <p:cNvSpPr>
            <a:spLocks noChangeShapeType="1"/>
          </p:cNvSpPr>
          <p:nvPr/>
        </p:nvSpPr>
        <p:spPr bwMode="auto">
          <a:xfrm flipV="1">
            <a:off x="7243763" y="2678113"/>
            <a:ext cx="0" cy="2447925"/>
          </a:xfrm>
          <a:prstGeom prst="line">
            <a:avLst/>
          </a:prstGeom>
          <a:noFill/>
          <a:ln w="19050">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59" name="Line 61"/>
          <p:cNvSpPr>
            <a:spLocks noChangeShapeType="1"/>
          </p:cNvSpPr>
          <p:nvPr/>
        </p:nvSpPr>
        <p:spPr bwMode="auto">
          <a:xfrm flipH="1" flipV="1">
            <a:off x="6804248" y="2132856"/>
            <a:ext cx="7715" cy="2921744"/>
          </a:xfrm>
          <a:prstGeom prst="line">
            <a:avLst/>
          </a:prstGeom>
          <a:noFill/>
          <a:ln w="19050">
            <a:solidFill>
              <a:srgbClr val="00B050"/>
            </a:solidFill>
            <a:round/>
            <a:headEnd/>
            <a:tailEnd/>
          </a:ln>
          <a:effectLst/>
        </p:spPr>
        <p:txBody>
          <a:bodyPr/>
          <a:lstStyle/>
          <a:p>
            <a:pPr eaLnBrk="0" hangingPunct="0">
              <a:defRPr/>
            </a:pPr>
            <a:endParaRPr lang="es-MX" sz="1600" dirty="0">
              <a:solidFill>
                <a:srgbClr val="FFFFFF"/>
              </a:solidFill>
            </a:endParaRPr>
          </a:p>
        </p:txBody>
      </p:sp>
      <p:sp>
        <p:nvSpPr>
          <p:cNvPr id="60" name="Freeform 63"/>
          <p:cNvSpPr>
            <a:spLocks/>
          </p:cNvSpPr>
          <p:nvPr/>
        </p:nvSpPr>
        <p:spPr bwMode="auto">
          <a:xfrm>
            <a:off x="6804025" y="5114925"/>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61"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62" name="Oval 65"/>
          <p:cNvSpPr>
            <a:spLocks noChangeArrowheads="1"/>
          </p:cNvSpPr>
          <p:nvPr/>
        </p:nvSpPr>
        <p:spPr bwMode="auto">
          <a:xfrm>
            <a:off x="1512888" y="545782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pic>
        <p:nvPicPr>
          <p:cNvPr id="63" name="Picture 67" descr="pain"/>
          <p:cNvPicPr>
            <a:picLocks noChangeAspect="1" noChangeArrowheads="1"/>
          </p:cNvPicPr>
          <p:nvPr/>
        </p:nvPicPr>
        <p:blipFill>
          <a:blip r:embed="rId5" cstate="print"/>
          <a:srcRect/>
          <a:stretch>
            <a:fillRect/>
          </a:stretch>
        </p:blipFill>
        <p:spPr bwMode="auto">
          <a:xfrm>
            <a:off x="6248400" y="1685925"/>
            <a:ext cx="1436688" cy="1144588"/>
          </a:xfrm>
          <a:prstGeom prst="rect">
            <a:avLst/>
          </a:prstGeom>
          <a:noFill/>
          <a:ln w="9525">
            <a:noFill/>
            <a:miter lim="800000"/>
            <a:headEnd/>
            <a:tailEnd/>
          </a:ln>
        </p:spPr>
      </p:pic>
      <p:sp>
        <p:nvSpPr>
          <p:cNvPr id="64"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 </a:t>
            </a:r>
            <a:endParaRPr lang="es-MX" sz="1400" b="1" dirty="0">
              <a:solidFill>
                <a:srgbClr val="FFFFFF"/>
              </a:solidFill>
            </a:endParaRPr>
          </a:p>
        </p:txBody>
      </p:sp>
      <p:sp>
        <p:nvSpPr>
          <p:cNvPr id="65" name="Freeform 31"/>
          <p:cNvSpPr/>
          <p:nvPr/>
        </p:nvSpPr>
        <p:spPr>
          <a:xfrm>
            <a:off x="3419872" y="4797152"/>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66" name="TextBox 32"/>
          <p:cNvSpPr txBox="1"/>
          <p:nvPr/>
        </p:nvSpPr>
        <p:spPr>
          <a:xfrm>
            <a:off x="3419872" y="4427820"/>
            <a:ext cx="2052140" cy="646331"/>
          </a:xfrm>
          <a:prstGeom prst="rect">
            <a:avLst/>
          </a:prstGeom>
          <a:noFill/>
        </p:spPr>
        <p:txBody>
          <a:bodyPr wrap="square" rtlCol="0">
            <a:spAutoFit/>
          </a:bodyPr>
          <a:lstStyle/>
          <a:p>
            <a:pPr algn="ctr"/>
            <a:r>
              <a:rPr lang="es-MX" b="1" dirty="0" smtClean="0">
                <a:solidFill>
                  <a:srgbClr val="FF99CC"/>
                </a:solidFill>
              </a:rPr>
              <a:t>Mayor excitabilidad neuronal</a:t>
            </a:r>
            <a:endParaRPr lang="es-MX" b="1" dirty="0">
              <a:solidFill>
                <a:srgbClr val="FF99CC"/>
              </a:solidFill>
            </a:endParaRPr>
          </a:p>
        </p:txBody>
      </p:sp>
      <p:sp>
        <p:nvSpPr>
          <p:cNvPr id="67" name="TextBox 33"/>
          <p:cNvSpPr txBox="1"/>
          <p:nvPr/>
        </p:nvSpPr>
        <p:spPr>
          <a:xfrm>
            <a:off x="7164288" y="1772816"/>
            <a:ext cx="1643162" cy="307777"/>
          </a:xfrm>
          <a:prstGeom prst="rect">
            <a:avLst/>
          </a:prstGeom>
          <a:noFill/>
        </p:spPr>
        <p:txBody>
          <a:bodyPr wrap="square" rtlCol="0">
            <a:spAutoFit/>
          </a:bodyPr>
          <a:lstStyle/>
          <a:p>
            <a:r>
              <a:rPr lang="es-MX" sz="1400" b="1" dirty="0" smtClean="0">
                <a:solidFill>
                  <a:prstClr val="white"/>
                </a:solidFill>
              </a:rPr>
              <a:t>Cerebro</a:t>
            </a:r>
            <a:endParaRPr lang="es-MX" sz="1400" b="1" dirty="0">
              <a:solidFill>
                <a:prstClr val="white"/>
              </a:solidFill>
            </a:endParaRPr>
          </a:p>
        </p:txBody>
      </p:sp>
      <p:sp>
        <p:nvSpPr>
          <p:cNvPr id="68"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dirty="0">
              <a:solidFill>
                <a:prstClr val="white"/>
              </a:solidFill>
            </a:endParaRPr>
          </a:p>
        </p:txBody>
      </p:sp>
      <p:sp>
        <p:nvSpPr>
          <p:cNvPr id="69" name="Freeform 40"/>
          <p:cNvSpPr/>
          <p:nvPr/>
        </p:nvSpPr>
        <p:spPr>
          <a:xfrm>
            <a:off x="6156176" y="4725144"/>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70" name="Freeform 41"/>
          <p:cNvSpPr/>
          <p:nvPr/>
        </p:nvSpPr>
        <p:spPr>
          <a:xfrm>
            <a:off x="7236296" y="3861048"/>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71" name="Freeform 42"/>
          <p:cNvSpPr/>
          <p:nvPr/>
        </p:nvSpPr>
        <p:spPr>
          <a:xfrm>
            <a:off x="7524328" y="2132856"/>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72" name="Text Box 26"/>
          <p:cNvSpPr txBox="1">
            <a:spLocks noChangeArrowheads="1"/>
          </p:cNvSpPr>
          <p:nvPr/>
        </p:nvSpPr>
        <p:spPr bwMode="auto">
          <a:xfrm>
            <a:off x="7452323" y="2492896"/>
            <a:ext cx="1672766" cy="923330"/>
          </a:xfrm>
          <a:prstGeom prst="rect">
            <a:avLst/>
          </a:prstGeom>
          <a:noFill/>
          <a:ln w="9525">
            <a:noFill/>
            <a:miter lim="800000"/>
            <a:headEnd/>
            <a:tailEnd/>
          </a:ln>
          <a:effectLst/>
        </p:spPr>
        <p:txBody>
          <a:bodyPr wrap="none">
            <a:spAutoFit/>
          </a:bodyPr>
          <a:lstStyle/>
          <a:p>
            <a:pPr eaLnBrk="0" hangingPunct="0">
              <a:defRPr/>
            </a:pPr>
            <a:r>
              <a:rPr lang="es-MX" b="1" dirty="0" smtClean="0">
                <a:solidFill>
                  <a:srgbClr val="FF99CC"/>
                </a:solidFill>
              </a:rPr>
              <a:t>Dolor percibido</a:t>
            </a:r>
            <a:br>
              <a:rPr lang="es-MX" b="1" dirty="0" smtClean="0">
                <a:solidFill>
                  <a:srgbClr val="FF99CC"/>
                </a:solidFill>
              </a:rPr>
            </a:br>
            <a:r>
              <a:rPr lang="es-MX" b="1" dirty="0" smtClean="0">
                <a:solidFill>
                  <a:srgbClr val="FF99CC"/>
                </a:solidFill>
              </a:rPr>
              <a:t>(hiperalgesia/</a:t>
            </a:r>
            <a:br>
              <a:rPr lang="es-MX" b="1" dirty="0" smtClean="0">
                <a:solidFill>
                  <a:srgbClr val="FF99CC"/>
                </a:solidFill>
              </a:rPr>
            </a:br>
            <a:r>
              <a:rPr lang="es-MX" b="1" dirty="0" smtClean="0">
                <a:solidFill>
                  <a:srgbClr val="FF99CC"/>
                </a:solidFill>
              </a:rPr>
              <a:t>Alodinia)</a:t>
            </a:r>
            <a:endParaRPr lang="es-MX" b="1" dirty="0">
              <a:solidFill>
                <a:srgbClr val="FF99CC"/>
              </a:solidFill>
            </a:endParaRPr>
          </a:p>
        </p:txBody>
      </p:sp>
      <p:sp>
        <p:nvSpPr>
          <p:cNvPr id="73" name="TextBox 48"/>
          <p:cNvSpPr txBox="1"/>
          <p:nvPr/>
        </p:nvSpPr>
        <p:spPr>
          <a:xfrm>
            <a:off x="1131285" y="3404131"/>
            <a:ext cx="2494810" cy="1477328"/>
          </a:xfrm>
          <a:prstGeom prst="rect">
            <a:avLst/>
          </a:prstGeom>
          <a:noFill/>
        </p:spPr>
        <p:txBody>
          <a:bodyPr wrap="square" rtlCol="0">
            <a:spAutoFit/>
          </a:bodyPr>
          <a:lstStyle/>
          <a:p>
            <a:pPr algn="ctr"/>
            <a:r>
              <a:rPr lang="es-MX" b="1" dirty="0" smtClean="0">
                <a:solidFill>
                  <a:srgbClr val="FF99CC"/>
                </a:solidFill>
              </a:rPr>
              <a:t>Mayor liberación de neurotransmisores  de dolor glutamato y Sustancia P</a:t>
            </a:r>
          </a:p>
          <a:p>
            <a:endParaRPr lang="es-MX" b="1" dirty="0">
              <a:solidFill>
                <a:srgbClr val="FF99CC"/>
              </a:solidFill>
            </a:endParaRPr>
          </a:p>
        </p:txBody>
      </p:sp>
      <p:sp>
        <p:nvSpPr>
          <p:cNvPr id="74" name="Rectangle 49"/>
          <p:cNvSpPr/>
          <p:nvPr/>
        </p:nvSpPr>
        <p:spPr>
          <a:xfrm>
            <a:off x="2195736" y="1873361"/>
            <a:ext cx="3505017" cy="1089529"/>
          </a:xfrm>
          <a:prstGeom prst="rect">
            <a:avLst/>
          </a:prstGeom>
        </p:spPr>
        <p:txBody>
          <a:bodyPr wrap="square">
            <a:spAutoFit/>
          </a:bodyPr>
          <a:lstStyle/>
          <a:p>
            <a:pPr algn="ctr" defTabSz="815975" eaLnBrk="0" hangingPunct="0">
              <a:spcAft>
                <a:spcPct val="30000"/>
              </a:spcAft>
              <a:buClr>
                <a:srgbClr val="0191CD"/>
              </a:buClr>
            </a:pPr>
            <a:r>
              <a:rPr lang="es-MX" b="1" u="sng" dirty="0" smtClean="0">
                <a:solidFill>
                  <a:srgbClr val="C03932">
                    <a:lumMod val="40000"/>
                    <a:lumOff val="60000"/>
                  </a:srgbClr>
                </a:solidFill>
              </a:rPr>
              <a:t>Opciones de tratamiento del dolor</a:t>
            </a:r>
          </a:p>
          <a:p>
            <a:pPr marL="285750" indent="-285750" defTabSz="815975" eaLnBrk="0" hangingPunct="0">
              <a:spcAft>
                <a:spcPct val="30000"/>
              </a:spcAft>
              <a:buClr>
                <a:srgbClr val="0191CD"/>
              </a:buClr>
              <a:buFont typeface="Arial" pitchFamily="34" charset="0"/>
              <a:buChar char="•"/>
            </a:pPr>
            <a:r>
              <a:rPr lang="es-MX" dirty="0" smtClean="0">
                <a:solidFill>
                  <a:srgbClr val="C03932">
                    <a:lumMod val="40000"/>
                    <a:lumOff val="60000"/>
                  </a:srgbClr>
                </a:solidFill>
              </a:rPr>
              <a:t>Inhibidores α</a:t>
            </a:r>
            <a:r>
              <a:rPr lang="es-MX" baseline="-25000" dirty="0" smtClean="0">
                <a:solidFill>
                  <a:srgbClr val="C03932">
                    <a:lumMod val="40000"/>
                    <a:lumOff val="60000"/>
                  </a:srgbClr>
                </a:solidFill>
              </a:rPr>
              <a:t>2</a:t>
            </a:r>
            <a:r>
              <a:rPr lang="es-MX" dirty="0" smtClean="0">
                <a:solidFill>
                  <a:srgbClr val="C03932">
                    <a:lumMod val="40000"/>
                    <a:lumOff val="60000"/>
                  </a:srgbClr>
                </a:solidFill>
              </a:rPr>
              <a:t>δ</a:t>
            </a:r>
          </a:p>
          <a:p>
            <a:pPr marL="285750" indent="-285750" defTabSz="815975" eaLnBrk="0" hangingPunct="0">
              <a:spcAft>
                <a:spcPct val="30000"/>
              </a:spcAft>
              <a:buClr>
                <a:srgbClr val="0191CD"/>
              </a:buClr>
              <a:buFont typeface="Arial" pitchFamily="34" charset="0"/>
              <a:buChar char="•"/>
            </a:pPr>
            <a:r>
              <a:rPr lang="es-MX" dirty="0" smtClean="0">
                <a:solidFill>
                  <a:srgbClr val="C03932">
                    <a:lumMod val="40000"/>
                    <a:lumOff val="60000"/>
                  </a:srgbClr>
                </a:solidFill>
              </a:rPr>
              <a:t>Antidepresivos</a:t>
            </a:r>
            <a:endParaRPr lang="es-MX" b="1" u="sng" dirty="0" smtClean="0">
              <a:solidFill>
                <a:srgbClr val="C03932"/>
              </a:solidFill>
            </a:endParaRPr>
          </a:p>
        </p:txBody>
      </p:sp>
      <p:sp>
        <p:nvSpPr>
          <p:cNvPr id="36" name="Rectangle 49"/>
          <p:cNvSpPr>
            <a:spLocks noChangeArrowheads="1"/>
          </p:cNvSpPr>
          <p:nvPr/>
        </p:nvSpPr>
        <p:spPr bwMode="invGray">
          <a:xfrm>
            <a:off x="149627" y="6495274"/>
            <a:ext cx="7332014" cy="328612"/>
          </a:xfrm>
          <a:prstGeom prst="rect">
            <a:avLst/>
          </a:prstGeom>
          <a:noFill/>
          <a:ln w="9525" algn="ctr">
            <a:noFill/>
            <a:miter lim="800000"/>
            <a:headEnd/>
            <a:tailEnd/>
          </a:ln>
        </p:spPr>
        <p:txBody>
          <a:bodyPr lIns="0" tIns="0" rIns="0" bIns="0" anchor="b"/>
          <a:lstStyle/>
          <a:p>
            <a:pPr>
              <a:spcAft>
                <a:spcPts val="300"/>
              </a:spcAft>
              <a:defRPr/>
            </a:pPr>
            <a:r>
              <a:rPr lang="en-US" sz="1000" dirty="0">
                <a:solidFill>
                  <a:prstClr val="white"/>
                </a:solidFill>
              </a:rPr>
              <a:t>Adapted </a:t>
            </a:r>
            <a:r>
              <a:rPr lang="en-US" sz="1000" dirty="0" smtClean="0">
                <a:solidFill>
                  <a:prstClr val="white"/>
                </a:solidFill>
              </a:rPr>
              <a:t>from: </a:t>
            </a:r>
            <a:r>
              <a:rPr lang="en-US" sz="1000" dirty="0">
                <a:solidFill>
                  <a:prstClr val="white"/>
                </a:solidFill>
              </a:rPr>
              <a:t>Campbell JN, Meyer RA</a:t>
            </a:r>
            <a:r>
              <a:rPr lang="en-US" sz="1000" dirty="0" smtClean="0">
                <a:solidFill>
                  <a:prstClr val="white"/>
                </a:solidFill>
              </a:rPr>
              <a:t>. </a:t>
            </a:r>
            <a:r>
              <a:rPr lang="en-US" sz="1000" i="1" dirty="0">
                <a:solidFill>
                  <a:prstClr val="white"/>
                </a:solidFill>
              </a:rPr>
              <a:t>Neuron</a:t>
            </a:r>
            <a:r>
              <a:rPr lang="en-US" sz="1000" dirty="0">
                <a:solidFill>
                  <a:prstClr val="white"/>
                </a:solidFill>
              </a:rPr>
              <a:t> 2006; 52(1):</a:t>
            </a:r>
            <a:r>
              <a:rPr lang="en-US" sz="1000" dirty="0" smtClean="0">
                <a:solidFill>
                  <a:prstClr val="white"/>
                </a:solidFill>
              </a:rPr>
              <a:t>77-92; Gottschalk </a:t>
            </a:r>
            <a:r>
              <a:rPr lang="en-US" sz="1000" dirty="0">
                <a:solidFill>
                  <a:prstClr val="white"/>
                </a:solidFill>
              </a:rPr>
              <a:t>A, Smith DS. </a:t>
            </a:r>
            <a:r>
              <a:rPr lang="en-US" sz="1000" i="1" dirty="0" smtClean="0">
                <a:solidFill>
                  <a:prstClr val="white"/>
                </a:solidFill>
              </a:rPr>
              <a:t>Am </a:t>
            </a:r>
            <a:r>
              <a:rPr lang="en-US" sz="1000" i="1" dirty="0">
                <a:solidFill>
                  <a:prstClr val="white"/>
                </a:solidFill>
              </a:rPr>
              <a:t>Fam Physician</a:t>
            </a:r>
            <a:r>
              <a:rPr lang="en-US" sz="1000" dirty="0">
                <a:solidFill>
                  <a:prstClr val="white"/>
                </a:solidFill>
              </a:rPr>
              <a:t> 2001; </a:t>
            </a:r>
            <a:r>
              <a:rPr lang="en-US" sz="1000" dirty="0" smtClean="0">
                <a:solidFill>
                  <a:prstClr val="white"/>
                </a:solidFill>
              </a:rPr>
              <a:t>63</a:t>
            </a:r>
            <a:r>
              <a:rPr lang="en-US" sz="1000" dirty="0" smtClean="0">
                <a:solidFill>
                  <a:prstClr val="white"/>
                </a:solidFill>
                <a:sym typeface="Wingdings" pitchFamily="2" charset="2"/>
              </a:rPr>
              <a:t>(10)</a:t>
            </a:r>
            <a:r>
              <a:rPr lang="en-US" sz="1000" dirty="0" smtClean="0">
                <a:solidFill>
                  <a:prstClr val="white"/>
                </a:solidFill>
              </a:rPr>
              <a:t>1979-86; Henriksson </a:t>
            </a:r>
            <a:r>
              <a:rPr lang="en-US" sz="1000" dirty="0">
                <a:solidFill>
                  <a:prstClr val="white"/>
                </a:solidFill>
              </a:rPr>
              <a:t>KG</a:t>
            </a:r>
            <a:r>
              <a:rPr lang="en-US" sz="1000" dirty="0" smtClean="0">
                <a:solidFill>
                  <a:prstClr val="white"/>
                </a:solidFill>
              </a:rPr>
              <a:t>. </a:t>
            </a:r>
            <a:r>
              <a:rPr lang="en-US" sz="1000" i="1" dirty="0">
                <a:solidFill>
                  <a:prstClr val="white"/>
                </a:solidFill>
              </a:rPr>
              <a:t>J Rehabil Med</a:t>
            </a:r>
            <a:r>
              <a:rPr lang="en-US" sz="1000" dirty="0">
                <a:solidFill>
                  <a:prstClr val="white"/>
                </a:solidFill>
              </a:rPr>
              <a:t> 2003; 41(Suppl):</a:t>
            </a:r>
            <a:r>
              <a:rPr lang="en-US" sz="1000" dirty="0" smtClean="0">
                <a:solidFill>
                  <a:prstClr val="white"/>
                </a:solidFill>
              </a:rPr>
              <a:t>89-94; </a:t>
            </a:r>
            <a:r>
              <a:rPr lang="en-US" sz="1000" spc="-10" dirty="0" smtClean="0">
                <a:solidFill>
                  <a:prstClr val="white"/>
                </a:solidFill>
              </a:rPr>
              <a:t>Larson </a:t>
            </a:r>
            <a:r>
              <a:rPr lang="en-US" sz="1000" spc="-10" dirty="0">
                <a:solidFill>
                  <a:prstClr val="white"/>
                </a:solidFill>
              </a:rPr>
              <a:t>AA </a:t>
            </a:r>
            <a:r>
              <a:rPr lang="en-US" sz="1000" i="1" spc="-10" dirty="0">
                <a:solidFill>
                  <a:prstClr val="white"/>
                </a:solidFill>
              </a:rPr>
              <a:t>et al.</a:t>
            </a:r>
            <a:r>
              <a:rPr lang="en-US" sz="1000" spc="-10" dirty="0">
                <a:solidFill>
                  <a:prstClr val="white"/>
                </a:solidFill>
              </a:rPr>
              <a:t> </a:t>
            </a:r>
            <a:r>
              <a:rPr lang="en-US" sz="1000" i="1" spc="-10" dirty="0" smtClean="0">
                <a:solidFill>
                  <a:prstClr val="white"/>
                </a:solidFill>
              </a:rPr>
              <a:t>Dolor </a:t>
            </a:r>
            <a:r>
              <a:rPr lang="en-US" sz="1000" spc="-10" dirty="0" smtClean="0">
                <a:solidFill>
                  <a:prstClr val="white"/>
                </a:solidFill>
              </a:rPr>
              <a:t>2000</a:t>
            </a:r>
            <a:r>
              <a:rPr lang="en-US" sz="1000" spc="-10" dirty="0">
                <a:solidFill>
                  <a:prstClr val="white"/>
                </a:solidFill>
              </a:rPr>
              <a:t>; 87(2):</a:t>
            </a:r>
            <a:r>
              <a:rPr lang="en-US" sz="1000" spc="-10" dirty="0" smtClean="0">
                <a:solidFill>
                  <a:prstClr val="white"/>
                </a:solidFill>
              </a:rPr>
              <a:t>201-11; </a:t>
            </a:r>
            <a:r>
              <a:rPr lang="en-US" sz="1000" dirty="0" smtClean="0">
                <a:solidFill>
                  <a:prstClr val="white"/>
                </a:solidFill>
              </a:rPr>
              <a:t>Marchand </a:t>
            </a:r>
            <a:r>
              <a:rPr lang="en-US" sz="1000" dirty="0">
                <a:solidFill>
                  <a:prstClr val="white"/>
                </a:solidFill>
              </a:rPr>
              <a:t>S. </a:t>
            </a:r>
            <a:r>
              <a:rPr lang="en-US" sz="1000" i="1" dirty="0" smtClean="0">
                <a:solidFill>
                  <a:prstClr val="white"/>
                </a:solidFill>
              </a:rPr>
              <a:t>Rheum </a:t>
            </a:r>
            <a:r>
              <a:rPr lang="en-US" sz="1000" i="1" dirty="0">
                <a:solidFill>
                  <a:prstClr val="white"/>
                </a:solidFill>
              </a:rPr>
              <a:t>Dis Clin North Am</a:t>
            </a:r>
            <a:r>
              <a:rPr lang="en-US" sz="1000" dirty="0">
                <a:solidFill>
                  <a:prstClr val="white"/>
                </a:solidFill>
              </a:rPr>
              <a:t> 2008; 34(2):</a:t>
            </a:r>
            <a:r>
              <a:rPr lang="en-US" sz="1000" dirty="0" smtClean="0">
                <a:solidFill>
                  <a:prstClr val="white"/>
                </a:solidFill>
              </a:rPr>
              <a:t>285-309; Rao </a:t>
            </a:r>
            <a:r>
              <a:rPr lang="en-US" sz="1000" dirty="0">
                <a:solidFill>
                  <a:prstClr val="white"/>
                </a:solidFill>
              </a:rPr>
              <a:t>SG. </a:t>
            </a:r>
            <a:r>
              <a:rPr lang="en-US" sz="1000" i="1" dirty="0" smtClean="0">
                <a:solidFill>
                  <a:prstClr val="white"/>
                </a:solidFill>
              </a:rPr>
              <a:t>Rheum </a:t>
            </a:r>
            <a:r>
              <a:rPr lang="en-US" sz="1000" i="1" dirty="0">
                <a:solidFill>
                  <a:prstClr val="white"/>
                </a:solidFill>
              </a:rPr>
              <a:t>Dis Clin North Am</a:t>
            </a:r>
            <a:r>
              <a:rPr lang="en-US" sz="1000" dirty="0">
                <a:solidFill>
                  <a:prstClr val="white"/>
                </a:solidFill>
              </a:rPr>
              <a:t> 2002; 28(2):</a:t>
            </a:r>
            <a:r>
              <a:rPr lang="en-US" sz="1000" dirty="0" smtClean="0">
                <a:solidFill>
                  <a:prstClr val="white"/>
                </a:solidFill>
              </a:rPr>
              <a:t>235-59; Staud </a:t>
            </a:r>
            <a:r>
              <a:rPr lang="en-US" sz="1000" dirty="0">
                <a:solidFill>
                  <a:prstClr val="white"/>
                </a:solidFill>
              </a:rPr>
              <a:t>R. </a:t>
            </a:r>
            <a:r>
              <a:rPr lang="en-US" sz="1000" i="1" dirty="0" smtClean="0">
                <a:solidFill>
                  <a:prstClr val="white"/>
                </a:solidFill>
              </a:rPr>
              <a:t>Arthritis </a:t>
            </a:r>
            <a:r>
              <a:rPr lang="en-US" sz="1000" i="1" dirty="0">
                <a:solidFill>
                  <a:prstClr val="white"/>
                </a:solidFill>
              </a:rPr>
              <a:t>Res Ther </a:t>
            </a:r>
            <a:r>
              <a:rPr lang="en-US" sz="1000" dirty="0">
                <a:solidFill>
                  <a:prstClr val="white"/>
                </a:solidFill>
              </a:rPr>
              <a:t>2006; 8(3):</a:t>
            </a:r>
            <a:r>
              <a:rPr lang="en-US" sz="1000" dirty="0" smtClean="0">
                <a:solidFill>
                  <a:prstClr val="white"/>
                </a:solidFill>
              </a:rPr>
              <a:t>208-14; Staud </a:t>
            </a:r>
            <a:r>
              <a:rPr lang="en-US" sz="1000" dirty="0">
                <a:solidFill>
                  <a:prstClr val="white"/>
                </a:solidFill>
              </a:rPr>
              <a:t>R, Rodriguez ME. </a:t>
            </a:r>
            <a:r>
              <a:rPr lang="en-US" sz="1000" i="1" dirty="0" smtClean="0">
                <a:solidFill>
                  <a:prstClr val="white"/>
                </a:solidFill>
              </a:rPr>
              <a:t>Nat </a:t>
            </a:r>
            <a:r>
              <a:rPr lang="en-US" sz="1000" i="1" dirty="0">
                <a:solidFill>
                  <a:prstClr val="white"/>
                </a:solidFill>
              </a:rPr>
              <a:t>Clin Pract Rheumatol </a:t>
            </a:r>
            <a:r>
              <a:rPr lang="en-US" sz="1000" dirty="0">
                <a:solidFill>
                  <a:prstClr val="white"/>
                </a:solidFill>
              </a:rPr>
              <a:t>2006; 2(2):</a:t>
            </a:r>
            <a:r>
              <a:rPr lang="en-US" sz="1000" dirty="0" smtClean="0">
                <a:solidFill>
                  <a:prstClr val="white"/>
                </a:solidFill>
              </a:rPr>
              <a:t>90-8; Vaerøy </a:t>
            </a:r>
            <a:r>
              <a:rPr lang="en-US" sz="1000" dirty="0">
                <a:solidFill>
                  <a:prstClr val="white"/>
                </a:solidFill>
              </a:rPr>
              <a:t>H </a:t>
            </a:r>
            <a:r>
              <a:rPr lang="en-US" sz="1000" i="1" dirty="0">
                <a:solidFill>
                  <a:prstClr val="white"/>
                </a:solidFill>
              </a:rPr>
              <a:t>et al.</a:t>
            </a:r>
            <a:r>
              <a:rPr lang="en-US" sz="1000" dirty="0">
                <a:solidFill>
                  <a:prstClr val="white"/>
                </a:solidFill>
              </a:rPr>
              <a:t> </a:t>
            </a:r>
            <a:r>
              <a:rPr lang="en-US" sz="1000" i="1" dirty="0" smtClean="0">
                <a:solidFill>
                  <a:prstClr val="white"/>
                </a:solidFill>
              </a:rPr>
              <a:t>Dolor </a:t>
            </a:r>
            <a:r>
              <a:rPr lang="en-US" sz="1000" dirty="0" smtClean="0">
                <a:solidFill>
                  <a:prstClr val="white"/>
                </a:solidFill>
              </a:rPr>
              <a:t>1988</a:t>
            </a:r>
            <a:r>
              <a:rPr lang="en-US" sz="1000" dirty="0">
                <a:solidFill>
                  <a:prstClr val="white"/>
                </a:solidFill>
              </a:rPr>
              <a:t>; 32(1):</a:t>
            </a:r>
            <a:r>
              <a:rPr lang="en-US" sz="1000" dirty="0" smtClean="0">
                <a:solidFill>
                  <a:prstClr val="white"/>
                </a:solidFill>
              </a:rPr>
              <a:t>21-6; Woolf </a:t>
            </a:r>
            <a:r>
              <a:rPr lang="en-US" sz="1000" dirty="0">
                <a:solidFill>
                  <a:prstClr val="white"/>
                </a:solidFill>
              </a:rPr>
              <a:t>CJ </a:t>
            </a:r>
            <a:r>
              <a:rPr lang="en-US" sz="1000" i="1" dirty="0">
                <a:solidFill>
                  <a:prstClr val="white"/>
                </a:solidFill>
              </a:rPr>
              <a:t>et al. </a:t>
            </a:r>
            <a:r>
              <a:rPr lang="en-US" sz="1000" i="1" dirty="0" smtClean="0">
                <a:solidFill>
                  <a:prstClr val="white"/>
                </a:solidFill>
              </a:rPr>
              <a:t>Ann </a:t>
            </a:r>
            <a:r>
              <a:rPr lang="en-US" sz="1000" i="1" dirty="0">
                <a:solidFill>
                  <a:prstClr val="white"/>
                </a:solidFill>
              </a:rPr>
              <a:t>Intern Med </a:t>
            </a:r>
            <a:r>
              <a:rPr lang="en-US" sz="1000" dirty="0">
                <a:solidFill>
                  <a:prstClr val="white"/>
                </a:solidFill>
              </a:rPr>
              <a:t>2004; 140(6):441-51.</a:t>
            </a:r>
          </a:p>
        </p:txBody>
      </p:sp>
    </p:spTree>
    <p:extLst>
      <p:ext uri="{BB962C8B-B14F-4D97-AF65-F5344CB8AC3E}">
        <p14:creationId xmlns:p14="http://schemas.microsoft.com/office/powerpoint/2010/main" val="3878227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62"/>
                                        </p:tgtEl>
                                        <p:attrNameLst>
                                          <p:attrName>style.visibility</p:attrName>
                                        </p:attrNameLst>
                                      </p:cBhvr>
                                      <p:to>
                                        <p:strVal val="visible"/>
                                      </p:to>
                                    </p:set>
                                    <p:anim calcmode="lin" valueType="num">
                                      <p:cBhvr>
                                        <p:cTn id="7" dur="200" fill="hold"/>
                                        <p:tgtEl>
                                          <p:spTgt spid="62"/>
                                        </p:tgtEl>
                                        <p:attrNameLst>
                                          <p:attrName>ppt_w</p:attrName>
                                        </p:attrNameLst>
                                      </p:cBhvr>
                                      <p:tavLst>
                                        <p:tav tm="0">
                                          <p:val>
                                            <p:fltVal val="0"/>
                                          </p:val>
                                        </p:tav>
                                        <p:tav tm="100000">
                                          <p:val>
                                            <p:strVal val="#ppt_w"/>
                                          </p:val>
                                        </p:tav>
                                      </p:tavLst>
                                    </p:anim>
                                    <p:anim calcmode="lin" valueType="num">
                                      <p:cBhvr>
                                        <p:cTn id="8" dur="200" fill="hold"/>
                                        <p:tgtEl>
                                          <p:spTgt spid="62"/>
                                        </p:tgtEl>
                                        <p:attrNameLst>
                                          <p:attrName>ppt_h</p:attrName>
                                        </p:attrNameLst>
                                      </p:cBhvr>
                                      <p:tavLst>
                                        <p:tav tm="0">
                                          <p:val>
                                            <p:fltVal val="0"/>
                                          </p:val>
                                        </p:tav>
                                        <p:tav tm="100000">
                                          <p:val>
                                            <p:strVal val="#ppt_h"/>
                                          </p:val>
                                        </p:tav>
                                      </p:tavLst>
                                    </p:anim>
                                    <p:animEffect transition="in" filter="fade">
                                      <p:cBhvr>
                                        <p:cTn id="9" dur="200"/>
                                        <p:tgtEl>
                                          <p:spTgt spid="62"/>
                                        </p:tgtEl>
                                      </p:cBhvr>
                                    </p:animEffect>
                                  </p:childTnLst>
                                </p:cTn>
                              </p:par>
                            </p:childTnLst>
                          </p:cTn>
                        </p:par>
                        <p:par>
                          <p:cTn id="10" fill="hold">
                            <p:stCondLst>
                              <p:cond delay="700"/>
                            </p:stCondLst>
                            <p:childTnLst>
                              <p:par>
                                <p:cTn id="11"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12" dur="2000" fill="hold"/>
                                        <p:tgtEl>
                                          <p:spTgt spid="62"/>
                                        </p:tgtEl>
                                        <p:attrNameLst>
                                          <p:attrName>ppt_x</p:attrName>
                                          <p:attrName>ppt_y</p:attrName>
                                        </p:attrNameLst>
                                      </p:cBhvr>
                                      <p:rCtr x="31200" y="-20600"/>
                                    </p:animMotion>
                                  </p:childTnLst>
                                </p:cTn>
                              </p:par>
                              <p:par>
                                <p:cTn id="13" presetID="53" presetClass="entr" presetSubtype="0" fill="hold" grpId="0" nodeType="withEffect">
                                  <p:stCondLst>
                                    <p:cond delay="300"/>
                                  </p:stCondLst>
                                  <p:childTnLst>
                                    <p:set>
                                      <p:cBhvr>
                                        <p:cTn id="14" dur="1" fill="hold">
                                          <p:stCondLst>
                                            <p:cond delay="0"/>
                                          </p:stCondLst>
                                        </p:cTn>
                                        <p:tgtEl>
                                          <p:spTgt spid="61"/>
                                        </p:tgtEl>
                                        <p:attrNameLst>
                                          <p:attrName>style.visibility</p:attrName>
                                        </p:attrNameLst>
                                      </p:cBhvr>
                                      <p:to>
                                        <p:strVal val="visible"/>
                                      </p:to>
                                    </p:set>
                                    <p:anim calcmode="lin" valueType="num">
                                      <p:cBhvr>
                                        <p:cTn id="15" dur="200" fill="hold"/>
                                        <p:tgtEl>
                                          <p:spTgt spid="61"/>
                                        </p:tgtEl>
                                        <p:attrNameLst>
                                          <p:attrName>ppt_w</p:attrName>
                                        </p:attrNameLst>
                                      </p:cBhvr>
                                      <p:tavLst>
                                        <p:tav tm="0">
                                          <p:val>
                                            <p:fltVal val="0"/>
                                          </p:val>
                                        </p:tav>
                                        <p:tav tm="100000">
                                          <p:val>
                                            <p:strVal val="#ppt_w"/>
                                          </p:val>
                                        </p:tav>
                                      </p:tavLst>
                                    </p:anim>
                                    <p:anim calcmode="lin" valueType="num">
                                      <p:cBhvr>
                                        <p:cTn id="16" dur="200" fill="hold"/>
                                        <p:tgtEl>
                                          <p:spTgt spid="61"/>
                                        </p:tgtEl>
                                        <p:attrNameLst>
                                          <p:attrName>ppt_h</p:attrName>
                                        </p:attrNameLst>
                                      </p:cBhvr>
                                      <p:tavLst>
                                        <p:tav tm="0">
                                          <p:val>
                                            <p:fltVal val="0"/>
                                          </p:val>
                                        </p:tav>
                                        <p:tav tm="100000">
                                          <p:val>
                                            <p:strVal val="#ppt_h"/>
                                          </p:val>
                                        </p:tav>
                                      </p:tavLst>
                                    </p:anim>
                                    <p:animEffect transition="in" filter="fade">
                                      <p:cBhvr>
                                        <p:cTn id="17" dur="200"/>
                                        <p:tgtEl>
                                          <p:spTgt spid="61"/>
                                        </p:tgtEl>
                                      </p:cBhvr>
                                    </p:animEffect>
                                  </p:childTnLst>
                                </p:cTn>
                              </p:par>
                              <p:par>
                                <p:cTn id="18"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 dur="2000" fill="hold"/>
                                        <p:tgtEl>
                                          <p:spTgt spid="61"/>
                                        </p:tgtEl>
                                        <p:attrNameLst>
                                          <p:attrName>ppt_x</p:attrName>
                                          <p:attrName>ppt_y</p:attrName>
                                        </p:attrNameLst>
                                      </p:cBhvr>
                                      <p:rCtr x="31200" y="-12700"/>
                                    </p:animMotion>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par>
                          <p:cTn id="24" fill="hold">
                            <p:stCondLst>
                              <p:cond delay="3500"/>
                            </p:stCondLst>
                            <p:childTnLst>
                              <p:par>
                                <p:cTn id="25" presetID="10" presetClass="exit" presetSubtype="0" fill="hold" nodeType="afterEffect">
                                  <p:stCondLst>
                                    <p:cond delay="0"/>
                                  </p:stCondLst>
                                  <p:childTnLst>
                                    <p:animEffect transition="out" filter="fade">
                                      <p:cBhvr>
                                        <p:cTn id="26" dur="500"/>
                                        <p:tgtEl>
                                          <p:spTgt spid="63"/>
                                        </p:tgtEl>
                                      </p:cBhvr>
                                    </p:animEffect>
                                    <p:set>
                                      <p:cBhvr>
                                        <p:cTn id="27" dur="1" fill="hold">
                                          <p:stCondLst>
                                            <p:cond delay="499"/>
                                          </p:stCondLst>
                                        </p:cTn>
                                        <p:tgtEl>
                                          <p:spTgt spid="63"/>
                                        </p:tgtEl>
                                        <p:attrNameLst>
                                          <p:attrName>style.visibility</p:attrName>
                                        </p:attrNameLst>
                                      </p:cBhvr>
                                      <p:to>
                                        <p:strVal val="hidden"/>
                                      </p:to>
                                    </p:se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p:bldP spid="61" grpId="0" animBg="1"/>
      <p:bldP spid="61" grpId="1" animBg="1"/>
      <p:bldP spid="62" grpId="0" animBg="1"/>
      <p:bldP spid="62" grpId="1" animBg="1"/>
      <p:bldP spid="64" grpId="0"/>
      <p:bldP spid="66" grpId="0"/>
      <p:bldP spid="72" grpId="0"/>
      <p:bldP spid="7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91" name="Rectangle 160"/>
          <p:cNvSpPr>
            <a:spLocks noChangeArrowheads="1"/>
          </p:cNvSpPr>
          <p:nvPr/>
        </p:nvSpPr>
        <p:spPr bwMode="auto">
          <a:xfrm>
            <a:off x="203539" y="6518765"/>
            <a:ext cx="8886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1000" dirty="0" smtClean="0">
                <a:solidFill>
                  <a:schemeClr val="bg2"/>
                </a:solidFill>
              </a:rPr>
              <a:t>Attal N, Bouhassira D. </a:t>
            </a:r>
            <a:r>
              <a:rPr lang="en-US" sz="1000" i="1" dirty="0" smtClean="0">
                <a:solidFill>
                  <a:schemeClr val="bg2"/>
                </a:solidFill>
              </a:rPr>
              <a:t>Acta Neurol Scand</a:t>
            </a:r>
            <a:r>
              <a:rPr lang="en-US" sz="1000" dirty="0" smtClean="0">
                <a:solidFill>
                  <a:schemeClr val="bg2"/>
                </a:solidFill>
              </a:rPr>
              <a:t> 1999; 173:12-24; Doubell TP </a:t>
            </a:r>
            <a:r>
              <a:rPr lang="en-US" sz="1000" i="1" dirty="0" smtClean="0">
                <a:solidFill>
                  <a:schemeClr val="bg2"/>
                </a:solidFill>
              </a:rPr>
              <a:t>et al. </a:t>
            </a:r>
            <a:r>
              <a:rPr lang="en-US" sz="1000" dirty="0" smtClean="0">
                <a:solidFill>
                  <a:schemeClr val="bg2"/>
                </a:solidFill>
              </a:rPr>
              <a:t>In: Wall PD, Melzack R (eds). </a:t>
            </a:r>
            <a:br>
              <a:rPr lang="en-US" sz="1000" dirty="0" smtClean="0">
                <a:solidFill>
                  <a:schemeClr val="bg2"/>
                </a:solidFill>
              </a:rPr>
            </a:br>
            <a:r>
              <a:rPr lang="en-US" sz="1000" i="1" dirty="0" smtClean="0">
                <a:solidFill>
                  <a:schemeClr val="bg2"/>
                </a:solidFill>
              </a:rPr>
              <a:t>Textbook of Dolor</a:t>
            </a:r>
            <a:r>
              <a:rPr lang="en-US" sz="1000" dirty="0" smtClean="0">
                <a:solidFill>
                  <a:schemeClr val="bg2"/>
                </a:solidFill>
              </a:rPr>
              <a:t>. 4th ed. Harcourt Publishers Limited; Edinburgh, UK: 1999; </a:t>
            </a:r>
            <a:r>
              <a:rPr lang="en-GB" sz="1000" dirty="0" smtClean="0">
                <a:solidFill>
                  <a:schemeClr val="bg2"/>
                </a:solidFill>
              </a:rPr>
              <a:t>Woolf </a:t>
            </a:r>
            <a:r>
              <a:rPr lang="en-GB" sz="1000" dirty="0">
                <a:solidFill>
                  <a:schemeClr val="bg2"/>
                </a:solidFill>
              </a:rPr>
              <a:t>CJ, Mannion RJ. </a:t>
            </a:r>
            <a:r>
              <a:rPr lang="en-GB" sz="1000" i="1" dirty="0" smtClean="0">
                <a:solidFill>
                  <a:schemeClr val="bg2"/>
                </a:solidFill>
              </a:rPr>
              <a:t>Lancet</a:t>
            </a:r>
            <a:r>
              <a:rPr lang="en-GB" sz="1000" dirty="0" smtClean="0">
                <a:solidFill>
                  <a:schemeClr val="bg2"/>
                </a:solidFill>
              </a:rPr>
              <a:t> </a:t>
            </a:r>
            <a:r>
              <a:rPr lang="en-GB" sz="1000" dirty="0">
                <a:solidFill>
                  <a:schemeClr val="bg2"/>
                </a:solidFill>
              </a:rPr>
              <a:t>1999; 353(9168):1959-64.</a:t>
            </a:r>
            <a:endParaRPr lang="en-US" sz="1000" dirty="0">
              <a:solidFill>
                <a:schemeClr val="bg2"/>
              </a:solidFill>
            </a:endParaRPr>
          </a:p>
        </p:txBody>
      </p:sp>
      <p:sp>
        <p:nvSpPr>
          <p:cNvPr id="164" name="Freeform 2"/>
          <p:cNvSpPr>
            <a:spLocks/>
          </p:cNvSpPr>
          <p:nvPr/>
        </p:nvSpPr>
        <p:spPr bwMode="auto">
          <a:xfrm>
            <a:off x="5388224" y="5133848"/>
            <a:ext cx="123825" cy="144463"/>
          </a:xfrm>
          <a:custGeom>
            <a:avLst/>
            <a:gdLst>
              <a:gd name="T0" fmla="*/ 0 w 315"/>
              <a:gd name="T1" fmla="*/ 0 h 362"/>
              <a:gd name="T2" fmla="*/ 0 w 315"/>
              <a:gd name="T3" fmla="*/ 362 h 362"/>
              <a:gd name="T4" fmla="*/ 315 w 315"/>
              <a:gd name="T5" fmla="*/ 141 h 362"/>
              <a:gd name="T6" fmla="*/ 0 w 315"/>
              <a:gd name="T7" fmla="*/ 0 h 362"/>
              <a:gd name="T8" fmla="*/ 0 60000 65536"/>
              <a:gd name="T9" fmla="*/ 0 60000 65536"/>
              <a:gd name="T10" fmla="*/ 0 60000 65536"/>
              <a:gd name="T11" fmla="*/ 0 60000 65536"/>
              <a:gd name="T12" fmla="*/ 0 w 315"/>
              <a:gd name="T13" fmla="*/ 0 h 362"/>
              <a:gd name="T14" fmla="*/ 315 w 315"/>
              <a:gd name="T15" fmla="*/ 362 h 362"/>
            </a:gdLst>
            <a:ahLst/>
            <a:cxnLst>
              <a:cxn ang="T8">
                <a:pos x="T0" y="T1"/>
              </a:cxn>
              <a:cxn ang="T9">
                <a:pos x="T2" y="T3"/>
              </a:cxn>
              <a:cxn ang="T10">
                <a:pos x="T4" y="T5"/>
              </a:cxn>
              <a:cxn ang="T11">
                <a:pos x="T6" y="T7"/>
              </a:cxn>
            </a:cxnLst>
            <a:rect l="T12" t="T13" r="T14" b="T15"/>
            <a:pathLst>
              <a:path w="315" h="362">
                <a:moveTo>
                  <a:pt x="0" y="0"/>
                </a:moveTo>
                <a:lnTo>
                  <a:pt x="0" y="362"/>
                </a:lnTo>
                <a:lnTo>
                  <a:pt x="315" y="141"/>
                </a:lnTo>
                <a:lnTo>
                  <a:pt x="0" y="0"/>
                </a:lnTo>
                <a:close/>
              </a:path>
            </a:pathLst>
          </a:custGeom>
          <a:solidFill>
            <a:srgbClr val="DDBB30"/>
          </a:solidFill>
          <a:ln w="9525">
            <a:solidFill>
              <a:srgbClr val="FF9933"/>
            </a:solidFill>
            <a:round/>
            <a:headEnd/>
            <a:tailEnd/>
          </a:ln>
        </p:spPr>
        <p:txBody>
          <a:bodyPr/>
          <a:lstStyle/>
          <a:p>
            <a:endParaRPr lang="es-MX" dirty="0"/>
          </a:p>
        </p:txBody>
      </p:sp>
      <p:sp>
        <p:nvSpPr>
          <p:cNvPr id="165" name="Freeform 3"/>
          <p:cNvSpPr>
            <a:spLocks/>
          </p:cNvSpPr>
          <p:nvPr/>
        </p:nvSpPr>
        <p:spPr bwMode="auto">
          <a:xfrm>
            <a:off x="5218361" y="5291011"/>
            <a:ext cx="176213" cy="158750"/>
          </a:xfrm>
          <a:custGeom>
            <a:avLst/>
            <a:gdLst>
              <a:gd name="T0" fmla="*/ 445 w 445"/>
              <a:gd name="T1" fmla="*/ 400 h 400"/>
              <a:gd name="T2" fmla="*/ 423 w 445"/>
              <a:gd name="T3" fmla="*/ 391 h 400"/>
              <a:gd name="T4" fmla="*/ 370 w 445"/>
              <a:gd name="T5" fmla="*/ 370 h 400"/>
              <a:gd name="T6" fmla="*/ 298 w 445"/>
              <a:gd name="T7" fmla="*/ 342 h 400"/>
              <a:gd name="T8" fmla="*/ 218 w 445"/>
              <a:gd name="T9" fmla="*/ 308 h 400"/>
              <a:gd name="T10" fmla="*/ 137 w 445"/>
              <a:gd name="T11" fmla="*/ 276 h 400"/>
              <a:gd name="T12" fmla="*/ 68 w 445"/>
              <a:gd name="T13" fmla="*/ 248 h 400"/>
              <a:gd name="T14" fmla="*/ 18 w 445"/>
              <a:gd name="T15" fmla="*/ 229 h 400"/>
              <a:gd name="T16" fmla="*/ 0 w 445"/>
              <a:gd name="T17" fmla="*/ 221 h 400"/>
              <a:gd name="T18" fmla="*/ 427 w 445"/>
              <a:gd name="T19" fmla="*/ 0 h 400"/>
              <a:gd name="T20" fmla="*/ 445 w 445"/>
              <a:gd name="T21" fmla="*/ 40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5"/>
              <a:gd name="T34" fmla="*/ 0 h 400"/>
              <a:gd name="T35" fmla="*/ 445 w 445"/>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5" h="400">
                <a:moveTo>
                  <a:pt x="445" y="400"/>
                </a:moveTo>
                <a:lnTo>
                  <a:pt x="423" y="391"/>
                </a:lnTo>
                <a:lnTo>
                  <a:pt x="370" y="370"/>
                </a:lnTo>
                <a:lnTo>
                  <a:pt x="298" y="342"/>
                </a:lnTo>
                <a:lnTo>
                  <a:pt x="218" y="308"/>
                </a:lnTo>
                <a:lnTo>
                  <a:pt x="137" y="276"/>
                </a:lnTo>
                <a:lnTo>
                  <a:pt x="68" y="248"/>
                </a:lnTo>
                <a:lnTo>
                  <a:pt x="18" y="229"/>
                </a:lnTo>
                <a:lnTo>
                  <a:pt x="0" y="221"/>
                </a:lnTo>
                <a:lnTo>
                  <a:pt x="427" y="0"/>
                </a:lnTo>
                <a:lnTo>
                  <a:pt x="445" y="400"/>
                </a:lnTo>
                <a:close/>
              </a:path>
            </a:pathLst>
          </a:custGeom>
          <a:solidFill>
            <a:srgbClr val="DDBB30"/>
          </a:solidFill>
          <a:ln w="9525">
            <a:solidFill>
              <a:srgbClr val="FF9933"/>
            </a:solidFill>
            <a:round/>
            <a:headEnd/>
            <a:tailEnd/>
          </a:ln>
        </p:spPr>
        <p:txBody>
          <a:bodyPr/>
          <a:lstStyle/>
          <a:p>
            <a:endParaRPr lang="es-MX" dirty="0"/>
          </a:p>
        </p:txBody>
      </p:sp>
      <p:sp>
        <p:nvSpPr>
          <p:cNvPr id="166" name="Rectangle 4"/>
          <p:cNvSpPr>
            <a:spLocks noChangeArrowheads="1"/>
          </p:cNvSpPr>
          <p:nvPr/>
        </p:nvSpPr>
        <p:spPr bwMode="auto">
          <a:xfrm>
            <a:off x="5646986" y="5340223"/>
            <a:ext cx="793750" cy="20638"/>
          </a:xfrm>
          <a:prstGeom prst="rect">
            <a:avLst/>
          </a:prstGeom>
          <a:solidFill>
            <a:srgbClr val="002060"/>
          </a:solidFill>
          <a:ln>
            <a:noFill/>
          </a:ln>
          <a:extLst/>
        </p:spPr>
        <p:txBody>
          <a:bodyPr/>
          <a:lstStyle/>
          <a:p>
            <a:endParaRPr lang="es-MX" dirty="0"/>
          </a:p>
        </p:txBody>
      </p:sp>
      <p:sp>
        <p:nvSpPr>
          <p:cNvPr id="167" name="Freeform 6"/>
          <p:cNvSpPr>
            <a:spLocks/>
          </p:cNvSpPr>
          <p:nvPr/>
        </p:nvSpPr>
        <p:spPr bwMode="auto">
          <a:xfrm>
            <a:off x="5670799" y="5267198"/>
            <a:ext cx="195262" cy="144463"/>
          </a:xfrm>
          <a:custGeom>
            <a:avLst/>
            <a:gdLst>
              <a:gd name="T0" fmla="*/ 0 w 491"/>
              <a:gd name="T1" fmla="*/ 0 h 367"/>
              <a:gd name="T2" fmla="*/ 17 w 491"/>
              <a:gd name="T3" fmla="*/ 12 h 367"/>
              <a:gd name="T4" fmla="*/ 41 w 491"/>
              <a:gd name="T5" fmla="*/ 26 h 367"/>
              <a:gd name="T6" fmla="*/ 71 w 491"/>
              <a:gd name="T7" fmla="*/ 41 h 367"/>
              <a:gd name="T8" fmla="*/ 106 w 491"/>
              <a:gd name="T9" fmla="*/ 57 h 367"/>
              <a:gd name="T10" fmla="*/ 186 w 491"/>
              <a:gd name="T11" fmla="*/ 92 h 367"/>
              <a:gd name="T12" fmla="*/ 272 w 491"/>
              <a:gd name="T13" fmla="*/ 127 h 367"/>
              <a:gd name="T14" fmla="*/ 354 w 491"/>
              <a:gd name="T15" fmla="*/ 160 h 367"/>
              <a:gd name="T16" fmla="*/ 424 w 491"/>
              <a:gd name="T17" fmla="*/ 187 h 367"/>
              <a:gd name="T18" fmla="*/ 472 w 491"/>
              <a:gd name="T19" fmla="*/ 205 h 367"/>
              <a:gd name="T20" fmla="*/ 491 w 491"/>
              <a:gd name="T21" fmla="*/ 212 h 367"/>
              <a:gd name="T22" fmla="*/ 121 w 491"/>
              <a:gd name="T23" fmla="*/ 367 h 367"/>
              <a:gd name="T24" fmla="*/ 0 w 491"/>
              <a:gd name="T25" fmla="*/ 0 h 3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1"/>
              <a:gd name="T40" fmla="*/ 0 h 367"/>
              <a:gd name="T41" fmla="*/ 491 w 491"/>
              <a:gd name="T42" fmla="*/ 367 h 3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1" h="367">
                <a:moveTo>
                  <a:pt x="0" y="0"/>
                </a:moveTo>
                <a:lnTo>
                  <a:pt x="17" y="12"/>
                </a:lnTo>
                <a:lnTo>
                  <a:pt x="41" y="26"/>
                </a:lnTo>
                <a:lnTo>
                  <a:pt x="71" y="41"/>
                </a:lnTo>
                <a:lnTo>
                  <a:pt x="106" y="57"/>
                </a:lnTo>
                <a:lnTo>
                  <a:pt x="186" y="92"/>
                </a:lnTo>
                <a:lnTo>
                  <a:pt x="272" y="127"/>
                </a:lnTo>
                <a:lnTo>
                  <a:pt x="354" y="160"/>
                </a:lnTo>
                <a:lnTo>
                  <a:pt x="424" y="187"/>
                </a:lnTo>
                <a:lnTo>
                  <a:pt x="472" y="205"/>
                </a:lnTo>
                <a:lnTo>
                  <a:pt x="491" y="212"/>
                </a:lnTo>
                <a:lnTo>
                  <a:pt x="121" y="367"/>
                </a:lnTo>
                <a:lnTo>
                  <a:pt x="0" y="0"/>
                </a:lnTo>
                <a:close/>
              </a:path>
            </a:pathLst>
          </a:custGeom>
          <a:solidFill>
            <a:srgbClr val="DDBB30"/>
          </a:solidFill>
          <a:ln>
            <a:noFill/>
          </a:ln>
          <a:extLst/>
        </p:spPr>
        <p:txBody>
          <a:bodyPr/>
          <a:lstStyle/>
          <a:p>
            <a:endParaRPr lang="es-MX" dirty="0"/>
          </a:p>
        </p:txBody>
      </p:sp>
      <p:sp>
        <p:nvSpPr>
          <p:cNvPr id="168" name="Freeform 7"/>
          <p:cNvSpPr>
            <a:spLocks/>
          </p:cNvSpPr>
          <p:nvPr/>
        </p:nvSpPr>
        <p:spPr bwMode="auto">
          <a:xfrm>
            <a:off x="2349749" y="3224086"/>
            <a:ext cx="133350" cy="249238"/>
          </a:xfrm>
          <a:custGeom>
            <a:avLst/>
            <a:gdLst>
              <a:gd name="T0" fmla="*/ 0 w 335"/>
              <a:gd name="T1" fmla="*/ 0 h 629"/>
              <a:gd name="T2" fmla="*/ 0 w 335"/>
              <a:gd name="T3" fmla="*/ 629 h 629"/>
              <a:gd name="T4" fmla="*/ 335 w 335"/>
              <a:gd name="T5" fmla="*/ 293 h 629"/>
              <a:gd name="T6" fmla="*/ 0 w 335"/>
              <a:gd name="T7" fmla="*/ 0 h 629"/>
              <a:gd name="T8" fmla="*/ 0 60000 65536"/>
              <a:gd name="T9" fmla="*/ 0 60000 65536"/>
              <a:gd name="T10" fmla="*/ 0 60000 65536"/>
              <a:gd name="T11" fmla="*/ 0 60000 65536"/>
              <a:gd name="T12" fmla="*/ 0 w 335"/>
              <a:gd name="T13" fmla="*/ 0 h 629"/>
              <a:gd name="T14" fmla="*/ 335 w 335"/>
              <a:gd name="T15" fmla="*/ 629 h 629"/>
            </a:gdLst>
            <a:ahLst/>
            <a:cxnLst>
              <a:cxn ang="T8">
                <a:pos x="T0" y="T1"/>
              </a:cxn>
              <a:cxn ang="T9">
                <a:pos x="T2" y="T3"/>
              </a:cxn>
              <a:cxn ang="T10">
                <a:pos x="T4" y="T5"/>
              </a:cxn>
              <a:cxn ang="T11">
                <a:pos x="T6" y="T7"/>
              </a:cxn>
            </a:cxnLst>
            <a:rect l="T12" t="T13" r="T14" b="T15"/>
            <a:pathLst>
              <a:path w="335" h="629">
                <a:moveTo>
                  <a:pt x="0" y="0"/>
                </a:moveTo>
                <a:lnTo>
                  <a:pt x="0" y="629"/>
                </a:lnTo>
                <a:lnTo>
                  <a:pt x="335" y="293"/>
                </a:lnTo>
                <a:lnTo>
                  <a:pt x="0" y="0"/>
                </a:lnTo>
                <a:close/>
              </a:path>
            </a:pathLst>
          </a:custGeom>
          <a:solidFill>
            <a:srgbClr val="0092FF"/>
          </a:solidFill>
          <a:ln>
            <a:noFill/>
          </a:ln>
          <a:extLst/>
        </p:spPr>
        <p:txBody>
          <a:bodyPr/>
          <a:lstStyle/>
          <a:p>
            <a:endParaRPr lang="es-MX" dirty="0"/>
          </a:p>
        </p:txBody>
      </p:sp>
      <p:sp>
        <p:nvSpPr>
          <p:cNvPr id="169" name="Freeform 8"/>
          <p:cNvSpPr>
            <a:spLocks/>
          </p:cNvSpPr>
          <p:nvPr/>
        </p:nvSpPr>
        <p:spPr bwMode="auto">
          <a:xfrm>
            <a:off x="4992936" y="3224086"/>
            <a:ext cx="133350" cy="249238"/>
          </a:xfrm>
          <a:custGeom>
            <a:avLst/>
            <a:gdLst>
              <a:gd name="T0" fmla="*/ 336 w 336"/>
              <a:gd name="T1" fmla="*/ 0 h 629"/>
              <a:gd name="T2" fmla="*/ 336 w 336"/>
              <a:gd name="T3" fmla="*/ 629 h 629"/>
              <a:gd name="T4" fmla="*/ 0 w 336"/>
              <a:gd name="T5" fmla="*/ 293 h 629"/>
              <a:gd name="T6" fmla="*/ 336 w 336"/>
              <a:gd name="T7" fmla="*/ 0 h 629"/>
              <a:gd name="T8" fmla="*/ 0 60000 65536"/>
              <a:gd name="T9" fmla="*/ 0 60000 65536"/>
              <a:gd name="T10" fmla="*/ 0 60000 65536"/>
              <a:gd name="T11" fmla="*/ 0 60000 65536"/>
              <a:gd name="T12" fmla="*/ 0 w 336"/>
              <a:gd name="T13" fmla="*/ 0 h 629"/>
              <a:gd name="T14" fmla="*/ 336 w 336"/>
              <a:gd name="T15" fmla="*/ 629 h 629"/>
            </a:gdLst>
            <a:ahLst/>
            <a:cxnLst>
              <a:cxn ang="T8">
                <a:pos x="T0" y="T1"/>
              </a:cxn>
              <a:cxn ang="T9">
                <a:pos x="T2" y="T3"/>
              </a:cxn>
              <a:cxn ang="T10">
                <a:pos x="T4" y="T5"/>
              </a:cxn>
              <a:cxn ang="T11">
                <a:pos x="T6" y="T7"/>
              </a:cxn>
            </a:cxnLst>
            <a:rect l="T12" t="T13" r="T14" b="T15"/>
            <a:pathLst>
              <a:path w="336" h="629">
                <a:moveTo>
                  <a:pt x="336" y="0"/>
                </a:moveTo>
                <a:lnTo>
                  <a:pt x="336" y="629"/>
                </a:lnTo>
                <a:lnTo>
                  <a:pt x="0" y="293"/>
                </a:lnTo>
                <a:lnTo>
                  <a:pt x="336" y="0"/>
                </a:lnTo>
                <a:close/>
              </a:path>
            </a:pathLst>
          </a:custGeom>
          <a:solidFill>
            <a:srgbClr val="0092FF"/>
          </a:solidFill>
          <a:ln>
            <a:noFill/>
          </a:ln>
          <a:extLst/>
        </p:spPr>
        <p:txBody>
          <a:bodyPr/>
          <a:lstStyle/>
          <a:p>
            <a:endParaRPr lang="es-MX" dirty="0"/>
          </a:p>
        </p:txBody>
      </p:sp>
      <p:sp>
        <p:nvSpPr>
          <p:cNvPr id="170" name="Rectangle 9"/>
          <p:cNvSpPr>
            <a:spLocks noChangeArrowheads="1"/>
          </p:cNvSpPr>
          <p:nvPr/>
        </p:nvSpPr>
        <p:spPr bwMode="auto">
          <a:xfrm>
            <a:off x="2483099" y="3324098"/>
            <a:ext cx="2509837" cy="31750"/>
          </a:xfrm>
          <a:prstGeom prst="rect">
            <a:avLst/>
          </a:prstGeom>
          <a:solidFill>
            <a:schemeClr val="accent5"/>
          </a:solidFill>
          <a:ln>
            <a:noFill/>
          </a:ln>
          <a:extLst/>
        </p:spPr>
        <p:txBody>
          <a:bodyPr/>
          <a:lstStyle/>
          <a:p>
            <a:endParaRPr lang="es-MX" dirty="0"/>
          </a:p>
        </p:txBody>
      </p:sp>
      <p:sp>
        <p:nvSpPr>
          <p:cNvPr id="171" name="Freeform 10"/>
          <p:cNvSpPr>
            <a:spLocks/>
          </p:cNvSpPr>
          <p:nvPr/>
        </p:nvSpPr>
        <p:spPr bwMode="auto">
          <a:xfrm>
            <a:off x="4494461" y="2711323"/>
            <a:ext cx="701675" cy="628650"/>
          </a:xfrm>
          <a:custGeom>
            <a:avLst/>
            <a:gdLst>
              <a:gd name="T0" fmla="*/ 0 w 1766"/>
              <a:gd name="T1" fmla="*/ 1584 h 1584"/>
              <a:gd name="T2" fmla="*/ 1766 w 1766"/>
              <a:gd name="T3" fmla="*/ 0 h 1584"/>
              <a:gd name="T4" fmla="*/ 1766 w 1766"/>
              <a:gd name="T5" fmla="*/ 420 h 1584"/>
              <a:gd name="T6" fmla="*/ 1535 w 1766"/>
              <a:gd name="T7" fmla="*/ 202 h 1584"/>
              <a:gd name="T8" fmla="*/ 0 w 1766"/>
              <a:gd name="T9" fmla="*/ 1584 h 1584"/>
              <a:gd name="T10" fmla="*/ 0 60000 65536"/>
              <a:gd name="T11" fmla="*/ 0 60000 65536"/>
              <a:gd name="T12" fmla="*/ 0 60000 65536"/>
              <a:gd name="T13" fmla="*/ 0 60000 65536"/>
              <a:gd name="T14" fmla="*/ 0 60000 65536"/>
              <a:gd name="T15" fmla="*/ 0 w 1766"/>
              <a:gd name="T16" fmla="*/ 0 h 1584"/>
              <a:gd name="T17" fmla="*/ 1766 w 1766"/>
              <a:gd name="T18" fmla="*/ 1584 h 1584"/>
            </a:gdLst>
            <a:ahLst/>
            <a:cxnLst>
              <a:cxn ang="T10">
                <a:pos x="T0" y="T1"/>
              </a:cxn>
              <a:cxn ang="T11">
                <a:pos x="T2" y="T3"/>
              </a:cxn>
              <a:cxn ang="T12">
                <a:pos x="T4" y="T5"/>
              </a:cxn>
              <a:cxn ang="T13">
                <a:pos x="T6" y="T7"/>
              </a:cxn>
              <a:cxn ang="T14">
                <a:pos x="T8" y="T9"/>
              </a:cxn>
            </a:cxnLst>
            <a:rect l="T15" t="T16" r="T17" b="T18"/>
            <a:pathLst>
              <a:path w="1766" h="1584">
                <a:moveTo>
                  <a:pt x="0" y="1584"/>
                </a:moveTo>
                <a:lnTo>
                  <a:pt x="1766" y="0"/>
                </a:lnTo>
                <a:lnTo>
                  <a:pt x="1766" y="420"/>
                </a:lnTo>
                <a:lnTo>
                  <a:pt x="1535" y="202"/>
                </a:lnTo>
                <a:lnTo>
                  <a:pt x="0" y="1584"/>
                </a:lnTo>
                <a:close/>
              </a:path>
            </a:pathLst>
          </a:custGeom>
          <a:solidFill>
            <a:srgbClr val="0092FF"/>
          </a:solidFill>
          <a:ln>
            <a:noFill/>
          </a:ln>
          <a:extLst/>
        </p:spPr>
        <p:txBody>
          <a:bodyPr/>
          <a:lstStyle/>
          <a:p>
            <a:endParaRPr lang="es-MX" dirty="0"/>
          </a:p>
        </p:txBody>
      </p:sp>
      <p:sp>
        <p:nvSpPr>
          <p:cNvPr id="172" name="Freeform 11"/>
          <p:cNvSpPr>
            <a:spLocks/>
          </p:cNvSpPr>
          <p:nvPr/>
        </p:nvSpPr>
        <p:spPr bwMode="auto">
          <a:xfrm>
            <a:off x="4488111" y="2689098"/>
            <a:ext cx="717550" cy="658813"/>
          </a:xfrm>
          <a:custGeom>
            <a:avLst/>
            <a:gdLst>
              <a:gd name="T0" fmla="*/ 1809 w 1809"/>
              <a:gd name="T1" fmla="*/ 58 h 1661"/>
              <a:gd name="T2" fmla="*/ 1765 w 1809"/>
              <a:gd name="T3" fmla="*/ 39 h 1661"/>
              <a:gd name="T4" fmla="*/ 0 w 1809"/>
              <a:gd name="T5" fmla="*/ 1621 h 1661"/>
              <a:gd name="T6" fmla="*/ 35 w 1809"/>
              <a:gd name="T7" fmla="*/ 1661 h 1661"/>
              <a:gd name="T8" fmla="*/ 1800 w 1809"/>
              <a:gd name="T9" fmla="*/ 78 h 1661"/>
              <a:gd name="T10" fmla="*/ 1809 w 1809"/>
              <a:gd name="T11" fmla="*/ 58 h 1661"/>
              <a:gd name="T12" fmla="*/ 1809 w 1809"/>
              <a:gd name="T13" fmla="*/ 58 h 1661"/>
              <a:gd name="T14" fmla="*/ 1809 w 1809"/>
              <a:gd name="T15" fmla="*/ 0 h 1661"/>
              <a:gd name="T16" fmla="*/ 1765 w 1809"/>
              <a:gd name="T17" fmla="*/ 39 h 1661"/>
              <a:gd name="T18" fmla="*/ 1809 w 1809"/>
              <a:gd name="T19" fmla="*/ 58 h 16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09"/>
              <a:gd name="T31" fmla="*/ 0 h 1661"/>
              <a:gd name="T32" fmla="*/ 1809 w 1809"/>
              <a:gd name="T33" fmla="*/ 1661 h 16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09" h="1661">
                <a:moveTo>
                  <a:pt x="1809" y="58"/>
                </a:moveTo>
                <a:lnTo>
                  <a:pt x="1765" y="39"/>
                </a:lnTo>
                <a:lnTo>
                  <a:pt x="0" y="1621"/>
                </a:lnTo>
                <a:lnTo>
                  <a:pt x="35" y="1661"/>
                </a:lnTo>
                <a:lnTo>
                  <a:pt x="1800" y="78"/>
                </a:lnTo>
                <a:lnTo>
                  <a:pt x="1809" y="58"/>
                </a:lnTo>
                <a:lnTo>
                  <a:pt x="1809" y="0"/>
                </a:lnTo>
                <a:lnTo>
                  <a:pt x="1765" y="39"/>
                </a:lnTo>
                <a:lnTo>
                  <a:pt x="1809" y="58"/>
                </a:lnTo>
                <a:close/>
              </a:path>
            </a:pathLst>
          </a:custGeom>
          <a:solidFill>
            <a:schemeClr val="accent5"/>
          </a:solidFill>
          <a:ln>
            <a:noFill/>
          </a:ln>
          <a:extLst/>
        </p:spPr>
        <p:txBody>
          <a:bodyPr/>
          <a:lstStyle/>
          <a:p>
            <a:endParaRPr lang="es-MX" dirty="0"/>
          </a:p>
        </p:txBody>
      </p:sp>
      <p:sp>
        <p:nvSpPr>
          <p:cNvPr id="173" name="Freeform 12"/>
          <p:cNvSpPr>
            <a:spLocks/>
          </p:cNvSpPr>
          <p:nvPr/>
        </p:nvSpPr>
        <p:spPr bwMode="auto">
          <a:xfrm>
            <a:off x="2376736" y="5244973"/>
            <a:ext cx="133350" cy="249238"/>
          </a:xfrm>
          <a:custGeom>
            <a:avLst/>
            <a:gdLst>
              <a:gd name="T0" fmla="*/ 0 w 336"/>
              <a:gd name="T1" fmla="*/ 0 h 629"/>
              <a:gd name="T2" fmla="*/ 0 w 336"/>
              <a:gd name="T3" fmla="*/ 629 h 629"/>
              <a:gd name="T4" fmla="*/ 336 w 336"/>
              <a:gd name="T5" fmla="*/ 293 h 629"/>
              <a:gd name="T6" fmla="*/ 0 w 336"/>
              <a:gd name="T7" fmla="*/ 0 h 629"/>
              <a:gd name="T8" fmla="*/ 0 60000 65536"/>
              <a:gd name="T9" fmla="*/ 0 60000 65536"/>
              <a:gd name="T10" fmla="*/ 0 60000 65536"/>
              <a:gd name="T11" fmla="*/ 0 60000 65536"/>
              <a:gd name="T12" fmla="*/ 0 w 336"/>
              <a:gd name="T13" fmla="*/ 0 h 629"/>
              <a:gd name="T14" fmla="*/ 336 w 336"/>
              <a:gd name="T15" fmla="*/ 629 h 629"/>
            </a:gdLst>
            <a:ahLst/>
            <a:cxnLst>
              <a:cxn ang="T8">
                <a:pos x="T0" y="T1"/>
              </a:cxn>
              <a:cxn ang="T9">
                <a:pos x="T2" y="T3"/>
              </a:cxn>
              <a:cxn ang="T10">
                <a:pos x="T4" y="T5"/>
              </a:cxn>
              <a:cxn ang="T11">
                <a:pos x="T6" y="T7"/>
              </a:cxn>
            </a:cxnLst>
            <a:rect l="T12" t="T13" r="T14" b="T15"/>
            <a:pathLst>
              <a:path w="336" h="629">
                <a:moveTo>
                  <a:pt x="0" y="0"/>
                </a:moveTo>
                <a:lnTo>
                  <a:pt x="0" y="629"/>
                </a:lnTo>
                <a:lnTo>
                  <a:pt x="336" y="293"/>
                </a:lnTo>
                <a:lnTo>
                  <a:pt x="0" y="0"/>
                </a:lnTo>
                <a:close/>
              </a:path>
            </a:pathLst>
          </a:custGeom>
          <a:solidFill>
            <a:srgbClr val="0092FF"/>
          </a:solidFill>
          <a:ln>
            <a:noFill/>
          </a:ln>
          <a:extLst/>
        </p:spPr>
        <p:txBody>
          <a:bodyPr/>
          <a:lstStyle/>
          <a:p>
            <a:endParaRPr lang="es-MX" dirty="0"/>
          </a:p>
        </p:txBody>
      </p:sp>
      <p:sp>
        <p:nvSpPr>
          <p:cNvPr id="174" name="Freeform 13"/>
          <p:cNvSpPr>
            <a:spLocks/>
          </p:cNvSpPr>
          <p:nvPr/>
        </p:nvSpPr>
        <p:spPr bwMode="auto">
          <a:xfrm>
            <a:off x="5029449" y="5244973"/>
            <a:ext cx="133350" cy="249238"/>
          </a:xfrm>
          <a:custGeom>
            <a:avLst/>
            <a:gdLst>
              <a:gd name="T0" fmla="*/ 336 w 336"/>
              <a:gd name="T1" fmla="*/ 0 h 629"/>
              <a:gd name="T2" fmla="*/ 336 w 336"/>
              <a:gd name="T3" fmla="*/ 629 h 629"/>
              <a:gd name="T4" fmla="*/ 0 w 336"/>
              <a:gd name="T5" fmla="*/ 293 h 629"/>
              <a:gd name="T6" fmla="*/ 336 w 336"/>
              <a:gd name="T7" fmla="*/ 0 h 629"/>
              <a:gd name="T8" fmla="*/ 0 60000 65536"/>
              <a:gd name="T9" fmla="*/ 0 60000 65536"/>
              <a:gd name="T10" fmla="*/ 0 60000 65536"/>
              <a:gd name="T11" fmla="*/ 0 60000 65536"/>
              <a:gd name="T12" fmla="*/ 0 w 336"/>
              <a:gd name="T13" fmla="*/ 0 h 629"/>
              <a:gd name="T14" fmla="*/ 336 w 336"/>
              <a:gd name="T15" fmla="*/ 629 h 629"/>
            </a:gdLst>
            <a:ahLst/>
            <a:cxnLst>
              <a:cxn ang="T8">
                <a:pos x="T0" y="T1"/>
              </a:cxn>
              <a:cxn ang="T9">
                <a:pos x="T2" y="T3"/>
              </a:cxn>
              <a:cxn ang="T10">
                <a:pos x="T4" y="T5"/>
              </a:cxn>
              <a:cxn ang="T11">
                <a:pos x="T6" y="T7"/>
              </a:cxn>
            </a:cxnLst>
            <a:rect l="T12" t="T13" r="T14" b="T15"/>
            <a:pathLst>
              <a:path w="336" h="629">
                <a:moveTo>
                  <a:pt x="336" y="0"/>
                </a:moveTo>
                <a:lnTo>
                  <a:pt x="336" y="629"/>
                </a:lnTo>
                <a:lnTo>
                  <a:pt x="0" y="293"/>
                </a:lnTo>
                <a:lnTo>
                  <a:pt x="336" y="0"/>
                </a:lnTo>
                <a:close/>
              </a:path>
            </a:pathLst>
          </a:custGeom>
          <a:solidFill>
            <a:srgbClr val="0092FF"/>
          </a:solidFill>
          <a:ln>
            <a:noFill/>
          </a:ln>
          <a:extLst/>
        </p:spPr>
        <p:txBody>
          <a:bodyPr/>
          <a:lstStyle/>
          <a:p>
            <a:endParaRPr lang="es-MX" dirty="0"/>
          </a:p>
        </p:txBody>
      </p:sp>
      <p:sp>
        <p:nvSpPr>
          <p:cNvPr id="175" name="Rectangle 14"/>
          <p:cNvSpPr>
            <a:spLocks noChangeArrowheads="1"/>
          </p:cNvSpPr>
          <p:nvPr/>
        </p:nvSpPr>
        <p:spPr bwMode="auto">
          <a:xfrm>
            <a:off x="2510086" y="5344986"/>
            <a:ext cx="2519362" cy="31750"/>
          </a:xfrm>
          <a:prstGeom prst="rect">
            <a:avLst/>
          </a:prstGeom>
          <a:solidFill>
            <a:srgbClr val="0092FF"/>
          </a:solidFill>
          <a:ln>
            <a:noFill/>
          </a:ln>
          <a:extLst/>
        </p:spPr>
        <p:txBody>
          <a:bodyPr/>
          <a:lstStyle/>
          <a:p>
            <a:endParaRPr lang="es-MX" dirty="0"/>
          </a:p>
        </p:txBody>
      </p:sp>
      <p:sp>
        <p:nvSpPr>
          <p:cNvPr id="176" name="Freeform 15"/>
          <p:cNvSpPr>
            <a:spLocks/>
          </p:cNvSpPr>
          <p:nvPr/>
        </p:nvSpPr>
        <p:spPr bwMode="auto">
          <a:xfrm>
            <a:off x="4532561" y="4732211"/>
            <a:ext cx="700087" cy="628650"/>
          </a:xfrm>
          <a:custGeom>
            <a:avLst/>
            <a:gdLst>
              <a:gd name="T0" fmla="*/ 0 w 1766"/>
              <a:gd name="T1" fmla="*/ 1582 h 1582"/>
              <a:gd name="T2" fmla="*/ 1766 w 1766"/>
              <a:gd name="T3" fmla="*/ 0 h 1582"/>
              <a:gd name="T4" fmla="*/ 1766 w 1766"/>
              <a:gd name="T5" fmla="*/ 420 h 1582"/>
              <a:gd name="T6" fmla="*/ 1535 w 1766"/>
              <a:gd name="T7" fmla="*/ 201 h 1582"/>
              <a:gd name="T8" fmla="*/ 0 w 1766"/>
              <a:gd name="T9" fmla="*/ 1582 h 1582"/>
              <a:gd name="T10" fmla="*/ 0 60000 65536"/>
              <a:gd name="T11" fmla="*/ 0 60000 65536"/>
              <a:gd name="T12" fmla="*/ 0 60000 65536"/>
              <a:gd name="T13" fmla="*/ 0 60000 65536"/>
              <a:gd name="T14" fmla="*/ 0 60000 65536"/>
              <a:gd name="T15" fmla="*/ 0 w 1766"/>
              <a:gd name="T16" fmla="*/ 0 h 1582"/>
              <a:gd name="T17" fmla="*/ 1766 w 1766"/>
              <a:gd name="T18" fmla="*/ 1582 h 1582"/>
            </a:gdLst>
            <a:ahLst/>
            <a:cxnLst>
              <a:cxn ang="T10">
                <a:pos x="T0" y="T1"/>
              </a:cxn>
              <a:cxn ang="T11">
                <a:pos x="T2" y="T3"/>
              </a:cxn>
              <a:cxn ang="T12">
                <a:pos x="T4" y="T5"/>
              </a:cxn>
              <a:cxn ang="T13">
                <a:pos x="T6" y="T7"/>
              </a:cxn>
              <a:cxn ang="T14">
                <a:pos x="T8" y="T9"/>
              </a:cxn>
            </a:cxnLst>
            <a:rect l="T15" t="T16" r="T17" b="T18"/>
            <a:pathLst>
              <a:path w="1766" h="1582">
                <a:moveTo>
                  <a:pt x="0" y="1582"/>
                </a:moveTo>
                <a:lnTo>
                  <a:pt x="1766" y="0"/>
                </a:lnTo>
                <a:lnTo>
                  <a:pt x="1766" y="420"/>
                </a:lnTo>
                <a:lnTo>
                  <a:pt x="1535" y="201"/>
                </a:lnTo>
                <a:lnTo>
                  <a:pt x="0" y="1582"/>
                </a:lnTo>
                <a:close/>
              </a:path>
            </a:pathLst>
          </a:custGeom>
          <a:solidFill>
            <a:srgbClr val="0092FF"/>
          </a:solidFill>
          <a:ln>
            <a:noFill/>
          </a:ln>
          <a:extLst/>
        </p:spPr>
        <p:txBody>
          <a:bodyPr/>
          <a:lstStyle/>
          <a:p>
            <a:endParaRPr lang="es-MX" dirty="0"/>
          </a:p>
        </p:txBody>
      </p:sp>
      <p:sp>
        <p:nvSpPr>
          <p:cNvPr id="177" name="Freeform 16"/>
          <p:cNvSpPr>
            <a:spLocks/>
          </p:cNvSpPr>
          <p:nvPr/>
        </p:nvSpPr>
        <p:spPr bwMode="auto">
          <a:xfrm>
            <a:off x="4526211" y="4709986"/>
            <a:ext cx="717550" cy="658813"/>
          </a:xfrm>
          <a:custGeom>
            <a:avLst/>
            <a:gdLst>
              <a:gd name="T0" fmla="*/ 1809 w 1809"/>
              <a:gd name="T1" fmla="*/ 59 h 1661"/>
              <a:gd name="T2" fmla="*/ 1765 w 1809"/>
              <a:gd name="T3" fmla="*/ 38 h 1661"/>
              <a:gd name="T4" fmla="*/ 0 w 1809"/>
              <a:gd name="T5" fmla="*/ 1621 h 1661"/>
              <a:gd name="T6" fmla="*/ 36 w 1809"/>
              <a:gd name="T7" fmla="*/ 1661 h 1661"/>
              <a:gd name="T8" fmla="*/ 1801 w 1809"/>
              <a:gd name="T9" fmla="*/ 78 h 1661"/>
              <a:gd name="T10" fmla="*/ 1809 w 1809"/>
              <a:gd name="T11" fmla="*/ 59 h 1661"/>
              <a:gd name="T12" fmla="*/ 1809 w 1809"/>
              <a:gd name="T13" fmla="*/ 59 h 1661"/>
              <a:gd name="T14" fmla="*/ 1809 w 1809"/>
              <a:gd name="T15" fmla="*/ 0 h 1661"/>
              <a:gd name="T16" fmla="*/ 1765 w 1809"/>
              <a:gd name="T17" fmla="*/ 38 h 1661"/>
              <a:gd name="T18" fmla="*/ 1809 w 1809"/>
              <a:gd name="T19" fmla="*/ 59 h 16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09"/>
              <a:gd name="T31" fmla="*/ 0 h 1661"/>
              <a:gd name="T32" fmla="*/ 1809 w 1809"/>
              <a:gd name="T33" fmla="*/ 1661 h 16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09" h="1661">
                <a:moveTo>
                  <a:pt x="1809" y="59"/>
                </a:moveTo>
                <a:lnTo>
                  <a:pt x="1765" y="38"/>
                </a:lnTo>
                <a:lnTo>
                  <a:pt x="0" y="1621"/>
                </a:lnTo>
                <a:lnTo>
                  <a:pt x="36" y="1661"/>
                </a:lnTo>
                <a:lnTo>
                  <a:pt x="1801" y="78"/>
                </a:lnTo>
                <a:lnTo>
                  <a:pt x="1809" y="59"/>
                </a:lnTo>
                <a:lnTo>
                  <a:pt x="1809" y="0"/>
                </a:lnTo>
                <a:lnTo>
                  <a:pt x="1765" y="38"/>
                </a:lnTo>
                <a:lnTo>
                  <a:pt x="1809" y="59"/>
                </a:lnTo>
                <a:close/>
              </a:path>
            </a:pathLst>
          </a:custGeom>
          <a:solidFill>
            <a:srgbClr val="0092FF"/>
          </a:solidFill>
          <a:ln>
            <a:noFill/>
          </a:ln>
          <a:extLst/>
        </p:spPr>
        <p:txBody>
          <a:bodyPr/>
          <a:lstStyle/>
          <a:p>
            <a:endParaRPr lang="es-MX" dirty="0"/>
          </a:p>
        </p:txBody>
      </p:sp>
      <p:sp>
        <p:nvSpPr>
          <p:cNvPr id="178" name="Freeform 17"/>
          <p:cNvSpPr>
            <a:spLocks/>
          </p:cNvSpPr>
          <p:nvPr/>
        </p:nvSpPr>
        <p:spPr bwMode="auto">
          <a:xfrm>
            <a:off x="5570786" y="5433886"/>
            <a:ext cx="152400" cy="153988"/>
          </a:xfrm>
          <a:custGeom>
            <a:avLst/>
            <a:gdLst>
              <a:gd name="T0" fmla="*/ 0 w 384"/>
              <a:gd name="T1" fmla="*/ 235 h 387"/>
              <a:gd name="T2" fmla="*/ 384 w 384"/>
              <a:gd name="T3" fmla="*/ 387 h 387"/>
              <a:gd name="T4" fmla="*/ 314 w 384"/>
              <a:gd name="T5" fmla="*/ 0 h 387"/>
              <a:gd name="T6" fmla="*/ 0 w 384"/>
              <a:gd name="T7" fmla="*/ 235 h 387"/>
              <a:gd name="T8" fmla="*/ 0 60000 65536"/>
              <a:gd name="T9" fmla="*/ 0 60000 65536"/>
              <a:gd name="T10" fmla="*/ 0 60000 65536"/>
              <a:gd name="T11" fmla="*/ 0 60000 65536"/>
              <a:gd name="T12" fmla="*/ 0 w 384"/>
              <a:gd name="T13" fmla="*/ 0 h 387"/>
              <a:gd name="T14" fmla="*/ 384 w 384"/>
              <a:gd name="T15" fmla="*/ 387 h 387"/>
            </a:gdLst>
            <a:ahLst/>
            <a:cxnLst>
              <a:cxn ang="T8">
                <a:pos x="T0" y="T1"/>
              </a:cxn>
              <a:cxn ang="T9">
                <a:pos x="T2" y="T3"/>
              </a:cxn>
              <a:cxn ang="T10">
                <a:pos x="T4" y="T5"/>
              </a:cxn>
              <a:cxn ang="T11">
                <a:pos x="T6" y="T7"/>
              </a:cxn>
            </a:cxnLst>
            <a:rect l="T12" t="T13" r="T14" b="T15"/>
            <a:pathLst>
              <a:path w="384" h="387">
                <a:moveTo>
                  <a:pt x="0" y="235"/>
                </a:moveTo>
                <a:lnTo>
                  <a:pt x="384" y="387"/>
                </a:lnTo>
                <a:lnTo>
                  <a:pt x="314" y="0"/>
                </a:lnTo>
                <a:lnTo>
                  <a:pt x="0" y="235"/>
                </a:lnTo>
                <a:close/>
              </a:path>
            </a:pathLst>
          </a:custGeom>
          <a:solidFill>
            <a:srgbClr val="DDBB30"/>
          </a:solidFill>
          <a:ln>
            <a:noFill/>
          </a:ln>
          <a:extLst/>
        </p:spPr>
        <p:txBody>
          <a:bodyPr/>
          <a:lstStyle/>
          <a:p>
            <a:endParaRPr lang="es-MX" dirty="0"/>
          </a:p>
        </p:txBody>
      </p:sp>
      <p:sp>
        <p:nvSpPr>
          <p:cNvPr id="179" name="Freeform 18"/>
          <p:cNvSpPr>
            <a:spLocks/>
          </p:cNvSpPr>
          <p:nvPr/>
        </p:nvSpPr>
        <p:spPr bwMode="auto">
          <a:xfrm>
            <a:off x="5561261" y="5106861"/>
            <a:ext cx="115887" cy="166688"/>
          </a:xfrm>
          <a:custGeom>
            <a:avLst/>
            <a:gdLst>
              <a:gd name="T0" fmla="*/ 0 w 291"/>
              <a:gd name="T1" fmla="*/ 217 h 423"/>
              <a:gd name="T2" fmla="*/ 291 w 291"/>
              <a:gd name="T3" fmla="*/ 0 h 423"/>
              <a:gd name="T4" fmla="*/ 286 w 291"/>
              <a:gd name="T5" fmla="*/ 423 h 423"/>
              <a:gd name="T6" fmla="*/ 0 w 291"/>
              <a:gd name="T7" fmla="*/ 217 h 423"/>
              <a:gd name="T8" fmla="*/ 0 60000 65536"/>
              <a:gd name="T9" fmla="*/ 0 60000 65536"/>
              <a:gd name="T10" fmla="*/ 0 60000 65536"/>
              <a:gd name="T11" fmla="*/ 0 60000 65536"/>
              <a:gd name="T12" fmla="*/ 0 w 291"/>
              <a:gd name="T13" fmla="*/ 0 h 423"/>
              <a:gd name="T14" fmla="*/ 291 w 291"/>
              <a:gd name="T15" fmla="*/ 423 h 423"/>
            </a:gdLst>
            <a:ahLst/>
            <a:cxnLst>
              <a:cxn ang="T8">
                <a:pos x="T0" y="T1"/>
              </a:cxn>
              <a:cxn ang="T9">
                <a:pos x="T2" y="T3"/>
              </a:cxn>
              <a:cxn ang="T10">
                <a:pos x="T4" y="T5"/>
              </a:cxn>
              <a:cxn ang="T11">
                <a:pos x="T6" y="T7"/>
              </a:cxn>
            </a:cxnLst>
            <a:rect l="T12" t="T13" r="T14" b="T15"/>
            <a:pathLst>
              <a:path w="291" h="423">
                <a:moveTo>
                  <a:pt x="0" y="217"/>
                </a:moveTo>
                <a:lnTo>
                  <a:pt x="291" y="0"/>
                </a:lnTo>
                <a:lnTo>
                  <a:pt x="286" y="423"/>
                </a:lnTo>
                <a:lnTo>
                  <a:pt x="0" y="217"/>
                </a:lnTo>
                <a:close/>
              </a:path>
            </a:pathLst>
          </a:custGeom>
          <a:solidFill>
            <a:srgbClr val="DDBB30"/>
          </a:solidFill>
          <a:ln>
            <a:noFill/>
          </a:ln>
          <a:extLst/>
        </p:spPr>
        <p:txBody>
          <a:bodyPr/>
          <a:lstStyle/>
          <a:p>
            <a:endParaRPr lang="es-MX" dirty="0"/>
          </a:p>
        </p:txBody>
      </p:sp>
      <p:sp>
        <p:nvSpPr>
          <p:cNvPr id="180" name="Freeform 19"/>
          <p:cNvSpPr>
            <a:spLocks/>
          </p:cNvSpPr>
          <p:nvPr/>
        </p:nvSpPr>
        <p:spPr bwMode="auto">
          <a:xfrm>
            <a:off x="1641724" y="3212973"/>
            <a:ext cx="415925" cy="261938"/>
          </a:xfrm>
          <a:custGeom>
            <a:avLst/>
            <a:gdLst>
              <a:gd name="T0" fmla="*/ 0 w 1049"/>
              <a:gd name="T1" fmla="*/ 222 h 659"/>
              <a:gd name="T2" fmla="*/ 317 w 1049"/>
              <a:gd name="T3" fmla="*/ 222 h 659"/>
              <a:gd name="T4" fmla="*/ 317 w 1049"/>
              <a:gd name="T5" fmla="*/ 0 h 659"/>
              <a:gd name="T6" fmla="*/ 1049 w 1049"/>
              <a:gd name="T7" fmla="*/ 317 h 659"/>
              <a:gd name="T8" fmla="*/ 317 w 1049"/>
              <a:gd name="T9" fmla="*/ 659 h 659"/>
              <a:gd name="T10" fmla="*/ 317 w 1049"/>
              <a:gd name="T11" fmla="*/ 451 h 659"/>
              <a:gd name="T12" fmla="*/ 0 w 1049"/>
              <a:gd name="T13" fmla="*/ 451 h 659"/>
              <a:gd name="T14" fmla="*/ 0 w 1049"/>
              <a:gd name="T15" fmla="*/ 222 h 659"/>
              <a:gd name="T16" fmla="*/ 0 60000 65536"/>
              <a:gd name="T17" fmla="*/ 0 60000 65536"/>
              <a:gd name="T18" fmla="*/ 0 60000 65536"/>
              <a:gd name="T19" fmla="*/ 0 60000 65536"/>
              <a:gd name="T20" fmla="*/ 0 60000 65536"/>
              <a:gd name="T21" fmla="*/ 0 60000 65536"/>
              <a:gd name="T22" fmla="*/ 0 60000 65536"/>
              <a:gd name="T23" fmla="*/ 0 60000 65536"/>
              <a:gd name="T24" fmla="*/ 0 w 1049"/>
              <a:gd name="T25" fmla="*/ 0 h 659"/>
              <a:gd name="T26" fmla="*/ 1049 w 1049"/>
              <a:gd name="T27" fmla="*/ 659 h 6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9" h="659">
                <a:moveTo>
                  <a:pt x="0" y="222"/>
                </a:moveTo>
                <a:lnTo>
                  <a:pt x="317" y="222"/>
                </a:lnTo>
                <a:lnTo>
                  <a:pt x="317" y="0"/>
                </a:lnTo>
                <a:lnTo>
                  <a:pt x="1049" y="317"/>
                </a:lnTo>
                <a:lnTo>
                  <a:pt x="317" y="659"/>
                </a:lnTo>
                <a:lnTo>
                  <a:pt x="317" y="451"/>
                </a:lnTo>
                <a:lnTo>
                  <a:pt x="0" y="451"/>
                </a:lnTo>
                <a:lnTo>
                  <a:pt x="0" y="222"/>
                </a:lnTo>
                <a:close/>
              </a:path>
            </a:pathLst>
          </a:custGeom>
          <a:solidFill>
            <a:schemeClr val="bg2"/>
          </a:solidFill>
          <a:ln>
            <a:noFill/>
          </a:ln>
          <a:extLst/>
        </p:spPr>
        <p:txBody>
          <a:bodyPr/>
          <a:lstStyle/>
          <a:p>
            <a:endParaRPr lang="es-MX" dirty="0"/>
          </a:p>
        </p:txBody>
      </p:sp>
      <p:sp>
        <p:nvSpPr>
          <p:cNvPr id="181" name="Freeform 20"/>
          <p:cNvSpPr>
            <a:spLocks/>
          </p:cNvSpPr>
          <p:nvPr/>
        </p:nvSpPr>
        <p:spPr bwMode="auto">
          <a:xfrm>
            <a:off x="1641724" y="3290761"/>
            <a:ext cx="136525" cy="20637"/>
          </a:xfrm>
          <a:custGeom>
            <a:avLst/>
            <a:gdLst>
              <a:gd name="T0" fmla="*/ 342 w 342"/>
              <a:gd name="T1" fmla="*/ 27 h 54"/>
              <a:gd name="T2" fmla="*/ 317 w 342"/>
              <a:gd name="T3" fmla="*/ 0 h 54"/>
              <a:gd name="T4" fmla="*/ 0 w 342"/>
              <a:gd name="T5" fmla="*/ 0 h 54"/>
              <a:gd name="T6" fmla="*/ 0 w 342"/>
              <a:gd name="T7" fmla="*/ 54 h 54"/>
              <a:gd name="T8" fmla="*/ 317 w 342"/>
              <a:gd name="T9" fmla="*/ 54 h 54"/>
              <a:gd name="T10" fmla="*/ 342 w 342"/>
              <a:gd name="T11" fmla="*/ 27 h 54"/>
              <a:gd name="T12" fmla="*/ 317 w 342"/>
              <a:gd name="T13" fmla="*/ 54 h 54"/>
              <a:gd name="T14" fmla="*/ 342 w 342"/>
              <a:gd name="T15" fmla="*/ 54 h 54"/>
              <a:gd name="T16" fmla="*/ 342 w 342"/>
              <a:gd name="T17" fmla="*/ 2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2"/>
              <a:gd name="T28" fmla="*/ 0 h 54"/>
              <a:gd name="T29" fmla="*/ 342 w 342"/>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2" h="54">
                <a:moveTo>
                  <a:pt x="342" y="27"/>
                </a:moveTo>
                <a:lnTo>
                  <a:pt x="317" y="0"/>
                </a:lnTo>
                <a:lnTo>
                  <a:pt x="0" y="0"/>
                </a:lnTo>
                <a:lnTo>
                  <a:pt x="0" y="54"/>
                </a:lnTo>
                <a:lnTo>
                  <a:pt x="317" y="54"/>
                </a:lnTo>
                <a:lnTo>
                  <a:pt x="342" y="27"/>
                </a:lnTo>
                <a:lnTo>
                  <a:pt x="317" y="54"/>
                </a:lnTo>
                <a:lnTo>
                  <a:pt x="342" y="54"/>
                </a:lnTo>
                <a:lnTo>
                  <a:pt x="342"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82" name="Freeform 21"/>
          <p:cNvSpPr>
            <a:spLocks/>
          </p:cNvSpPr>
          <p:nvPr/>
        </p:nvSpPr>
        <p:spPr bwMode="auto">
          <a:xfrm>
            <a:off x="1756024" y="3197098"/>
            <a:ext cx="22225" cy="104775"/>
          </a:xfrm>
          <a:custGeom>
            <a:avLst/>
            <a:gdLst>
              <a:gd name="T0" fmla="*/ 36 w 52"/>
              <a:gd name="T1" fmla="*/ 16 h 262"/>
              <a:gd name="T2" fmla="*/ 0 w 52"/>
              <a:gd name="T3" fmla="*/ 40 h 262"/>
              <a:gd name="T4" fmla="*/ 0 w 52"/>
              <a:gd name="T5" fmla="*/ 262 h 262"/>
              <a:gd name="T6" fmla="*/ 52 w 52"/>
              <a:gd name="T7" fmla="*/ 262 h 262"/>
              <a:gd name="T8" fmla="*/ 52 w 52"/>
              <a:gd name="T9" fmla="*/ 40 h 262"/>
              <a:gd name="T10" fmla="*/ 36 w 52"/>
              <a:gd name="T11" fmla="*/ 16 h 262"/>
              <a:gd name="T12" fmla="*/ 36 w 52"/>
              <a:gd name="T13" fmla="*/ 16 h 262"/>
              <a:gd name="T14" fmla="*/ 0 w 52"/>
              <a:gd name="T15" fmla="*/ 0 h 262"/>
              <a:gd name="T16" fmla="*/ 0 w 52"/>
              <a:gd name="T17" fmla="*/ 40 h 262"/>
              <a:gd name="T18" fmla="*/ 36 w 52"/>
              <a:gd name="T19" fmla="*/ 16 h 2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262"/>
              <a:gd name="T32" fmla="*/ 52 w 52"/>
              <a:gd name="T33" fmla="*/ 262 h 2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262">
                <a:moveTo>
                  <a:pt x="36" y="16"/>
                </a:moveTo>
                <a:lnTo>
                  <a:pt x="0" y="40"/>
                </a:lnTo>
                <a:lnTo>
                  <a:pt x="0" y="262"/>
                </a:lnTo>
                <a:lnTo>
                  <a:pt x="52" y="262"/>
                </a:lnTo>
                <a:lnTo>
                  <a:pt x="52" y="40"/>
                </a:lnTo>
                <a:lnTo>
                  <a:pt x="36" y="16"/>
                </a:lnTo>
                <a:lnTo>
                  <a:pt x="0" y="0"/>
                </a:lnTo>
                <a:lnTo>
                  <a:pt x="0" y="40"/>
                </a:lnTo>
                <a:lnTo>
                  <a:pt x="3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83" name="Freeform 22"/>
          <p:cNvSpPr>
            <a:spLocks/>
          </p:cNvSpPr>
          <p:nvPr/>
        </p:nvSpPr>
        <p:spPr bwMode="auto">
          <a:xfrm>
            <a:off x="1762374" y="3203448"/>
            <a:ext cx="320675" cy="144463"/>
          </a:xfrm>
          <a:custGeom>
            <a:avLst/>
            <a:gdLst>
              <a:gd name="T0" fmla="*/ 755 w 807"/>
              <a:gd name="T1" fmla="*/ 364 h 364"/>
              <a:gd name="T2" fmla="*/ 753 w 807"/>
              <a:gd name="T3" fmla="*/ 316 h 364"/>
              <a:gd name="T4" fmla="*/ 20 w 807"/>
              <a:gd name="T5" fmla="*/ 0 h 364"/>
              <a:gd name="T6" fmla="*/ 0 w 807"/>
              <a:gd name="T7" fmla="*/ 49 h 364"/>
              <a:gd name="T8" fmla="*/ 732 w 807"/>
              <a:gd name="T9" fmla="*/ 364 h 364"/>
              <a:gd name="T10" fmla="*/ 755 w 807"/>
              <a:gd name="T11" fmla="*/ 364 h 364"/>
              <a:gd name="T12" fmla="*/ 755 w 807"/>
              <a:gd name="T13" fmla="*/ 364 h 364"/>
              <a:gd name="T14" fmla="*/ 807 w 807"/>
              <a:gd name="T15" fmla="*/ 340 h 364"/>
              <a:gd name="T16" fmla="*/ 753 w 807"/>
              <a:gd name="T17" fmla="*/ 316 h 364"/>
              <a:gd name="T18" fmla="*/ 755 w 807"/>
              <a:gd name="T19" fmla="*/ 364 h 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7"/>
              <a:gd name="T31" fmla="*/ 0 h 364"/>
              <a:gd name="T32" fmla="*/ 807 w 807"/>
              <a:gd name="T33" fmla="*/ 364 h 3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7" h="364">
                <a:moveTo>
                  <a:pt x="755" y="364"/>
                </a:moveTo>
                <a:lnTo>
                  <a:pt x="753" y="316"/>
                </a:lnTo>
                <a:lnTo>
                  <a:pt x="20" y="0"/>
                </a:lnTo>
                <a:lnTo>
                  <a:pt x="0" y="49"/>
                </a:lnTo>
                <a:lnTo>
                  <a:pt x="732" y="364"/>
                </a:lnTo>
                <a:lnTo>
                  <a:pt x="755" y="364"/>
                </a:lnTo>
                <a:lnTo>
                  <a:pt x="807" y="340"/>
                </a:lnTo>
                <a:lnTo>
                  <a:pt x="753" y="316"/>
                </a:lnTo>
                <a:lnTo>
                  <a:pt x="75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84" name="Freeform 23"/>
          <p:cNvSpPr>
            <a:spLocks/>
          </p:cNvSpPr>
          <p:nvPr/>
        </p:nvSpPr>
        <p:spPr bwMode="auto">
          <a:xfrm>
            <a:off x="1756024" y="3328861"/>
            <a:ext cx="306387" cy="163512"/>
          </a:xfrm>
          <a:custGeom>
            <a:avLst/>
            <a:gdLst>
              <a:gd name="T0" fmla="*/ 0 w 771"/>
              <a:gd name="T1" fmla="*/ 367 h 409"/>
              <a:gd name="T2" fmla="*/ 37 w 771"/>
              <a:gd name="T3" fmla="*/ 391 h 409"/>
              <a:gd name="T4" fmla="*/ 771 w 771"/>
              <a:gd name="T5" fmla="*/ 48 h 409"/>
              <a:gd name="T6" fmla="*/ 748 w 771"/>
              <a:gd name="T7" fmla="*/ 0 h 409"/>
              <a:gd name="T8" fmla="*/ 15 w 771"/>
              <a:gd name="T9" fmla="*/ 344 h 409"/>
              <a:gd name="T10" fmla="*/ 0 w 771"/>
              <a:gd name="T11" fmla="*/ 367 h 409"/>
              <a:gd name="T12" fmla="*/ 0 w 771"/>
              <a:gd name="T13" fmla="*/ 367 h 409"/>
              <a:gd name="T14" fmla="*/ 0 w 771"/>
              <a:gd name="T15" fmla="*/ 409 h 409"/>
              <a:gd name="T16" fmla="*/ 37 w 771"/>
              <a:gd name="T17" fmla="*/ 391 h 409"/>
              <a:gd name="T18" fmla="*/ 0 w 771"/>
              <a:gd name="T19" fmla="*/ 367 h 4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1"/>
              <a:gd name="T31" fmla="*/ 0 h 409"/>
              <a:gd name="T32" fmla="*/ 771 w 771"/>
              <a:gd name="T33" fmla="*/ 409 h 4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1" h="409">
                <a:moveTo>
                  <a:pt x="0" y="367"/>
                </a:moveTo>
                <a:lnTo>
                  <a:pt x="37" y="391"/>
                </a:lnTo>
                <a:lnTo>
                  <a:pt x="771" y="48"/>
                </a:lnTo>
                <a:lnTo>
                  <a:pt x="748" y="0"/>
                </a:lnTo>
                <a:lnTo>
                  <a:pt x="15" y="344"/>
                </a:lnTo>
                <a:lnTo>
                  <a:pt x="0" y="367"/>
                </a:lnTo>
                <a:lnTo>
                  <a:pt x="0" y="409"/>
                </a:lnTo>
                <a:lnTo>
                  <a:pt x="37" y="391"/>
                </a:lnTo>
                <a:lnTo>
                  <a:pt x="0" y="3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85" name="Freeform 24"/>
          <p:cNvSpPr>
            <a:spLocks/>
          </p:cNvSpPr>
          <p:nvPr/>
        </p:nvSpPr>
        <p:spPr bwMode="auto">
          <a:xfrm>
            <a:off x="1756024" y="3381248"/>
            <a:ext cx="22225" cy="93663"/>
          </a:xfrm>
          <a:custGeom>
            <a:avLst/>
            <a:gdLst>
              <a:gd name="T0" fmla="*/ 27 w 52"/>
              <a:gd name="T1" fmla="*/ 0 h 235"/>
              <a:gd name="T2" fmla="*/ 0 w 52"/>
              <a:gd name="T3" fmla="*/ 27 h 235"/>
              <a:gd name="T4" fmla="*/ 0 w 52"/>
              <a:gd name="T5" fmla="*/ 235 h 235"/>
              <a:gd name="T6" fmla="*/ 52 w 52"/>
              <a:gd name="T7" fmla="*/ 235 h 235"/>
              <a:gd name="T8" fmla="*/ 52 w 52"/>
              <a:gd name="T9" fmla="*/ 27 h 235"/>
              <a:gd name="T10" fmla="*/ 27 w 52"/>
              <a:gd name="T11" fmla="*/ 0 h 235"/>
              <a:gd name="T12" fmla="*/ 52 w 52"/>
              <a:gd name="T13" fmla="*/ 27 h 235"/>
              <a:gd name="T14" fmla="*/ 52 w 52"/>
              <a:gd name="T15" fmla="*/ 0 h 235"/>
              <a:gd name="T16" fmla="*/ 27 w 52"/>
              <a:gd name="T17" fmla="*/ 0 h 2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235"/>
              <a:gd name="T29" fmla="*/ 52 w 52"/>
              <a:gd name="T30" fmla="*/ 235 h 2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235">
                <a:moveTo>
                  <a:pt x="27" y="0"/>
                </a:moveTo>
                <a:lnTo>
                  <a:pt x="0" y="27"/>
                </a:lnTo>
                <a:lnTo>
                  <a:pt x="0" y="235"/>
                </a:lnTo>
                <a:lnTo>
                  <a:pt x="52" y="235"/>
                </a:lnTo>
                <a:lnTo>
                  <a:pt x="52" y="27"/>
                </a:lnTo>
                <a:lnTo>
                  <a:pt x="27" y="0"/>
                </a:lnTo>
                <a:lnTo>
                  <a:pt x="52" y="27"/>
                </a:lnTo>
                <a:lnTo>
                  <a:pt x="52" y="0"/>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86" name="Freeform 25"/>
          <p:cNvSpPr>
            <a:spLocks/>
          </p:cNvSpPr>
          <p:nvPr/>
        </p:nvSpPr>
        <p:spPr bwMode="auto">
          <a:xfrm>
            <a:off x="1630611" y="3381248"/>
            <a:ext cx="136525" cy="22225"/>
          </a:xfrm>
          <a:custGeom>
            <a:avLst/>
            <a:gdLst>
              <a:gd name="T0" fmla="*/ 0 w 344"/>
              <a:gd name="T1" fmla="*/ 27 h 54"/>
              <a:gd name="T2" fmla="*/ 27 w 344"/>
              <a:gd name="T3" fmla="*/ 54 h 54"/>
              <a:gd name="T4" fmla="*/ 344 w 344"/>
              <a:gd name="T5" fmla="*/ 54 h 54"/>
              <a:gd name="T6" fmla="*/ 344 w 344"/>
              <a:gd name="T7" fmla="*/ 0 h 54"/>
              <a:gd name="T8" fmla="*/ 27 w 344"/>
              <a:gd name="T9" fmla="*/ 0 h 54"/>
              <a:gd name="T10" fmla="*/ 0 w 344"/>
              <a:gd name="T11" fmla="*/ 27 h 54"/>
              <a:gd name="T12" fmla="*/ 0 w 344"/>
              <a:gd name="T13" fmla="*/ 27 h 54"/>
              <a:gd name="T14" fmla="*/ 0 w 344"/>
              <a:gd name="T15" fmla="*/ 54 h 54"/>
              <a:gd name="T16" fmla="*/ 27 w 344"/>
              <a:gd name="T17" fmla="*/ 54 h 54"/>
              <a:gd name="T18" fmla="*/ 0 w 344"/>
              <a:gd name="T19" fmla="*/ 27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4"/>
              <a:gd name="T31" fmla="*/ 0 h 54"/>
              <a:gd name="T32" fmla="*/ 344 w 344"/>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4" h="54">
                <a:moveTo>
                  <a:pt x="0" y="27"/>
                </a:moveTo>
                <a:lnTo>
                  <a:pt x="27" y="54"/>
                </a:lnTo>
                <a:lnTo>
                  <a:pt x="344" y="54"/>
                </a:lnTo>
                <a:lnTo>
                  <a:pt x="344" y="0"/>
                </a:lnTo>
                <a:lnTo>
                  <a:pt x="27" y="0"/>
                </a:lnTo>
                <a:lnTo>
                  <a:pt x="0" y="27"/>
                </a:lnTo>
                <a:lnTo>
                  <a:pt x="0" y="54"/>
                </a:lnTo>
                <a:lnTo>
                  <a:pt x="27" y="54"/>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87" name="Freeform 26"/>
          <p:cNvSpPr>
            <a:spLocks/>
          </p:cNvSpPr>
          <p:nvPr/>
        </p:nvSpPr>
        <p:spPr bwMode="auto">
          <a:xfrm>
            <a:off x="1630611" y="3290761"/>
            <a:ext cx="22225" cy="101600"/>
          </a:xfrm>
          <a:custGeom>
            <a:avLst/>
            <a:gdLst>
              <a:gd name="T0" fmla="*/ 27 w 54"/>
              <a:gd name="T1" fmla="*/ 0 h 256"/>
              <a:gd name="T2" fmla="*/ 0 w 54"/>
              <a:gd name="T3" fmla="*/ 27 h 256"/>
              <a:gd name="T4" fmla="*/ 0 w 54"/>
              <a:gd name="T5" fmla="*/ 256 h 256"/>
              <a:gd name="T6" fmla="*/ 54 w 54"/>
              <a:gd name="T7" fmla="*/ 256 h 256"/>
              <a:gd name="T8" fmla="*/ 54 w 54"/>
              <a:gd name="T9" fmla="*/ 27 h 256"/>
              <a:gd name="T10" fmla="*/ 27 w 54"/>
              <a:gd name="T11" fmla="*/ 0 h 256"/>
              <a:gd name="T12" fmla="*/ 27 w 54"/>
              <a:gd name="T13" fmla="*/ 0 h 256"/>
              <a:gd name="T14" fmla="*/ 0 w 54"/>
              <a:gd name="T15" fmla="*/ 0 h 256"/>
              <a:gd name="T16" fmla="*/ 0 w 54"/>
              <a:gd name="T17" fmla="*/ 27 h 256"/>
              <a:gd name="T18" fmla="*/ 27 w 54"/>
              <a:gd name="T19" fmla="*/ 0 h 2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256"/>
              <a:gd name="T32" fmla="*/ 54 w 54"/>
              <a:gd name="T33" fmla="*/ 256 h 2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256">
                <a:moveTo>
                  <a:pt x="27" y="0"/>
                </a:moveTo>
                <a:lnTo>
                  <a:pt x="0" y="27"/>
                </a:lnTo>
                <a:lnTo>
                  <a:pt x="0" y="256"/>
                </a:lnTo>
                <a:lnTo>
                  <a:pt x="54" y="256"/>
                </a:lnTo>
                <a:lnTo>
                  <a:pt x="54" y="27"/>
                </a:lnTo>
                <a:lnTo>
                  <a:pt x="27" y="0"/>
                </a:lnTo>
                <a:lnTo>
                  <a:pt x="0" y="0"/>
                </a:lnTo>
                <a:lnTo>
                  <a:pt x="0" y="27"/>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88" name="Rectangle 27"/>
          <p:cNvSpPr>
            <a:spLocks noChangeArrowheads="1"/>
          </p:cNvSpPr>
          <p:nvPr/>
        </p:nvSpPr>
        <p:spPr bwMode="auto">
          <a:xfrm>
            <a:off x="2964111" y="3224086"/>
            <a:ext cx="271463" cy="31750"/>
          </a:xfrm>
          <a:prstGeom prst="rect">
            <a:avLst/>
          </a:prstGeom>
          <a:solidFill>
            <a:srgbClr val="002060"/>
          </a:solidFill>
          <a:ln>
            <a:noFill/>
          </a:ln>
          <a:extLst/>
        </p:spPr>
        <p:txBody>
          <a:bodyPr/>
          <a:lstStyle/>
          <a:p>
            <a:endParaRPr lang="es-MX" dirty="0"/>
          </a:p>
        </p:txBody>
      </p:sp>
      <p:sp>
        <p:nvSpPr>
          <p:cNvPr id="189" name="Freeform 28"/>
          <p:cNvSpPr>
            <a:spLocks/>
          </p:cNvSpPr>
          <p:nvPr/>
        </p:nvSpPr>
        <p:spPr bwMode="auto">
          <a:xfrm>
            <a:off x="3197474" y="3184398"/>
            <a:ext cx="206375" cy="111125"/>
          </a:xfrm>
          <a:custGeom>
            <a:avLst/>
            <a:gdLst>
              <a:gd name="T0" fmla="*/ 0 w 521"/>
              <a:gd name="T1" fmla="*/ 279 h 279"/>
              <a:gd name="T2" fmla="*/ 521 w 521"/>
              <a:gd name="T3" fmla="*/ 139 h 279"/>
              <a:gd name="T4" fmla="*/ 0 w 521"/>
              <a:gd name="T5" fmla="*/ 0 h 279"/>
              <a:gd name="T6" fmla="*/ 0 w 521"/>
              <a:gd name="T7" fmla="*/ 279 h 279"/>
              <a:gd name="T8" fmla="*/ 0 60000 65536"/>
              <a:gd name="T9" fmla="*/ 0 60000 65536"/>
              <a:gd name="T10" fmla="*/ 0 60000 65536"/>
              <a:gd name="T11" fmla="*/ 0 60000 65536"/>
              <a:gd name="T12" fmla="*/ 0 w 521"/>
              <a:gd name="T13" fmla="*/ 0 h 279"/>
              <a:gd name="T14" fmla="*/ 521 w 521"/>
              <a:gd name="T15" fmla="*/ 279 h 279"/>
            </a:gdLst>
            <a:ahLst/>
            <a:cxnLst>
              <a:cxn ang="T8">
                <a:pos x="T0" y="T1"/>
              </a:cxn>
              <a:cxn ang="T9">
                <a:pos x="T2" y="T3"/>
              </a:cxn>
              <a:cxn ang="T10">
                <a:pos x="T4" y="T5"/>
              </a:cxn>
              <a:cxn ang="T11">
                <a:pos x="T6" y="T7"/>
              </a:cxn>
            </a:cxnLst>
            <a:rect l="T12" t="T13" r="T14" b="T15"/>
            <a:pathLst>
              <a:path w="521" h="279">
                <a:moveTo>
                  <a:pt x="0" y="279"/>
                </a:moveTo>
                <a:lnTo>
                  <a:pt x="521" y="139"/>
                </a:lnTo>
                <a:lnTo>
                  <a:pt x="0" y="0"/>
                </a:lnTo>
                <a:lnTo>
                  <a:pt x="0" y="279"/>
                </a:lnTo>
                <a:close/>
              </a:path>
            </a:pathLst>
          </a:custGeom>
          <a:solidFill>
            <a:schemeClr val="bg2"/>
          </a:solidFill>
          <a:ln>
            <a:noFill/>
          </a:ln>
          <a:extLst/>
        </p:spPr>
        <p:txBody>
          <a:bodyPr/>
          <a:lstStyle/>
          <a:p>
            <a:endParaRPr lang="es-MX" dirty="0"/>
          </a:p>
        </p:txBody>
      </p:sp>
      <p:sp>
        <p:nvSpPr>
          <p:cNvPr id="190" name="Rectangle 29"/>
          <p:cNvSpPr>
            <a:spLocks noChangeArrowheads="1"/>
          </p:cNvSpPr>
          <p:nvPr/>
        </p:nvSpPr>
        <p:spPr bwMode="auto">
          <a:xfrm>
            <a:off x="4097586" y="3224086"/>
            <a:ext cx="271463" cy="31750"/>
          </a:xfrm>
          <a:prstGeom prst="rect">
            <a:avLst/>
          </a:prstGeom>
          <a:solidFill>
            <a:srgbClr val="002060"/>
          </a:solidFill>
          <a:ln>
            <a:noFill/>
          </a:ln>
          <a:extLst/>
        </p:spPr>
        <p:txBody>
          <a:bodyPr/>
          <a:lstStyle/>
          <a:p>
            <a:endParaRPr lang="es-MX" dirty="0"/>
          </a:p>
        </p:txBody>
      </p:sp>
      <p:sp>
        <p:nvSpPr>
          <p:cNvPr id="191" name="Freeform 30"/>
          <p:cNvSpPr>
            <a:spLocks/>
          </p:cNvSpPr>
          <p:nvPr/>
        </p:nvSpPr>
        <p:spPr bwMode="auto">
          <a:xfrm>
            <a:off x="4330949" y="3184398"/>
            <a:ext cx="206375" cy="111125"/>
          </a:xfrm>
          <a:custGeom>
            <a:avLst/>
            <a:gdLst>
              <a:gd name="T0" fmla="*/ 0 w 521"/>
              <a:gd name="T1" fmla="*/ 279 h 279"/>
              <a:gd name="T2" fmla="*/ 521 w 521"/>
              <a:gd name="T3" fmla="*/ 139 h 279"/>
              <a:gd name="T4" fmla="*/ 0 w 521"/>
              <a:gd name="T5" fmla="*/ 0 h 279"/>
              <a:gd name="T6" fmla="*/ 0 w 521"/>
              <a:gd name="T7" fmla="*/ 279 h 279"/>
              <a:gd name="T8" fmla="*/ 0 60000 65536"/>
              <a:gd name="T9" fmla="*/ 0 60000 65536"/>
              <a:gd name="T10" fmla="*/ 0 60000 65536"/>
              <a:gd name="T11" fmla="*/ 0 60000 65536"/>
              <a:gd name="T12" fmla="*/ 0 w 521"/>
              <a:gd name="T13" fmla="*/ 0 h 279"/>
              <a:gd name="T14" fmla="*/ 521 w 521"/>
              <a:gd name="T15" fmla="*/ 279 h 279"/>
            </a:gdLst>
            <a:ahLst/>
            <a:cxnLst>
              <a:cxn ang="T8">
                <a:pos x="T0" y="T1"/>
              </a:cxn>
              <a:cxn ang="T9">
                <a:pos x="T2" y="T3"/>
              </a:cxn>
              <a:cxn ang="T10">
                <a:pos x="T4" y="T5"/>
              </a:cxn>
              <a:cxn ang="T11">
                <a:pos x="T6" y="T7"/>
              </a:cxn>
            </a:cxnLst>
            <a:rect l="T12" t="T13" r="T14" b="T15"/>
            <a:pathLst>
              <a:path w="521" h="279">
                <a:moveTo>
                  <a:pt x="0" y="279"/>
                </a:moveTo>
                <a:lnTo>
                  <a:pt x="521" y="139"/>
                </a:lnTo>
                <a:lnTo>
                  <a:pt x="0" y="0"/>
                </a:lnTo>
                <a:lnTo>
                  <a:pt x="0" y="279"/>
                </a:lnTo>
                <a:close/>
              </a:path>
            </a:pathLst>
          </a:custGeom>
          <a:solidFill>
            <a:schemeClr val="bg2"/>
          </a:solidFill>
          <a:ln>
            <a:noFill/>
          </a:ln>
          <a:extLst/>
        </p:spPr>
        <p:txBody>
          <a:bodyPr/>
          <a:lstStyle/>
          <a:p>
            <a:endParaRPr lang="es-MX" dirty="0"/>
          </a:p>
        </p:txBody>
      </p:sp>
      <p:sp>
        <p:nvSpPr>
          <p:cNvPr id="192" name="Rectangle 31"/>
          <p:cNvSpPr>
            <a:spLocks noChangeArrowheads="1"/>
          </p:cNvSpPr>
          <p:nvPr/>
        </p:nvSpPr>
        <p:spPr bwMode="auto">
          <a:xfrm>
            <a:off x="5877174" y="3224086"/>
            <a:ext cx="271462" cy="31750"/>
          </a:xfrm>
          <a:prstGeom prst="rect">
            <a:avLst/>
          </a:prstGeom>
          <a:solidFill>
            <a:srgbClr val="002060"/>
          </a:solidFill>
          <a:ln>
            <a:noFill/>
          </a:ln>
          <a:extLst/>
        </p:spPr>
        <p:txBody>
          <a:bodyPr/>
          <a:lstStyle/>
          <a:p>
            <a:endParaRPr lang="es-MX" dirty="0"/>
          </a:p>
        </p:txBody>
      </p:sp>
      <p:sp>
        <p:nvSpPr>
          <p:cNvPr id="193" name="Freeform 32"/>
          <p:cNvSpPr>
            <a:spLocks/>
          </p:cNvSpPr>
          <p:nvPr/>
        </p:nvSpPr>
        <p:spPr bwMode="auto">
          <a:xfrm>
            <a:off x="6110536" y="3184398"/>
            <a:ext cx="206375" cy="111125"/>
          </a:xfrm>
          <a:custGeom>
            <a:avLst/>
            <a:gdLst>
              <a:gd name="T0" fmla="*/ 0 w 521"/>
              <a:gd name="T1" fmla="*/ 279 h 279"/>
              <a:gd name="T2" fmla="*/ 521 w 521"/>
              <a:gd name="T3" fmla="*/ 139 h 279"/>
              <a:gd name="T4" fmla="*/ 0 w 521"/>
              <a:gd name="T5" fmla="*/ 0 h 279"/>
              <a:gd name="T6" fmla="*/ 0 w 521"/>
              <a:gd name="T7" fmla="*/ 279 h 279"/>
              <a:gd name="T8" fmla="*/ 0 60000 65536"/>
              <a:gd name="T9" fmla="*/ 0 60000 65536"/>
              <a:gd name="T10" fmla="*/ 0 60000 65536"/>
              <a:gd name="T11" fmla="*/ 0 60000 65536"/>
              <a:gd name="T12" fmla="*/ 0 w 521"/>
              <a:gd name="T13" fmla="*/ 0 h 279"/>
              <a:gd name="T14" fmla="*/ 521 w 521"/>
              <a:gd name="T15" fmla="*/ 279 h 279"/>
            </a:gdLst>
            <a:ahLst/>
            <a:cxnLst>
              <a:cxn ang="T8">
                <a:pos x="T0" y="T1"/>
              </a:cxn>
              <a:cxn ang="T9">
                <a:pos x="T2" y="T3"/>
              </a:cxn>
              <a:cxn ang="T10">
                <a:pos x="T4" y="T5"/>
              </a:cxn>
              <a:cxn ang="T11">
                <a:pos x="T6" y="T7"/>
              </a:cxn>
            </a:cxnLst>
            <a:rect l="T12" t="T13" r="T14" b="T15"/>
            <a:pathLst>
              <a:path w="521" h="279">
                <a:moveTo>
                  <a:pt x="0" y="279"/>
                </a:moveTo>
                <a:lnTo>
                  <a:pt x="521" y="139"/>
                </a:lnTo>
                <a:lnTo>
                  <a:pt x="0" y="0"/>
                </a:lnTo>
                <a:lnTo>
                  <a:pt x="0" y="279"/>
                </a:lnTo>
                <a:close/>
              </a:path>
            </a:pathLst>
          </a:custGeom>
          <a:solidFill>
            <a:schemeClr val="bg2"/>
          </a:solidFill>
          <a:ln>
            <a:noFill/>
          </a:ln>
          <a:extLst/>
        </p:spPr>
        <p:txBody>
          <a:bodyPr/>
          <a:lstStyle/>
          <a:p>
            <a:endParaRPr lang="es-MX" dirty="0"/>
          </a:p>
        </p:txBody>
      </p:sp>
      <p:sp>
        <p:nvSpPr>
          <p:cNvPr id="194" name="Freeform 33"/>
          <p:cNvSpPr>
            <a:spLocks/>
          </p:cNvSpPr>
          <p:nvPr/>
        </p:nvSpPr>
        <p:spPr bwMode="auto">
          <a:xfrm>
            <a:off x="4032499" y="3058986"/>
            <a:ext cx="115887" cy="115887"/>
          </a:xfrm>
          <a:custGeom>
            <a:avLst/>
            <a:gdLst>
              <a:gd name="T0" fmla="*/ 0 w 293"/>
              <a:gd name="T1" fmla="*/ 292 h 292"/>
              <a:gd name="T2" fmla="*/ 0 w 293"/>
              <a:gd name="T3" fmla="*/ 292 h 292"/>
              <a:gd name="T4" fmla="*/ 15 w 293"/>
              <a:gd name="T5" fmla="*/ 292 h 292"/>
              <a:gd name="T6" fmla="*/ 30 w 293"/>
              <a:gd name="T7" fmla="*/ 291 h 292"/>
              <a:gd name="T8" fmla="*/ 45 w 293"/>
              <a:gd name="T9" fmla="*/ 289 h 292"/>
              <a:gd name="T10" fmla="*/ 62 w 293"/>
              <a:gd name="T11" fmla="*/ 286 h 292"/>
              <a:gd name="T12" fmla="*/ 87 w 293"/>
              <a:gd name="T13" fmla="*/ 279 h 292"/>
              <a:gd name="T14" fmla="*/ 114 w 293"/>
              <a:gd name="T15" fmla="*/ 270 h 292"/>
              <a:gd name="T16" fmla="*/ 140 w 293"/>
              <a:gd name="T17" fmla="*/ 257 h 292"/>
              <a:gd name="T18" fmla="*/ 165 w 293"/>
              <a:gd name="T19" fmla="*/ 243 h 292"/>
              <a:gd name="T20" fmla="*/ 187 w 293"/>
              <a:gd name="T21" fmla="*/ 226 h 292"/>
              <a:gd name="T22" fmla="*/ 208 w 293"/>
              <a:gd name="T23" fmla="*/ 207 h 292"/>
              <a:gd name="T24" fmla="*/ 227 w 293"/>
              <a:gd name="T25" fmla="*/ 186 h 292"/>
              <a:gd name="T26" fmla="*/ 243 w 293"/>
              <a:gd name="T27" fmla="*/ 163 h 292"/>
              <a:gd name="T28" fmla="*/ 258 w 293"/>
              <a:gd name="T29" fmla="*/ 140 h 292"/>
              <a:gd name="T30" fmla="*/ 270 w 293"/>
              <a:gd name="T31" fmla="*/ 114 h 292"/>
              <a:gd name="T32" fmla="*/ 281 w 293"/>
              <a:gd name="T33" fmla="*/ 86 h 292"/>
              <a:gd name="T34" fmla="*/ 287 w 293"/>
              <a:gd name="T35" fmla="*/ 60 h 292"/>
              <a:gd name="T36" fmla="*/ 290 w 293"/>
              <a:gd name="T37" fmla="*/ 44 h 292"/>
              <a:gd name="T38" fmla="*/ 292 w 293"/>
              <a:gd name="T39" fmla="*/ 29 h 292"/>
              <a:gd name="T40" fmla="*/ 293 w 293"/>
              <a:gd name="T41" fmla="*/ 14 h 292"/>
              <a:gd name="T42" fmla="*/ 293 w 293"/>
              <a:gd name="T43" fmla="*/ 0 h 292"/>
              <a:gd name="T44" fmla="*/ 138 w 293"/>
              <a:gd name="T45" fmla="*/ 0 h 292"/>
              <a:gd name="T46" fmla="*/ 138 w 293"/>
              <a:gd name="T47" fmla="*/ 8 h 292"/>
              <a:gd name="T48" fmla="*/ 138 w 293"/>
              <a:gd name="T49" fmla="*/ 14 h 292"/>
              <a:gd name="T50" fmla="*/ 137 w 293"/>
              <a:gd name="T51" fmla="*/ 20 h 292"/>
              <a:gd name="T52" fmla="*/ 136 w 293"/>
              <a:gd name="T53" fmla="*/ 26 h 292"/>
              <a:gd name="T54" fmla="*/ 132 w 293"/>
              <a:gd name="T55" fmla="*/ 41 h 292"/>
              <a:gd name="T56" fmla="*/ 128 w 293"/>
              <a:gd name="T57" fmla="*/ 54 h 292"/>
              <a:gd name="T58" fmla="*/ 122 w 293"/>
              <a:gd name="T59" fmla="*/ 66 h 292"/>
              <a:gd name="T60" fmla="*/ 115 w 293"/>
              <a:gd name="T61" fmla="*/ 76 h 292"/>
              <a:gd name="T62" fmla="*/ 107 w 293"/>
              <a:gd name="T63" fmla="*/ 87 h 292"/>
              <a:gd name="T64" fmla="*/ 98 w 293"/>
              <a:gd name="T65" fmla="*/ 97 h 292"/>
              <a:gd name="T66" fmla="*/ 88 w 293"/>
              <a:gd name="T67" fmla="*/ 106 h 292"/>
              <a:gd name="T68" fmla="*/ 78 w 293"/>
              <a:gd name="T69" fmla="*/ 114 h 292"/>
              <a:gd name="T70" fmla="*/ 66 w 293"/>
              <a:gd name="T71" fmla="*/ 120 h 292"/>
              <a:gd name="T72" fmla="*/ 54 w 293"/>
              <a:gd name="T73" fmla="*/ 127 h 292"/>
              <a:gd name="T74" fmla="*/ 42 w 293"/>
              <a:gd name="T75" fmla="*/ 131 h 292"/>
              <a:gd name="T76" fmla="*/ 27 w 293"/>
              <a:gd name="T77" fmla="*/ 135 h 292"/>
              <a:gd name="T78" fmla="*/ 22 w 293"/>
              <a:gd name="T79" fmla="*/ 135 h 292"/>
              <a:gd name="T80" fmla="*/ 15 w 293"/>
              <a:gd name="T81" fmla="*/ 136 h 292"/>
              <a:gd name="T82" fmla="*/ 8 w 293"/>
              <a:gd name="T83" fmla="*/ 137 h 292"/>
              <a:gd name="T84" fmla="*/ 0 w 293"/>
              <a:gd name="T85" fmla="*/ 137 h 292"/>
              <a:gd name="T86" fmla="*/ 0 w 293"/>
              <a:gd name="T87" fmla="*/ 137 h 292"/>
              <a:gd name="T88" fmla="*/ 0 w 293"/>
              <a:gd name="T89" fmla="*/ 292 h 292"/>
              <a:gd name="T90" fmla="*/ 0 w 293"/>
              <a:gd name="T91" fmla="*/ 292 h 292"/>
              <a:gd name="T92" fmla="*/ 0 w 293"/>
              <a:gd name="T93" fmla="*/ 292 h 2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292"/>
              <a:gd name="T143" fmla="*/ 293 w 293"/>
              <a:gd name="T144" fmla="*/ 292 h 2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292">
                <a:moveTo>
                  <a:pt x="0" y="292"/>
                </a:moveTo>
                <a:lnTo>
                  <a:pt x="0" y="292"/>
                </a:lnTo>
                <a:lnTo>
                  <a:pt x="15" y="292"/>
                </a:lnTo>
                <a:lnTo>
                  <a:pt x="30" y="291"/>
                </a:lnTo>
                <a:lnTo>
                  <a:pt x="45" y="289"/>
                </a:lnTo>
                <a:lnTo>
                  <a:pt x="62" y="286"/>
                </a:lnTo>
                <a:lnTo>
                  <a:pt x="87" y="279"/>
                </a:lnTo>
                <a:lnTo>
                  <a:pt x="114" y="270"/>
                </a:lnTo>
                <a:lnTo>
                  <a:pt x="140" y="257"/>
                </a:lnTo>
                <a:lnTo>
                  <a:pt x="165" y="243"/>
                </a:lnTo>
                <a:lnTo>
                  <a:pt x="187" y="226"/>
                </a:lnTo>
                <a:lnTo>
                  <a:pt x="208" y="207"/>
                </a:lnTo>
                <a:lnTo>
                  <a:pt x="227" y="186"/>
                </a:lnTo>
                <a:lnTo>
                  <a:pt x="243" y="163"/>
                </a:lnTo>
                <a:lnTo>
                  <a:pt x="258" y="140"/>
                </a:lnTo>
                <a:lnTo>
                  <a:pt x="270" y="114"/>
                </a:lnTo>
                <a:lnTo>
                  <a:pt x="281" y="86"/>
                </a:lnTo>
                <a:lnTo>
                  <a:pt x="287" y="60"/>
                </a:lnTo>
                <a:lnTo>
                  <a:pt x="290" y="44"/>
                </a:lnTo>
                <a:lnTo>
                  <a:pt x="292" y="29"/>
                </a:lnTo>
                <a:lnTo>
                  <a:pt x="293" y="14"/>
                </a:lnTo>
                <a:lnTo>
                  <a:pt x="293" y="0"/>
                </a:lnTo>
                <a:lnTo>
                  <a:pt x="138" y="0"/>
                </a:lnTo>
                <a:lnTo>
                  <a:pt x="138" y="8"/>
                </a:lnTo>
                <a:lnTo>
                  <a:pt x="138" y="14"/>
                </a:lnTo>
                <a:lnTo>
                  <a:pt x="137" y="20"/>
                </a:lnTo>
                <a:lnTo>
                  <a:pt x="136" y="26"/>
                </a:lnTo>
                <a:lnTo>
                  <a:pt x="132" y="41"/>
                </a:lnTo>
                <a:lnTo>
                  <a:pt x="128" y="54"/>
                </a:lnTo>
                <a:lnTo>
                  <a:pt x="122" y="66"/>
                </a:lnTo>
                <a:lnTo>
                  <a:pt x="115" y="76"/>
                </a:lnTo>
                <a:lnTo>
                  <a:pt x="107" y="87"/>
                </a:lnTo>
                <a:lnTo>
                  <a:pt x="98" y="97"/>
                </a:lnTo>
                <a:lnTo>
                  <a:pt x="88" y="106"/>
                </a:lnTo>
                <a:lnTo>
                  <a:pt x="78" y="114"/>
                </a:lnTo>
                <a:lnTo>
                  <a:pt x="66" y="120"/>
                </a:lnTo>
                <a:lnTo>
                  <a:pt x="54" y="127"/>
                </a:lnTo>
                <a:lnTo>
                  <a:pt x="42" y="131"/>
                </a:lnTo>
                <a:lnTo>
                  <a:pt x="27" y="135"/>
                </a:lnTo>
                <a:lnTo>
                  <a:pt x="22" y="135"/>
                </a:lnTo>
                <a:lnTo>
                  <a:pt x="15" y="136"/>
                </a:lnTo>
                <a:lnTo>
                  <a:pt x="8" y="137"/>
                </a:lnTo>
                <a:lnTo>
                  <a:pt x="0" y="137"/>
                </a:lnTo>
                <a:lnTo>
                  <a:pt x="0" y="29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95" name="Freeform 34"/>
          <p:cNvSpPr>
            <a:spLocks/>
          </p:cNvSpPr>
          <p:nvPr/>
        </p:nvSpPr>
        <p:spPr bwMode="auto">
          <a:xfrm>
            <a:off x="3916611" y="3058986"/>
            <a:ext cx="115888" cy="115887"/>
          </a:xfrm>
          <a:custGeom>
            <a:avLst/>
            <a:gdLst>
              <a:gd name="T0" fmla="*/ 0 w 292"/>
              <a:gd name="T1" fmla="*/ 0 h 292"/>
              <a:gd name="T2" fmla="*/ 0 w 292"/>
              <a:gd name="T3" fmla="*/ 0 h 292"/>
              <a:gd name="T4" fmla="*/ 0 w 292"/>
              <a:gd name="T5" fmla="*/ 14 h 292"/>
              <a:gd name="T6" fmla="*/ 1 w 292"/>
              <a:gd name="T7" fmla="*/ 29 h 292"/>
              <a:gd name="T8" fmla="*/ 4 w 292"/>
              <a:gd name="T9" fmla="*/ 44 h 292"/>
              <a:gd name="T10" fmla="*/ 7 w 292"/>
              <a:gd name="T11" fmla="*/ 60 h 292"/>
              <a:gd name="T12" fmla="*/ 13 w 292"/>
              <a:gd name="T13" fmla="*/ 86 h 292"/>
              <a:gd name="T14" fmla="*/ 23 w 292"/>
              <a:gd name="T15" fmla="*/ 114 h 292"/>
              <a:gd name="T16" fmla="*/ 36 w 292"/>
              <a:gd name="T17" fmla="*/ 140 h 292"/>
              <a:gd name="T18" fmla="*/ 50 w 292"/>
              <a:gd name="T19" fmla="*/ 163 h 292"/>
              <a:gd name="T20" fmla="*/ 67 w 292"/>
              <a:gd name="T21" fmla="*/ 186 h 292"/>
              <a:gd name="T22" fmla="*/ 86 w 292"/>
              <a:gd name="T23" fmla="*/ 207 h 292"/>
              <a:gd name="T24" fmla="*/ 107 w 292"/>
              <a:gd name="T25" fmla="*/ 226 h 292"/>
              <a:gd name="T26" fmla="*/ 129 w 292"/>
              <a:gd name="T27" fmla="*/ 243 h 292"/>
              <a:gd name="T28" fmla="*/ 153 w 292"/>
              <a:gd name="T29" fmla="*/ 257 h 292"/>
              <a:gd name="T30" fmla="*/ 179 w 292"/>
              <a:gd name="T31" fmla="*/ 270 h 292"/>
              <a:gd name="T32" fmla="*/ 207 w 292"/>
              <a:gd name="T33" fmla="*/ 279 h 292"/>
              <a:gd name="T34" fmla="*/ 232 w 292"/>
              <a:gd name="T35" fmla="*/ 286 h 292"/>
              <a:gd name="T36" fmla="*/ 248 w 292"/>
              <a:gd name="T37" fmla="*/ 289 h 292"/>
              <a:gd name="T38" fmla="*/ 263 w 292"/>
              <a:gd name="T39" fmla="*/ 291 h 292"/>
              <a:gd name="T40" fmla="*/ 278 w 292"/>
              <a:gd name="T41" fmla="*/ 292 h 292"/>
              <a:gd name="T42" fmla="*/ 292 w 292"/>
              <a:gd name="T43" fmla="*/ 292 h 292"/>
              <a:gd name="T44" fmla="*/ 292 w 292"/>
              <a:gd name="T45" fmla="*/ 137 h 292"/>
              <a:gd name="T46" fmla="*/ 286 w 292"/>
              <a:gd name="T47" fmla="*/ 137 h 292"/>
              <a:gd name="T48" fmla="*/ 278 w 292"/>
              <a:gd name="T49" fmla="*/ 136 h 292"/>
              <a:gd name="T50" fmla="*/ 272 w 292"/>
              <a:gd name="T51" fmla="*/ 135 h 292"/>
              <a:gd name="T52" fmla="*/ 267 w 292"/>
              <a:gd name="T53" fmla="*/ 135 h 292"/>
              <a:gd name="T54" fmla="*/ 252 w 292"/>
              <a:gd name="T55" fmla="*/ 131 h 292"/>
              <a:gd name="T56" fmla="*/ 239 w 292"/>
              <a:gd name="T57" fmla="*/ 127 h 292"/>
              <a:gd name="T58" fmla="*/ 227 w 292"/>
              <a:gd name="T59" fmla="*/ 120 h 292"/>
              <a:gd name="T60" fmla="*/ 216 w 292"/>
              <a:gd name="T61" fmla="*/ 114 h 292"/>
              <a:gd name="T62" fmla="*/ 205 w 292"/>
              <a:gd name="T63" fmla="*/ 106 h 292"/>
              <a:gd name="T64" fmla="*/ 196 w 292"/>
              <a:gd name="T65" fmla="*/ 97 h 292"/>
              <a:gd name="T66" fmla="*/ 187 w 292"/>
              <a:gd name="T67" fmla="*/ 87 h 292"/>
              <a:gd name="T68" fmla="*/ 179 w 292"/>
              <a:gd name="T69" fmla="*/ 76 h 292"/>
              <a:gd name="T70" fmla="*/ 172 w 292"/>
              <a:gd name="T71" fmla="*/ 66 h 292"/>
              <a:gd name="T72" fmla="*/ 166 w 292"/>
              <a:gd name="T73" fmla="*/ 54 h 292"/>
              <a:gd name="T74" fmla="*/ 161 w 292"/>
              <a:gd name="T75" fmla="*/ 41 h 292"/>
              <a:gd name="T76" fmla="*/ 158 w 292"/>
              <a:gd name="T77" fmla="*/ 26 h 292"/>
              <a:gd name="T78" fmla="*/ 157 w 292"/>
              <a:gd name="T79" fmla="*/ 20 h 292"/>
              <a:gd name="T80" fmla="*/ 156 w 292"/>
              <a:gd name="T81" fmla="*/ 14 h 292"/>
              <a:gd name="T82" fmla="*/ 155 w 292"/>
              <a:gd name="T83" fmla="*/ 8 h 292"/>
              <a:gd name="T84" fmla="*/ 155 w 292"/>
              <a:gd name="T85" fmla="*/ 0 h 292"/>
              <a:gd name="T86" fmla="*/ 155 w 292"/>
              <a:gd name="T87" fmla="*/ 0 h 292"/>
              <a:gd name="T88" fmla="*/ 0 w 292"/>
              <a:gd name="T89" fmla="*/ 0 h 292"/>
              <a:gd name="T90" fmla="*/ 0 w 292"/>
              <a:gd name="T91" fmla="*/ 0 h 292"/>
              <a:gd name="T92" fmla="*/ 0 w 292"/>
              <a:gd name="T93" fmla="*/ 0 h 2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2"/>
              <a:gd name="T142" fmla="*/ 0 h 292"/>
              <a:gd name="T143" fmla="*/ 292 w 292"/>
              <a:gd name="T144" fmla="*/ 292 h 2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2" h="292">
                <a:moveTo>
                  <a:pt x="0" y="0"/>
                </a:moveTo>
                <a:lnTo>
                  <a:pt x="0" y="0"/>
                </a:lnTo>
                <a:lnTo>
                  <a:pt x="0" y="14"/>
                </a:lnTo>
                <a:lnTo>
                  <a:pt x="1" y="29"/>
                </a:lnTo>
                <a:lnTo>
                  <a:pt x="4" y="44"/>
                </a:lnTo>
                <a:lnTo>
                  <a:pt x="7" y="60"/>
                </a:lnTo>
                <a:lnTo>
                  <a:pt x="13" y="86"/>
                </a:lnTo>
                <a:lnTo>
                  <a:pt x="23" y="114"/>
                </a:lnTo>
                <a:lnTo>
                  <a:pt x="36" y="140"/>
                </a:lnTo>
                <a:lnTo>
                  <a:pt x="50" y="163"/>
                </a:lnTo>
                <a:lnTo>
                  <a:pt x="67" y="186"/>
                </a:lnTo>
                <a:lnTo>
                  <a:pt x="86" y="207"/>
                </a:lnTo>
                <a:lnTo>
                  <a:pt x="107" y="226"/>
                </a:lnTo>
                <a:lnTo>
                  <a:pt x="129" y="243"/>
                </a:lnTo>
                <a:lnTo>
                  <a:pt x="153" y="257"/>
                </a:lnTo>
                <a:lnTo>
                  <a:pt x="179" y="270"/>
                </a:lnTo>
                <a:lnTo>
                  <a:pt x="207" y="279"/>
                </a:lnTo>
                <a:lnTo>
                  <a:pt x="232" y="286"/>
                </a:lnTo>
                <a:lnTo>
                  <a:pt x="248" y="289"/>
                </a:lnTo>
                <a:lnTo>
                  <a:pt x="263" y="291"/>
                </a:lnTo>
                <a:lnTo>
                  <a:pt x="278" y="292"/>
                </a:lnTo>
                <a:lnTo>
                  <a:pt x="292" y="292"/>
                </a:lnTo>
                <a:lnTo>
                  <a:pt x="292" y="137"/>
                </a:lnTo>
                <a:lnTo>
                  <a:pt x="286" y="137"/>
                </a:lnTo>
                <a:lnTo>
                  <a:pt x="278" y="136"/>
                </a:lnTo>
                <a:lnTo>
                  <a:pt x="272" y="135"/>
                </a:lnTo>
                <a:lnTo>
                  <a:pt x="267" y="135"/>
                </a:lnTo>
                <a:lnTo>
                  <a:pt x="252" y="131"/>
                </a:lnTo>
                <a:lnTo>
                  <a:pt x="239" y="127"/>
                </a:lnTo>
                <a:lnTo>
                  <a:pt x="227" y="120"/>
                </a:lnTo>
                <a:lnTo>
                  <a:pt x="216" y="114"/>
                </a:lnTo>
                <a:lnTo>
                  <a:pt x="205" y="106"/>
                </a:lnTo>
                <a:lnTo>
                  <a:pt x="196" y="97"/>
                </a:lnTo>
                <a:lnTo>
                  <a:pt x="187" y="87"/>
                </a:lnTo>
                <a:lnTo>
                  <a:pt x="179" y="76"/>
                </a:lnTo>
                <a:lnTo>
                  <a:pt x="172" y="66"/>
                </a:lnTo>
                <a:lnTo>
                  <a:pt x="166" y="54"/>
                </a:lnTo>
                <a:lnTo>
                  <a:pt x="161" y="41"/>
                </a:lnTo>
                <a:lnTo>
                  <a:pt x="158" y="26"/>
                </a:lnTo>
                <a:lnTo>
                  <a:pt x="157" y="20"/>
                </a:lnTo>
                <a:lnTo>
                  <a:pt x="156" y="14"/>
                </a:lnTo>
                <a:lnTo>
                  <a:pt x="155" y="8"/>
                </a:lnTo>
                <a:lnTo>
                  <a:pt x="155"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96" name="Freeform 35"/>
          <p:cNvSpPr>
            <a:spLocks/>
          </p:cNvSpPr>
          <p:nvPr/>
        </p:nvSpPr>
        <p:spPr bwMode="auto">
          <a:xfrm>
            <a:off x="3916611" y="2941511"/>
            <a:ext cx="115888" cy="117475"/>
          </a:xfrm>
          <a:custGeom>
            <a:avLst/>
            <a:gdLst>
              <a:gd name="T0" fmla="*/ 292 w 292"/>
              <a:gd name="T1" fmla="*/ 0 h 293"/>
              <a:gd name="T2" fmla="*/ 292 w 292"/>
              <a:gd name="T3" fmla="*/ 0 h 293"/>
              <a:gd name="T4" fmla="*/ 278 w 292"/>
              <a:gd name="T5" fmla="*/ 1 h 293"/>
              <a:gd name="T6" fmla="*/ 263 w 292"/>
              <a:gd name="T7" fmla="*/ 2 h 293"/>
              <a:gd name="T8" fmla="*/ 248 w 292"/>
              <a:gd name="T9" fmla="*/ 3 h 293"/>
              <a:gd name="T10" fmla="*/ 232 w 292"/>
              <a:gd name="T11" fmla="*/ 6 h 293"/>
              <a:gd name="T12" fmla="*/ 207 w 292"/>
              <a:gd name="T13" fmla="*/ 13 h 293"/>
              <a:gd name="T14" fmla="*/ 179 w 292"/>
              <a:gd name="T15" fmla="*/ 24 h 293"/>
              <a:gd name="T16" fmla="*/ 153 w 292"/>
              <a:gd name="T17" fmla="*/ 35 h 293"/>
              <a:gd name="T18" fmla="*/ 129 w 292"/>
              <a:gd name="T19" fmla="*/ 50 h 293"/>
              <a:gd name="T20" fmla="*/ 107 w 292"/>
              <a:gd name="T21" fmla="*/ 67 h 293"/>
              <a:gd name="T22" fmla="*/ 86 w 292"/>
              <a:gd name="T23" fmla="*/ 86 h 293"/>
              <a:gd name="T24" fmla="*/ 67 w 292"/>
              <a:gd name="T25" fmla="*/ 106 h 293"/>
              <a:gd name="T26" fmla="*/ 50 w 292"/>
              <a:gd name="T27" fmla="*/ 129 h 293"/>
              <a:gd name="T28" fmla="*/ 36 w 292"/>
              <a:gd name="T29" fmla="*/ 153 h 293"/>
              <a:gd name="T30" fmla="*/ 23 w 292"/>
              <a:gd name="T31" fmla="*/ 179 h 293"/>
              <a:gd name="T32" fmla="*/ 13 w 292"/>
              <a:gd name="T33" fmla="*/ 206 h 293"/>
              <a:gd name="T34" fmla="*/ 7 w 292"/>
              <a:gd name="T35" fmla="*/ 232 h 293"/>
              <a:gd name="T36" fmla="*/ 4 w 292"/>
              <a:gd name="T37" fmla="*/ 248 h 293"/>
              <a:gd name="T38" fmla="*/ 1 w 292"/>
              <a:gd name="T39" fmla="*/ 263 h 293"/>
              <a:gd name="T40" fmla="*/ 0 w 292"/>
              <a:gd name="T41" fmla="*/ 278 h 293"/>
              <a:gd name="T42" fmla="*/ 0 w 292"/>
              <a:gd name="T43" fmla="*/ 293 h 293"/>
              <a:gd name="T44" fmla="*/ 155 w 292"/>
              <a:gd name="T45" fmla="*/ 293 h 293"/>
              <a:gd name="T46" fmla="*/ 155 w 292"/>
              <a:gd name="T47" fmla="*/ 286 h 293"/>
              <a:gd name="T48" fmla="*/ 156 w 292"/>
              <a:gd name="T49" fmla="*/ 278 h 293"/>
              <a:gd name="T50" fmla="*/ 157 w 292"/>
              <a:gd name="T51" fmla="*/ 272 h 293"/>
              <a:gd name="T52" fmla="*/ 158 w 292"/>
              <a:gd name="T53" fmla="*/ 266 h 293"/>
              <a:gd name="T54" fmla="*/ 161 w 292"/>
              <a:gd name="T55" fmla="*/ 251 h 293"/>
              <a:gd name="T56" fmla="*/ 166 w 292"/>
              <a:gd name="T57" fmla="*/ 239 h 293"/>
              <a:gd name="T58" fmla="*/ 172 w 292"/>
              <a:gd name="T59" fmla="*/ 228 h 293"/>
              <a:gd name="T60" fmla="*/ 179 w 292"/>
              <a:gd name="T61" fmla="*/ 216 h 293"/>
              <a:gd name="T62" fmla="*/ 187 w 292"/>
              <a:gd name="T63" fmla="*/ 205 h 293"/>
              <a:gd name="T64" fmla="*/ 196 w 292"/>
              <a:gd name="T65" fmla="*/ 195 h 293"/>
              <a:gd name="T66" fmla="*/ 205 w 292"/>
              <a:gd name="T67" fmla="*/ 187 h 293"/>
              <a:gd name="T68" fmla="*/ 216 w 292"/>
              <a:gd name="T69" fmla="*/ 178 h 293"/>
              <a:gd name="T70" fmla="*/ 227 w 292"/>
              <a:gd name="T71" fmla="*/ 172 h 293"/>
              <a:gd name="T72" fmla="*/ 239 w 292"/>
              <a:gd name="T73" fmla="*/ 166 h 293"/>
              <a:gd name="T74" fmla="*/ 252 w 292"/>
              <a:gd name="T75" fmla="*/ 161 h 293"/>
              <a:gd name="T76" fmla="*/ 267 w 292"/>
              <a:gd name="T77" fmla="*/ 158 h 293"/>
              <a:gd name="T78" fmla="*/ 272 w 292"/>
              <a:gd name="T79" fmla="*/ 157 h 293"/>
              <a:gd name="T80" fmla="*/ 278 w 292"/>
              <a:gd name="T81" fmla="*/ 156 h 293"/>
              <a:gd name="T82" fmla="*/ 286 w 292"/>
              <a:gd name="T83" fmla="*/ 156 h 293"/>
              <a:gd name="T84" fmla="*/ 292 w 292"/>
              <a:gd name="T85" fmla="*/ 156 h 293"/>
              <a:gd name="T86" fmla="*/ 292 w 292"/>
              <a:gd name="T87" fmla="*/ 156 h 293"/>
              <a:gd name="T88" fmla="*/ 292 w 292"/>
              <a:gd name="T89" fmla="*/ 0 h 293"/>
              <a:gd name="T90" fmla="*/ 292 w 292"/>
              <a:gd name="T91" fmla="*/ 0 h 293"/>
              <a:gd name="T92" fmla="*/ 292 w 292"/>
              <a:gd name="T93" fmla="*/ 0 h 2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2"/>
              <a:gd name="T142" fmla="*/ 0 h 293"/>
              <a:gd name="T143" fmla="*/ 292 w 292"/>
              <a:gd name="T144" fmla="*/ 293 h 2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2" h="293">
                <a:moveTo>
                  <a:pt x="292" y="0"/>
                </a:moveTo>
                <a:lnTo>
                  <a:pt x="292" y="0"/>
                </a:lnTo>
                <a:lnTo>
                  <a:pt x="278" y="1"/>
                </a:lnTo>
                <a:lnTo>
                  <a:pt x="263" y="2"/>
                </a:lnTo>
                <a:lnTo>
                  <a:pt x="248" y="3"/>
                </a:lnTo>
                <a:lnTo>
                  <a:pt x="232" y="6"/>
                </a:lnTo>
                <a:lnTo>
                  <a:pt x="207" y="13"/>
                </a:lnTo>
                <a:lnTo>
                  <a:pt x="179" y="24"/>
                </a:lnTo>
                <a:lnTo>
                  <a:pt x="153" y="35"/>
                </a:lnTo>
                <a:lnTo>
                  <a:pt x="129" y="50"/>
                </a:lnTo>
                <a:lnTo>
                  <a:pt x="107" y="67"/>
                </a:lnTo>
                <a:lnTo>
                  <a:pt x="86" y="86"/>
                </a:lnTo>
                <a:lnTo>
                  <a:pt x="67" y="106"/>
                </a:lnTo>
                <a:lnTo>
                  <a:pt x="50" y="129"/>
                </a:lnTo>
                <a:lnTo>
                  <a:pt x="36" y="153"/>
                </a:lnTo>
                <a:lnTo>
                  <a:pt x="23" y="179"/>
                </a:lnTo>
                <a:lnTo>
                  <a:pt x="13" y="206"/>
                </a:lnTo>
                <a:lnTo>
                  <a:pt x="7" y="232"/>
                </a:lnTo>
                <a:lnTo>
                  <a:pt x="4" y="248"/>
                </a:lnTo>
                <a:lnTo>
                  <a:pt x="1" y="263"/>
                </a:lnTo>
                <a:lnTo>
                  <a:pt x="0" y="278"/>
                </a:lnTo>
                <a:lnTo>
                  <a:pt x="0" y="293"/>
                </a:lnTo>
                <a:lnTo>
                  <a:pt x="155" y="293"/>
                </a:lnTo>
                <a:lnTo>
                  <a:pt x="155" y="286"/>
                </a:lnTo>
                <a:lnTo>
                  <a:pt x="156" y="278"/>
                </a:lnTo>
                <a:lnTo>
                  <a:pt x="157" y="272"/>
                </a:lnTo>
                <a:lnTo>
                  <a:pt x="158" y="266"/>
                </a:lnTo>
                <a:lnTo>
                  <a:pt x="161" y="251"/>
                </a:lnTo>
                <a:lnTo>
                  <a:pt x="166" y="239"/>
                </a:lnTo>
                <a:lnTo>
                  <a:pt x="172" y="228"/>
                </a:lnTo>
                <a:lnTo>
                  <a:pt x="179" y="216"/>
                </a:lnTo>
                <a:lnTo>
                  <a:pt x="187" y="205"/>
                </a:lnTo>
                <a:lnTo>
                  <a:pt x="196" y="195"/>
                </a:lnTo>
                <a:lnTo>
                  <a:pt x="205" y="187"/>
                </a:lnTo>
                <a:lnTo>
                  <a:pt x="216" y="178"/>
                </a:lnTo>
                <a:lnTo>
                  <a:pt x="227" y="172"/>
                </a:lnTo>
                <a:lnTo>
                  <a:pt x="239" y="166"/>
                </a:lnTo>
                <a:lnTo>
                  <a:pt x="252" y="161"/>
                </a:lnTo>
                <a:lnTo>
                  <a:pt x="267" y="158"/>
                </a:lnTo>
                <a:lnTo>
                  <a:pt x="272" y="157"/>
                </a:lnTo>
                <a:lnTo>
                  <a:pt x="278" y="156"/>
                </a:lnTo>
                <a:lnTo>
                  <a:pt x="286" y="156"/>
                </a:lnTo>
                <a:lnTo>
                  <a:pt x="292" y="156"/>
                </a:lnTo>
                <a:lnTo>
                  <a:pt x="2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97" name="Freeform 36"/>
          <p:cNvSpPr>
            <a:spLocks/>
          </p:cNvSpPr>
          <p:nvPr/>
        </p:nvSpPr>
        <p:spPr bwMode="auto">
          <a:xfrm>
            <a:off x="4032499" y="2941511"/>
            <a:ext cx="115887" cy="117475"/>
          </a:xfrm>
          <a:custGeom>
            <a:avLst/>
            <a:gdLst>
              <a:gd name="T0" fmla="*/ 293 w 293"/>
              <a:gd name="T1" fmla="*/ 293 h 293"/>
              <a:gd name="T2" fmla="*/ 293 w 293"/>
              <a:gd name="T3" fmla="*/ 278 h 293"/>
              <a:gd name="T4" fmla="*/ 292 w 293"/>
              <a:gd name="T5" fmla="*/ 263 h 293"/>
              <a:gd name="T6" fmla="*/ 290 w 293"/>
              <a:gd name="T7" fmla="*/ 248 h 293"/>
              <a:gd name="T8" fmla="*/ 287 w 293"/>
              <a:gd name="T9" fmla="*/ 232 h 293"/>
              <a:gd name="T10" fmla="*/ 281 w 293"/>
              <a:gd name="T11" fmla="*/ 206 h 293"/>
              <a:gd name="T12" fmla="*/ 270 w 293"/>
              <a:gd name="T13" fmla="*/ 179 h 293"/>
              <a:gd name="T14" fmla="*/ 258 w 293"/>
              <a:gd name="T15" fmla="*/ 153 h 293"/>
              <a:gd name="T16" fmla="*/ 243 w 293"/>
              <a:gd name="T17" fmla="*/ 129 h 293"/>
              <a:gd name="T18" fmla="*/ 227 w 293"/>
              <a:gd name="T19" fmla="*/ 106 h 293"/>
              <a:gd name="T20" fmla="*/ 208 w 293"/>
              <a:gd name="T21" fmla="*/ 86 h 293"/>
              <a:gd name="T22" fmla="*/ 187 w 293"/>
              <a:gd name="T23" fmla="*/ 67 h 293"/>
              <a:gd name="T24" fmla="*/ 165 w 293"/>
              <a:gd name="T25" fmla="*/ 50 h 293"/>
              <a:gd name="T26" fmla="*/ 140 w 293"/>
              <a:gd name="T27" fmla="*/ 35 h 293"/>
              <a:gd name="T28" fmla="*/ 114 w 293"/>
              <a:gd name="T29" fmla="*/ 24 h 293"/>
              <a:gd name="T30" fmla="*/ 87 w 293"/>
              <a:gd name="T31" fmla="*/ 13 h 293"/>
              <a:gd name="T32" fmla="*/ 62 w 293"/>
              <a:gd name="T33" fmla="*/ 6 h 293"/>
              <a:gd name="T34" fmla="*/ 45 w 293"/>
              <a:gd name="T35" fmla="*/ 3 h 293"/>
              <a:gd name="T36" fmla="*/ 30 w 293"/>
              <a:gd name="T37" fmla="*/ 2 h 293"/>
              <a:gd name="T38" fmla="*/ 15 w 293"/>
              <a:gd name="T39" fmla="*/ 1 h 293"/>
              <a:gd name="T40" fmla="*/ 0 w 293"/>
              <a:gd name="T41" fmla="*/ 0 h 293"/>
              <a:gd name="T42" fmla="*/ 0 w 293"/>
              <a:gd name="T43" fmla="*/ 156 h 293"/>
              <a:gd name="T44" fmla="*/ 8 w 293"/>
              <a:gd name="T45" fmla="*/ 156 h 293"/>
              <a:gd name="T46" fmla="*/ 15 w 293"/>
              <a:gd name="T47" fmla="*/ 156 h 293"/>
              <a:gd name="T48" fmla="*/ 22 w 293"/>
              <a:gd name="T49" fmla="*/ 157 h 293"/>
              <a:gd name="T50" fmla="*/ 27 w 293"/>
              <a:gd name="T51" fmla="*/ 158 h 293"/>
              <a:gd name="T52" fmla="*/ 42 w 293"/>
              <a:gd name="T53" fmla="*/ 161 h 293"/>
              <a:gd name="T54" fmla="*/ 54 w 293"/>
              <a:gd name="T55" fmla="*/ 166 h 293"/>
              <a:gd name="T56" fmla="*/ 66 w 293"/>
              <a:gd name="T57" fmla="*/ 172 h 293"/>
              <a:gd name="T58" fmla="*/ 78 w 293"/>
              <a:gd name="T59" fmla="*/ 178 h 293"/>
              <a:gd name="T60" fmla="*/ 88 w 293"/>
              <a:gd name="T61" fmla="*/ 187 h 293"/>
              <a:gd name="T62" fmla="*/ 98 w 293"/>
              <a:gd name="T63" fmla="*/ 195 h 293"/>
              <a:gd name="T64" fmla="*/ 107 w 293"/>
              <a:gd name="T65" fmla="*/ 205 h 293"/>
              <a:gd name="T66" fmla="*/ 115 w 293"/>
              <a:gd name="T67" fmla="*/ 216 h 293"/>
              <a:gd name="T68" fmla="*/ 122 w 293"/>
              <a:gd name="T69" fmla="*/ 228 h 293"/>
              <a:gd name="T70" fmla="*/ 128 w 293"/>
              <a:gd name="T71" fmla="*/ 239 h 293"/>
              <a:gd name="T72" fmla="*/ 132 w 293"/>
              <a:gd name="T73" fmla="*/ 251 h 293"/>
              <a:gd name="T74" fmla="*/ 136 w 293"/>
              <a:gd name="T75" fmla="*/ 266 h 293"/>
              <a:gd name="T76" fmla="*/ 137 w 293"/>
              <a:gd name="T77" fmla="*/ 272 h 293"/>
              <a:gd name="T78" fmla="*/ 138 w 293"/>
              <a:gd name="T79" fmla="*/ 278 h 293"/>
              <a:gd name="T80" fmla="*/ 138 w 293"/>
              <a:gd name="T81" fmla="*/ 286 h 293"/>
              <a:gd name="T82" fmla="*/ 138 w 293"/>
              <a:gd name="T83" fmla="*/ 293 h 293"/>
              <a:gd name="T84" fmla="*/ 293 w 293"/>
              <a:gd name="T85" fmla="*/ 293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3"/>
              <a:gd name="T130" fmla="*/ 0 h 293"/>
              <a:gd name="T131" fmla="*/ 293 w 293"/>
              <a:gd name="T132" fmla="*/ 293 h 2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3" h="293">
                <a:moveTo>
                  <a:pt x="293" y="293"/>
                </a:moveTo>
                <a:lnTo>
                  <a:pt x="293" y="278"/>
                </a:lnTo>
                <a:lnTo>
                  <a:pt x="292" y="263"/>
                </a:lnTo>
                <a:lnTo>
                  <a:pt x="290" y="248"/>
                </a:lnTo>
                <a:lnTo>
                  <a:pt x="287" y="232"/>
                </a:lnTo>
                <a:lnTo>
                  <a:pt x="281" y="206"/>
                </a:lnTo>
                <a:lnTo>
                  <a:pt x="270" y="179"/>
                </a:lnTo>
                <a:lnTo>
                  <a:pt x="258" y="153"/>
                </a:lnTo>
                <a:lnTo>
                  <a:pt x="243" y="129"/>
                </a:lnTo>
                <a:lnTo>
                  <a:pt x="227" y="106"/>
                </a:lnTo>
                <a:lnTo>
                  <a:pt x="208" y="86"/>
                </a:lnTo>
                <a:lnTo>
                  <a:pt x="187" y="67"/>
                </a:lnTo>
                <a:lnTo>
                  <a:pt x="165" y="50"/>
                </a:lnTo>
                <a:lnTo>
                  <a:pt x="140" y="35"/>
                </a:lnTo>
                <a:lnTo>
                  <a:pt x="114" y="24"/>
                </a:lnTo>
                <a:lnTo>
                  <a:pt x="87" y="13"/>
                </a:lnTo>
                <a:lnTo>
                  <a:pt x="62" y="6"/>
                </a:lnTo>
                <a:lnTo>
                  <a:pt x="45" y="3"/>
                </a:lnTo>
                <a:lnTo>
                  <a:pt x="30" y="2"/>
                </a:lnTo>
                <a:lnTo>
                  <a:pt x="15" y="1"/>
                </a:lnTo>
                <a:lnTo>
                  <a:pt x="0" y="0"/>
                </a:lnTo>
                <a:lnTo>
                  <a:pt x="0" y="156"/>
                </a:lnTo>
                <a:lnTo>
                  <a:pt x="8" y="156"/>
                </a:lnTo>
                <a:lnTo>
                  <a:pt x="15" y="156"/>
                </a:lnTo>
                <a:lnTo>
                  <a:pt x="22" y="157"/>
                </a:lnTo>
                <a:lnTo>
                  <a:pt x="27" y="158"/>
                </a:lnTo>
                <a:lnTo>
                  <a:pt x="42" y="161"/>
                </a:lnTo>
                <a:lnTo>
                  <a:pt x="54" y="166"/>
                </a:lnTo>
                <a:lnTo>
                  <a:pt x="66" y="172"/>
                </a:lnTo>
                <a:lnTo>
                  <a:pt x="78" y="178"/>
                </a:lnTo>
                <a:lnTo>
                  <a:pt x="88" y="187"/>
                </a:lnTo>
                <a:lnTo>
                  <a:pt x="98" y="195"/>
                </a:lnTo>
                <a:lnTo>
                  <a:pt x="107" y="205"/>
                </a:lnTo>
                <a:lnTo>
                  <a:pt x="115" y="216"/>
                </a:lnTo>
                <a:lnTo>
                  <a:pt x="122" y="228"/>
                </a:lnTo>
                <a:lnTo>
                  <a:pt x="128" y="239"/>
                </a:lnTo>
                <a:lnTo>
                  <a:pt x="132" y="251"/>
                </a:lnTo>
                <a:lnTo>
                  <a:pt x="136" y="266"/>
                </a:lnTo>
                <a:lnTo>
                  <a:pt x="137" y="272"/>
                </a:lnTo>
                <a:lnTo>
                  <a:pt x="138" y="278"/>
                </a:lnTo>
                <a:lnTo>
                  <a:pt x="138" y="286"/>
                </a:lnTo>
                <a:lnTo>
                  <a:pt x="138" y="293"/>
                </a:lnTo>
                <a:lnTo>
                  <a:pt x="293" y="29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98" name="Freeform 37"/>
          <p:cNvSpPr>
            <a:spLocks/>
          </p:cNvSpPr>
          <p:nvPr/>
        </p:nvSpPr>
        <p:spPr bwMode="auto">
          <a:xfrm>
            <a:off x="5242174" y="2449386"/>
            <a:ext cx="115887" cy="115887"/>
          </a:xfrm>
          <a:custGeom>
            <a:avLst/>
            <a:gdLst>
              <a:gd name="T0" fmla="*/ 0 w 293"/>
              <a:gd name="T1" fmla="*/ 293 h 293"/>
              <a:gd name="T2" fmla="*/ 0 w 293"/>
              <a:gd name="T3" fmla="*/ 293 h 293"/>
              <a:gd name="T4" fmla="*/ 15 w 293"/>
              <a:gd name="T5" fmla="*/ 293 h 293"/>
              <a:gd name="T6" fmla="*/ 30 w 293"/>
              <a:gd name="T7" fmla="*/ 292 h 293"/>
              <a:gd name="T8" fmla="*/ 44 w 293"/>
              <a:gd name="T9" fmla="*/ 290 h 293"/>
              <a:gd name="T10" fmla="*/ 60 w 293"/>
              <a:gd name="T11" fmla="*/ 286 h 293"/>
              <a:gd name="T12" fmla="*/ 87 w 293"/>
              <a:gd name="T13" fmla="*/ 280 h 293"/>
              <a:gd name="T14" fmla="*/ 114 w 293"/>
              <a:gd name="T15" fmla="*/ 269 h 293"/>
              <a:gd name="T16" fmla="*/ 140 w 293"/>
              <a:gd name="T17" fmla="*/ 257 h 293"/>
              <a:gd name="T18" fmla="*/ 163 w 293"/>
              <a:gd name="T19" fmla="*/ 242 h 293"/>
              <a:gd name="T20" fmla="*/ 186 w 293"/>
              <a:gd name="T21" fmla="*/ 226 h 293"/>
              <a:gd name="T22" fmla="*/ 207 w 293"/>
              <a:gd name="T23" fmla="*/ 207 h 293"/>
              <a:gd name="T24" fmla="*/ 226 w 293"/>
              <a:gd name="T25" fmla="*/ 187 h 293"/>
              <a:gd name="T26" fmla="*/ 243 w 293"/>
              <a:gd name="T27" fmla="*/ 164 h 293"/>
              <a:gd name="T28" fmla="*/ 258 w 293"/>
              <a:gd name="T29" fmla="*/ 139 h 293"/>
              <a:gd name="T30" fmla="*/ 270 w 293"/>
              <a:gd name="T31" fmla="*/ 114 h 293"/>
              <a:gd name="T32" fmla="*/ 279 w 293"/>
              <a:gd name="T33" fmla="*/ 87 h 293"/>
              <a:gd name="T34" fmla="*/ 287 w 293"/>
              <a:gd name="T35" fmla="*/ 61 h 293"/>
              <a:gd name="T36" fmla="*/ 290 w 293"/>
              <a:gd name="T37" fmla="*/ 45 h 293"/>
              <a:gd name="T38" fmla="*/ 291 w 293"/>
              <a:gd name="T39" fmla="*/ 30 h 293"/>
              <a:gd name="T40" fmla="*/ 292 w 293"/>
              <a:gd name="T41" fmla="*/ 15 h 293"/>
              <a:gd name="T42" fmla="*/ 293 w 293"/>
              <a:gd name="T43" fmla="*/ 0 h 293"/>
              <a:gd name="T44" fmla="*/ 137 w 293"/>
              <a:gd name="T45" fmla="*/ 0 h 293"/>
              <a:gd name="T46" fmla="*/ 137 w 293"/>
              <a:gd name="T47" fmla="*/ 7 h 293"/>
              <a:gd name="T48" fmla="*/ 137 w 293"/>
              <a:gd name="T49" fmla="*/ 15 h 293"/>
              <a:gd name="T50" fmla="*/ 136 w 293"/>
              <a:gd name="T51" fmla="*/ 21 h 293"/>
              <a:gd name="T52" fmla="*/ 135 w 293"/>
              <a:gd name="T53" fmla="*/ 27 h 293"/>
              <a:gd name="T54" fmla="*/ 131 w 293"/>
              <a:gd name="T55" fmla="*/ 42 h 293"/>
              <a:gd name="T56" fmla="*/ 127 w 293"/>
              <a:gd name="T57" fmla="*/ 53 h 293"/>
              <a:gd name="T58" fmla="*/ 121 w 293"/>
              <a:gd name="T59" fmla="*/ 65 h 293"/>
              <a:gd name="T60" fmla="*/ 114 w 293"/>
              <a:gd name="T61" fmla="*/ 77 h 293"/>
              <a:gd name="T62" fmla="*/ 106 w 293"/>
              <a:gd name="T63" fmla="*/ 88 h 293"/>
              <a:gd name="T64" fmla="*/ 98 w 293"/>
              <a:gd name="T65" fmla="*/ 97 h 293"/>
              <a:gd name="T66" fmla="*/ 88 w 293"/>
              <a:gd name="T67" fmla="*/ 106 h 293"/>
              <a:gd name="T68" fmla="*/ 77 w 293"/>
              <a:gd name="T69" fmla="*/ 115 h 293"/>
              <a:gd name="T70" fmla="*/ 66 w 293"/>
              <a:gd name="T71" fmla="*/ 121 h 293"/>
              <a:gd name="T72" fmla="*/ 54 w 293"/>
              <a:gd name="T73" fmla="*/ 128 h 293"/>
              <a:gd name="T74" fmla="*/ 41 w 293"/>
              <a:gd name="T75" fmla="*/ 132 h 293"/>
              <a:gd name="T76" fmla="*/ 26 w 293"/>
              <a:gd name="T77" fmla="*/ 135 h 293"/>
              <a:gd name="T78" fmla="*/ 22 w 293"/>
              <a:gd name="T79" fmla="*/ 136 h 293"/>
              <a:gd name="T80" fmla="*/ 14 w 293"/>
              <a:gd name="T81" fmla="*/ 137 h 293"/>
              <a:gd name="T82" fmla="*/ 8 w 293"/>
              <a:gd name="T83" fmla="*/ 137 h 293"/>
              <a:gd name="T84" fmla="*/ 0 w 293"/>
              <a:gd name="T85" fmla="*/ 137 h 293"/>
              <a:gd name="T86" fmla="*/ 0 w 293"/>
              <a:gd name="T87" fmla="*/ 137 h 293"/>
              <a:gd name="T88" fmla="*/ 0 w 293"/>
              <a:gd name="T89" fmla="*/ 293 h 293"/>
              <a:gd name="T90" fmla="*/ 0 w 293"/>
              <a:gd name="T91" fmla="*/ 293 h 293"/>
              <a:gd name="T92" fmla="*/ 0 w 293"/>
              <a:gd name="T93" fmla="*/ 293 h 2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293"/>
              <a:gd name="T143" fmla="*/ 293 w 293"/>
              <a:gd name="T144" fmla="*/ 293 h 2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293">
                <a:moveTo>
                  <a:pt x="0" y="293"/>
                </a:moveTo>
                <a:lnTo>
                  <a:pt x="0" y="293"/>
                </a:lnTo>
                <a:lnTo>
                  <a:pt x="15" y="293"/>
                </a:lnTo>
                <a:lnTo>
                  <a:pt x="30" y="292"/>
                </a:lnTo>
                <a:lnTo>
                  <a:pt x="44" y="290"/>
                </a:lnTo>
                <a:lnTo>
                  <a:pt x="60" y="286"/>
                </a:lnTo>
                <a:lnTo>
                  <a:pt x="87" y="280"/>
                </a:lnTo>
                <a:lnTo>
                  <a:pt x="114" y="269"/>
                </a:lnTo>
                <a:lnTo>
                  <a:pt x="140" y="257"/>
                </a:lnTo>
                <a:lnTo>
                  <a:pt x="163" y="242"/>
                </a:lnTo>
                <a:lnTo>
                  <a:pt x="186" y="226"/>
                </a:lnTo>
                <a:lnTo>
                  <a:pt x="207" y="207"/>
                </a:lnTo>
                <a:lnTo>
                  <a:pt x="226" y="187"/>
                </a:lnTo>
                <a:lnTo>
                  <a:pt x="243" y="164"/>
                </a:lnTo>
                <a:lnTo>
                  <a:pt x="258" y="139"/>
                </a:lnTo>
                <a:lnTo>
                  <a:pt x="270" y="114"/>
                </a:lnTo>
                <a:lnTo>
                  <a:pt x="279" y="87"/>
                </a:lnTo>
                <a:lnTo>
                  <a:pt x="287" y="61"/>
                </a:lnTo>
                <a:lnTo>
                  <a:pt x="290" y="45"/>
                </a:lnTo>
                <a:lnTo>
                  <a:pt x="291" y="30"/>
                </a:lnTo>
                <a:lnTo>
                  <a:pt x="292" y="15"/>
                </a:lnTo>
                <a:lnTo>
                  <a:pt x="293" y="0"/>
                </a:lnTo>
                <a:lnTo>
                  <a:pt x="137" y="0"/>
                </a:lnTo>
                <a:lnTo>
                  <a:pt x="137" y="7"/>
                </a:lnTo>
                <a:lnTo>
                  <a:pt x="137" y="15"/>
                </a:lnTo>
                <a:lnTo>
                  <a:pt x="136" y="21"/>
                </a:lnTo>
                <a:lnTo>
                  <a:pt x="135" y="27"/>
                </a:lnTo>
                <a:lnTo>
                  <a:pt x="131" y="42"/>
                </a:lnTo>
                <a:lnTo>
                  <a:pt x="127" y="53"/>
                </a:lnTo>
                <a:lnTo>
                  <a:pt x="121" y="65"/>
                </a:lnTo>
                <a:lnTo>
                  <a:pt x="114" y="77"/>
                </a:lnTo>
                <a:lnTo>
                  <a:pt x="106" y="88"/>
                </a:lnTo>
                <a:lnTo>
                  <a:pt x="98" y="97"/>
                </a:lnTo>
                <a:lnTo>
                  <a:pt x="88" y="106"/>
                </a:lnTo>
                <a:lnTo>
                  <a:pt x="77" y="115"/>
                </a:lnTo>
                <a:lnTo>
                  <a:pt x="66" y="121"/>
                </a:lnTo>
                <a:lnTo>
                  <a:pt x="54" y="128"/>
                </a:lnTo>
                <a:lnTo>
                  <a:pt x="41" y="132"/>
                </a:lnTo>
                <a:lnTo>
                  <a:pt x="26" y="135"/>
                </a:lnTo>
                <a:lnTo>
                  <a:pt x="22" y="136"/>
                </a:lnTo>
                <a:lnTo>
                  <a:pt x="14" y="137"/>
                </a:lnTo>
                <a:lnTo>
                  <a:pt x="8" y="137"/>
                </a:lnTo>
                <a:lnTo>
                  <a:pt x="0" y="137"/>
                </a:lnTo>
                <a:lnTo>
                  <a:pt x="0" y="29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99" name="Freeform 38"/>
          <p:cNvSpPr>
            <a:spLocks/>
          </p:cNvSpPr>
          <p:nvPr/>
        </p:nvSpPr>
        <p:spPr bwMode="auto">
          <a:xfrm>
            <a:off x="5126286" y="2449386"/>
            <a:ext cx="115888" cy="115887"/>
          </a:xfrm>
          <a:custGeom>
            <a:avLst/>
            <a:gdLst>
              <a:gd name="T0" fmla="*/ 0 w 293"/>
              <a:gd name="T1" fmla="*/ 0 h 293"/>
              <a:gd name="T2" fmla="*/ 0 w 293"/>
              <a:gd name="T3" fmla="*/ 0 h 293"/>
              <a:gd name="T4" fmla="*/ 1 w 293"/>
              <a:gd name="T5" fmla="*/ 15 h 293"/>
              <a:gd name="T6" fmla="*/ 2 w 293"/>
              <a:gd name="T7" fmla="*/ 30 h 293"/>
              <a:gd name="T8" fmla="*/ 3 w 293"/>
              <a:gd name="T9" fmla="*/ 45 h 293"/>
              <a:gd name="T10" fmla="*/ 6 w 293"/>
              <a:gd name="T11" fmla="*/ 61 h 293"/>
              <a:gd name="T12" fmla="*/ 14 w 293"/>
              <a:gd name="T13" fmla="*/ 87 h 293"/>
              <a:gd name="T14" fmla="*/ 24 w 293"/>
              <a:gd name="T15" fmla="*/ 114 h 293"/>
              <a:gd name="T16" fmla="*/ 35 w 293"/>
              <a:gd name="T17" fmla="*/ 139 h 293"/>
              <a:gd name="T18" fmla="*/ 50 w 293"/>
              <a:gd name="T19" fmla="*/ 164 h 293"/>
              <a:gd name="T20" fmla="*/ 68 w 293"/>
              <a:gd name="T21" fmla="*/ 187 h 293"/>
              <a:gd name="T22" fmla="*/ 86 w 293"/>
              <a:gd name="T23" fmla="*/ 207 h 293"/>
              <a:gd name="T24" fmla="*/ 107 w 293"/>
              <a:gd name="T25" fmla="*/ 226 h 293"/>
              <a:gd name="T26" fmla="*/ 130 w 293"/>
              <a:gd name="T27" fmla="*/ 242 h 293"/>
              <a:gd name="T28" fmla="*/ 154 w 293"/>
              <a:gd name="T29" fmla="*/ 257 h 293"/>
              <a:gd name="T30" fmla="*/ 179 w 293"/>
              <a:gd name="T31" fmla="*/ 269 h 293"/>
              <a:gd name="T32" fmla="*/ 206 w 293"/>
              <a:gd name="T33" fmla="*/ 280 h 293"/>
              <a:gd name="T34" fmla="*/ 233 w 293"/>
              <a:gd name="T35" fmla="*/ 286 h 293"/>
              <a:gd name="T36" fmla="*/ 249 w 293"/>
              <a:gd name="T37" fmla="*/ 290 h 293"/>
              <a:gd name="T38" fmla="*/ 263 w 293"/>
              <a:gd name="T39" fmla="*/ 292 h 293"/>
              <a:gd name="T40" fmla="*/ 278 w 293"/>
              <a:gd name="T41" fmla="*/ 293 h 293"/>
              <a:gd name="T42" fmla="*/ 293 w 293"/>
              <a:gd name="T43" fmla="*/ 293 h 293"/>
              <a:gd name="T44" fmla="*/ 293 w 293"/>
              <a:gd name="T45" fmla="*/ 137 h 293"/>
              <a:gd name="T46" fmla="*/ 286 w 293"/>
              <a:gd name="T47" fmla="*/ 137 h 293"/>
              <a:gd name="T48" fmla="*/ 279 w 293"/>
              <a:gd name="T49" fmla="*/ 137 h 293"/>
              <a:gd name="T50" fmla="*/ 272 w 293"/>
              <a:gd name="T51" fmla="*/ 136 h 293"/>
              <a:gd name="T52" fmla="*/ 267 w 293"/>
              <a:gd name="T53" fmla="*/ 135 h 293"/>
              <a:gd name="T54" fmla="*/ 252 w 293"/>
              <a:gd name="T55" fmla="*/ 132 h 293"/>
              <a:gd name="T56" fmla="*/ 239 w 293"/>
              <a:gd name="T57" fmla="*/ 128 h 293"/>
              <a:gd name="T58" fmla="*/ 228 w 293"/>
              <a:gd name="T59" fmla="*/ 121 h 293"/>
              <a:gd name="T60" fmla="*/ 216 w 293"/>
              <a:gd name="T61" fmla="*/ 115 h 293"/>
              <a:gd name="T62" fmla="*/ 206 w 293"/>
              <a:gd name="T63" fmla="*/ 106 h 293"/>
              <a:gd name="T64" fmla="*/ 196 w 293"/>
              <a:gd name="T65" fmla="*/ 97 h 293"/>
              <a:gd name="T66" fmla="*/ 187 w 293"/>
              <a:gd name="T67" fmla="*/ 88 h 293"/>
              <a:gd name="T68" fmla="*/ 179 w 293"/>
              <a:gd name="T69" fmla="*/ 77 h 293"/>
              <a:gd name="T70" fmla="*/ 172 w 293"/>
              <a:gd name="T71" fmla="*/ 65 h 293"/>
              <a:gd name="T72" fmla="*/ 166 w 293"/>
              <a:gd name="T73" fmla="*/ 53 h 293"/>
              <a:gd name="T74" fmla="*/ 162 w 293"/>
              <a:gd name="T75" fmla="*/ 42 h 293"/>
              <a:gd name="T76" fmla="*/ 158 w 293"/>
              <a:gd name="T77" fmla="*/ 27 h 293"/>
              <a:gd name="T78" fmla="*/ 157 w 293"/>
              <a:gd name="T79" fmla="*/ 21 h 293"/>
              <a:gd name="T80" fmla="*/ 157 w 293"/>
              <a:gd name="T81" fmla="*/ 15 h 293"/>
              <a:gd name="T82" fmla="*/ 156 w 293"/>
              <a:gd name="T83" fmla="*/ 7 h 293"/>
              <a:gd name="T84" fmla="*/ 156 w 293"/>
              <a:gd name="T85" fmla="*/ 0 h 293"/>
              <a:gd name="T86" fmla="*/ 156 w 293"/>
              <a:gd name="T87" fmla="*/ 0 h 293"/>
              <a:gd name="T88" fmla="*/ 0 w 293"/>
              <a:gd name="T89" fmla="*/ 0 h 293"/>
              <a:gd name="T90" fmla="*/ 0 w 293"/>
              <a:gd name="T91" fmla="*/ 0 h 293"/>
              <a:gd name="T92" fmla="*/ 0 w 293"/>
              <a:gd name="T93" fmla="*/ 0 h 2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293"/>
              <a:gd name="T143" fmla="*/ 293 w 293"/>
              <a:gd name="T144" fmla="*/ 293 h 2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293">
                <a:moveTo>
                  <a:pt x="0" y="0"/>
                </a:moveTo>
                <a:lnTo>
                  <a:pt x="0" y="0"/>
                </a:lnTo>
                <a:lnTo>
                  <a:pt x="1" y="15"/>
                </a:lnTo>
                <a:lnTo>
                  <a:pt x="2" y="30"/>
                </a:lnTo>
                <a:lnTo>
                  <a:pt x="3" y="45"/>
                </a:lnTo>
                <a:lnTo>
                  <a:pt x="6" y="61"/>
                </a:lnTo>
                <a:lnTo>
                  <a:pt x="14" y="87"/>
                </a:lnTo>
                <a:lnTo>
                  <a:pt x="24" y="114"/>
                </a:lnTo>
                <a:lnTo>
                  <a:pt x="35" y="139"/>
                </a:lnTo>
                <a:lnTo>
                  <a:pt x="50" y="164"/>
                </a:lnTo>
                <a:lnTo>
                  <a:pt x="68" y="187"/>
                </a:lnTo>
                <a:lnTo>
                  <a:pt x="86" y="207"/>
                </a:lnTo>
                <a:lnTo>
                  <a:pt x="107" y="226"/>
                </a:lnTo>
                <a:lnTo>
                  <a:pt x="130" y="242"/>
                </a:lnTo>
                <a:lnTo>
                  <a:pt x="154" y="257"/>
                </a:lnTo>
                <a:lnTo>
                  <a:pt x="179" y="269"/>
                </a:lnTo>
                <a:lnTo>
                  <a:pt x="206" y="280"/>
                </a:lnTo>
                <a:lnTo>
                  <a:pt x="233" y="286"/>
                </a:lnTo>
                <a:lnTo>
                  <a:pt x="249" y="290"/>
                </a:lnTo>
                <a:lnTo>
                  <a:pt x="263" y="292"/>
                </a:lnTo>
                <a:lnTo>
                  <a:pt x="278" y="293"/>
                </a:lnTo>
                <a:lnTo>
                  <a:pt x="293" y="293"/>
                </a:lnTo>
                <a:lnTo>
                  <a:pt x="293" y="137"/>
                </a:lnTo>
                <a:lnTo>
                  <a:pt x="286" y="137"/>
                </a:lnTo>
                <a:lnTo>
                  <a:pt x="279" y="137"/>
                </a:lnTo>
                <a:lnTo>
                  <a:pt x="272" y="136"/>
                </a:lnTo>
                <a:lnTo>
                  <a:pt x="267" y="135"/>
                </a:lnTo>
                <a:lnTo>
                  <a:pt x="252" y="132"/>
                </a:lnTo>
                <a:lnTo>
                  <a:pt x="239" y="128"/>
                </a:lnTo>
                <a:lnTo>
                  <a:pt x="228" y="121"/>
                </a:lnTo>
                <a:lnTo>
                  <a:pt x="216" y="115"/>
                </a:lnTo>
                <a:lnTo>
                  <a:pt x="206" y="106"/>
                </a:lnTo>
                <a:lnTo>
                  <a:pt x="196" y="97"/>
                </a:lnTo>
                <a:lnTo>
                  <a:pt x="187" y="88"/>
                </a:lnTo>
                <a:lnTo>
                  <a:pt x="179" y="77"/>
                </a:lnTo>
                <a:lnTo>
                  <a:pt x="172" y="65"/>
                </a:lnTo>
                <a:lnTo>
                  <a:pt x="166" y="53"/>
                </a:lnTo>
                <a:lnTo>
                  <a:pt x="162" y="42"/>
                </a:lnTo>
                <a:lnTo>
                  <a:pt x="158" y="27"/>
                </a:lnTo>
                <a:lnTo>
                  <a:pt x="157" y="21"/>
                </a:lnTo>
                <a:lnTo>
                  <a:pt x="157" y="15"/>
                </a:lnTo>
                <a:lnTo>
                  <a:pt x="156" y="7"/>
                </a:lnTo>
                <a:lnTo>
                  <a:pt x="156"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00" name="Freeform 39"/>
          <p:cNvSpPr>
            <a:spLocks/>
          </p:cNvSpPr>
          <p:nvPr/>
        </p:nvSpPr>
        <p:spPr bwMode="auto">
          <a:xfrm>
            <a:off x="5126286" y="2333498"/>
            <a:ext cx="115888" cy="115888"/>
          </a:xfrm>
          <a:custGeom>
            <a:avLst/>
            <a:gdLst>
              <a:gd name="T0" fmla="*/ 293 w 293"/>
              <a:gd name="T1" fmla="*/ 0 h 292"/>
              <a:gd name="T2" fmla="*/ 293 w 293"/>
              <a:gd name="T3" fmla="*/ 0 h 292"/>
              <a:gd name="T4" fmla="*/ 278 w 293"/>
              <a:gd name="T5" fmla="*/ 0 h 292"/>
              <a:gd name="T6" fmla="*/ 263 w 293"/>
              <a:gd name="T7" fmla="*/ 1 h 292"/>
              <a:gd name="T8" fmla="*/ 249 w 293"/>
              <a:gd name="T9" fmla="*/ 3 h 292"/>
              <a:gd name="T10" fmla="*/ 233 w 293"/>
              <a:gd name="T11" fmla="*/ 6 h 292"/>
              <a:gd name="T12" fmla="*/ 206 w 293"/>
              <a:gd name="T13" fmla="*/ 13 h 292"/>
              <a:gd name="T14" fmla="*/ 179 w 293"/>
              <a:gd name="T15" fmla="*/ 22 h 292"/>
              <a:gd name="T16" fmla="*/ 154 w 293"/>
              <a:gd name="T17" fmla="*/ 35 h 292"/>
              <a:gd name="T18" fmla="*/ 130 w 293"/>
              <a:gd name="T19" fmla="*/ 49 h 292"/>
              <a:gd name="T20" fmla="*/ 107 w 293"/>
              <a:gd name="T21" fmla="*/ 66 h 292"/>
              <a:gd name="T22" fmla="*/ 86 w 293"/>
              <a:gd name="T23" fmla="*/ 86 h 292"/>
              <a:gd name="T24" fmla="*/ 68 w 293"/>
              <a:gd name="T25" fmla="*/ 106 h 292"/>
              <a:gd name="T26" fmla="*/ 50 w 293"/>
              <a:gd name="T27" fmla="*/ 129 h 292"/>
              <a:gd name="T28" fmla="*/ 35 w 293"/>
              <a:gd name="T29" fmla="*/ 152 h 292"/>
              <a:gd name="T30" fmla="*/ 24 w 293"/>
              <a:gd name="T31" fmla="*/ 178 h 292"/>
              <a:gd name="T32" fmla="*/ 14 w 293"/>
              <a:gd name="T33" fmla="*/ 206 h 292"/>
              <a:gd name="T34" fmla="*/ 6 w 293"/>
              <a:gd name="T35" fmla="*/ 232 h 292"/>
              <a:gd name="T36" fmla="*/ 3 w 293"/>
              <a:gd name="T37" fmla="*/ 248 h 292"/>
              <a:gd name="T38" fmla="*/ 2 w 293"/>
              <a:gd name="T39" fmla="*/ 263 h 292"/>
              <a:gd name="T40" fmla="*/ 1 w 293"/>
              <a:gd name="T41" fmla="*/ 278 h 292"/>
              <a:gd name="T42" fmla="*/ 0 w 293"/>
              <a:gd name="T43" fmla="*/ 292 h 292"/>
              <a:gd name="T44" fmla="*/ 156 w 293"/>
              <a:gd name="T45" fmla="*/ 292 h 292"/>
              <a:gd name="T46" fmla="*/ 156 w 293"/>
              <a:gd name="T47" fmla="*/ 285 h 292"/>
              <a:gd name="T48" fmla="*/ 157 w 293"/>
              <a:gd name="T49" fmla="*/ 278 h 292"/>
              <a:gd name="T50" fmla="*/ 157 w 293"/>
              <a:gd name="T51" fmla="*/ 271 h 292"/>
              <a:gd name="T52" fmla="*/ 158 w 293"/>
              <a:gd name="T53" fmla="*/ 266 h 292"/>
              <a:gd name="T54" fmla="*/ 162 w 293"/>
              <a:gd name="T55" fmla="*/ 251 h 292"/>
              <a:gd name="T56" fmla="*/ 166 w 293"/>
              <a:gd name="T57" fmla="*/ 238 h 292"/>
              <a:gd name="T58" fmla="*/ 172 w 293"/>
              <a:gd name="T59" fmla="*/ 226 h 292"/>
              <a:gd name="T60" fmla="*/ 179 w 293"/>
              <a:gd name="T61" fmla="*/ 216 h 292"/>
              <a:gd name="T62" fmla="*/ 187 w 293"/>
              <a:gd name="T63" fmla="*/ 205 h 292"/>
              <a:gd name="T64" fmla="*/ 196 w 293"/>
              <a:gd name="T65" fmla="*/ 195 h 292"/>
              <a:gd name="T66" fmla="*/ 205 w 293"/>
              <a:gd name="T67" fmla="*/ 187 h 292"/>
              <a:gd name="T68" fmla="*/ 216 w 293"/>
              <a:gd name="T69" fmla="*/ 178 h 292"/>
              <a:gd name="T70" fmla="*/ 228 w 293"/>
              <a:gd name="T71" fmla="*/ 172 h 292"/>
              <a:gd name="T72" fmla="*/ 239 w 293"/>
              <a:gd name="T73" fmla="*/ 165 h 292"/>
              <a:gd name="T74" fmla="*/ 252 w 293"/>
              <a:gd name="T75" fmla="*/ 161 h 292"/>
              <a:gd name="T76" fmla="*/ 267 w 293"/>
              <a:gd name="T77" fmla="*/ 158 h 292"/>
              <a:gd name="T78" fmla="*/ 272 w 293"/>
              <a:gd name="T79" fmla="*/ 157 h 292"/>
              <a:gd name="T80" fmla="*/ 279 w 293"/>
              <a:gd name="T81" fmla="*/ 155 h 292"/>
              <a:gd name="T82" fmla="*/ 286 w 293"/>
              <a:gd name="T83" fmla="*/ 154 h 292"/>
              <a:gd name="T84" fmla="*/ 293 w 293"/>
              <a:gd name="T85" fmla="*/ 154 h 292"/>
              <a:gd name="T86" fmla="*/ 293 w 293"/>
              <a:gd name="T87" fmla="*/ 154 h 292"/>
              <a:gd name="T88" fmla="*/ 293 w 293"/>
              <a:gd name="T89" fmla="*/ 0 h 292"/>
              <a:gd name="T90" fmla="*/ 293 w 293"/>
              <a:gd name="T91" fmla="*/ 0 h 292"/>
              <a:gd name="T92" fmla="*/ 293 w 293"/>
              <a:gd name="T93" fmla="*/ 0 h 2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292"/>
              <a:gd name="T143" fmla="*/ 293 w 293"/>
              <a:gd name="T144" fmla="*/ 292 h 2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292">
                <a:moveTo>
                  <a:pt x="293" y="0"/>
                </a:moveTo>
                <a:lnTo>
                  <a:pt x="293" y="0"/>
                </a:lnTo>
                <a:lnTo>
                  <a:pt x="278" y="0"/>
                </a:lnTo>
                <a:lnTo>
                  <a:pt x="263" y="1"/>
                </a:lnTo>
                <a:lnTo>
                  <a:pt x="249" y="3"/>
                </a:lnTo>
                <a:lnTo>
                  <a:pt x="233" y="6"/>
                </a:lnTo>
                <a:lnTo>
                  <a:pt x="206" y="13"/>
                </a:lnTo>
                <a:lnTo>
                  <a:pt x="179" y="22"/>
                </a:lnTo>
                <a:lnTo>
                  <a:pt x="154" y="35"/>
                </a:lnTo>
                <a:lnTo>
                  <a:pt x="130" y="49"/>
                </a:lnTo>
                <a:lnTo>
                  <a:pt x="107" y="66"/>
                </a:lnTo>
                <a:lnTo>
                  <a:pt x="86" y="86"/>
                </a:lnTo>
                <a:lnTo>
                  <a:pt x="68" y="106"/>
                </a:lnTo>
                <a:lnTo>
                  <a:pt x="50" y="129"/>
                </a:lnTo>
                <a:lnTo>
                  <a:pt x="35" y="152"/>
                </a:lnTo>
                <a:lnTo>
                  <a:pt x="24" y="178"/>
                </a:lnTo>
                <a:lnTo>
                  <a:pt x="14" y="206"/>
                </a:lnTo>
                <a:lnTo>
                  <a:pt x="6" y="232"/>
                </a:lnTo>
                <a:lnTo>
                  <a:pt x="3" y="248"/>
                </a:lnTo>
                <a:lnTo>
                  <a:pt x="2" y="263"/>
                </a:lnTo>
                <a:lnTo>
                  <a:pt x="1" y="278"/>
                </a:lnTo>
                <a:lnTo>
                  <a:pt x="0" y="292"/>
                </a:lnTo>
                <a:lnTo>
                  <a:pt x="156" y="292"/>
                </a:lnTo>
                <a:lnTo>
                  <a:pt x="156" y="285"/>
                </a:lnTo>
                <a:lnTo>
                  <a:pt x="157" y="278"/>
                </a:lnTo>
                <a:lnTo>
                  <a:pt x="157" y="271"/>
                </a:lnTo>
                <a:lnTo>
                  <a:pt x="158" y="266"/>
                </a:lnTo>
                <a:lnTo>
                  <a:pt x="162" y="251"/>
                </a:lnTo>
                <a:lnTo>
                  <a:pt x="166" y="238"/>
                </a:lnTo>
                <a:lnTo>
                  <a:pt x="172" y="226"/>
                </a:lnTo>
                <a:lnTo>
                  <a:pt x="179" y="216"/>
                </a:lnTo>
                <a:lnTo>
                  <a:pt x="187" y="205"/>
                </a:lnTo>
                <a:lnTo>
                  <a:pt x="196" y="195"/>
                </a:lnTo>
                <a:lnTo>
                  <a:pt x="205" y="187"/>
                </a:lnTo>
                <a:lnTo>
                  <a:pt x="216" y="178"/>
                </a:lnTo>
                <a:lnTo>
                  <a:pt x="228" y="172"/>
                </a:lnTo>
                <a:lnTo>
                  <a:pt x="239" y="165"/>
                </a:lnTo>
                <a:lnTo>
                  <a:pt x="252" y="161"/>
                </a:lnTo>
                <a:lnTo>
                  <a:pt x="267" y="158"/>
                </a:lnTo>
                <a:lnTo>
                  <a:pt x="272" y="157"/>
                </a:lnTo>
                <a:lnTo>
                  <a:pt x="279" y="155"/>
                </a:lnTo>
                <a:lnTo>
                  <a:pt x="286" y="154"/>
                </a:lnTo>
                <a:lnTo>
                  <a:pt x="293" y="154"/>
                </a:lnTo>
                <a:lnTo>
                  <a:pt x="293"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01" name="Freeform 40"/>
          <p:cNvSpPr>
            <a:spLocks/>
          </p:cNvSpPr>
          <p:nvPr/>
        </p:nvSpPr>
        <p:spPr bwMode="auto">
          <a:xfrm>
            <a:off x="5242174" y="2333498"/>
            <a:ext cx="115887" cy="115888"/>
          </a:xfrm>
          <a:custGeom>
            <a:avLst/>
            <a:gdLst>
              <a:gd name="T0" fmla="*/ 293 w 293"/>
              <a:gd name="T1" fmla="*/ 292 h 292"/>
              <a:gd name="T2" fmla="*/ 292 w 293"/>
              <a:gd name="T3" fmla="*/ 277 h 292"/>
              <a:gd name="T4" fmla="*/ 291 w 293"/>
              <a:gd name="T5" fmla="*/ 263 h 292"/>
              <a:gd name="T6" fmla="*/ 290 w 293"/>
              <a:gd name="T7" fmla="*/ 248 h 292"/>
              <a:gd name="T8" fmla="*/ 287 w 293"/>
              <a:gd name="T9" fmla="*/ 232 h 292"/>
              <a:gd name="T10" fmla="*/ 279 w 293"/>
              <a:gd name="T11" fmla="*/ 206 h 292"/>
              <a:gd name="T12" fmla="*/ 270 w 293"/>
              <a:gd name="T13" fmla="*/ 178 h 292"/>
              <a:gd name="T14" fmla="*/ 258 w 293"/>
              <a:gd name="T15" fmla="*/ 152 h 292"/>
              <a:gd name="T16" fmla="*/ 243 w 293"/>
              <a:gd name="T17" fmla="*/ 129 h 292"/>
              <a:gd name="T18" fmla="*/ 226 w 293"/>
              <a:gd name="T19" fmla="*/ 106 h 292"/>
              <a:gd name="T20" fmla="*/ 207 w 293"/>
              <a:gd name="T21" fmla="*/ 86 h 292"/>
              <a:gd name="T22" fmla="*/ 186 w 293"/>
              <a:gd name="T23" fmla="*/ 66 h 292"/>
              <a:gd name="T24" fmla="*/ 163 w 293"/>
              <a:gd name="T25" fmla="*/ 49 h 292"/>
              <a:gd name="T26" fmla="*/ 140 w 293"/>
              <a:gd name="T27" fmla="*/ 35 h 292"/>
              <a:gd name="T28" fmla="*/ 114 w 293"/>
              <a:gd name="T29" fmla="*/ 22 h 292"/>
              <a:gd name="T30" fmla="*/ 87 w 293"/>
              <a:gd name="T31" fmla="*/ 13 h 292"/>
              <a:gd name="T32" fmla="*/ 60 w 293"/>
              <a:gd name="T33" fmla="*/ 6 h 292"/>
              <a:gd name="T34" fmla="*/ 44 w 293"/>
              <a:gd name="T35" fmla="*/ 3 h 292"/>
              <a:gd name="T36" fmla="*/ 30 w 293"/>
              <a:gd name="T37" fmla="*/ 1 h 292"/>
              <a:gd name="T38" fmla="*/ 15 w 293"/>
              <a:gd name="T39" fmla="*/ 0 h 292"/>
              <a:gd name="T40" fmla="*/ 0 w 293"/>
              <a:gd name="T41" fmla="*/ 0 h 292"/>
              <a:gd name="T42" fmla="*/ 0 w 293"/>
              <a:gd name="T43" fmla="*/ 154 h 292"/>
              <a:gd name="T44" fmla="*/ 8 w 293"/>
              <a:gd name="T45" fmla="*/ 154 h 292"/>
              <a:gd name="T46" fmla="*/ 14 w 293"/>
              <a:gd name="T47" fmla="*/ 155 h 292"/>
              <a:gd name="T48" fmla="*/ 22 w 293"/>
              <a:gd name="T49" fmla="*/ 157 h 292"/>
              <a:gd name="T50" fmla="*/ 26 w 293"/>
              <a:gd name="T51" fmla="*/ 158 h 292"/>
              <a:gd name="T52" fmla="*/ 41 w 293"/>
              <a:gd name="T53" fmla="*/ 161 h 292"/>
              <a:gd name="T54" fmla="*/ 54 w 293"/>
              <a:gd name="T55" fmla="*/ 165 h 292"/>
              <a:gd name="T56" fmla="*/ 66 w 293"/>
              <a:gd name="T57" fmla="*/ 172 h 292"/>
              <a:gd name="T58" fmla="*/ 77 w 293"/>
              <a:gd name="T59" fmla="*/ 178 h 292"/>
              <a:gd name="T60" fmla="*/ 88 w 293"/>
              <a:gd name="T61" fmla="*/ 187 h 292"/>
              <a:gd name="T62" fmla="*/ 98 w 293"/>
              <a:gd name="T63" fmla="*/ 195 h 292"/>
              <a:gd name="T64" fmla="*/ 106 w 293"/>
              <a:gd name="T65" fmla="*/ 205 h 292"/>
              <a:gd name="T66" fmla="*/ 114 w 293"/>
              <a:gd name="T67" fmla="*/ 216 h 292"/>
              <a:gd name="T68" fmla="*/ 121 w 293"/>
              <a:gd name="T69" fmla="*/ 226 h 292"/>
              <a:gd name="T70" fmla="*/ 127 w 293"/>
              <a:gd name="T71" fmla="*/ 238 h 292"/>
              <a:gd name="T72" fmla="*/ 131 w 293"/>
              <a:gd name="T73" fmla="*/ 251 h 292"/>
              <a:gd name="T74" fmla="*/ 135 w 293"/>
              <a:gd name="T75" fmla="*/ 266 h 292"/>
              <a:gd name="T76" fmla="*/ 136 w 293"/>
              <a:gd name="T77" fmla="*/ 271 h 292"/>
              <a:gd name="T78" fmla="*/ 137 w 293"/>
              <a:gd name="T79" fmla="*/ 278 h 292"/>
              <a:gd name="T80" fmla="*/ 137 w 293"/>
              <a:gd name="T81" fmla="*/ 285 h 292"/>
              <a:gd name="T82" fmla="*/ 137 w 293"/>
              <a:gd name="T83" fmla="*/ 292 h 292"/>
              <a:gd name="T84" fmla="*/ 293 w 293"/>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3"/>
              <a:gd name="T130" fmla="*/ 0 h 292"/>
              <a:gd name="T131" fmla="*/ 293 w 293"/>
              <a:gd name="T132" fmla="*/ 292 h 2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3" h="292">
                <a:moveTo>
                  <a:pt x="293" y="292"/>
                </a:moveTo>
                <a:lnTo>
                  <a:pt x="292" y="277"/>
                </a:lnTo>
                <a:lnTo>
                  <a:pt x="291" y="263"/>
                </a:lnTo>
                <a:lnTo>
                  <a:pt x="290" y="248"/>
                </a:lnTo>
                <a:lnTo>
                  <a:pt x="287" y="232"/>
                </a:lnTo>
                <a:lnTo>
                  <a:pt x="279" y="206"/>
                </a:lnTo>
                <a:lnTo>
                  <a:pt x="270" y="178"/>
                </a:lnTo>
                <a:lnTo>
                  <a:pt x="258" y="152"/>
                </a:lnTo>
                <a:lnTo>
                  <a:pt x="243" y="129"/>
                </a:lnTo>
                <a:lnTo>
                  <a:pt x="226" y="106"/>
                </a:lnTo>
                <a:lnTo>
                  <a:pt x="207" y="86"/>
                </a:lnTo>
                <a:lnTo>
                  <a:pt x="186" y="66"/>
                </a:lnTo>
                <a:lnTo>
                  <a:pt x="163" y="49"/>
                </a:lnTo>
                <a:lnTo>
                  <a:pt x="140" y="35"/>
                </a:lnTo>
                <a:lnTo>
                  <a:pt x="114" y="22"/>
                </a:lnTo>
                <a:lnTo>
                  <a:pt x="87" y="13"/>
                </a:lnTo>
                <a:lnTo>
                  <a:pt x="60" y="6"/>
                </a:lnTo>
                <a:lnTo>
                  <a:pt x="44" y="3"/>
                </a:lnTo>
                <a:lnTo>
                  <a:pt x="30" y="1"/>
                </a:lnTo>
                <a:lnTo>
                  <a:pt x="15" y="0"/>
                </a:lnTo>
                <a:lnTo>
                  <a:pt x="0" y="0"/>
                </a:lnTo>
                <a:lnTo>
                  <a:pt x="0" y="154"/>
                </a:lnTo>
                <a:lnTo>
                  <a:pt x="8" y="154"/>
                </a:lnTo>
                <a:lnTo>
                  <a:pt x="14" y="155"/>
                </a:lnTo>
                <a:lnTo>
                  <a:pt x="22" y="157"/>
                </a:lnTo>
                <a:lnTo>
                  <a:pt x="26" y="158"/>
                </a:lnTo>
                <a:lnTo>
                  <a:pt x="41" y="161"/>
                </a:lnTo>
                <a:lnTo>
                  <a:pt x="54" y="165"/>
                </a:lnTo>
                <a:lnTo>
                  <a:pt x="66" y="172"/>
                </a:lnTo>
                <a:lnTo>
                  <a:pt x="77" y="178"/>
                </a:lnTo>
                <a:lnTo>
                  <a:pt x="88" y="187"/>
                </a:lnTo>
                <a:lnTo>
                  <a:pt x="98" y="195"/>
                </a:lnTo>
                <a:lnTo>
                  <a:pt x="106" y="205"/>
                </a:lnTo>
                <a:lnTo>
                  <a:pt x="114" y="216"/>
                </a:lnTo>
                <a:lnTo>
                  <a:pt x="121" y="226"/>
                </a:lnTo>
                <a:lnTo>
                  <a:pt x="127" y="238"/>
                </a:lnTo>
                <a:lnTo>
                  <a:pt x="131" y="251"/>
                </a:lnTo>
                <a:lnTo>
                  <a:pt x="135" y="266"/>
                </a:lnTo>
                <a:lnTo>
                  <a:pt x="136" y="271"/>
                </a:lnTo>
                <a:lnTo>
                  <a:pt x="137" y="278"/>
                </a:lnTo>
                <a:lnTo>
                  <a:pt x="137" y="285"/>
                </a:lnTo>
                <a:lnTo>
                  <a:pt x="137" y="292"/>
                </a:lnTo>
                <a:lnTo>
                  <a:pt x="293" y="29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02" name="Rectangle 41"/>
          <p:cNvSpPr>
            <a:spLocks noChangeArrowheads="1"/>
          </p:cNvSpPr>
          <p:nvPr/>
        </p:nvSpPr>
        <p:spPr bwMode="auto">
          <a:xfrm>
            <a:off x="4021386" y="3157411"/>
            <a:ext cx="20638" cy="1825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03" name="Freeform 42"/>
          <p:cNvSpPr>
            <a:spLocks/>
          </p:cNvSpPr>
          <p:nvPr/>
        </p:nvSpPr>
        <p:spPr bwMode="auto">
          <a:xfrm>
            <a:off x="4759574" y="3290761"/>
            <a:ext cx="184150" cy="11112"/>
          </a:xfrm>
          <a:custGeom>
            <a:avLst/>
            <a:gdLst>
              <a:gd name="T0" fmla="*/ 446 w 462"/>
              <a:gd name="T1" fmla="*/ 6 h 27"/>
              <a:gd name="T2" fmla="*/ 436 w 462"/>
              <a:gd name="T3" fmla="*/ 0 h 27"/>
              <a:gd name="T4" fmla="*/ 0 w 462"/>
              <a:gd name="T5" fmla="*/ 0 h 27"/>
              <a:gd name="T6" fmla="*/ 0 w 462"/>
              <a:gd name="T7" fmla="*/ 27 h 27"/>
              <a:gd name="T8" fmla="*/ 436 w 462"/>
              <a:gd name="T9" fmla="*/ 27 h 27"/>
              <a:gd name="T10" fmla="*/ 446 w 462"/>
              <a:gd name="T11" fmla="*/ 6 h 27"/>
              <a:gd name="T12" fmla="*/ 436 w 462"/>
              <a:gd name="T13" fmla="*/ 27 h 27"/>
              <a:gd name="T14" fmla="*/ 462 w 462"/>
              <a:gd name="T15" fmla="*/ 27 h 27"/>
              <a:gd name="T16" fmla="*/ 446 w 462"/>
              <a:gd name="T17" fmla="*/ 6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2"/>
              <a:gd name="T28" fmla="*/ 0 h 27"/>
              <a:gd name="T29" fmla="*/ 462 w 46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2" h="27">
                <a:moveTo>
                  <a:pt x="446" y="6"/>
                </a:moveTo>
                <a:lnTo>
                  <a:pt x="436" y="0"/>
                </a:lnTo>
                <a:lnTo>
                  <a:pt x="0" y="0"/>
                </a:lnTo>
                <a:lnTo>
                  <a:pt x="0" y="27"/>
                </a:lnTo>
                <a:lnTo>
                  <a:pt x="436" y="27"/>
                </a:lnTo>
                <a:lnTo>
                  <a:pt x="446" y="6"/>
                </a:lnTo>
                <a:lnTo>
                  <a:pt x="436" y="27"/>
                </a:lnTo>
                <a:lnTo>
                  <a:pt x="462" y="27"/>
                </a:lnTo>
                <a:lnTo>
                  <a:pt x="44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04" name="Freeform 43"/>
          <p:cNvSpPr>
            <a:spLocks/>
          </p:cNvSpPr>
          <p:nvPr/>
        </p:nvSpPr>
        <p:spPr bwMode="auto">
          <a:xfrm>
            <a:off x="4851649" y="3190748"/>
            <a:ext cx="85725" cy="109538"/>
          </a:xfrm>
          <a:custGeom>
            <a:avLst/>
            <a:gdLst>
              <a:gd name="T0" fmla="*/ 1 w 213"/>
              <a:gd name="T1" fmla="*/ 11 h 276"/>
              <a:gd name="T2" fmla="*/ 0 w 213"/>
              <a:gd name="T3" fmla="*/ 28 h 276"/>
              <a:gd name="T4" fmla="*/ 192 w 213"/>
              <a:gd name="T5" fmla="*/ 276 h 276"/>
              <a:gd name="T6" fmla="*/ 213 w 213"/>
              <a:gd name="T7" fmla="*/ 260 h 276"/>
              <a:gd name="T8" fmla="*/ 21 w 213"/>
              <a:gd name="T9" fmla="*/ 12 h 276"/>
              <a:gd name="T10" fmla="*/ 1 w 213"/>
              <a:gd name="T11" fmla="*/ 11 h 276"/>
              <a:gd name="T12" fmla="*/ 21 w 213"/>
              <a:gd name="T13" fmla="*/ 12 h 276"/>
              <a:gd name="T14" fmla="*/ 12 w 213"/>
              <a:gd name="T15" fmla="*/ 0 h 276"/>
              <a:gd name="T16" fmla="*/ 1 w 213"/>
              <a:gd name="T17" fmla="*/ 1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3"/>
              <a:gd name="T28" fmla="*/ 0 h 276"/>
              <a:gd name="T29" fmla="*/ 213 w 213"/>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3" h="276">
                <a:moveTo>
                  <a:pt x="1" y="11"/>
                </a:moveTo>
                <a:lnTo>
                  <a:pt x="0" y="28"/>
                </a:lnTo>
                <a:lnTo>
                  <a:pt x="192" y="276"/>
                </a:lnTo>
                <a:lnTo>
                  <a:pt x="213" y="260"/>
                </a:lnTo>
                <a:lnTo>
                  <a:pt x="21" y="12"/>
                </a:lnTo>
                <a:lnTo>
                  <a:pt x="1" y="11"/>
                </a:lnTo>
                <a:lnTo>
                  <a:pt x="21" y="12"/>
                </a:lnTo>
                <a:lnTo>
                  <a:pt x="12" y="0"/>
                </a:lnTo>
                <a:lnTo>
                  <a:pt x="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05" name="Freeform 44"/>
          <p:cNvSpPr>
            <a:spLocks/>
          </p:cNvSpPr>
          <p:nvPr/>
        </p:nvSpPr>
        <p:spPr bwMode="auto">
          <a:xfrm>
            <a:off x="5388224" y="3344736"/>
            <a:ext cx="195262" cy="196850"/>
          </a:xfrm>
          <a:custGeom>
            <a:avLst/>
            <a:gdLst>
              <a:gd name="T0" fmla="*/ 0 w 494"/>
              <a:gd name="T1" fmla="*/ 494 h 494"/>
              <a:gd name="T2" fmla="*/ 51 w 494"/>
              <a:gd name="T3" fmla="*/ 490 h 494"/>
              <a:gd name="T4" fmla="*/ 100 w 494"/>
              <a:gd name="T5" fmla="*/ 483 h 494"/>
              <a:gd name="T6" fmla="*/ 146 w 494"/>
              <a:gd name="T7" fmla="*/ 471 h 494"/>
              <a:gd name="T8" fmla="*/ 192 w 494"/>
              <a:gd name="T9" fmla="*/ 454 h 494"/>
              <a:gd name="T10" fmla="*/ 235 w 494"/>
              <a:gd name="T11" fmla="*/ 434 h 494"/>
              <a:gd name="T12" fmla="*/ 276 w 494"/>
              <a:gd name="T13" fmla="*/ 409 h 494"/>
              <a:gd name="T14" fmla="*/ 314 w 494"/>
              <a:gd name="T15" fmla="*/ 380 h 494"/>
              <a:gd name="T16" fmla="*/ 349 w 494"/>
              <a:gd name="T17" fmla="*/ 349 h 494"/>
              <a:gd name="T18" fmla="*/ 381 w 494"/>
              <a:gd name="T19" fmla="*/ 313 h 494"/>
              <a:gd name="T20" fmla="*/ 410 w 494"/>
              <a:gd name="T21" fmla="*/ 276 h 494"/>
              <a:gd name="T22" fmla="*/ 435 w 494"/>
              <a:gd name="T23" fmla="*/ 235 h 494"/>
              <a:gd name="T24" fmla="*/ 455 w 494"/>
              <a:gd name="T25" fmla="*/ 191 h 494"/>
              <a:gd name="T26" fmla="*/ 471 w 494"/>
              <a:gd name="T27" fmla="*/ 146 h 494"/>
              <a:gd name="T28" fmla="*/ 483 w 494"/>
              <a:gd name="T29" fmla="*/ 99 h 494"/>
              <a:gd name="T30" fmla="*/ 492 w 494"/>
              <a:gd name="T31" fmla="*/ 49 h 494"/>
              <a:gd name="T32" fmla="*/ 494 w 494"/>
              <a:gd name="T33" fmla="*/ 0 h 494"/>
              <a:gd name="T34" fmla="*/ 228 w 494"/>
              <a:gd name="T35" fmla="*/ 12 h 494"/>
              <a:gd name="T36" fmla="*/ 226 w 494"/>
              <a:gd name="T37" fmla="*/ 34 h 494"/>
              <a:gd name="T38" fmla="*/ 221 w 494"/>
              <a:gd name="T39" fmla="*/ 57 h 494"/>
              <a:gd name="T40" fmla="*/ 214 w 494"/>
              <a:gd name="T41" fmla="*/ 78 h 494"/>
              <a:gd name="T42" fmla="*/ 205 w 494"/>
              <a:gd name="T43" fmla="*/ 97 h 494"/>
              <a:gd name="T44" fmla="*/ 196 w 494"/>
              <a:gd name="T45" fmla="*/ 118 h 494"/>
              <a:gd name="T46" fmla="*/ 183 w 494"/>
              <a:gd name="T47" fmla="*/ 135 h 494"/>
              <a:gd name="T48" fmla="*/ 169 w 494"/>
              <a:gd name="T49" fmla="*/ 152 h 494"/>
              <a:gd name="T50" fmla="*/ 154 w 494"/>
              <a:gd name="T51" fmla="*/ 168 h 494"/>
              <a:gd name="T52" fmla="*/ 137 w 494"/>
              <a:gd name="T53" fmla="*/ 181 h 494"/>
              <a:gd name="T54" fmla="*/ 118 w 494"/>
              <a:gd name="T55" fmla="*/ 194 h 494"/>
              <a:gd name="T56" fmla="*/ 99 w 494"/>
              <a:gd name="T57" fmla="*/ 205 h 494"/>
              <a:gd name="T58" fmla="*/ 79 w 494"/>
              <a:gd name="T59" fmla="*/ 213 h 494"/>
              <a:gd name="T60" fmla="*/ 58 w 494"/>
              <a:gd name="T61" fmla="*/ 220 h 494"/>
              <a:gd name="T62" fmla="*/ 36 w 494"/>
              <a:gd name="T63" fmla="*/ 224 h 494"/>
              <a:gd name="T64" fmla="*/ 13 w 494"/>
              <a:gd name="T65" fmla="*/ 226 h 494"/>
              <a:gd name="T66" fmla="*/ 0 w 494"/>
              <a:gd name="T67" fmla="*/ 226 h 494"/>
              <a:gd name="T68" fmla="*/ 0 w 494"/>
              <a:gd name="T69" fmla="*/ 494 h 4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4"/>
              <a:gd name="T106" fmla="*/ 0 h 494"/>
              <a:gd name="T107" fmla="*/ 494 w 494"/>
              <a:gd name="T108" fmla="*/ 494 h 4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4" h="494">
                <a:moveTo>
                  <a:pt x="0" y="494"/>
                </a:moveTo>
                <a:lnTo>
                  <a:pt x="0" y="494"/>
                </a:lnTo>
                <a:lnTo>
                  <a:pt x="25" y="493"/>
                </a:lnTo>
                <a:lnTo>
                  <a:pt x="51" y="490"/>
                </a:lnTo>
                <a:lnTo>
                  <a:pt x="75" y="487"/>
                </a:lnTo>
                <a:lnTo>
                  <a:pt x="100" y="483"/>
                </a:lnTo>
                <a:lnTo>
                  <a:pt x="124" y="478"/>
                </a:lnTo>
                <a:lnTo>
                  <a:pt x="146" y="471"/>
                </a:lnTo>
                <a:lnTo>
                  <a:pt x="170" y="464"/>
                </a:lnTo>
                <a:lnTo>
                  <a:pt x="192" y="454"/>
                </a:lnTo>
                <a:lnTo>
                  <a:pt x="215" y="444"/>
                </a:lnTo>
                <a:lnTo>
                  <a:pt x="235" y="434"/>
                </a:lnTo>
                <a:lnTo>
                  <a:pt x="256" y="422"/>
                </a:lnTo>
                <a:lnTo>
                  <a:pt x="276" y="409"/>
                </a:lnTo>
                <a:lnTo>
                  <a:pt x="295" y="395"/>
                </a:lnTo>
                <a:lnTo>
                  <a:pt x="314" y="380"/>
                </a:lnTo>
                <a:lnTo>
                  <a:pt x="332" y="365"/>
                </a:lnTo>
                <a:lnTo>
                  <a:pt x="349" y="349"/>
                </a:lnTo>
                <a:lnTo>
                  <a:pt x="365" y="332"/>
                </a:lnTo>
                <a:lnTo>
                  <a:pt x="381" y="313"/>
                </a:lnTo>
                <a:lnTo>
                  <a:pt x="396" y="295"/>
                </a:lnTo>
                <a:lnTo>
                  <a:pt x="410" y="276"/>
                </a:lnTo>
                <a:lnTo>
                  <a:pt x="422" y="255"/>
                </a:lnTo>
                <a:lnTo>
                  <a:pt x="435" y="235"/>
                </a:lnTo>
                <a:lnTo>
                  <a:pt x="445" y="213"/>
                </a:lnTo>
                <a:lnTo>
                  <a:pt x="455" y="191"/>
                </a:lnTo>
                <a:lnTo>
                  <a:pt x="464" y="168"/>
                </a:lnTo>
                <a:lnTo>
                  <a:pt x="471" y="146"/>
                </a:lnTo>
                <a:lnTo>
                  <a:pt x="478" y="122"/>
                </a:lnTo>
                <a:lnTo>
                  <a:pt x="483" y="99"/>
                </a:lnTo>
                <a:lnTo>
                  <a:pt x="489" y="74"/>
                </a:lnTo>
                <a:lnTo>
                  <a:pt x="492" y="49"/>
                </a:lnTo>
                <a:lnTo>
                  <a:pt x="493" y="24"/>
                </a:lnTo>
                <a:lnTo>
                  <a:pt x="494" y="0"/>
                </a:lnTo>
                <a:lnTo>
                  <a:pt x="228" y="0"/>
                </a:lnTo>
                <a:lnTo>
                  <a:pt x="228" y="12"/>
                </a:lnTo>
                <a:lnTo>
                  <a:pt x="227" y="23"/>
                </a:lnTo>
                <a:lnTo>
                  <a:pt x="226" y="34"/>
                </a:lnTo>
                <a:lnTo>
                  <a:pt x="223" y="46"/>
                </a:lnTo>
                <a:lnTo>
                  <a:pt x="221" y="57"/>
                </a:lnTo>
                <a:lnTo>
                  <a:pt x="218" y="67"/>
                </a:lnTo>
                <a:lnTo>
                  <a:pt x="214" y="78"/>
                </a:lnTo>
                <a:lnTo>
                  <a:pt x="211" y="88"/>
                </a:lnTo>
                <a:lnTo>
                  <a:pt x="205" y="97"/>
                </a:lnTo>
                <a:lnTo>
                  <a:pt x="200" y="108"/>
                </a:lnTo>
                <a:lnTo>
                  <a:pt x="196" y="118"/>
                </a:lnTo>
                <a:lnTo>
                  <a:pt x="189" y="126"/>
                </a:lnTo>
                <a:lnTo>
                  <a:pt x="183" y="135"/>
                </a:lnTo>
                <a:lnTo>
                  <a:pt x="176" y="145"/>
                </a:lnTo>
                <a:lnTo>
                  <a:pt x="169" y="152"/>
                </a:lnTo>
                <a:lnTo>
                  <a:pt x="161" y="160"/>
                </a:lnTo>
                <a:lnTo>
                  <a:pt x="154" y="168"/>
                </a:lnTo>
                <a:lnTo>
                  <a:pt x="145" y="175"/>
                </a:lnTo>
                <a:lnTo>
                  <a:pt x="137" y="181"/>
                </a:lnTo>
                <a:lnTo>
                  <a:pt x="128" y="188"/>
                </a:lnTo>
                <a:lnTo>
                  <a:pt x="118" y="194"/>
                </a:lnTo>
                <a:lnTo>
                  <a:pt x="109" y="199"/>
                </a:lnTo>
                <a:lnTo>
                  <a:pt x="99" y="205"/>
                </a:lnTo>
                <a:lnTo>
                  <a:pt x="89" y="209"/>
                </a:lnTo>
                <a:lnTo>
                  <a:pt x="79" y="213"/>
                </a:lnTo>
                <a:lnTo>
                  <a:pt x="69" y="217"/>
                </a:lnTo>
                <a:lnTo>
                  <a:pt x="58" y="220"/>
                </a:lnTo>
                <a:lnTo>
                  <a:pt x="46" y="223"/>
                </a:lnTo>
                <a:lnTo>
                  <a:pt x="36" y="224"/>
                </a:lnTo>
                <a:lnTo>
                  <a:pt x="24" y="226"/>
                </a:lnTo>
                <a:lnTo>
                  <a:pt x="13" y="226"/>
                </a:lnTo>
                <a:lnTo>
                  <a:pt x="0" y="226"/>
                </a:lnTo>
                <a:lnTo>
                  <a:pt x="0" y="49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06" name="Freeform 45"/>
          <p:cNvSpPr>
            <a:spLocks/>
          </p:cNvSpPr>
          <p:nvPr/>
        </p:nvSpPr>
        <p:spPr bwMode="auto">
          <a:xfrm>
            <a:off x="5191374" y="3344736"/>
            <a:ext cx="196850" cy="196850"/>
          </a:xfrm>
          <a:custGeom>
            <a:avLst/>
            <a:gdLst>
              <a:gd name="T0" fmla="*/ 0 w 494"/>
              <a:gd name="T1" fmla="*/ 0 h 494"/>
              <a:gd name="T2" fmla="*/ 4 w 494"/>
              <a:gd name="T3" fmla="*/ 49 h 494"/>
              <a:gd name="T4" fmla="*/ 11 w 494"/>
              <a:gd name="T5" fmla="*/ 99 h 494"/>
              <a:gd name="T6" fmla="*/ 23 w 494"/>
              <a:gd name="T7" fmla="*/ 146 h 494"/>
              <a:gd name="T8" fmla="*/ 40 w 494"/>
              <a:gd name="T9" fmla="*/ 191 h 494"/>
              <a:gd name="T10" fmla="*/ 61 w 494"/>
              <a:gd name="T11" fmla="*/ 235 h 494"/>
              <a:gd name="T12" fmla="*/ 85 w 494"/>
              <a:gd name="T13" fmla="*/ 276 h 494"/>
              <a:gd name="T14" fmla="*/ 114 w 494"/>
              <a:gd name="T15" fmla="*/ 313 h 494"/>
              <a:gd name="T16" fmla="*/ 145 w 494"/>
              <a:gd name="T17" fmla="*/ 349 h 494"/>
              <a:gd name="T18" fmla="*/ 181 w 494"/>
              <a:gd name="T19" fmla="*/ 380 h 494"/>
              <a:gd name="T20" fmla="*/ 218 w 494"/>
              <a:gd name="T21" fmla="*/ 409 h 494"/>
              <a:gd name="T22" fmla="*/ 259 w 494"/>
              <a:gd name="T23" fmla="*/ 434 h 494"/>
              <a:gd name="T24" fmla="*/ 302 w 494"/>
              <a:gd name="T25" fmla="*/ 454 h 494"/>
              <a:gd name="T26" fmla="*/ 347 w 494"/>
              <a:gd name="T27" fmla="*/ 471 h 494"/>
              <a:gd name="T28" fmla="*/ 395 w 494"/>
              <a:gd name="T29" fmla="*/ 483 h 494"/>
              <a:gd name="T30" fmla="*/ 445 w 494"/>
              <a:gd name="T31" fmla="*/ 490 h 494"/>
              <a:gd name="T32" fmla="*/ 494 w 494"/>
              <a:gd name="T33" fmla="*/ 494 h 494"/>
              <a:gd name="T34" fmla="*/ 482 w 494"/>
              <a:gd name="T35" fmla="*/ 226 h 494"/>
              <a:gd name="T36" fmla="*/ 459 w 494"/>
              <a:gd name="T37" fmla="*/ 224 h 494"/>
              <a:gd name="T38" fmla="*/ 437 w 494"/>
              <a:gd name="T39" fmla="*/ 220 h 494"/>
              <a:gd name="T40" fmla="*/ 416 w 494"/>
              <a:gd name="T41" fmla="*/ 213 h 494"/>
              <a:gd name="T42" fmla="*/ 395 w 494"/>
              <a:gd name="T43" fmla="*/ 205 h 494"/>
              <a:gd name="T44" fmla="*/ 376 w 494"/>
              <a:gd name="T45" fmla="*/ 194 h 494"/>
              <a:gd name="T46" fmla="*/ 358 w 494"/>
              <a:gd name="T47" fmla="*/ 181 h 494"/>
              <a:gd name="T48" fmla="*/ 342 w 494"/>
              <a:gd name="T49" fmla="*/ 168 h 494"/>
              <a:gd name="T50" fmla="*/ 326 w 494"/>
              <a:gd name="T51" fmla="*/ 152 h 494"/>
              <a:gd name="T52" fmla="*/ 312 w 494"/>
              <a:gd name="T53" fmla="*/ 135 h 494"/>
              <a:gd name="T54" fmla="*/ 300 w 494"/>
              <a:gd name="T55" fmla="*/ 118 h 494"/>
              <a:gd name="T56" fmla="*/ 289 w 494"/>
              <a:gd name="T57" fmla="*/ 97 h 494"/>
              <a:gd name="T58" fmla="*/ 281 w 494"/>
              <a:gd name="T59" fmla="*/ 77 h 494"/>
              <a:gd name="T60" fmla="*/ 274 w 494"/>
              <a:gd name="T61" fmla="*/ 57 h 494"/>
              <a:gd name="T62" fmla="*/ 270 w 494"/>
              <a:gd name="T63" fmla="*/ 34 h 494"/>
              <a:gd name="T64" fmla="*/ 267 w 494"/>
              <a:gd name="T65" fmla="*/ 12 h 494"/>
              <a:gd name="T66" fmla="*/ 267 w 494"/>
              <a:gd name="T67" fmla="*/ 0 h 494"/>
              <a:gd name="T68" fmla="*/ 0 w 494"/>
              <a:gd name="T69" fmla="*/ 0 h 4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4"/>
              <a:gd name="T106" fmla="*/ 0 h 494"/>
              <a:gd name="T107" fmla="*/ 494 w 494"/>
              <a:gd name="T108" fmla="*/ 494 h 4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4" h="494">
                <a:moveTo>
                  <a:pt x="0" y="0"/>
                </a:moveTo>
                <a:lnTo>
                  <a:pt x="0" y="0"/>
                </a:lnTo>
                <a:lnTo>
                  <a:pt x="1" y="24"/>
                </a:lnTo>
                <a:lnTo>
                  <a:pt x="4" y="49"/>
                </a:lnTo>
                <a:lnTo>
                  <a:pt x="7" y="74"/>
                </a:lnTo>
                <a:lnTo>
                  <a:pt x="11" y="99"/>
                </a:lnTo>
                <a:lnTo>
                  <a:pt x="17" y="122"/>
                </a:lnTo>
                <a:lnTo>
                  <a:pt x="23" y="146"/>
                </a:lnTo>
                <a:lnTo>
                  <a:pt x="30" y="169"/>
                </a:lnTo>
                <a:lnTo>
                  <a:pt x="40" y="191"/>
                </a:lnTo>
                <a:lnTo>
                  <a:pt x="50" y="213"/>
                </a:lnTo>
                <a:lnTo>
                  <a:pt x="61" y="235"/>
                </a:lnTo>
                <a:lnTo>
                  <a:pt x="72" y="255"/>
                </a:lnTo>
                <a:lnTo>
                  <a:pt x="85" y="276"/>
                </a:lnTo>
                <a:lnTo>
                  <a:pt x="99" y="295"/>
                </a:lnTo>
                <a:lnTo>
                  <a:pt x="114" y="313"/>
                </a:lnTo>
                <a:lnTo>
                  <a:pt x="129" y="332"/>
                </a:lnTo>
                <a:lnTo>
                  <a:pt x="145" y="349"/>
                </a:lnTo>
                <a:lnTo>
                  <a:pt x="162" y="365"/>
                </a:lnTo>
                <a:lnTo>
                  <a:pt x="181" y="380"/>
                </a:lnTo>
                <a:lnTo>
                  <a:pt x="199" y="395"/>
                </a:lnTo>
                <a:lnTo>
                  <a:pt x="218" y="409"/>
                </a:lnTo>
                <a:lnTo>
                  <a:pt x="239" y="422"/>
                </a:lnTo>
                <a:lnTo>
                  <a:pt x="259" y="434"/>
                </a:lnTo>
                <a:lnTo>
                  <a:pt x="281" y="444"/>
                </a:lnTo>
                <a:lnTo>
                  <a:pt x="302" y="454"/>
                </a:lnTo>
                <a:lnTo>
                  <a:pt x="325" y="464"/>
                </a:lnTo>
                <a:lnTo>
                  <a:pt x="347" y="471"/>
                </a:lnTo>
                <a:lnTo>
                  <a:pt x="372" y="478"/>
                </a:lnTo>
                <a:lnTo>
                  <a:pt x="395" y="483"/>
                </a:lnTo>
                <a:lnTo>
                  <a:pt x="420" y="487"/>
                </a:lnTo>
                <a:lnTo>
                  <a:pt x="445" y="490"/>
                </a:lnTo>
                <a:lnTo>
                  <a:pt x="470" y="493"/>
                </a:lnTo>
                <a:lnTo>
                  <a:pt x="494" y="494"/>
                </a:lnTo>
                <a:lnTo>
                  <a:pt x="494" y="226"/>
                </a:lnTo>
                <a:lnTo>
                  <a:pt x="482" y="226"/>
                </a:lnTo>
                <a:lnTo>
                  <a:pt x="471" y="226"/>
                </a:lnTo>
                <a:lnTo>
                  <a:pt x="459" y="224"/>
                </a:lnTo>
                <a:lnTo>
                  <a:pt x="448" y="223"/>
                </a:lnTo>
                <a:lnTo>
                  <a:pt x="437" y="220"/>
                </a:lnTo>
                <a:lnTo>
                  <a:pt x="427" y="217"/>
                </a:lnTo>
                <a:lnTo>
                  <a:pt x="416" y="213"/>
                </a:lnTo>
                <a:lnTo>
                  <a:pt x="405" y="209"/>
                </a:lnTo>
                <a:lnTo>
                  <a:pt x="395" y="205"/>
                </a:lnTo>
                <a:lnTo>
                  <a:pt x="386" y="199"/>
                </a:lnTo>
                <a:lnTo>
                  <a:pt x="376" y="194"/>
                </a:lnTo>
                <a:lnTo>
                  <a:pt x="368" y="188"/>
                </a:lnTo>
                <a:lnTo>
                  <a:pt x="358" y="181"/>
                </a:lnTo>
                <a:lnTo>
                  <a:pt x="349" y="175"/>
                </a:lnTo>
                <a:lnTo>
                  <a:pt x="342" y="168"/>
                </a:lnTo>
                <a:lnTo>
                  <a:pt x="333" y="160"/>
                </a:lnTo>
                <a:lnTo>
                  <a:pt x="326" y="152"/>
                </a:lnTo>
                <a:lnTo>
                  <a:pt x="319" y="145"/>
                </a:lnTo>
                <a:lnTo>
                  <a:pt x="312" y="135"/>
                </a:lnTo>
                <a:lnTo>
                  <a:pt x="305" y="126"/>
                </a:lnTo>
                <a:lnTo>
                  <a:pt x="300" y="118"/>
                </a:lnTo>
                <a:lnTo>
                  <a:pt x="295" y="108"/>
                </a:lnTo>
                <a:lnTo>
                  <a:pt x="289" y="97"/>
                </a:lnTo>
                <a:lnTo>
                  <a:pt x="285" y="88"/>
                </a:lnTo>
                <a:lnTo>
                  <a:pt x="281" y="77"/>
                </a:lnTo>
                <a:lnTo>
                  <a:pt x="277" y="67"/>
                </a:lnTo>
                <a:lnTo>
                  <a:pt x="274" y="57"/>
                </a:lnTo>
                <a:lnTo>
                  <a:pt x="271" y="46"/>
                </a:lnTo>
                <a:lnTo>
                  <a:pt x="270" y="34"/>
                </a:lnTo>
                <a:lnTo>
                  <a:pt x="268" y="23"/>
                </a:lnTo>
                <a:lnTo>
                  <a:pt x="267" y="12"/>
                </a:lnTo>
                <a:lnTo>
                  <a:pt x="267"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07" name="Freeform 46"/>
          <p:cNvSpPr>
            <a:spLocks/>
          </p:cNvSpPr>
          <p:nvPr/>
        </p:nvSpPr>
        <p:spPr bwMode="auto">
          <a:xfrm>
            <a:off x="5191374" y="3149473"/>
            <a:ext cx="196850" cy="195263"/>
          </a:xfrm>
          <a:custGeom>
            <a:avLst/>
            <a:gdLst>
              <a:gd name="T0" fmla="*/ 494 w 494"/>
              <a:gd name="T1" fmla="*/ 0 h 494"/>
              <a:gd name="T2" fmla="*/ 445 w 494"/>
              <a:gd name="T3" fmla="*/ 2 h 494"/>
              <a:gd name="T4" fmla="*/ 395 w 494"/>
              <a:gd name="T5" fmla="*/ 9 h 494"/>
              <a:gd name="T6" fmla="*/ 347 w 494"/>
              <a:gd name="T7" fmla="*/ 22 h 494"/>
              <a:gd name="T8" fmla="*/ 302 w 494"/>
              <a:gd name="T9" fmla="*/ 38 h 494"/>
              <a:gd name="T10" fmla="*/ 259 w 494"/>
              <a:gd name="T11" fmla="*/ 59 h 494"/>
              <a:gd name="T12" fmla="*/ 218 w 494"/>
              <a:gd name="T13" fmla="*/ 84 h 494"/>
              <a:gd name="T14" fmla="*/ 181 w 494"/>
              <a:gd name="T15" fmla="*/ 113 h 494"/>
              <a:gd name="T16" fmla="*/ 145 w 494"/>
              <a:gd name="T17" fmla="*/ 144 h 494"/>
              <a:gd name="T18" fmla="*/ 114 w 494"/>
              <a:gd name="T19" fmla="*/ 179 h 494"/>
              <a:gd name="T20" fmla="*/ 85 w 494"/>
              <a:gd name="T21" fmla="*/ 218 h 494"/>
              <a:gd name="T22" fmla="*/ 61 w 494"/>
              <a:gd name="T23" fmla="*/ 258 h 494"/>
              <a:gd name="T24" fmla="*/ 40 w 494"/>
              <a:gd name="T25" fmla="*/ 302 h 494"/>
              <a:gd name="T26" fmla="*/ 23 w 494"/>
              <a:gd name="T27" fmla="*/ 347 h 494"/>
              <a:gd name="T28" fmla="*/ 11 w 494"/>
              <a:gd name="T29" fmla="*/ 394 h 494"/>
              <a:gd name="T30" fmla="*/ 4 w 494"/>
              <a:gd name="T31" fmla="*/ 443 h 494"/>
              <a:gd name="T32" fmla="*/ 0 w 494"/>
              <a:gd name="T33" fmla="*/ 494 h 494"/>
              <a:gd name="T34" fmla="*/ 267 w 494"/>
              <a:gd name="T35" fmla="*/ 481 h 494"/>
              <a:gd name="T36" fmla="*/ 270 w 494"/>
              <a:gd name="T37" fmla="*/ 458 h 494"/>
              <a:gd name="T38" fmla="*/ 274 w 494"/>
              <a:gd name="T39" fmla="*/ 436 h 494"/>
              <a:gd name="T40" fmla="*/ 281 w 494"/>
              <a:gd name="T41" fmla="*/ 415 h 494"/>
              <a:gd name="T42" fmla="*/ 289 w 494"/>
              <a:gd name="T43" fmla="*/ 395 h 494"/>
              <a:gd name="T44" fmla="*/ 300 w 494"/>
              <a:gd name="T45" fmla="*/ 375 h 494"/>
              <a:gd name="T46" fmla="*/ 312 w 494"/>
              <a:gd name="T47" fmla="*/ 357 h 494"/>
              <a:gd name="T48" fmla="*/ 326 w 494"/>
              <a:gd name="T49" fmla="*/ 340 h 494"/>
              <a:gd name="T50" fmla="*/ 342 w 494"/>
              <a:gd name="T51" fmla="*/ 325 h 494"/>
              <a:gd name="T52" fmla="*/ 358 w 494"/>
              <a:gd name="T53" fmla="*/ 311 h 494"/>
              <a:gd name="T54" fmla="*/ 376 w 494"/>
              <a:gd name="T55" fmla="*/ 298 h 494"/>
              <a:gd name="T56" fmla="*/ 395 w 494"/>
              <a:gd name="T57" fmla="*/ 288 h 494"/>
              <a:gd name="T58" fmla="*/ 416 w 494"/>
              <a:gd name="T59" fmla="*/ 280 h 494"/>
              <a:gd name="T60" fmla="*/ 437 w 494"/>
              <a:gd name="T61" fmla="*/ 273 h 494"/>
              <a:gd name="T62" fmla="*/ 459 w 494"/>
              <a:gd name="T63" fmla="*/ 268 h 494"/>
              <a:gd name="T64" fmla="*/ 482 w 494"/>
              <a:gd name="T65" fmla="*/ 266 h 494"/>
              <a:gd name="T66" fmla="*/ 494 w 494"/>
              <a:gd name="T67" fmla="*/ 266 h 494"/>
              <a:gd name="T68" fmla="*/ 494 w 494"/>
              <a:gd name="T69" fmla="*/ 0 h 4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4"/>
              <a:gd name="T106" fmla="*/ 0 h 494"/>
              <a:gd name="T107" fmla="*/ 494 w 494"/>
              <a:gd name="T108" fmla="*/ 494 h 4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4" h="494">
                <a:moveTo>
                  <a:pt x="494" y="0"/>
                </a:moveTo>
                <a:lnTo>
                  <a:pt x="494" y="0"/>
                </a:lnTo>
                <a:lnTo>
                  <a:pt x="470" y="1"/>
                </a:lnTo>
                <a:lnTo>
                  <a:pt x="445" y="2"/>
                </a:lnTo>
                <a:lnTo>
                  <a:pt x="420" y="5"/>
                </a:lnTo>
                <a:lnTo>
                  <a:pt x="395" y="9"/>
                </a:lnTo>
                <a:lnTo>
                  <a:pt x="372" y="16"/>
                </a:lnTo>
                <a:lnTo>
                  <a:pt x="347" y="22"/>
                </a:lnTo>
                <a:lnTo>
                  <a:pt x="325" y="30"/>
                </a:lnTo>
                <a:lnTo>
                  <a:pt x="302" y="38"/>
                </a:lnTo>
                <a:lnTo>
                  <a:pt x="281" y="48"/>
                </a:lnTo>
                <a:lnTo>
                  <a:pt x="259" y="59"/>
                </a:lnTo>
                <a:lnTo>
                  <a:pt x="239" y="72"/>
                </a:lnTo>
                <a:lnTo>
                  <a:pt x="218" y="84"/>
                </a:lnTo>
                <a:lnTo>
                  <a:pt x="199" y="98"/>
                </a:lnTo>
                <a:lnTo>
                  <a:pt x="181" y="113"/>
                </a:lnTo>
                <a:lnTo>
                  <a:pt x="162" y="128"/>
                </a:lnTo>
                <a:lnTo>
                  <a:pt x="145" y="144"/>
                </a:lnTo>
                <a:lnTo>
                  <a:pt x="129" y="161"/>
                </a:lnTo>
                <a:lnTo>
                  <a:pt x="114" y="179"/>
                </a:lnTo>
                <a:lnTo>
                  <a:pt x="99" y="198"/>
                </a:lnTo>
                <a:lnTo>
                  <a:pt x="85" y="218"/>
                </a:lnTo>
                <a:lnTo>
                  <a:pt x="72" y="238"/>
                </a:lnTo>
                <a:lnTo>
                  <a:pt x="61" y="258"/>
                </a:lnTo>
                <a:lnTo>
                  <a:pt x="50" y="279"/>
                </a:lnTo>
                <a:lnTo>
                  <a:pt x="40" y="302"/>
                </a:lnTo>
                <a:lnTo>
                  <a:pt x="30" y="324"/>
                </a:lnTo>
                <a:lnTo>
                  <a:pt x="23" y="347"/>
                </a:lnTo>
                <a:lnTo>
                  <a:pt x="17" y="370"/>
                </a:lnTo>
                <a:lnTo>
                  <a:pt x="11" y="394"/>
                </a:lnTo>
                <a:lnTo>
                  <a:pt x="7" y="419"/>
                </a:lnTo>
                <a:lnTo>
                  <a:pt x="4" y="443"/>
                </a:lnTo>
                <a:lnTo>
                  <a:pt x="1" y="469"/>
                </a:lnTo>
                <a:lnTo>
                  <a:pt x="0" y="494"/>
                </a:lnTo>
                <a:lnTo>
                  <a:pt x="267" y="494"/>
                </a:lnTo>
                <a:lnTo>
                  <a:pt x="267" y="481"/>
                </a:lnTo>
                <a:lnTo>
                  <a:pt x="268" y="469"/>
                </a:lnTo>
                <a:lnTo>
                  <a:pt x="270" y="458"/>
                </a:lnTo>
                <a:lnTo>
                  <a:pt x="271" y="448"/>
                </a:lnTo>
                <a:lnTo>
                  <a:pt x="274" y="436"/>
                </a:lnTo>
                <a:lnTo>
                  <a:pt x="277" y="426"/>
                </a:lnTo>
                <a:lnTo>
                  <a:pt x="281" y="415"/>
                </a:lnTo>
                <a:lnTo>
                  <a:pt x="285" y="405"/>
                </a:lnTo>
                <a:lnTo>
                  <a:pt x="289" y="395"/>
                </a:lnTo>
                <a:lnTo>
                  <a:pt x="293" y="385"/>
                </a:lnTo>
                <a:lnTo>
                  <a:pt x="300" y="375"/>
                </a:lnTo>
                <a:lnTo>
                  <a:pt x="305" y="366"/>
                </a:lnTo>
                <a:lnTo>
                  <a:pt x="312" y="357"/>
                </a:lnTo>
                <a:lnTo>
                  <a:pt x="319" y="349"/>
                </a:lnTo>
                <a:lnTo>
                  <a:pt x="326" y="340"/>
                </a:lnTo>
                <a:lnTo>
                  <a:pt x="333" y="333"/>
                </a:lnTo>
                <a:lnTo>
                  <a:pt x="342" y="325"/>
                </a:lnTo>
                <a:lnTo>
                  <a:pt x="349" y="318"/>
                </a:lnTo>
                <a:lnTo>
                  <a:pt x="358" y="311"/>
                </a:lnTo>
                <a:lnTo>
                  <a:pt x="368" y="305"/>
                </a:lnTo>
                <a:lnTo>
                  <a:pt x="376" y="298"/>
                </a:lnTo>
                <a:lnTo>
                  <a:pt x="386" y="293"/>
                </a:lnTo>
                <a:lnTo>
                  <a:pt x="395" y="288"/>
                </a:lnTo>
                <a:lnTo>
                  <a:pt x="405" y="283"/>
                </a:lnTo>
                <a:lnTo>
                  <a:pt x="416" y="280"/>
                </a:lnTo>
                <a:lnTo>
                  <a:pt x="427" y="276"/>
                </a:lnTo>
                <a:lnTo>
                  <a:pt x="437" y="273"/>
                </a:lnTo>
                <a:lnTo>
                  <a:pt x="448" y="270"/>
                </a:lnTo>
                <a:lnTo>
                  <a:pt x="459" y="268"/>
                </a:lnTo>
                <a:lnTo>
                  <a:pt x="471" y="267"/>
                </a:lnTo>
                <a:lnTo>
                  <a:pt x="482" y="266"/>
                </a:lnTo>
                <a:lnTo>
                  <a:pt x="494" y="266"/>
                </a:lnTo>
                <a:lnTo>
                  <a:pt x="49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08" name="Freeform 47"/>
          <p:cNvSpPr>
            <a:spLocks/>
          </p:cNvSpPr>
          <p:nvPr/>
        </p:nvSpPr>
        <p:spPr bwMode="auto">
          <a:xfrm>
            <a:off x="5388224" y="3149473"/>
            <a:ext cx="195262" cy="195263"/>
          </a:xfrm>
          <a:custGeom>
            <a:avLst/>
            <a:gdLst>
              <a:gd name="T0" fmla="*/ 493 w 494"/>
              <a:gd name="T1" fmla="*/ 469 h 494"/>
              <a:gd name="T2" fmla="*/ 489 w 494"/>
              <a:gd name="T3" fmla="*/ 419 h 494"/>
              <a:gd name="T4" fmla="*/ 478 w 494"/>
              <a:gd name="T5" fmla="*/ 370 h 494"/>
              <a:gd name="T6" fmla="*/ 464 w 494"/>
              <a:gd name="T7" fmla="*/ 324 h 494"/>
              <a:gd name="T8" fmla="*/ 445 w 494"/>
              <a:gd name="T9" fmla="*/ 279 h 494"/>
              <a:gd name="T10" fmla="*/ 422 w 494"/>
              <a:gd name="T11" fmla="*/ 238 h 494"/>
              <a:gd name="T12" fmla="*/ 396 w 494"/>
              <a:gd name="T13" fmla="*/ 198 h 494"/>
              <a:gd name="T14" fmla="*/ 365 w 494"/>
              <a:gd name="T15" fmla="*/ 161 h 494"/>
              <a:gd name="T16" fmla="*/ 332 w 494"/>
              <a:gd name="T17" fmla="*/ 128 h 494"/>
              <a:gd name="T18" fmla="*/ 295 w 494"/>
              <a:gd name="T19" fmla="*/ 98 h 494"/>
              <a:gd name="T20" fmla="*/ 256 w 494"/>
              <a:gd name="T21" fmla="*/ 72 h 494"/>
              <a:gd name="T22" fmla="*/ 215 w 494"/>
              <a:gd name="T23" fmla="*/ 48 h 494"/>
              <a:gd name="T24" fmla="*/ 170 w 494"/>
              <a:gd name="T25" fmla="*/ 30 h 494"/>
              <a:gd name="T26" fmla="*/ 124 w 494"/>
              <a:gd name="T27" fmla="*/ 16 h 494"/>
              <a:gd name="T28" fmla="*/ 75 w 494"/>
              <a:gd name="T29" fmla="*/ 5 h 494"/>
              <a:gd name="T30" fmla="*/ 25 w 494"/>
              <a:gd name="T31" fmla="*/ 1 h 494"/>
              <a:gd name="T32" fmla="*/ 0 w 494"/>
              <a:gd name="T33" fmla="*/ 266 h 494"/>
              <a:gd name="T34" fmla="*/ 24 w 494"/>
              <a:gd name="T35" fmla="*/ 267 h 494"/>
              <a:gd name="T36" fmla="*/ 46 w 494"/>
              <a:gd name="T37" fmla="*/ 270 h 494"/>
              <a:gd name="T38" fmla="*/ 69 w 494"/>
              <a:gd name="T39" fmla="*/ 276 h 494"/>
              <a:gd name="T40" fmla="*/ 89 w 494"/>
              <a:gd name="T41" fmla="*/ 283 h 494"/>
              <a:gd name="T42" fmla="*/ 109 w 494"/>
              <a:gd name="T43" fmla="*/ 293 h 494"/>
              <a:gd name="T44" fmla="*/ 128 w 494"/>
              <a:gd name="T45" fmla="*/ 305 h 494"/>
              <a:gd name="T46" fmla="*/ 145 w 494"/>
              <a:gd name="T47" fmla="*/ 318 h 494"/>
              <a:gd name="T48" fmla="*/ 161 w 494"/>
              <a:gd name="T49" fmla="*/ 333 h 494"/>
              <a:gd name="T50" fmla="*/ 176 w 494"/>
              <a:gd name="T51" fmla="*/ 349 h 494"/>
              <a:gd name="T52" fmla="*/ 189 w 494"/>
              <a:gd name="T53" fmla="*/ 366 h 494"/>
              <a:gd name="T54" fmla="*/ 201 w 494"/>
              <a:gd name="T55" fmla="*/ 385 h 494"/>
              <a:gd name="T56" fmla="*/ 211 w 494"/>
              <a:gd name="T57" fmla="*/ 405 h 494"/>
              <a:gd name="T58" fmla="*/ 218 w 494"/>
              <a:gd name="T59" fmla="*/ 426 h 494"/>
              <a:gd name="T60" fmla="*/ 223 w 494"/>
              <a:gd name="T61" fmla="*/ 448 h 494"/>
              <a:gd name="T62" fmla="*/ 227 w 494"/>
              <a:gd name="T63" fmla="*/ 469 h 494"/>
              <a:gd name="T64" fmla="*/ 228 w 494"/>
              <a:gd name="T65" fmla="*/ 494 h 4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4"/>
              <a:gd name="T100" fmla="*/ 0 h 494"/>
              <a:gd name="T101" fmla="*/ 494 w 494"/>
              <a:gd name="T102" fmla="*/ 494 h 4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4" h="494">
                <a:moveTo>
                  <a:pt x="494" y="494"/>
                </a:moveTo>
                <a:lnTo>
                  <a:pt x="493" y="469"/>
                </a:lnTo>
                <a:lnTo>
                  <a:pt x="492" y="443"/>
                </a:lnTo>
                <a:lnTo>
                  <a:pt x="489" y="419"/>
                </a:lnTo>
                <a:lnTo>
                  <a:pt x="483" y="394"/>
                </a:lnTo>
                <a:lnTo>
                  <a:pt x="478" y="370"/>
                </a:lnTo>
                <a:lnTo>
                  <a:pt x="471" y="347"/>
                </a:lnTo>
                <a:lnTo>
                  <a:pt x="464" y="324"/>
                </a:lnTo>
                <a:lnTo>
                  <a:pt x="455" y="302"/>
                </a:lnTo>
                <a:lnTo>
                  <a:pt x="445" y="279"/>
                </a:lnTo>
                <a:lnTo>
                  <a:pt x="434" y="258"/>
                </a:lnTo>
                <a:lnTo>
                  <a:pt x="422" y="238"/>
                </a:lnTo>
                <a:lnTo>
                  <a:pt x="410" y="218"/>
                </a:lnTo>
                <a:lnTo>
                  <a:pt x="396" y="198"/>
                </a:lnTo>
                <a:lnTo>
                  <a:pt x="381" y="179"/>
                </a:lnTo>
                <a:lnTo>
                  <a:pt x="365" y="161"/>
                </a:lnTo>
                <a:lnTo>
                  <a:pt x="349" y="144"/>
                </a:lnTo>
                <a:lnTo>
                  <a:pt x="332" y="128"/>
                </a:lnTo>
                <a:lnTo>
                  <a:pt x="314" y="113"/>
                </a:lnTo>
                <a:lnTo>
                  <a:pt x="295" y="98"/>
                </a:lnTo>
                <a:lnTo>
                  <a:pt x="276" y="84"/>
                </a:lnTo>
                <a:lnTo>
                  <a:pt x="256" y="72"/>
                </a:lnTo>
                <a:lnTo>
                  <a:pt x="235" y="59"/>
                </a:lnTo>
                <a:lnTo>
                  <a:pt x="215" y="48"/>
                </a:lnTo>
                <a:lnTo>
                  <a:pt x="192" y="38"/>
                </a:lnTo>
                <a:lnTo>
                  <a:pt x="170" y="30"/>
                </a:lnTo>
                <a:lnTo>
                  <a:pt x="146" y="22"/>
                </a:lnTo>
                <a:lnTo>
                  <a:pt x="124" y="16"/>
                </a:lnTo>
                <a:lnTo>
                  <a:pt x="100" y="9"/>
                </a:lnTo>
                <a:lnTo>
                  <a:pt x="75" y="5"/>
                </a:lnTo>
                <a:lnTo>
                  <a:pt x="51" y="2"/>
                </a:lnTo>
                <a:lnTo>
                  <a:pt x="25" y="1"/>
                </a:lnTo>
                <a:lnTo>
                  <a:pt x="0" y="0"/>
                </a:lnTo>
                <a:lnTo>
                  <a:pt x="0" y="266"/>
                </a:lnTo>
                <a:lnTo>
                  <a:pt x="13" y="266"/>
                </a:lnTo>
                <a:lnTo>
                  <a:pt x="24" y="267"/>
                </a:lnTo>
                <a:lnTo>
                  <a:pt x="36" y="268"/>
                </a:lnTo>
                <a:lnTo>
                  <a:pt x="46" y="270"/>
                </a:lnTo>
                <a:lnTo>
                  <a:pt x="58" y="273"/>
                </a:lnTo>
                <a:lnTo>
                  <a:pt x="69" y="276"/>
                </a:lnTo>
                <a:lnTo>
                  <a:pt x="80" y="280"/>
                </a:lnTo>
                <a:lnTo>
                  <a:pt x="89" y="283"/>
                </a:lnTo>
                <a:lnTo>
                  <a:pt x="99" y="288"/>
                </a:lnTo>
                <a:lnTo>
                  <a:pt x="109" y="293"/>
                </a:lnTo>
                <a:lnTo>
                  <a:pt x="118" y="298"/>
                </a:lnTo>
                <a:lnTo>
                  <a:pt x="128" y="305"/>
                </a:lnTo>
                <a:lnTo>
                  <a:pt x="137" y="311"/>
                </a:lnTo>
                <a:lnTo>
                  <a:pt x="145" y="318"/>
                </a:lnTo>
                <a:lnTo>
                  <a:pt x="154" y="325"/>
                </a:lnTo>
                <a:lnTo>
                  <a:pt x="161" y="333"/>
                </a:lnTo>
                <a:lnTo>
                  <a:pt x="169" y="340"/>
                </a:lnTo>
                <a:lnTo>
                  <a:pt x="176" y="349"/>
                </a:lnTo>
                <a:lnTo>
                  <a:pt x="183" y="357"/>
                </a:lnTo>
                <a:lnTo>
                  <a:pt x="189" y="366"/>
                </a:lnTo>
                <a:lnTo>
                  <a:pt x="196" y="375"/>
                </a:lnTo>
                <a:lnTo>
                  <a:pt x="201" y="385"/>
                </a:lnTo>
                <a:lnTo>
                  <a:pt x="205" y="395"/>
                </a:lnTo>
                <a:lnTo>
                  <a:pt x="211" y="405"/>
                </a:lnTo>
                <a:lnTo>
                  <a:pt x="214" y="414"/>
                </a:lnTo>
                <a:lnTo>
                  <a:pt x="218" y="426"/>
                </a:lnTo>
                <a:lnTo>
                  <a:pt x="221" y="436"/>
                </a:lnTo>
                <a:lnTo>
                  <a:pt x="223" y="448"/>
                </a:lnTo>
                <a:lnTo>
                  <a:pt x="226" y="458"/>
                </a:lnTo>
                <a:lnTo>
                  <a:pt x="227" y="469"/>
                </a:lnTo>
                <a:lnTo>
                  <a:pt x="228" y="481"/>
                </a:lnTo>
                <a:lnTo>
                  <a:pt x="228" y="494"/>
                </a:lnTo>
                <a:lnTo>
                  <a:pt x="494" y="49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09" name="Rectangle 48"/>
          <p:cNvSpPr>
            <a:spLocks noChangeArrowheads="1"/>
          </p:cNvSpPr>
          <p:nvPr/>
        </p:nvSpPr>
        <p:spPr bwMode="auto">
          <a:xfrm>
            <a:off x="5573961" y="3328861"/>
            <a:ext cx="715963" cy="22225"/>
          </a:xfrm>
          <a:prstGeom prst="rect">
            <a:avLst/>
          </a:prstGeom>
          <a:solidFill>
            <a:srgbClr val="002060"/>
          </a:solidFill>
          <a:ln>
            <a:noFill/>
          </a:ln>
          <a:extLst/>
        </p:spPr>
        <p:txBody>
          <a:bodyPr/>
          <a:lstStyle/>
          <a:p>
            <a:endParaRPr lang="es-MX" dirty="0"/>
          </a:p>
        </p:txBody>
      </p:sp>
      <p:sp>
        <p:nvSpPr>
          <p:cNvPr id="210" name="Freeform 49"/>
          <p:cNvSpPr>
            <a:spLocks/>
          </p:cNvSpPr>
          <p:nvPr/>
        </p:nvSpPr>
        <p:spPr bwMode="auto">
          <a:xfrm>
            <a:off x="1721099" y="5233861"/>
            <a:ext cx="415925" cy="260350"/>
          </a:xfrm>
          <a:custGeom>
            <a:avLst/>
            <a:gdLst>
              <a:gd name="T0" fmla="*/ 0 w 1047"/>
              <a:gd name="T1" fmla="*/ 223 h 660"/>
              <a:gd name="T2" fmla="*/ 315 w 1047"/>
              <a:gd name="T3" fmla="*/ 223 h 660"/>
              <a:gd name="T4" fmla="*/ 315 w 1047"/>
              <a:gd name="T5" fmla="*/ 0 h 660"/>
              <a:gd name="T6" fmla="*/ 1047 w 1047"/>
              <a:gd name="T7" fmla="*/ 316 h 660"/>
              <a:gd name="T8" fmla="*/ 315 w 1047"/>
              <a:gd name="T9" fmla="*/ 660 h 660"/>
              <a:gd name="T10" fmla="*/ 315 w 1047"/>
              <a:gd name="T11" fmla="*/ 450 h 660"/>
              <a:gd name="T12" fmla="*/ 0 w 1047"/>
              <a:gd name="T13" fmla="*/ 450 h 660"/>
              <a:gd name="T14" fmla="*/ 0 w 1047"/>
              <a:gd name="T15" fmla="*/ 223 h 660"/>
              <a:gd name="T16" fmla="*/ 0 60000 65536"/>
              <a:gd name="T17" fmla="*/ 0 60000 65536"/>
              <a:gd name="T18" fmla="*/ 0 60000 65536"/>
              <a:gd name="T19" fmla="*/ 0 60000 65536"/>
              <a:gd name="T20" fmla="*/ 0 60000 65536"/>
              <a:gd name="T21" fmla="*/ 0 60000 65536"/>
              <a:gd name="T22" fmla="*/ 0 60000 65536"/>
              <a:gd name="T23" fmla="*/ 0 60000 65536"/>
              <a:gd name="T24" fmla="*/ 0 w 1047"/>
              <a:gd name="T25" fmla="*/ 0 h 660"/>
              <a:gd name="T26" fmla="*/ 1047 w 1047"/>
              <a:gd name="T27" fmla="*/ 660 h 6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7" h="660">
                <a:moveTo>
                  <a:pt x="0" y="223"/>
                </a:moveTo>
                <a:lnTo>
                  <a:pt x="315" y="223"/>
                </a:lnTo>
                <a:lnTo>
                  <a:pt x="315" y="0"/>
                </a:lnTo>
                <a:lnTo>
                  <a:pt x="1047" y="316"/>
                </a:lnTo>
                <a:lnTo>
                  <a:pt x="315" y="660"/>
                </a:lnTo>
                <a:lnTo>
                  <a:pt x="315" y="450"/>
                </a:lnTo>
                <a:lnTo>
                  <a:pt x="0" y="450"/>
                </a:lnTo>
                <a:lnTo>
                  <a:pt x="0" y="223"/>
                </a:lnTo>
                <a:close/>
              </a:path>
            </a:pathLst>
          </a:custGeom>
          <a:solidFill>
            <a:schemeClr val="bg2"/>
          </a:solidFill>
          <a:ln>
            <a:noFill/>
          </a:ln>
          <a:extLst/>
        </p:spPr>
        <p:txBody>
          <a:bodyPr/>
          <a:lstStyle/>
          <a:p>
            <a:endParaRPr lang="es-MX" dirty="0"/>
          </a:p>
        </p:txBody>
      </p:sp>
      <p:sp>
        <p:nvSpPr>
          <p:cNvPr id="211" name="Freeform 50"/>
          <p:cNvSpPr>
            <a:spLocks/>
          </p:cNvSpPr>
          <p:nvPr/>
        </p:nvSpPr>
        <p:spPr bwMode="auto">
          <a:xfrm>
            <a:off x="1721099" y="5310061"/>
            <a:ext cx="136525" cy="22225"/>
          </a:xfrm>
          <a:custGeom>
            <a:avLst/>
            <a:gdLst>
              <a:gd name="T0" fmla="*/ 342 w 342"/>
              <a:gd name="T1" fmla="*/ 27 h 52"/>
              <a:gd name="T2" fmla="*/ 315 w 342"/>
              <a:gd name="T3" fmla="*/ 0 h 52"/>
              <a:gd name="T4" fmla="*/ 0 w 342"/>
              <a:gd name="T5" fmla="*/ 0 h 52"/>
              <a:gd name="T6" fmla="*/ 0 w 342"/>
              <a:gd name="T7" fmla="*/ 52 h 52"/>
              <a:gd name="T8" fmla="*/ 315 w 342"/>
              <a:gd name="T9" fmla="*/ 52 h 52"/>
              <a:gd name="T10" fmla="*/ 342 w 342"/>
              <a:gd name="T11" fmla="*/ 27 h 52"/>
              <a:gd name="T12" fmla="*/ 315 w 342"/>
              <a:gd name="T13" fmla="*/ 52 h 52"/>
              <a:gd name="T14" fmla="*/ 342 w 342"/>
              <a:gd name="T15" fmla="*/ 52 h 52"/>
              <a:gd name="T16" fmla="*/ 342 w 342"/>
              <a:gd name="T17" fmla="*/ 2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2"/>
              <a:gd name="T28" fmla="*/ 0 h 52"/>
              <a:gd name="T29" fmla="*/ 342 w 342"/>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2" h="52">
                <a:moveTo>
                  <a:pt x="342" y="27"/>
                </a:moveTo>
                <a:lnTo>
                  <a:pt x="315" y="0"/>
                </a:lnTo>
                <a:lnTo>
                  <a:pt x="0" y="0"/>
                </a:lnTo>
                <a:lnTo>
                  <a:pt x="0" y="52"/>
                </a:lnTo>
                <a:lnTo>
                  <a:pt x="315" y="52"/>
                </a:lnTo>
                <a:lnTo>
                  <a:pt x="342" y="27"/>
                </a:lnTo>
                <a:lnTo>
                  <a:pt x="315" y="52"/>
                </a:lnTo>
                <a:lnTo>
                  <a:pt x="342" y="52"/>
                </a:lnTo>
                <a:lnTo>
                  <a:pt x="342"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12" name="Freeform 51"/>
          <p:cNvSpPr>
            <a:spLocks/>
          </p:cNvSpPr>
          <p:nvPr/>
        </p:nvSpPr>
        <p:spPr bwMode="auto">
          <a:xfrm>
            <a:off x="1836986" y="5216398"/>
            <a:ext cx="20638" cy="104775"/>
          </a:xfrm>
          <a:custGeom>
            <a:avLst/>
            <a:gdLst>
              <a:gd name="T0" fmla="*/ 37 w 53"/>
              <a:gd name="T1" fmla="*/ 17 h 264"/>
              <a:gd name="T2" fmla="*/ 0 w 53"/>
              <a:gd name="T3" fmla="*/ 41 h 264"/>
              <a:gd name="T4" fmla="*/ 0 w 53"/>
              <a:gd name="T5" fmla="*/ 264 h 264"/>
              <a:gd name="T6" fmla="*/ 53 w 53"/>
              <a:gd name="T7" fmla="*/ 264 h 264"/>
              <a:gd name="T8" fmla="*/ 53 w 53"/>
              <a:gd name="T9" fmla="*/ 41 h 264"/>
              <a:gd name="T10" fmla="*/ 37 w 53"/>
              <a:gd name="T11" fmla="*/ 17 h 264"/>
              <a:gd name="T12" fmla="*/ 37 w 53"/>
              <a:gd name="T13" fmla="*/ 17 h 264"/>
              <a:gd name="T14" fmla="*/ 0 w 53"/>
              <a:gd name="T15" fmla="*/ 0 h 264"/>
              <a:gd name="T16" fmla="*/ 0 w 53"/>
              <a:gd name="T17" fmla="*/ 41 h 264"/>
              <a:gd name="T18" fmla="*/ 37 w 53"/>
              <a:gd name="T19" fmla="*/ 17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264"/>
              <a:gd name="T32" fmla="*/ 53 w 53"/>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264">
                <a:moveTo>
                  <a:pt x="37" y="17"/>
                </a:moveTo>
                <a:lnTo>
                  <a:pt x="0" y="41"/>
                </a:lnTo>
                <a:lnTo>
                  <a:pt x="0" y="264"/>
                </a:lnTo>
                <a:lnTo>
                  <a:pt x="53" y="264"/>
                </a:lnTo>
                <a:lnTo>
                  <a:pt x="53" y="41"/>
                </a:lnTo>
                <a:lnTo>
                  <a:pt x="37" y="17"/>
                </a:lnTo>
                <a:lnTo>
                  <a:pt x="0" y="0"/>
                </a:lnTo>
                <a:lnTo>
                  <a:pt x="0" y="41"/>
                </a:lnTo>
                <a:lnTo>
                  <a:pt x="3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13" name="Freeform 52"/>
          <p:cNvSpPr>
            <a:spLocks/>
          </p:cNvSpPr>
          <p:nvPr/>
        </p:nvSpPr>
        <p:spPr bwMode="auto">
          <a:xfrm>
            <a:off x="1843336" y="5222748"/>
            <a:ext cx="319088" cy="146050"/>
          </a:xfrm>
          <a:custGeom>
            <a:avLst/>
            <a:gdLst>
              <a:gd name="T0" fmla="*/ 754 w 807"/>
              <a:gd name="T1" fmla="*/ 365 h 365"/>
              <a:gd name="T2" fmla="*/ 753 w 807"/>
              <a:gd name="T3" fmla="*/ 315 h 365"/>
              <a:gd name="T4" fmla="*/ 21 w 807"/>
              <a:gd name="T5" fmla="*/ 0 h 365"/>
              <a:gd name="T6" fmla="*/ 0 w 807"/>
              <a:gd name="T7" fmla="*/ 49 h 365"/>
              <a:gd name="T8" fmla="*/ 733 w 807"/>
              <a:gd name="T9" fmla="*/ 365 h 365"/>
              <a:gd name="T10" fmla="*/ 754 w 807"/>
              <a:gd name="T11" fmla="*/ 365 h 365"/>
              <a:gd name="T12" fmla="*/ 754 w 807"/>
              <a:gd name="T13" fmla="*/ 365 h 365"/>
              <a:gd name="T14" fmla="*/ 807 w 807"/>
              <a:gd name="T15" fmla="*/ 339 h 365"/>
              <a:gd name="T16" fmla="*/ 753 w 807"/>
              <a:gd name="T17" fmla="*/ 315 h 365"/>
              <a:gd name="T18" fmla="*/ 754 w 807"/>
              <a:gd name="T19" fmla="*/ 365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7"/>
              <a:gd name="T31" fmla="*/ 0 h 365"/>
              <a:gd name="T32" fmla="*/ 807 w 807"/>
              <a:gd name="T33" fmla="*/ 365 h 3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7" h="365">
                <a:moveTo>
                  <a:pt x="754" y="365"/>
                </a:moveTo>
                <a:lnTo>
                  <a:pt x="753" y="315"/>
                </a:lnTo>
                <a:lnTo>
                  <a:pt x="21" y="0"/>
                </a:lnTo>
                <a:lnTo>
                  <a:pt x="0" y="49"/>
                </a:lnTo>
                <a:lnTo>
                  <a:pt x="733" y="365"/>
                </a:lnTo>
                <a:lnTo>
                  <a:pt x="754" y="365"/>
                </a:lnTo>
                <a:lnTo>
                  <a:pt x="807" y="339"/>
                </a:lnTo>
                <a:lnTo>
                  <a:pt x="753" y="315"/>
                </a:lnTo>
                <a:lnTo>
                  <a:pt x="754"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14" name="Freeform 53"/>
          <p:cNvSpPr>
            <a:spLocks/>
          </p:cNvSpPr>
          <p:nvPr/>
        </p:nvSpPr>
        <p:spPr bwMode="auto">
          <a:xfrm>
            <a:off x="1836986" y="5349748"/>
            <a:ext cx="304800" cy="161925"/>
          </a:xfrm>
          <a:custGeom>
            <a:avLst/>
            <a:gdLst>
              <a:gd name="T0" fmla="*/ 0 w 770"/>
              <a:gd name="T1" fmla="*/ 368 h 408"/>
              <a:gd name="T2" fmla="*/ 37 w 770"/>
              <a:gd name="T3" fmla="*/ 391 h 408"/>
              <a:gd name="T4" fmla="*/ 770 w 770"/>
              <a:gd name="T5" fmla="*/ 49 h 408"/>
              <a:gd name="T6" fmla="*/ 748 w 770"/>
              <a:gd name="T7" fmla="*/ 0 h 408"/>
              <a:gd name="T8" fmla="*/ 15 w 770"/>
              <a:gd name="T9" fmla="*/ 343 h 408"/>
              <a:gd name="T10" fmla="*/ 0 w 770"/>
              <a:gd name="T11" fmla="*/ 368 h 408"/>
              <a:gd name="T12" fmla="*/ 0 w 770"/>
              <a:gd name="T13" fmla="*/ 368 h 408"/>
              <a:gd name="T14" fmla="*/ 0 w 770"/>
              <a:gd name="T15" fmla="*/ 408 h 408"/>
              <a:gd name="T16" fmla="*/ 37 w 770"/>
              <a:gd name="T17" fmla="*/ 391 h 408"/>
              <a:gd name="T18" fmla="*/ 0 w 770"/>
              <a:gd name="T19" fmla="*/ 368 h 4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0"/>
              <a:gd name="T31" fmla="*/ 0 h 408"/>
              <a:gd name="T32" fmla="*/ 770 w 770"/>
              <a:gd name="T33" fmla="*/ 408 h 4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0" h="408">
                <a:moveTo>
                  <a:pt x="0" y="368"/>
                </a:moveTo>
                <a:lnTo>
                  <a:pt x="37" y="391"/>
                </a:lnTo>
                <a:lnTo>
                  <a:pt x="770" y="49"/>
                </a:lnTo>
                <a:lnTo>
                  <a:pt x="748" y="0"/>
                </a:lnTo>
                <a:lnTo>
                  <a:pt x="15" y="343"/>
                </a:lnTo>
                <a:lnTo>
                  <a:pt x="0" y="368"/>
                </a:lnTo>
                <a:lnTo>
                  <a:pt x="0" y="408"/>
                </a:lnTo>
                <a:lnTo>
                  <a:pt x="37" y="391"/>
                </a:lnTo>
                <a:lnTo>
                  <a:pt x="0" y="3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15" name="Freeform 54"/>
          <p:cNvSpPr>
            <a:spLocks/>
          </p:cNvSpPr>
          <p:nvPr/>
        </p:nvSpPr>
        <p:spPr bwMode="auto">
          <a:xfrm>
            <a:off x="1836986" y="5402136"/>
            <a:ext cx="20638" cy="92075"/>
          </a:xfrm>
          <a:custGeom>
            <a:avLst/>
            <a:gdLst>
              <a:gd name="T0" fmla="*/ 26 w 53"/>
              <a:gd name="T1" fmla="*/ 0 h 236"/>
              <a:gd name="T2" fmla="*/ 0 w 53"/>
              <a:gd name="T3" fmla="*/ 26 h 236"/>
              <a:gd name="T4" fmla="*/ 0 w 53"/>
              <a:gd name="T5" fmla="*/ 236 h 236"/>
              <a:gd name="T6" fmla="*/ 53 w 53"/>
              <a:gd name="T7" fmla="*/ 236 h 236"/>
              <a:gd name="T8" fmla="*/ 53 w 53"/>
              <a:gd name="T9" fmla="*/ 26 h 236"/>
              <a:gd name="T10" fmla="*/ 26 w 53"/>
              <a:gd name="T11" fmla="*/ 0 h 236"/>
              <a:gd name="T12" fmla="*/ 53 w 53"/>
              <a:gd name="T13" fmla="*/ 26 h 236"/>
              <a:gd name="T14" fmla="*/ 53 w 53"/>
              <a:gd name="T15" fmla="*/ 0 h 236"/>
              <a:gd name="T16" fmla="*/ 26 w 53"/>
              <a:gd name="T17" fmla="*/ 0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236"/>
              <a:gd name="T29" fmla="*/ 53 w 53"/>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236">
                <a:moveTo>
                  <a:pt x="26" y="0"/>
                </a:moveTo>
                <a:lnTo>
                  <a:pt x="0" y="26"/>
                </a:lnTo>
                <a:lnTo>
                  <a:pt x="0" y="236"/>
                </a:lnTo>
                <a:lnTo>
                  <a:pt x="53" y="236"/>
                </a:lnTo>
                <a:lnTo>
                  <a:pt x="53" y="26"/>
                </a:lnTo>
                <a:lnTo>
                  <a:pt x="26" y="0"/>
                </a:lnTo>
                <a:lnTo>
                  <a:pt x="53" y="26"/>
                </a:lnTo>
                <a:lnTo>
                  <a:pt x="53" y="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16" name="Freeform 55"/>
          <p:cNvSpPr>
            <a:spLocks/>
          </p:cNvSpPr>
          <p:nvPr/>
        </p:nvSpPr>
        <p:spPr bwMode="auto">
          <a:xfrm>
            <a:off x="1711574" y="5402136"/>
            <a:ext cx="134937" cy="20637"/>
          </a:xfrm>
          <a:custGeom>
            <a:avLst/>
            <a:gdLst>
              <a:gd name="T0" fmla="*/ 0 w 342"/>
              <a:gd name="T1" fmla="*/ 26 h 53"/>
              <a:gd name="T2" fmla="*/ 27 w 342"/>
              <a:gd name="T3" fmla="*/ 53 h 53"/>
              <a:gd name="T4" fmla="*/ 342 w 342"/>
              <a:gd name="T5" fmla="*/ 53 h 53"/>
              <a:gd name="T6" fmla="*/ 342 w 342"/>
              <a:gd name="T7" fmla="*/ 0 h 53"/>
              <a:gd name="T8" fmla="*/ 27 w 342"/>
              <a:gd name="T9" fmla="*/ 0 h 53"/>
              <a:gd name="T10" fmla="*/ 0 w 342"/>
              <a:gd name="T11" fmla="*/ 26 h 53"/>
              <a:gd name="T12" fmla="*/ 0 w 342"/>
              <a:gd name="T13" fmla="*/ 26 h 53"/>
              <a:gd name="T14" fmla="*/ 0 w 342"/>
              <a:gd name="T15" fmla="*/ 53 h 53"/>
              <a:gd name="T16" fmla="*/ 27 w 342"/>
              <a:gd name="T17" fmla="*/ 53 h 53"/>
              <a:gd name="T18" fmla="*/ 0 w 342"/>
              <a:gd name="T19" fmla="*/ 2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2"/>
              <a:gd name="T31" fmla="*/ 0 h 53"/>
              <a:gd name="T32" fmla="*/ 342 w 342"/>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2" h="53">
                <a:moveTo>
                  <a:pt x="0" y="26"/>
                </a:moveTo>
                <a:lnTo>
                  <a:pt x="27" y="53"/>
                </a:lnTo>
                <a:lnTo>
                  <a:pt x="342" y="53"/>
                </a:lnTo>
                <a:lnTo>
                  <a:pt x="342" y="0"/>
                </a:lnTo>
                <a:lnTo>
                  <a:pt x="27" y="0"/>
                </a:lnTo>
                <a:lnTo>
                  <a:pt x="0" y="26"/>
                </a:lnTo>
                <a:lnTo>
                  <a:pt x="0" y="53"/>
                </a:lnTo>
                <a:lnTo>
                  <a:pt x="27" y="53"/>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17" name="Freeform 56"/>
          <p:cNvSpPr>
            <a:spLocks/>
          </p:cNvSpPr>
          <p:nvPr/>
        </p:nvSpPr>
        <p:spPr bwMode="auto">
          <a:xfrm>
            <a:off x="1711574" y="5310061"/>
            <a:ext cx="20637" cy="101600"/>
          </a:xfrm>
          <a:custGeom>
            <a:avLst/>
            <a:gdLst>
              <a:gd name="T0" fmla="*/ 27 w 53"/>
              <a:gd name="T1" fmla="*/ 0 h 254"/>
              <a:gd name="T2" fmla="*/ 0 w 53"/>
              <a:gd name="T3" fmla="*/ 27 h 254"/>
              <a:gd name="T4" fmla="*/ 0 w 53"/>
              <a:gd name="T5" fmla="*/ 254 h 254"/>
              <a:gd name="T6" fmla="*/ 53 w 53"/>
              <a:gd name="T7" fmla="*/ 254 h 254"/>
              <a:gd name="T8" fmla="*/ 53 w 53"/>
              <a:gd name="T9" fmla="*/ 27 h 254"/>
              <a:gd name="T10" fmla="*/ 27 w 53"/>
              <a:gd name="T11" fmla="*/ 0 h 254"/>
              <a:gd name="T12" fmla="*/ 27 w 53"/>
              <a:gd name="T13" fmla="*/ 0 h 254"/>
              <a:gd name="T14" fmla="*/ 0 w 53"/>
              <a:gd name="T15" fmla="*/ 0 h 254"/>
              <a:gd name="T16" fmla="*/ 0 w 53"/>
              <a:gd name="T17" fmla="*/ 27 h 254"/>
              <a:gd name="T18" fmla="*/ 27 w 53"/>
              <a:gd name="T19" fmla="*/ 0 h 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254"/>
              <a:gd name="T32" fmla="*/ 53 w 53"/>
              <a:gd name="T33" fmla="*/ 254 h 2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254">
                <a:moveTo>
                  <a:pt x="27" y="0"/>
                </a:moveTo>
                <a:lnTo>
                  <a:pt x="0" y="27"/>
                </a:lnTo>
                <a:lnTo>
                  <a:pt x="0" y="254"/>
                </a:lnTo>
                <a:lnTo>
                  <a:pt x="53" y="254"/>
                </a:lnTo>
                <a:lnTo>
                  <a:pt x="53" y="27"/>
                </a:lnTo>
                <a:lnTo>
                  <a:pt x="27" y="0"/>
                </a:lnTo>
                <a:lnTo>
                  <a:pt x="0" y="0"/>
                </a:lnTo>
                <a:lnTo>
                  <a:pt x="0" y="27"/>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18" name="Rectangle 57"/>
          <p:cNvSpPr>
            <a:spLocks noChangeArrowheads="1"/>
          </p:cNvSpPr>
          <p:nvPr/>
        </p:nvSpPr>
        <p:spPr bwMode="auto">
          <a:xfrm>
            <a:off x="3002211" y="5246561"/>
            <a:ext cx="271463" cy="30162"/>
          </a:xfrm>
          <a:prstGeom prst="rect">
            <a:avLst/>
          </a:prstGeom>
          <a:solidFill>
            <a:srgbClr val="002060"/>
          </a:solidFill>
          <a:ln>
            <a:noFill/>
          </a:ln>
          <a:extLst/>
        </p:spPr>
        <p:txBody>
          <a:bodyPr/>
          <a:lstStyle/>
          <a:p>
            <a:endParaRPr lang="es-MX" dirty="0"/>
          </a:p>
        </p:txBody>
      </p:sp>
      <p:sp>
        <p:nvSpPr>
          <p:cNvPr id="219" name="Freeform 58"/>
          <p:cNvSpPr>
            <a:spLocks/>
          </p:cNvSpPr>
          <p:nvPr/>
        </p:nvSpPr>
        <p:spPr bwMode="auto">
          <a:xfrm>
            <a:off x="3235574" y="5205286"/>
            <a:ext cx="206375" cy="111125"/>
          </a:xfrm>
          <a:custGeom>
            <a:avLst/>
            <a:gdLst>
              <a:gd name="T0" fmla="*/ 0 w 520"/>
              <a:gd name="T1" fmla="*/ 278 h 278"/>
              <a:gd name="T2" fmla="*/ 520 w 520"/>
              <a:gd name="T3" fmla="*/ 138 h 278"/>
              <a:gd name="T4" fmla="*/ 0 w 520"/>
              <a:gd name="T5" fmla="*/ 0 h 278"/>
              <a:gd name="T6" fmla="*/ 0 w 520"/>
              <a:gd name="T7" fmla="*/ 278 h 278"/>
              <a:gd name="T8" fmla="*/ 0 60000 65536"/>
              <a:gd name="T9" fmla="*/ 0 60000 65536"/>
              <a:gd name="T10" fmla="*/ 0 60000 65536"/>
              <a:gd name="T11" fmla="*/ 0 60000 65536"/>
              <a:gd name="T12" fmla="*/ 0 w 520"/>
              <a:gd name="T13" fmla="*/ 0 h 278"/>
              <a:gd name="T14" fmla="*/ 520 w 520"/>
              <a:gd name="T15" fmla="*/ 278 h 278"/>
            </a:gdLst>
            <a:ahLst/>
            <a:cxnLst>
              <a:cxn ang="T8">
                <a:pos x="T0" y="T1"/>
              </a:cxn>
              <a:cxn ang="T9">
                <a:pos x="T2" y="T3"/>
              </a:cxn>
              <a:cxn ang="T10">
                <a:pos x="T4" y="T5"/>
              </a:cxn>
              <a:cxn ang="T11">
                <a:pos x="T6" y="T7"/>
              </a:cxn>
            </a:cxnLst>
            <a:rect l="T12" t="T13" r="T14" b="T15"/>
            <a:pathLst>
              <a:path w="520" h="278">
                <a:moveTo>
                  <a:pt x="0" y="278"/>
                </a:moveTo>
                <a:lnTo>
                  <a:pt x="520" y="138"/>
                </a:lnTo>
                <a:lnTo>
                  <a:pt x="0" y="0"/>
                </a:lnTo>
                <a:lnTo>
                  <a:pt x="0" y="278"/>
                </a:lnTo>
                <a:close/>
              </a:path>
            </a:pathLst>
          </a:custGeom>
          <a:solidFill>
            <a:schemeClr val="bg2"/>
          </a:solidFill>
          <a:ln>
            <a:noFill/>
          </a:ln>
          <a:extLst/>
        </p:spPr>
        <p:txBody>
          <a:bodyPr/>
          <a:lstStyle/>
          <a:p>
            <a:endParaRPr lang="es-MX" dirty="0"/>
          </a:p>
        </p:txBody>
      </p:sp>
      <p:sp>
        <p:nvSpPr>
          <p:cNvPr id="220" name="Rectangle 59"/>
          <p:cNvSpPr>
            <a:spLocks noChangeArrowheads="1"/>
          </p:cNvSpPr>
          <p:nvPr/>
        </p:nvSpPr>
        <p:spPr bwMode="auto">
          <a:xfrm>
            <a:off x="4189661" y="5246561"/>
            <a:ext cx="215900" cy="30162"/>
          </a:xfrm>
          <a:prstGeom prst="rect">
            <a:avLst/>
          </a:prstGeom>
          <a:solidFill>
            <a:srgbClr val="002060"/>
          </a:solidFill>
          <a:ln>
            <a:noFill/>
          </a:ln>
          <a:extLst/>
        </p:spPr>
        <p:txBody>
          <a:bodyPr/>
          <a:lstStyle/>
          <a:p>
            <a:endParaRPr lang="es-MX" dirty="0"/>
          </a:p>
        </p:txBody>
      </p:sp>
      <p:sp>
        <p:nvSpPr>
          <p:cNvPr id="221" name="Freeform 60"/>
          <p:cNvSpPr>
            <a:spLocks/>
          </p:cNvSpPr>
          <p:nvPr/>
        </p:nvSpPr>
        <p:spPr bwMode="auto">
          <a:xfrm>
            <a:off x="4369049" y="5205286"/>
            <a:ext cx="206375" cy="111125"/>
          </a:xfrm>
          <a:custGeom>
            <a:avLst/>
            <a:gdLst>
              <a:gd name="T0" fmla="*/ 0 w 521"/>
              <a:gd name="T1" fmla="*/ 278 h 278"/>
              <a:gd name="T2" fmla="*/ 521 w 521"/>
              <a:gd name="T3" fmla="*/ 138 h 278"/>
              <a:gd name="T4" fmla="*/ 0 w 521"/>
              <a:gd name="T5" fmla="*/ 0 h 278"/>
              <a:gd name="T6" fmla="*/ 0 w 521"/>
              <a:gd name="T7" fmla="*/ 278 h 278"/>
              <a:gd name="T8" fmla="*/ 0 60000 65536"/>
              <a:gd name="T9" fmla="*/ 0 60000 65536"/>
              <a:gd name="T10" fmla="*/ 0 60000 65536"/>
              <a:gd name="T11" fmla="*/ 0 60000 65536"/>
              <a:gd name="T12" fmla="*/ 0 w 521"/>
              <a:gd name="T13" fmla="*/ 0 h 278"/>
              <a:gd name="T14" fmla="*/ 521 w 521"/>
              <a:gd name="T15" fmla="*/ 278 h 278"/>
            </a:gdLst>
            <a:ahLst/>
            <a:cxnLst>
              <a:cxn ang="T8">
                <a:pos x="T0" y="T1"/>
              </a:cxn>
              <a:cxn ang="T9">
                <a:pos x="T2" y="T3"/>
              </a:cxn>
              <a:cxn ang="T10">
                <a:pos x="T4" y="T5"/>
              </a:cxn>
              <a:cxn ang="T11">
                <a:pos x="T6" y="T7"/>
              </a:cxn>
            </a:cxnLst>
            <a:rect l="T12" t="T13" r="T14" b="T15"/>
            <a:pathLst>
              <a:path w="521" h="278">
                <a:moveTo>
                  <a:pt x="0" y="278"/>
                </a:moveTo>
                <a:lnTo>
                  <a:pt x="521" y="138"/>
                </a:lnTo>
                <a:lnTo>
                  <a:pt x="0" y="0"/>
                </a:lnTo>
                <a:lnTo>
                  <a:pt x="0" y="278"/>
                </a:lnTo>
                <a:close/>
              </a:path>
            </a:pathLst>
          </a:custGeom>
          <a:solidFill>
            <a:schemeClr val="bg2"/>
          </a:solidFill>
          <a:ln>
            <a:noFill/>
          </a:ln>
          <a:extLst/>
        </p:spPr>
        <p:txBody>
          <a:bodyPr/>
          <a:lstStyle/>
          <a:p>
            <a:endParaRPr lang="es-MX" dirty="0"/>
          </a:p>
        </p:txBody>
      </p:sp>
      <p:sp>
        <p:nvSpPr>
          <p:cNvPr id="222" name="Rectangle 61"/>
          <p:cNvSpPr>
            <a:spLocks noChangeArrowheads="1"/>
          </p:cNvSpPr>
          <p:nvPr/>
        </p:nvSpPr>
        <p:spPr bwMode="auto">
          <a:xfrm>
            <a:off x="5915274" y="5246561"/>
            <a:ext cx="271462" cy="30162"/>
          </a:xfrm>
          <a:prstGeom prst="rect">
            <a:avLst/>
          </a:prstGeom>
          <a:solidFill>
            <a:srgbClr val="002060"/>
          </a:solidFill>
          <a:ln>
            <a:noFill/>
          </a:ln>
          <a:extLst/>
        </p:spPr>
        <p:txBody>
          <a:bodyPr/>
          <a:lstStyle/>
          <a:p>
            <a:endParaRPr lang="es-MX" dirty="0"/>
          </a:p>
        </p:txBody>
      </p:sp>
      <p:sp>
        <p:nvSpPr>
          <p:cNvPr id="223" name="Freeform 62"/>
          <p:cNvSpPr>
            <a:spLocks/>
          </p:cNvSpPr>
          <p:nvPr/>
        </p:nvSpPr>
        <p:spPr bwMode="auto">
          <a:xfrm>
            <a:off x="6148636" y="5205286"/>
            <a:ext cx="206375" cy="111125"/>
          </a:xfrm>
          <a:custGeom>
            <a:avLst/>
            <a:gdLst>
              <a:gd name="T0" fmla="*/ 0 w 521"/>
              <a:gd name="T1" fmla="*/ 278 h 278"/>
              <a:gd name="T2" fmla="*/ 521 w 521"/>
              <a:gd name="T3" fmla="*/ 138 h 278"/>
              <a:gd name="T4" fmla="*/ 0 w 521"/>
              <a:gd name="T5" fmla="*/ 0 h 278"/>
              <a:gd name="T6" fmla="*/ 0 w 521"/>
              <a:gd name="T7" fmla="*/ 278 h 278"/>
              <a:gd name="T8" fmla="*/ 0 60000 65536"/>
              <a:gd name="T9" fmla="*/ 0 60000 65536"/>
              <a:gd name="T10" fmla="*/ 0 60000 65536"/>
              <a:gd name="T11" fmla="*/ 0 60000 65536"/>
              <a:gd name="T12" fmla="*/ 0 w 521"/>
              <a:gd name="T13" fmla="*/ 0 h 278"/>
              <a:gd name="T14" fmla="*/ 521 w 521"/>
              <a:gd name="T15" fmla="*/ 278 h 278"/>
            </a:gdLst>
            <a:ahLst/>
            <a:cxnLst>
              <a:cxn ang="T8">
                <a:pos x="T0" y="T1"/>
              </a:cxn>
              <a:cxn ang="T9">
                <a:pos x="T2" y="T3"/>
              </a:cxn>
              <a:cxn ang="T10">
                <a:pos x="T4" y="T5"/>
              </a:cxn>
              <a:cxn ang="T11">
                <a:pos x="T6" y="T7"/>
              </a:cxn>
            </a:cxnLst>
            <a:rect l="T12" t="T13" r="T14" b="T15"/>
            <a:pathLst>
              <a:path w="521" h="278">
                <a:moveTo>
                  <a:pt x="0" y="278"/>
                </a:moveTo>
                <a:lnTo>
                  <a:pt x="521" y="138"/>
                </a:lnTo>
                <a:lnTo>
                  <a:pt x="0" y="0"/>
                </a:lnTo>
                <a:lnTo>
                  <a:pt x="0" y="278"/>
                </a:lnTo>
                <a:close/>
              </a:path>
            </a:pathLst>
          </a:custGeom>
          <a:solidFill>
            <a:schemeClr val="bg2"/>
          </a:solidFill>
          <a:ln>
            <a:noFill/>
          </a:ln>
          <a:extLst/>
        </p:spPr>
        <p:txBody>
          <a:bodyPr/>
          <a:lstStyle/>
          <a:p>
            <a:endParaRPr lang="es-MX" dirty="0"/>
          </a:p>
        </p:txBody>
      </p:sp>
      <p:sp>
        <p:nvSpPr>
          <p:cNvPr id="224" name="Freeform 63"/>
          <p:cNvSpPr>
            <a:spLocks/>
          </p:cNvSpPr>
          <p:nvPr/>
        </p:nvSpPr>
        <p:spPr bwMode="auto">
          <a:xfrm>
            <a:off x="4122986" y="5079873"/>
            <a:ext cx="115888" cy="115888"/>
          </a:xfrm>
          <a:custGeom>
            <a:avLst/>
            <a:gdLst>
              <a:gd name="T0" fmla="*/ 0 w 292"/>
              <a:gd name="T1" fmla="*/ 293 h 293"/>
              <a:gd name="T2" fmla="*/ 0 w 292"/>
              <a:gd name="T3" fmla="*/ 293 h 293"/>
              <a:gd name="T4" fmla="*/ 14 w 292"/>
              <a:gd name="T5" fmla="*/ 292 h 293"/>
              <a:gd name="T6" fmla="*/ 29 w 292"/>
              <a:gd name="T7" fmla="*/ 291 h 293"/>
              <a:gd name="T8" fmla="*/ 44 w 292"/>
              <a:gd name="T9" fmla="*/ 289 h 293"/>
              <a:gd name="T10" fmla="*/ 60 w 292"/>
              <a:gd name="T11" fmla="*/ 286 h 293"/>
              <a:gd name="T12" fmla="*/ 86 w 292"/>
              <a:gd name="T13" fmla="*/ 279 h 293"/>
              <a:gd name="T14" fmla="*/ 114 w 292"/>
              <a:gd name="T15" fmla="*/ 269 h 293"/>
              <a:gd name="T16" fmla="*/ 140 w 292"/>
              <a:gd name="T17" fmla="*/ 257 h 293"/>
              <a:gd name="T18" fmla="*/ 163 w 292"/>
              <a:gd name="T19" fmla="*/ 242 h 293"/>
              <a:gd name="T20" fmla="*/ 186 w 292"/>
              <a:gd name="T21" fmla="*/ 225 h 293"/>
              <a:gd name="T22" fmla="*/ 206 w 292"/>
              <a:gd name="T23" fmla="*/ 207 h 293"/>
              <a:gd name="T24" fmla="*/ 225 w 292"/>
              <a:gd name="T25" fmla="*/ 185 h 293"/>
              <a:gd name="T26" fmla="*/ 243 w 292"/>
              <a:gd name="T27" fmla="*/ 163 h 293"/>
              <a:gd name="T28" fmla="*/ 257 w 292"/>
              <a:gd name="T29" fmla="*/ 139 h 293"/>
              <a:gd name="T30" fmla="*/ 270 w 292"/>
              <a:gd name="T31" fmla="*/ 113 h 293"/>
              <a:gd name="T32" fmla="*/ 279 w 292"/>
              <a:gd name="T33" fmla="*/ 87 h 293"/>
              <a:gd name="T34" fmla="*/ 286 w 292"/>
              <a:gd name="T35" fmla="*/ 60 h 293"/>
              <a:gd name="T36" fmla="*/ 289 w 292"/>
              <a:gd name="T37" fmla="*/ 44 h 293"/>
              <a:gd name="T38" fmla="*/ 291 w 292"/>
              <a:gd name="T39" fmla="*/ 29 h 293"/>
              <a:gd name="T40" fmla="*/ 292 w 292"/>
              <a:gd name="T41" fmla="*/ 15 h 293"/>
              <a:gd name="T42" fmla="*/ 292 w 292"/>
              <a:gd name="T43" fmla="*/ 0 h 293"/>
              <a:gd name="T44" fmla="*/ 137 w 292"/>
              <a:gd name="T45" fmla="*/ 0 h 293"/>
              <a:gd name="T46" fmla="*/ 137 w 292"/>
              <a:gd name="T47" fmla="*/ 7 h 293"/>
              <a:gd name="T48" fmla="*/ 136 w 292"/>
              <a:gd name="T49" fmla="*/ 14 h 293"/>
              <a:gd name="T50" fmla="*/ 135 w 292"/>
              <a:gd name="T51" fmla="*/ 21 h 293"/>
              <a:gd name="T52" fmla="*/ 134 w 292"/>
              <a:gd name="T53" fmla="*/ 25 h 293"/>
              <a:gd name="T54" fmla="*/ 131 w 292"/>
              <a:gd name="T55" fmla="*/ 40 h 293"/>
              <a:gd name="T56" fmla="*/ 127 w 292"/>
              <a:gd name="T57" fmla="*/ 53 h 293"/>
              <a:gd name="T58" fmla="*/ 120 w 292"/>
              <a:gd name="T59" fmla="*/ 65 h 293"/>
              <a:gd name="T60" fmla="*/ 114 w 292"/>
              <a:gd name="T61" fmla="*/ 76 h 293"/>
              <a:gd name="T62" fmla="*/ 105 w 292"/>
              <a:gd name="T63" fmla="*/ 87 h 293"/>
              <a:gd name="T64" fmla="*/ 97 w 292"/>
              <a:gd name="T65" fmla="*/ 96 h 293"/>
              <a:gd name="T66" fmla="*/ 87 w 292"/>
              <a:gd name="T67" fmla="*/ 106 h 293"/>
              <a:gd name="T68" fmla="*/ 76 w 292"/>
              <a:gd name="T69" fmla="*/ 113 h 293"/>
              <a:gd name="T70" fmla="*/ 66 w 292"/>
              <a:gd name="T71" fmla="*/ 120 h 293"/>
              <a:gd name="T72" fmla="*/ 54 w 292"/>
              <a:gd name="T73" fmla="*/ 126 h 293"/>
              <a:gd name="T74" fmla="*/ 41 w 292"/>
              <a:gd name="T75" fmla="*/ 131 h 293"/>
              <a:gd name="T76" fmla="*/ 26 w 292"/>
              <a:gd name="T77" fmla="*/ 135 h 293"/>
              <a:gd name="T78" fmla="*/ 20 w 292"/>
              <a:gd name="T79" fmla="*/ 135 h 293"/>
              <a:gd name="T80" fmla="*/ 14 w 292"/>
              <a:gd name="T81" fmla="*/ 136 h 293"/>
              <a:gd name="T82" fmla="*/ 7 w 292"/>
              <a:gd name="T83" fmla="*/ 137 h 293"/>
              <a:gd name="T84" fmla="*/ 0 w 292"/>
              <a:gd name="T85" fmla="*/ 137 h 293"/>
              <a:gd name="T86" fmla="*/ 0 w 292"/>
              <a:gd name="T87" fmla="*/ 137 h 293"/>
              <a:gd name="T88" fmla="*/ 0 w 292"/>
              <a:gd name="T89" fmla="*/ 293 h 293"/>
              <a:gd name="T90" fmla="*/ 0 w 292"/>
              <a:gd name="T91" fmla="*/ 293 h 293"/>
              <a:gd name="T92" fmla="*/ 0 w 292"/>
              <a:gd name="T93" fmla="*/ 293 h 2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2"/>
              <a:gd name="T142" fmla="*/ 0 h 293"/>
              <a:gd name="T143" fmla="*/ 292 w 292"/>
              <a:gd name="T144" fmla="*/ 293 h 2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2" h="293">
                <a:moveTo>
                  <a:pt x="0" y="293"/>
                </a:moveTo>
                <a:lnTo>
                  <a:pt x="0" y="293"/>
                </a:lnTo>
                <a:lnTo>
                  <a:pt x="14" y="292"/>
                </a:lnTo>
                <a:lnTo>
                  <a:pt x="29" y="291"/>
                </a:lnTo>
                <a:lnTo>
                  <a:pt x="44" y="289"/>
                </a:lnTo>
                <a:lnTo>
                  <a:pt x="60" y="286"/>
                </a:lnTo>
                <a:lnTo>
                  <a:pt x="86" y="279"/>
                </a:lnTo>
                <a:lnTo>
                  <a:pt x="114" y="269"/>
                </a:lnTo>
                <a:lnTo>
                  <a:pt x="140" y="257"/>
                </a:lnTo>
                <a:lnTo>
                  <a:pt x="163" y="242"/>
                </a:lnTo>
                <a:lnTo>
                  <a:pt x="186" y="225"/>
                </a:lnTo>
                <a:lnTo>
                  <a:pt x="206" y="207"/>
                </a:lnTo>
                <a:lnTo>
                  <a:pt x="225" y="185"/>
                </a:lnTo>
                <a:lnTo>
                  <a:pt x="243" y="163"/>
                </a:lnTo>
                <a:lnTo>
                  <a:pt x="257" y="139"/>
                </a:lnTo>
                <a:lnTo>
                  <a:pt x="270" y="113"/>
                </a:lnTo>
                <a:lnTo>
                  <a:pt x="279" y="87"/>
                </a:lnTo>
                <a:lnTo>
                  <a:pt x="286" y="60"/>
                </a:lnTo>
                <a:lnTo>
                  <a:pt x="289" y="44"/>
                </a:lnTo>
                <a:lnTo>
                  <a:pt x="291" y="29"/>
                </a:lnTo>
                <a:lnTo>
                  <a:pt x="292" y="15"/>
                </a:lnTo>
                <a:lnTo>
                  <a:pt x="292" y="0"/>
                </a:lnTo>
                <a:lnTo>
                  <a:pt x="137" y="0"/>
                </a:lnTo>
                <a:lnTo>
                  <a:pt x="137" y="7"/>
                </a:lnTo>
                <a:lnTo>
                  <a:pt x="136" y="14"/>
                </a:lnTo>
                <a:lnTo>
                  <a:pt x="135" y="21"/>
                </a:lnTo>
                <a:lnTo>
                  <a:pt x="134" y="25"/>
                </a:lnTo>
                <a:lnTo>
                  <a:pt x="131" y="40"/>
                </a:lnTo>
                <a:lnTo>
                  <a:pt x="127" y="53"/>
                </a:lnTo>
                <a:lnTo>
                  <a:pt x="120" y="65"/>
                </a:lnTo>
                <a:lnTo>
                  <a:pt x="114" y="76"/>
                </a:lnTo>
                <a:lnTo>
                  <a:pt x="105" y="87"/>
                </a:lnTo>
                <a:lnTo>
                  <a:pt x="97" y="96"/>
                </a:lnTo>
                <a:lnTo>
                  <a:pt x="87" y="106"/>
                </a:lnTo>
                <a:lnTo>
                  <a:pt x="76" y="113"/>
                </a:lnTo>
                <a:lnTo>
                  <a:pt x="66" y="120"/>
                </a:lnTo>
                <a:lnTo>
                  <a:pt x="54" y="126"/>
                </a:lnTo>
                <a:lnTo>
                  <a:pt x="41" y="131"/>
                </a:lnTo>
                <a:lnTo>
                  <a:pt x="26" y="135"/>
                </a:lnTo>
                <a:lnTo>
                  <a:pt x="20" y="135"/>
                </a:lnTo>
                <a:lnTo>
                  <a:pt x="14" y="136"/>
                </a:lnTo>
                <a:lnTo>
                  <a:pt x="7" y="137"/>
                </a:lnTo>
                <a:lnTo>
                  <a:pt x="0" y="137"/>
                </a:lnTo>
                <a:lnTo>
                  <a:pt x="0" y="29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25" name="Freeform 64"/>
          <p:cNvSpPr>
            <a:spLocks/>
          </p:cNvSpPr>
          <p:nvPr/>
        </p:nvSpPr>
        <p:spPr bwMode="auto">
          <a:xfrm>
            <a:off x="4007099" y="5079873"/>
            <a:ext cx="115887" cy="115888"/>
          </a:xfrm>
          <a:custGeom>
            <a:avLst/>
            <a:gdLst>
              <a:gd name="T0" fmla="*/ 0 w 293"/>
              <a:gd name="T1" fmla="*/ 0 h 293"/>
              <a:gd name="T2" fmla="*/ 0 w 293"/>
              <a:gd name="T3" fmla="*/ 0 h 293"/>
              <a:gd name="T4" fmla="*/ 0 w 293"/>
              <a:gd name="T5" fmla="*/ 15 h 293"/>
              <a:gd name="T6" fmla="*/ 1 w 293"/>
              <a:gd name="T7" fmla="*/ 29 h 293"/>
              <a:gd name="T8" fmla="*/ 3 w 293"/>
              <a:gd name="T9" fmla="*/ 44 h 293"/>
              <a:gd name="T10" fmla="*/ 6 w 293"/>
              <a:gd name="T11" fmla="*/ 60 h 293"/>
              <a:gd name="T12" fmla="*/ 13 w 293"/>
              <a:gd name="T13" fmla="*/ 87 h 293"/>
              <a:gd name="T14" fmla="*/ 24 w 293"/>
              <a:gd name="T15" fmla="*/ 113 h 293"/>
              <a:gd name="T16" fmla="*/ 35 w 293"/>
              <a:gd name="T17" fmla="*/ 139 h 293"/>
              <a:gd name="T18" fmla="*/ 49 w 293"/>
              <a:gd name="T19" fmla="*/ 163 h 293"/>
              <a:gd name="T20" fmla="*/ 67 w 293"/>
              <a:gd name="T21" fmla="*/ 185 h 293"/>
              <a:gd name="T22" fmla="*/ 86 w 293"/>
              <a:gd name="T23" fmla="*/ 207 h 293"/>
              <a:gd name="T24" fmla="*/ 106 w 293"/>
              <a:gd name="T25" fmla="*/ 225 h 293"/>
              <a:gd name="T26" fmla="*/ 129 w 293"/>
              <a:gd name="T27" fmla="*/ 242 h 293"/>
              <a:gd name="T28" fmla="*/ 154 w 293"/>
              <a:gd name="T29" fmla="*/ 257 h 293"/>
              <a:gd name="T30" fmla="*/ 179 w 293"/>
              <a:gd name="T31" fmla="*/ 269 h 293"/>
              <a:gd name="T32" fmla="*/ 206 w 293"/>
              <a:gd name="T33" fmla="*/ 279 h 293"/>
              <a:gd name="T34" fmla="*/ 232 w 293"/>
              <a:gd name="T35" fmla="*/ 286 h 293"/>
              <a:gd name="T36" fmla="*/ 248 w 293"/>
              <a:gd name="T37" fmla="*/ 289 h 293"/>
              <a:gd name="T38" fmla="*/ 263 w 293"/>
              <a:gd name="T39" fmla="*/ 291 h 293"/>
              <a:gd name="T40" fmla="*/ 278 w 293"/>
              <a:gd name="T41" fmla="*/ 292 h 293"/>
              <a:gd name="T42" fmla="*/ 293 w 293"/>
              <a:gd name="T43" fmla="*/ 293 h 293"/>
              <a:gd name="T44" fmla="*/ 293 w 293"/>
              <a:gd name="T45" fmla="*/ 137 h 293"/>
              <a:gd name="T46" fmla="*/ 286 w 293"/>
              <a:gd name="T47" fmla="*/ 137 h 293"/>
              <a:gd name="T48" fmla="*/ 278 w 293"/>
              <a:gd name="T49" fmla="*/ 136 h 293"/>
              <a:gd name="T50" fmla="*/ 272 w 293"/>
              <a:gd name="T51" fmla="*/ 135 h 293"/>
              <a:gd name="T52" fmla="*/ 266 w 293"/>
              <a:gd name="T53" fmla="*/ 135 h 293"/>
              <a:gd name="T54" fmla="*/ 251 w 293"/>
              <a:gd name="T55" fmla="*/ 131 h 293"/>
              <a:gd name="T56" fmla="*/ 239 w 293"/>
              <a:gd name="T57" fmla="*/ 126 h 293"/>
              <a:gd name="T58" fmla="*/ 228 w 293"/>
              <a:gd name="T59" fmla="*/ 120 h 293"/>
              <a:gd name="T60" fmla="*/ 216 w 293"/>
              <a:gd name="T61" fmla="*/ 113 h 293"/>
              <a:gd name="T62" fmla="*/ 205 w 293"/>
              <a:gd name="T63" fmla="*/ 106 h 293"/>
              <a:gd name="T64" fmla="*/ 195 w 293"/>
              <a:gd name="T65" fmla="*/ 96 h 293"/>
              <a:gd name="T66" fmla="*/ 187 w 293"/>
              <a:gd name="T67" fmla="*/ 87 h 293"/>
              <a:gd name="T68" fmla="*/ 178 w 293"/>
              <a:gd name="T69" fmla="*/ 76 h 293"/>
              <a:gd name="T70" fmla="*/ 172 w 293"/>
              <a:gd name="T71" fmla="*/ 65 h 293"/>
              <a:gd name="T72" fmla="*/ 165 w 293"/>
              <a:gd name="T73" fmla="*/ 53 h 293"/>
              <a:gd name="T74" fmla="*/ 161 w 293"/>
              <a:gd name="T75" fmla="*/ 40 h 293"/>
              <a:gd name="T76" fmla="*/ 158 w 293"/>
              <a:gd name="T77" fmla="*/ 25 h 293"/>
              <a:gd name="T78" fmla="*/ 157 w 293"/>
              <a:gd name="T79" fmla="*/ 21 h 293"/>
              <a:gd name="T80" fmla="*/ 156 w 293"/>
              <a:gd name="T81" fmla="*/ 14 h 293"/>
              <a:gd name="T82" fmla="*/ 156 w 293"/>
              <a:gd name="T83" fmla="*/ 7 h 293"/>
              <a:gd name="T84" fmla="*/ 156 w 293"/>
              <a:gd name="T85" fmla="*/ 0 h 293"/>
              <a:gd name="T86" fmla="*/ 156 w 293"/>
              <a:gd name="T87" fmla="*/ 0 h 293"/>
              <a:gd name="T88" fmla="*/ 0 w 293"/>
              <a:gd name="T89" fmla="*/ 0 h 293"/>
              <a:gd name="T90" fmla="*/ 0 w 293"/>
              <a:gd name="T91" fmla="*/ 0 h 293"/>
              <a:gd name="T92" fmla="*/ 0 w 293"/>
              <a:gd name="T93" fmla="*/ 0 h 2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293"/>
              <a:gd name="T143" fmla="*/ 293 w 293"/>
              <a:gd name="T144" fmla="*/ 293 h 2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293">
                <a:moveTo>
                  <a:pt x="0" y="0"/>
                </a:moveTo>
                <a:lnTo>
                  <a:pt x="0" y="0"/>
                </a:lnTo>
                <a:lnTo>
                  <a:pt x="0" y="15"/>
                </a:lnTo>
                <a:lnTo>
                  <a:pt x="1" y="29"/>
                </a:lnTo>
                <a:lnTo>
                  <a:pt x="3" y="44"/>
                </a:lnTo>
                <a:lnTo>
                  <a:pt x="6" y="60"/>
                </a:lnTo>
                <a:lnTo>
                  <a:pt x="13" y="87"/>
                </a:lnTo>
                <a:lnTo>
                  <a:pt x="24" y="113"/>
                </a:lnTo>
                <a:lnTo>
                  <a:pt x="35" y="139"/>
                </a:lnTo>
                <a:lnTo>
                  <a:pt x="49" y="163"/>
                </a:lnTo>
                <a:lnTo>
                  <a:pt x="67" y="185"/>
                </a:lnTo>
                <a:lnTo>
                  <a:pt x="86" y="207"/>
                </a:lnTo>
                <a:lnTo>
                  <a:pt x="106" y="225"/>
                </a:lnTo>
                <a:lnTo>
                  <a:pt x="129" y="242"/>
                </a:lnTo>
                <a:lnTo>
                  <a:pt x="154" y="257"/>
                </a:lnTo>
                <a:lnTo>
                  <a:pt x="179" y="269"/>
                </a:lnTo>
                <a:lnTo>
                  <a:pt x="206" y="279"/>
                </a:lnTo>
                <a:lnTo>
                  <a:pt x="232" y="286"/>
                </a:lnTo>
                <a:lnTo>
                  <a:pt x="248" y="289"/>
                </a:lnTo>
                <a:lnTo>
                  <a:pt x="263" y="291"/>
                </a:lnTo>
                <a:lnTo>
                  <a:pt x="278" y="292"/>
                </a:lnTo>
                <a:lnTo>
                  <a:pt x="293" y="293"/>
                </a:lnTo>
                <a:lnTo>
                  <a:pt x="293" y="137"/>
                </a:lnTo>
                <a:lnTo>
                  <a:pt x="286" y="137"/>
                </a:lnTo>
                <a:lnTo>
                  <a:pt x="278" y="136"/>
                </a:lnTo>
                <a:lnTo>
                  <a:pt x="272" y="135"/>
                </a:lnTo>
                <a:lnTo>
                  <a:pt x="266" y="135"/>
                </a:lnTo>
                <a:lnTo>
                  <a:pt x="251" y="131"/>
                </a:lnTo>
                <a:lnTo>
                  <a:pt x="239" y="126"/>
                </a:lnTo>
                <a:lnTo>
                  <a:pt x="228" y="120"/>
                </a:lnTo>
                <a:lnTo>
                  <a:pt x="216" y="113"/>
                </a:lnTo>
                <a:lnTo>
                  <a:pt x="205" y="106"/>
                </a:lnTo>
                <a:lnTo>
                  <a:pt x="195" y="96"/>
                </a:lnTo>
                <a:lnTo>
                  <a:pt x="187" y="87"/>
                </a:lnTo>
                <a:lnTo>
                  <a:pt x="178" y="76"/>
                </a:lnTo>
                <a:lnTo>
                  <a:pt x="172" y="65"/>
                </a:lnTo>
                <a:lnTo>
                  <a:pt x="165" y="53"/>
                </a:lnTo>
                <a:lnTo>
                  <a:pt x="161" y="40"/>
                </a:lnTo>
                <a:lnTo>
                  <a:pt x="158" y="25"/>
                </a:lnTo>
                <a:lnTo>
                  <a:pt x="157" y="21"/>
                </a:lnTo>
                <a:lnTo>
                  <a:pt x="156" y="14"/>
                </a:lnTo>
                <a:lnTo>
                  <a:pt x="156" y="7"/>
                </a:lnTo>
                <a:lnTo>
                  <a:pt x="156"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26" name="Freeform 65"/>
          <p:cNvSpPr>
            <a:spLocks/>
          </p:cNvSpPr>
          <p:nvPr/>
        </p:nvSpPr>
        <p:spPr bwMode="auto">
          <a:xfrm>
            <a:off x="4007099" y="4968748"/>
            <a:ext cx="115887" cy="117475"/>
          </a:xfrm>
          <a:custGeom>
            <a:avLst/>
            <a:gdLst>
              <a:gd name="T0" fmla="*/ 293 w 293"/>
              <a:gd name="T1" fmla="*/ 0 h 293"/>
              <a:gd name="T2" fmla="*/ 293 w 293"/>
              <a:gd name="T3" fmla="*/ 0 h 293"/>
              <a:gd name="T4" fmla="*/ 278 w 293"/>
              <a:gd name="T5" fmla="*/ 1 h 293"/>
              <a:gd name="T6" fmla="*/ 263 w 293"/>
              <a:gd name="T7" fmla="*/ 2 h 293"/>
              <a:gd name="T8" fmla="*/ 248 w 293"/>
              <a:gd name="T9" fmla="*/ 3 h 293"/>
              <a:gd name="T10" fmla="*/ 232 w 293"/>
              <a:gd name="T11" fmla="*/ 6 h 293"/>
              <a:gd name="T12" fmla="*/ 206 w 293"/>
              <a:gd name="T13" fmla="*/ 14 h 293"/>
              <a:gd name="T14" fmla="*/ 179 w 293"/>
              <a:gd name="T15" fmla="*/ 23 h 293"/>
              <a:gd name="T16" fmla="*/ 154 w 293"/>
              <a:gd name="T17" fmla="*/ 35 h 293"/>
              <a:gd name="T18" fmla="*/ 129 w 293"/>
              <a:gd name="T19" fmla="*/ 50 h 293"/>
              <a:gd name="T20" fmla="*/ 106 w 293"/>
              <a:gd name="T21" fmla="*/ 67 h 293"/>
              <a:gd name="T22" fmla="*/ 86 w 293"/>
              <a:gd name="T23" fmla="*/ 85 h 293"/>
              <a:gd name="T24" fmla="*/ 67 w 293"/>
              <a:gd name="T25" fmla="*/ 107 h 293"/>
              <a:gd name="T26" fmla="*/ 49 w 293"/>
              <a:gd name="T27" fmla="*/ 128 h 293"/>
              <a:gd name="T28" fmla="*/ 35 w 293"/>
              <a:gd name="T29" fmla="*/ 153 h 293"/>
              <a:gd name="T30" fmla="*/ 24 w 293"/>
              <a:gd name="T31" fmla="*/ 179 h 293"/>
              <a:gd name="T32" fmla="*/ 13 w 293"/>
              <a:gd name="T33" fmla="*/ 206 h 293"/>
              <a:gd name="T34" fmla="*/ 6 w 293"/>
              <a:gd name="T35" fmla="*/ 231 h 293"/>
              <a:gd name="T36" fmla="*/ 3 w 293"/>
              <a:gd name="T37" fmla="*/ 249 h 293"/>
              <a:gd name="T38" fmla="*/ 1 w 293"/>
              <a:gd name="T39" fmla="*/ 263 h 293"/>
              <a:gd name="T40" fmla="*/ 0 w 293"/>
              <a:gd name="T41" fmla="*/ 278 h 293"/>
              <a:gd name="T42" fmla="*/ 0 w 293"/>
              <a:gd name="T43" fmla="*/ 293 h 293"/>
              <a:gd name="T44" fmla="*/ 156 w 293"/>
              <a:gd name="T45" fmla="*/ 293 h 293"/>
              <a:gd name="T46" fmla="*/ 156 w 293"/>
              <a:gd name="T47" fmla="*/ 285 h 293"/>
              <a:gd name="T48" fmla="*/ 156 w 293"/>
              <a:gd name="T49" fmla="*/ 278 h 293"/>
              <a:gd name="T50" fmla="*/ 157 w 293"/>
              <a:gd name="T51" fmla="*/ 271 h 293"/>
              <a:gd name="T52" fmla="*/ 158 w 293"/>
              <a:gd name="T53" fmla="*/ 267 h 293"/>
              <a:gd name="T54" fmla="*/ 161 w 293"/>
              <a:gd name="T55" fmla="*/ 252 h 293"/>
              <a:gd name="T56" fmla="*/ 165 w 293"/>
              <a:gd name="T57" fmla="*/ 239 h 293"/>
              <a:gd name="T58" fmla="*/ 172 w 293"/>
              <a:gd name="T59" fmla="*/ 227 h 293"/>
              <a:gd name="T60" fmla="*/ 178 w 293"/>
              <a:gd name="T61" fmla="*/ 215 h 293"/>
              <a:gd name="T62" fmla="*/ 187 w 293"/>
              <a:gd name="T63" fmla="*/ 205 h 293"/>
              <a:gd name="T64" fmla="*/ 195 w 293"/>
              <a:gd name="T65" fmla="*/ 195 h 293"/>
              <a:gd name="T66" fmla="*/ 205 w 293"/>
              <a:gd name="T67" fmla="*/ 186 h 293"/>
              <a:gd name="T68" fmla="*/ 216 w 293"/>
              <a:gd name="T69" fmla="*/ 179 h 293"/>
              <a:gd name="T70" fmla="*/ 228 w 293"/>
              <a:gd name="T71" fmla="*/ 171 h 293"/>
              <a:gd name="T72" fmla="*/ 239 w 293"/>
              <a:gd name="T73" fmla="*/ 166 h 293"/>
              <a:gd name="T74" fmla="*/ 251 w 293"/>
              <a:gd name="T75" fmla="*/ 162 h 293"/>
              <a:gd name="T76" fmla="*/ 266 w 293"/>
              <a:gd name="T77" fmla="*/ 157 h 293"/>
              <a:gd name="T78" fmla="*/ 272 w 293"/>
              <a:gd name="T79" fmla="*/ 156 h 293"/>
              <a:gd name="T80" fmla="*/ 278 w 293"/>
              <a:gd name="T81" fmla="*/ 155 h 293"/>
              <a:gd name="T82" fmla="*/ 286 w 293"/>
              <a:gd name="T83" fmla="*/ 155 h 293"/>
              <a:gd name="T84" fmla="*/ 293 w 293"/>
              <a:gd name="T85" fmla="*/ 155 h 293"/>
              <a:gd name="T86" fmla="*/ 293 w 293"/>
              <a:gd name="T87" fmla="*/ 155 h 293"/>
              <a:gd name="T88" fmla="*/ 293 w 293"/>
              <a:gd name="T89" fmla="*/ 0 h 293"/>
              <a:gd name="T90" fmla="*/ 293 w 293"/>
              <a:gd name="T91" fmla="*/ 0 h 293"/>
              <a:gd name="T92" fmla="*/ 293 w 293"/>
              <a:gd name="T93" fmla="*/ 0 h 2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293"/>
              <a:gd name="T143" fmla="*/ 293 w 293"/>
              <a:gd name="T144" fmla="*/ 293 h 2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293">
                <a:moveTo>
                  <a:pt x="293" y="0"/>
                </a:moveTo>
                <a:lnTo>
                  <a:pt x="293" y="0"/>
                </a:lnTo>
                <a:lnTo>
                  <a:pt x="278" y="1"/>
                </a:lnTo>
                <a:lnTo>
                  <a:pt x="263" y="2"/>
                </a:lnTo>
                <a:lnTo>
                  <a:pt x="248" y="3"/>
                </a:lnTo>
                <a:lnTo>
                  <a:pt x="232" y="6"/>
                </a:lnTo>
                <a:lnTo>
                  <a:pt x="206" y="14"/>
                </a:lnTo>
                <a:lnTo>
                  <a:pt x="179" y="23"/>
                </a:lnTo>
                <a:lnTo>
                  <a:pt x="154" y="35"/>
                </a:lnTo>
                <a:lnTo>
                  <a:pt x="129" y="50"/>
                </a:lnTo>
                <a:lnTo>
                  <a:pt x="106" y="67"/>
                </a:lnTo>
                <a:lnTo>
                  <a:pt x="86" y="85"/>
                </a:lnTo>
                <a:lnTo>
                  <a:pt x="67" y="107"/>
                </a:lnTo>
                <a:lnTo>
                  <a:pt x="49" y="128"/>
                </a:lnTo>
                <a:lnTo>
                  <a:pt x="35" y="153"/>
                </a:lnTo>
                <a:lnTo>
                  <a:pt x="24" y="179"/>
                </a:lnTo>
                <a:lnTo>
                  <a:pt x="13" y="206"/>
                </a:lnTo>
                <a:lnTo>
                  <a:pt x="6" y="231"/>
                </a:lnTo>
                <a:lnTo>
                  <a:pt x="3" y="249"/>
                </a:lnTo>
                <a:lnTo>
                  <a:pt x="1" y="263"/>
                </a:lnTo>
                <a:lnTo>
                  <a:pt x="0" y="278"/>
                </a:lnTo>
                <a:lnTo>
                  <a:pt x="0" y="293"/>
                </a:lnTo>
                <a:lnTo>
                  <a:pt x="156" y="293"/>
                </a:lnTo>
                <a:lnTo>
                  <a:pt x="156" y="285"/>
                </a:lnTo>
                <a:lnTo>
                  <a:pt x="156" y="278"/>
                </a:lnTo>
                <a:lnTo>
                  <a:pt x="157" y="271"/>
                </a:lnTo>
                <a:lnTo>
                  <a:pt x="158" y="267"/>
                </a:lnTo>
                <a:lnTo>
                  <a:pt x="161" y="252"/>
                </a:lnTo>
                <a:lnTo>
                  <a:pt x="165" y="239"/>
                </a:lnTo>
                <a:lnTo>
                  <a:pt x="172" y="227"/>
                </a:lnTo>
                <a:lnTo>
                  <a:pt x="178" y="215"/>
                </a:lnTo>
                <a:lnTo>
                  <a:pt x="187" y="205"/>
                </a:lnTo>
                <a:lnTo>
                  <a:pt x="195" y="195"/>
                </a:lnTo>
                <a:lnTo>
                  <a:pt x="205" y="186"/>
                </a:lnTo>
                <a:lnTo>
                  <a:pt x="216" y="179"/>
                </a:lnTo>
                <a:lnTo>
                  <a:pt x="228" y="171"/>
                </a:lnTo>
                <a:lnTo>
                  <a:pt x="239" y="166"/>
                </a:lnTo>
                <a:lnTo>
                  <a:pt x="251" y="162"/>
                </a:lnTo>
                <a:lnTo>
                  <a:pt x="266" y="157"/>
                </a:lnTo>
                <a:lnTo>
                  <a:pt x="272" y="156"/>
                </a:lnTo>
                <a:lnTo>
                  <a:pt x="278" y="155"/>
                </a:lnTo>
                <a:lnTo>
                  <a:pt x="286" y="155"/>
                </a:lnTo>
                <a:lnTo>
                  <a:pt x="293" y="155"/>
                </a:lnTo>
                <a:lnTo>
                  <a:pt x="293"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27" name="Freeform 66"/>
          <p:cNvSpPr>
            <a:spLocks/>
          </p:cNvSpPr>
          <p:nvPr/>
        </p:nvSpPr>
        <p:spPr bwMode="auto">
          <a:xfrm>
            <a:off x="4122986" y="4968748"/>
            <a:ext cx="115888" cy="117475"/>
          </a:xfrm>
          <a:custGeom>
            <a:avLst/>
            <a:gdLst>
              <a:gd name="T0" fmla="*/ 292 w 292"/>
              <a:gd name="T1" fmla="*/ 293 h 293"/>
              <a:gd name="T2" fmla="*/ 292 w 292"/>
              <a:gd name="T3" fmla="*/ 278 h 293"/>
              <a:gd name="T4" fmla="*/ 291 w 292"/>
              <a:gd name="T5" fmla="*/ 263 h 293"/>
              <a:gd name="T6" fmla="*/ 289 w 292"/>
              <a:gd name="T7" fmla="*/ 249 h 293"/>
              <a:gd name="T8" fmla="*/ 286 w 292"/>
              <a:gd name="T9" fmla="*/ 231 h 293"/>
              <a:gd name="T10" fmla="*/ 279 w 292"/>
              <a:gd name="T11" fmla="*/ 206 h 293"/>
              <a:gd name="T12" fmla="*/ 270 w 292"/>
              <a:gd name="T13" fmla="*/ 179 h 293"/>
              <a:gd name="T14" fmla="*/ 257 w 292"/>
              <a:gd name="T15" fmla="*/ 153 h 293"/>
              <a:gd name="T16" fmla="*/ 243 w 292"/>
              <a:gd name="T17" fmla="*/ 128 h 293"/>
              <a:gd name="T18" fmla="*/ 225 w 292"/>
              <a:gd name="T19" fmla="*/ 107 h 293"/>
              <a:gd name="T20" fmla="*/ 206 w 292"/>
              <a:gd name="T21" fmla="*/ 85 h 293"/>
              <a:gd name="T22" fmla="*/ 186 w 292"/>
              <a:gd name="T23" fmla="*/ 67 h 293"/>
              <a:gd name="T24" fmla="*/ 163 w 292"/>
              <a:gd name="T25" fmla="*/ 50 h 293"/>
              <a:gd name="T26" fmla="*/ 140 w 292"/>
              <a:gd name="T27" fmla="*/ 35 h 293"/>
              <a:gd name="T28" fmla="*/ 114 w 292"/>
              <a:gd name="T29" fmla="*/ 23 h 293"/>
              <a:gd name="T30" fmla="*/ 86 w 292"/>
              <a:gd name="T31" fmla="*/ 14 h 293"/>
              <a:gd name="T32" fmla="*/ 60 w 292"/>
              <a:gd name="T33" fmla="*/ 6 h 293"/>
              <a:gd name="T34" fmla="*/ 44 w 292"/>
              <a:gd name="T35" fmla="*/ 3 h 293"/>
              <a:gd name="T36" fmla="*/ 29 w 292"/>
              <a:gd name="T37" fmla="*/ 2 h 293"/>
              <a:gd name="T38" fmla="*/ 15 w 292"/>
              <a:gd name="T39" fmla="*/ 1 h 293"/>
              <a:gd name="T40" fmla="*/ 0 w 292"/>
              <a:gd name="T41" fmla="*/ 0 h 293"/>
              <a:gd name="T42" fmla="*/ 0 w 292"/>
              <a:gd name="T43" fmla="*/ 155 h 293"/>
              <a:gd name="T44" fmla="*/ 7 w 292"/>
              <a:gd name="T45" fmla="*/ 155 h 293"/>
              <a:gd name="T46" fmla="*/ 14 w 292"/>
              <a:gd name="T47" fmla="*/ 155 h 293"/>
              <a:gd name="T48" fmla="*/ 20 w 292"/>
              <a:gd name="T49" fmla="*/ 156 h 293"/>
              <a:gd name="T50" fmla="*/ 26 w 292"/>
              <a:gd name="T51" fmla="*/ 157 h 293"/>
              <a:gd name="T52" fmla="*/ 41 w 292"/>
              <a:gd name="T53" fmla="*/ 162 h 293"/>
              <a:gd name="T54" fmla="*/ 54 w 292"/>
              <a:gd name="T55" fmla="*/ 166 h 293"/>
              <a:gd name="T56" fmla="*/ 66 w 292"/>
              <a:gd name="T57" fmla="*/ 171 h 293"/>
              <a:gd name="T58" fmla="*/ 76 w 292"/>
              <a:gd name="T59" fmla="*/ 179 h 293"/>
              <a:gd name="T60" fmla="*/ 87 w 292"/>
              <a:gd name="T61" fmla="*/ 186 h 293"/>
              <a:gd name="T62" fmla="*/ 97 w 292"/>
              <a:gd name="T63" fmla="*/ 195 h 293"/>
              <a:gd name="T64" fmla="*/ 105 w 292"/>
              <a:gd name="T65" fmla="*/ 205 h 293"/>
              <a:gd name="T66" fmla="*/ 114 w 292"/>
              <a:gd name="T67" fmla="*/ 215 h 293"/>
              <a:gd name="T68" fmla="*/ 120 w 292"/>
              <a:gd name="T69" fmla="*/ 227 h 293"/>
              <a:gd name="T70" fmla="*/ 127 w 292"/>
              <a:gd name="T71" fmla="*/ 239 h 293"/>
              <a:gd name="T72" fmla="*/ 131 w 292"/>
              <a:gd name="T73" fmla="*/ 252 h 293"/>
              <a:gd name="T74" fmla="*/ 134 w 292"/>
              <a:gd name="T75" fmla="*/ 267 h 293"/>
              <a:gd name="T76" fmla="*/ 135 w 292"/>
              <a:gd name="T77" fmla="*/ 271 h 293"/>
              <a:gd name="T78" fmla="*/ 136 w 292"/>
              <a:gd name="T79" fmla="*/ 278 h 293"/>
              <a:gd name="T80" fmla="*/ 137 w 292"/>
              <a:gd name="T81" fmla="*/ 285 h 293"/>
              <a:gd name="T82" fmla="*/ 137 w 292"/>
              <a:gd name="T83" fmla="*/ 293 h 293"/>
              <a:gd name="T84" fmla="*/ 292 w 292"/>
              <a:gd name="T85" fmla="*/ 293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2"/>
              <a:gd name="T130" fmla="*/ 0 h 293"/>
              <a:gd name="T131" fmla="*/ 292 w 292"/>
              <a:gd name="T132" fmla="*/ 293 h 2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2" h="293">
                <a:moveTo>
                  <a:pt x="292" y="293"/>
                </a:moveTo>
                <a:lnTo>
                  <a:pt x="292" y="278"/>
                </a:lnTo>
                <a:lnTo>
                  <a:pt x="291" y="263"/>
                </a:lnTo>
                <a:lnTo>
                  <a:pt x="289" y="249"/>
                </a:lnTo>
                <a:lnTo>
                  <a:pt x="286" y="231"/>
                </a:lnTo>
                <a:lnTo>
                  <a:pt x="279" y="206"/>
                </a:lnTo>
                <a:lnTo>
                  <a:pt x="270" y="179"/>
                </a:lnTo>
                <a:lnTo>
                  <a:pt x="257" y="153"/>
                </a:lnTo>
                <a:lnTo>
                  <a:pt x="243" y="128"/>
                </a:lnTo>
                <a:lnTo>
                  <a:pt x="225" y="107"/>
                </a:lnTo>
                <a:lnTo>
                  <a:pt x="206" y="85"/>
                </a:lnTo>
                <a:lnTo>
                  <a:pt x="186" y="67"/>
                </a:lnTo>
                <a:lnTo>
                  <a:pt x="163" y="50"/>
                </a:lnTo>
                <a:lnTo>
                  <a:pt x="140" y="35"/>
                </a:lnTo>
                <a:lnTo>
                  <a:pt x="114" y="23"/>
                </a:lnTo>
                <a:lnTo>
                  <a:pt x="86" y="14"/>
                </a:lnTo>
                <a:lnTo>
                  <a:pt x="60" y="6"/>
                </a:lnTo>
                <a:lnTo>
                  <a:pt x="44" y="3"/>
                </a:lnTo>
                <a:lnTo>
                  <a:pt x="29" y="2"/>
                </a:lnTo>
                <a:lnTo>
                  <a:pt x="15" y="1"/>
                </a:lnTo>
                <a:lnTo>
                  <a:pt x="0" y="0"/>
                </a:lnTo>
                <a:lnTo>
                  <a:pt x="0" y="155"/>
                </a:lnTo>
                <a:lnTo>
                  <a:pt x="7" y="155"/>
                </a:lnTo>
                <a:lnTo>
                  <a:pt x="14" y="155"/>
                </a:lnTo>
                <a:lnTo>
                  <a:pt x="20" y="156"/>
                </a:lnTo>
                <a:lnTo>
                  <a:pt x="26" y="157"/>
                </a:lnTo>
                <a:lnTo>
                  <a:pt x="41" y="162"/>
                </a:lnTo>
                <a:lnTo>
                  <a:pt x="54" y="166"/>
                </a:lnTo>
                <a:lnTo>
                  <a:pt x="66" y="171"/>
                </a:lnTo>
                <a:lnTo>
                  <a:pt x="76" y="179"/>
                </a:lnTo>
                <a:lnTo>
                  <a:pt x="87" y="186"/>
                </a:lnTo>
                <a:lnTo>
                  <a:pt x="97" y="195"/>
                </a:lnTo>
                <a:lnTo>
                  <a:pt x="105" y="205"/>
                </a:lnTo>
                <a:lnTo>
                  <a:pt x="114" y="215"/>
                </a:lnTo>
                <a:lnTo>
                  <a:pt x="120" y="227"/>
                </a:lnTo>
                <a:lnTo>
                  <a:pt x="127" y="239"/>
                </a:lnTo>
                <a:lnTo>
                  <a:pt x="131" y="252"/>
                </a:lnTo>
                <a:lnTo>
                  <a:pt x="134" y="267"/>
                </a:lnTo>
                <a:lnTo>
                  <a:pt x="135" y="271"/>
                </a:lnTo>
                <a:lnTo>
                  <a:pt x="136" y="278"/>
                </a:lnTo>
                <a:lnTo>
                  <a:pt x="137" y="285"/>
                </a:lnTo>
                <a:lnTo>
                  <a:pt x="137" y="293"/>
                </a:lnTo>
                <a:lnTo>
                  <a:pt x="292" y="29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28" name="Rectangle 67"/>
          <p:cNvSpPr>
            <a:spLocks noChangeArrowheads="1"/>
          </p:cNvSpPr>
          <p:nvPr/>
        </p:nvSpPr>
        <p:spPr bwMode="auto">
          <a:xfrm>
            <a:off x="4111874" y="5178298"/>
            <a:ext cx="20637" cy="1825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29" name="Freeform 68"/>
          <p:cNvSpPr>
            <a:spLocks/>
          </p:cNvSpPr>
          <p:nvPr/>
        </p:nvSpPr>
        <p:spPr bwMode="auto">
          <a:xfrm>
            <a:off x="5378699" y="4441698"/>
            <a:ext cx="22225" cy="11113"/>
          </a:xfrm>
          <a:custGeom>
            <a:avLst/>
            <a:gdLst>
              <a:gd name="T0" fmla="*/ 52 w 52"/>
              <a:gd name="T1" fmla="*/ 27 h 27"/>
              <a:gd name="T2" fmla="*/ 52 w 52"/>
              <a:gd name="T3" fmla="*/ 21 h 27"/>
              <a:gd name="T4" fmla="*/ 50 w 52"/>
              <a:gd name="T5" fmla="*/ 16 h 27"/>
              <a:gd name="T6" fmla="*/ 48 w 52"/>
              <a:gd name="T7" fmla="*/ 11 h 27"/>
              <a:gd name="T8" fmla="*/ 45 w 52"/>
              <a:gd name="T9" fmla="*/ 7 h 27"/>
              <a:gd name="T10" fmla="*/ 41 w 52"/>
              <a:gd name="T11" fmla="*/ 5 h 27"/>
              <a:gd name="T12" fmla="*/ 36 w 52"/>
              <a:gd name="T13" fmla="*/ 3 h 27"/>
              <a:gd name="T14" fmla="*/ 31 w 52"/>
              <a:gd name="T15" fmla="*/ 2 h 27"/>
              <a:gd name="T16" fmla="*/ 27 w 52"/>
              <a:gd name="T17" fmla="*/ 0 h 27"/>
              <a:gd name="T18" fmla="*/ 21 w 52"/>
              <a:gd name="T19" fmla="*/ 2 h 27"/>
              <a:gd name="T20" fmla="*/ 16 w 52"/>
              <a:gd name="T21" fmla="*/ 3 h 27"/>
              <a:gd name="T22" fmla="*/ 12 w 52"/>
              <a:gd name="T23" fmla="*/ 5 h 27"/>
              <a:gd name="T24" fmla="*/ 7 w 52"/>
              <a:gd name="T25" fmla="*/ 7 h 27"/>
              <a:gd name="T26" fmla="*/ 4 w 52"/>
              <a:gd name="T27" fmla="*/ 11 h 27"/>
              <a:gd name="T28" fmla="*/ 2 w 52"/>
              <a:gd name="T29" fmla="*/ 16 h 27"/>
              <a:gd name="T30" fmla="*/ 0 w 52"/>
              <a:gd name="T31" fmla="*/ 21 h 27"/>
              <a:gd name="T32" fmla="*/ 0 w 52"/>
              <a:gd name="T33" fmla="*/ 27 h 27"/>
              <a:gd name="T34" fmla="*/ 52 w 52"/>
              <a:gd name="T35" fmla="*/ 27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7"/>
              <a:gd name="T56" fmla="*/ 52 w 52"/>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7">
                <a:moveTo>
                  <a:pt x="52" y="27"/>
                </a:moveTo>
                <a:lnTo>
                  <a:pt x="52" y="21"/>
                </a:lnTo>
                <a:lnTo>
                  <a:pt x="50" y="16"/>
                </a:lnTo>
                <a:lnTo>
                  <a:pt x="48" y="11"/>
                </a:lnTo>
                <a:lnTo>
                  <a:pt x="45" y="7"/>
                </a:lnTo>
                <a:lnTo>
                  <a:pt x="41" y="5"/>
                </a:lnTo>
                <a:lnTo>
                  <a:pt x="36" y="3"/>
                </a:lnTo>
                <a:lnTo>
                  <a:pt x="31" y="2"/>
                </a:lnTo>
                <a:lnTo>
                  <a:pt x="27" y="0"/>
                </a:lnTo>
                <a:lnTo>
                  <a:pt x="21" y="2"/>
                </a:lnTo>
                <a:lnTo>
                  <a:pt x="16" y="3"/>
                </a:lnTo>
                <a:lnTo>
                  <a:pt x="12" y="5"/>
                </a:lnTo>
                <a:lnTo>
                  <a:pt x="7" y="7"/>
                </a:lnTo>
                <a:lnTo>
                  <a:pt x="4" y="11"/>
                </a:lnTo>
                <a:lnTo>
                  <a:pt x="2" y="16"/>
                </a:lnTo>
                <a:lnTo>
                  <a:pt x="0" y="21"/>
                </a:lnTo>
                <a:lnTo>
                  <a:pt x="0" y="27"/>
                </a:lnTo>
                <a:lnTo>
                  <a:pt x="52"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30" name="Freeform 69"/>
          <p:cNvSpPr>
            <a:spLocks/>
          </p:cNvSpPr>
          <p:nvPr/>
        </p:nvSpPr>
        <p:spPr bwMode="auto">
          <a:xfrm>
            <a:off x="5337424" y="4452811"/>
            <a:ext cx="63500" cy="100012"/>
          </a:xfrm>
          <a:custGeom>
            <a:avLst/>
            <a:gdLst>
              <a:gd name="T0" fmla="*/ 32 w 157"/>
              <a:gd name="T1" fmla="*/ 252 h 252"/>
              <a:gd name="T2" fmla="*/ 32 w 157"/>
              <a:gd name="T3" fmla="*/ 252 h 252"/>
              <a:gd name="T4" fmla="*/ 44 w 157"/>
              <a:gd name="T5" fmla="*/ 242 h 252"/>
              <a:gd name="T6" fmla="*/ 55 w 157"/>
              <a:gd name="T7" fmla="*/ 232 h 252"/>
              <a:gd name="T8" fmla="*/ 66 w 157"/>
              <a:gd name="T9" fmla="*/ 222 h 252"/>
              <a:gd name="T10" fmla="*/ 77 w 157"/>
              <a:gd name="T11" fmla="*/ 211 h 252"/>
              <a:gd name="T12" fmla="*/ 86 w 157"/>
              <a:gd name="T13" fmla="*/ 200 h 252"/>
              <a:gd name="T14" fmla="*/ 95 w 157"/>
              <a:gd name="T15" fmla="*/ 188 h 252"/>
              <a:gd name="T16" fmla="*/ 105 w 157"/>
              <a:gd name="T17" fmla="*/ 175 h 252"/>
              <a:gd name="T18" fmla="*/ 112 w 157"/>
              <a:gd name="T19" fmla="*/ 162 h 252"/>
              <a:gd name="T20" fmla="*/ 120 w 157"/>
              <a:gd name="T21" fmla="*/ 150 h 252"/>
              <a:gd name="T22" fmla="*/ 127 w 157"/>
              <a:gd name="T23" fmla="*/ 137 h 252"/>
              <a:gd name="T24" fmla="*/ 133 w 157"/>
              <a:gd name="T25" fmla="*/ 123 h 252"/>
              <a:gd name="T26" fmla="*/ 139 w 157"/>
              <a:gd name="T27" fmla="*/ 108 h 252"/>
              <a:gd name="T28" fmla="*/ 143 w 157"/>
              <a:gd name="T29" fmla="*/ 94 h 252"/>
              <a:gd name="T30" fmla="*/ 148 w 157"/>
              <a:gd name="T31" fmla="*/ 79 h 252"/>
              <a:gd name="T32" fmla="*/ 151 w 157"/>
              <a:gd name="T33" fmla="*/ 64 h 252"/>
              <a:gd name="T34" fmla="*/ 154 w 157"/>
              <a:gd name="T35" fmla="*/ 48 h 252"/>
              <a:gd name="T36" fmla="*/ 156 w 157"/>
              <a:gd name="T37" fmla="*/ 33 h 252"/>
              <a:gd name="T38" fmla="*/ 157 w 157"/>
              <a:gd name="T39" fmla="*/ 16 h 252"/>
              <a:gd name="T40" fmla="*/ 157 w 157"/>
              <a:gd name="T41" fmla="*/ 0 h 252"/>
              <a:gd name="T42" fmla="*/ 105 w 157"/>
              <a:gd name="T43" fmla="*/ 0 h 252"/>
              <a:gd name="T44" fmla="*/ 104 w 157"/>
              <a:gd name="T45" fmla="*/ 14 h 252"/>
              <a:gd name="T46" fmla="*/ 104 w 157"/>
              <a:gd name="T47" fmla="*/ 27 h 252"/>
              <a:gd name="T48" fmla="*/ 102 w 157"/>
              <a:gd name="T49" fmla="*/ 40 h 252"/>
              <a:gd name="T50" fmla="*/ 99 w 157"/>
              <a:gd name="T51" fmla="*/ 53 h 252"/>
              <a:gd name="T52" fmla="*/ 96 w 157"/>
              <a:gd name="T53" fmla="*/ 66 h 252"/>
              <a:gd name="T54" fmla="*/ 93 w 157"/>
              <a:gd name="T55" fmla="*/ 78 h 252"/>
              <a:gd name="T56" fmla="*/ 89 w 157"/>
              <a:gd name="T57" fmla="*/ 89 h 252"/>
              <a:gd name="T58" fmla="*/ 84 w 157"/>
              <a:gd name="T59" fmla="*/ 101 h 252"/>
              <a:gd name="T60" fmla="*/ 79 w 157"/>
              <a:gd name="T61" fmla="*/ 113 h 252"/>
              <a:gd name="T62" fmla="*/ 74 w 157"/>
              <a:gd name="T63" fmla="*/ 124 h 252"/>
              <a:gd name="T64" fmla="*/ 67 w 157"/>
              <a:gd name="T65" fmla="*/ 136 h 252"/>
              <a:gd name="T66" fmla="*/ 60 w 157"/>
              <a:gd name="T67" fmla="*/ 145 h 252"/>
              <a:gd name="T68" fmla="*/ 53 w 157"/>
              <a:gd name="T69" fmla="*/ 156 h 252"/>
              <a:gd name="T70" fmla="*/ 46 w 157"/>
              <a:gd name="T71" fmla="*/ 166 h 252"/>
              <a:gd name="T72" fmla="*/ 37 w 157"/>
              <a:gd name="T73" fmla="*/ 175 h 252"/>
              <a:gd name="T74" fmla="*/ 29 w 157"/>
              <a:gd name="T75" fmla="*/ 184 h 252"/>
              <a:gd name="T76" fmla="*/ 19 w 157"/>
              <a:gd name="T77" fmla="*/ 193 h 252"/>
              <a:gd name="T78" fmla="*/ 10 w 157"/>
              <a:gd name="T79" fmla="*/ 201 h 252"/>
              <a:gd name="T80" fmla="*/ 1 w 157"/>
              <a:gd name="T81" fmla="*/ 209 h 252"/>
              <a:gd name="T82" fmla="*/ 0 w 157"/>
              <a:gd name="T83" fmla="*/ 209 h 252"/>
              <a:gd name="T84" fmla="*/ 32 w 157"/>
              <a:gd name="T85" fmla="*/ 252 h 2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7"/>
              <a:gd name="T130" fmla="*/ 0 h 252"/>
              <a:gd name="T131" fmla="*/ 157 w 157"/>
              <a:gd name="T132" fmla="*/ 252 h 2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7" h="252">
                <a:moveTo>
                  <a:pt x="32" y="252"/>
                </a:moveTo>
                <a:lnTo>
                  <a:pt x="32" y="252"/>
                </a:lnTo>
                <a:lnTo>
                  <a:pt x="44" y="242"/>
                </a:lnTo>
                <a:lnTo>
                  <a:pt x="55" y="232"/>
                </a:lnTo>
                <a:lnTo>
                  <a:pt x="66" y="222"/>
                </a:lnTo>
                <a:lnTo>
                  <a:pt x="77" y="211"/>
                </a:lnTo>
                <a:lnTo>
                  <a:pt x="86" y="200"/>
                </a:lnTo>
                <a:lnTo>
                  <a:pt x="95" y="188"/>
                </a:lnTo>
                <a:lnTo>
                  <a:pt x="105" y="175"/>
                </a:lnTo>
                <a:lnTo>
                  <a:pt x="112" y="162"/>
                </a:lnTo>
                <a:lnTo>
                  <a:pt x="120" y="150"/>
                </a:lnTo>
                <a:lnTo>
                  <a:pt x="127" y="137"/>
                </a:lnTo>
                <a:lnTo>
                  <a:pt x="133" y="123"/>
                </a:lnTo>
                <a:lnTo>
                  <a:pt x="139" y="108"/>
                </a:lnTo>
                <a:lnTo>
                  <a:pt x="143" y="94"/>
                </a:lnTo>
                <a:lnTo>
                  <a:pt x="148" y="79"/>
                </a:lnTo>
                <a:lnTo>
                  <a:pt x="151" y="64"/>
                </a:lnTo>
                <a:lnTo>
                  <a:pt x="154" y="48"/>
                </a:lnTo>
                <a:lnTo>
                  <a:pt x="156" y="33"/>
                </a:lnTo>
                <a:lnTo>
                  <a:pt x="157" y="16"/>
                </a:lnTo>
                <a:lnTo>
                  <a:pt x="157" y="0"/>
                </a:lnTo>
                <a:lnTo>
                  <a:pt x="105" y="0"/>
                </a:lnTo>
                <a:lnTo>
                  <a:pt x="104" y="14"/>
                </a:lnTo>
                <a:lnTo>
                  <a:pt x="104" y="27"/>
                </a:lnTo>
                <a:lnTo>
                  <a:pt x="102" y="40"/>
                </a:lnTo>
                <a:lnTo>
                  <a:pt x="99" y="53"/>
                </a:lnTo>
                <a:lnTo>
                  <a:pt x="96" y="66"/>
                </a:lnTo>
                <a:lnTo>
                  <a:pt x="93" y="78"/>
                </a:lnTo>
                <a:lnTo>
                  <a:pt x="89" y="89"/>
                </a:lnTo>
                <a:lnTo>
                  <a:pt x="84" y="101"/>
                </a:lnTo>
                <a:lnTo>
                  <a:pt x="79" y="113"/>
                </a:lnTo>
                <a:lnTo>
                  <a:pt x="74" y="124"/>
                </a:lnTo>
                <a:lnTo>
                  <a:pt x="67" y="136"/>
                </a:lnTo>
                <a:lnTo>
                  <a:pt x="60" y="145"/>
                </a:lnTo>
                <a:lnTo>
                  <a:pt x="53" y="156"/>
                </a:lnTo>
                <a:lnTo>
                  <a:pt x="46" y="166"/>
                </a:lnTo>
                <a:lnTo>
                  <a:pt x="37" y="175"/>
                </a:lnTo>
                <a:lnTo>
                  <a:pt x="29" y="184"/>
                </a:lnTo>
                <a:lnTo>
                  <a:pt x="19" y="193"/>
                </a:lnTo>
                <a:lnTo>
                  <a:pt x="10" y="201"/>
                </a:lnTo>
                <a:lnTo>
                  <a:pt x="1" y="209"/>
                </a:lnTo>
                <a:lnTo>
                  <a:pt x="0" y="209"/>
                </a:lnTo>
                <a:lnTo>
                  <a:pt x="32" y="252"/>
                </a:lnTo>
                <a:close/>
              </a:path>
            </a:pathLst>
          </a:custGeom>
          <a:solidFill>
            <a:schemeClr val="bg2"/>
          </a:solidFill>
          <a:ln>
            <a:noFill/>
          </a:ln>
          <a:extLst/>
        </p:spPr>
        <p:txBody>
          <a:bodyPr/>
          <a:lstStyle/>
          <a:p>
            <a:endParaRPr lang="es-MX" dirty="0"/>
          </a:p>
        </p:txBody>
      </p:sp>
      <p:sp>
        <p:nvSpPr>
          <p:cNvPr id="231" name="Freeform 70"/>
          <p:cNvSpPr>
            <a:spLocks/>
          </p:cNvSpPr>
          <p:nvPr/>
        </p:nvSpPr>
        <p:spPr bwMode="auto">
          <a:xfrm>
            <a:off x="5332661" y="4535361"/>
            <a:ext cx="17463" cy="19050"/>
          </a:xfrm>
          <a:custGeom>
            <a:avLst/>
            <a:gdLst>
              <a:gd name="T0" fmla="*/ 11 w 43"/>
              <a:gd name="T1" fmla="*/ 0 h 48"/>
              <a:gd name="T2" fmla="*/ 6 w 43"/>
              <a:gd name="T3" fmla="*/ 4 h 48"/>
              <a:gd name="T4" fmla="*/ 3 w 43"/>
              <a:gd name="T5" fmla="*/ 8 h 48"/>
              <a:gd name="T6" fmla="*/ 1 w 43"/>
              <a:gd name="T7" fmla="*/ 14 h 48"/>
              <a:gd name="T8" fmla="*/ 0 w 43"/>
              <a:gd name="T9" fmla="*/ 19 h 48"/>
              <a:gd name="T10" fmla="*/ 0 w 43"/>
              <a:gd name="T11" fmla="*/ 23 h 48"/>
              <a:gd name="T12" fmla="*/ 1 w 43"/>
              <a:gd name="T13" fmla="*/ 29 h 48"/>
              <a:gd name="T14" fmla="*/ 3 w 43"/>
              <a:gd name="T15" fmla="*/ 33 h 48"/>
              <a:gd name="T16" fmla="*/ 5 w 43"/>
              <a:gd name="T17" fmla="*/ 37 h 48"/>
              <a:gd name="T18" fmla="*/ 8 w 43"/>
              <a:gd name="T19" fmla="*/ 40 h 48"/>
              <a:gd name="T20" fmla="*/ 13 w 43"/>
              <a:gd name="T21" fmla="*/ 44 h 48"/>
              <a:gd name="T22" fmla="*/ 17 w 43"/>
              <a:gd name="T23" fmla="*/ 47 h 48"/>
              <a:gd name="T24" fmla="*/ 21 w 43"/>
              <a:gd name="T25" fmla="*/ 48 h 48"/>
              <a:gd name="T26" fmla="*/ 27 w 43"/>
              <a:gd name="T27" fmla="*/ 48 h 48"/>
              <a:gd name="T28" fmla="*/ 32 w 43"/>
              <a:gd name="T29" fmla="*/ 48 h 48"/>
              <a:gd name="T30" fmla="*/ 37 w 43"/>
              <a:gd name="T31" fmla="*/ 46 h 48"/>
              <a:gd name="T32" fmla="*/ 43 w 43"/>
              <a:gd name="T33" fmla="*/ 43 h 48"/>
              <a:gd name="T34" fmla="*/ 11 w 43"/>
              <a:gd name="T35" fmla="*/ 0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48"/>
              <a:gd name="T56" fmla="*/ 43 w 43"/>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48">
                <a:moveTo>
                  <a:pt x="11" y="0"/>
                </a:moveTo>
                <a:lnTo>
                  <a:pt x="6" y="4"/>
                </a:lnTo>
                <a:lnTo>
                  <a:pt x="3" y="8"/>
                </a:lnTo>
                <a:lnTo>
                  <a:pt x="1" y="14"/>
                </a:lnTo>
                <a:lnTo>
                  <a:pt x="0" y="19"/>
                </a:lnTo>
                <a:lnTo>
                  <a:pt x="0" y="23"/>
                </a:lnTo>
                <a:lnTo>
                  <a:pt x="1" y="29"/>
                </a:lnTo>
                <a:lnTo>
                  <a:pt x="3" y="33"/>
                </a:lnTo>
                <a:lnTo>
                  <a:pt x="5" y="37"/>
                </a:lnTo>
                <a:lnTo>
                  <a:pt x="8" y="40"/>
                </a:lnTo>
                <a:lnTo>
                  <a:pt x="13" y="44"/>
                </a:lnTo>
                <a:lnTo>
                  <a:pt x="17" y="47"/>
                </a:lnTo>
                <a:lnTo>
                  <a:pt x="21" y="48"/>
                </a:lnTo>
                <a:lnTo>
                  <a:pt x="27" y="48"/>
                </a:lnTo>
                <a:lnTo>
                  <a:pt x="32" y="48"/>
                </a:lnTo>
                <a:lnTo>
                  <a:pt x="37" y="46"/>
                </a:lnTo>
                <a:lnTo>
                  <a:pt x="43" y="43"/>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32" name="Freeform 71"/>
          <p:cNvSpPr>
            <a:spLocks/>
          </p:cNvSpPr>
          <p:nvPr/>
        </p:nvSpPr>
        <p:spPr bwMode="auto">
          <a:xfrm>
            <a:off x="5285036" y="4555998"/>
            <a:ext cx="11113" cy="20638"/>
          </a:xfrm>
          <a:custGeom>
            <a:avLst/>
            <a:gdLst>
              <a:gd name="T0" fmla="*/ 6 w 29"/>
              <a:gd name="T1" fmla="*/ 54 h 54"/>
              <a:gd name="T2" fmla="*/ 12 w 29"/>
              <a:gd name="T3" fmla="*/ 52 h 54"/>
              <a:gd name="T4" fmla="*/ 18 w 29"/>
              <a:gd name="T5" fmla="*/ 49 h 54"/>
              <a:gd name="T6" fmla="*/ 22 w 29"/>
              <a:gd name="T7" fmla="*/ 47 h 54"/>
              <a:gd name="T8" fmla="*/ 25 w 29"/>
              <a:gd name="T9" fmla="*/ 43 h 54"/>
              <a:gd name="T10" fmla="*/ 27 w 29"/>
              <a:gd name="T11" fmla="*/ 39 h 54"/>
              <a:gd name="T12" fmla="*/ 29 w 29"/>
              <a:gd name="T13" fmla="*/ 34 h 54"/>
              <a:gd name="T14" fmla="*/ 29 w 29"/>
              <a:gd name="T15" fmla="*/ 29 h 54"/>
              <a:gd name="T16" fmla="*/ 29 w 29"/>
              <a:gd name="T17" fmla="*/ 25 h 54"/>
              <a:gd name="T18" fmla="*/ 28 w 29"/>
              <a:gd name="T19" fmla="*/ 19 h 54"/>
              <a:gd name="T20" fmla="*/ 27 w 29"/>
              <a:gd name="T21" fmla="*/ 15 h 54"/>
              <a:gd name="T22" fmla="*/ 24 w 29"/>
              <a:gd name="T23" fmla="*/ 11 h 54"/>
              <a:gd name="T24" fmla="*/ 21 w 29"/>
              <a:gd name="T25" fmla="*/ 7 h 54"/>
              <a:gd name="T26" fmla="*/ 18 w 29"/>
              <a:gd name="T27" fmla="*/ 3 h 54"/>
              <a:gd name="T28" fmla="*/ 12 w 29"/>
              <a:gd name="T29" fmla="*/ 1 h 54"/>
              <a:gd name="T30" fmla="*/ 7 w 29"/>
              <a:gd name="T31" fmla="*/ 0 h 54"/>
              <a:gd name="T32" fmla="*/ 0 w 29"/>
              <a:gd name="T33" fmla="*/ 0 h 54"/>
              <a:gd name="T34" fmla="*/ 6 w 29"/>
              <a:gd name="T35" fmla="*/ 5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54"/>
              <a:gd name="T56" fmla="*/ 29 w 29"/>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54">
                <a:moveTo>
                  <a:pt x="6" y="54"/>
                </a:moveTo>
                <a:lnTo>
                  <a:pt x="12" y="52"/>
                </a:lnTo>
                <a:lnTo>
                  <a:pt x="18" y="49"/>
                </a:lnTo>
                <a:lnTo>
                  <a:pt x="22" y="47"/>
                </a:lnTo>
                <a:lnTo>
                  <a:pt x="25" y="43"/>
                </a:lnTo>
                <a:lnTo>
                  <a:pt x="27" y="39"/>
                </a:lnTo>
                <a:lnTo>
                  <a:pt x="29" y="34"/>
                </a:lnTo>
                <a:lnTo>
                  <a:pt x="29" y="29"/>
                </a:lnTo>
                <a:lnTo>
                  <a:pt x="29" y="25"/>
                </a:lnTo>
                <a:lnTo>
                  <a:pt x="28" y="19"/>
                </a:lnTo>
                <a:lnTo>
                  <a:pt x="27" y="15"/>
                </a:lnTo>
                <a:lnTo>
                  <a:pt x="24" y="11"/>
                </a:lnTo>
                <a:lnTo>
                  <a:pt x="21" y="7"/>
                </a:lnTo>
                <a:lnTo>
                  <a:pt x="18" y="3"/>
                </a:lnTo>
                <a:lnTo>
                  <a:pt x="12" y="1"/>
                </a:lnTo>
                <a:lnTo>
                  <a:pt x="7" y="0"/>
                </a:lnTo>
                <a:lnTo>
                  <a:pt x="0" y="0"/>
                </a:lnTo>
                <a:lnTo>
                  <a:pt x="6"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33" name="Freeform 72"/>
          <p:cNvSpPr>
            <a:spLocks/>
          </p:cNvSpPr>
          <p:nvPr/>
        </p:nvSpPr>
        <p:spPr bwMode="auto">
          <a:xfrm>
            <a:off x="5275511" y="4555998"/>
            <a:ext cx="11113" cy="20638"/>
          </a:xfrm>
          <a:custGeom>
            <a:avLst/>
            <a:gdLst>
              <a:gd name="T0" fmla="*/ 0 w 26"/>
              <a:gd name="T1" fmla="*/ 55 h 55"/>
              <a:gd name="T2" fmla="*/ 0 w 26"/>
              <a:gd name="T3" fmla="*/ 55 h 55"/>
              <a:gd name="T4" fmla="*/ 16 w 26"/>
              <a:gd name="T5" fmla="*/ 54 h 55"/>
              <a:gd name="T6" fmla="*/ 26 w 26"/>
              <a:gd name="T7" fmla="*/ 54 h 55"/>
              <a:gd name="T8" fmla="*/ 20 w 26"/>
              <a:gd name="T9" fmla="*/ 0 h 55"/>
              <a:gd name="T10" fmla="*/ 13 w 26"/>
              <a:gd name="T11" fmla="*/ 1 h 55"/>
              <a:gd name="T12" fmla="*/ 0 w 26"/>
              <a:gd name="T13" fmla="*/ 1 h 55"/>
              <a:gd name="T14" fmla="*/ 0 w 26"/>
              <a:gd name="T15" fmla="*/ 1 h 55"/>
              <a:gd name="T16" fmla="*/ 0 w 26"/>
              <a:gd name="T17" fmla="*/ 55 h 55"/>
              <a:gd name="T18" fmla="*/ 0 w 26"/>
              <a:gd name="T19" fmla="*/ 55 h 55"/>
              <a:gd name="T20" fmla="*/ 0 w 26"/>
              <a:gd name="T21" fmla="*/ 55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55"/>
              <a:gd name="T35" fmla="*/ 26 w 26"/>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55">
                <a:moveTo>
                  <a:pt x="0" y="55"/>
                </a:moveTo>
                <a:lnTo>
                  <a:pt x="0" y="55"/>
                </a:lnTo>
                <a:lnTo>
                  <a:pt x="16" y="54"/>
                </a:lnTo>
                <a:lnTo>
                  <a:pt x="26" y="54"/>
                </a:lnTo>
                <a:lnTo>
                  <a:pt x="20" y="0"/>
                </a:lnTo>
                <a:lnTo>
                  <a:pt x="13" y="1"/>
                </a:lnTo>
                <a:lnTo>
                  <a:pt x="0" y="1"/>
                </a:lnTo>
                <a:lnTo>
                  <a:pt x="0" y="55"/>
                </a:lnTo>
                <a:close/>
              </a:path>
            </a:pathLst>
          </a:custGeom>
          <a:solidFill>
            <a:schemeClr val="bg2"/>
          </a:solidFill>
          <a:ln>
            <a:noFill/>
          </a:ln>
          <a:extLst/>
        </p:spPr>
        <p:txBody>
          <a:bodyPr/>
          <a:lstStyle/>
          <a:p>
            <a:endParaRPr lang="es-MX" dirty="0"/>
          </a:p>
        </p:txBody>
      </p:sp>
      <p:sp>
        <p:nvSpPr>
          <p:cNvPr id="234" name="Freeform 73"/>
          <p:cNvSpPr>
            <a:spLocks/>
          </p:cNvSpPr>
          <p:nvPr/>
        </p:nvSpPr>
        <p:spPr bwMode="auto">
          <a:xfrm>
            <a:off x="5183436" y="4521073"/>
            <a:ext cx="92075" cy="55563"/>
          </a:xfrm>
          <a:custGeom>
            <a:avLst/>
            <a:gdLst>
              <a:gd name="T0" fmla="*/ 0 w 235"/>
              <a:gd name="T1" fmla="*/ 36 h 142"/>
              <a:gd name="T2" fmla="*/ 3 w 235"/>
              <a:gd name="T3" fmla="*/ 39 h 142"/>
              <a:gd name="T4" fmla="*/ 14 w 235"/>
              <a:gd name="T5" fmla="*/ 50 h 142"/>
              <a:gd name="T6" fmla="*/ 25 w 235"/>
              <a:gd name="T7" fmla="*/ 60 h 142"/>
              <a:gd name="T8" fmla="*/ 35 w 235"/>
              <a:gd name="T9" fmla="*/ 70 h 142"/>
              <a:gd name="T10" fmla="*/ 47 w 235"/>
              <a:gd name="T11" fmla="*/ 80 h 142"/>
              <a:gd name="T12" fmla="*/ 60 w 235"/>
              <a:gd name="T13" fmla="*/ 88 h 142"/>
              <a:gd name="T14" fmla="*/ 73 w 235"/>
              <a:gd name="T15" fmla="*/ 96 h 142"/>
              <a:gd name="T16" fmla="*/ 86 w 235"/>
              <a:gd name="T17" fmla="*/ 104 h 142"/>
              <a:gd name="T18" fmla="*/ 99 w 235"/>
              <a:gd name="T19" fmla="*/ 111 h 142"/>
              <a:gd name="T20" fmla="*/ 113 w 235"/>
              <a:gd name="T21" fmla="*/ 117 h 142"/>
              <a:gd name="T22" fmla="*/ 127 w 235"/>
              <a:gd name="T23" fmla="*/ 123 h 142"/>
              <a:gd name="T24" fmla="*/ 142 w 235"/>
              <a:gd name="T25" fmla="*/ 128 h 142"/>
              <a:gd name="T26" fmla="*/ 157 w 235"/>
              <a:gd name="T27" fmla="*/ 132 h 142"/>
              <a:gd name="T28" fmla="*/ 172 w 235"/>
              <a:gd name="T29" fmla="*/ 135 h 142"/>
              <a:gd name="T30" fmla="*/ 187 w 235"/>
              <a:gd name="T31" fmla="*/ 138 h 142"/>
              <a:gd name="T32" fmla="*/ 203 w 235"/>
              <a:gd name="T33" fmla="*/ 140 h 142"/>
              <a:gd name="T34" fmla="*/ 219 w 235"/>
              <a:gd name="T35" fmla="*/ 141 h 142"/>
              <a:gd name="T36" fmla="*/ 235 w 235"/>
              <a:gd name="T37" fmla="*/ 142 h 142"/>
              <a:gd name="T38" fmla="*/ 235 w 235"/>
              <a:gd name="T39" fmla="*/ 88 h 142"/>
              <a:gd name="T40" fmla="*/ 221 w 235"/>
              <a:gd name="T41" fmla="*/ 88 h 142"/>
              <a:gd name="T42" fmla="*/ 208 w 235"/>
              <a:gd name="T43" fmla="*/ 87 h 142"/>
              <a:gd name="T44" fmla="*/ 195 w 235"/>
              <a:gd name="T45" fmla="*/ 85 h 142"/>
              <a:gd name="T46" fmla="*/ 182 w 235"/>
              <a:gd name="T47" fmla="*/ 83 h 142"/>
              <a:gd name="T48" fmla="*/ 169 w 235"/>
              <a:gd name="T49" fmla="*/ 80 h 142"/>
              <a:gd name="T50" fmla="*/ 158 w 235"/>
              <a:gd name="T51" fmla="*/ 76 h 142"/>
              <a:gd name="T52" fmla="*/ 146 w 235"/>
              <a:gd name="T53" fmla="*/ 72 h 142"/>
              <a:gd name="T54" fmla="*/ 133 w 235"/>
              <a:gd name="T55" fmla="*/ 68 h 142"/>
              <a:gd name="T56" fmla="*/ 122 w 235"/>
              <a:gd name="T57" fmla="*/ 62 h 142"/>
              <a:gd name="T58" fmla="*/ 110 w 235"/>
              <a:gd name="T59" fmla="*/ 57 h 142"/>
              <a:gd name="T60" fmla="*/ 100 w 235"/>
              <a:gd name="T61" fmla="*/ 51 h 142"/>
              <a:gd name="T62" fmla="*/ 89 w 235"/>
              <a:gd name="T63" fmla="*/ 44 h 142"/>
              <a:gd name="T64" fmla="*/ 79 w 235"/>
              <a:gd name="T65" fmla="*/ 37 h 142"/>
              <a:gd name="T66" fmla="*/ 70 w 235"/>
              <a:gd name="T67" fmla="*/ 29 h 142"/>
              <a:gd name="T68" fmla="*/ 60 w 235"/>
              <a:gd name="T69" fmla="*/ 21 h 142"/>
              <a:gd name="T70" fmla="*/ 51 w 235"/>
              <a:gd name="T71" fmla="*/ 12 h 142"/>
              <a:gd name="T72" fmla="*/ 43 w 235"/>
              <a:gd name="T73" fmla="*/ 3 h 142"/>
              <a:gd name="T74" fmla="*/ 40 w 235"/>
              <a:gd name="T75" fmla="*/ 0 h 142"/>
              <a:gd name="T76" fmla="*/ 0 w 235"/>
              <a:gd name="T77" fmla="*/ 36 h 1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5"/>
              <a:gd name="T118" fmla="*/ 0 h 142"/>
              <a:gd name="T119" fmla="*/ 235 w 235"/>
              <a:gd name="T120" fmla="*/ 142 h 1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5" h="142">
                <a:moveTo>
                  <a:pt x="0" y="36"/>
                </a:moveTo>
                <a:lnTo>
                  <a:pt x="3" y="39"/>
                </a:lnTo>
                <a:lnTo>
                  <a:pt x="14" y="50"/>
                </a:lnTo>
                <a:lnTo>
                  <a:pt x="25" y="60"/>
                </a:lnTo>
                <a:lnTo>
                  <a:pt x="35" y="70"/>
                </a:lnTo>
                <a:lnTo>
                  <a:pt x="47" y="80"/>
                </a:lnTo>
                <a:lnTo>
                  <a:pt x="60" y="88"/>
                </a:lnTo>
                <a:lnTo>
                  <a:pt x="73" y="96"/>
                </a:lnTo>
                <a:lnTo>
                  <a:pt x="86" y="104"/>
                </a:lnTo>
                <a:lnTo>
                  <a:pt x="99" y="111"/>
                </a:lnTo>
                <a:lnTo>
                  <a:pt x="113" y="117"/>
                </a:lnTo>
                <a:lnTo>
                  <a:pt x="127" y="123"/>
                </a:lnTo>
                <a:lnTo>
                  <a:pt x="142" y="128"/>
                </a:lnTo>
                <a:lnTo>
                  <a:pt x="157" y="132"/>
                </a:lnTo>
                <a:lnTo>
                  <a:pt x="172" y="135"/>
                </a:lnTo>
                <a:lnTo>
                  <a:pt x="187" y="138"/>
                </a:lnTo>
                <a:lnTo>
                  <a:pt x="203" y="140"/>
                </a:lnTo>
                <a:lnTo>
                  <a:pt x="219" y="141"/>
                </a:lnTo>
                <a:lnTo>
                  <a:pt x="235" y="142"/>
                </a:lnTo>
                <a:lnTo>
                  <a:pt x="235" y="88"/>
                </a:lnTo>
                <a:lnTo>
                  <a:pt x="221" y="88"/>
                </a:lnTo>
                <a:lnTo>
                  <a:pt x="208" y="87"/>
                </a:lnTo>
                <a:lnTo>
                  <a:pt x="195" y="85"/>
                </a:lnTo>
                <a:lnTo>
                  <a:pt x="182" y="83"/>
                </a:lnTo>
                <a:lnTo>
                  <a:pt x="169" y="80"/>
                </a:lnTo>
                <a:lnTo>
                  <a:pt x="158" y="76"/>
                </a:lnTo>
                <a:lnTo>
                  <a:pt x="146" y="72"/>
                </a:lnTo>
                <a:lnTo>
                  <a:pt x="133" y="68"/>
                </a:lnTo>
                <a:lnTo>
                  <a:pt x="122" y="62"/>
                </a:lnTo>
                <a:lnTo>
                  <a:pt x="110" y="57"/>
                </a:lnTo>
                <a:lnTo>
                  <a:pt x="100" y="51"/>
                </a:lnTo>
                <a:lnTo>
                  <a:pt x="89" y="44"/>
                </a:lnTo>
                <a:lnTo>
                  <a:pt x="79" y="37"/>
                </a:lnTo>
                <a:lnTo>
                  <a:pt x="70" y="29"/>
                </a:lnTo>
                <a:lnTo>
                  <a:pt x="60" y="21"/>
                </a:lnTo>
                <a:lnTo>
                  <a:pt x="51" y="12"/>
                </a:lnTo>
                <a:lnTo>
                  <a:pt x="43" y="3"/>
                </a:lnTo>
                <a:lnTo>
                  <a:pt x="40" y="0"/>
                </a:lnTo>
                <a:lnTo>
                  <a:pt x="0"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35" name="Freeform 74"/>
          <p:cNvSpPr>
            <a:spLocks/>
          </p:cNvSpPr>
          <p:nvPr/>
        </p:nvSpPr>
        <p:spPr bwMode="auto">
          <a:xfrm>
            <a:off x="5180261" y="4517898"/>
            <a:ext cx="19050" cy="17463"/>
          </a:xfrm>
          <a:custGeom>
            <a:avLst/>
            <a:gdLst>
              <a:gd name="T0" fmla="*/ 48 w 48"/>
              <a:gd name="T1" fmla="*/ 10 h 46"/>
              <a:gd name="T2" fmla="*/ 43 w 48"/>
              <a:gd name="T3" fmla="*/ 6 h 46"/>
              <a:gd name="T4" fmla="*/ 38 w 48"/>
              <a:gd name="T5" fmla="*/ 3 h 46"/>
              <a:gd name="T6" fmla="*/ 33 w 48"/>
              <a:gd name="T7" fmla="*/ 2 h 46"/>
              <a:gd name="T8" fmla="*/ 28 w 48"/>
              <a:gd name="T9" fmla="*/ 0 h 46"/>
              <a:gd name="T10" fmla="*/ 23 w 48"/>
              <a:gd name="T11" fmla="*/ 2 h 46"/>
              <a:gd name="T12" fmla="*/ 19 w 48"/>
              <a:gd name="T13" fmla="*/ 3 h 46"/>
              <a:gd name="T14" fmla="*/ 14 w 48"/>
              <a:gd name="T15" fmla="*/ 5 h 46"/>
              <a:gd name="T16" fmla="*/ 10 w 48"/>
              <a:gd name="T17" fmla="*/ 8 h 46"/>
              <a:gd name="T18" fmla="*/ 7 w 48"/>
              <a:gd name="T19" fmla="*/ 12 h 46"/>
              <a:gd name="T20" fmla="*/ 4 w 48"/>
              <a:gd name="T21" fmla="*/ 15 h 46"/>
              <a:gd name="T22" fmla="*/ 1 w 48"/>
              <a:gd name="T23" fmla="*/ 21 h 46"/>
              <a:gd name="T24" fmla="*/ 0 w 48"/>
              <a:gd name="T25" fmla="*/ 25 h 46"/>
              <a:gd name="T26" fmla="*/ 0 w 48"/>
              <a:gd name="T27" fmla="*/ 31 h 46"/>
              <a:gd name="T28" fmla="*/ 2 w 48"/>
              <a:gd name="T29" fmla="*/ 36 h 46"/>
              <a:gd name="T30" fmla="*/ 5 w 48"/>
              <a:gd name="T31" fmla="*/ 41 h 46"/>
              <a:gd name="T32" fmla="*/ 8 w 48"/>
              <a:gd name="T33" fmla="*/ 46 h 46"/>
              <a:gd name="T34" fmla="*/ 48 w 48"/>
              <a:gd name="T35" fmla="*/ 10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6"/>
              <a:gd name="T56" fmla="*/ 48 w 48"/>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6">
                <a:moveTo>
                  <a:pt x="48" y="10"/>
                </a:moveTo>
                <a:lnTo>
                  <a:pt x="43" y="6"/>
                </a:lnTo>
                <a:lnTo>
                  <a:pt x="38" y="3"/>
                </a:lnTo>
                <a:lnTo>
                  <a:pt x="33" y="2"/>
                </a:lnTo>
                <a:lnTo>
                  <a:pt x="28" y="0"/>
                </a:lnTo>
                <a:lnTo>
                  <a:pt x="23" y="2"/>
                </a:lnTo>
                <a:lnTo>
                  <a:pt x="19" y="3"/>
                </a:lnTo>
                <a:lnTo>
                  <a:pt x="14" y="5"/>
                </a:lnTo>
                <a:lnTo>
                  <a:pt x="10" y="8"/>
                </a:lnTo>
                <a:lnTo>
                  <a:pt x="7" y="12"/>
                </a:lnTo>
                <a:lnTo>
                  <a:pt x="4" y="15"/>
                </a:lnTo>
                <a:lnTo>
                  <a:pt x="1" y="21"/>
                </a:lnTo>
                <a:lnTo>
                  <a:pt x="0" y="25"/>
                </a:lnTo>
                <a:lnTo>
                  <a:pt x="0" y="31"/>
                </a:lnTo>
                <a:lnTo>
                  <a:pt x="2" y="36"/>
                </a:lnTo>
                <a:lnTo>
                  <a:pt x="5" y="41"/>
                </a:lnTo>
                <a:lnTo>
                  <a:pt x="8" y="46"/>
                </a:lnTo>
                <a:lnTo>
                  <a:pt x="4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36" name="Freeform 75"/>
          <p:cNvSpPr>
            <a:spLocks/>
          </p:cNvSpPr>
          <p:nvPr/>
        </p:nvSpPr>
        <p:spPr bwMode="auto">
          <a:xfrm>
            <a:off x="5153274" y="4470273"/>
            <a:ext cx="20637" cy="12700"/>
          </a:xfrm>
          <a:custGeom>
            <a:avLst/>
            <a:gdLst>
              <a:gd name="T0" fmla="*/ 0 w 52"/>
              <a:gd name="T1" fmla="*/ 11 h 32"/>
              <a:gd name="T2" fmla="*/ 2 w 52"/>
              <a:gd name="T3" fmla="*/ 16 h 32"/>
              <a:gd name="T4" fmla="*/ 5 w 52"/>
              <a:gd name="T5" fmla="*/ 22 h 32"/>
              <a:gd name="T6" fmla="*/ 8 w 52"/>
              <a:gd name="T7" fmla="*/ 26 h 32"/>
              <a:gd name="T8" fmla="*/ 13 w 52"/>
              <a:gd name="T9" fmla="*/ 28 h 32"/>
              <a:gd name="T10" fmla="*/ 17 w 52"/>
              <a:gd name="T11" fmla="*/ 30 h 32"/>
              <a:gd name="T12" fmla="*/ 21 w 52"/>
              <a:gd name="T13" fmla="*/ 31 h 32"/>
              <a:gd name="T14" fmla="*/ 27 w 52"/>
              <a:gd name="T15" fmla="*/ 32 h 32"/>
              <a:gd name="T16" fmla="*/ 31 w 52"/>
              <a:gd name="T17" fmla="*/ 31 h 32"/>
              <a:gd name="T18" fmla="*/ 36 w 52"/>
              <a:gd name="T19" fmla="*/ 30 h 32"/>
              <a:gd name="T20" fmla="*/ 41 w 52"/>
              <a:gd name="T21" fmla="*/ 28 h 32"/>
              <a:gd name="T22" fmla="*/ 45 w 52"/>
              <a:gd name="T23" fmla="*/ 25 h 32"/>
              <a:gd name="T24" fmla="*/ 48 w 52"/>
              <a:gd name="T25" fmla="*/ 21 h 32"/>
              <a:gd name="T26" fmla="*/ 50 w 52"/>
              <a:gd name="T27" fmla="*/ 16 h 32"/>
              <a:gd name="T28" fmla="*/ 52 w 52"/>
              <a:gd name="T29" fmla="*/ 12 h 32"/>
              <a:gd name="T30" fmla="*/ 52 w 52"/>
              <a:gd name="T31" fmla="*/ 7 h 32"/>
              <a:gd name="T32" fmla="*/ 52 w 52"/>
              <a:gd name="T33" fmla="*/ 0 h 32"/>
              <a:gd name="T34" fmla="*/ 0 w 52"/>
              <a:gd name="T35" fmla="*/ 1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32"/>
              <a:gd name="T56" fmla="*/ 52 w 5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32">
                <a:moveTo>
                  <a:pt x="0" y="11"/>
                </a:moveTo>
                <a:lnTo>
                  <a:pt x="2" y="16"/>
                </a:lnTo>
                <a:lnTo>
                  <a:pt x="5" y="22"/>
                </a:lnTo>
                <a:lnTo>
                  <a:pt x="8" y="26"/>
                </a:lnTo>
                <a:lnTo>
                  <a:pt x="13" y="28"/>
                </a:lnTo>
                <a:lnTo>
                  <a:pt x="17" y="30"/>
                </a:lnTo>
                <a:lnTo>
                  <a:pt x="21" y="31"/>
                </a:lnTo>
                <a:lnTo>
                  <a:pt x="27" y="32"/>
                </a:lnTo>
                <a:lnTo>
                  <a:pt x="31" y="31"/>
                </a:lnTo>
                <a:lnTo>
                  <a:pt x="36" y="30"/>
                </a:lnTo>
                <a:lnTo>
                  <a:pt x="41" y="28"/>
                </a:lnTo>
                <a:lnTo>
                  <a:pt x="45" y="25"/>
                </a:lnTo>
                <a:lnTo>
                  <a:pt x="48" y="21"/>
                </a:lnTo>
                <a:lnTo>
                  <a:pt x="50" y="16"/>
                </a:lnTo>
                <a:lnTo>
                  <a:pt x="52" y="12"/>
                </a:lnTo>
                <a:lnTo>
                  <a:pt x="52" y="7"/>
                </a:lnTo>
                <a:lnTo>
                  <a:pt x="52"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37" name="Freeform 76"/>
          <p:cNvSpPr>
            <a:spLocks/>
          </p:cNvSpPr>
          <p:nvPr/>
        </p:nvSpPr>
        <p:spPr bwMode="auto">
          <a:xfrm>
            <a:off x="5151686" y="4452811"/>
            <a:ext cx="22225" cy="20637"/>
          </a:xfrm>
          <a:custGeom>
            <a:avLst/>
            <a:gdLst>
              <a:gd name="T0" fmla="*/ 0 w 57"/>
              <a:gd name="T1" fmla="*/ 0 h 53"/>
              <a:gd name="T2" fmla="*/ 0 w 57"/>
              <a:gd name="T3" fmla="*/ 0 h 53"/>
              <a:gd name="T4" fmla="*/ 2 w 57"/>
              <a:gd name="T5" fmla="*/ 16 h 53"/>
              <a:gd name="T6" fmla="*/ 3 w 57"/>
              <a:gd name="T7" fmla="*/ 33 h 53"/>
              <a:gd name="T8" fmla="*/ 4 w 57"/>
              <a:gd name="T9" fmla="*/ 48 h 53"/>
              <a:gd name="T10" fmla="*/ 5 w 57"/>
              <a:gd name="T11" fmla="*/ 53 h 53"/>
              <a:gd name="T12" fmla="*/ 57 w 57"/>
              <a:gd name="T13" fmla="*/ 42 h 53"/>
              <a:gd name="T14" fmla="*/ 57 w 57"/>
              <a:gd name="T15" fmla="*/ 40 h 53"/>
              <a:gd name="T16" fmla="*/ 55 w 57"/>
              <a:gd name="T17" fmla="*/ 27 h 53"/>
              <a:gd name="T18" fmla="*/ 54 w 57"/>
              <a:gd name="T19" fmla="*/ 14 h 53"/>
              <a:gd name="T20" fmla="*/ 54 w 57"/>
              <a:gd name="T21" fmla="*/ 0 h 53"/>
              <a:gd name="T22" fmla="*/ 54 w 57"/>
              <a:gd name="T23" fmla="*/ 0 h 53"/>
              <a:gd name="T24" fmla="*/ 0 w 57"/>
              <a:gd name="T25" fmla="*/ 0 h 53"/>
              <a:gd name="T26" fmla="*/ 0 w 57"/>
              <a:gd name="T27" fmla="*/ 0 h 53"/>
              <a:gd name="T28" fmla="*/ 0 w 57"/>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53"/>
              <a:gd name="T47" fmla="*/ 57 w 57"/>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53">
                <a:moveTo>
                  <a:pt x="0" y="0"/>
                </a:moveTo>
                <a:lnTo>
                  <a:pt x="0" y="0"/>
                </a:lnTo>
                <a:lnTo>
                  <a:pt x="2" y="16"/>
                </a:lnTo>
                <a:lnTo>
                  <a:pt x="3" y="33"/>
                </a:lnTo>
                <a:lnTo>
                  <a:pt x="4" y="48"/>
                </a:lnTo>
                <a:lnTo>
                  <a:pt x="5" y="53"/>
                </a:lnTo>
                <a:lnTo>
                  <a:pt x="57" y="42"/>
                </a:lnTo>
                <a:lnTo>
                  <a:pt x="57" y="40"/>
                </a:lnTo>
                <a:lnTo>
                  <a:pt x="55" y="27"/>
                </a:lnTo>
                <a:lnTo>
                  <a:pt x="54" y="14"/>
                </a:lnTo>
                <a:lnTo>
                  <a:pt x="54" y="0"/>
                </a:lnTo>
                <a:lnTo>
                  <a:pt x="0" y="0"/>
                </a:lnTo>
                <a:close/>
              </a:path>
            </a:pathLst>
          </a:custGeom>
          <a:solidFill>
            <a:schemeClr val="bg2"/>
          </a:solidFill>
          <a:ln>
            <a:noFill/>
          </a:ln>
          <a:extLst/>
        </p:spPr>
        <p:txBody>
          <a:bodyPr/>
          <a:lstStyle/>
          <a:p>
            <a:endParaRPr lang="es-MX" dirty="0"/>
          </a:p>
        </p:txBody>
      </p:sp>
      <p:sp>
        <p:nvSpPr>
          <p:cNvPr id="238" name="Freeform 77"/>
          <p:cNvSpPr>
            <a:spLocks/>
          </p:cNvSpPr>
          <p:nvPr/>
        </p:nvSpPr>
        <p:spPr bwMode="auto">
          <a:xfrm>
            <a:off x="5151686" y="4367086"/>
            <a:ext cx="50800" cy="85725"/>
          </a:xfrm>
          <a:custGeom>
            <a:avLst/>
            <a:gdLst>
              <a:gd name="T0" fmla="*/ 87 w 127"/>
              <a:gd name="T1" fmla="*/ 0 h 217"/>
              <a:gd name="T2" fmla="*/ 82 w 127"/>
              <a:gd name="T3" fmla="*/ 7 h 217"/>
              <a:gd name="T4" fmla="*/ 72 w 127"/>
              <a:gd name="T5" fmla="*/ 19 h 217"/>
              <a:gd name="T6" fmla="*/ 63 w 127"/>
              <a:gd name="T7" fmla="*/ 30 h 217"/>
              <a:gd name="T8" fmla="*/ 54 w 127"/>
              <a:gd name="T9" fmla="*/ 42 h 217"/>
              <a:gd name="T10" fmla="*/ 46 w 127"/>
              <a:gd name="T11" fmla="*/ 55 h 217"/>
              <a:gd name="T12" fmla="*/ 38 w 127"/>
              <a:gd name="T13" fmla="*/ 68 h 217"/>
              <a:gd name="T14" fmla="*/ 32 w 127"/>
              <a:gd name="T15" fmla="*/ 82 h 217"/>
              <a:gd name="T16" fmla="*/ 25 w 127"/>
              <a:gd name="T17" fmla="*/ 96 h 217"/>
              <a:gd name="T18" fmla="*/ 20 w 127"/>
              <a:gd name="T19" fmla="*/ 110 h 217"/>
              <a:gd name="T20" fmla="*/ 14 w 127"/>
              <a:gd name="T21" fmla="*/ 125 h 217"/>
              <a:gd name="T22" fmla="*/ 10 w 127"/>
              <a:gd name="T23" fmla="*/ 139 h 217"/>
              <a:gd name="T24" fmla="*/ 7 w 127"/>
              <a:gd name="T25" fmla="*/ 154 h 217"/>
              <a:gd name="T26" fmla="*/ 4 w 127"/>
              <a:gd name="T27" fmla="*/ 170 h 217"/>
              <a:gd name="T28" fmla="*/ 3 w 127"/>
              <a:gd name="T29" fmla="*/ 185 h 217"/>
              <a:gd name="T30" fmla="*/ 2 w 127"/>
              <a:gd name="T31" fmla="*/ 201 h 217"/>
              <a:gd name="T32" fmla="*/ 0 w 127"/>
              <a:gd name="T33" fmla="*/ 217 h 217"/>
              <a:gd name="T34" fmla="*/ 54 w 127"/>
              <a:gd name="T35" fmla="*/ 217 h 217"/>
              <a:gd name="T36" fmla="*/ 54 w 127"/>
              <a:gd name="T37" fmla="*/ 204 h 217"/>
              <a:gd name="T38" fmla="*/ 55 w 127"/>
              <a:gd name="T39" fmla="*/ 190 h 217"/>
              <a:gd name="T40" fmla="*/ 57 w 127"/>
              <a:gd name="T41" fmla="*/ 178 h 217"/>
              <a:gd name="T42" fmla="*/ 60 w 127"/>
              <a:gd name="T43" fmla="*/ 165 h 217"/>
              <a:gd name="T44" fmla="*/ 62 w 127"/>
              <a:gd name="T45" fmla="*/ 153 h 217"/>
              <a:gd name="T46" fmla="*/ 66 w 127"/>
              <a:gd name="T47" fmla="*/ 140 h 217"/>
              <a:gd name="T48" fmla="*/ 69 w 127"/>
              <a:gd name="T49" fmla="*/ 128 h 217"/>
              <a:gd name="T50" fmla="*/ 75 w 127"/>
              <a:gd name="T51" fmla="*/ 116 h 217"/>
              <a:gd name="T52" fmla="*/ 80 w 127"/>
              <a:gd name="T53" fmla="*/ 105 h 217"/>
              <a:gd name="T54" fmla="*/ 85 w 127"/>
              <a:gd name="T55" fmla="*/ 94 h 217"/>
              <a:gd name="T56" fmla="*/ 92 w 127"/>
              <a:gd name="T57" fmla="*/ 83 h 217"/>
              <a:gd name="T58" fmla="*/ 98 w 127"/>
              <a:gd name="T59" fmla="*/ 72 h 217"/>
              <a:gd name="T60" fmla="*/ 106 w 127"/>
              <a:gd name="T61" fmla="*/ 62 h 217"/>
              <a:gd name="T62" fmla="*/ 113 w 127"/>
              <a:gd name="T63" fmla="*/ 52 h 217"/>
              <a:gd name="T64" fmla="*/ 122 w 127"/>
              <a:gd name="T65" fmla="*/ 42 h 217"/>
              <a:gd name="T66" fmla="*/ 127 w 127"/>
              <a:gd name="T67" fmla="*/ 37 h 217"/>
              <a:gd name="T68" fmla="*/ 87 w 127"/>
              <a:gd name="T69" fmla="*/ 0 h 2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
              <a:gd name="T106" fmla="*/ 0 h 217"/>
              <a:gd name="T107" fmla="*/ 127 w 127"/>
              <a:gd name="T108" fmla="*/ 217 h 2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 h="217">
                <a:moveTo>
                  <a:pt x="87" y="0"/>
                </a:moveTo>
                <a:lnTo>
                  <a:pt x="82" y="7"/>
                </a:lnTo>
                <a:lnTo>
                  <a:pt x="72" y="19"/>
                </a:lnTo>
                <a:lnTo>
                  <a:pt x="63" y="30"/>
                </a:lnTo>
                <a:lnTo>
                  <a:pt x="54" y="42"/>
                </a:lnTo>
                <a:lnTo>
                  <a:pt x="46" y="55"/>
                </a:lnTo>
                <a:lnTo>
                  <a:pt x="38" y="68"/>
                </a:lnTo>
                <a:lnTo>
                  <a:pt x="32" y="82"/>
                </a:lnTo>
                <a:lnTo>
                  <a:pt x="25" y="96"/>
                </a:lnTo>
                <a:lnTo>
                  <a:pt x="20" y="110"/>
                </a:lnTo>
                <a:lnTo>
                  <a:pt x="14" y="125"/>
                </a:lnTo>
                <a:lnTo>
                  <a:pt x="10" y="139"/>
                </a:lnTo>
                <a:lnTo>
                  <a:pt x="7" y="154"/>
                </a:lnTo>
                <a:lnTo>
                  <a:pt x="4" y="170"/>
                </a:lnTo>
                <a:lnTo>
                  <a:pt x="3" y="185"/>
                </a:lnTo>
                <a:lnTo>
                  <a:pt x="2" y="201"/>
                </a:lnTo>
                <a:lnTo>
                  <a:pt x="0" y="217"/>
                </a:lnTo>
                <a:lnTo>
                  <a:pt x="54" y="217"/>
                </a:lnTo>
                <a:lnTo>
                  <a:pt x="54" y="204"/>
                </a:lnTo>
                <a:lnTo>
                  <a:pt x="55" y="190"/>
                </a:lnTo>
                <a:lnTo>
                  <a:pt x="57" y="178"/>
                </a:lnTo>
                <a:lnTo>
                  <a:pt x="60" y="165"/>
                </a:lnTo>
                <a:lnTo>
                  <a:pt x="62" y="153"/>
                </a:lnTo>
                <a:lnTo>
                  <a:pt x="66" y="140"/>
                </a:lnTo>
                <a:lnTo>
                  <a:pt x="69" y="128"/>
                </a:lnTo>
                <a:lnTo>
                  <a:pt x="75" y="116"/>
                </a:lnTo>
                <a:lnTo>
                  <a:pt x="80" y="105"/>
                </a:lnTo>
                <a:lnTo>
                  <a:pt x="85" y="94"/>
                </a:lnTo>
                <a:lnTo>
                  <a:pt x="92" y="83"/>
                </a:lnTo>
                <a:lnTo>
                  <a:pt x="98" y="72"/>
                </a:lnTo>
                <a:lnTo>
                  <a:pt x="106" y="62"/>
                </a:lnTo>
                <a:lnTo>
                  <a:pt x="113" y="52"/>
                </a:lnTo>
                <a:lnTo>
                  <a:pt x="122" y="42"/>
                </a:lnTo>
                <a:lnTo>
                  <a:pt x="127" y="37"/>
                </a:lnTo>
                <a:lnTo>
                  <a:pt x="87"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39" name="Freeform 78"/>
          <p:cNvSpPr>
            <a:spLocks/>
          </p:cNvSpPr>
          <p:nvPr/>
        </p:nvSpPr>
        <p:spPr bwMode="auto">
          <a:xfrm>
            <a:off x="5186611" y="4363911"/>
            <a:ext cx="19050" cy="17462"/>
          </a:xfrm>
          <a:custGeom>
            <a:avLst/>
            <a:gdLst>
              <a:gd name="T0" fmla="*/ 40 w 48"/>
              <a:gd name="T1" fmla="*/ 45 h 45"/>
              <a:gd name="T2" fmla="*/ 43 w 48"/>
              <a:gd name="T3" fmla="*/ 40 h 45"/>
              <a:gd name="T4" fmla="*/ 47 w 48"/>
              <a:gd name="T5" fmla="*/ 34 h 45"/>
              <a:gd name="T6" fmla="*/ 48 w 48"/>
              <a:gd name="T7" fmla="*/ 30 h 45"/>
              <a:gd name="T8" fmla="*/ 48 w 48"/>
              <a:gd name="T9" fmla="*/ 25 h 45"/>
              <a:gd name="T10" fmla="*/ 47 w 48"/>
              <a:gd name="T11" fmla="*/ 19 h 45"/>
              <a:gd name="T12" fmla="*/ 44 w 48"/>
              <a:gd name="T13" fmla="*/ 15 h 45"/>
              <a:gd name="T14" fmla="*/ 41 w 48"/>
              <a:gd name="T15" fmla="*/ 11 h 45"/>
              <a:gd name="T16" fmla="*/ 38 w 48"/>
              <a:gd name="T17" fmla="*/ 7 h 45"/>
              <a:gd name="T18" fmla="*/ 35 w 48"/>
              <a:gd name="T19" fmla="*/ 4 h 45"/>
              <a:gd name="T20" fmla="*/ 29 w 48"/>
              <a:gd name="T21" fmla="*/ 2 h 45"/>
              <a:gd name="T22" fmla="*/ 25 w 48"/>
              <a:gd name="T23" fmla="*/ 0 h 45"/>
              <a:gd name="T24" fmla="*/ 20 w 48"/>
              <a:gd name="T25" fmla="*/ 0 h 45"/>
              <a:gd name="T26" fmla="*/ 15 w 48"/>
              <a:gd name="T27" fmla="*/ 0 h 45"/>
              <a:gd name="T28" fmla="*/ 10 w 48"/>
              <a:gd name="T29" fmla="*/ 2 h 45"/>
              <a:gd name="T30" fmla="*/ 6 w 48"/>
              <a:gd name="T31" fmla="*/ 5 h 45"/>
              <a:gd name="T32" fmla="*/ 0 w 48"/>
              <a:gd name="T33" fmla="*/ 8 h 45"/>
              <a:gd name="T34" fmla="*/ 40 w 48"/>
              <a:gd name="T35" fmla="*/ 45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5"/>
              <a:gd name="T56" fmla="*/ 48 w 48"/>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5">
                <a:moveTo>
                  <a:pt x="40" y="45"/>
                </a:moveTo>
                <a:lnTo>
                  <a:pt x="43" y="40"/>
                </a:lnTo>
                <a:lnTo>
                  <a:pt x="47" y="34"/>
                </a:lnTo>
                <a:lnTo>
                  <a:pt x="48" y="30"/>
                </a:lnTo>
                <a:lnTo>
                  <a:pt x="48" y="25"/>
                </a:lnTo>
                <a:lnTo>
                  <a:pt x="47" y="19"/>
                </a:lnTo>
                <a:lnTo>
                  <a:pt x="44" y="15"/>
                </a:lnTo>
                <a:lnTo>
                  <a:pt x="41" y="11"/>
                </a:lnTo>
                <a:lnTo>
                  <a:pt x="38" y="7"/>
                </a:lnTo>
                <a:lnTo>
                  <a:pt x="35" y="4"/>
                </a:lnTo>
                <a:lnTo>
                  <a:pt x="29" y="2"/>
                </a:lnTo>
                <a:lnTo>
                  <a:pt x="25" y="0"/>
                </a:lnTo>
                <a:lnTo>
                  <a:pt x="20" y="0"/>
                </a:lnTo>
                <a:lnTo>
                  <a:pt x="15" y="0"/>
                </a:lnTo>
                <a:lnTo>
                  <a:pt x="10" y="2"/>
                </a:lnTo>
                <a:lnTo>
                  <a:pt x="6" y="5"/>
                </a:lnTo>
                <a:lnTo>
                  <a:pt x="0" y="8"/>
                </a:lnTo>
                <a:lnTo>
                  <a:pt x="4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40" name="Freeform 79"/>
          <p:cNvSpPr>
            <a:spLocks/>
          </p:cNvSpPr>
          <p:nvPr/>
        </p:nvSpPr>
        <p:spPr bwMode="auto">
          <a:xfrm>
            <a:off x="5237411" y="4332161"/>
            <a:ext cx="14288" cy="20637"/>
          </a:xfrm>
          <a:custGeom>
            <a:avLst/>
            <a:gdLst>
              <a:gd name="T0" fmla="*/ 21 w 34"/>
              <a:gd name="T1" fmla="*/ 0 h 53"/>
              <a:gd name="T2" fmla="*/ 14 w 34"/>
              <a:gd name="T3" fmla="*/ 3 h 53"/>
              <a:gd name="T4" fmla="*/ 10 w 34"/>
              <a:gd name="T5" fmla="*/ 6 h 53"/>
              <a:gd name="T6" fmla="*/ 6 w 34"/>
              <a:gd name="T7" fmla="*/ 10 h 53"/>
              <a:gd name="T8" fmla="*/ 4 w 34"/>
              <a:gd name="T9" fmla="*/ 13 h 53"/>
              <a:gd name="T10" fmla="*/ 1 w 34"/>
              <a:gd name="T11" fmla="*/ 19 h 53"/>
              <a:gd name="T12" fmla="*/ 0 w 34"/>
              <a:gd name="T13" fmla="*/ 23 h 53"/>
              <a:gd name="T14" fmla="*/ 0 w 34"/>
              <a:gd name="T15" fmla="*/ 28 h 53"/>
              <a:gd name="T16" fmla="*/ 1 w 34"/>
              <a:gd name="T17" fmla="*/ 33 h 53"/>
              <a:gd name="T18" fmla="*/ 2 w 34"/>
              <a:gd name="T19" fmla="*/ 38 h 53"/>
              <a:gd name="T20" fmla="*/ 5 w 34"/>
              <a:gd name="T21" fmla="*/ 42 h 53"/>
              <a:gd name="T22" fmla="*/ 8 w 34"/>
              <a:gd name="T23" fmla="*/ 46 h 53"/>
              <a:gd name="T24" fmla="*/ 12 w 34"/>
              <a:gd name="T25" fmla="*/ 49 h 53"/>
              <a:gd name="T26" fmla="*/ 16 w 34"/>
              <a:gd name="T27" fmla="*/ 52 h 53"/>
              <a:gd name="T28" fmla="*/ 22 w 34"/>
              <a:gd name="T29" fmla="*/ 53 h 53"/>
              <a:gd name="T30" fmla="*/ 27 w 34"/>
              <a:gd name="T31" fmla="*/ 53 h 53"/>
              <a:gd name="T32" fmla="*/ 34 w 34"/>
              <a:gd name="T33" fmla="*/ 52 h 53"/>
              <a:gd name="T34" fmla="*/ 21 w 34"/>
              <a:gd name="T35" fmla="*/ 0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53"/>
              <a:gd name="T56" fmla="*/ 34 w 34"/>
              <a:gd name="T57" fmla="*/ 53 h 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53">
                <a:moveTo>
                  <a:pt x="21" y="0"/>
                </a:moveTo>
                <a:lnTo>
                  <a:pt x="14" y="3"/>
                </a:lnTo>
                <a:lnTo>
                  <a:pt x="10" y="6"/>
                </a:lnTo>
                <a:lnTo>
                  <a:pt x="6" y="10"/>
                </a:lnTo>
                <a:lnTo>
                  <a:pt x="4" y="13"/>
                </a:lnTo>
                <a:lnTo>
                  <a:pt x="1" y="19"/>
                </a:lnTo>
                <a:lnTo>
                  <a:pt x="0" y="23"/>
                </a:lnTo>
                <a:lnTo>
                  <a:pt x="0" y="28"/>
                </a:lnTo>
                <a:lnTo>
                  <a:pt x="1" y="33"/>
                </a:lnTo>
                <a:lnTo>
                  <a:pt x="2" y="38"/>
                </a:lnTo>
                <a:lnTo>
                  <a:pt x="5" y="42"/>
                </a:lnTo>
                <a:lnTo>
                  <a:pt x="8" y="46"/>
                </a:lnTo>
                <a:lnTo>
                  <a:pt x="12" y="49"/>
                </a:lnTo>
                <a:lnTo>
                  <a:pt x="16" y="52"/>
                </a:lnTo>
                <a:lnTo>
                  <a:pt x="22" y="53"/>
                </a:lnTo>
                <a:lnTo>
                  <a:pt x="27" y="53"/>
                </a:lnTo>
                <a:lnTo>
                  <a:pt x="34" y="52"/>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41" name="Freeform 80"/>
          <p:cNvSpPr>
            <a:spLocks/>
          </p:cNvSpPr>
          <p:nvPr/>
        </p:nvSpPr>
        <p:spPr bwMode="auto">
          <a:xfrm>
            <a:off x="5245349" y="4328986"/>
            <a:ext cx="30162" cy="23812"/>
          </a:xfrm>
          <a:custGeom>
            <a:avLst/>
            <a:gdLst>
              <a:gd name="T0" fmla="*/ 76 w 76"/>
              <a:gd name="T1" fmla="*/ 0 h 61"/>
              <a:gd name="T2" fmla="*/ 76 w 76"/>
              <a:gd name="T3" fmla="*/ 0 h 61"/>
              <a:gd name="T4" fmla="*/ 60 w 76"/>
              <a:gd name="T5" fmla="*/ 1 h 61"/>
              <a:gd name="T6" fmla="*/ 44 w 76"/>
              <a:gd name="T7" fmla="*/ 2 h 61"/>
              <a:gd name="T8" fmla="*/ 28 w 76"/>
              <a:gd name="T9" fmla="*/ 4 h 61"/>
              <a:gd name="T10" fmla="*/ 13 w 76"/>
              <a:gd name="T11" fmla="*/ 6 h 61"/>
              <a:gd name="T12" fmla="*/ 0 w 76"/>
              <a:gd name="T13" fmla="*/ 9 h 61"/>
              <a:gd name="T14" fmla="*/ 13 w 76"/>
              <a:gd name="T15" fmla="*/ 61 h 61"/>
              <a:gd name="T16" fmla="*/ 23 w 76"/>
              <a:gd name="T17" fmla="*/ 59 h 61"/>
              <a:gd name="T18" fmla="*/ 36 w 76"/>
              <a:gd name="T19" fmla="*/ 57 h 61"/>
              <a:gd name="T20" fmla="*/ 49 w 76"/>
              <a:gd name="T21" fmla="*/ 55 h 61"/>
              <a:gd name="T22" fmla="*/ 62 w 76"/>
              <a:gd name="T23" fmla="*/ 53 h 61"/>
              <a:gd name="T24" fmla="*/ 76 w 76"/>
              <a:gd name="T25" fmla="*/ 53 h 61"/>
              <a:gd name="T26" fmla="*/ 76 w 76"/>
              <a:gd name="T27" fmla="*/ 53 h 61"/>
              <a:gd name="T28" fmla="*/ 76 w 76"/>
              <a:gd name="T29" fmla="*/ 0 h 61"/>
              <a:gd name="T30" fmla="*/ 76 w 76"/>
              <a:gd name="T31" fmla="*/ 0 h 61"/>
              <a:gd name="T32" fmla="*/ 76 w 76"/>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1"/>
              <a:gd name="T53" fmla="*/ 76 w 76"/>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1">
                <a:moveTo>
                  <a:pt x="76" y="0"/>
                </a:moveTo>
                <a:lnTo>
                  <a:pt x="76" y="0"/>
                </a:lnTo>
                <a:lnTo>
                  <a:pt x="60" y="1"/>
                </a:lnTo>
                <a:lnTo>
                  <a:pt x="44" y="2"/>
                </a:lnTo>
                <a:lnTo>
                  <a:pt x="28" y="4"/>
                </a:lnTo>
                <a:lnTo>
                  <a:pt x="13" y="6"/>
                </a:lnTo>
                <a:lnTo>
                  <a:pt x="0" y="9"/>
                </a:lnTo>
                <a:lnTo>
                  <a:pt x="13" y="61"/>
                </a:lnTo>
                <a:lnTo>
                  <a:pt x="23" y="59"/>
                </a:lnTo>
                <a:lnTo>
                  <a:pt x="36" y="57"/>
                </a:lnTo>
                <a:lnTo>
                  <a:pt x="49" y="55"/>
                </a:lnTo>
                <a:lnTo>
                  <a:pt x="62" y="53"/>
                </a:lnTo>
                <a:lnTo>
                  <a:pt x="76" y="53"/>
                </a:lnTo>
                <a:lnTo>
                  <a:pt x="7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42" name="Freeform 81"/>
          <p:cNvSpPr>
            <a:spLocks/>
          </p:cNvSpPr>
          <p:nvPr/>
        </p:nvSpPr>
        <p:spPr bwMode="auto">
          <a:xfrm>
            <a:off x="5275511" y="4328986"/>
            <a:ext cx="79375" cy="44450"/>
          </a:xfrm>
          <a:custGeom>
            <a:avLst/>
            <a:gdLst>
              <a:gd name="T0" fmla="*/ 196 w 196"/>
              <a:gd name="T1" fmla="*/ 71 h 113"/>
              <a:gd name="T2" fmla="*/ 187 w 196"/>
              <a:gd name="T3" fmla="*/ 62 h 113"/>
              <a:gd name="T4" fmla="*/ 175 w 196"/>
              <a:gd name="T5" fmla="*/ 53 h 113"/>
              <a:gd name="T6" fmla="*/ 162 w 196"/>
              <a:gd name="T7" fmla="*/ 46 h 113"/>
              <a:gd name="T8" fmla="*/ 149 w 196"/>
              <a:gd name="T9" fmla="*/ 38 h 113"/>
              <a:gd name="T10" fmla="*/ 135 w 196"/>
              <a:gd name="T11" fmla="*/ 31 h 113"/>
              <a:gd name="T12" fmla="*/ 121 w 196"/>
              <a:gd name="T13" fmla="*/ 24 h 113"/>
              <a:gd name="T14" fmla="*/ 107 w 196"/>
              <a:gd name="T15" fmla="*/ 19 h 113"/>
              <a:gd name="T16" fmla="*/ 92 w 196"/>
              <a:gd name="T17" fmla="*/ 15 h 113"/>
              <a:gd name="T18" fmla="*/ 78 w 196"/>
              <a:gd name="T19" fmla="*/ 11 h 113"/>
              <a:gd name="T20" fmla="*/ 62 w 196"/>
              <a:gd name="T21" fmla="*/ 6 h 113"/>
              <a:gd name="T22" fmla="*/ 47 w 196"/>
              <a:gd name="T23" fmla="*/ 4 h 113"/>
              <a:gd name="T24" fmla="*/ 31 w 196"/>
              <a:gd name="T25" fmla="*/ 2 h 113"/>
              <a:gd name="T26" fmla="*/ 16 w 196"/>
              <a:gd name="T27" fmla="*/ 1 h 113"/>
              <a:gd name="T28" fmla="*/ 0 w 196"/>
              <a:gd name="T29" fmla="*/ 0 h 113"/>
              <a:gd name="T30" fmla="*/ 0 w 196"/>
              <a:gd name="T31" fmla="*/ 53 h 113"/>
              <a:gd name="T32" fmla="*/ 13 w 196"/>
              <a:gd name="T33" fmla="*/ 53 h 113"/>
              <a:gd name="T34" fmla="*/ 27 w 196"/>
              <a:gd name="T35" fmla="*/ 55 h 113"/>
              <a:gd name="T36" fmla="*/ 40 w 196"/>
              <a:gd name="T37" fmla="*/ 57 h 113"/>
              <a:gd name="T38" fmla="*/ 53 w 196"/>
              <a:gd name="T39" fmla="*/ 59 h 113"/>
              <a:gd name="T40" fmla="*/ 64 w 196"/>
              <a:gd name="T41" fmla="*/ 62 h 113"/>
              <a:gd name="T42" fmla="*/ 77 w 196"/>
              <a:gd name="T43" fmla="*/ 65 h 113"/>
              <a:gd name="T44" fmla="*/ 89 w 196"/>
              <a:gd name="T45" fmla="*/ 70 h 113"/>
              <a:gd name="T46" fmla="*/ 101 w 196"/>
              <a:gd name="T47" fmla="*/ 74 h 113"/>
              <a:gd name="T48" fmla="*/ 113 w 196"/>
              <a:gd name="T49" fmla="*/ 79 h 113"/>
              <a:gd name="T50" fmla="*/ 123 w 196"/>
              <a:gd name="T51" fmla="*/ 85 h 113"/>
              <a:gd name="T52" fmla="*/ 134 w 196"/>
              <a:gd name="T53" fmla="*/ 91 h 113"/>
              <a:gd name="T54" fmla="*/ 145 w 196"/>
              <a:gd name="T55" fmla="*/ 98 h 113"/>
              <a:gd name="T56" fmla="*/ 156 w 196"/>
              <a:gd name="T57" fmla="*/ 105 h 113"/>
              <a:gd name="T58" fmla="*/ 165 w 196"/>
              <a:gd name="T59" fmla="*/ 113 h 113"/>
              <a:gd name="T60" fmla="*/ 196 w 196"/>
              <a:gd name="T61" fmla="*/ 71 h 1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6"/>
              <a:gd name="T94" fmla="*/ 0 h 113"/>
              <a:gd name="T95" fmla="*/ 196 w 196"/>
              <a:gd name="T96" fmla="*/ 113 h 1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6" h="113">
                <a:moveTo>
                  <a:pt x="196" y="71"/>
                </a:moveTo>
                <a:lnTo>
                  <a:pt x="187" y="62"/>
                </a:lnTo>
                <a:lnTo>
                  <a:pt x="175" y="53"/>
                </a:lnTo>
                <a:lnTo>
                  <a:pt x="162" y="46"/>
                </a:lnTo>
                <a:lnTo>
                  <a:pt x="149" y="38"/>
                </a:lnTo>
                <a:lnTo>
                  <a:pt x="135" y="31"/>
                </a:lnTo>
                <a:lnTo>
                  <a:pt x="121" y="24"/>
                </a:lnTo>
                <a:lnTo>
                  <a:pt x="107" y="19"/>
                </a:lnTo>
                <a:lnTo>
                  <a:pt x="92" y="15"/>
                </a:lnTo>
                <a:lnTo>
                  <a:pt x="78" y="11"/>
                </a:lnTo>
                <a:lnTo>
                  <a:pt x="62" y="6"/>
                </a:lnTo>
                <a:lnTo>
                  <a:pt x="47" y="4"/>
                </a:lnTo>
                <a:lnTo>
                  <a:pt x="31" y="2"/>
                </a:lnTo>
                <a:lnTo>
                  <a:pt x="16" y="1"/>
                </a:lnTo>
                <a:lnTo>
                  <a:pt x="0" y="0"/>
                </a:lnTo>
                <a:lnTo>
                  <a:pt x="0" y="53"/>
                </a:lnTo>
                <a:lnTo>
                  <a:pt x="13" y="53"/>
                </a:lnTo>
                <a:lnTo>
                  <a:pt x="27" y="55"/>
                </a:lnTo>
                <a:lnTo>
                  <a:pt x="40" y="57"/>
                </a:lnTo>
                <a:lnTo>
                  <a:pt x="53" y="59"/>
                </a:lnTo>
                <a:lnTo>
                  <a:pt x="64" y="62"/>
                </a:lnTo>
                <a:lnTo>
                  <a:pt x="77" y="65"/>
                </a:lnTo>
                <a:lnTo>
                  <a:pt x="89" y="70"/>
                </a:lnTo>
                <a:lnTo>
                  <a:pt x="101" y="74"/>
                </a:lnTo>
                <a:lnTo>
                  <a:pt x="113" y="79"/>
                </a:lnTo>
                <a:lnTo>
                  <a:pt x="123" y="85"/>
                </a:lnTo>
                <a:lnTo>
                  <a:pt x="134" y="91"/>
                </a:lnTo>
                <a:lnTo>
                  <a:pt x="145" y="98"/>
                </a:lnTo>
                <a:lnTo>
                  <a:pt x="156" y="105"/>
                </a:lnTo>
                <a:lnTo>
                  <a:pt x="165" y="113"/>
                </a:lnTo>
                <a:lnTo>
                  <a:pt x="196" y="7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43" name="Freeform 82"/>
          <p:cNvSpPr>
            <a:spLocks/>
          </p:cNvSpPr>
          <p:nvPr/>
        </p:nvSpPr>
        <p:spPr bwMode="auto">
          <a:xfrm>
            <a:off x="5342186" y="4355973"/>
            <a:ext cx="15875" cy="19050"/>
          </a:xfrm>
          <a:custGeom>
            <a:avLst/>
            <a:gdLst>
              <a:gd name="T0" fmla="*/ 0 w 42"/>
              <a:gd name="T1" fmla="*/ 42 h 48"/>
              <a:gd name="T2" fmla="*/ 6 w 42"/>
              <a:gd name="T3" fmla="*/ 45 h 48"/>
              <a:gd name="T4" fmla="*/ 11 w 42"/>
              <a:gd name="T5" fmla="*/ 47 h 48"/>
              <a:gd name="T6" fmla="*/ 15 w 42"/>
              <a:gd name="T7" fmla="*/ 48 h 48"/>
              <a:gd name="T8" fmla="*/ 21 w 42"/>
              <a:gd name="T9" fmla="*/ 47 h 48"/>
              <a:gd name="T10" fmla="*/ 26 w 42"/>
              <a:gd name="T11" fmla="*/ 46 h 48"/>
              <a:gd name="T12" fmla="*/ 30 w 42"/>
              <a:gd name="T13" fmla="*/ 44 h 48"/>
              <a:gd name="T14" fmla="*/ 34 w 42"/>
              <a:gd name="T15" fmla="*/ 40 h 48"/>
              <a:gd name="T16" fmla="*/ 37 w 42"/>
              <a:gd name="T17" fmla="*/ 36 h 48"/>
              <a:gd name="T18" fmla="*/ 40 w 42"/>
              <a:gd name="T19" fmla="*/ 32 h 48"/>
              <a:gd name="T20" fmla="*/ 41 w 42"/>
              <a:gd name="T21" fmla="*/ 28 h 48"/>
              <a:gd name="T22" fmla="*/ 42 w 42"/>
              <a:gd name="T23" fmla="*/ 23 h 48"/>
              <a:gd name="T24" fmla="*/ 42 w 42"/>
              <a:gd name="T25" fmla="*/ 18 h 48"/>
              <a:gd name="T26" fmla="*/ 42 w 42"/>
              <a:gd name="T27" fmla="*/ 13 h 48"/>
              <a:gd name="T28" fmla="*/ 40 w 42"/>
              <a:gd name="T29" fmla="*/ 8 h 48"/>
              <a:gd name="T30" fmla="*/ 37 w 42"/>
              <a:gd name="T31" fmla="*/ 3 h 48"/>
              <a:gd name="T32" fmla="*/ 31 w 42"/>
              <a:gd name="T33" fmla="*/ 0 h 48"/>
              <a:gd name="T34" fmla="*/ 0 w 42"/>
              <a:gd name="T35" fmla="*/ 42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8"/>
              <a:gd name="T56" fmla="*/ 42 w 42"/>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8">
                <a:moveTo>
                  <a:pt x="0" y="42"/>
                </a:moveTo>
                <a:lnTo>
                  <a:pt x="6" y="45"/>
                </a:lnTo>
                <a:lnTo>
                  <a:pt x="11" y="47"/>
                </a:lnTo>
                <a:lnTo>
                  <a:pt x="15" y="48"/>
                </a:lnTo>
                <a:lnTo>
                  <a:pt x="21" y="47"/>
                </a:lnTo>
                <a:lnTo>
                  <a:pt x="26" y="46"/>
                </a:lnTo>
                <a:lnTo>
                  <a:pt x="30" y="44"/>
                </a:lnTo>
                <a:lnTo>
                  <a:pt x="34" y="40"/>
                </a:lnTo>
                <a:lnTo>
                  <a:pt x="37" y="36"/>
                </a:lnTo>
                <a:lnTo>
                  <a:pt x="40" y="32"/>
                </a:lnTo>
                <a:lnTo>
                  <a:pt x="41" y="28"/>
                </a:lnTo>
                <a:lnTo>
                  <a:pt x="42" y="23"/>
                </a:lnTo>
                <a:lnTo>
                  <a:pt x="42" y="18"/>
                </a:lnTo>
                <a:lnTo>
                  <a:pt x="42" y="13"/>
                </a:lnTo>
                <a:lnTo>
                  <a:pt x="40" y="8"/>
                </a:lnTo>
                <a:lnTo>
                  <a:pt x="37" y="3"/>
                </a:lnTo>
                <a:lnTo>
                  <a:pt x="31" y="0"/>
                </a:lnTo>
                <a:lnTo>
                  <a:pt x="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44" name="Freeform 83"/>
          <p:cNvSpPr>
            <a:spLocks/>
          </p:cNvSpPr>
          <p:nvPr/>
        </p:nvSpPr>
        <p:spPr bwMode="auto">
          <a:xfrm>
            <a:off x="5372349" y="4405186"/>
            <a:ext cx="22225" cy="14287"/>
          </a:xfrm>
          <a:custGeom>
            <a:avLst/>
            <a:gdLst>
              <a:gd name="T0" fmla="*/ 52 w 52"/>
              <a:gd name="T1" fmla="*/ 18 h 37"/>
              <a:gd name="T2" fmla="*/ 49 w 52"/>
              <a:gd name="T3" fmla="*/ 12 h 37"/>
              <a:gd name="T4" fmla="*/ 46 w 52"/>
              <a:gd name="T5" fmla="*/ 8 h 37"/>
              <a:gd name="T6" fmla="*/ 42 w 52"/>
              <a:gd name="T7" fmla="*/ 4 h 37"/>
              <a:gd name="T8" fmla="*/ 37 w 52"/>
              <a:gd name="T9" fmla="*/ 2 h 37"/>
              <a:gd name="T10" fmla="*/ 33 w 52"/>
              <a:gd name="T11" fmla="*/ 1 h 37"/>
              <a:gd name="T12" fmla="*/ 28 w 52"/>
              <a:gd name="T13" fmla="*/ 0 h 37"/>
              <a:gd name="T14" fmla="*/ 22 w 52"/>
              <a:gd name="T15" fmla="*/ 1 h 37"/>
              <a:gd name="T16" fmla="*/ 18 w 52"/>
              <a:gd name="T17" fmla="*/ 2 h 37"/>
              <a:gd name="T18" fmla="*/ 14 w 52"/>
              <a:gd name="T19" fmla="*/ 4 h 37"/>
              <a:gd name="T20" fmla="*/ 9 w 52"/>
              <a:gd name="T21" fmla="*/ 7 h 37"/>
              <a:gd name="T22" fmla="*/ 6 w 52"/>
              <a:gd name="T23" fmla="*/ 11 h 37"/>
              <a:gd name="T24" fmla="*/ 3 w 52"/>
              <a:gd name="T25" fmla="*/ 14 h 37"/>
              <a:gd name="T26" fmla="*/ 1 w 52"/>
              <a:gd name="T27" fmla="*/ 19 h 37"/>
              <a:gd name="T28" fmla="*/ 0 w 52"/>
              <a:gd name="T29" fmla="*/ 25 h 37"/>
              <a:gd name="T30" fmla="*/ 1 w 52"/>
              <a:gd name="T31" fmla="*/ 30 h 37"/>
              <a:gd name="T32" fmla="*/ 2 w 52"/>
              <a:gd name="T33" fmla="*/ 37 h 37"/>
              <a:gd name="T34" fmla="*/ 52 w 52"/>
              <a:gd name="T35" fmla="*/ 18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37"/>
              <a:gd name="T56" fmla="*/ 52 w 52"/>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37">
                <a:moveTo>
                  <a:pt x="52" y="18"/>
                </a:moveTo>
                <a:lnTo>
                  <a:pt x="49" y="12"/>
                </a:lnTo>
                <a:lnTo>
                  <a:pt x="46" y="8"/>
                </a:lnTo>
                <a:lnTo>
                  <a:pt x="42" y="4"/>
                </a:lnTo>
                <a:lnTo>
                  <a:pt x="37" y="2"/>
                </a:lnTo>
                <a:lnTo>
                  <a:pt x="33" y="1"/>
                </a:lnTo>
                <a:lnTo>
                  <a:pt x="28" y="0"/>
                </a:lnTo>
                <a:lnTo>
                  <a:pt x="22" y="1"/>
                </a:lnTo>
                <a:lnTo>
                  <a:pt x="18" y="2"/>
                </a:lnTo>
                <a:lnTo>
                  <a:pt x="14" y="4"/>
                </a:lnTo>
                <a:lnTo>
                  <a:pt x="9" y="7"/>
                </a:lnTo>
                <a:lnTo>
                  <a:pt x="6" y="11"/>
                </a:lnTo>
                <a:lnTo>
                  <a:pt x="3" y="14"/>
                </a:lnTo>
                <a:lnTo>
                  <a:pt x="1" y="19"/>
                </a:lnTo>
                <a:lnTo>
                  <a:pt x="0" y="25"/>
                </a:lnTo>
                <a:lnTo>
                  <a:pt x="1" y="30"/>
                </a:lnTo>
                <a:lnTo>
                  <a:pt x="2" y="37"/>
                </a:lnTo>
                <a:lnTo>
                  <a:pt x="5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45" name="Freeform 84"/>
          <p:cNvSpPr>
            <a:spLocks/>
          </p:cNvSpPr>
          <p:nvPr/>
        </p:nvSpPr>
        <p:spPr bwMode="auto">
          <a:xfrm>
            <a:off x="5373936" y="4413123"/>
            <a:ext cx="26988" cy="39688"/>
          </a:xfrm>
          <a:custGeom>
            <a:avLst/>
            <a:gdLst>
              <a:gd name="T0" fmla="*/ 66 w 66"/>
              <a:gd name="T1" fmla="*/ 101 h 101"/>
              <a:gd name="T2" fmla="*/ 66 w 66"/>
              <a:gd name="T3" fmla="*/ 85 h 101"/>
              <a:gd name="T4" fmla="*/ 65 w 66"/>
              <a:gd name="T5" fmla="*/ 69 h 101"/>
              <a:gd name="T6" fmla="*/ 63 w 66"/>
              <a:gd name="T7" fmla="*/ 54 h 101"/>
              <a:gd name="T8" fmla="*/ 60 w 66"/>
              <a:gd name="T9" fmla="*/ 38 h 101"/>
              <a:gd name="T10" fmla="*/ 57 w 66"/>
              <a:gd name="T11" fmla="*/ 23 h 101"/>
              <a:gd name="T12" fmla="*/ 52 w 66"/>
              <a:gd name="T13" fmla="*/ 9 h 101"/>
              <a:gd name="T14" fmla="*/ 50 w 66"/>
              <a:gd name="T15" fmla="*/ 0 h 101"/>
              <a:gd name="T16" fmla="*/ 0 w 66"/>
              <a:gd name="T17" fmla="*/ 19 h 101"/>
              <a:gd name="T18" fmla="*/ 2 w 66"/>
              <a:gd name="T19" fmla="*/ 24 h 101"/>
              <a:gd name="T20" fmla="*/ 5 w 66"/>
              <a:gd name="T21" fmla="*/ 37 h 101"/>
              <a:gd name="T22" fmla="*/ 8 w 66"/>
              <a:gd name="T23" fmla="*/ 49 h 101"/>
              <a:gd name="T24" fmla="*/ 11 w 66"/>
              <a:gd name="T25" fmla="*/ 62 h 101"/>
              <a:gd name="T26" fmla="*/ 13 w 66"/>
              <a:gd name="T27" fmla="*/ 74 h 101"/>
              <a:gd name="T28" fmla="*/ 13 w 66"/>
              <a:gd name="T29" fmla="*/ 88 h 101"/>
              <a:gd name="T30" fmla="*/ 14 w 66"/>
              <a:gd name="T31" fmla="*/ 101 h 101"/>
              <a:gd name="T32" fmla="*/ 66 w 66"/>
              <a:gd name="T33" fmla="*/ 101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1"/>
              <a:gd name="T53" fmla="*/ 66 w 66"/>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1">
                <a:moveTo>
                  <a:pt x="66" y="101"/>
                </a:moveTo>
                <a:lnTo>
                  <a:pt x="66" y="85"/>
                </a:lnTo>
                <a:lnTo>
                  <a:pt x="65" y="69"/>
                </a:lnTo>
                <a:lnTo>
                  <a:pt x="63" y="54"/>
                </a:lnTo>
                <a:lnTo>
                  <a:pt x="60" y="38"/>
                </a:lnTo>
                <a:lnTo>
                  <a:pt x="57" y="23"/>
                </a:lnTo>
                <a:lnTo>
                  <a:pt x="52" y="9"/>
                </a:lnTo>
                <a:lnTo>
                  <a:pt x="50" y="0"/>
                </a:lnTo>
                <a:lnTo>
                  <a:pt x="0" y="19"/>
                </a:lnTo>
                <a:lnTo>
                  <a:pt x="2" y="24"/>
                </a:lnTo>
                <a:lnTo>
                  <a:pt x="5" y="37"/>
                </a:lnTo>
                <a:lnTo>
                  <a:pt x="8" y="49"/>
                </a:lnTo>
                <a:lnTo>
                  <a:pt x="11" y="62"/>
                </a:lnTo>
                <a:lnTo>
                  <a:pt x="13" y="74"/>
                </a:lnTo>
                <a:lnTo>
                  <a:pt x="13" y="88"/>
                </a:lnTo>
                <a:lnTo>
                  <a:pt x="14" y="101"/>
                </a:lnTo>
                <a:lnTo>
                  <a:pt x="66" y="10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46" name="Freeform 85"/>
          <p:cNvSpPr>
            <a:spLocks/>
          </p:cNvSpPr>
          <p:nvPr/>
        </p:nvSpPr>
        <p:spPr bwMode="auto">
          <a:xfrm>
            <a:off x="5378699" y="4452811"/>
            <a:ext cx="22225" cy="11112"/>
          </a:xfrm>
          <a:custGeom>
            <a:avLst/>
            <a:gdLst>
              <a:gd name="T0" fmla="*/ 0 w 52"/>
              <a:gd name="T1" fmla="*/ 0 h 27"/>
              <a:gd name="T2" fmla="*/ 0 w 52"/>
              <a:gd name="T3" fmla="*/ 7 h 27"/>
              <a:gd name="T4" fmla="*/ 2 w 52"/>
              <a:gd name="T5" fmla="*/ 12 h 27"/>
              <a:gd name="T6" fmla="*/ 4 w 52"/>
              <a:gd name="T7" fmla="*/ 16 h 27"/>
              <a:gd name="T8" fmla="*/ 7 w 52"/>
              <a:gd name="T9" fmla="*/ 21 h 27"/>
              <a:gd name="T10" fmla="*/ 12 w 52"/>
              <a:gd name="T11" fmla="*/ 23 h 27"/>
              <a:gd name="T12" fmla="*/ 16 w 52"/>
              <a:gd name="T13" fmla="*/ 25 h 27"/>
              <a:gd name="T14" fmla="*/ 21 w 52"/>
              <a:gd name="T15" fmla="*/ 27 h 27"/>
              <a:gd name="T16" fmla="*/ 27 w 52"/>
              <a:gd name="T17" fmla="*/ 27 h 27"/>
              <a:gd name="T18" fmla="*/ 31 w 52"/>
              <a:gd name="T19" fmla="*/ 27 h 27"/>
              <a:gd name="T20" fmla="*/ 36 w 52"/>
              <a:gd name="T21" fmla="*/ 25 h 27"/>
              <a:gd name="T22" fmla="*/ 41 w 52"/>
              <a:gd name="T23" fmla="*/ 23 h 27"/>
              <a:gd name="T24" fmla="*/ 45 w 52"/>
              <a:gd name="T25" fmla="*/ 21 h 27"/>
              <a:gd name="T26" fmla="*/ 48 w 52"/>
              <a:gd name="T27" fmla="*/ 16 h 27"/>
              <a:gd name="T28" fmla="*/ 50 w 52"/>
              <a:gd name="T29" fmla="*/ 12 h 27"/>
              <a:gd name="T30" fmla="*/ 52 w 52"/>
              <a:gd name="T31" fmla="*/ 7 h 27"/>
              <a:gd name="T32" fmla="*/ 52 w 52"/>
              <a:gd name="T33" fmla="*/ 0 h 27"/>
              <a:gd name="T34" fmla="*/ 0 w 52"/>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7"/>
              <a:gd name="T56" fmla="*/ 52 w 52"/>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7">
                <a:moveTo>
                  <a:pt x="0" y="0"/>
                </a:moveTo>
                <a:lnTo>
                  <a:pt x="0" y="7"/>
                </a:lnTo>
                <a:lnTo>
                  <a:pt x="2" y="12"/>
                </a:lnTo>
                <a:lnTo>
                  <a:pt x="4" y="16"/>
                </a:lnTo>
                <a:lnTo>
                  <a:pt x="7" y="21"/>
                </a:lnTo>
                <a:lnTo>
                  <a:pt x="12" y="23"/>
                </a:lnTo>
                <a:lnTo>
                  <a:pt x="16" y="25"/>
                </a:lnTo>
                <a:lnTo>
                  <a:pt x="21" y="27"/>
                </a:lnTo>
                <a:lnTo>
                  <a:pt x="27" y="27"/>
                </a:lnTo>
                <a:lnTo>
                  <a:pt x="31" y="27"/>
                </a:lnTo>
                <a:lnTo>
                  <a:pt x="36" y="25"/>
                </a:lnTo>
                <a:lnTo>
                  <a:pt x="41" y="23"/>
                </a:lnTo>
                <a:lnTo>
                  <a:pt x="45" y="21"/>
                </a:lnTo>
                <a:lnTo>
                  <a:pt x="48" y="16"/>
                </a:lnTo>
                <a:lnTo>
                  <a:pt x="50" y="12"/>
                </a:lnTo>
                <a:lnTo>
                  <a:pt x="52" y="7"/>
                </a:lnTo>
                <a:lnTo>
                  <a:pt x="5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47" name="Freeform 86"/>
          <p:cNvSpPr>
            <a:spLocks/>
          </p:cNvSpPr>
          <p:nvPr/>
        </p:nvSpPr>
        <p:spPr bwMode="auto">
          <a:xfrm>
            <a:off x="5258049" y="4570286"/>
            <a:ext cx="20637" cy="11112"/>
          </a:xfrm>
          <a:custGeom>
            <a:avLst/>
            <a:gdLst>
              <a:gd name="T0" fmla="*/ 53 w 53"/>
              <a:gd name="T1" fmla="*/ 26 h 26"/>
              <a:gd name="T2" fmla="*/ 52 w 53"/>
              <a:gd name="T3" fmla="*/ 20 h 26"/>
              <a:gd name="T4" fmla="*/ 51 w 53"/>
              <a:gd name="T5" fmla="*/ 15 h 26"/>
              <a:gd name="T6" fmla="*/ 48 w 53"/>
              <a:gd name="T7" fmla="*/ 10 h 26"/>
              <a:gd name="T8" fmla="*/ 45 w 53"/>
              <a:gd name="T9" fmla="*/ 7 h 26"/>
              <a:gd name="T10" fmla="*/ 41 w 53"/>
              <a:gd name="T11" fmla="*/ 4 h 26"/>
              <a:gd name="T12" fmla="*/ 36 w 53"/>
              <a:gd name="T13" fmla="*/ 2 h 26"/>
              <a:gd name="T14" fmla="*/ 32 w 53"/>
              <a:gd name="T15" fmla="*/ 1 h 26"/>
              <a:gd name="T16" fmla="*/ 27 w 53"/>
              <a:gd name="T17" fmla="*/ 0 h 26"/>
              <a:gd name="T18" fmla="*/ 21 w 53"/>
              <a:gd name="T19" fmla="*/ 1 h 26"/>
              <a:gd name="T20" fmla="*/ 17 w 53"/>
              <a:gd name="T21" fmla="*/ 2 h 26"/>
              <a:gd name="T22" fmla="*/ 13 w 53"/>
              <a:gd name="T23" fmla="*/ 4 h 26"/>
              <a:gd name="T24" fmla="*/ 8 w 53"/>
              <a:gd name="T25" fmla="*/ 7 h 26"/>
              <a:gd name="T26" fmla="*/ 5 w 53"/>
              <a:gd name="T27" fmla="*/ 10 h 26"/>
              <a:gd name="T28" fmla="*/ 2 w 53"/>
              <a:gd name="T29" fmla="*/ 15 h 26"/>
              <a:gd name="T30" fmla="*/ 1 w 53"/>
              <a:gd name="T31" fmla="*/ 20 h 26"/>
              <a:gd name="T32" fmla="*/ 0 w 53"/>
              <a:gd name="T33" fmla="*/ 26 h 26"/>
              <a:gd name="T34" fmla="*/ 53 w 53"/>
              <a:gd name="T35" fmla="*/ 26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26"/>
              <a:gd name="T56" fmla="*/ 53 w 53"/>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26">
                <a:moveTo>
                  <a:pt x="53" y="26"/>
                </a:moveTo>
                <a:lnTo>
                  <a:pt x="52" y="20"/>
                </a:lnTo>
                <a:lnTo>
                  <a:pt x="51" y="15"/>
                </a:lnTo>
                <a:lnTo>
                  <a:pt x="48" y="10"/>
                </a:lnTo>
                <a:lnTo>
                  <a:pt x="45" y="7"/>
                </a:lnTo>
                <a:lnTo>
                  <a:pt x="41" y="4"/>
                </a:lnTo>
                <a:lnTo>
                  <a:pt x="36" y="2"/>
                </a:lnTo>
                <a:lnTo>
                  <a:pt x="32" y="1"/>
                </a:lnTo>
                <a:lnTo>
                  <a:pt x="27" y="0"/>
                </a:lnTo>
                <a:lnTo>
                  <a:pt x="21" y="1"/>
                </a:lnTo>
                <a:lnTo>
                  <a:pt x="17" y="2"/>
                </a:lnTo>
                <a:lnTo>
                  <a:pt x="13" y="4"/>
                </a:lnTo>
                <a:lnTo>
                  <a:pt x="8" y="7"/>
                </a:lnTo>
                <a:lnTo>
                  <a:pt x="5" y="10"/>
                </a:lnTo>
                <a:lnTo>
                  <a:pt x="2" y="15"/>
                </a:lnTo>
                <a:lnTo>
                  <a:pt x="1" y="20"/>
                </a:lnTo>
                <a:lnTo>
                  <a:pt x="0" y="26"/>
                </a:lnTo>
                <a:lnTo>
                  <a:pt x="5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48" name="Rectangle 87"/>
          <p:cNvSpPr>
            <a:spLocks noChangeArrowheads="1"/>
          </p:cNvSpPr>
          <p:nvPr/>
        </p:nvSpPr>
        <p:spPr bwMode="auto">
          <a:xfrm>
            <a:off x="5258049" y="4581398"/>
            <a:ext cx="20637" cy="104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49" name="Freeform 88"/>
          <p:cNvSpPr>
            <a:spLocks/>
          </p:cNvSpPr>
          <p:nvPr/>
        </p:nvSpPr>
        <p:spPr bwMode="auto">
          <a:xfrm>
            <a:off x="5258049" y="4686173"/>
            <a:ext cx="20637" cy="11113"/>
          </a:xfrm>
          <a:custGeom>
            <a:avLst/>
            <a:gdLst>
              <a:gd name="T0" fmla="*/ 0 w 53"/>
              <a:gd name="T1" fmla="*/ 0 h 27"/>
              <a:gd name="T2" fmla="*/ 1 w 53"/>
              <a:gd name="T3" fmla="*/ 6 h 27"/>
              <a:gd name="T4" fmla="*/ 2 w 53"/>
              <a:gd name="T5" fmla="*/ 12 h 27"/>
              <a:gd name="T6" fmla="*/ 5 w 53"/>
              <a:gd name="T7" fmla="*/ 17 h 27"/>
              <a:gd name="T8" fmla="*/ 8 w 53"/>
              <a:gd name="T9" fmla="*/ 20 h 27"/>
              <a:gd name="T10" fmla="*/ 13 w 53"/>
              <a:gd name="T11" fmla="*/ 23 h 27"/>
              <a:gd name="T12" fmla="*/ 17 w 53"/>
              <a:gd name="T13" fmla="*/ 25 h 27"/>
              <a:gd name="T14" fmla="*/ 21 w 53"/>
              <a:gd name="T15" fmla="*/ 27 h 27"/>
              <a:gd name="T16" fmla="*/ 27 w 53"/>
              <a:gd name="T17" fmla="*/ 27 h 27"/>
              <a:gd name="T18" fmla="*/ 32 w 53"/>
              <a:gd name="T19" fmla="*/ 27 h 27"/>
              <a:gd name="T20" fmla="*/ 36 w 53"/>
              <a:gd name="T21" fmla="*/ 25 h 27"/>
              <a:gd name="T22" fmla="*/ 41 w 53"/>
              <a:gd name="T23" fmla="*/ 23 h 27"/>
              <a:gd name="T24" fmla="*/ 45 w 53"/>
              <a:gd name="T25" fmla="*/ 20 h 27"/>
              <a:gd name="T26" fmla="*/ 48 w 53"/>
              <a:gd name="T27" fmla="*/ 17 h 27"/>
              <a:gd name="T28" fmla="*/ 51 w 53"/>
              <a:gd name="T29" fmla="*/ 12 h 27"/>
              <a:gd name="T30" fmla="*/ 52 w 53"/>
              <a:gd name="T31" fmla="*/ 6 h 27"/>
              <a:gd name="T32" fmla="*/ 53 w 53"/>
              <a:gd name="T33" fmla="*/ 0 h 27"/>
              <a:gd name="T34" fmla="*/ 0 w 5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27"/>
              <a:gd name="T56" fmla="*/ 53 w 5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27">
                <a:moveTo>
                  <a:pt x="0" y="0"/>
                </a:moveTo>
                <a:lnTo>
                  <a:pt x="1" y="6"/>
                </a:lnTo>
                <a:lnTo>
                  <a:pt x="2" y="12"/>
                </a:lnTo>
                <a:lnTo>
                  <a:pt x="5" y="17"/>
                </a:lnTo>
                <a:lnTo>
                  <a:pt x="8" y="20"/>
                </a:lnTo>
                <a:lnTo>
                  <a:pt x="13" y="23"/>
                </a:lnTo>
                <a:lnTo>
                  <a:pt x="17" y="25"/>
                </a:lnTo>
                <a:lnTo>
                  <a:pt x="21" y="27"/>
                </a:lnTo>
                <a:lnTo>
                  <a:pt x="27" y="27"/>
                </a:lnTo>
                <a:lnTo>
                  <a:pt x="32" y="27"/>
                </a:lnTo>
                <a:lnTo>
                  <a:pt x="36" y="25"/>
                </a:lnTo>
                <a:lnTo>
                  <a:pt x="41" y="23"/>
                </a:lnTo>
                <a:lnTo>
                  <a:pt x="45" y="20"/>
                </a:lnTo>
                <a:lnTo>
                  <a:pt x="48" y="17"/>
                </a:lnTo>
                <a:lnTo>
                  <a:pt x="51" y="12"/>
                </a:lnTo>
                <a:lnTo>
                  <a:pt x="52" y="6"/>
                </a:lnTo>
                <a:lnTo>
                  <a:pt x="5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50" name="Freeform 89"/>
          <p:cNvSpPr>
            <a:spLocks/>
          </p:cNvSpPr>
          <p:nvPr/>
        </p:nvSpPr>
        <p:spPr bwMode="auto">
          <a:xfrm>
            <a:off x="5258049" y="4738561"/>
            <a:ext cx="20637" cy="11112"/>
          </a:xfrm>
          <a:custGeom>
            <a:avLst/>
            <a:gdLst>
              <a:gd name="T0" fmla="*/ 53 w 53"/>
              <a:gd name="T1" fmla="*/ 27 h 27"/>
              <a:gd name="T2" fmla="*/ 52 w 53"/>
              <a:gd name="T3" fmla="*/ 21 h 27"/>
              <a:gd name="T4" fmla="*/ 51 w 53"/>
              <a:gd name="T5" fmla="*/ 15 h 27"/>
              <a:gd name="T6" fmla="*/ 48 w 53"/>
              <a:gd name="T7" fmla="*/ 11 h 27"/>
              <a:gd name="T8" fmla="*/ 45 w 53"/>
              <a:gd name="T9" fmla="*/ 7 h 27"/>
              <a:gd name="T10" fmla="*/ 41 w 53"/>
              <a:gd name="T11" fmla="*/ 4 h 27"/>
              <a:gd name="T12" fmla="*/ 36 w 53"/>
              <a:gd name="T13" fmla="*/ 2 h 27"/>
              <a:gd name="T14" fmla="*/ 32 w 53"/>
              <a:gd name="T15" fmla="*/ 1 h 27"/>
              <a:gd name="T16" fmla="*/ 27 w 53"/>
              <a:gd name="T17" fmla="*/ 0 h 27"/>
              <a:gd name="T18" fmla="*/ 21 w 53"/>
              <a:gd name="T19" fmla="*/ 1 h 27"/>
              <a:gd name="T20" fmla="*/ 17 w 53"/>
              <a:gd name="T21" fmla="*/ 2 h 27"/>
              <a:gd name="T22" fmla="*/ 13 w 53"/>
              <a:gd name="T23" fmla="*/ 4 h 27"/>
              <a:gd name="T24" fmla="*/ 8 w 53"/>
              <a:gd name="T25" fmla="*/ 7 h 27"/>
              <a:gd name="T26" fmla="*/ 5 w 53"/>
              <a:gd name="T27" fmla="*/ 11 h 27"/>
              <a:gd name="T28" fmla="*/ 2 w 53"/>
              <a:gd name="T29" fmla="*/ 15 h 27"/>
              <a:gd name="T30" fmla="*/ 1 w 53"/>
              <a:gd name="T31" fmla="*/ 21 h 27"/>
              <a:gd name="T32" fmla="*/ 0 w 53"/>
              <a:gd name="T33" fmla="*/ 27 h 27"/>
              <a:gd name="T34" fmla="*/ 53 w 53"/>
              <a:gd name="T35" fmla="*/ 27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27"/>
              <a:gd name="T56" fmla="*/ 53 w 5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27">
                <a:moveTo>
                  <a:pt x="53" y="27"/>
                </a:moveTo>
                <a:lnTo>
                  <a:pt x="52" y="21"/>
                </a:lnTo>
                <a:lnTo>
                  <a:pt x="51" y="15"/>
                </a:lnTo>
                <a:lnTo>
                  <a:pt x="48" y="11"/>
                </a:lnTo>
                <a:lnTo>
                  <a:pt x="45" y="7"/>
                </a:lnTo>
                <a:lnTo>
                  <a:pt x="41" y="4"/>
                </a:lnTo>
                <a:lnTo>
                  <a:pt x="36" y="2"/>
                </a:lnTo>
                <a:lnTo>
                  <a:pt x="32" y="1"/>
                </a:lnTo>
                <a:lnTo>
                  <a:pt x="27" y="0"/>
                </a:lnTo>
                <a:lnTo>
                  <a:pt x="21" y="1"/>
                </a:lnTo>
                <a:lnTo>
                  <a:pt x="17" y="2"/>
                </a:lnTo>
                <a:lnTo>
                  <a:pt x="13" y="4"/>
                </a:lnTo>
                <a:lnTo>
                  <a:pt x="8" y="7"/>
                </a:lnTo>
                <a:lnTo>
                  <a:pt x="5" y="11"/>
                </a:lnTo>
                <a:lnTo>
                  <a:pt x="2" y="15"/>
                </a:lnTo>
                <a:lnTo>
                  <a:pt x="1" y="21"/>
                </a:lnTo>
                <a:lnTo>
                  <a:pt x="0" y="27"/>
                </a:lnTo>
                <a:lnTo>
                  <a:pt x="53"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51" name="Rectangle 90"/>
          <p:cNvSpPr>
            <a:spLocks noChangeArrowheads="1"/>
          </p:cNvSpPr>
          <p:nvPr/>
        </p:nvSpPr>
        <p:spPr bwMode="auto">
          <a:xfrm>
            <a:off x="5258049" y="4749673"/>
            <a:ext cx="20637" cy="1063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52" name="Freeform 91"/>
          <p:cNvSpPr>
            <a:spLocks/>
          </p:cNvSpPr>
          <p:nvPr/>
        </p:nvSpPr>
        <p:spPr bwMode="auto">
          <a:xfrm>
            <a:off x="5258049" y="4856036"/>
            <a:ext cx="20637" cy="9525"/>
          </a:xfrm>
          <a:custGeom>
            <a:avLst/>
            <a:gdLst>
              <a:gd name="T0" fmla="*/ 0 w 53"/>
              <a:gd name="T1" fmla="*/ 0 h 26"/>
              <a:gd name="T2" fmla="*/ 1 w 53"/>
              <a:gd name="T3" fmla="*/ 5 h 26"/>
              <a:gd name="T4" fmla="*/ 2 w 53"/>
              <a:gd name="T5" fmla="*/ 11 h 26"/>
              <a:gd name="T6" fmla="*/ 5 w 53"/>
              <a:gd name="T7" fmla="*/ 16 h 26"/>
              <a:gd name="T8" fmla="*/ 8 w 53"/>
              <a:gd name="T9" fmla="*/ 19 h 26"/>
              <a:gd name="T10" fmla="*/ 13 w 53"/>
              <a:gd name="T11" fmla="*/ 23 h 26"/>
              <a:gd name="T12" fmla="*/ 17 w 53"/>
              <a:gd name="T13" fmla="*/ 25 h 26"/>
              <a:gd name="T14" fmla="*/ 21 w 53"/>
              <a:gd name="T15" fmla="*/ 26 h 26"/>
              <a:gd name="T16" fmla="*/ 27 w 53"/>
              <a:gd name="T17" fmla="*/ 26 h 26"/>
              <a:gd name="T18" fmla="*/ 32 w 53"/>
              <a:gd name="T19" fmla="*/ 26 h 26"/>
              <a:gd name="T20" fmla="*/ 36 w 53"/>
              <a:gd name="T21" fmla="*/ 25 h 26"/>
              <a:gd name="T22" fmla="*/ 41 w 53"/>
              <a:gd name="T23" fmla="*/ 23 h 26"/>
              <a:gd name="T24" fmla="*/ 45 w 53"/>
              <a:gd name="T25" fmla="*/ 19 h 26"/>
              <a:gd name="T26" fmla="*/ 48 w 53"/>
              <a:gd name="T27" fmla="*/ 16 h 26"/>
              <a:gd name="T28" fmla="*/ 51 w 53"/>
              <a:gd name="T29" fmla="*/ 11 h 26"/>
              <a:gd name="T30" fmla="*/ 52 w 53"/>
              <a:gd name="T31" fmla="*/ 5 h 26"/>
              <a:gd name="T32" fmla="*/ 53 w 53"/>
              <a:gd name="T33" fmla="*/ 0 h 26"/>
              <a:gd name="T34" fmla="*/ 0 w 53"/>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26"/>
              <a:gd name="T56" fmla="*/ 53 w 53"/>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26">
                <a:moveTo>
                  <a:pt x="0" y="0"/>
                </a:moveTo>
                <a:lnTo>
                  <a:pt x="1" y="5"/>
                </a:lnTo>
                <a:lnTo>
                  <a:pt x="2" y="11"/>
                </a:lnTo>
                <a:lnTo>
                  <a:pt x="5" y="16"/>
                </a:lnTo>
                <a:lnTo>
                  <a:pt x="8" y="19"/>
                </a:lnTo>
                <a:lnTo>
                  <a:pt x="13" y="23"/>
                </a:lnTo>
                <a:lnTo>
                  <a:pt x="17" y="25"/>
                </a:lnTo>
                <a:lnTo>
                  <a:pt x="21" y="26"/>
                </a:lnTo>
                <a:lnTo>
                  <a:pt x="27" y="26"/>
                </a:lnTo>
                <a:lnTo>
                  <a:pt x="32" y="26"/>
                </a:lnTo>
                <a:lnTo>
                  <a:pt x="36" y="25"/>
                </a:lnTo>
                <a:lnTo>
                  <a:pt x="41" y="23"/>
                </a:lnTo>
                <a:lnTo>
                  <a:pt x="45" y="19"/>
                </a:lnTo>
                <a:lnTo>
                  <a:pt x="48" y="16"/>
                </a:lnTo>
                <a:lnTo>
                  <a:pt x="51" y="11"/>
                </a:lnTo>
                <a:lnTo>
                  <a:pt x="52" y="5"/>
                </a:lnTo>
                <a:lnTo>
                  <a:pt x="5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53" name="Freeform 92"/>
          <p:cNvSpPr>
            <a:spLocks/>
          </p:cNvSpPr>
          <p:nvPr/>
        </p:nvSpPr>
        <p:spPr bwMode="auto">
          <a:xfrm>
            <a:off x="5258049" y="4908423"/>
            <a:ext cx="20637" cy="11113"/>
          </a:xfrm>
          <a:custGeom>
            <a:avLst/>
            <a:gdLst>
              <a:gd name="T0" fmla="*/ 53 w 53"/>
              <a:gd name="T1" fmla="*/ 26 h 26"/>
              <a:gd name="T2" fmla="*/ 52 w 53"/>
              <a:gd name="T3" fmla="*/ 21 h 26"/>
              <a:gd name="T4" fmla="*/ 51 w 53"/>
              <a:gd name="T5" fmla="*/ 15 h 26"/>
              <a:gd name="T6" fmla="*/ 48 w 53"/>
              <a:gd name="T7" fmla="*/ 10 h 26"/>
              <a:gd name="T8" fmla="*/ 45 w 53"/>
              <a:gd name="T9" fmla="*/ 7 h 26"/>
              <a:gd name="T10" fmla="*/ 41 w 53"/>
              <a:gd name="T11" fmla="*/ 3 h 26"/>
              <a:gd name="T12" fmla="*/ 36 w 53"/>
              <a:gd name="T13" fmla="*/ 1 h 26"/>
              <a:gd name="T14" fmla="*/ 32 w 53"/>
              <a:gd name="T15" fmla="*/ 0 h 26"/>
              <a:gd name="T16" fmla="*/ 27 w 53"/>
              <a:gd name="T17" fmla="*/ 0 h 26"/>
              <a:gd name="T18" fmla="*/ 21 w 53"/>
              <a:gd name="T19" fmla="*/ 0 h 26"/>
              <a:gd name="T20" fmla="*/ 17 w 53"/>
              <a:gd name="T21" fmla="*/ 1 h 26"/>
              <a:gd name="T22" fmla="*/ 13 w 53"/>
              <a:gd name="T23" fmla="*/ 3 h 26"/>
              <a:gd name="T24" fmla="*/ 8 w 53"/>
              <a:gd name="T25" fmla="*/ 7 h 26"/>
              <a:gd name="T26" fmla="*/ 5 w 53"/>
              <a:gd name="T27" fmla="*/ 10 h 26"/>
              <a:gd name="T28" fmla="*/ 2 w 53"/>
              <a:gd name="T29" fmla="*/ 15 h 26"/>
              <a:gd name="T30" fmla="*/ 1 w 53"/>
              <a:gd name="T31" fmla="*/ 21 h 26"/>
              <a:gd name="T32" fmla="*/ 0 w 53"/>
              <a:gd name="T33" fmla="*/ 26 h 26"/>
              <a:gd name="T34" fmla="*/ 53 w 53"/>
              <a:gd name="T35" fmla="*/ 26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26"/>
              <a:gd name="T56" fmla="*/ 53 w 53"/>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26">
                <a:moveTo>
                  <a:pt x="53" y="26"/>
                </a:moveTo>
                <a:lnTo>
                  <a:pt x="52" y="21"/>
                </a:lnTo>
                <a:lnTo>
                  <a:pt x="51" y="15"/>
                </a:lnTo>
                <a:lnTo>
                  <a:pt x="48" y="10"/>
                </a:lnTo>
                <a:lnTo>
                  <a:pt x="45" y="7"/>
                </a:lnTo>
                <a:lnTo>
                  <a:pt x="41" y="3"/>
                </a:lnTo>
                <a:lnTo>
                  <a:pt x="36" y="1"/>
                </a:lnTo>
                <a:lnTo>
                  <a:pt x="32" y="0"/>
                </a:lnTo>
                <a:lnTo>
                  <a:pt x="27" y="0"/>
                </a:lnTo>
                <a:lnTo>
                  <a:pt x="21" y="0"/>
                </a:lnTo>
                <a:lnTo>
                  <a:pt x="17" y="1"/>
                </a:lnTo>
                <a:lnTo>
                  <a:pt x="13" y="3"/>
                </a:lnTo>
                <a:lnTo>
                  <a:pt x="8" y="7"/>
                </a:lnTo>
                <a:lnTo>
                  <a:pt x="5" y="10"/>
                </a:lnTo>
                <a:lnTo>
                  <a:pt x="2" y="15"/>
                </a:lnTo>
                <a:lnTo>
                  <a:pt x="1" y="21"/>
                </a:lnTo>
                <a:lnTo>
                  <a:pt x="0" y="26"/>
                </a:lnTo>
                <a:lnTo>
                  <a:pt x="5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54" name="Rectangle 93"/>
          <p:cNvSpPr>
            <a:spLocks noChangeArrowheads="1"/>
          </p:cNvSpPr>
          <p:nvPr/>
        </p:nvSpPr>
        <p:spPr bwMode="auto">
          <a:xfrm>
            <a:off x="5258049" y="4919536"/>
            <a:ext cx="20637" cy="1063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55" name="Freeform 94"/>
          <p:cNvSpPr>
            <a:spLocks/>
          </p:cNvSpPr>
          <p:nvPr/>
        </p:nvSpPr>
        <p:spPr bwMode="auto">
          <a:xfrm>
            <a:off x="5258049" y="5025898"/>
            <a:ext cx="20637" cy="9525"/>
          </a:xfrm>
          <a:custGeom>
            <a:avLst/>
            <a:gdLst>
              <a:gd name="T0" fmla="*/ 0 w 53"/>
              <a:gd name="T1" fmla="*/ 0 h 26"/>
              <a:gd name="T2" fmla="*/ 1 w 53"/>
              <a:gd name="T3" fmla="*/ 6 h 26"/>
              <a:gd name="T4" fmla="*/ 2 w 53"/>
              <a:gd name="T5" fmla="*/ 12 h 26"/>
              <a:gd name="T6" fmla="*/ 5 w 53"/>
              <a:gd name="T7" fmla="*/ 16 h 26"/>
              <a:gd name="T8" fmla="*/ 8 w 53"/>
              <a:gd name="T9" fmla="*/ 20 h 26"/>
              <a:gd name="T10" fmla="*/ 13 w 53"/>
              <a:gd name="T11" fmla="*/ 23 h 26"/>
              <a:gd name="T12" fmla="*/ 17 w 53"/>
              <a:gd name="T13" fmla="*/ 25 h 26"/>
              <a:gd name="T14" fmla="*/ 21 w 53"/>
              <a:gd name="T15" fmla="*/ 26 h 26"/>
              <a:gd name="T16" fmla="*/ 27 w 53"/>
              <a:gd name="T17" fmla="*/ 26 h 26"/>
              <a:gd name="T18" fmla="*/ 32 w 53"/>
              <a:gd name="T19" fmla="*/ 26 h 26"/>
              <a:gd name="T20" fmla="*/ 36 w 53"/>
              <a:gd name="T21" fmla="*/ 25 h 26"/>
              <a:gd name="T22" fmla="*/ 41 w 53"/>
              <a:gd name="T23" fmla="*/ 23 h 26"/>
              <a:gd name="T24" fmla="*/ 45 w 53"/>
              <a:gd name="T25" fmla="*/ 20 h 26"/>
              <a:gd name="T26" fmla="*/ 48 w 53"/>
              <a:gd name="T27" fmla="*/ 16 h 26"/>
              <a:gd name="T28" fmla="*/ 51 w 53"/>
              <a:gd name="T29" fmla="*/ 12 h 26"/>
              <a:gd name="T30" fmla="*/ 52 w 53"/>
              <a:gd name="T31" fmla="*/ 6 h 26"/>
              <a:gd name="T32" fmla="*/ 53 w 53"/>
              <a:gd name="T33" fmla="*/ 0 h 26"/>
              <a:gd name="T34" fmla="*/ 0 w 53"/>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26"/>
              <a:gd name="T56" fmla="*/ 53 w 53"/>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26">
                <a:moveTo>
                  <a:pt x="0" y="0"/>
                </a:moveTo>
                <a:lnTo>
                  <a:pt x="1" y="6"/>
                </a:lnTo>
                <a:lnTo>
                  <a:pt x="2" y="12"/>
                </a:lnTo>
                <a:lnTo>
                  <a:pt x="5" y="16"/>
                </a:lnTo>
                <a:lnTo>
                  <a:pt x="8" y="20"/>
                </a:lnTo>
                <a:lnTo>
                  <a:pt x="13" y="23"/>
                </a:lnTo>
                <a:lnTo>
                  <a:pt x="17" y="25"/>
                </a:lnTo>
                <a:lnTo>
                  <a:pt x="21" y="26"/>
                </a:lnTo>
                <a:lnTo>
                  <a:pt x="27" y="26"/>
                </a:lnTo>
                <a:lnTo>
                  <a:pt x="32" y="26"/>
                </a:lnTo>
                <a:lnTo>
                  <a:pt x="36" y="25"/>
                </a:lnTo>
                <a:lnTo>
                  <a:pt x="41" y="23"/>
                </a:lnTo>
                <a:lnTo>
                  <a:pt x="45" y="20"/>
                </a:lnTo>
                <a:lnTo>
                  <a:pt x="48" y="16"/>
                </a:lnTo>
                <a:lnTo>
                  <a:pt x="51" y="12"/>
                </a:lnTo>
                <a:lnTo>
                  <a:pt x="52" y="6"/>
                </a:lnTo>
                <a:lnTo>
                  <a:pt x="5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56" name="Freeform 95"/>
          <p:cNvSpPr>
            <a:spLocks/>
          </p:cNvSpPr>
          <p:nvPr/>
        </p:nvSpPr>
        <p:spPr bwMode="auto">
          <a:xfrm>
            <a:off x="5242174" y="5076698"/>
            <a:ext cx="20637" cy="12700"/>
          </a:xfrm>
          <a:custGeom>
            <a:avLst/>
            <a:gdLst>
              <a:gd name="T0" fmla="*/ 52 w 53"/>
              <a:gd name="T1" fmla="*/ 33 h 33"/>
              <a:gd name="T2" fmla="*/ 53 w 53"/>
              <a:gd name="T3" fmla="*/ 27 h 33"/>
              <a:gd name="T4" fmla="*/ 53 w 53"/>
              <a:gd name="T5" fmla="*/ 22 h 33"/>
              <a:gd name="T6" fmla="*/ 52 w 53"/>
              <a:gd name="T7" fmla="*/ 16 h 33"/>
              <a:gd name="T8" fmla="*/ 50 w 53"/>
              <a:gd name="T9" fmla="*/ 12 h 33"/>
              <a:gd name="T10" fmla="*/ 46 w 53"/>
              <a:gd name="T11" fmla="*/ 9 h 33"/>
              <a:gd name="T12" fmla="*/ 42 w 53"/>
              <a:gd name="T13" fmla="*/ 5 h 33"/>
              <a:gd name="T14" fmla="*/ 38 w 53"/>
              <a:gd name="T15" fmla="*/ 2 h 33"/>
              <a:gd name="T16" fmla="*/ 33 w 53"/>
              <a:gd name="T17" fmla="*/ 1 h 33"/>
              <a:gd name="T18" fmla="*/ 28 w 53"/>
              <a:gd name="T19" fmla="*/ 0 h 33"/>
              <a:gd name="T20" fmla="*/ 24 w 53"/>
              <a:gd name="T21" fmla="*/ 0 h 33"/>
              <a:gd name="T22" fmla="*/ 18 w 53"/>
              <a:gd name="T23" fmla="*/ 1 h 33"/>
              <a:gd name="T24" fmla="*/ 14 w 53"/>
              <a:gd name="T25" fmla="*/ 2 h 33"/>
              <a:gd name="T26" fmla="*/ 10 w 53"/>
              <a:gd name="T27" fmla="*/ 5 h 33"/>
              <a:gd name="T28" fmla="*/ 6 w 53"/>
              <a:gd name="T29" fmla="*/ 9 h 33"/>
              <a:gd name="T30" fmla="*/ 2 w 53"/>
              <a:gd name="T31" fmla="*/ 14 h 33"/>
              <a:gd name="T32" fmla="*/ 0 w 53"/>
              <a:gd name="T33" fmla="*/ 19 h 33"/>
              <a:gd name="T34" fmla="*/ 52 w 53"/>
              <a:gd name="T35" fmla="*/ 33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33"/>
              <a:gd name="T56" fmla="*/ 53 w 5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33">
                <a:moveTo>
                  <a:pt x="52" y="33"/>
                </a:moveTo>
                <a:lnTo>
                  <a:pt x="53" y="27"/>
                </a:lnTo>
                <a:lnTo>
                  <a:pt x="53" y="22"/>
                </a:lnTo>
                <a:lnTo>
                  <a:pt x="52" y="16"/>
                </a:lnTo>
                <a:lnTo>
                  <a:pt x="50" y="12"/>
                </a:lnTo>
                <a:lnTo>
                  <a:pt x="46" y="9"/>
                </a:lnTo>
                <a:lnTo>
                  <a:pt x="42" y="5"/>
                </a:lnTo>
                <a:lnTo>
                  <a:pt x="38" y="2"/>
                </a:lnTo>
                <a:lnTo>
                  <a:pt x="33" y="1"/>
                </a:lnTo>
                <a:lnTo>
                  <a:pt x="28" y="0"/>
                </a:lnTo>
                <a:lnTo>
                  <a:pt x="24" y="0"/>
                </a:lnTo>
                <a:lnTo>
                  <a:pt x="18" y="1"/>
                </a:lnTo>
                <a:lnTo>
                  <a:pt x="14" y="2"/>
                </a:lnTo>
                <a:lnTo>
                  <a:pt x="10" y="5"/>
                </a:lnTo>
                <a:lnTo>
                  <a:pt x="6" y="9"/>
                </a:lnTo>
                <a:lnTo>
                  <a:pt x="2" y="14"/>
                </a:lnTo>
                <a:lnTo>
                  <a:pt x="0" y="19"/>
                </a:lnTo>
                <a:lnTo>
                  <a:pt x="5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57" name="Freeform 96"/>
          <p:cNvSpPr>
            <a:spLocks/>
          </p:cNvSpPr>
          <p:nvPr/>
        </p:nvSpPr>
        <p:spPr bwMode="auto">
          <a:xfrm>
            <a:off x="5215186" y="5083048"/>
            <a:ext cx="47625" cy="107950"/>
          </a:xfrm>
          <a:custGeom>
            <a:avLst/>
            <a:gdLst>
              <a:gd name="T0" fmla="*/ 52 w 123"/>
              <a:gd name="T1" fmla="*/ 271 h 271"/>
              <a:gd name="T2" fmla="*/ 0 w 123"/>
              <a:gd name="T3" fmla="*/ 257 h 271"/>
              <a:gd name="T4" fmla="*/ 71 w 123"/>
              <a:gd name="T5" fmla="*/ 0 h 271"/>
              <a:gd name="T6" fmla="*/ 123 w 123"/>
              <a:gd name="T7" fmla="*/ 14 h 271"/>
              <a:gd name="T8" fmla="*/ 52 w 123"/>
              <a:gd name="T9" fmla="*/ 271 h 271"/>
              <a:gd name="T10" fmla="*/ 0 60000 65536"/>
              <a:gd name="T11" fmla="*/ 0 60000 65536"/>
              <a:gd name="T12" fmla="*/ 0 60000 65536"/>
              <a:gd name="T13" fmla="*/ 0 60000 65536"/>
              <a:gd name="T14" fmla="*/ 0 60000 65536"/>
              <a:gd name="T15" fmla="*/ 0 w 123"/>
              <a:gd name="T16" fmla="*/ 0 h 271"/>
              <a:gd name="T17" fmla="*/ 123 w 123"/>
              <a:gd name="T18" fmla="*/ 271 h 271"/>
            </a:gdLst>
            <a:ahLst/>
            <a:cxnLst>
              <a:cxn ang="T10">
                <a:pos x="T0" y="T1"/>
              </a:cxn>
              <a:cxn ang="T11">
                <a:pos x="T2" y="T3"/>
              </a:cxn>
              <a:cxn ang="T12">
                <a:pos x="T4" y="T5"/>
              </a:cxn>
              <a:cxn ang="T13">
                <a:pos x="T6" y="T7"/>
              </a:cxn>
              <a:cxn ang="T14">
                <a:pos x="T8" y="T9"/>
              </a:cxn>
            </a:cxnLst>
            <a:rect l="T15" t="T16" r="T17" b="T18"/>
            <a:pathLst>
              <a:path w="123" h="271">
                <a:moveTo>
                  <a:pt x="52" y="271"/>
                </a:moveTo>
                <a:lnTo>
                  <a:pt x="0" y="257"/>
                </a:lnTo>
                <a:lnTo>
                  <a:pt x="71" y="0"/>
                </a:lnTo>
                <a:lnTo>
                  <a:pt x="123" y="14"/>
                </a:lnTo>
                <a:lnTo>
                  <a:pt x="52" y="27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58" name="Freeform 97"/>
          <p:cNvSpPr>
            <a:spLocks/>
          </p:cNvSpPr>
          <p:nvPr/>
        </p:nvSpPr>
        <p:spPr bwMode="auto">
          <a:xfrm>
            <a:off x="5213599" y="5186236"/>
            <a:ext cx="20637" cy="12700"/>
          </a:xfrm>
          <a:custGeom>
            <a:avLst/>
            <a:gdLst>
              <a:gd name="T0" fmla="*/ 1 w 53"/>
              <a:gd name="T1" fmla="*/ 0 h 34"/>
              <a:gd name="T2" fmla="*/ 0 w 53"/>
              <a:gd name="T3" fmla="*/ 6 h 34"/>
              <a:gd name="T4" fmla="*/ 0 w 53"/>
              <a:gd name="T5" fmla="*/ 12 h 34"/>
              <a:gd name="T6" fmla="*/ 1 w 53"/>
              <a:gd name="T7" fmla="*/ 17 h 34"/>
              <a:gd name="T8" fmla="*/ 3 w 53"/>
              <a:gd name="T9" fmla="*/ 22 h 34"/>
              <a:gd name="T10" fmla="*/ 7 w 53"/>
              <a:gd name="T11" fmla="*/ 26 h 34"/>
              <a:gd name="T12" fmla="*/ 11 w 53"/>
              <a:gd name="T13" fmla="*/ 29 h 34"/>
              <a:gd name="T14" fmla="*/ 15 w 53"/>
              <a:gd name="T15" fmla="*/ 31 h 34"/>
              <a:gd name="T16" fmla="*/ 20 w 53"/>
              <a:gd name="T17" fmla="*/ 33 h 34"/>
              <a:gd name="T18" fmla="*/ 25 w 53"/>
              <a:gd name="T19" fmla="*/ 33 h 34"/>
              <a:gd name="T20" fmla="*/ 29 w 53"/>
              <a:gd name="T21" fmla="*/ 34 h 34"/>
              <a:gd name="T22" fmla="*/ 35 w 53"/>
              <a:gd name="T23" fmla="*/ 33 h 34"/>
              <a:gd name="T24" fmla="*/ 39 w 53"/>
              <a:gd name="T25" fmla="*/ 31 h 34"/>
              <a:gd name="T26" fmla="*/ 43 w 53"/>
              <a:gd name="T27" fmla="*/ 29 h 34"/>
              <a:gd name="T28" fmla="*/ 47 w 53"/>
              <a:gd name="T29" fmla="*/ 25 h 34"/>
              <a:gd name="T30" fmla="*/ 51 w 53"/>
              <a:gd name="T31" fmla="*/ 20 h 34"/>
              <a:gd name="T32" fmla="*/ 53 w 53"/>
              <a:gd name="T33" fmla="*/ 14 h 34"/>
              <a:gd name="T34" fmla="*/ 1 w 53"/>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34"/>
              <a:gd name="T56" fmla="*/ 53 w 53"/>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34">
                <a:moveTo>
                  <a:pt x="1" y="0"/>
                </a:moveTo>
                <a:lnTo>
                  <a:pt x="0" y="6"/>
                </a:lnTo>
                <a:lnTo>
                  <a:pt x="0" y="12"/>
                </a:lnTo>
                <a:lnTo>
                  <a:pt x="1" y="17"/>
                </a:lnTo>
                <a:lnTo>
                  <a:pt x="3" y="22"/>
                </a:lnTo>
                <a:lnTo>
                  <a:pt x="7" y="26"/>
                </a:lnTo>
                <a:lnTo>
                  <a:pt x="11" y="29"/>
                </a:lnTo>
                <a:lnTo>
                  <a:pt x="15" y="31"/>
                </a:lnTo>
                <a:lnTo>
                  <a:pt x="20" y="33"/>
                </a:lnTo>
                <a:lnTo>
                  <a:pt x="25" y="33"/>
                </a:lnTo>
                <a:lnTo>
                  <a:pt x="29" y="34"/>
                </a:lnTo>
                <a:lnTo>
                  <a:pt x="35" y="33"/>
                </a:lnTo>
                <a:lnTo>
                  <a:pt x="39" y="31"/>
                </a:lnTo>
                <a:lnTo>
                  <a:pt x="43" y="29"/>
                </a:lnTo>
                <a:lnTo>
                  <a:pt x="47" y="25"/>
                </a:lnTo>
                <a:lnTo>
                  <a:pt x="51" y="20"/>
                </a:lnTo>
                <a:lnTo>
                  <a:pt x="53" y="14"/>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59" name="Freeform 98"/>
          <p:cNvSpPr>
            <a:spLocks/>
          </p:cNvSpPr>
          <p:nvPr/>
        </p:nvSpPr>
        <p:spPr bwMode="auto">
          <a:xfrm>
            <a:off x="5258049" y="5160836"/>
            <a:ext cx="15875" cy="20637"/>
          </a:xfrm>
          <a:custGeom>
            <a:avLst/>
            <a:gdLst>
              <a:gd name="T0" fmla="*/ 14 w 41"/>
              <a:gd name="T1" fmla="*/ 0 h 49"/>
              <a:gd name="T2" fmla="*/ 8 w 41"/>
              <a:gd name="T3" fmla="*/ 3 h 49"/>
              <a:gd name="T4" fmla="*/ 4 w 41"/>
              <a:gd name="T5" fmla="*/ 7 h 49"/>
              <a:gd name="T6" fmla="*/ 2 w 41"/>
              <a:gd name="T7" fmla="*/ 13 h 49"/>
              <a:gd name="T8" fmla="*/ 1 w 41"/>
              <a:gd name="T9" fmla="*/ 17 h 49"/>
              <a:gd name="T10" fmla="*/ 0 w 41"/>
              <a:gd name="T11" fmla="*/ 22 h 49"/>
              <a:gd name="T12" fmla="*/ 1 w 41"/>
              <a:gd name="T13" fmla="*/ 27 h 49"/>
              <a:gd name="T14" fmla="*/ 2 w 41"/>
              <a:gd name="T15" fmla="*/ 32 h 49"/>
              <a:gd name="T16" fmla="*/ 4 w 41"/>
              <a:gd name="T17" fmla="*/ 36 h 49"/>
              <a:gd name="T18" fmla="*/ 7 w 41"/>
              <a:gd name="T19" fmla="*/ 41 h 49"/>
              <a:gd name="T20" fmla="*/ 10 w 41"/>
              <a:gd name="T21" fmla="*/ 44 h 49"/>
              <a:gd name="T22" fmla="*/ 15 w 41"/>
              <a:gd name="T23" fmla="*/ 47 h 49"/>
              <a:gd name="T24" fmla="*/ 19 w 41"/>
              <a:gd name="T25" fmla="*/ 49 h 49"/>
              <a:gd name="T26" fmla="*/ 24 w 41"/>
              <a:gd name="T27" fmla="*/ 49 h 49"/>
              <a:gd name="T28" fmla="*/ 29 w 41"/>
              <a:gd name="T29" fmla="*/ 49 h 49"/>
              <a:gd name="T30" fmla="*/ 35 w 41"/>
              <a:gd name="T31" fmla="*/ 48 h 49"/>
              <a:gd name="T32" fmla="*/ 41 w 41"/>
              <a:gd name="T33" fmla="*/ 46 h 49"/>
              <a:gd name="T34" fmla="*/ 14 w 41"/>
              <a:gd name="T35" fmla="*/ 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9"/>
              <a:gd name="T56" fmla="*/ 41 w 41"/>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9">
                <a:moveTo>
                  <a:pt x="14" y="0"/>
                </a:moveTo>
                <a:lnTo>
                  <a:pt x="8" y="3"/>
                </a:lnTo>
                <a:lnTo>
                  <a:pt x="4" y="7"/>
                </a:lnTo>
                <a:lnTo>
                  <a:pt x="2" y="13"/>
                </a:lnTo>
                <a:lnTo>
                  <a:pt x="1" y="17"/>
                </a:lnTo>
                <a:lnTo>
                  <a:pt x="0" y="22"/>
                </a:lnTo>
                <a:lnTo>
                  <a:pt x="1" y="27"/>
                </a:lnTo>
                <a:lnTo>
                  <a:pt x="2" y="32"/>
                </a:lnTo>
                <a:lnTo>
                  <a:pt x="4" y="36"/>
                </a:lnTo>
                <a:lnTo>
                  <a:pt x="7" y="41"/>
                </a:lnTo>
                <a:lnTo>
                  <a:pt x="10" y="44"/>
                </a:lnTo>
                <a:lnTo>
                  <a:pt x="15" y="47"/>
                </a:lnTo>
                <a:lnTo>
                  <a:pt x="19" y="49"/>
                </a:lnTo>
                <a:lnTo>
                  <a:pt x="24" y="49"/>
                </a:lnTo>
                <a:lnTo>
                  <a:pt x="29" y="49"/>
                </a:lnTo>
                <a:lnTo>
                  <a:pt x="35" y="48"/>
                </a:lnTo>
                <a:lnTo>
                  <a:pt x="41" y="46"/>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60" name="Freeform 99"/>
          <p:cNvSpPr>
            <a:spLocks/>
          </p:cNvSpPr>
          <p:nvPr/>
        </p:nvSpPr>
        <p:spPr bwMode="auto">
          <a:xfrm>
            <a:off x="5262811" y="5106861"/>
            <a:ext cx="101600" cy="73025"/>
          </a:xfrm>
          <a:custGeom>
            <a:avLst/>
            <a:gdLst>
              <a:gd name="T0" fmla="*/ 228 w 255"/>
              <a:gd name="T1" fmla="*/ 0 h 181"/>
              <a:gd name="T2" fmla="*/ 255 w 255"/>
              <a:gd name="T3" fmla="*/ 45 h 181"/>
              <a:gd name="T4" fmla="*/ 27 w 255"/>
              <a:gd name="T5" fmla="*/ 181 h 181"/>
              <a:gd name="T6" fmla="*/ 0 w 255"/>
              <a:gd name="T7" fmla="*/ 135 h 181"/>
              <a:gd name="T8" fmla="*/ 228 w 255"/>
              <a:gd name="T9" fmla="*/ 0 h 181"/>
              <a:gd name="T10" fmla="*/ 0 60000 65536"/>
              <a:gd name="T11" fmla="*/ 0 60000 65536"/>
              <a:gd name="T12" fmla="*/ 0 60000 65536"/>
              <a:gd name="T13" fmla="*/ 0 60000 65536"/>
              <a:gd name="T14" fmla="*/ 0 60000 65536"/>
              <a:gd name="T15" fmla="*/ 0 w 255"/>
              <a:gd name="T16" fmla="*/ 0 h 181"/>
              <a:gd name="T17" fmla="*/ 255 w 255"/>
              <a:gd name="T18" fmla="*/ 181 h 181"/>
            </a:gdLst>
            <a:ahLst/>
            <a:cxnLst>
              <a:cxn ang="T10">
                <a:pos x="T0" y="T1"/>
              </a:cxn>
              <a:cxn ang="T11">
                <a:pos x="T2" y="T3"/>
              </a:cxn>
              <a:cxn ang="T12">
                <a:pos x="T4" y="T5"/>
              </a:cxn>
              <a:cxn ang="T13">
                <a:pos x="T6" y="T7"/>
              </a:cxn>
              <a:cxn ang="T14">
                <a:pos x="T8" y="T9"/>
              </a:cxn>
            </a:cxnLst>
            <a:rect l="T15" t="T16" r="T17" b="T18"/>
            <a:pathLst>
              <a:path w="255" h="181">
                <a:moveTo>
                  <a:pt x="228" y="0"/>
                </a:moveTo>
                <a:lnTo>
                  <a:pt x="255" y="45"/>
                </a:lnTo>
                <a:lnTo>
                  <a:pt x="27" y="181"/>
                </a:lnTo>
                <a:lnTo>
                  <a:pt x="0" y="135"/>
                </a:lnTo>
                <a:lnTo>
                  <a:pt x="22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61" name="Freeform 100"/>
          <p:cNvSpPr>
            <a:spLocks/>
          </p:cNvSpPr>
          <p:nvPr/>
        </p:nvSpPr>
        <p:spPr bwMode="auto">
          <a:xfrm>
            <a:off x="5353299" y="5105273"/>
            <a:ext cx="17462" cy="20638"/>
          </a:xfrm>
          <a:custGeom>
            <a:avLst/>
            <a:gdLst>
              <a:gd name="T0" fmla="*/ 27 w 41"/>
              <a:gd name="T1" fmla="*/ 50 h 50"/>
              <a:gd name="T2" fmla="*/ 33 w 41"/>
              <a:gd name="T3" fmla="*/ 46 h 50"/>
              <a:gd name="T4" fmla="*/ 37 w 41"/>
              <a:gd name="T5" fmla="*/ 42 h 50"/>
              <a:gd name="T6" fmla="*/ 39 w 41"/>
              <a:gd name="T7" fmla="*/ 38 h 50"/>
              <a:gd name="T8" fmla="*/ 41 w 41"/>
              <a:gd name="T9" fmla="*/ 32 h 50"/>
              <a:gd name="T10" fmla="*/ 41 w 41"/>
              <a:gd name="T11" fmla="*/ 28 h 50"/>
              <a:gd name="T12" fmla="*/ 40 w 41"/>
              <a:gd name="T13" fmla="*/ 23 h 50"/>
              <a:gd name="T14" fmla="*/ 39 w 41"/>
              <a:gd name="T15" fmla="*/ 19 h 50"/>
              <a:gd name="T16" fmla="*/ 37 w 41"/>
              <a:gd name="T17" fmla="*/ 13 h 50"/>
              <a:gd name="T18" fmla="*/ 35 w 41"/>
              <a:gd name="T19" fmla="*/ 10 h 50"/>
              <a:gd name="T20" fmla="*/ 30 w 41"/>
              <a:gd name="T21" fmla="*/ 6 h 50"/>
              <a:gd name="T22" fmla="*/ 26 w 41"/>
              <a:gd name="T23" fmla="*/ 3 h 50"/>
              <a:gd name="T24" fmla="*/ 22 w 41"/>
              <a:gd name="T25" fmla="*/ 1 h 50"/>
              <a:gd name="T26" fmla="*/ 18 w 41"/>
              <a:gd name="T27" fmla="*/ 0 h 50"/>
              <a:gd name="T28" fmla="*/ 12 w 41"/>
              <a:gd name="T29" fmla="*/ 0 h 50"/>
              <a:gd name="T30" fmla="*/ 7 w 41"/>
              <a:gd name="T31" fmla="*/ 1 h 50"/>
              <a:gd name="T32" fmla="*/ 0 w 41"/>
              <a:gd name="T33" fmla="*/ 5 h 50"/>
              <a:gd name="T34" fmla="*/ 27 w 41"/>
              <a:gd name="T35" fmla="*/ 5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50"/>
              <a:gd name="T56" fmla="*/ 41 w 41"/>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50">
                <a:moveTo>
                  <a:pt x="27" y="50"/>
                </a:moveTo>
                <a:lnTo>
                  <a:pt x="33" y="46"/>
                </a:lnTo>
                <a:lnTo>
                  <a:pt x="37" y="42"/>
                </a:lnTo>
                <a:lnTo>
                  <a:pt x="39" y="38"/>
                </a:lnTo>
                <a:lnTo>
                  <a:pt x="41" y="32"/>
                </a:lnTo>
                <a:lnTo>
                  <a:pt x="41" y="28"/>
                </a:lnTo>
                <a:lnTo>
                  <a:pt x="40" y="23"/>
                </a:lnTo>
                <a:lnTo>
                  <a:pt x="39" y="19"/>
                </a:lnTo>
                <a:lnTo>
                  <a:pt x="37" y="13"/>
                </a:lnTo>
                <a:lnTo>
                  <a:pt x="35" y="10"/>
                </a:lnTo>
                <a:lnTo>
                  <a:pt x="30" y="6"/>
                </a:lnTo>
                <a:lnTo>
                  <a:pt x="26" y="3"/>
                </a:lnTo>
                <a:lnTo>
                  <a:pt x="22" y="1"/>
                </a:lnTo>
                <a:lnTo>
                  <a:pt x="18" y="0"/>
                </a:lnTo>
                <a:lnTo>
                  <a:pt x="12" y="0"/>
                </a:lnTo>
                <a:lnTo>
                  <a:pt x="7" y="1"/>
                </a:lnTo>
                <a:lnTo>
                  <a:pt x="0" y="5"/>
                </a:lnTo>
                <a:lnTo>
                  <a:pt x="2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62" name="Freeform 101"/>
          <p:cNvSpPr>
            <a:spLocks/>
          </p:cNvSpPr>
          <p:nvPr/>
        </p:nvSpPr>
        <p:spPr bwMode="auto">
          <a:xfrm>
            <a:off x="5389811" y="5075111"/>
            <a:ext cx="15875" cy="20637"/>
          </a:xfrm>
          <a:custGeom>
            <a:avLst/>
            <a:gdLst>
              <a:gd name="T0" fmla="*/ 0 w 37"/>
              <a:gd name="T1" fmla="*/ 47 h 50"/>
              <a:gd name="T2" fmla="*/ 5 w 37"/>
              <a:gd name="T3" fmla="*/ 49 h 50"/>
              <a:gd name="T4" fmla="*/ 10 w 37"/>
              <a:gd name="T5" fmla="*/ 50 h 50"/>
              <a:gd name="T6" fmla="*/ 16 w 37"/>
              <a:gd name="T7" fmla="*/ 50 h 50"/>
              <a:gd name="T8" fmla="*/ 21 w 37"/>
              <a:gd name="T9" fmla="*/ 48 h 50"/>
              <a:gd name="T10" fmla="*/ 25 w 37"/>
              <a:gd name="T11" fmla="*/ 46 h 50"/>
              <a:gd name="T12" fmla="*/ 29 w 37"/>
              <a:gd name="T13" fmla="*/ 43 h 50"/>
              <a:gd name="T14" fmla="*/ 32 w 37"/>
              <a:gd name="T15" fmla="*/ 40 h 50"/>
              <a:gd name="T16" fmla="*/ 35 w 37"/>
              <a:gd name="T17" fmla="*/ 35 h 50"/>
              <a:gd name="T18" fmla="*/ 36 w 37"/>
              <a:gd name="T19" fmla="*/ 30 h 50"/>
              <a:gd name="T20" fmla="*/ 37 w 37"/>
              <a:gd name="T21" fmla="*/ 26 h 50"/>
              <a:gd name="T22" fmla="*/ 37 w 37"/>
              <a:gd name="T23" fmla="*/ 20 h 50"/>
              <a:gd name="T24" fmla="*/ 37 w 37"/>
              <a:gd name="T25" fmla="*/ 16 h 50"/>
              <a:gd name="T26" fmla="*/ 35 w 37"/>
              <a:gd name="T27" fmla="*/ 11 h 50"/>
              <a:gd name="T28" fmla="*/ 32 w 37"/>
              <a:gd name="T29" fmla="*/ 6 h 50"/>
              <a:gd name="T30" fmla="*/ 28 w 37"/>
              <a:gd name="T31" fmla="*/ 3 h 50"/>
              <a:gd name="T32" fmla="*/ 22 w 37"/>
              <a:gd name="T33" fmla="*/ 0 h 50"/>
              <a:gd name="T34" fmla="*/ 0 w 37"/>
              <a:gd name="T35" fmla="*/ 47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50"/>
              <a:gd name="T56" fmla="*/ 37 w 37"/>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50">
                <a:moveTo>
                  <a:pt x="0" y="47"/>
                </a:moveTo>
                <a:lnTo>
                  <a:pt x="5" y="49"/>
                </a:lnTo>
                <a:lnTo>
                  <a:pt x="10" y="50"/>
                </a:lnTo>
                <a:lnTo>
                  <a:pt x="16" y="50"/>
                </a:lnTo>
                <a:lnTo>
                  <a:pt x="21" y="48"/>
                </a:lnTo>
                <a:lnTo>
                  <a:pt x="25" y="46"/>
                </a:lnTo>
                <a:lnTo>
                  <a:pt x="29" y="43"/>
                </a:lnTo>
                <a:lnTo>
                  <a:pt x="32" y="40"/>
                </a:lnTo>
                <a:lnTo>
                  <a:pt x="35" y="35"/>
                </a:lnTo>
                <a:lnTo>
                  <a:pt x="36" y="30"/>
                </a:lnTo>
                <a:lnTo>
                  <a:pt x="37" y="26"/>
                </a:lnTo>
                <a:lnTo>
                  <a:pt x="37" y="20"/>
                </a:lnTo>
                <a:lnTo>
                  <a:pt x="37" y="16"/>
                </a:lnTo>
                <a:lnTo>
                  <a:pt x="35" y="11"/>
                </a:lnTo>
                <a:lnTo>
                  <a:pt x="32" y="6"/>
                </a:lnTo>
                <a:lnTo>
                  <a:pt x="28" y="3"/>
                </a:lnTo>
                <a:lnTo>
                  <a:pt x="22" y="0"/>
                </a:lnTo>
                <a:lnTo>
                  <a:pt x="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63" name="Freeform 102"/>
          <p:cNvSpPr>
            <a:spLocks/>
          </p:cNvSpPr>
          <p:nvPr/>
        </p:nvSpPr>
        <p:spPr bwMode="auto">
          <a:xfrm>
            <a:off x="5294561" y="5029073"/>
            <a:ext cx="104775" cy="65088"/>
          </a:xfrm>
          <a:custGeom>
            <a:avLst/>
            <a:gdLst>
              <a:gd name="T0" fmla="*/ 0 w 263"/>
              <a:gd name="T1" fmla="*/ 47 h 163"/>
              <a:gd name="T2" fmla="*/ 24 w 263"/>
              <a:gd name="T3" fmla="*/ 0 h 163"/>
              <a:gd name="T4" fmla="*/ 263 w 263"/>
              <a:gd name="T5" fmla="*/ 116 h 163"/>
              <a:gd name="T6" fmla="*/ 241 w 263"/>
              <a:gd name="T7" fmla="*/ 163 h 163"/>
              <a:gd name="T8" fmla="*/ 0 w 263"/>
              <a:gd name="T9" fmla="*/ 47 h 163"/>
              <a:gd name="T10" fmla="*/ 0 60000 65536"/>
              <a:gd name="T11" fmla="*/ 0 60000 65536"/>
              <a:gd name="T12" fmla="*/ 0 60000 65536"/>
              <a:gd name="T13" fmla="*/ 0 60000 65536"/>
              <a:gd name="T14" fmla="*/ 0 60000 65536"/>
              <a:gd name="T15" fmla="*/ 0 w 263"/>
              <a:gd name="T16" fmla="*/ 0 h 163"/>
              <a:gd name="T17" fmla="*/ 263 w 263"/>
              <a:gd name="T18" fmla="*/ 163 h 163"/>
            </a:gdLst>
            <a:ahLst/>
            <a:cxnLst>
              <a:cxn ang="T10">
                <a:pos x="T0" y="T1"/>
              </a:cxn>
              <a:cxn ang="T11">
                <a:pos x="T2" y="T3"/>
              </a:cxn>
              <a:cxn ang="T12">
                <a:pos x="T4" y="T5"/>
              </a:cxn>
              <a:cxn ang="T13">
                <a:pos x="T6" y="T7"/>
              </a:cxn>
              <a:cxn ang="T14">
                <a:pos x="T8" y="T9"/>
              </a:cxn>
            </a:cxnLst>
            <a:rect l="T15" t="T16" r="T17" b="T18"/>
            <a:pathLst>
              <a:path w="263" h="163">
                <a:moveTo>
                  <a:pt x="0" y="47"/>
                </a:moveTo>
                <a:lnTo>
                  <a:pt x="24" y="0"/>
                </a:lnTo>
                <a:lnTo>
                  <a:pt x="263" y="116"/>
                </a:lnTo>
                <a:lnTo>
                  <a:pt x="241" y="163"/>
                </a:lnTo>
                <a:lnTo>
                  <a:pt x="0" y="47"/>
                </a:lnTo>
                <a:close/>
              </a:path>
            </a:pathLst>
          </a:custGeom>
          <a:solidFill>
            <a:schemeClr val="bg2"/>
          </a:solidFill>
          <a:ln>
            <a:noFill/>
          </a:ln>
          <a:extLst/>
        </p:spPr>
        <p:txBody>
          <a:bodyPr/>
          <a:lstStyle/>
          <a:p>
            <a:endParaRPr lang="es-MX" dirty="0"/>
          </a:p>
        </p:txBody>
      </p:sp>
      <p:sp>
        <p:nvSpPr>
          <p:cNvPr id="264" name="Freeform 103"/>
          <p:cNvSpPr>
            <a:spLocks/>
          </p:cNvSpPr>
          <p:nvPr/>
        </p:nvSpPr>
        <p:spPr bwMode="auto">
          <a:xfrm>
            <a:off x="5289799" y="5027486"/>
            <a:ext cx="14287" cy="20637"/>
          </a:xfrm>
          <a:custGeom>
            <a:avLst/>
            <a:gdLst>
              <a:gd name="T0" fmla="*/ 39 w 39"/>
              <a:gd name="T1" fmla="*/ 3 h 50"/>
              <a:gd name="T2" fmla="*/ 32 w 39"/>
              <a:gd name="T3" fmla="*/ 1 h 50"/>
              <a:gd name="T4" fmla="*/ 27 w 39"/>
              <a:gd name="T5" fmla="*/ 0 h 50"/>
              <a:gd name="T6" fmla="*/ 22 w 39"/>
              <a:gd name="T7" fmla="*/ 0 h 50"/>
              <a:gd name="T8" fmla="*/ 17 w 39"/>
              <a:gd name="T9" fmla="*/ 2 h 50"/>
              <a:gd name="T10" fmla="*/ 13 w 39"/>
              <a:gd name="T11" fmla="*/ 4 h 50"/>
              <a:gd name="T12" fmla="*/ 9 w 39"/>
              <a:gd name="T13" fmla="*/ 7 h 50"/>
              <a:gd name="T14" fmla="*/ 6 w 39"/>
              <a:gd name="T15" fmla="*/ 11 h 50"/>
              <a:gd name="T16" fmla="*/ 3 w 39"/>
              <a:gd name="T17" fmla="*/ 15 h 50"/>
              <a:gd name="T18" fmla="*/ 1 w 39"/>
              <a:gd name="T19" fmla="*/ 20 h 50"/>
              <a:gd name="T20" fmla="*/ 0 w 39"/>
              <a:gd name="T21" fmla="*/ 25 h 50"/>
              <a:gd name="T22" fmla="*/ 0 w 39"/>
              <a:gd name="T23" fmla="*/ 30 h 50"/>
              <a:gd name="T24" fmla="*/ 1 w 39"/>
              <a:gd name="T25" fmla="*/ 34 h 50"/>
              <a:gd name="T26" fmla="*/ 3 w 39"/>
              <a:gd name="T27" fmla="*/ 40 h 50"/>
              <a:gd name="T28" fmla="*/ 6 w 39"/>
              <a:gd name="T29" fmla="*/ 44 h 50"/>
              <a:gd name="T30" fmla="*/ 10 w 39"/>
              <a:gd name="T31" fmla="*/ 47 h 50"/>
              <a:gd name="T32" fmla="*/ 15 w 39"/>
              <a:gd name="T33" fmla="*/ 50 h 50"/>
              <a:gd name="T34" fmla="*/ 39 w 39"/>
              <a:gd name="T35" fmla="*/ 3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50"/>
              <a:gd name="T56" fmla="*/ 39 w 39"/>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50">
                <a:moveTo>
                  <a:pt x="39" y="3"/>
                </a:moveTo>
                <a:lnTo>
                  <a:pt x="32" y="1"/>
                </a:lnTo>
                <a:lnTo>
                  <a:pt x="27" y="0"/>
                </a:lnTo>
                <a:lnTo>
                  <a:pt x="22" y="0"/>
                </a:lnTo>
                <a:lnTo>
                  <a:pt x="17" y="2"/>
                </a:lnTo>
                <a:lnTo>
                  <a:pt x="13" y="4"/>
                </a:lnTo>
                <a:lnTo>
                  <a:pt x="9" y="7"/>
                </a:lnTo>
                <a:lnTo>
                  <a:pt x="6" y="11"/>
                </a:lnTo>
                <a:lnTo>
                  <a:pt x="3" y="15"/>
                </a:lnTo>
                <a:lnTo>
                  <a:pt x="1" y="20"/>
                </a:lnTo>
                <a:lnTo>
                  <a:pt x="0" y="25"/>
                </a:lnTo>
                <a:lnTo>
                  <a:pt x="0" y="30"/>
                </a:lnTo>
                <a:lnTo>
                  <a:pt x="1" y="34"/>
                </a:lnTo>
                <a:lnTo>
                  <a:pt x="3" y="40"/>
                </a:lnTo>
                <a:lnTo>
                  <a:pt x="6" y="44"/>
                </a:lnTo>
                <a:lnTo>
                  <a:pt x="10" y="47"/>
                </a:lnTo>
                <a:lnTo>
                  <a:pt x="15" y="50"/>
                </a:lnTo>
                <a:lnTo>
                  <a:pt x="3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65" name="Freeform 104"/>
          <p:cNvSpPr>
            <a:spLocks/>
          </p:cNvSpPr>
          <p:nvPr/>
        </p:nvSpPr>
        <p:spPr bwMode="auto">
          <a:xfrm>
            <a:off x="5234236" y="4935411"/>
            <a:ext cx="17463" cy="19050"/>
          </a:xfrm>
          <a:custGeom>
            <a:avLst/>
            <a:gdLst>
              <a:gd name="T0" fmla="*/ 34 w 45"/>
              <a:gd name="T1" fmla="*/ 47 h 47"/>
              <a:gd name="T2" fmla="*/ 38 w 45"/>
              <a:gd name="T3" fmla="*/ 43 h 47"/>
              <a:gd name="T4" fmla="*/ 41 w 45"/>
              <a:gd name="T5" fmla="*/ 38 h 47"/>
              <a:gd name="T6" fmla="*/ 44 w 45"/>
              <a:gd name="T7" fmla="*/ 33 h 47"/>
              <a:gd name="T8" fmla="*/ 45 w 45"/>
              <a:gd name="T9" fmla="*/ 28 h 47"/>
              <a:gd name="T10" fmla="*/ 44 w 45"/>
              <a:gd name="T11" fmla="*/ 23 h 47"/>
              <a:gd name="T12" fmla="*/ 43 w 45"/>
              <a:gd name="T13" fmla="*/ 18 h 47"/>
              <a:gd name="T14" fmla="*/ 40 w 45"/>
              <a:gd name="T15" fmla="*/ 14 h 47"/>
              <a:gd name="T16" fmla="*/ 37 w 45"/>
              <a:gd name="T17" fmla="*/ 9 h 47"/>
              <a:gd name="T18" fmla="*/ 34 w 45"/>
              <a:gd name="T19" fmla="*/ 6 h 47"/>
              <a:gd name="T20" fmla="*/ 30 w 45"/>
              <a:gd name="T21" fmla="*/ 3 h 47"/>
              <a:gd name="T22" fmla="*/ 25 w 45"/>
              <a:gd name="T23" fmla="*/ 1 h 47"/>
              <a:gd name="T24" fmla="*/ 21 w 45"/>
              <a:gd name="T25" fmla="*/ 0 h 47"/>
              <a:gd name="T26" fmla="*/ 16 w 45"/>
              <a:gd name="T27" fmla="*/ 0 h 47"/>
              <a:gd name="T28" fmla="*/ 10 w 45"/>
              <a:gd name="T29" fmla="*/ 1 h 47"/>
              <a:gd name="T30" fmla="*/ 5 w 45"/>
              <a:gd name="T31" fmla="*/ 3 h 47"/>
              <a:gd name="T32" fmla="*/ 0 w 45"/>
              <a:gd name="T33" fmla="*/ 6 h 47"/>
              <a:gd name="T34" fmla="*/ 34 w 45"/>
              <a:gd name="T35" fmla="*/ 47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7"/>
              <a:gd name="T56" fmla="*/ 45 w 45"/>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7">
                <a:moveTo>
                  <a:pt x="34" y="47"/>
                </a:moveTo>
                <a:lnTo>
                  <a:pt x="38" y="43"/>
                </a:lnTo>
                <a:lnTo>
                  <a:pt x="41" y="38"/>
                </a:lnTo>
                <a:lnTo>
                  <a:pt x="44" y="33"/>
                </a:lnTo>
                <a:lnTo>
                  <a:pt x="45" y="28"/>
                </a:lnTo>
                <a:lnTo>
                  <a:pt x="44" y="23"/>
                </a:lnTo>
                <a:lnTo>
                  <a:pt x="43" y="18"/>
                </a:lnTo>
                <a:lnTo>
                  <a:pt x="40" y="14"/>
                </a:lnTo>
                <a:lnTo>
                  <a:pt x="37" y="9"/>
                </a:lnTo>
                <a:lnTo>
                  <a:pt x="34" y="6"/>
                </a:lnTo>
                <a:lnTo>
                  <a:pt x="30" y="3"/>
                </a:lnTo>
                <a:lnTo>
                  <a:pt x="25" y="1"/>
                </a:lnTo>
                <a:lnTo>
                  <a:pt x="21" y="0"/>
                </a:lnTo>
                <a:lnTo>
                  <a:pt x="16" y="0"/>
                </a:lnTo>
                <a:lnTo>
                  <a:pt x="10" y="1"/>
                </a:lnTo>
                <a:lnTo>
                  <a:pt x="5" y="3"/>
                </a:lnTo>
                <a:lnTo>
                  <a:pt x="0" y="6"/>
                </a:lnTo>
                <a:lnTo>
                  <a:pt x="34"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66" name="Freeform 105"/>
          <p:cNvSpPr>
            <a:spLocks/>
          </p:cNvSpPr>
          <p:nvPr/>
        </p:nvSpPr>
        <p:spPr bwMode="auto">
          <a:xfrm>
            <a:off x="5153274" y="4938586"/>
            <a:ext cx="93662" cy="84137"/>
          </a:xfrm>
          <a:custGeom>
            <a:avLst/>
            <a:gdLst>
              <a:gd name="T0" fmla="*/ 34 w 237"/>
              <a:gd name="T1" fmla="*/ 214 h 214"/>
              <a:gd name="T2" fmla="*/ 0 w 237"/>
              <a:gd name="T3" fmla="*/ 173 h 214"/>
              <a:gd name="T4" fmla="*/ 203 w 237"/>
              <a:gd name="T5" fmla="*/ 0 h 214"/>
              <a:gd name="T6" fmla="*/ 237 w 237"/>
              <a:gd name="T7" fmla="*/ 41 h 214"/>
              <a:gd name="T8" fmla="*/ 34 w 237"/>
              <a:gd name="T9" fmla="*/ 214 h 214"/>
              <a:gd name="T10" fmla="*/ 0 60000 65536"/>
              <a:gd name="T11" fmla="*/ 0 60000 65536"/>
              <a:gd name="T12" fmla="*/ 0 60000 65536"/>
              <a:gd name="T13" fmla="*/ 0 60000 65536"/>
              <a:gd name="T14" fmla="*/ 0 60000 65536"/>
              <a:gd name="T15" fmla="*/ 0 w 237"/>
              <a:gd name="T16" fmla="*/ 0 h 214"/>
              <a:gd name="T17" fmla="*/ 237 w 237"/>
              <a:gd name="T18" fmla="*/ 214 h 214"/>
            </a:gdLst>
            <a:ahLst/>
            <a:cxnLst>
              <a:cxn ang="T10">
                <a:pos x="T0" y="T1"/>
              </a:cxn>
              <a:cxn ang="T11">
                <a:pos x="T2" y="T3"/>
              </a:cxn>
              <a:cxn ang="T12">
                <a:pos x="T4" y="T5"/>
              </a:cxn>
              <a:cxn ang="T13">
                <a:pos x="T6" y="T7"/>
              </a:cxn>
              <a:cxn ang="T14">
                <a:pos x="T8" y="T9"/>
              </a:cxn>
            </a:cxnLst>
            <a:rect l="T15" t="T16" r="T17" b="T18"/>
            <a:pathLst>
              <a:path w="237" h="214">
                <a:moveTo>
                  <a:pt x="34" y="214"/>
                </a:moveTo>
                <a:lnTo>
                  <a:pt x="0" y="173"/>
                </a:lnTo>
                <a:lnTo>
                  <a:pt x="203" y="0"/>
                </a:lnTo>
                <a:lnTo>
                  <a:pt x="237" y="41"/>
                </a:lnTo>
                <a:lnTo>
                  <a:pt x="34" y="214"/>
                </a:lnTo>
                <a:close/>
              </a:path>
            </a:pathLst>
          </a:custGeom>
          <a:solidFill>
            <a:schemeClr val="bg2"/>
          </a:solidFill>
          <a:ln>
            <a:noFill/>
          </a:ln>
          <a:extLst/>
        </p:spPr>
        <p:txBody>
          <a:bodyPr/>
          <a:lstStyle/>
          <a:p>
            <a:endParaRPr lang="es-MX" dirty="0"/>
          </a:p>
        </p:txBody>
      </p:sp>
      <p:sp>
        <p:nvSpPr>
          <p:cNvPr id="267" name="Freeform 106"/>
          <p:cNvSpPr>
            <a:spLocks/>
          </p:cNvSpPr>
          <p:nvPr/>
        </p:nvSpPr>
        <p:spPr bwMode="auto">
          <a:xfrm>
            <a:off x="5150099" y="5006848"/>
            <a:ext cx="17462" cy="19050"/>
          </a:xfrm>
          <a:custGeom>
            <a:avLst/>
            <a:gdLst>
              <a:gd name="T0" fmla="*/ 10 w 44"/>
              <a:gd name="T1" fmla="*/ 0 h 47"/>
              <a:gd name="T2" fmla="*/ 5 w 44"/>
              <a:gd name="T3" fmla="*/ 4 h 47"/>
              <a:gd name="T4" fmla="*/ 2 w 44"/>
              <a:gd name="T5" fmla="*/ 9 h 47"/>
              <a:gd name="T6" fmla="*/ 0 w 44"/>
              <a:gd name="T7" fmla="*/ 14 h 47"/>
              <a:gd name="T8" fmla="*/ 0 w 44"/>
              <a:gd name="T9" fmla="*/ 19 h 47"/>
              <a:gd name="T10" fmla="*/ 0 w 44"/>
              <a:gd name="T11" fmla="*/ 24 h 47"/>
              <a:gd name="T12" fmla="*/ 1 w 44"/>
              <a:gd name="T13" fmla="*/ 29 h 47"/>
              <a:gd name="T14" fmla="*/ 3 w 44"/>
              <a:gd name="T15" fmla="*/ 33 h 47"/>
              <a:gd name="T16" fmla="*/ 6 w 44"/>
              <a:gd name="T17" fmla="*/ 38 h 47"/>
              <a:gd name="T18" fmla="*/ 10 w 44"/>
              <a:gd name="T19" fmla="*/ 41 h 47"/>
              <a:gd name="T20" fmla="*/ 14 w 44"/>
              <a:gd name="T21" fmla="*/ 44 h 47"/>
              <a:gd name="T22" fmla="*/ 18 w 44"/>
              <a:gd name="T23" fmla="*/ 46 h 47"/>
              <a:gd name="T24" fmla="*/ 24 w 44"/>
              <a:gd name="T25" fmla="*/ 47 h 47"/>
              <a:gd name="T26" fmla="*/ 29 w 44"/>
              <a:gd name="T27" fmla="*/ 47 h 47"/>
              <a:gd name="T28" fmla="*/ 33 w 44"/>
              <a:gd name="T29" fmla="*/ 46 h 47"/>
              <a:gd name="T30" fmla="*/ 39 w 44"/>
              <a:gd name="T31" fmla="*/ 44 h 47"/>
              <a:gd name="T32" fmla="*/ 44 w 44"/>
              <a:gd name="T33" fmla="*/ 41 h 47"/>
              <a:gd name="T34" fmla="*/ 10 w 44"/>
              <a:gd name="T35" fmla="*/ 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47"/>
              <a:gd name="T56" fmla="*/ 44 w 44"/>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47">
                <a:moveTo>
                  <a:pt x="10" y="0"/>
                </a:moveTo>
                <a:lnTo>
                  <a:pt x="5" y="4"/>
                </a:lnTo>
                <a:lnTo>
                  <a:pt x="2" y="9"/>
                </a:lnTo>
                <a:lnTo>
                  <a:pt x="0" y="14"/>
                </a:lnTo>
                <a:lnTo>
                  <a:pt x="0" y="19"/>
                </a:lnTo>
                <a:lnTo>
                  <a:pt x="0" y="24"/>
                </a:lnTo>
                <a:lnTo>
                  <a:pt x="1" y="29"/>
                </a:lnTo>
                <a:lnTo>
                  <a:pt x="3" y="33"/>
                </a:lnTo>
                <a:lnTo>
                  <a:pt x="6" y="38"/>
                </a:lnTo>
                <a:lnTo>
                  <a:pt x="10" y="41"/>
                </a:lnTo>
                <a:lnTo>
                  <a:pt x="14" y="44"/>
                </a:lnTo>
                <a:lnTo>
                  <a:pt x="18" y="46"/>
                </a:lnTo>
                <a:lnTo>
                  <a:pt x="24" y="47"/>
                </a:lnTo>
                <a:lnTo>
                  <a:pt x="29" y="47"/>
                </a:lnTo>
                <a:lnTo>
                  <a:pt x="33" y="46"/>
                </a:lnTo>
                <a:lnTo>
                  <a:pt x="39" y="44"/>
                </a:lnTo>
                <a:lnTo>
                  <a:pt x="44" y="41"/>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68" name="Freeform 107"/>
          <p:cNvSpPr>
            <a:spLocks/>
          </p:cNvSpPr>
          <p:nvPr/>
        </p:nvSpPr>
        <p:spPr bwMode="auto">
          <a:xfrm>
            <a:off x="5104061" y="5044948"/>
            <a:ext cx="19050" cy="19050"/>
          </a:xfrm>
          <a:custGeom>
            <a:avLst/>
            <a:gdLst>
              <a:gd name="T0" fmla="*/ 35 w 45"/>
              <a:gd name="T1" fmla="*/ 47 h 47"/>
              <a:gd name="T2" fmla="*/ 39 w 45"/>
              <a:gd name="T3" fmla="*/ 43 h 47"/>
              <a:gd name="T4" fmla="*/ 42 w 45"/>
              <a:gd name="T5" fmla="*/ 37 h 47"/>
              <a:gd name="T6" fmla="*/ 44 w 45"/>
              <a:gd name="T7" fmla="*/ 33 h 47"/>
              <a:gd name="T8" fmla="*/ 45 w 45"/>
              <a:gd name="T9" fmla="*/ 28 h 47"/>
              <a:gd name="T10" fmla="*/ 44 w 45"/>
              <a:gd name="T11" fmla="*/ 22 h 47"/>
              <a:gd name="T12" fmla="*/ 43 w 45"/>
              <a:gd name="T13" fmla="*/ 18 h 47"/>
              <a:gd name="T14" fmla="*/ 41 w 45"/>
              <a:gd name="T15" fmla="*/ 14 h 47"/>
              <a:gd name="T16" fmla="*/ 38 w 45"/>
              <a:gd name="T17" fmla="*/ 9 h 47"/>
              <a:gd name="T18" fmla="*/ 35 w 45"/>
              <a:gd name="T19" fmla="*/ 6 h 47"/>
              <a:gd name="T20" fmla="*/ 30 w 45"/>
              <a:gd name="T21" fmla="*/ 3 h 47"/>
              <a:gd name="T22" fmla="*/ 26 w 45"/>
              <a:gd name="T23" fmla="*/ 1 h 47"/>
              <a:gd name="T24" fmla="*/ 22 w 45"/>
              <a:gd name="T25" fmla="*/ 0 h 47"/>
              <a:gd name="T26" fmla="*/ 16 w 45"/>
              <a:gd name="T27" fmla="*/ 0 h 47"/>
              <a:gd name="T28" fmla="*/ 11 w 45"/>
              <a:gd name="T29" fmla="*/ 1 h 47"/>
              <a:gd name="T30" fmla="*/ 6 w 45"/>
              <a:gd name="T31" fmla="*/ 3 h 47"/>
              <a:gd name="T32" fmla="*/ 0 w 45"/>
              <a:gd name="T33" fmla="*/ 6 h 47"/>
              <a:gd name="T34" fmla="*/ 35 w 45"/>
              <a:gd name="T35" fmla="*/ 47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7"/>
              <a:gd name="T56" fmla="*/ 45 w 45"/>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7">
                <a:moveTo>
                  <a:pt x="35" y="47"/>
                </a:moveTo>
                <a:lnTo>
                  <a:pt x="39" y="43"/>
                </a:lnTo>
                <a:lnTo>
                  <a:pt x="42" y="37"/>
                </a:lnTo>
                <a:lnTo>
                  <a:pt x="44" y="33"/>
                </a:lnTo>
                <a:lnTo>
                  <a:pt x="45" y="28"/>
                </a:lnTo>
                <a:lnTo>
                  <a:pt x="44" y="22"/>
                </a:lnTo>
                <a:lnTo>
                  <a:pt x="43" y="18"/>
                </a:lnTo>
                <a:lnTo>
                  <a:pt x="41" y="14"/>
                </a:lnTo>
                <a:lnTo>
                  <a:pt x="38" y="9"/>
                </a:lnTo>
                <a:lnTo>
                  <a:pt x="35" y="6"/>
                </a:lnTo>
                <a:lnTo>
                  <a:pt x="30" y="3"/>
                </a:lnTo>
                <a:lnTo>
                  <a:pt x="26" y="1"/>
                </a:lnTo>
                <a:lnTo>
                  <a:pt x="22" y="0"/>
                </a:lnTo>
                <a:lnTo>
                  <a:pt x="16" y="0"/>
                </a:lnTo>
                <a:lnTo>
                  <a:pt x="11" y="1"/>
                </a:lnTo>
                <a:lnTo>
                  <a:pt x="6" y="3"/>
                </a:lnTo>
                <a:lnTo>
                  <a:pt x="0" y="6"/>
                </a:lnTo>
                <a:lnTo>
                  <a:pt x="35"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69" name="Freeform 108"/>
          <p:cNvSpPr>
            <a:spLocks/>
          </p:cNvSpPr>
          <p:nvPr/>
        </p:nvSpPr>
        <p:spPr bwMode="auto">
          <a:xfrm>
            <a:off x="5024686" y="5048123"/>
            <a:ext cx="93663" cy="84138"/>
          </a:xfrm>
          <a:custGeom>
            <a:avLst/>
            <a:gdLst>
              <a:gd name="T0" fmla="*/ 35 w 238"/>
              <a:gd name="T1" fmla="*/ 213 h 213"/>
              <a:gd name="T2" fmla="*/ 0 w 238"/>
              <a:gd name="T3" fmla="*/ 173 h 213"/>
              <a:gd name="T4" fmla="*/ 203 w 238"/>
              <a:gd name="T5" fmla="*/ 0 h 213"/>
              <a:gd name="T6" fmla="*/ 238 w 238"/>
              <a:gd name="T7" fmla="*/ 41 h 213"/>
              <a:gd name="T8" fmla="*/ 35 w 238"/>
              <a:gd name="T9" fmla="*/ 213 h 213"/>
              <a:gd name="T10" fmla="*/ 0 60000 65536"/>
              <a:gd name="T11" fmla="*/ 0 60000 65536"/>
              <a:gd name="T12" fmla="*/ 0 60000 65536"/>
              <a:gd name="T13" fmla="*/ 0 60000 65536"/>
              <a:gd name="T14" fmla="*/ 0 60000 65536"/>
              <a:gd name="T15" fmla="*/ 0 w 238"/>
              <a:gd name="T16" fmla="*/ 0 h 213"/>
              <a:gd name="T17" fmla="*/ 238 w 238"/>
              <a:gd name="T18" fmla="*/ 213 h 213"/>
            </a:gdLst>
            <a:ahLst/>
            <a:cxnLst>
              <a:cxn ang="T10">
                <a:pos x="T0" y="T1"/>
              </a:cxn>
              <a:cxn ang="T11">
                <a:pos x="T2" y="T3"/>
              </a:cxn>
              <a:cxn ang="T12">
                <a:pos x="T4" y="T5"/>
              </a:cxn>
              <a:cxn ang="T13">
                <a:pos x="T6" y="T7"/>
              </a:cxn>
              <a:cxn ang="T14">
                <a:pos x="T8" y="T9"/>
              </a:cxn>
            </a:cxnLst>
            <a:rect l="T15" t="T16" r="T17" b="T18"/>
            <a:pathLst>
              <a:path w="238" h="213">
                <a:moveTo>
                  <a:pt x="35" y="213"/>
                </a:moveTo>
                <a:lnTo>
                  <a:pt x="0" y="173"/>
                </a:lnTo>
                <a:lnTo>
                  <a:pt x="203" y="0"/>
                </a:lnTo>
                <a:lnTo>
                  <a:pt x="238" y="41"/>
                </a:lnTo>
                <a:lnTo>
                  <a:pt x="35" y="213"/>
                </a:lnTo>
                <a:close/>
              </a:path>
            </a:pathLst>
          </a:custGeom>
          <a:solidFill>
            <a:schemeClr val="bg2"/>
          </a:solidFill>
          <a:ln>
            <a:noFill/>
          </a:ln>
          <a:extLst/>
        </p:spPr>
        <p:txBody>
          <a:bodyPr/>
          <a:lstStyle/>
          <a:p>
            <a:endParaRPr lang="es-MX" dirty="0"/>
          </a:p>
        </p:txBody>
      </p:sp>
      <p:sp>
        <p:nvSpPr>
          <p:cNvPr id="270" name="Freeform 109"/>
          <p:cNvSpPr>
            <a:spLocks/>
          </p:cNvSpPr>
          <p:nvPr/>
        </p:nvSpPr>
        <p:spPr bwMode="auto">
          <a:xfrm>
            <a:off x="5019924" y="5116386"/>
            <a:ext cx="17462" cy="19050"/>
          </a:xfrm>
          <a:custGeom>
            <a:avLst/>
            <a:gdLst>
              <a:gd name="T0" fmla="*/ 9 w 44"/>
              <a:gd name="T1" fmla="*/ 0 h 47"/>
              <a:gd name="T2" fmla="*/ 5 w 44"/>
              <a:gd name="T3" fmla="*/ 4 h 47"/>
              <a:gd name="T4" fmla="*/ 2 w 44"/>
              <a:gd name="T5" fmla="*/ 9 h 47"/>
              <a:gd name="T6" fmla="*/ 0 w 44"/>
              <a:gd name="T7" fmla="*/ 14 h 47"/>
              <a:gd name="T8" fmla="*/ 0 w 44"/>
              <a:gd name="T9" fmla="*/ 19 h 47"/>
              <a:gd name="T10" fmla="*/ 0 w 44"/>
              <a:gd name="T11" fmla="*/ 24 h 47"/>
              <a:gd name="T12" fmla="*/ 1 w 44"/>
              <a:gd name="T13" fmla="*/ 29 h 47"/>
              <a:gd name="T14" fmla="*/ 3 w 44"/>
              <a:gd name="T15" fmla="*/ 33 h 47"/>
              <a:gd name="T16" fmla="*/ 6 w 44"/>
              <a:gd name="T17" fmla="*/ 38 h 47"/>
              <a:gd name="T18" fmla="*/ 9 w 44"/>
              <a:gd name="T19" fmla="*/ 41 h 47"/>
              <a:gd name="T20" fmla="*/ 14 w 44"/>
              <a:gd name="T21" fmla="*/ 43 h 47"/>
              <a:gd name="T22" fmla="*/ 18 w 44"/>
              <a:gd name="T23" fmla="*/ 45 h 47"/>
              <a:gd name="T24" fmla="*/ 23 w 44"/>
              <a:gd name="T25" fmla="*/ 47 h 47"/>
              <a:gd name="T26" fmla="*/ 29 w 44"/>
              <a:gd name="T27" fmla="*/ 47 h 47"/>
              <a:gd name="T28" fmla="*/ 33 w 44"/>
              <a:gd name="T29" fmla="*/ 46 h 47"/>
              <a:gd name="T30" fmla="*/ 38 w 44"/>
              <a:gd name="T31" fmla="*/ 44 h 47"/>
              <a:gd name="T32" fmla="*/ 44 w 44"/>
              <a:gd name="T33" fmla="*/ 40 h 47"/>
              <a:gd name="T34" fmla="*/ 9 w 44"/>
              <a:gd name="T35" fmla="*/ 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47"/>
              <a:gd name="T56" fmla="*/ 44 w 44"/>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47">
                <a:moveTo>
                  <a:pt x="9" y="0"/>
                </a:moveTo>
                <a:lnTo>
                  <a:pt x="5" y="4"/>
                </a:lnTo>
                <a:lnTo>
                  <a:pt x="2" y="9"/>
                </a:lnTo>
                <a:lnTo>
                  <a:pt x="0" y="14"/>
                </a:lnTo>
                <a:lnTo>
                  <a:pt x="0" y="19"/>
                </a:lnTo>
                <a:lnTo>
                  <a:pt x="0" y="24"/>
                </a:lnTo>
                <a:lnTo>
                  <a:pt x="1" y="29"/>
                </a:lnTo>
                <a:lnTo>
                  <a:pt x="3" y="33"/>
                </a:lnTo>
                <a:lnTo>
                  <a:pt x="6" y="38"/>
                </a:lnTo>
                <a:lnTo>
                  <a:pt x="9" y="41"/>
                </a:lnTo>
                <a:lnTo>
                  <a:pt x="14" y="43"/>
                </a:lnTo>
                <a:lnTo>
                  <a:pt x="18" y="45"/>
                </a:lnTo>
                <a:lnTo>
                  <a:pt x="23" y="47"/>
                </a:lnTo>
                <a:lnTo>
                  <a:pt x="29" y="47"/>
                </a:lnTo>
                <a:lnTo>
                  <a:pt x="33" y="46"/>
                </a:lnTo>
                <a:lnTo>
                  <a:pt x="38" y="44"/>
                </a:lnTo>
                <a:lnTo>
                  <a:pt x="44" y="40"/>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71" name="Freeform 110"/>
          <p:cNvSpPr>
            <a:spLocks/>
          </p:cNvSpPr>
          <p:nvPr/>
        </p:nvSpPr>
        <p:spPr bwMode="auto">
          <a:xfrm>
            <a:off x="4975474" y="5154486"/>
            <a:ext cx="17462" cy="19050"/>
          </a:xfrm>
          <a:custGeom>
            <a:avLst/>
            <a:gdLst>
              <a:gd name="T0" fmla="*/ 34 w 45"/>
              <a:gd name="T1" fmla="*/ 47 h 47"/>
              <a:gd name="T2" fmla="*/ 40 w 45"/>
              <a:gd name="T3" fmla="*/ 43 h 47"/>
              <a:gd name="T4" fmla="*/ 42 w 45"/>
              <a:gd name="T5" fmla="*/ 37 h 47"/>
              <a:gd name="T6" fmla="*/ 44 w 45"/>
              <a:gd name="T7" fmla="*/ 32 h 47"/>
              <a:gd name="T8" fmla="*/ 45 w 45"/>
              <a:gd name="T9" fmla="*/ 28 h 47"/>
              <a:gd name="T10" fmla="*/ 44 w 45"/>
              <a:gd name="T11" fmla="*/ 22 h 47"/>
              <a:gd name="T12" fmla="*/ 43 w 45"/>
              <a:gd name="T13" fmla="*/ 18 h 47"/>
              <a:gd name="T14" fmla="*/ 41 w 45"/>
              <a:gd name="T15" fmla="*/ 14 h 47"/>
              <a:gd name="T16" fmla="*/ 38 w 45"/>
              <a:gd name="T17" fmla="*/ 9 h 47"/>
              <a:gd name="T18" fmla="*/ 34 w 45"/>
              <a:gd name="T19" fmla="*/ 6 h 47"/>
              <a:gd name="T20" fmla="*/ 30 w 45"/>
              <a:gd name="T21" fmla="*/ 3 h 47"/>
              <a:gd name="T22" fmla="*/ 26 w 45"/>
              <a:gd name="T23" fmla="*/ 1 h 47"/>
              <a:gd name="T24" fmla="*/ 22 w 45"/>
              <a:gd name="T25" fmla="*/ 0 h 47"/>
              <a:gd name="T26" fmla="*/ 16 w 45"/>
              <a:gd name="T27" fmla="*/ 0 h 47"/>
              <a:gd name="T28" fmla="*/ 11 w 45"/>
              <a:gd name="T29" fmla="*/ 1 h 47"/>
              <a:gd name="T30" fmla="*/ 5 w 45"/>
              <a:gd name="T31" fmla="*/ 3 h 47"/>
              <a:gd name="T32" fmla="*/ 0 w 45"/>
              <a:gd name="T33" fmla="*/ 6 h 47"/>
              <a:gd name="T34" fmla="*/ 34 w 45"/>
              <a:gd name="T35" fmla="*/ 47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7"/>
              <a:gd name="T56" fmla="*/ 45 w 45"/>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7">
                <a:moveTo>
                  <a:pt x="34" y="47"/>
                </a:moveTo>
                <a:lnTo>
                  <a:pt x="40" y="43"/>
                </a:lnTo>
                <a:lnTo>
                  <a:pt x="42" y="37"/>
                </a:lnTo>
                <a:lnTo>
                  <a:pt x="44" y="32"/>
                </a:lnTo>
                <a:lnTo>
                  <a:pt x="45" y="28"/>
                </a:lnTo>
                <a:lnTo>
                  <a:pt x="44" y="22"/>
                </a:lnTo>
                <a:lnTo>
                  <a:pt x="43" y="18"/>
                </a:lnTo>
                <a:lnTo>
                  <a:pt x="41" y="14"/>
                </a:lnTo>
                <a:lnTo>
                  <a:pt x="38" y="9"/>
                </a:lnTo>
                <a:lnTo>
                  <a:pt x="34" y="6"/>
                </a:lnTo>
                <a:lnTo>
                  <a:pt x="30" y="3"/>
                </a:lnTo>
                <a:lnTo>
                  <a:pt x="26" y="1"/>
                </a:lnTo>
                <a:lnTo>
                  <a:pt x="22" y="0"/>
                </a:lnTo>
                <a:lnTo>
                  <a:pt x="16" y="0"/>
                </a:lnTo>
                <a:lnTo>
                  <a:pt x="11" y="1"/>
                </a:lnTo>
                <a:lnTo>
                  <a:pt x="5" y="3"/>
                </a:lnTo>
                <a:lnTo>
                  <a:pt x="0" y="6"/>
                </a:lnTo>
                <a:lnTo>
                  <a:pt x="34"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72" name="Freeform 111"/>
          <p:cNvSpPr>
            <a:spLocks/>
          </p:cNvSpPr>
          <p:nvPr/>
        </p:nvSpPr>
        <p:spPr bwMode="auto">
          <a:xfrm>
            <a:off x="4894511" y="5157661"/>
            <a:ext cx="95250" cy="84137"/>
          </a:xfrm>
          <a:custGeom>
            <a:avLst/>
            <a:gdLst>
              <a:gd name="T0" fmla="*/ 35 w 237"/>
              <a:gd name="T1" fmla="*/ 213 h 213"/>
              <a:gd name="T2" fmla="*/ 0 w 237"/>
              <a:gd name="T3" fmla="*/ 172 h 213"/>
              <a:gd name="T4" fmla="*/ 203 w 237"/>
              <a:gd name="T5" fmla="*/ 0 h 213"/>
              <a:gd name="T6" fmla="*/ 237 w 237"/>
              <a:gd name="T7" fmla="*/ 41 h 213"/>
              <a:gd name="T8" fmla="*/ 35 w 237"/>
              <a:gd name="T9" fmla="*/ 213 h 213"/>
              <a:gd name="T10" fmla="*/ 0 60000 65536"/>
              <a:gd name="T11" fmla="*/ 0 60000 65536"/>
              <a:gd name="T12" fmla="*/ 0 60000 65536"/>
              <a:gd name="T13" fmla="*/ 0 60000 65536"/>
              <a:gd name="T14" fmla="*/ 0 60000 65536"/>
              <a:gd name="T15" fmla="*/ 0 w 237"/>
              <a:gd name="T16" fmla="*/ 0 h 213"/>
              <a:gd name="T17" fmla="*/ 237 w 237"/>
              <a:gd name="T18" fmla="*/ 213 h 213"/>
            </a:gdLst>
            <a:ahLst/>
            <a:cxnLst>
              <a:cxn ang="T10">
                <a:pos x="T0" y="T1"/>
              </a:cxn>
              <a:cxn ang="T11">
                <a:pos x="T2" y="T3"/>
              </a:cxn>
              <a:cxn ang="T12">
                <a:pos x="T4" y="T5"/>
              </a:cxn>
              <a:cxn ang="T13">
                <a:pos x="T6" y="T7"/>
              </a:cxn>
              <a:cxn ang="T14">
                <a:pos x="T8" y="T9"/>
              </a:cxn>
            </a:cxnLst>
            <a:rect l="T15" t="T16" r="T17" b="T18"/>
            <a:pathLst>
              <a:path w="237" h="213">
                <a:moveTo>
                  <a:pt x="35" y="213"/>
                </a:moveTo>
                <a:lnTo>
                  <a:pt x="0" y="172"/>
                </a:lnTo>
                <a:lnTo>
                  <a:pt x="203" y="0"/>
                </a:lnTo>
                <a:lnTo>
                  <a:pt x="237" y="41"/>
                </a:lnTo>
                <a:lnTo>
                  <a:pt x="35" y="213"/>
                </a:lnTo>
                <a:close/>
              </a:path>
            </a:pathLst>
          </a:custGeom>
          <a:solidFill>
            <a:schemeClr val="bg2"/>
          </a:solidFill>
          <a:ln>
            <a:noFill/>
          </a:ln>
          <a:extLst/>
        </p:spPr>
        <p:txBody>
          <a:bodyPr/>
          <a:lstStyle/>
          <a:p>
            <a:endParaRPr lang="es-MX" dirty="0"/>
          </a:p>
        </p:txBody>
      </p:sp>
      <p:sp>
        <p:nvSpPr>
          <p:cNvPr id="273" name="Freeform 112"/>
          <p:cNvSpPr>
            <a:spLocks/>
          </p:cNvSpPr>
          <p:nvPr/>
        </p:nvSpPr>
        <p:spPr bwMode="auto">
          <a:xfrm>
            <a:off x="4891336" y="5224336"/>
            <a:ext cx="17463" cy="19050"/>
          </a:xfrm>
          <a:custGeom>
            <a:avLst/>
            <a:gdLst>
              <a:gd name="T0" fmla="*/ 9 w 44"/>
              <a:gd name="T1" fmla="*/ 0 h 47"/>
              <a:gd name="T2" fmla="*/ 5 w 44"/>
              <a:gd name="T3" fmla="*/ 5 h 47"/>
              <a:gd name="T4" fmla="*/ 2 w 44"/>
              <a:gd name="T5" fmla="*/ 10 h 47"/>
              <a:gd name="T6" fmla="*/ 0 w 44"/>
              <a:gd name="T7" fmla="*/ 15 h 47"/>
              <a:gd name="T8" fmla="*/ 0 w 44"/>
              <a:gd name="T9" fmla="*/ 19 h 47"/>
              <a:gd name="T10" fmla="*/ 0 w 44"/>
              <a:gd name="T11" fmla="*/ 25 h 47"/>
              <a:gd name="T12" fmla="*/ 1 w 44"/>
              <a:gd name="T13" fmla="*/ 29 h 47"/>
              <a:gd name="T14" fmla="*/ 3 w 44"/>
              <a:gd name="T15" fmla="*/ 34 h 47"/>
              <a:gd name="T16" fmla="*/ 6 w 44"/>
              <a:gd name="T17" fmla="*/ 37 h 47"/>
              <a:gd name="T18" fmla="*/ 9 w 44"/>
              <a:gd name="T19" fmla="*/ 42 h 47"/>
              <a:gd name="T20" fmla="*/ 13 w 44"/>
              <a:gd name="T21" fmla="*/ 44 h 47"/>
              <a:gd name="T22" fmla="*/ 18 w 44"/>
              <a:gd name="T23" fmla="*/ 46 h 47"/>
              <a:gd name="T24" fmla="*/ 23 w 44"/>
              <a:gd name="T25" fmla="*/ 47 h 47"/>
              <a:gd name="T26" fmla="*/ 28 w 44"/>
              <a:gd name="T27" fmla="*/ 47 h 47"/>
              <a:gd name="T28" fmla="*/ 33 w 44"/>
              <a:gd name="T29" fmla="*/ 47 h 47"/>
              <a:gd name="T30" fmla="*/ 38 w 44"/>
              <a:gd name="T31" fmla="*/ 45 h 47"/>
              <a:gd name="T32" fmla="*/ 44 w 44"/>
              <a:gd name="T33" fmla="*/ 41 h 47"/>
              <a:gd name="T34" fmla="*/ 9 w 44"/>
              <a:gd name="T35" fmla="*/ 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47"/>
              <a:gd name="T56" fmla="*/ 44 w 44"/>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47">
                <a:moveTo>
                  <a:pt x="9" y="0"/>
                </a:moveTo>
                <a:lnTo>
                  <a:pt x="5" y="5"/>
                </a:lnTo>
                <a:lnTo>
                  <a:pt x="2" y="10"/>
                </a:lnTo>
                <a:lnTo>
                  <a:pt x="0" y="15"/>
                </a:lnTo>
                <a:lnTo>
                  <a:pt x="0" y="19"/>
                </a:lnTo>
                <a:lnTo>
                  <a:pt x="0" y="25"/>
                </a:lnTo>
                <a:lnTo>
                  <a:pt x="1" y="29"/>
                </a:lnTo>
                <a:lnTo>
                  <a:pt x="3" y="34"/>
                </a:lnTo>
                <a:lnTo>
                  <a:pt x="6" y="37"/>
                </a:lnTo>
                <a:lnTo>
                  <a:pt x="9" y="42"/>
                </a:lnTo>
                <a:lnTo>
                  <a:pt x="13" y="44"/>
                </a:lnTo>
                <a:lnTo>
                  <a:pt x="18" y="46"/>
                </a:lnTo>
                <a:lnTo>
                  <a:pt x="23" y="47"/>
                </a:lnTo>
                <a:lnTo>
                  <a:pt x="28" y="47"/>
                </a:lnTo>
                <a:lnTo>
                  <a:pt x="33" y="47"/>
                </a:lnTo>
                <a:lnTo>
                  <a:pt x="38" y="45"/>
                </a:lnTo>
                <a:lnTo>
                  <a:pt x="44" y="41"/>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74" name="Freeform 113"/>
          <p:cNvSpPr>
            <a:spLocks/>
          </p:cNvSpPr>
          <p:nvPr/>
        </p:nvSpPr>
        <p:spPr bwMode="auto">
          <a:xfrm>
            <a:off x="4846886" y="5264023"/>
            <a:ext cx="17463" cy="17463"/>
          </a:xfrm>
          <a:custGeom>
            <a:avLst/>
            <a:gdLst>
              <a:gd name="T0" fmla="*/ 34 w 45"/>
              <a:gd name="T1" fmla="*/ 47 h 47"/>
              <a:gd name="T2" fmla="*/ 40 w 45"/>
              <a:gd name="T3" fmla="*/ 42 h 47"/>
              <a:gd name="T4" fmla="*/ 42 w 45"/>
              <a:gd name="T5" fmla="*/ 38 h 47"/>
              <a:gd name="T6" fmla="*/ 44 w 45"/>
              <a:gd name="T7" fmla="*/ 33 h 47"/>
              <a:gd name="T8" fmla="*/ 45 w 45"/>
              <a:gd name="T9" fmla="*/ 29 h 47"/>
              <a:gd name="T10" fmla="*/ 44 w 45"/>
              <a:gd name="T11" fmla="*/ 23 h 47"/>
              <a:gd name="T12" fmla="*/ 43 w 45"/>
              <a:gd name="T13" fmla="*/ 19 h 47"/>
              <a:gd name="T14" fmla="*/ 41 w 45"/>
              <a:gd name="T15" fmla="*/ 13 h 47"/>
              <a:gd name="T16" fmla="*/ 37 w 45"/>
              <a:gd name="T17" fmla="*/ 10 h 47"/>
              <a:gd name="T18" fmla="*/ 34 w 45"/>
              <a:gd name="T19" fmla="*/ 6 h 47"/>
              <a:gd name="T20" fmla="*/ 30 w 45"/>
              <a:gd name="T21" fmla="*/ 4 h 47"/>
              <a:gd name="T22" fmla="*/ 26 w 45"/>
              <a:gd name="T23" fmla="*/ 2 h 47"/>
              <a:gd name="T24" fmla="*/ 21 w 45"/>
              <a:gd name="T25" fmla="*/ 1 h 47"/>
              <a:gd name="T26" fmla="*/ 16 w 45"/>
              <a:gd name="T27" fmla="*/ 0 h 47"/>
              <a:gd name="T28" fmla="*/ 11 w 45"/>
              <a:gd name="T29" fmla="*/ 1 h 47"/>
              <a:gd name="T30" fmla="*/ 5 w 45"/>
              <a:gd name="T31" fmla="*/ 3 h 47"/>
              <a:gd name="T32" fmla="*/ 0 w 45"/>
              <a:gd name="T33" fmla="*/ 7 h 47"/>
              <a:gd name="T34" fmla="*/ 34 w 45"/>
              <a:gd name="T35" fmla="*/ 47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7"/>
              <a:gd name="T56" fmla="*/ 45 w 45"/>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7">
                <a:moveTo>
                  <a:pt x="34" y="47"/>
                </a:moveTo>
                <a:lnTo>
                  <a:pt x="40" y="42"/>
                </a:lnTo>
                <a:lnTo>
                  <a:pt x="42" y="38"/>
                </a:lnTo>
                <a:lnTo>
                  <a:pt x="44" y="33"/>
                </a:lnTo>
                <a:lnTo>
                  <a:pt x="45" y="29"/>
                </a:lnTo>
                <a:lnTo>
                  <a:pt x="44" y="23"/>
                </a:lnTo>
                <a:lnTo>
                  <a:pt x="43" y="19"/>
                </a:lnTo>
                <a:lnTo>
                  <a:pt x="41" y="13"/>
                </a:lnTo>
                <a:lnTo>
                  <a:pt x="37" y="10"/>
                </a:lnTo>
                <a:lnTo>
                  <a:pt x="34" y="6"/>
                </a:lnTo>
                <a:lnTo>
                  <a:pt x="30" y="4"/>
                </a:lnTo>
                <a:lnTo>
                  <a:pt x="26" y="2"/>
                </a:lnTo>
                <a:lnTo>
                  <a:pt x="21" y="1"/>
                </a:lnTo>
                <a:lnTo>
                  <a:pt x="16" y="0"/>
                </a:lnTo>
                <a:lnTo>
                  <a:pt x="11" y="1"/>
                </a:lnTo>
                <a:lnTo>
                  <a:pt x="5" y="3"/>
                </a:lnTo>
                <a:lnTo>
                  <a:pt x="0" y="7"/>
                </a:lnTo>
                <a:lnTo>
                  <a:pt x="34"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75" name="Freeform 114"/>
          <p:cNvSpPr>
            <a:spLocks/>
          </p:cNvSpPr>
          <p:nvPr/>
        </p:nvSpPr>
        <p:spPr bwMode="auto">
          <a:xfrm>
            <a:off x="4772274" y="5267198"/>
            <a:ext cx="87312" cy="61913"/>
          </a:xfrm>
          <a:custGeom>
            <a:avLst/>
            <a:gdLst>
              <a:gd name="T0" fmla="*/ 72 w 221"/>
              <a:gd name="T1" fmla="*/ 159 h 159"/>
              <a:gd name="T2" fmla="*/ 89 w 221"/>
              <a:gd name="T3" fmla="*/ 153 h 159"/>
              <a:gd name="T4" fmla="*/ 221 w 221"/>
              <a:gd name="T5" fmla="*/ 40 h 159"/>
              <a:gd name="T6" fmla="*/ 187 w 221"/>
              <a:gd name="T7" fmla="*/ 0 h 159"/>
              <a:gd name="T8" fmla="*/ 55 w 221"/>
              <a:gd name="T9" fmla="*/ 112 h 159"/>
              <a:gd name="T10" fmla="*/ 72 w 221"/>
              <a:gd name="T11" fmla="*/ 159 h 159"/>
              <a:gd name="T12" fmla="*/ 55 w 221"/>
              <a:gd name="T13" fmla="*/ 112 h 159"/>
              <a:gd name="T14" fmla="*/ 0 w 221"/>
              <a:gd name="T15" fmla="*/ 159 h 159"/>
              <a:gd name="T16" fmla="*/ 72 w 221"/>
              <a:gd name="T17" fmla="*/ 159 h 1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1"/>
              <a:gd name="T28" fmla="*/ 0 h 159"/>
              <a:gd name="T29" fmla="*/ 221 w 221"/>
              <a:gd name="T30" fmla="*/ 159 h 1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1" h="159">
                <a:moveTo>
                  <a:pt x="72" y="159"/>
                </a:moveTo>
                <a:lnTo>
                  <a:pt x="89" y="153"/>
                </a:lnTo>
                <a:lnTo>
                  <a:pt x="221" y="40"/>
                </a:lnTo>
                <a:lnTo>
                  <a:pt x="187" y="0"/>
                </a:lnTo>
                <a:lnTo>
                  <a:pt x="55" y="112"/>
                </a:lnTo>
                <a:lnTo>
                  <a:pt x="72" y="159"/>
                </a:lnTo>
                <a:lnTo>
                  <a:pt x="55" y="112"/>
                </a:lnTo>
                <a:lnTo>
                  <a:pt x="0" y="159"/>
                </a:lnTo>
                <a:lnTo>
                  <a:pt x="72" y="15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76" name="Rectangle 115"/>
          <p:cNvSpPr>
            <a:spLocks noChangeArrowheads="1"/>
          </p:cNvSpPr>
          <p:nvPr/>
        </p:nvSpPr>
        <p:spPr bwMode="auto">
          <a:xfrm>
            <a:off x="4800849" y="5308473"/>
            <a:ext cx="36512" cy="206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77" name="Freeform 116"/>
          <p:cNvSpPr>
            <a:spLocks/>
          </p:cNvSpPr>
          <p:nvPr/>
        </p:nvSpPr>
        <p:spPr bwMode="auto">
          <a:xfrm>
            <a:off x="4837361" y="5308473"/>
            <a:ext cx="11113" cy="20638"/>
          </a:xfrm>
          <a:custGeom>
            <a:avLst/>
            <a:gdLst>
              <a:gd name="T0" fmla="*/ 0 w 27"/>
              <a:gd name="T1" fmla="*/ 54 h 54"/>
              <a:gd name="T2" fmla="*/ 7 w 27"/>
              <a:gd name="T3" fmla="*/ 53 h 54"/>
              <a:gd name="T4" fmla="*/ 12 w 27"/>
              <a:gd name="T5" fmla="*/ 52 h 54"/>
              <a:gd name="T6" fmla="*/ 16 w 27"/>
              <a:gd name="T7" fmla="*/ 49 h 54"/>
              <a:gd name="T8" fmla="*/ 21 w 27"/>
              <a:gd name="T9" fmla="*/ 45 h 54"/>
              <a:gd name="T10" fmla="*/ 24 w 27"/>
              <a:gd name="T11" fmla="*/ 41 h 54"/>
              <a:gd name="T12" fmla="*/ 26 w 27"/>
              <a:gd name="T13" fmla="*/ 37 h 54"/>
              <a:gd name="T14" fmla="*/ 27 w 27"/>
              <a:gd name="T15" fmla="*/ 32 h 54"/>
              <a:gd name="T16" fmla="*/ 27 w 27"/>
              <a:gd name="T17" fmla="*/ 27 h 54"/>
              <a:gd name="T18" fmla="*/ 27 w 27"/>
              <a:gd name="T19" fmla="*/ 22 h 54"/>
              <a:gd name="T20" fmla="*/ 26 w 27"/>
              <a:gd name="T21" fmla="*/ 17 h 54"/>
              <a:gd name="T22" fmla="*/ 24 w 27"/>
              <a:gd name="T23" fmla="*/ 13 h 54"/>
              <a:gd name="T24" fmla="*/ 21 w 27"/>
              <a:gd name="T25" fmla="*/ 9 h 54"/>
              <a:gd name="T26" fmla="*/ 16 w 27"/>
              <a:gd name="T27" fmla="*/ 6 h 54"/>
              <a:gd name="T28" fmla="*/ 12 w 27"/>
              <a:gd name="T29" fmla="*/ 2 h 54"/>
              <a:gd name="T30" fmla="*/ 7 w 27"/>
              <a:gd name="T31" fmla="*/ 1 h 54"/>
              <a:gd name="T32" fmla="*/ 0 w 27"/>
              <a:gd name="T33" fmla="*/ 0 h 54"/>
              <a:gd name="T34" fmla="*/ 0 w 27"/>
              <a:gd name="T35" fmla="*/ 5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54"/>
              <a:gd name="T56" fmla="*/ 27 w 27"/>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54">
                <a:moveTo>
                  <a:pt x="0" y="54"/>
                </a:moveTo>
                <a:lnTo>
                  <a:pt x="7" y="53"/>
                </a:lnTo>
                <a:lnTo>
                  <a:pt x="12" y="52"/>
                </a:lnTo>
                <a:lnTo>
                  <a:pt x="16" y="49"/>
                </a:lnTo>
                <a:lnTo>
                  <a:pt x="21" y="45"/>
                </a:lnTo>
                <a:lnTo>
                  <a:pt x="24" y="41"/>
                </a:lnTo>
                <a:lnTo>
                  <a:pt x="26" y="37"/>
                </a:lnTo>
                <a:lnTo>
                  <a:pt x="27" y="32"/>
                </a:lnTo>
                <a:lnTo>
                  <a:pt x="27" y="27"/>
                </a:lnTo>
                <a:lnTo>
                  <a:pt x="27" y="22"/>
                </a:lnTo>
                <a:lnTo>
                  <a:pt x="26" y="17"/>
                </a:lnTo>
                <a:lnTo>
                  <a:pt x="24" y="13"/>
                </a:lnTo>
                <a:lnTo>
                  <a:pt x="21" y="9"/>
                </a:lnTo>
                <a:lnTo>
                  <a:pt x="16" y="6"/>
                </a:lnTo>
                <a:lnTo>
                  <a:pt x="12" y="2"/>
                </a:lnTo>
                <a:lnTo>
                  <a:pt x="7" y="1"/>
                </a:lnTo>
                <a:lnTo>
                  <a:pt x="0" y="0"/>
                </a:lnTo>
                <a:lnTo>
                  <a:pt x="0" y="5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78" name="Freeform 117"/>
          <p:cNvSpPr>
            <a:spLocks/>
          </p:cNvSpPr>
          <p:nvPr/>
        </p:nvSpPr>
        <p:spPr bwMode="auto">
          <a:xfrm>
            <a:off x="4891336" y="5308473"/>
            <a:ext cx="9525" cy="20638"/>
          </a:xfrm>
          <a:custGeom>
            <a:avLst/>
            <a:gdLst>
              <a:gd name="T0" fmla="*/ 27 w 27"/>
              <a:gd name="T1" fmla="*/ 0 h 54"/>
              <a:gd name="T2" fmla="*/ 21 w 27"/>
              <a:gd name="T3" fmla="*/ 1 h 54"/>
              <a:gd name="T4" fmla="*/ 15 w 27"/>
              <a:gd name="T5" fmla="*/ 2 h 54"/>
              <a:gd name="T6" fmla="*/ 11 w 27"/>
              <a:gd name="T7" fmla="*/ 6 h 54"/>
              <a:gd name="T8" fmla="*/ 8 w 27"/>
              <a:gd name="T9" fmla="*/ 9 h 54"/>
              <a:gd name="T10" fmla="*/ 5 w 27"/>
              <a:gd name="T11" fmla="*/ 13 h 54"/>
              <a:gd name="T12" fmla="*/ 3 w 27"/>
              <a:gd name="T13" fmla="*/ 17 h 54"/>
              <a:gd name="T14" fmla="*/ 2 w 27"/>
              <a:gd name="T15" fmla="*/ 22 h 54"/>
              <a:gd name="T16" fmla="*/ 0 w 27"/>
              <a:gd name="T17" fmla="*/ 27 h 54"/>
              <a:gd name="T18" fmla="*/ 2 w 27"/>
              <a:gd name="T19" fmla="*/ 32 h 54"/>
              <a:gd name="T20" fmla="*/ 3 w 27"/>
              <a:gd name="T21" fmla="*/ 37 h 54"/>
              <a:gd name="T22" fmla="*/ 5 w 27"/>
              <a:gd name="T23" fmla="*/ 41 h 54"/>
              <a:gd name="T24" fmla="*/ 8 w 27"/>
              <a:gd name="T25" fmla="*/ 45 h 54"/>
              <a:gd name="T26" fmla="*/ 11 w 27"/>
              <a:gd name="T27" fmla="*/ 49 h 54"/>
              <a:gd name="T28" fmla="*/ 15 w 27"/>
              <a:gd name="T29" fmla="*/ 52 h 54"/>
              <a:gd name="T30" fmla="*/ 21 w 27"/>
              <a:gd name="T31" fmla="*/ 53 h 54"/>
              <a:gd name="T32" fmla="*/ 27 w 27"/>
              <a:gd name="T33" fmla="*/ 54 h 54"/>
              <a:gd name="T34" fmla="*/ 27 w 27"/>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54"/>
              <a:gd name="T56" fmla="*/ 27 w 27"/>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54">
                <a:moveTo>
                  <a:pt x="27" y="0"/>
                </a:moveTo>
                <a:lnTo>
                  <a:pt x="21" y="1"/>
                </a:lnTo>
                <a:lnTo>
                  <a:pt x="15" y="2"/>
                </a:lnTo>
                <a:lnTo>
                  <a:pt x="11" y="6"/>
                </a:lnTo>
                <a:lnTo>
                  <a:pt x="8" y="9"/>
                </a:lnTo>
                <a:lnTo>
                  <a:pt x="5" y="13"/>
                </a:lnTo>
                <a:lnTo>
                  <a:pt x="3" y="17"/>
                </a:lnTo>
                <a:lnTo>
                  <a:pt x="2" y="22"/>
                </a:lnTo>
                <a:lnTo>
                  <a:pt x="0" y="27"/>
                </a:lnTo>
                <a:lnTo>
                  <a:pt x="2" y="32"/>
                </a:lnTo>
                <a:lnTo>
                  <a:pt x="3" y="37"/>
                </a:lnTo>
                <a:lnTo>
                  <a:pt x="5" y="41"/>
                </a:lnTo>
                <a:lnTo>
                  <a:pt x="8" y="45"/>
                </a:lnTo>
                <a:lnTo>
                  <a:pt x="11" y="49"/>
                </a:lnTo>
                <a:lnTo>
                  <a:pt x="15" y="52"/>
                </a:lnTo>
                <a:lnTo>
                  <a:pt x="21" y="53"/>
                </a:lnTo>
                <a:lnTo>
                  <a:pt x="27" y="54"/>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79" name="Freeform 118"/>
          <p:cNvSpPr>
            <a:spLocks/>
          </p:cNvSpPr>
          <p:nvPr/>
        </p:nvSpPr>
        <p:spPr bwMode="auto">
          <a:xfrm>
            <a:off x="4900861" y="5308473"/>
            <a:ext cx="106363" cy="20638"/>
          </a:xfrm>
          <a:custGeom>
            <a:avLst/>
            <a:gdLst>
              <a:gd name="T0" fmla="*/ 216 w 265"/>
              <a:gd name="T1" fmla="*/ 8 h 54"/>
              <a:gd name="T2" fmla="*/ 198 w 265"/>
              <a:gd name="T3" fmla="*/ 0 h 54"/>
              <a:gd name="T4" fmla="*/ 0 w 265"/>
              <a:gd name="T5" fmla="*/ 0 h 54"/>
              <a:gd name="T6" fmla="*/ 0 w 265"/>
              <a:gd name="T7" fmla="*/ 54 h 54"/>
              <a:gd name="T8" fmla="*/ 198 w 265"/>
              <a:gd name="T9" fmla="*/ 54 h 54"/>
              <a:gd name="T10" fmla="*/ 216 w 265"/>
              <a:gd name="T11" fmla="*/ 8 h 54"/>
              <a:gd name="T12" fmla="*/ 198 w 265"/>
              <a:gd name="T13" fmla="*/ 54 h 54"/>
              <a:gd name="T14" fmla="*/ 265 w 265"/>
              <a:gd name="T15" fmla="*/ 54 h 54"/>
              <a:gd name="T16" fmla="*/ 216 w 265"/>
              <a:gd name="T17" fmla="*/ 8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5"/>
              <a:gd name="T28" fmla="*/ 0 h 54"/>
              <a:gd name="T29" fmla="*/ 265 w 265"/>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5" h="54">
                <a:moveTo>
                  <a:pt x="216" y="8"/>
                </a:moveTo>
                <a:lnTo>
                  <a:pt x="198" y="0"/>
                </a:lnTo>
                <a:lnTo>
                  <a:pt x="0" y="0"/>
                </a:lnTo>
                <a:lnTo>
                  <a:pt x="0" y="54"/>
                </a:lnTo>
                <a:lnTo>
                  <a:pt x="198" y="54"/>
                </a:lnTo>
                <a:lnTo>
                  <a:pt x="216" y="8"/>
                </a:lnTo>
                <a:lnTo>
                  <a:pt x="198" y="54"/>
                </a:lnTo>
                <a:lnTo>
                  <a:pt x="265" y="54"/>
                </a:lnTo>
                <a:lnTo>
                  <a:pt x="216" y="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80" name="Freeform 119"/>
          <p:cNvSpPr>
            <a:spLocks/>
          </p:cNvSpPr>
          <p:nvPr/>
        </p:nvSpPr>
        <p:spPr bwMode="auto">
          <a:xfrm>
            <a:off x="4953249" y="5292598"/>
            <a:ext cx="33337" cy="33338"/>
          </a:xfrm>
          <a:custGeom>
            <a:avLst/>
            <a:gdLst>
              <a:gd name="T0" fmla="*/ 0 w 87"/>
              <a:gd name="T1" fmla="*/ 39 h 85"/>
              <a:gd name="T2" fmla="*/ 37 w 87"/>
              <a:gd name="T3" fmla="*/ 0 h 85"/>
              <a:gd name="T4" fmla="*/ 87 w 87"/>
              <a:gd name="T5" fmla="*/ 47 h 85"/>
              <a:gd name="T6" fmla="*/ 51 w 87"/>
              <a:gd name="T7" fmla="*/ 85 h 85"/>
              <a:gd name="T8" fmla="*/ 0 w 87"/>
              <a:gd name="T9" fmla="*/ 39 h 85"/>
              <a:gd name="T10" fmla="*/ 0 60000 65536"/>
              <a:gd name="T11" fmla="*/ 0 60000 65536"/>
              <a:gd name="T12" fmla="*/ 0 60000 65536"/>
              <a:gd name="T13" fmla="*/ 0 60000 65536"/>
              <a:gd name="T14" fmla="*/ 0 60000 65536"/>
              <a:gd name="T15" fmla="*/ 0 w 87"/>
              <a:gd name="T16" fmla="*/ 0 h 85"/>
              <a:gd name="T17" fmla="*/ 87 w 87"/>
              <a:gd name="T18" fmla="*/ 85 h 85"/>
            </a:gdLst>
            <a:ahLst/>
            <a:cxnLst>
              <a:cxn ang="T10">
                <a:pos x="T0" y="T1"/>
              </a:cxn>
              <a:cxn ang="T11">
                <a:pos x="T2" y="T3"/>
              </a:cxn>
              <a:cxn ang="T12">
                <a:pos x="T4" y="T5"/>
              </a:cxn>
              <a:cxn ang="T13">
                <a:pos x="T6" y="T7"/>
              </a:cxn>
              <a:cxn ang="T14">
                <a:pos x="T8" y="T9"/>
              </a:cxn>
            </a:cxnLst>
            <a:rect l="T15" t="T16" r="T17" b="T18"/>
            <a:pathLst>
              <a:path w="87" h="85">
                <a:moveTo>
                  <a:pt x="0" y="39"/>
                </a:moveTo>
                <a:lnTo>
                  <a:pt x="37" y="0"/>
                </a:lnTo>
                <a:lnTo>
                  <a:pt x="87" y="47"/>
                </a:lnTo>
                <a:lnTo>
                  <a:pt x="51" y="85"/>
                </a:lnTo>
                <a:lnTo>
                  <a:pt x="0" y="3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81" name="Freeform 120"/>
          <p:cNvSpPr>
            <a:spLocks/>
          </p:cNvSpPr>
          <p:nvPr/>
        </p:nvSpPr>
        <p:spPr bwMode="auto">
          <a:xfrm>
            <a:off x="4948486" y="5289423"/>
            <a:ext cx="19050" cy="19050"/>
          </a:xfrm>
          <a:custGeom>
            <a:avLst/>
            <a:gdLst>
              <a:gd name="T0" fmla="*/ 45 w 45"/>
              <a:gd name="T1" fmla="*/ 8 h 47"/>
              <a:gd name="T2" fmla="*/ 39 w 45"/>
              <a:gd name="T3" fmla="*/ 4 h 47"/>
              <a:gd name="T4" fmla="*/ 34 w 45"/>
              <a:gd name="T5" fmla="*/ 1 h 47"/>
              <a:gd name="T6" fmla="*/ 30 w 45"/>
              <a:gd name="T7" fmla="*/ 0 h 47"/>
              <a:gd name="T8" fmla="*/ 24 w 45"/>
              <a:gd name="T9" fmla="*/ 0 h 47"/>
              <a:gd name="T10" fmla="*/ 19 w 45"/>
              <a:gd name="T11" fmla="*/ 1 h 47"/>
              <a:gd name="T12" fmla="*/ 15 w 45"/>
              <a:gd name="T13" fmla="*/ 3 h 47"/>
              <a:gd name="T14" fmla="*/ 10 w 45"/>
              <a:gd name="T15" fmla="*/ 5 h 47"/>
              <a:gd name="T16" fmla="*/ 7 w 45"/>
              <a:gd name="T17" fmla="*/ 10 h 47"/>
              <a:gd name="T18" fmla="*/ 4 w 45"/>
              <a:gd name="T19" fmla="*/ 13 h 47"/>
              <a:gd name="T20" fmla="*/ 2 w 45"/>
              <a:gd name="T21" fmla="*/ 17 h 47"/>
              <a:gd name="T22" fmla="*/ 0 w 45"/>
              <a:gd name="T23" fmla="*/ 23 h 47"/>
              <a:gd name="T24" fmla="*/ 0 w 45"/>
              <a:gd name="T25" fmla="*/ 27 h 47"/>
              <a:gd name="T26" fmla="*/ 0 w 45"/>
              <a:gd name="T27" fmla="*/ 32 h 47"/>
              <a:gd name="T28" fmla="*/ 2 w 45"/>
              <a:gd name="T29" fmla="*/ 38 h 47"/>
              <a:gd name="T30" fmla="*/ 4 w 45"/>
              <a:gd name="T31" fmla="*/ 42 h 47"/>
              <a:gd name="T32" fmla="*/ 8 w 45"/>
              <a:gd name="T33" fmla="*/ 47 h 47"/>
              <a:gd name="T34" fmla="*/ 45 w 45"/>
              <a:gd name="T35" fmla="*/ 8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7"/>
              <a:gd name="T56" fmla="*/ 45 w 45"/>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7">
                <a:moveTo>
                  <a:pt x="45" y="8"/>
                </a:moveTo>
                <a:lnTo>
                  <a:pt x="39" y="4"/>
                </a:lnTo>
                <a:lnTo>
                  <a:pt x="34" y="1"/>
                </a:lnTo>
                <a:lnTo>
                  <a:pt x="30" y="0"/>
                </a:lnTo>
                <a:lnTo>
                  <a:pt x="24" y="0"/>
                </a:lnTo>
                <a:lnTo>
                  <a:pt x="19" y="1"/>
                </a:lnTo>
                <a:lnTo>
                  <a:pt x="15" y="3"/>
                </a:lnTo>
                <a:lnTo>
                  <a:pt x="10" y="5"/>
                </a:lnTo>
                <a:lnTo>
                  <a:pt x="7" y="10"/>
                </a:lnTo>
                <a:lnTo>
                  <a:pt x="4" y="13"/>
                </a:lnTo>
                <a:lnTo>
                  <a:pt x="2" y="17"/>
                </a:lnTo>
                <a:lnTo>
                  <a:pt x="0" y="23"/>
                </a:lnTo>
                <a:lnTo>
                  <a:pt x="0" y="27"/>
                </a:lnTo>
                <a:lnTo>
                  <a:pt x="0" y="32"/>
                </a:lnTo>
                <a:lnTo>
                  <a:pt x="2" y="38"/>
                </a:lnTo>
                <a:lnTo>
                  <a:pt x="4" y="42"/>
                </a:lnTo>
                <a:lnTo>
                  <a:pt x="8" y="47"/>
                </a:lnTo>
                <a:lnTo>
                  <a:pt x="4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82" name="Freeform 121"/>
          <p:cNvSpPr>
            <a:spLocks/>
          </p:cNvSpPr>
          <p:nvPr/>
        </p:nvSpPr>
        <p:spPr bwMode="auto">
          <a:xfrm>
            <a:off x="4905624" y="5249736"/>
            <a:ext cx="19050" cy="19050"/>
          </a:xfrm>
          <a:custGeom>
            <a:avLst/>
            <a:gdLst>
              <a:gd name="T0" fmla="*/ 0 w 45"/>
              <a:gd name="T1" fmla="*/ 40 h 47"/>
              <a:gd name="T2" fmla="*/ 4 w 45"/>
              <a:gd name="T3" fmla="*/ 43 h 47"/>
              <a:gd name="T4" fmla="*/ 10 w 45"/>
              <a:gd name="T5" fmla="*/ 45 h 47"/>
              <a:gd name="T6" fmla="*/ 15 w 45"/>
              <a:gd name="T7" fmla="*/ 47 h 47"/>
              <a:gd name="T8" fmla="*/ 20 w 45"/>
              <a:gd name="T9" fmla="*/ 47 h 47"/>
              <a:gd name="T10" fmla="*/ 25 w 45"/>
              <a:gd name="T11" fmla="*/ 46 h 47"/>
              <a:gd name="T12" fmla="*/ 29 w 45"/>
              <a:gd name="T13" fmla="*/ 44 h 47"/>
              <a:gd name="T14" fmla="*/ 33 w 45"/>
              <a:gd name="T15" fmla="*/ 41 h 47"/>
              <a:gd name="T16" fmla="*/ 38 w 45"/>
              <a:gd name="T17" fmla="*/ 38 h 47"/>
              <a:gd name="T18" fmla="*/ 40 w 45"/>
              <a:gd name="T19" fmla="*/ 34 h 47"/>
              <a:gd name="T20" fmla="*/ 43 w 45"/>
              <a:gd name="T21" fmla="*/ 30 h 47"/>
              <a:gd name="T22" fmla="*/ 44 w 45"/>
              <a:gd name="T23" fmla="*/ 25 h 47"/>
              <a:gd name="T24" fmla="*/ 45 w 45"/>
              <a:gd name="T25" fmla="*/ 20 h 47"/>
              <a:gd name="T26" fmla="*/ 44 w 45"/>
              <a:gd name="T27" fmla="*/ 15 h 47"/>
              <a:gd name="T28" fmla="*/ 43 w 45"/>
              <a:gd name="T29" fmla="*/ 10 h 47"/>
              <a:gd name="T30" fmla="*/ 40 w 45"/>
              <a:gd name="T31" fmla="*/ 5 h 47"/>
              <a:gd name="T32" fmla="*/ 36 w 45"/>
              <a:gd name="T33" fmla="*/ 0 h 47"/>
              <a:gd name="T34" fmla="*/ 0 w 45"/>
              <a:gd name="T35" fmla="*/ 4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7"/>
              <a:gd name="T56" fmla="*/ 45 w 45"/>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7">
                <a:moveTo>
                  <a:pt x="0" y="40"/>
                </a:moveTo>
                <a:lnTo>
                  <a:pt x="4" y="43"/>
                </a:lnTo>
                <a:lnTo>
                  <a:pt x="10" y="45"/>
                </a:lnTo>
                <a:lnTo>
                  <a:pt x="15" y="47"/>
                </a:lnTo>
                <a:lnTo>
                  <a:pt x="20" y="47"/>
                </a:lnTo>
                <a:lnTo>
                  <a:pt x="25" y="46"/>
                </a:lnTo>
                <a:lnTo>
                  <a:pt x="29" y="44"/>
                </a:lnTo>
                <a:lnTo>
                  <a:pt x="33" y="41"/>
                </a:lnTo>
                <a:lnTo>
                  <a:pt x="38" y="38"/>
                </a:lnTo>
                <a:lnTo>
                  <a:pt x="40" y="34"/>
                </a:lnTo>
                <a:lnTo>
                  <a:pt x="43" y="30"/>
                </a:lnTo>
                <a:lnTo>
                  <a:pt x="44" y="25"/>
                </a:lnTo>
                <a:lnTo>
                  <a:pt x="45" y="20"/>
                </a:lnTo>
                <a:lnTo>
                  <a:pt x="44" y="15"/>
                </a:lnTo>
                <a:lnTo>
                  <a:pt x="43" y="10"/>
                </a:lnTo>
                <a:lnTo>
                  <a:pt x="40" y="5"/>
                </a:lnTo>
                <a:lnTo>
                  <a:pt x="36" y="0"/>
                </a:lnTo>
                <a:lnTo>
                  <a:pt x="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83" name="Freeform 122"/>
          <p:cNvSpPr>
            <a:spLocks/>
          </p:cNvSpPr>
          <p:nvPr/>
        </p:nvSpPr>
        <p:spPr bwMode="auto">
          <a:xfrm>
            <a:off x="4902449" y="5246561"/>
            <a:ext cx="17462" cy="19050"/>
          </a:xfrm>
          <a:custGeom>
            <a:avLst/>
            <a:gdLst>
              <a:gd name="T0" fmla="*/ 0 w 47"/>
              <a:gd name="T1" fmla="*/ 38 h 48"/>
              <a:gd name="T2" fmla="*/ 11 w 47"/>
              <a:gd name="T3" fmla="*/ 48 h 48"/>
              <a:gd name="T4" fmla="*/ 47 w 47"/>
              <a:gd name="T5" fmla="*/ 8 h 48"/>
              <a:gd name="T6" fmla="*/ 37 w 47"/>
              <a:gd name="T7" fmla="*/ 0 h 48"/>
              <a:gd name="T8" fmla="*/ 0 w 47"/>
              <a:gd name="T9" fmla="*/ 38 h 48"/>
              <a:gd name="T10" fmla="*/ 0 60000 65536"/>
              <a:gd name="T11" fmla="*/ 0 60000 65536"/>
              <a:gd name="T12" fmla="*/ 0 60000 65536"/>
              <a:gd name="T13" fmla="*/ 0 60000 65536"/>
              <a:gd name="T14" fmla="*/ 0 60000 65536"/>
              <a:gd name="T15" fmla="*/ 0 w 47"/>
              <a:gd name="T16" fmla="*/ 0 h 48"/>
              <a:gd name="T17" fmla="*/ 47 w 47"/>
              <a:gd name="T18" fmla="*/ 48 h 48"/>
            </a:gdLst>
            <a:ahLst/>
            <a:cxnLst>
              <a:cxn ang="T10">
                <a:pos x="T0" y="T1"/>
              </a:cxn>
              <a:cxn ang="T11">
                <a:pos x="T2" y="T3"/>
              </a:cxn>
              <a:cxn ang="T12">
                <a:pos x="T4" y="T5"/>
              </a:cxn>
              <a:cxn ang="T13">
                <a:pos x="T6" y="T7"/>
              </a:cxn>
              <a:cxn ang="T14">
                <a:pos x="T8" y="T9"/>
              </a:cxn>
            </a:cxnLst>
            <a:rect l="T15" t="T16" r="T17" b="T18"/>
            <a:pathLst>
              <a:path w="47" h="48">
                <a:moveTo>
                  <a:pt x="0" y="38"/>
                </a:moveTo>
                <a:lnTo>
                  <a:pt x="11" y="48"/>
                </a:lnTo>
                <a:lnTo>
                  <a:pt x="47" y="8"/>
                </a:lnTo>
                <a:lnTo>
                  <a:pt x="37" y="0"/>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84" name="Freeform 123"/>
          <p:cNvSpPr>
            <a:spLocks/>
          </p:cNvSpPr>
          <p:nvPr/>
        </p:nvSpPr>
        <p:spPr bwMode="auto">
          <a:xfrm>
            <a:off x="4897686" y="5243386"/>
            <a:ext cx="19050" cy="17462"/>
          </a:xfrm>
          <a:custGeom>
            <a:avLst/>
            <a:gdLst>
              <a:gd name="T0" fmla="*/ 45 w 45"/>
              <a:gd name="T1" fmla="*/ 8 h 46"/>
              <a:gd name="T2" fmla="*/ 39 w 45"/>
              <a:gd name="T3" fmla="*/ 3 h 46"/>
              <a:gd name="T4" fmla="*/ 34 w 45"/>
              <a:gd name="T5" fmla="*/ 1 h 46"/>
              <a:gd name="T6" fmla="*/ 30 w 45"/>
              <a:gd name="T7" fmla="*/ 0 h 46"/>
              <a:gd name="T8" fmla="*/ 24 w 45"/>
              <a:gd name="T9" fmla="*/ 0 h 46"/>
              <a:gd name="T10" fmla="*/ 19 w 45"/>
              <a:gd name="T11" fmla="*/ 1 h 46"/>
              <a:gd name="T12" fmla="*/ 15 w 45"/>
              <a:gd name="T13" fmla="*/ 2 h 46"/>
              <a:gd name="T14" fmla="*/ 10 w 45"/>
              <a:gd name="T15" fmla="*/ 5 h 46"/>
              <a:gd name="T16" fmla="*/ 7 w 45"/>
              <a:gd name="T17" fmla="*/ 9 h 46"/>
              <a:gd name="T18" fmla="*/ 4 w 45"/>
              <a:gd name="T19" fmla="*/ 13 h 46"/>
              <a:gd name="T20" fmla="*/ 2 w 45"/>
              <a:gd name="T21" fmla="*/ 17 h 46"/>
              <a:gd name="T22" fmla="*/ 0 w 45"/>
              <a:gd name="T23" fmla="*/ 21 h 46"/>
              <a:gd name="T24" fmla="*/ 0 w 45"/>
              <a:gd name="T25" fmla="*/ 27 h 46"/>
              <a:gd name="T26" fmla="*/ 0 w 45"/>
              <a:gd name="T27" fmla="*/ 31 h 46"/>
              <a:gd name="T28" fmla="*/ 2 w 45"/>
              <a:gd name="T29" fmla="*/ 36 h 46"/>
              <a:gd name="T30" fmla="*/ 4 w 45"/>
              <a:gd name="T31" fmla="*/ 42 h 46"/>
              <a:gd name="T32" fmla="*/ 8 w 45"/>
              <a:gd name="T33" fmla="*/ 46 h 46"/>
              <a:gd name="T34" fmla="*/ 45 w 45"/>
              <a:gd name="T35" fmla="*/ 8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6"/>
              <a:gd name="T56" fmla="*/ 45 w 4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6">
                <a:moveTo>
                  <a:pt x="45" y="8"/>
                </a:moveTo>
                <a:lnTo>
                  <a:pt x="39" y="3"/>
                </a:lnTo>
                <a:lnTo>
                  <a:pt x="34" y="1"/>
                </a:lnTo>
                <a:lnTo>
                  <a:pt x="30" y="0"/>
                </a:lnTo>
                <a:lnTo>
                  <a:pt x="24" y="0"/>
                </a:lnTo>
                <a:lnTo>
                  <a:pt x="19" y="1"/>
                </a:lnTo>
                <a:lnTo>
                  <a:pt x="15" y="2"/>
                </a:lnTo>
                <a:lnTo>
                  <a:pt x="10" y="5"/>
                </a:lnTo>
                <a:lnTo>
                  <a:pt x="7" y="9"/>
                </a:lnTo>
                <a:lnTo>
                  <a:pt x="4" y="13"/>
                </a:lnTo>
                <a:lnTo>
                  <a:pt x="2" y="17"/>
                </a:lnTo>
                <a:lnTo>
                  <a:pt x="0" y="21"/>
                </a:lnTo>
                <a:lnTo>
                  <a:pt x="0" y="27"/>
                </a:lnTo>
                <a:lnTo>
                  <a:pt x="0" y="31"/>
                </a:lnTo>
                <a:lnTo>
                  <a:pt x="2" y="36"/>
                </a:lnTo>
                <a:lnTo>
                  <a:pt x="4" y="42"/>
                </a:lnTo>
                <a:lnTo>
                  <a:pt x="8" y="46"/>
                </a:lnTo>
                <a:lnTo>
                  <a:pt x="45" y="8"/>
                </a:lnTo>
                <a:close/>
              </a:path>
            </a:pathLst>
          </a:custGeom>
          <a:solidFill>
            <a:srgbClr val="002060"/>
          </a:solidFill>
          <a:ln>
            <a:noFill/>
          </a:ln>
          <a:extLst/>
        </p:spPr>
        <p:txBody>
          <a:bodyPr/>
          <a:lstStyle/>
          <a:p>
            <a:endParaRPr lang="es-MX" dirty="0"/>
          </a:p>
        </p:txBody>
      </p:sp>
      <p:sp>
        <p:nvSpPr>
          <p:cNvPr id="285" name="Rectangle 124"/>
          <p:cNvSpPr>
            <a:spLocks noChangeArrowheads="1"/>
          </p:cNvSpPr>
          <p:nvPr/>
        </p:nvSpPr>
        <p:spPr bwMode="auto">
          <a:xfrm>
            <a:off x="5831136" y="4230561"/>
            <a:ext cx="22225" cy="1063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86" name="Rectangle 125"/>
          <p:cNvSpPr>
            <a:spLocks noChangeArrowheads="1"/>
          </p:cNvSpPr>
          <p:nvPr/>
        </p:nvSpPr>
        <p:spPr bwMode="auto">
          <a:xfrm>
            <a:off x="5831136" y="4400423"/>
            <a:ext cx="22225" cy="104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87" name="Rectangle 126"/>
          <p:cNvSpPr>
            <a:spLocks noChangeArrowheads="1"/>
          </p:cNvSpPr>
          <p:nvPr/>
        </p:nvSpPr>
        <p:spPr bwMode="auto">
          <a:xfrm>
            <a:off x="5831136" y="4568698"/>
            <a:ext cx="22225" cy="106363"/>
          </a:xfrm>
          <a:prstGeom prst="rect">
            <a:avLst/>
          </a:prstGeom>
          <a:solidFill>
            <a:schemeClr val="bg2"/>
          </a:solidFill>
          <a:ln>
            <a:noFill/>
          </a:ln>
          <a:extLst/>
        </p:spPr>
        <p:txBody>
          <a:bodyPr/>
          <a:lstStyle/>
          <a:p>
            <a:endParaRPr lang="es-MX" dirty="0"/>
          </a:p>
        </p:txBody>
      </p:sp>
      <p:sp>
        <p:nvSpPr>
          <p:cNvPr id="288" name="Rectangle 127"/>
          <p:cNvSpPr>
            <a:spLocks noChangeArrowheads="1"/>
          </p:cNvSpPr>
          <p:nvPr/>
        </p:nvSpPr>
        <p:spPr bwMode="auto">
          <a:xfrm>
            <a:off x="5831136" y="4738561"/>
            <a:ext cx="22225" cy="104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89" name="Rectangle 128"/>
          <p:cNvSpPr>
            <a:spLocks noChangeArrowheads="1"/>
          </p:cNvSpPr>
          <p:nvPr/>
        </p:nvSpPr>
        <p:spPr bwMode="auto">
          <a:xfrm>
            <a:off x="5831136" y="4906836"/>
            <a:ext cx="22225" cy="106362"/>
          </a:xfrm>
          <a:prstGeom prst="rect">
            <a:avLst/>
          </a:prstGeom>
          <a:solidFill>
            <a:schemeClr val="bg2"/>
          </a:solidFill>
          <a:ln>
            <a:noFill/>
          </a:ln>
          <a:extLst/>
        </p:spPr>
        <p:txBody>
          <a:bodyPr/>
          <a:lstStyle/>
          <a:p>
            <a:endParaRPr lang="es-MX" dirty="0"/>
          </a:p>
        </p:txBody>
      </p:sp>
      <p:sp>
        <p:nvSpPr>
          <p:cNvPr id="290" name="Rectangle 129"/>
          <p:cNvSpPr>
            <a:spLocks noChangeArrowheads="1"/>
          </p:cNvSpPr>
          <p:nvPr/>
        </p:nvSpPr>
        <p:spPr bwMode="auto">
          <a:xfrm>
            <a:off x="5831136" y="5076698"/>
            <a:ext cx="22225" cy="1063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91" name="Freeform 130"/>
          <p:cNvSpPr>
            <a:spLocks/>
          </p:cNvSpPr>
          <p:nvPr/>
        </p:nvSpPr>
        <p:spPr bwMode="auto">
          <a:xfrm>
            <a:off x="5751761" y="5141786"/>
            <a:ext cx="88900" cy="88900"/>
          </a:xfrm>
          <a:custGeom>
            <a:avLst/>
            <a:gdLst>
              <a:gd name="T0" fmla="*/ 0 w 224"/>
              <a:gd name="T1" fmla="*/ 37 h 228"/>
              <a:gd name="T2" fmla="*/ 39 w 224"/>
              <a:gd name="T3" fmla="*/ 0 h 228"/>
              <a:gd name="T4" fmla="*/ 224 w 224"/>
              <a:gd name="T5" fmla="*/ 190 h 228"/>
              <a:gd name="T6" fmla="*/ 187 w 224"/>
              <a:gd name="T7" fmla="*/ 228 h 228"/>
              <a:gd name="T8" fmla="*/ 0 w 224"/>
              <a:gd name="T9" fmla="*/ 37 h 228"/>
              <a:gd name="T10" fmla="*/ 0 60000 65536"/>
              <a:gd name="T11" fmla="*/ 0 60000 65536"/>
              <a:gd name="T12" fmla="*/ 0 60000 65536"/>
              <a:gd name="T13" fmla="*/ 0 60000 65536"/>
              <a:gd name="T14" fmla="*/ 0 60000 65536"/>
              <a:gd name="T15" fmla="*/ 0 w 224"/>
              <a:gd name="T16" fmla="*/ 0 h 228"/>
              <a:gd name="T17" fmla="*/ 224 w 224"/>
              <a:gd name="T18" fmla="*/ 228 h 228"/>
            </a:gdLst>
            <a:ahLst/>
            <a:cxnLst>
              <a:cxn ang="T10">
                <a:pos x="T0" y="T1"/>
              </a:cxn>
              <a:cxn ang="T11">
                <a:pos x="T2" y="T3"/>
              </a:cxn>
              <a:cxn ang="T12">
                <a:pos x="T4" y="T5"/>
              </a:cxn>
              <a:cxn ang="T13">
                <a:pos x="T6" y="T7"/>
              </a:cxn>
              <a:cxn ang="T14">
                <a:pos x="T8" y="T9"/>
              </a:cxn>
            </a:cxnLst>
            <a:rect l="T15" t="T16" r="T17" b="T18"/>
            <a:pathLst>
              <a:path w="224" h="228">
                <a:moveTo>
                  <a:pt x="0" y="37"/>
                </a:moveTo>
                <a:lnTo>
                  <a:pt x="39" y="0"/>
                </a:lnTo>
                <a:lnTo>
                  <a:pt x="224" y="190"/>
                </a:lnTo>
                <a:lnTo>
                  <a:pt x="187" y="228"/>
                </a:lnTo>
                <a:lnTo>
                  <a:pt x="0" y="3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92" name="Freeform 131"/>
          <p:cNvSpPr>
            <a:spLocks/>
          </p:cNvSpPr>
          <p:nvPr/>
        </p:nvSpPr>
        <p:spPr bwMode="auto">
          <a:xfrm>
            <a:off x="5621586" y="5022723"/>
            <a:ext cx="100013" cy="87313"/>
          </a:xfrm>
          <a:custGeom>
            <a:avLst/>
            <a:gdLst>
              <a:gd name="T0" fmla="*/ 63 w 253"/>
              <a:gd name="T1" fmla="*/ 0 h 220"/>
              <a:gd name="T2" fmla="*/ 44 w 253"/>
              <a:gd name="T3" fmla="*/ 45 h 220"/>
              <a:gd name="T4" fmla="*/ 215 w 253"/>
              <a:gd name="T5" fmla="*/ 220 h 220"/>
              <a:gd name="T6" fmla="*/ 253 w 253"/>
              <a:gd name="T7" fmla="*/ 182 h 220"/>
              <a:gd name="T8" fmla="*/ 81 w 253"/>
              <a:gd name="T9" fmla="*/ 7 h 220"/>
              <a:gd name="T10" fmla="*/ 63 w 253"/>
              <a:gd name="T11" fmla="*/ 0 h 220"/>
              <a:gd name="T12" fmla="*/ 63 w 253"/>
              <a:gd name="T13" fmla="*/ 0 h 220"/>
              <a:gd name="T14" fmla="*/ 0 w 253"/>
              <a:gd name="T15" fmla="*/ 0 h 220"/>
              <a:gd name="T16" fmla="*/ 44 w 253"/>
              <a:gd name="T17" fmla="*/ 45 h 220"/>
              <a:gd name="T18" fmla="*/ 63 w 253"/>
              <a:gd name="T19" fmla="*/ 0 h 2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20"/>
              <a:gd name="T32" fmla="*/ 253 w 253"/>
              <a:gd name="T33" fmla="*/ 220 h 2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20">
                <a:moveTo>
                  <a:pt x="63" y="0"/>
                </a:moveTo>
                <a:lnTo>
                  <a:pt x="44" y="45"/>
                </a:lnTo>
                <a:lnTo>
                  <a:pt x="215" y="220"/>
                </a:lnTo>
                <a:lnTo>
                  <a:pt x="253" y="182"/>
                </a:lnTo>
                <a:lnTo>
                  <a:pt x="81" y="7"/>
                </a:lnTo>
                <a:lnTo>
                  <a:pt x="63" y="0"/>
                </a:lnTo>
                <a:lnTo>
                  <a:pt x="0" y="0"/>
                </a:lnTo>
                <a:lnTo>
                  <a:pt x="44" y="45"/>
                </a:lnTo>
                <a:lnTo>
                  <a:pt x="63"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93" name="Rectangle 132"/>
          <p:cNvSpPr>
            <a:spLocks noChangeArrowheads="1"/>
          </p:cNvSpPr>
          <p:nvPr/>
        </p:nvSpPr>
        <p:spPr bwMode="auto">
          <a:xfrm>
            <a:off x="5646986" y="5022723"/>
            <a:ext cx="7938"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94" name="Rectangle 133"/>
          <p:cNvSpPr>
            <a:spLocks noChangeArrowheads="1"/>
          </p:cNvSpPr>
          <p:nvPr/>
        </p:nvSpPr>
        <p:spPr bwMode="auto">
          <a:xfrm>
            <a:off x="5718424" y="5022723"/>
            <a:ext cx="103187" cy="222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95" name="Freeform 134"/>
          <p:cNvSpPr>
            <a:spLocks/>
          </p:cNvSpPr>
          <p:nvPr/>
        </p:nvSpPr>
        <p:spPr bwMode="auto">
          <a:xfrm>
            <a:off x="5385049" y="5186236"/>
            <a:ext cx="138112" cy="95250"/>
          </a:xfrm>
          <a:custGeom>
            <a:avLst/>
            <a:gdLst>
              <a:gd name="T0" fmla="*/ 327 w 349"/>
              <a:gd name="T1" fmla="*/ 0 h 244"/>
              <a:gd name="T2" fmla="*/ 314 w 349"/>
              <a:gd name="T3" fmla="*/ 1 h 244"/>
              <a:gd name="T4" fmla="*/ 0 w 349"/>
              <a:gd name="T5" fmla="*/ 222 h 244"/>
              <a:gd name="T6" fmla="*/ 15 w 349"/>
              <a:gd name="T7" fmla="*/ 244 h 244"/>
              <a:gd name="T8" fmla="*/ 329 w 349"/>
              <a:gd name="T9" fmla="*/ 23 h 244"/>
              <a:gd name="T10" fmla="*/ 327 w 349"/>
              <a:gd name="T11" fmla="*/ 0 h 244"/>
              <a:gd name="T12" fmla="*/ 329 w 349"/>
              <a:gd name="T13" fmla="*/ 23 h 244"/>
              <a:gd name="T14" fmla="*/ 349 w 349"/>
              <a:gd name="T15" fmla="*/ 10 h 244"/>
              <a:gd name="T16" fmla="*/ 327 w 349"/>
              <a:gd name="T17" fmla="*/ 0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9"/>
              <a:gd name="T28" fmla="*/ 0 h 244"/>
              <a:gd name="T29" fmla="*/ 349 w 349"/>
              <a:gd name="T30" fmla="*/ 244 h 2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9" h="244">
                <a:moveTo>
                  <a:pt x="327" y="0"/>
                </a:moveTo>
                <a:lnTo>
                  <a:pt x="314" y="1"/>
                </a:lnTo>
                <a:lnTo>
                  <a:pt x="0" y="222"/>
                </a:lnTo>
                <a:lnTo>
                  <a:pt x="15" y="244"/>
                </a:lnTo>
                <a:lnTo>
                  <a:pt x="329" y="23"/>
                </a:lnTo>
                <a:lnTo>
                  <a:pt x="327" y="0"/>
                </a:lnTo>
                <a:lnTo>
                  <a:pt x="329" y="23"/>
                </a:lnTo>
                <a:lnTo>
                  <a:pt x="349" y="10"/>
                </a:lnTo>
                <a:lnTo>
                  <a:pt x="3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96" name="Freeform 135"/>
          <p:cNvSpPr>
            <a:spLocks/>
          </p:cNvSpPr>
          <p:nvPr/>
        </p:nvSpPr>
        <p:spPr bwMode="auto">
          <a:xfrm>
            <a:off x="5383461" y="5291011"/>
            <a:ext cx="17463" cy="165100"/>
          </a:xfrm>
          <a:custGeom>
            <a:avLst/>
            <a:gdLst>
              <a:gd name="T0" fmla="*/ 27 w 46"/>
              <a:gd name="T1" fmla="*/ 413 h 418"/>
              <a:gd name="T2" fmla="*/ 45 w 46"/>
              <a:gd name="T3" fmla="*/ 399 h 418"/>
              <a:gd name="T4" fmla="*/ 26 w 46"/>
              <a:gd name="T5" fmla="*/ 0 h 418"/>
              <a:gd name="T6" fmla="*/ 0 w 46"/>
              <a:gd name="T7" fmla="*/ 1 h 418"/>
              <a:gd name="T8" fmla="*/ 19 w 46"/>
              <a:gd name="T9" fmla="*/ 401 h 418"/>
              <a:gd name="T10" fmla="*/ 27 w 46"/>
              <a:gd name="T11" fmla="*/ 413 h 418"/>
              <a:gd name="T12" fmla="*/ 27 w 46"/>
              <a:gd name="T13" fmla="*/ 413 h 418"/>
              <a:gd name="T14" fmla="*/ 46 w 46"/>
              <a:gd name="T15" fmla="*/ 418 h 418"/>
              <a:gd name="T16" fmla="*/ 45 w 46"/>
              <a:gd name="T17" fmla="*/ 399 h 418"/>
              <a:gd name="T18" fmla="*/ 27 w 46"/>
              <a:gd name="T19" fmla="*/ 413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418"/>
              <a:gd name="T32" fmla="*/ 46 w 46"/>
              <a:gd name="T33" fmla="*/ 418 h 4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418">
                <a:moveTo>
                  <a:pt x="27" y="413"/>
                </a:moveTo>
                <a:lnTo>
                  <a:pt x="45" y="399"/>
                </a:lnTo>
                <a:lnTo>
                  <a:pt x="26" y="0"/>
                </a:lnTo>
                <a:lnTo>
                  <a:pt x="0" y="1"/>
                </a:lnTo>
                <a:lnTo>
                  <a:pt x="19" y="401"/>
                </a:lnTo>
                <a:lnTo>
                  <a:pt x="27" y="413"/>
                </a:lnTo>
                <a:lnTo>
                  <a:pt x="46" y="418"/>
                </a:lnTo>
                <a:lnTo>
                  <a:pt x="45" y="399"/>
                </a:lnTo>
                <a:lnTo>
                  <a:pt x="27" y="4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97" name="Freeform 136"/>
          <p:cNvSpPr>
            <a:spLocks/>
          </p:cNvSpPr>
          <p:nvPr/>
        </p:nvSpPr>
        <p:spPr bwMode="auto">
          <a:xfrm>
            <a:off x="5400924" y="5456111"/>
            <a:ext cx="141287" cy="173037"/>
          </a:xfrm>
          <a:custGeom>
            <a:avLst/>
            <a:gdLst>
              <a:gd name="T0" fmla="*/ 0 w 354"/>
              <a:gd name="T1" fmla="*/ 0 h 439"/>
              <a:gd name="T2" fmla="*/ 10 w 354"/>
              <a:gd name="T3" fmla="*/ 439 h 439"/>
              <a:gd name="T4" fmla="*/ 354 w 354"/>
              <a:gd name="T5" fmla="*/ 176 h 439"/>
              <a:gd name="T6" fmla="*/ 0 w 354"/>
              <a:gd name="T7" fmla="*/ 0 h 439"/>
              <a:gd name="T8" fmla="*/ 0 60000 65536"/>
              <a:gd name="T9" fmla="*/ 0 60000 65536"/>
              <a:gd name="T10" fmla="*/ 0 60000 65536"/>
              <a:gd name="T11" fmla="*/ 0 60000 65536"/>
              <a:gd name="T12" fmla="*/ 0 w 354"/>
              <a:gd name="T13" fmla="*/ 0 h 439"/>
              <a:gd name="T14" fmla="*/ 354 w 354"/>
              <a:gd name="T15" fmla="*/ 439 h 439"/>
            </a:gdLst>
            <a:ahLst/>
            <a:cxnLst>
              <a:cxn ang="T8">
                <a:pos x="T0" y="T1"/>
              </a:cxn>
              <a:cxn ang="T9">
                <a:pos x="T2" y="T3"/>
              </a:cxn>
              <a:cxn ang="T10">
                <a:pos x="T4" y="T5"/>
              </a:cxn>
              <a:cxn ang="T11">
                <a:pos x="T6" y="T7"/>
              </a:cxn>
            </a:cxnLst>
            <a:rect l="T12" t="T13" r="T14" b="T15"/>
            <a:pathLst>
              <a:path w="354" h="439">
                <a:moveTo>
                  <a:pt x="0" y="0"/>
                </a:moveTo>
                <a:lnTo>
                  <a:pt x="10" y="439"/>
                </a:lnTo>
                <a:lnTo>
                  <a:pt x="354" y="176"/>
                </a:lnTo>
                <a:lnTo>
                  <a:pt x="0" y="0"/>
                </a:lnTo>
                <a:close/>
              </a:path>
            </a:pathLst>
          </a:custGeom>
          <a:solidFill>
            <a:srgbClr val="DDBB30"/>
          </a:solidFill>
          <a:ln>
            <a:noFill/>
          </a:ln>
          <a:extLst/>
        </p:spPr>
        <p:txBody>
          <a:bodyPr/>
          <a:lstStyle/>
          <a:p>
            <a:endParaRPr lang="es-MX" dirty="0"/>
          </a:p>
        </p:txBody>
      </p:sp>
      <p:sp>
        <p:nvSpPr>
          <p:cNvPr id="298" name="Rectangle 137"/>
          <p:cNvSpPr>
            <a:spLocks noChangeArrowheads="1"/>
          </p:cNvSpPr>
          <p:nvPr/>
        </p:nvSpPr>
        <p:spPr bwMode="auto">
          <a:xfrm>
            <a:off x="5231061" y="2549398"/>
            <a:ext cx="22225" cy="487363"/>
          </a:xfrm>
          <a:prstGeom prst="rect">
            <a:avLst/>
          </a:prstGeom>
          <a:solidFill>
            <a:schemeClr val="accent6"/>
          </a:solidFill>
          <a:ln w="9525">
            <a:solidFill>
              <a:srgbClr val="FF9933"/>
            </a:solidFill>
            <a:miter lim="800000"/>
            <a:headEnd/>
            <a:tailEnd/>
          </a:ln>
        </p:spPr>
        <p:txBody>
          <a:bodyPr/>
          <a:lstStyle/>
          <a:p>
            <a:endParaRPr lang="es-MX" dirty="0"/>
          </a:p>
        </p:txBody>
      </p:sp>
      <p:sp>
        <p:nvSpPr>
          <p:cNvPr id="299" name="Freeform 138"/>
          <p:cNvSpPr>
            <a:spLocks/>
          </p:cNvSpPr>
          <p:nvPr/>
        </p:nvSpPr>
        <p:spPr bwMode="auto">
          <a:xfrm>
            <a:off x="5189786" y="3008186"/>
            <a:ext cx="209550" cy="177800"/>
          </a:xfrm>
          <a:custGeom>
            <a:avLst/>
            <a:gdLst>
              <a:gd name="T0" fmla="*/ 530 w 530"/>
              <a:gd name="T1" fmla="*/ 139 h 449"/>
              <a:gd name="T2" fmla="*/ 0 w 530"/>
              <a:gd name="T3" fmla="*/ 449 h 449"/>
              <a:gd name="T4" fmla="*/ 118 w 530"/>
              <a:gd name="T5" fmla="*/ 0 h 449"/>
              <a:gd name="T6" fmla="*/ 530 w 530"/>
              <a:gd name="T7" fmla="*/ 139 h 449"/>
              <a:gd name="T8" fmla="*/ 0 60000 65536"/>
              <a:gd name="T9" fmla="*/ 0 60000 65536"/>
              <a:gd name="T10" fmla="*/ 0 60000 65536"/>
              <a:gd name="T11" fmla="*/ 0 60000 65536"/>
              <a:gd name="T12" fmla="*/ 0 w 530"/>
              <a:gd name="T13" fmla="*/ 0 h 449"/>
              <a:gd name="T14" fmla="*/ 530 w 530"/>
              <a:gd name="T15" fmla="*/ 449 h 449"/>
            </a:gdLst>
            <a:ahLst/>
            <a:cxnLst>
              <a:cxn ang="T8">
                <a:pos x="T0" y="T1"/>
              </a:cxn>
              <a:cxn ang="T9">
                <a:pos x="T2" y="T3"/>
              </a:cxn>
              <a:cxn ang="T10">
                <a:pos x="T4" y="T5"/>
              </a:cxn>
              <a:cxn ang="T11">
                <a:pos x="T6" y="T7"/>
              </a:cxn>
            </a:cxnLst>
            <a:rect l="T12" t="T13" r="T14" b="T15"/>
            <a:pathLst>
              <a:path w="530" h="449">
                <a:moveTo>
                  <a:pt x="530" y="139"/>
                </a:moveTo>
                <a:lnTo>
                  <a:pt x="0" y="449"/>
                </a:lnTo>
                <a:lnTo>
                  <a:pt x="118" y="0"/>
                </a:lnTo>
                <a:lnTo>
                  <a:pt x="530" y="139"/>
                </a:lnTo>
                <a:close/>
              </a:path>
            </a:pathLst>
          </a:custGeom>
          <a:solidFill>
            <a:schemeClr val="accent6"/>
          </a:solidFill>
          <a:ln w="9525">
            <a:solidFill>
              <a:srgbClr val="FF9933"/>
            </a:solidFill>
            <a:round/>
            <a:headEnd/>
            <a:tailEnd/>
          </a:ln>
        </p:spPr>
        <p:txBody>
          <a:bodyPr/>
          <a:lstStyle/>
          <a:p>
            <a:endParaRPr lang="es-MX" dirty="0"/>
          </a:p>
        </p:txBody>
      </p:sp>
      <p:sp>
        <p:nvSpPr>
          <p:cNvPr id="300" name="Freeform 139"/>
          <p:cNvSpPr>
            <a:spLocks/>
          </p:cNvSpPr>
          <p:nvPr/>
        </p:nvSpPr>
        <p:spPr bwMode="auto">
          <a:xfrm>
            <a:off x="5534274" y="3090736"/>
            <a:ext cx="174625" cy="193675"/>
          </a:xfrm>
          <a:custGeom>
            <a:avLst/>
            <a:gdLst>
              <a:gd name="T0" fmla="*/ 0 w 440"/>
              <a:gd name="T1" fmla="*/ 0 h 487"/>
              <a:gd name="T2" fmla="*/ 440 w 440"/>
              <a:gd name="T3" fmla="*/ 0 h 487"/>
              <a:gd name="T4" fmla="*/ 440 w 440"/>
              <a:gd name="T5" fmla="*/ 487 h 487"/>
              <a:gd name="T6" fmla="*/ 0 w 440"/>
              <a:gd name="T7" fmla="*/ 0 h 487"/>
              <a:gd name="T8" fmla="*/ 0 60000 65536"/>
              <a:gd name="T9" fmla="*/ 0 60000 65536"/>
              <a:gd name="T10" fmla="*/ 0 60000 65536"/>
              <a:gd name="T11" fmla="*/ 0 60000 65536"/>
              <a:gd name="T12" fmla="*/ 0 w 440"/>
              <a:gd name="T13" fmla="*/ 0 h 487"/>
              <a:gd name="T14" fmla="*/ 440 w 440"/>
              <a:gd name="T15" fmla="*/ 487 h 487"/>
            </a:gdLst>
            <a:ahLst/>
            <a:cxnLst>
              <a:cxn ang="T8">
                <a:pos x="T0" y="T1"/>
              </a:cxn>
              <a:cxn ang="T9">
                <a:pos x="T2" y="T3"/>
              </a:cxn>
              <a:cxn ang="T10">
                <a:pos x="T4" y="T5"/>
              </a:cxn>
              <a:cxn ang="T11">
                <a:pos x="T6" y="T7"/>
              </a:cxn>
            </a:cxnLst>
            <a:rect l="T12" t="T13" r="T14" b="T15"/>
            <a:pathLst>
              <a:path w="440" h="487">
                <a:moveTo>
                  <a:pt x="0" y="0"/>
                </a:moveTo>
                <a:lnTo>
                  <a:pt x="440" y="0"/>
                </a:lnTo>
                <a:lnTo>
                  <a:pt x="440" y="487"/>
                </a:lnTo>
                <a:lnTo>
                  <a:pt x="0" y="0"/>
                </a:lnTo>
                <a:close/>
              </a:path>
            </a:pathLst>
          </a:custGeom>
          <a:solidFill>
            <a:schemeClr val="accent6"/>
          </a:solidFill>
          <a:ln w="9525">
            <a:solidFill>
              <a:srgbClr val="FF9933"/>
            </a:solidFill>
            <a:round/>
            <a:headEnd/>
            <a:tailEnd/>
          </a:ln>
        </p:spPr>
        <p:txBody>
          <a:bodyPr/>
          <a:lstStyle/>
          <a:p>
            <a:endParaRPr lang="es-MX" dirty="0"/>
          </a:p>
        </p:txBody>
      </p:sp>
      <p:sp>
        <p:nvSpPr>
          <p:cNvPr id="301" name="Freeform 140"/>
          <p:cNvSpPr>
            <a:spLocks/>
          </p:cNvSpPr>
          <p:nvPr/>
        </p:nvSpPr>
        <p:spPr bwMode="auto">
          <a:xfrm>
            <a:off x="4759574" y="3198686"/>
            <a:ext cx="173037" cy="98425"/>
          </a:xfrm>
          <a:custGeom>
            <a:avLst/>
            <a:gdLst>
              <a:gd name="T0" fmla="*/ 0 w 436"/>
              <a:gd name="T1" fmla="*/ 248 h 248"/>
              <a:gd name="T2" fmla="*/ 436 w 436"/>
              <a:gd name="T3" fmla="*/ 248 h 248"/>
              <a:gd name="T4" fmla="*/ 243 w 436"/>
              <a:gd name="T5" fmla="*/ 0 h 248"/>
              <a:gd name="T6" fmla="*/ 0 w 436"/>
              <a:gd name="T7" fmla="*/ 248 h 248"/>
              <a:gd name="T8" fmla="*/ 0 60000 65536"/>
              <a:gd name="T9" fmla="*/ 0 60000 65536"/>
              <a:gd name="T10" fmla="*/ 0 60000 65536"/>
              <a:gd name="T11" fmla="*/ 0 60000 65536"/>
              <a:gd name="T12" fmla="*/ 0 w 436"/>
              <a:gd name="T13" fmla="*/ 0 h 248"/>
              <a:gd name="T14" fmla="*/ 436 w 436"/>
              <a:gd name="T15" fmla="*/ 248 h 248"/>
            </a:gdLst>
            <a:ahLst/>
            <a:cxnLst>
              <a:cxn ang="T8">
                <a:pos x="T0" y="T1"/>
              </a:cxn>
              <a:cxn ang="T9">
                <a:pos x="T2" y="T3"/>
              </a:cxn>
              <a:cxn ang="T10">
                <a:pos x="T4" y="T5"/>
              </a:cxn>
              <a:cxn ang="T11">
                <a:pos x="T6" y="T7"/>
              </a:cxn>
            </a:cxnLst>
            <a:rect l="T12" t="T13" r="T14" b="T15"/>
            <a:pathLst>
              <a:path w="436" h="248">
                <a:moveTo>
                  <a:pt x="0" y="248"/>
                </a:moveTo>
                <a:lnTo>
                  <a:pt x="436" y="248"/>
                </a:lnTo>
                <a:lnTo>
                  <a:pt x="243" y="0"/>
                </a:lnTo>
                <a:lnTo>
                  <a:pt x="0" y="248"/>
                </a:lnTo>
                <a:close/>
              </a:path>
            </a:pathLst>
          </a:custGeom>
          <a:solidFill>
            <a:schemeClr val="folHlink"/>
          </a:solidFill>
          <a:ln w="9525">
            <a:solidFill>
              <a:schemeClr val="folHlink"/>
            </a:solidFill>
            <a:round/>
            <a:headEnd/>
            <a:tailEnd/>
          </a:ln>
        </p:spPr>
        <p:txBody>
          <a:bodyPr/>
          <a:lstStyle/>
          <a:p>
            <a:endParaRPr lang="es-MX" dirty="0"/>
          </a:p>
        </p:txBody>
      </p:sp>
      <p:sp>
        <p:nvSpPr>
          <p:cNvPr id="302" name="Freeform 141"/>
          <p:cNvSpPr>
            <a:spLocks/>
          </p:cNvSpPr>
          <p:nvPr/>
        </p:nvSpPr>
        <p:spPr bwMode="auto">
          <a:xfrm>
            <a:off x="4856411" y="2884361"/>
            <a:ext cx="388938" cy="330200"/>
          </a:xfrm>
          <a:custGeom>
            <a:avLst/>
            <a:gdLst>
              <a:gd name="T0" fmla="*/ 946 w 980"/>
              <a:gd name="T1" fmla="*/ 0 h 832"/>
              <a:gd name="T2" fmla="*/ 0 w 980"/>
              <a:gd name="T3" fmla="*/ 791 h 832"/>
              <a:gd name="T4" fmla="*/ 35 w 980"/>
              <a:gd name="T5" fmla="*/ 832 h 832"/>
              <a:gd name="T6" fmla="*/ 980 w 980"/>
              <a:gd name="T7" fmla="*/ 41 h 832"/>
              <a:gd name="T8" fmla="*/ 946 w 980"/>
              <a:gd name="T9" fmla="*/ 0 h 832"/>
              <a:gd name="T10" fmla="*/ 0 60000 65536"/>
              <a:gd name="T11" fmla="*/ 0 60000 65536"/>
              <a:gd name="T12" fmla="*/ 0 60000 65536"/>
              <a:gd name="T13" fmla="*/ 0 60000 65536"/>
              <a:gd name="T14" fmla="*/ 0 60000 65536"/>
              <a:gd name="T15" fmla="*/ 0 w 980"/>
              <a:gd name="T16" fmla="*/ 0 h 832"/>
              <a:gd name="T17" fmla="*/ 980 w 980"/>
              <a:gd name="T18" fmla="*/ 832 h 832"/>
            </a:gdLst>
            <a:ahLst/>
            <a:cxnLst>
              <a:cxn ang="T10">
                <a:pos x="T0" y="T1"/>
              </a:cxn>
              <a:cxn ang="T11">
                <a:pos x="T2" y="T3"/>
              </a:cxn>
              <a:cxn ang="T12">
                <a:pos x="T4" y="T5"/>
              </a:cxn>
              <a:cxn ang="T13">
                <a:pos x="T6" y="T7"/>
              </a:cxn>
              <a:cxn ang="T14">
                <a:pos x="T8" y="T9"/>
              </a:cxn>
            </a:cxnLst>
            <a:rect l="T15" t="T16" r="T17" b="T18"/>
            <a:pathLst>
              <a:path w="980" h="832">
                <a:moveTo>
                  <a:pt x="946" y="0"/>
                </a:moveTo>
                <a:lnTo>
                  <a:pt x="0" y="791"/>
                </a:lnTo>
                <a:lnTo>
                  <a:pt x="35" y="832"/>
                </a:lnTo>
                <a:lnTo>
                  <a:pt x="980" y="41"/>
                </a:lnTo>
                <a:lnTo>
                  <a:pt x="946" y="0"/>
                </a:lnTo>
                <a:close/>
              </a:path>
            </a:pathLst>
          </a:custGeom>
          <a:solidFill>
            <a:schemeClr val="accent6"/>
          </a:solidFill>
          <a:ln w="9525">
            <a:solidFill>
              <a:srgbClr val="FF9933"/>
            </a:solidFill>
            <a:round/>
            <a:headEnd/>
            <a:tailEnd/>
          </a:ln>
        </p:spPr>
        <p:txBody>
          <a:bodyPr/>
          <a:lstStyle/>
          <a:p>
            <a:endParaRPr lang="es-MX" dirty="0"/>
          </a:p>
        </p:txBody>
      </p:sp>
      <p:sp>
        <p:nvSpPr>
          <p:cNvPr id="303" name="Rectangle 142"/>
          <p:cNvSpPr>
            <a:spLocks noChangeArrowheads="1"/>
          </p:cNvSpPr>
          <p:nvPr/>
        </p:nvSpPr>
        <p:spPr bwMode="auto">
          <a:xfrm>
            <a:off x="5699374" y="2289048"/>
            <a:ext cx="20637" cy="990600"/>
          </a:xfrm>
          <a:prstGeom prst="rect">
            <a:avLst/>
          </a:prstGeom>
          <a:solidFill>
            <a:schemeClr val="accent6"/>
          </a:solidFill>
          <a:ln w="9525">
            <a:solidFill>
              <a:srgbClr val="FF9933"/>
            </a:solidFill>
            <a:miter lim="800000"/>
            <a:headEnd/>
            <a:tailEnd/>
          </a:ln>
        </p:spPr>
        <p:txBody>
          <a:bodyPr/>
          <a:lstStyle/>
          <a:p>
            <a:endParaRPr lang="es-MX" dirty="0"/>
          </a:p>
        </p:txBody>
      </p:sp>
      <p:sp>
        <p:nvSpPr>
          <p:cNvPr id="304" name="Freeform 143"/>
          <p:cNvSpPr>
            <a:spLocks/>
          </p:cNvSpPr>
          <p:nvPr/>
        </p:nvSpPr>
        <p:spPr bwMode="auto">
          <a:xfrm>
            <a:off x="5396161" y="5446586"/>
            <a:ext cx="149225" cy="84137"/>
          </a:xfrm>
          <a:custGeom>
            <a:avLst/>
            <a:gdLst>
              <a:gd name="T0" fmla="*/ 0 w 374"/>
              <a:gd name="T1" fmla="*/ 22 h 210"/>
              <a:gd name="T2" fmla="*/ 7 w 374"/>
              <a:gd name="T3" fmla="*/ 34 h 210"/>
              <a:gd name="T4" fmla="*/ 361 w 374"/>
              <a:gd name="T5" fmla="*/ 210 h 210"/>
              <a:gd name="T6" fmla="*/ 374 w 374"/>
              <a:gd name="T7" fmla="*/ 186 h 210"/>
              <a:gd name="T8" fmla="*/ 19 w 374"/>
              <a:gd name="T9" fmla="*/ 10 h 210"/>
              <a:gd name="T10" fmla="*/ 0 w 374"/>
              <a:gd name="T11" fmla="*/ 22 h 210"/>
              <a:gd name="T12" fmla="*/ 19 w 374"/>
              <a:gd name="T13" fmla="*/ 10 h 210"/>
              <a:gd name="T14" fmla="*/ 0 w 374"/>
              <a:gd name="T15" fmla="*/ 0 h 210"/>
              <a:gd name="T16" fmla="*/ 0 w 374"/>
              <a:gd name="T17" fmla="*/ 22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4"/>
              <a:gd name="T28" fmla="*/ 0 h 210"/>
              <a:gd name="T29" fmla="*/ 374 w 37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4" h="210">
                <a:moveTo>
                  <a:pt x="0" y="22"/>
                </a:moveTo>
                <a:lnTo>
                  <a:pt x="7" y="34"/>
                </a:lnTo>
                <a:lnTo>
                  <a:pt x="361" y="210"/>
                </a:lnTo>
                <a:lnTo>
                  <a:pt x="374" y="186"/>
                </a:lnTo>
                <a:lnTo>
                  <a:pt x="19" y="10"/>
                </a:lnTo>
                <a:lnTo>
                  <a:pt x="0" y="22"/>
                </a:lnTo>
                <a:lnTo>
                  <a:pt x="19" y="10"/>
                </a:lnTo>
                <a:lnTo>
                  <a:pt x="0"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305" name="Freeform 144"/>
          <p:cNvSpPr>
            <a:spLocks/>
          </p:cNvSpPr>
          <p:nvPr/>
        </p:nvSpPr>
        <p:spPr bwMode="auto">
          <a:xfrm>
            <a:off x="5548561" y="5425948"/>
            <a:ext cx="152400" cy="111125"/>
          </a:xfrm>
          <a:custGeom>
            <a:avLst/>
            <a:gdLst>
              <a:gd name="T0" fmla="*/ 44 w 384"/>
              <a:gd name="T1" fmla="*/ 281 h 281"/>
              <a:gd name="T2" fmla="*/ 70 w 384"/>
              <a:gd name="T3" fmla="*/ 278 h 281"/>
              <a:gd name="T4" fmla="*/ 384 w 384"/>
              <a:gd name="T5" fmla="*/ 43 h 281"/>
              <a:gd name="T6" fmla="*/ 353 w 384"/>
              <a:gd name="T7" fmla="*/ 0 h 281"/>
              <a:gd name="T8" fmla="*/ 39 w 384"/>
              <a:gd name="T9" fmla="*/ 235 h 281"/>
              <a:gd name="T10" fmla="*/ 44 w 384"/>
              <a:gd name="T11" fmla="*/ 281 h 281"/>
              <a:gd name="T12" fmla="*/ 39 w 384"/>
              <a:gd name="T13" fmla="*/ 235 h 281"/>
              <a:gd name="T14" fmla="*/ 0 w 384"/>
              <a:gd name="T15" fmla="*/ 263 h 281"/>
              <a:gd name="T16" fmla="*/ 44 w 384"/>
              <a:gd name="T17" fmla="*/ 281 h 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281"/>
              <a:gd name="T29" fmla="*/ 384 w 384"/>
              <a:gd name="T30" fmla="*/ 281 h 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281">
                <a:moveTo>
                  <a:pt x="44" y="281"/>
                </a:moveTo>
                <a:lnTo>
                  <a:pt x="70" y="278"/>
                </a:lnTo>
                <a:lnTo>
                  <a:pt x="384" y="43"/>
                </a:lnTo>
                <a:lnTo>
                  <a:pt x="353" y="0"/>
                </a:lnTo>
                <a:lnTo>
                  <a:pt x="39" y="235"/>
                </a:lnTo>
                <a:lnTo>
                  <a:pt x="44" y="281"/>
                </a:lnTo>
                <a:lnTo>
                  <a:pt x="39" y="235"/>
                </a:lnTo>
                <a:lnTo>
                  <a:pt x="0" y="263"/>
                </a:lnTo>
                <a:lnTo>
                  <a:pt x="44" y="2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306" name="Freeform 145"/>
          <p:cNvSpPr>
            <a:spLocks/>
          </p:cNvSpPr>
          <p:nvPr/>
        </p:nvSpPr>
        <p:spPr bwMode="auto">
          <a:xfrm>
            <a:off x="5543799" y="5183061"/>
            <a:ext cx="136525" cy="100012"/>
          </a:xfrm>
          <a:custGeom>
            <a:avLst/>
            <a:gdLst>
              <a:gd name="T0" fmla="*/ 29 w 347"/>
              <a:gd name="T1" fmla="*/ 1 h 250"/>
              <a:gd name="T2" fmla="*/ 29 w 347"/>
              <a:gd name="T3" fmla="*/ 44 h 250"/>
              <a:gd name="T4" fmla="*/ 316 w 347"/>
              <a:gd name="T5" fmla="*/ 250 h 250"/>
              <a:gd name="T6" fmla="*/ 347 w 347"/>
              <a:gd name="T7" fmla="*/ 207 h 250"/>
              <a:gd name="T8" fmla="*/ 60 w 347"/>
              <a:gd name="T9" fmla="*/ 0 h 250"/>
              <a:gd name="T10" fmla="*/ 29 w 347"/>
              <a:gd name="T11" fmla="*/ 1 h 250"/>
              <a:gd name="T12" fmla="*/ 29 w 347"/>
              <a:gd name="T13" fmla="*/ 1 h 250"/>
              <a:gd name="T14" fmla="*/ 0 w 347"/>
              <a:gd name="T15" fmla="*/ 22 h 250"/>
              <a:gd name="T16" fmla="*/ 29 w 347"/>
              <a:gd name="T17" fmla="*/ 44 h 250"/>
              <a:gd name="T18" fmla="*/ 29 w 347"/>
              <a:gd name="T19" fmla="*/ 1 h 2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250"/>
              <a:gd name="T32" fmla="*/ 347 w 347"/>
              <a:gd name="T33" fmla="*/ 250 h 2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250">
                <a:moveTo>
                  <a:pt x="29" y="1"/>
                </a:moveTo>
                <a:lnTo>
                  <a:pt x="29" y="44"/>
                </a:lnTo>
                <a:lnTo>
                  <a:pt x="316" y="250"/>
                </a:lnTo>
                <a:lnTo>
                  <a:pt x="347" y="207"/>
                </a:lnTo>
                <a:lnTo>
                  <a:pt x="60" y="0"/>
                </a:lnTo>
                <a:lnTo>
                  <a:pt x="29" y="1"/>
                </a:lnTo>
                <a:lnTo>
                  <a:pt x="0" y="22"/>
                </a:lnTo>
                <a:lnTo>
                  <a:pt x="29" y="44"/>
                </a:ln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307" name="Freeform 146"/>
          <p:cNvSpPr>
            <a:spLocks/>
          </p:cNvSpPr>
          <p:nvPr/>
        </p:nvSpPr>
        <p:spPr bwMode="auto">
          <a:xfrm>
            <a:off x="5650161" y="5238623"/>
            <a:ext cx="79375" cy="176213"/>
          </a:xfrm>
          <a:custGeom>
            <a:avLst/>
            <a:gdLst>
              <a:gd name="T0" fmla="*/ 67 w 198"/>
              <a:gd name="T1" fmla="*/ 52 h 447"/>
              <a:gd name="T2" fmla="*/ 25 w 198"/>
              <a:gd name="T3" fmla="*/ 81 h 447"/>
              <a:gd name="T4" fmla="*/ 148 w 198"/>
              <a:gd name="T5" fmla="*/ 447 h 447"/>
              <a:gd name="T6" fmla="*/ 198 w 198"/>
              <a:gd name="T7" fmla="*/ 431 h 447"/>
              <a:gd name="T8" fmla="*/ 76 w 198"/>
              <a:gd name="T9" fmla="*/ 65 h 447"/>
              <a:gd name="T10" fmla="*/ 67 w 198"/>
              <a:gd name="T11" fmla="*/ 52 h 447"/>
              <a:gd name="T12" fmla="*/ 67 w 198"/>
              <a:gd name="T13" fmla="*/ 52 h 447"/>
              <a:gd name="T14" fmla="*/ 0 w 198"/>
              <a:gd name="T15" fmla="*/ 0 h 447"/>
              <a:gd name="T16" fmla="*/ 25 w 198"/>
              <a:gd name="T17" fmla="*/ 81 h 447"/>
              <a:gd name="T18" fmla="*/ 67 w 198"/>
              <a:gd name="T19" fmla="*/ 52 h 4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
              <a:gd name="T31" fmla="*/ 0 h 447"/>
              <a:gd name="T32" fmla="*/ 198 w 198"/>
              <a:gd name="T33" fmla="*/ 447 h 4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 h="447">
                <a:moveTo>
                  <a:pt x="67" y="52"/>
                </a:moveTo>
                <a:lnTo>
                  <a:pt x="25" y="81"/>
                </a:lnTo>
                <a:lnTo>
                  <a:pt x="148" y="447"/>
                </a:lnTo>
                <a:lnTo>
                  <a:pt x="198" y="431"/>
                </a:lnTo>
                <a:lnTo>
                  <a:pt x="76" y="65"/>
                </a:lnTo>
                <a:lnTo>
                  <a:pt x="67" y="52"/>
                </a:lnTo>
                <a:lnTo>
                  <a:pt x="0" y="0"/>
                </a:lnTo>
                <a:lnTo>
                  <a:pt x="25" y="81"/>
                </a:lnTo>
                <a:lnTo>
                  <a:pt x="67"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308" name="Freeform 147"/>
          <p:cNvSpPr>
            <a:spLocks noEditPoints="1"/>
          </p:cNvSpPr>
          <p:nvPr/>
        </p:nvSpPr>
        <p:spPr bwMode="auto">
          <a:xfrm>
            <a:off x="5353299" y="5175123"/>
            <a:ext cx="379412" cy="379413"/>
          </a:xfrm>
          <a:custGeom>
            <a:avLst/>
            <a:gdLst>
              <a:gd name="T0" fmla="*/ 406 w 958"/>
              <a:gd name="T1" fmla="*/ 5 h 958"/>
              <a:gd name="T2" fmla="*/ 315 w 958"/>
              <a:gd name="T3" fmla="*/ 29 h 958"/>
              <a:gd name="T4" fmla="*/ 231 w 958"/>
              <a:gd name="T5" fmla="*/ 70 h 958"/>
              <a:gd name="T6" fmla="*/ 157 w 958"/>
              <a:gd name="T7" fmla="*/ 125 h 958"/>
              <a:gd name="T8" fmla="*/ 96 w 958"/>
              <a:gd name="T9" fmla="*/ 192 h 958"/>
              <a:gd name="T10" fmla="*/ 47 w 958"/>
              <a:gd name="T11" fmla="*/ 272 h 958"/>
              <a:gd name="T12" fmla="*/ 15 w 958"/>
              <a:gd name="T13" fmla="*/ 360 h 958"/>
              <a:gd name="T14" fmla="*/ 1 w 958"/>
              <a:gd name="T15" fmla="*/ 454 h 958"/>
              <a:gd name="T16" fmla="*/ 6 w 958"/>
              <a:gd name="T17" fmla="*/ 552 h 958"/>
              <a:gd name="T18" fmla="*/ 29 w 958"/>
              <a:gd name="T19" fmla="*/ 643 h 958"/>
              <a:gd name="T20" fmla="*/ 70 w 958"/>
              <a:gd name="T21" fmla="*/ 727 h 958"/>
              <a:gd name="T22" fmla="*/ 125 w 958"/>
              <a:gd name="T23" fmla="*/ 801 h 958"/>
              <a:gd name="T24" fmla="*/ 192 w 958"/>
              <a:gd name="T25" fmla="*/ 862 h 958"/>
              <a:gd name="T26" fmla="*/ 272 w 958"/>
              <a:gd name="T27" fmla="*/ 911 h 958"/>
              <a:gd name="T28" fmla="*/ 360 w 958"/>
              <a:gd name="T29" fmla="*/ 943 h 958"/>
              <a:gd name="T30" fmla="*/ 454 w 958"/>
              <a:gd name="T31" fmla="*/ 958 h 958"/>
              <a:gd name="T32" fmla="*/ 552 w 958"/>
              <a:gd name="T33" fmla="*/ 953 h 958"/>
              <a:gd name="T34" fmla="*/ 643 w 958"/>
              <a:gd name="T35" fmla="*/ 929 h 958"/>
              <a:gd name="T36" fmla="*/ 727 w 958"/>
              <a:gd name="T37" fmla="*/ 889 h 958"/>
              <a:gd name="T38" fmla="*/ 801 w 958"/>
              <a:gd name="T39" fmla="*/ 833 h 958"/>
              <a:gd name="T40" fmla="*/ 862 w 958"/>
              <a:gd name="T41" fmla="*/ 766 h 958"/>
              <a:gd name="T42" fmla="*/ 911 w 958"/>
              <a:gd name="T43" fmla="*/ 686 h 958"/>
              <a:gd name="T44" fmla="*/ 943 w 958"/>
              <a:gd name="T45" fmla="*/ 599 h 958"/>
              <a:gd name="T46" fmla="*/ 958 w 958"/>
              <a:gd name="T47" fmla="*/ 504 h 958"/>
              <a:gd name="T48" fmla="*/ 952 w 958"/>
              <a:gd name="T49" fmla="*/ 406 h 958"/>
              <a:gd name="T50" fmla="*/ 929 w 958"/>
              <a:gd name="T51" fmla="*/ 315 h 958"/>
              <a:gd name="T52" fmla="*/ 889 w 958"/>
              <a:gd name="T53" fmla="*/ 231 h 958"/>
              <a:gd name="T54" fmla="*/ 833 w 958"/>
              <a:gd name="T55" fmla="*/ 157 h 958"/>
              <a:gd name="T56" fmla="*/ 766 w 958"/>
              <a:gd name="T57" fmla="*/ 96 h 958"/>
              <a:gd name="T58" fmla="*/ 686 w 958"/>
              <a:gd name="T59" fmla="*/ 47 h 958"/>
              <a:gd name="T60" fmla="*/ 599 w 958"/>
              <a:gd name="T61" fmla="*/ 15 h 958"/>
              <a:gd name="T62" fmla="*/ 504 w 958"/>
              <a:gd name="T63" fmla="*/ 1 h 958"/>
              <a:gd name="T64" fmla="*/ 456 w 958"/>
              <a:gd name="T65" fmla="*/ 694 h 958"/>
              <a:gd name="T66" fmla="*/ 395 w 958"/>
              <a:gd name="T67" fmla="*/ 678 h 958"/>
              <a:gd name="T68" fmla="*/ 327 w 958"/>
              <a:gd name="T69" fmla="*/ 631 h 958"/>
              <a:gd name="T70" fmla="*/ 280 w 958"/>
              <a:gd name="T71" fmla="*/ 563 h 958"/>
              <a:gd name="T72" fmla="*/ 264 w 958"/>
              <a:gd name="T73" fmla="*/ 502 h 958"/>
              <a:gd name="T74" fmla="*/ 264 w 958"/>
              <a:gd name="T75" fmla="*/ 456 h 958"/>
              <a:gd name="T76" fmla="*/ 280 w 958"/>
              <a:gd name="T77" fmla="*/ 395 h 958"/>
              <a:gd name="T78" fmla="*/ 327 w 958"/>
              <a:gd name="T79" fmla="*/ 327 h 958"/>
              <a:gd name="T80" fmla="*/ 395 w 958"/>
              <a:gd name="T81" fmla="*/ 280 h 958"/>
              <a:gd name="T82" fmla="*/ 456 w 958"/>
              <a:gd name="T83" fmla="*/ 264 h 958"/>
              <a:gd name="T84" fmla="*/ 502 w 958"/>
              <a:gd name="T85" fmla="*/ 264 h 958"/>
              <a:gd name="T86" fmla="*/ 563 w 958"/>
              <a:gd name="T87" fmla="*/ 280 h 958"/>
              <a:gd name="T88" fmla="*/ 631 w 958"/>
              <a:gd name="T89" fmla="*/ 327 h 958"/>
              <a:gd name="T90" fmla="*/ 678 w 958"/>
              <a:gd name="T91" fmla="*/ 395 h 958"/>
              <a:gd name="T92" fmla="*/ 694 w 958"/>
              <a:gd name="T93" fmla="*/ 456 h 958"/>
              <a:gd name="T94" fmla="*/ 694 w 958"/>
              <a:gd name="T95" fmla="*/ 502 h 958"/>
              <a:gd name="T96" fmla="*/ 678 w 958"/>
              <a:gd name="T97" fmla="*/ 563 h 958"/>
              <a:gd name="T98" fmla="*/ 631 w 958"/>
              <a:gd name="T99" fmla="*/ 631 h 958"/>
              <a:gd name="T100" fmla="*/ 563 w 958"/>
              <a:gd name="T101" fmla="*/ 678 h 958"/>
              <a:gd name="T102" fmla="*/ 502 w 958"/>
              <a:gd name="T103" fmla="*/ 694 h 9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58"/>
              <a:gd name="T157" fmla="*/ 0 h 958"/>
              <a:gd name="T158" fmla="*/ 958 w 958"/>
              <a:gd name="T159" fmla="*/ 958 h 9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58" h="958">
                <a:moveTo>
                  <a:pt x="479" y="0"/>
                </a:moveTo>
                <a:lnTo>
                  <a:pt x="454" y="1"/>
                </a:lnTo>
                <a:lnTo>
                  <a:pt x="430" y="2"/>
                </a:lnTo>
                <a:lnTo>
                  <a:pt x="406" y="5"/>
                </a:lnTo>
                <a:lnTo>
                  <a:pt x="382" y="10"/>
                </a:lnTo>
                <a:lnTo>
                  <a:pt x="360" y="15"/>
                </a:lnTo>
                <a:lnTo>
                  <a:pt x="336" y="22"/>
                </a:lnTo>
                <a:lnTo>
                  <a:pt x="315" y="29"/>
                </a:lnTo>
                <a:lnTo>
                  <a:pt x="292" y="38"/>
                </a:lnTo>
                <a:lnTo>
                  <a:pt x="272" y="47"/>
                </a:lnTo>
                <a:lnTo>
                  <a:pt x="250" y="58"/>
                </a:lnTo>
                <a:lnTo>
                  <a:pt x="231" y="70"/>
                </a:lnTo>
                <a:lnTo>
                  <a:pt x="212" y="82"/>
                </a:lnTo>
                <a:lnTo>
                  <a:pt x="192" y="96"/>
                </a:lnTo>
                <a:lnTo>
                  <a:pt x="174" y="110"/>
                </a:lnTo>
                <a:lnTo>
                  <a:pt x="157" y="125"/>
                </a:lnTo>
                <a:lnTo>
                  <a:pt x="141" y="141"/>
                </a:lnTo>
                <a:lnTo>
                  <a:pt x="125" y="157"/>
                </a:lnTo>
                <a:lnTo>
                  <a:pt x="110" y="174"/>
                </a:lnTo>
                <a:lnTo>
                  <a:pt x="96" y="192"/>
                </a:lnTo>
                <a:lnTo>
                  <a:pt x="82" y="212"/>
                </a:lnTo>
                <a:lnTo>
                  <a:pt x="70" y="231"/>
                </a:lnTo>
                <a:lnTo>
                  <a:pt x="58" y="250"/>
                </a:lnTo>
                <a:lnTo>
                  <a:pt x="47" y="272"/>
                </a:lnTo>
                <a:lnTo>
                  <a:pt x="38" y="292"/>
                </a:lnTo>
                <a:lnTo>
                  <a:pt x="29" y="315"/>
                </a:lnTo>
                <a:lnTo>
                  <a:pt x="22" y="336"/>
                </a:lnTo>
                <a:lnTo>
                  <a:pt x="15" y="360"/>
                </a:lnTo>
                <a:lnTo>
                  <a:pt x="10" y="382"/>
                </a:lnTo>
                <a:lnTo>
                  <a:pt x="6" y="406"/>
                </a:lnTo>
                <a:lnTo>
                  <a:pt x="2" y="430"/>
                </a:lnTo>
                <a:lnTo>
                  <a:pt x="1" y="454"/>
                </a:lnTo>
                <a:lnTo>
                  <a:pt x="0" y="479"/>
                </a:lnTo>
                <a:lnTo>
                  <a:pt x="1" y="504"/>
                </a:lnTo>
                <a:lnTo>
                  <a:pt x="2" y="528"/>
                </a:lnTo>
                <a:lnTo>
                  <a:pt x="6" y="552"/>
                </a:lnTo>
                <a:lnTo>
                  <a:pt x="10" y="576"/>
                </a:lnTo>
                <a:lnTo>
                  <a:pt x="15" y="599"/>
                </a:lnTo>
                <a:lnTo>
                  <a:pt x="22" y="622"/>
                </a:lnTo>
                <a:lnTo>
                  <a:pt x="29" y="643"/>
                </a:lnTo>
                <a:lnTo>
                  <a:pt x="38" y="666"/>
                </a:lnTo>
                <a:lnTo>
                  <a:pt x="47" y="686"/>
                </a:lnTo>
                <a:lnTo>
                  <a:pt x="58" y="708"/>
                </a:lnTo>
                <a:lnTo>
                  <a:pt x="70" y="727"/>
                </a:lnTo>
                <a:lnTo>
                  <a:pt x="82" y="746"/>
                </a:lnTo>
                <a:lnTo>
                  <a:pt x="96" y="766"/>
                </a:lnTo>
                <a:lnTo>
                  <a:pt x="110" y="784"/>
                </a:lnTo>
                <a:lnTo>
                  <a:pt x="125" y="801"/>
                </a:lnTo>
                <a:lnTo>
                  <a:pt x="141" y="817"/>
                </a:lnTo>
                <a:lnTo>
                  <a:pt x="157" y="833"/>
                </a:lnTo>
                <a:lnTo>
                  <a:pt x="174" y="848"/>
                </a:lnTo>
                <a:lnTo>
                  <a:pt x="192" y="862"/>
                </a:lnTo>
                <a:lnTo>
                  <a:pt x="212" y="876"/>
                </a:lnTo>
                <a:lnTo>
                  <a:pt x="231" y="889"/>
                </a:lnTo>
                <a:lnTo>
                  <a:pt x="250" y="900"/>
                </a:lnTo>
                <a:lnTo>
                  <a:pt x="272" y="911"/>
                </a:lnTo>
                <a:lnTo>
                  <a:pt x="292" y="920"/>
                </a:lnTo>
                <a:lnTo>
                  <a:pt x="315" y="929"/>
                </a:lnTo>
                <a:lnTo>
                  <a:pt x="336" y="936"/>
                </a:lnTo>
                <a:lnTo>
                  <a:pt x="360" y="943"/>
                </a:lnTo>
                <a:lnTo>
                  <a:pt x="382" y="948"/>
                </a:lnTo>
                <a:lnTo>
                  <a:pt x="406" y="953"/>
                </a:lnTo>
                <a:lnTo>
                  <a:pt x="430" y="956"/>
                </a:lnTo>
                <a:lnTo>
                  <a:pt x="454" y="958"/>
                </a:lnTo>
                <a:lnTo>
                  <a:pt x="479" y="958"/>
                </a:lnTo>
                <a:lnTo>
                  <a:pt x="504" y="958"/>
                </a:lnTo>
                <a:lnTo>
                  <a:pt x="528" y="956"/>
                </a:lnTo>
                <a:lnTo>
                  <a:pt x="552" y="953"/>
                </a:lnTo>
                <a:lnTo>
                  <a:pt x="576" y="948"/>
                </a:lnTo>
                <a:lnTo>
                  <a:pt x="599" y="943"/>
                </a:lnTo>
                <a:lnTo>
                  <a:pt x="622" y="936"/>
                </a:lnTo>
                <a:lnTo>
                  <a:pt x="643" y="929"/>
                </a:lnTo>
                <a:lnTo>
                  <a:pt x="666" y="920"/>
                </a:lnTo>
                <a:lnTo>
                  <a:pt x="686" y="911"/>
                </a:lnTo>
                <a:lnTo>
                  <a:pt x="708" y="900"/>
                </a:lnTo>
                <a:lnTo>
                  <a:pt x="727" y="889"/>
                </a:lnTo>
                <a:lnTo>
                  <a:pt x="746" y="876"/>
                </a:lnTo>
                <a:lnTo>
                  <a:pt x="766" y="862"/>
                </a:lnTo>
                <a:lnTo>
                  <a:pt x="784" y="848"/>
                </a:lnTo>
                <a:lnTo>
                  <a:pt x="801" y="833"/>
                </a:lnTo>
                <a:lnTo>
                  <a:pt x="817" y="817"/>
                </a:lnTo>
                <a:lnTo>
                  <a:pt x="833" y="801"/>
                </a:lnTo>
                <a:lnTo>
                  <a:pt x="848" y="784"/>
                </a:lnTo>
                <a:lnTo>
                  <a:pt x="862" y="766"/>
                </a:lnTo>
                <a:lnTo>
                  <a:pt x="876" y="746"/>
                </a:lnTo>
                <a:lnTo>
                  <a:pt x="889" y="727"/>
                </a:lnTo>
                <a:lnTo>
                  <a:pt x="900" y="708"/>
                </a:lnTo>
                <a:lnTo>
                  <a:pt x="911" y="686"/>
                </a:lnTo>
                <a:lnTo>
                  <a:pt x="920" y="666"/>
                </a:lnTo>
                <a:lnTo>
                  <a:pt x="929" y="643"/>
                </a:lnTo>
                <a:lnTo>
                  <a:pt x="936" y="622"/>
                </a:lnTo>
                <a:lnTo>
                  <a:pt x="943" y="599"/>
                </a:lnTo>
                <a:lnTo>
                  <a:pt x="948" y="576"/>
                </a:lnTo>
                <a:lnTo>
                  <a:pt x="952" y="552"/>
                </a:lnTo>
                <a:lnTo>
                  <a:pt x="956" y="528"/>
                </a:lnTo>
                <a:lnTo>
                  <a:pt x="958" y="504"/>
                </a:lnTo>
                <a:lnTo>
                  <a:pt x="958" y="479"/>
                </a:lnTo>
                <a:lnTo>
                  <a:pt x="958" y="454"/>
                </a:lnTo>
                <a:lnTo>
                  <a:pt x="956" y="430"/>
                </a:lnTo>
                <a:lnTo>
                  <a:pt x="952" y="406"/>
                </a:lnTo>
                <a:lnTo>
                  <a:pt x="948" y="382"/>
                </a:lnTo>
                <a:lnTo>
                  <a:pt x="943" y="360"/>
                </a:lnTo>
                <a:lnTo>
                  <a:pt x="936" y="336"/>
                </a:lnTo>
                <a:lnTo>
                  <a:pt x="929" y="315"/>
                </a:lnTo>
                <a:lnTo>
                  <a:pt x="920" y="292"/>
                </a:lnTo>
                <a:lnTo>
                  <a:pt x="911" y="272"/>
                </a:lnTo>
                <a:lnTo>
                  <a:pt x="900" y="250"/>
                </a:lnTo>
                <a:lnTo>
                  <a:pt x="889" y="231"/>
                </a:lnTo>
                <a:lnTo>
                  <a:pt x="876" y="212"/>
                </a:lnTo>
                <a:lnTo>
                  <a:pt x="862" y="192"/>
                </a:lnTo>
                <a:lnTo>
                  <a:pt x="848" y="174"/>
                </a:lnTo>
                <a:lnTo>
                  <a:pt x="833" y="157"/>
                </a:lnTo>
                <a:lnTo>
                  <a:pt x="817" y="141"/>
                </a:lnTo>
                <a:lnTo>
                  <a:pt x="801" y="125"/>
                </a:lnTo>
                <a:lnTo>
                  <a:pt x="784" y="110"/>
                </a:lnTo>
                <a:lnTo>
                  <a:pt x="766" y="96"/>
                </a:lnTo>
                <a:lnTo>
                  <a:pt x="746" y="82"/>
                </a:lnTo>
                <a:lnTo>
                  <a:pt x="727" y="70"/>
                </a:lnTo>
                <a:lnTo>
                  <a:pt x="708" y="58"/>
                </a:lnTo>
                <a:lnTo>
                  <a:pt x="686" y="47"/>
                </a:lnTo>
                <a:lnTo>
                  <a:pt x="666" y="38"/>
                </a:lnTo>
                <a:lnTo>
                  <a:pt x="643" y="29"/>
                </a:lnTo>
                <a:lnTo>
                  <a:pt x="622" y="22"/>
                </a:lnTo>
                <a:lnTo>
                  <a:pt x="599" y="15"/>
                </a:lnTo>
                <a:lnTo>
                  <a:pt x="576" y="10"/>
                </a:lnTo>
                <a:lnTo>
                  <a:pt x="552" y="5"/>
                </a:lnTo>
                <a:lnTo>
                  <a:pt x="528" y="2"/>
                </a:lnTo>
                <a:lnTo>
                  <a:pt x="504" y="1"/>
                </a:lnTo>
                <a:lnTo>
                  <a:pt x="479" y="0"/>
                </a:lnTo>
                <a:close/>
                <a:moveTo>
                  <a:pt x="479" y="695"/>
                </a:moveTo>
                <a:lnTo>
                  <a:pt x="468" y="695"/>
                </a:lnTo>
                <a:lnTo>
                  <a:pt x="456" y="694"/>
                </a:lnTo>
                <a:lnTo>
                  <a:pt x="446" y="693"/>
                </a:lnTo>
                <a:lnTo>
                  <a:pt x="435" y="691"/>
                </a:lnTo>
                <a:lnTo>
                  <a:pt x="415" y="685"/>
                </a:lnTo>
                <a:lnTo>
                  <a:pt x="395" y="678"/>
                </a:lnTo>
                <a:lnTo>
                  <a:pt x="376" y="669"/>
                </a:lnTo>
                <a:lnTo>
                  <a:pt x="359" y="658"/>
                </a:lnTo>
                <a:lnTo>
                  <a:pt x="342" y="645"/>
                </a:lnTo>
                <a:lnTo>
                  <a:pt x="327" y="631"/>
                </a:lnTo>
                <a:lnTo>
                  <a:pt x="313" y="616"/>
                </a:lnTo>
                <a:lnTo>
                  <a:pt x="300" y="600"/>
                </a:lnTo>
                <a:lnTo>
                  <a:pt x="289" y="582"/>
                </a:lnTo>
                <a:lnTo>
                  <a:pt x="280" y="563"/>
                </a:lnTo>
                <a:lnTo>
                  <a:pt x="273" y="543"/>
                </a:lnTo>
                <a:lnTo>
                  <a:pt x="268" y="523"/>
                </a:lnTo>
                <a:lnTo>
                  <a:pt x="265" y="512"/>
                </a:lnTo>
                <a:lnTo>
                  <a:pt x="264" y="502"/>
                </a:lnTo>
                <a:lnTo>
                  <a:pt x="263" y="490"/>
                </a:lnTo>
                <a:lnTo>
                  <a:pt x="263" y="479"/>
                </a:lnTo>
                <a:lnTo>
                  <a:pt x="263" y="468"/>
                </a:lnTo>
                <a:lnTo>
                  <a:pt x="264" y="456"/>
                </a:lnTo>
                <a:lnTo>
                  <a:pt x="265" y="446"/>
                </a:lnTo>
                <a:lnTo>
                  <a:pt x="268" y="436"/>
                </a:lnTo>
                <a:lnTo>
                  <a:pt x="273" y="415"/>
                </a:lnTo>
                <a:lnTo>
                  <a:pt x="280" y="395"/>
                </a:lnTo>
                <a:lnTo>
                  <a:pt x="289" y="376"/>
                </a:lnTo>
                <a:lnTo>
                  <a:pt x="300" y="359"/>
                </a:lnTo>
                <a:lnTo>
                  <a:pt x="313" y="342"/>
                </a:lnTo>
                <a:lnTo>
                  <a:pt x="327" y="327"/>
                </a:lnTo>
                <a:lnTo>
                  <a:pt x="342" y="313"/>
                </a:lnTo>
                <a:lnTo>
                  <a:pt x="359" y="300"/>
                </a:lnTo>
                <a:lnTo>
                  <a:pt x="376" y="289"/>
                </a:lnTo>
                <a:lnTo>
                  <a:pt x="395" y="280"/>
                </a:lnTo>
                <a:lnTo>
                  <a:pt x="415" y="273"/>
                </a:lnTo>
                <a:lnTo>
                  <a:pt x="435" y="267"/>
                </a:lnTo>
                <a:lnTo>
                  <a:pt x="446" y="265"/>
                </a:lnTo>
                <a:lnTo>
                  <a:pt x="456" y="264"/>
                </a:lnTo>
                <a:lnTo>
                  <a:pt x="468" y="263"/>
                </a:lnTo>
                <a:lnTo>
                  <a:pt x="479" y="263"/>
                </a:lnTo>
                <a:lnTo>
                  <a:pt x="490" y="263"/>
                </a:lnTo>
                <a:lnTo>
                  <a:pt x="502" y="264"/>
                </a:lnTo>
                <a:lnTo>
                  <a:pt x="512" y="265"/>
                </a:lnTo>
                <a:lnTo>
                  <a:pt x="523" y="267"/>
                </a:lnTo>
                <a:lnTo>
                  <a:pt x="543" y="273"/>
                </a:lnTo>
                <a:lnTo>
                  <a:pt x="563" y="280"/>
                </a:lnTo>
                <a:lnTo>
                  <a:pt x="582" y="289"/>
                </a:lnTo>
                <a:lnTo>
                  <a:pt x="600" y="300"/>
                </a:lnTo>
                <a:lnTo>
                  <a:pt x="616" y="313"/>
                </a:lnTo>
                <a:lnTo>
                  <a:pt x="631" y="327"/>
                </a:lnTo>
                <a:lnTo>
                  <a:pt x="645" y="342"/>
                </a:lnTo>
                <a:lnTo>
                  <a:pt x="658" y="359"/>
                </a:lnTo>
                <a:lnTo>
                  <a:pt x="669" y="376"/>
                </a:lnTo>
                <a:lnTo>
                  <a:pt x="678" y="395"/>
                </a:lnTo>
                <a:lnTo>
                  <a:pt x="685" y="415"/>
                </a:lnTo>
                <a:lnTo>
                  <a:pt x="691" y="436"/>
                </a:lnTo>
                <a:lnTo>
                  <a:pt x="693" y="446"/>
                </a:lnTo>
                <a:lnTo>
                  <a:pt x="694" y="456"/>
                </a:lnTo>
                <a:lnTo>
                  <a:pt x="695" y="468"/>
                </a:lnTo>
                <a:lnTo>
                  <a:pt x="695" y="479"/>
                </a:lnTo>
                <a:lnTo>
                  <a:pt x="695" y="490"/>
                </a:lnTo>
                <a:lnTo>
                  <a:pt x="694" y="502"/>
                </a:lnTo>
                <a:lnTo>
                  <a:pt x="693" y="512"/>
                </a:lnTo>
                <a:lnTo>
                  <a:pt x="691" y="523"/>
                </a:lnTo>
                <a:lnTo>
                  <a:pt x="685" y="543"/>
                </a:lnTo>
                <a:lnTo>
                  <a:pt x="678" y="563"/>
                </a:lnTo>
                <a:lnTo>
                  <a:pt x="669" y="582"/>
                </a:lnTo>
                <a:lnTo>
                  <a:pt x="658" y="600"/>
                </a:lnTo>
                <a:lnTo>
                  <a:pt x="645" y="616"/>
                </a:lnTo>
                <a:lnTo>
                  <a:pt x="631" y="631"/>
                </a:lnTo>
                <a:lnTo>
                  <a:pt x="616" y="645"/>
                </a:lnTo>
                <a:lnTo>
                  <a:pt x="600" y="658"/>
                </a:lnTo>
                <a:lnTo>
                  <a:pt x="582" y="669"/>
                </a:lnTo>
                <a:lnTo>
                  <a:pt x="563" y="678"/>
                </a:lnTo>
                <a:lnTo>
                  <a:pt x="543" y="685"/>
                </a:lnTo>
                <a:lnTo>
                  <a:pt x="523" y="691"/>
                </a:lnTo>
                <a:lnTo>
                  <a:pt x="512" y="693"/>
                </a:lnTo>
                <a:lnTo>
                  <a:pt x="502" y="694"/>
                </a:lnTo>
                <a:lnTo>
                  <a:pt x="490" y="695"/>
                </a:lnTo>
                <a:lnTo>
                  <a:pt x="479" y="695"/>
                </a:lnTo>
                <a:close/>
              </a:path>
            </a:pathLst>
          </a:custGeom>
          <a:solidFill>
            <a:srgbClr val="DDBB30"/>
          </a:solidFill>
          <a:ln>
            <a:noFill/>
          </a:ln>
          <a:extLst/>
        </p:spPr>
        <p:txBody>
          <a:bodyPr/>
          <a:lstStyle/>
          <a:p>
            <a:endParaRPr lang="es-MX" dirty="0"/>
          </a:p>
        </p:txBody>
      </p:sp>
      <p:sp>
        <p:nvSpPr>
          <p:cNvPr id="309" name="Rectangle 148"/>
          <p:cNvSpPr>
            <a:spLocks noGrp="1" noChangeArrowheads="1"/>
          </p:cNvSpPr>
          <p:nvPr>
            <p:ph type="title"/>
          </p:nvPr>
        </p:nvSpPr>
        <p:spPr>
          <a:xfrm>
            <a:off x="457200" y="274638"/>
            <a:ext cx="8229600" cy="1143000"/>
          </a:xfrm>
        </p:spPr>
        <p:txBody>
          <a:bodyPr/>
          <a:lstStyle/>
          <a:p>
            <a:pPr eaLnBrk="1" hangingPunct="1"/>
            <a:r>
              <a:rPr lang="es-MX" dirty="0" smtClean="0"/>
              <a:t>Pérdida de controles inhibitorios</a:t>
            </a:r>
            <a:endParaRPr lang="es-MX" sz="3800" dirty="0" smtClean="0"/>
          </a:p>
        </p:txBody>
      </p:sp>
      <p:sp>
        <p:nvSpPr>
          <p:cNvPr id="310" name="Text Box 149"/>
          <p:cNvSpPr txBox="1">
            <a:spLocks noChangeArrowheads="1"/>
          </p:cNvSpPr>
          <p:nvPr/>
        </p:nvSpPr>
        <p:spPr bwMode="auto">
          <a:xfrm>
            <a:off x="395536" y="3181223"/>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r>
              <a:rPr lang="es-MX" sz="1800" b="1" dirty="0" smtClean="0">
                <a:solidFill>
                  <a:srgbClr val="002060"/>
                </a:solidFill>
                <a:ea typeface="PMingLiU" pitchFamily="18" charset="-120"/>
              </a:rPr>
              <a:t>Normal</a:t>
            </a:r>
            <a:endParaRPr lang="es-MX" sz="1800" b="1" dirty="0">
              <a:solidFill>
                <a:srgbClr val="002060"/>
              </a:solidFill>
              <a:ea typeface="PMingLiU" pitchFamily="18" charset="-120"/>
            </a:endParaRPr>
          </a:p>
        </p:txBody>
      </p:sp>
      <p:sp>
        <p:nvSpPr>
          <p:cNvPr id="311" name="Text Box 150"/>
          <p:cNvSpPr txBox="1">
            <a:spLocks noChangeArrowheads="1"/>
          </p:cNvSpPr>
          <p:nvPr/>
        </p:nvSpPr>
        <p:spPr bwMode="auto">
          <a:xfrm>
            <a:off x="368964" y="5175123"/>
            <a:ext cx="1031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r>
              <a:rPr lang="es-MX" sz="1800" b="1" dirty="0" smtClean="0">
                <a:solidFill>
                  <a:srgbClr val="002060"/>
                </a:solidFill>
                <a:ea typeface="PMingLiU" pitchFamily="18" charset="-120"/>
              </a:rPr>
              <a:t>Dañado</a:t>
            </a:r>
            <a:endParaRPr lang="es-MX" sz="1800" b="1" dirty="0">
              <a:solidFill>
                <a:srgbClr val="002060"/>
              </a:solidFill>
              <a:ea typeface="PMingLiU" pitchFamily="18" charset="-120"/>
            </a:endParaRPr>
          </a:p>
        </p:txBody>
      </p:sp>
      <p:sp>
        <p:nvSpPr>
          <p:cNvPr id="312" name="Text Box 151"/>
          <p:cNvSpPr txBox="1">
            <a:spLocks noChangeArrowheads="1"/>
          </p:cNvSpPr>
          <p:nvPr/>
        </p:nvSpPr>
        <p:spPr bwMode="auto">
          <a:xfrm>
            <a:off x="668243" y="4066254"/>
            <a:ext cx="1959541" cy="5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b="1" dirty="0" smtClean="0">
                <a:solidFill>
                  <a:srgbClr val="002060"/>
                </a:solidFill>
                <a:ea typeface="PMingLiU" pitchFamily="18" charset="-120"/>
              </a:rPr>
              <a:t>Estímulo Innocuo o Nocivo</a:t>
            </a:r>
            <a:endParaRPr lang="es-MX" b="1" dirty="0">
              <a:solidFill>
                <a:srgbClr val="002060"/>
              </a:solidFill>
              <a:ea typeface="PMingLiU" pitchFamily="18" charset="-120"/>
            </a:endParaRPr>
          </a:p>
        </p:txBody>
      </p:sp>
      <p:sp>
        <p:nvSpPr>
          <p:cNvPr id="313" name="Text Box 152"/>
          <p:cNvSpPr txBox="1">
            <a:spLocks noChangeArrowheads="1"/>
          </p:cNvSpPr>
          <p:nvPr/>
        </p:nvSpPr>
        <p:spPr bwMode="auto">
          <a:xfrm>
            <a:off x="7193211" y="4808411"/>
            <a:ext cx="1619250" cy="881780"/>
          </a:xfrm>
          <a:prstGeom prst="rect">
            <a:avLst/>
          </a:prstGeom>
          <a:noFill/>
          <a:ln w="38100">
            <a:noFill/>
            <a:miter lim="800000"/>
            <a:headEnd/>
            <a:tailEnd/>
          </a:ln>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sz="1800" b="1" dirty="0" smtClean="0">
                <a:solidFill>
                  <a:schemeClr val="accent2"/>
                </a:solidFill>
                <a:ea typeface="PMingLiU" pitchFamily="18" charset="-120"/>
              </a:rPr>
              <a:t>Respuesta de dolor exagerada</a:t>
            </a:r>
            <a:endParaRPr lang="es-MX" sz="1800" b="1" dirty="0">
              <a:solidFill>
                <a:schemeClr val="accent2"/>
              </a:solidFill>
              <a:ea typeface="PMingLiU" pitchFamily="18" charset="-120"/>
            </a:endParaRPr>
          </a:p>
        </p:txBody>
      </p:sp>
      <p:sp>
        <p:nvSpPr>
          <p:cNvPr id="314" name="Text Box 153"/>
          <p:cNvSpPr txBox="1">
            <a:spLocks noChangeArrowheads="1"/>
          </p:cNvSpPr>
          <p:nvPr/>
        </p:nvSpPr>
        <p:spPr bwMode="auto">
          <a:xfrm>
            <a:off x="6305712" y="4981448"/>
            <a:ext cx="970137" cy="5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b="1" dirty="0" smtClean="0">
                <a:solidFill>
                  <a:srgbClr val="002060"/>
                </a:solidFill>
                <a:ea typeface="PMingLiU" pitchFamily="18" charset="-120"/>
              </a:rPr>
              <a:t>Al</a:t>
            </a:r>
          </a:p>
          <a:p>
            <a:pPr algn="ctr">
              <a:lnSpc>
                <a:spcPct val="95000"/>
              </a:lnSpc>
            </a:pPr>
            <a:r>
              <a:rPr lang="es-MX" b="1" dirty="0" smtClean="0">
                <a:solidFill>
                  <a:srgbClr val="002060"/>
                </a:solidFill>
                <a:ea typeface="PMingLiU" pitchFamily="18" charset="-120"/>
              </a:rPr>
              <a:t>Cerebro</a:t>
            </a:r>
            <a:endParaRPr lang="es-MX" b="1" dirty="0">
              <a:solidFill>
                <a:srgbClr val="002060"/>
              </a:solidFill>
              <a:ea typeface="PMingLiU" pitchFamily="18" charset="-120"/>
            </a:endParaRPr>
          </a:p>
        </p:txBody>
      </p:sp>
      <p:sp>
        <p:nvSpPr>
          <p:cNvPr id="315" name="Text Box 154"/>
          <p:cNvSpPr txBox="1">
            <a:spLocks noChangeArrowheads="1"/>
          </p:cNvSpPr>
          <p:nvPr/>
        </p:nvSpPr>
        <p:spPr bwMode="auto">
          <a:xfrm>
            <a:off x="6065605" y="3871786"/>
            <a:ext cx="1544012" cy="340863"/>
          </a:xfrm>
          <a:prstGeom prst="rect">
            <a:avLst/>
          </a:prstGeom>
          <a:noFill/>
          <a:ln w="38100">
            <a:noFill/>
            <a:miter lim="800000"/>
            <a:headEnd/>
            <a:tailEnd/>
          </a:ln>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sz="1700" b="1" dirty="0" smtClean="0">
                <a:solidFill>
                  <a:schemeClr val="accent4"/>
                </a:solidFill>
                <a:ea typeface="PMingLiU" pitchFamily="18" charset="-120"/>
              </a:rPr>
              <a:t>Descendente</a:t>
            </a:r>
            <a:endParaRPr lang="es-MX" sz="1700" b="1" dirty="0">
              <a:solidFill>
                <a:schemeClr val="accent4"/>
              </a:solidFill>
              <a:ea typeface="PMingLiU" pitchFamily="18" charset="-120"/>
            </a:endParaRPr>
          </a:p>
        </p:txBody>
      </p:sp>
      <p:sp>
        <p:nvSpPr>
          <p:cNvPr id="316" name="Text Box 155"/>
          <p:cNvSpPr txBox="1">
            <a:spLocks noChangeArrowheads="1"/>
          </p:cNvSpPr>
          <p:nvPr/>
        </p:nvSpPr>
        <p:spPr bwMode="auto">
          <a:xfrm>
            <a:off x="4210377" y="4205161"/>
            <a:ext cx="720570"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b="1" dirty="0" smtClean="0">
                <a:solidFill>
                  <a:srgbClr val="002060"/>
                </a:solidFill>
                <a:ea typeface="PMingLiU" pitchFamily="18" charset="-120"/>
              </a:rPr>
              <a:t>Local</a:t>
            </a:r>
            <a:endParaRPr lang="es-MX" b="1" dirty="0">
              <a:solidFill>
                <a:srgbClr val="002060"/>
              </a:solidFill>
              <a:ea typeface="PMingLiU" pitchFamily="18" charset="-120"/>
            </a:endParaRPr>
          </a:p>
        </p:txBody>
      </p:sp>
      <p:sp>
        <p:nvSpPr>
          <p:cNvPr id="317" name="Text Box 156"/>
          <p:cNvSpPr txBox="1">
            <a:spLocks noChangeArrowheads="1"/>
          </p:cNvSpPr>
          <p:nvPr/>
        </p:nvSpPr>
        <p:spPr bwMode="auto">
          <a:xfrm>
            <a:off x="4509273" y="1412776"/>
            <a:ext cx="2484976" cy="32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b="1" dirty="0" smtClean="0">
                <a:solidFill>
                  <a:srgbClr val="002060"/>
                </a:solidFill>
                <a:ea typeface="PMingLiU" pitchFamily="18" charset="-120"/>
              </a:rPr>
              <a:t>Neurona Cuerno Dorsal</a:t>
            </a:r>
            <a:endParaRPr lang="es-MX" b="1" dirty="0">
              <a:solidFill>
                <a:srgbClr val="002060"/>
              </a:solidFill>
              <a:ea typeface="PMingLiU" pitchFamily="18" charset="-120"/>
            </a:endParaRPr>
          </a:p>
        </p:txBody>
      </p:sp>
      <p:sp>
        <p:nvSpPr>
          <p:cNvPr id="318" name="Text Box 157"/>
          <p:cNvSpPr txBox="1">
            <a:spLocks noChangeArrowheads="1"/>
          </p:cNvSpPr>
          <p:nvPr/>
        </p:nvSpPr>
        <p:spPr bwMode="auto">
          <a:xfrm>
            <a:off x="5841768" y="1855661"/>
            <a:ext cx="1544012" cy="340863"/>
          </a:xfrm>
          <a:prstGeom prst="rect">
            <a:avLst/>
          </a:prstGeom>
          <a:noFill/>
          <a:ln w="38100">
            <a:noFill/>
            <a:miter lim="800000"/>
            <a:headEnd/>
            <a:tailEnd/>
          </a:ln>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sz="1700" b="1" dirty="0" smtClean="0">
                <a:solidFill>
                  <a:schemeClr val="accent4"/>
                </a:solidFill>
                <a:ea typeface="PMingLiU" pitchFamily="18" charset="-120"/>
              </a:rPr>
              <a:t>Descendente</a:t>
            </a:r>
            <a:endParaRPr lang="es-MX" sz="1700" b="1" dirty="0">
              <a:solidFill>
                <a:schemeClr val="accent4"/>
              </a:solidFill>
              <a:ea typeface="PMingLiU" pitchFamily="18" charset="-120"/>
            </a:endParaRPr>
          </a:p>
        </p:txBody>
      </p:sp>
      <p:sp>
        <p:nvSpPr>
          <p:cNvPr id="319" name="Text Box 158"/>
          <p:cNvSpPr txBox="1">
            <a:spLocks noChangeArrowheads="1"/>
          </p:cNvSpPr>
          <p:nvPr/>
        </p:nvSpPr>
        <p:spPr bwMode="auto">
          <a:xfrm>
            <a:off x="4210377" y="2225548"/>
            <a:ext cx="720570"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b="1" dirty="0" smtClean="0">
                <a:solidFill>
                  <a:srgbClr val="002060"/>
                </a:solidFill>
                <a:ea typeface="PMingLiU" pitchFamily="18" charset="-120"/>
              </a:rPr>
              <a:t>Local</a:t>
            </a:r>
            <a:endParaRPr lang="es-MX" b="1" dirty="0">
              <a:solidFill>
                <a:srgbClr val="002060"/>
              </a:solidFill>
              <a:ea typeface="PMingLiU" pitchFamily="18" charset="-120"/>
            </a:endParaRPr>
          </a:p>
        </p:txBody>
      </p:sp>
      <p:sp>
        <p:nvSpPr>
          <p:cNvPr id="320" name="Text Box 159"/>
          <p:cNvSpPr txBox="1">
            <a:spLocks noChangeArrowheads="1"/>
          </p:cNvSpPr>
          <p:nvPr/>
        </p:nvSpPr>
        <p:spPr bwMode="auto">
          <a:xfrm>
            <a:off x="6305712" y="2963736"/>
            <a:ext cx="970137" cy="5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b="1" dirty="0" smtClean="0">
                <a:solidFill>
                  <a:srgbClr val="002060"/>
                </a:solidFill>
                <a:ea typeface="PMingLiU" pitchFamily="18" charset="-120"/>
              </a:rPr>
              <a:t>Al </a:t>
            </a:r>
          </a:p>
          <a:p>
            <a:pPr algn="ctr">
              <a:lnSpc>
                <a:spcPct val="95000"/>
              </a:lnSpc>
            </a:pPr>
            <a:r>
              <a:rPr lang="es-MX" b="1" dirty="0" smtClean="0">
                <a:solidFill>
                  <a:srgbClr val="002060"/>
                </a:solidFill>
                <a:ea typeface="PMingLiU" pitchFamily="18" charset="-120"/>
              </a:rPr>
              <a:t>Cerebro</a:t>
            </a:r>
            <a:endParaRPr lang="es-MX" b="1" dirty="0">
              <a:solidFill>
                <a:srgbClr val="002060"/>
              </a:solidFill>
              <a:ea typeface="PMingLiU" pitchFamily="18" charset="-120"/>
            </a:endParaRPr>
          </a:p>
        </p:txBody>
      </p:sp>
      <p:sp>
        <p:nvSpPr>
          <p:cNvPr id="321" name="AutoShape 161"/>
          <p:cNvSpPr>
            <a:spLocks noChangeArrowheads="1"/>
          </p:cNvSpPr>
          <p:nvPr/>
        </p:nvSpPr>
        <p:spPr bwMode="auto">
          <a:xfrm rot="5400000">
            <a:off x="5428705" y="1964405"/>
            <a:ext cx="504825" cy="287337"/>
          </a:xfrm>
          <a:prstGeom prst="rightArrow">
            <a:avLst>
              <a:gd name="adj1" fmla="val 50000"/>
              <a:gd name="adj2" fmla="val 43923"/>
            </a:avLst>
          </a:prstGeom>
          <a:solidFill>
            <a:schemeClr val="accent4"/>
          </a:solidFill>
          <a:ln w="9525">
            <a:noFill/>
            <a:miter lim="800000"/>
            <a:headEnd/>
            <a:tailEnd/>
          </a:ln>
        </p:spPr>
        <p:txBody>
          <a:bodyPr wrap="none" anchor="ctr"/>
          <a:lstStyle/>
          <a:p>
            <a:endParaRPr lang="es-MX" dirty="0"/>
          </a:p>
        </p:txBody>
      </p:sp>
      <p:sp>
        <p:nvSpPr>
          <p:cNvPr id="322" name="AutoShape 162"/>
          <p:cNvSpPr>
            <a:spLocks noChangeArrowheads="1"/>
          </p:cNvSpPr>
          <p:nvPr/>
        </p:nvSpPr>
        <p:spPr bwMode="auto">
          <a:xfrm rot="5400000">
            <a:off x="5573167" y="3907505"/>
            <a:ext cx="504825" cy="287338"/>
          </a:xfrm>
          <a:prstGeom prst="rightArrow">
            <a:avLst>
              <a:gd name="adj1" fmla="val 50000"/>
              <a:gd name="adj2" fmla="val 43923"/>
            </a:avLst>
          </a:prstGeom>
          <a:solidFill>
            <a:schemeClr val="accent4"/>
          </a:solidFill>
          <a:ln w="9525">
            <a:noFill/>
            <a:miter lim="800000"/>
            <a:headEnd/>
            <a:tailEnd/>
          </a:ln>
        </p:spPr>
        <p:txBody>
          <a:bodyPr wrap="none" anchor="ctr"/>
          <a:lstStyle/>
          <a:p>
            <a:endParaRPr lang="es-MX" dirty="0"/>
          </a:p>
        </p:txBody>
      </p:sp>
      <p:sp>
        <p:nvSpPr>
          <p:cNvPr id="323" name="Text Box 163"/>
          <p:cNvSpPr txBox="1">
            <a:spLocks noChangeArrowheads="1"/>
          </p:cNvSpPr>
          <p:nvPr/>
        </p:nvSpPr>
        <p:spPr bwMode="auto">
          <a:xfrm>
            <a:off x="4673849" y="5822823"/>
            <a:ext cx="1800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s-MX" sz="1800" b="1" dirty="0" smtClean="0">
                <a:solidFill>
                  <a:schemeClr val="accent3"/>
                </a:solidFill>
              </a:rPr>
              <a:t>Disparo espontáneo</a:t>
            </a:r>
            <a:endParaRPr lang="es-MX" sz="1800" b="1" dirty="0">
              <a:solidFill>
                <a:schemeClr val="accent3"/>
              </a:solidFill>
            </a:endParaRPr>
          </a:p>
        </p:txBody>
      </p:sp>
    </p:spTree>
    <p:extLst>
      <p:ext uri="{BB962C8B-B14F-4D97-AF65-F5344CB8AC3E}">
        <p14:creationId xmlns:p14="http://schemas.microsoft.com/office/powerpoint/2010/main" val="139260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1364343"/>
            <a:ext cx="9144000" cy="5506798"/>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5" name="Rectangle 160"/>
          <p:cNvSpPr>
            <a:spLocks noChangeArrowheads="1"/>
          </p:cNvSpPr>
          <p:nvPr/>
        </p:nvSpPr>
        <p:spPr bwMode="auto">
          <a:xfrm>
            <a:off x="203539" y="6518765"/>
            <a:ext cx="8886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1000" dirty="0" smtClean="0">
                <a:solidFill>
                  <a:prstClr val="white"/>
                </a:solidFill>
              </a:rPr>
              <a:t>Attal N, Bouhassira D. </a:t>
            </a:r>
            <a:r>
              <a:rPr lang="en-US" sz="1000" i="1" dirty="0" smtClean="0">
                <a:solidFill>
                  <a:prstClr val="white"/>
                </a:solidFill>
              </a:rPr>
              <a:t>Acta Neurol Scand</a:t>
            </a:r>
            <a:r>
              <a:rPr lang="en-US" sz="1000" dirty="0" smtClean="0">
                <a:solidFill>
                  <a:prstClr val="white"/>
                </a:solidFill>
              </a:rPr>
              <a:t> 1999; 173:12-24; Doubell TP </a:t>
            </a:r>
            <a:r>
              <a:rPr lang="en-US" sz="1000" i="1" dirty="0" smtClean="0">
                <a:solidFill>
                  <a:prstClr val="white"/>
                </a:solidFill>
              </a:rPr>
              <a:t>et al. </a:t>
            </a:r>
            <a:r>
              <a:rPr lang="en-US" sz="1000" dirty="0" smtClean="0">
                <a:solidFill>
                  <a:prstClr val="white"/>
                </a:solidFill>
              </a:rPr>
              <a:t>In: Wall PD, Melzack R (eds). </a:t>
            </a:r>
            <a:br>
              <a:rPr lang="en-US" sz="1000" dirty="0" smtClean="0">
                <a:solidFill>
                  <a:prstClr val="white"/>
                </a:solidFill>
              </a:rPr>
            </a:br>
            <a:r>
              <a:rPr lang="en-US" sz="1000" i="1" dirty="0" smtClean="0">
                <a:solidFill>
                  <a:prstClr val="white"/>
                </a:solidFill>
              </a:rPr>
              <a:t>Textbook of Dolor</a:t>
            </a:r>
            <a:r>
              <a:rPr lang="en-US" sz="1000" dirty="0" smtClean="0">
                <a:solidFill>
                  <a:prstClr val="white"/>
                </a:solidFill>
              </a:rPr>
              <a:t>. 4th ed. Harcourt Publishers Limited; Edinburgh, UK: 1999; </a:t>
            </a:r>
            <a:r>
              <a:rPr lang="en-GB" sz="1000" dirty="0" smtClean="0">
                <a:solidFill>
                  <a:prstClr val="white"/>
                </a:solidFill>
              </a:rPr>
              <a:t>Woolf </a:t>
            </a:r>
            <a:r>
              <a:rPr lang="en-GB" sz="1000" dirty="0">
                <a:solidFill>
                  <a:prstClr val="white"/>
                </a:solidFill>
              </a:rPr>
              <a:t>CJ, Mannion RJ. </a:t>
            </a:r>
            <a:r>
              <a:rPr lang="en-GB" sz="1000" i="1" dirty="0" smtClean="0">
                <a:solidFill>
                  <a:prstClr val="white"/>
                </a:solidFill>
              </a:rPr>
              <a:t>Lancet</a:t>
            </a:r>
            <a:r>
              <a:rPr lang="en-GB" sz="1000" dirty="0" smtClean="0">
                <a:solidFill>
                  <a:prstClr val="white"/>
                </a:solidFill>
              </a:rPr>
              <a:t> </a:t>
            </a:r>
            <a:r>
              <a:rPr lang="en-GB" sz="1000" dirty="0">
                <a:solidFill>
                  <a:prstClr val="white"/>
                </a:solidFill>
              </a:rPr>
              <a:t>1999; 353(9168):1959-64.</a:t>
            </a:r>
            <a:endParaRPr lang="en-US" sz="1000" dirty="0">
              <a:solidFill>
                <a:prstClr val="white"/>
              </a:solidFill>
            </a:endParaRPr>
          </a:p>
        </p:txBody>
      </p:sp>
      <p:pic>
        <p:nvPicPr>
          <p:cNvPr id="52"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pic>
        <p:nvPicPr>
          <p:cNvPr id="53" name="Picture 48" descr="Revision_06"/>
          <p:cNvPicPr>
            <a:picLocks noChangeAspect="1" noChangeArrowheads="1"/>
          </p:cNvPicPr>
          <p:nvPr/>
        </p:nvPicPr>
        <p:blipFill>
          <a:blip r:embed="rId4" cstate="print"/>
          <a:srcRect l="893" t="25626" r="1190" b="7396"/>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54" name="Text Box 3"/>
          <p:cNvSpPr txBox="1">
            <a:spLocks noChangeArrowheads="1"/>
          </p:cNvSpPr>
          <p:nvPr/>
        </p:nvSpPr>
        <p:spPr bwMode="auto">
          <a:xfrm>
            <a:off x="2849563" y="5489575"/>
            <a:ext cx="2401887" cy="304800"/>
          </a:xfrm>
          <a:prstGeom prst="rect">
            <a:avLst/>
          </a:prstGeom>
          <a:noFill/>
          <a:ln w="9525">
            <a:noFill/>
            <a:miter lim="800000"/>
            <a:headEnd/>
            <a:tailEnd/>
          </a:ln>
          <a:effectLst/>
        </p:spPr>
        <p:txBody>
          <a:bodyPr>
            <a:spAutoFit/>
          </a:bodyPr>
          <a:lstStyle/>
          <a:p>
            <a:pPr>
              <a:defRPr/>
            </a:pPr>
            <a:r>
              <a:rPr lang="es-MX" sz="1400" b="1" dirty="0" smtClean="0">
                <a:solidFill>
                  <a:srgbClr val="FFFFFF"/>
                </a:solidFill>
              </a:rPr>
              <a:t>Fibra aferente nociceptiva</a:t>
            </a:r>
            <a:endParaRPr lang="es-MX" sz="1400" b="1" dirty="0">
              <a:solidFill>
                <a:srgbClr val="FFFFFF"/>
              </a:solidFill>
            </a:endParaRPr>
          </a:p>
        </p:txBody>
      </p:sp>
      <p:sp>
        <p:nvSpPr>
          <p:cNvPr id="56" name="Rectangle 20"/>
          <p:cNvSpPr>
            <a:spLocks noGrp="1" noChangeArrowheads="1"/>
          </p:cNvSpPr>
          <p:nvPr>
            <p:ph type="title"/>
          </p:nvPr>
        </p:nvSpPr>
        <p:spPr>
          <a:xfrm>
            <a:off x="457200" y="332656"/>
            <a:ext cx="8229600" cy="874713"/>
          </a:xfrm>
        </p:spPr>
        <p:txBody>
          <a:bodyPr>
            <a:noAutofit/>
          </a:bodyPr>
          <a:lstStyle/>
          <a:p>
            <a:r>
              <a:rPr lang="es-MX" sz="4000" dirty="0" smtClean="0"/>
              <a:t>Pérdida de Control Inhibitorio: Desinhibición</a:t>
            </a:r>
          </a:p>
        </p:txBody>
      </p:sp>
      <p:sp>
        <p:nvSpPr>
          <p:cNvPr id="57" name="Text Box 19"/>
          <p:cNvSpPr txBox="1">
            <a:spLocks noChangeArrowheads="1"/>
          </p:cNvSpPr>
          <p:nvPr/>
        </p:nvSpPr>
        <p:spPr bwMode="auto">
          <a:xfrm>
            <a:off x="674688" y="3602285"/>
            <a:ext cx="1161008" cy="523220"/>
          </a:xfrm>
          <a:prstGeom prst="rect">
            <a:avLst/>
          </a:prstGeom>
          <a:noFill/>
          <a:ln w="9525">
            <a:noFill/>
            <a:miter lim="800000"/>
            <a:headEnd/>
            <a:tailEnd/>
          </a:ln>
          <a:effectLst/>
        </p:spPr>
        <p:txBody>
          <a:bodyPr wrap="square">
            <a:spAutoFit/>
          </a:bodyPr>
          <a:lstStyle/>
          <a:p>
            <a:pPr eaLnBrk="0" hangingPunct="0">
              <a:defRPr/>
            </a:pPr>
            <a:r>
              <a:rPr lang="es-MX" sz="1400" b="1" dirty="0" smtClean="0">
                <a:solidFill>
                  <a:srgbClr val="FFFFFF"/>
                </a:solidFill>
              </a:rPr>
              <a:t>Estímulo nocivo</a:t>
            </a:r>
            <a:endParaRPr lang="es-MX" sz="1400" b="1" dirty="0">
              <a:solidFill>
                <a:srgbClr val="FFFFFF"/>
              </a:solidFill>
            </a:endParaRPr>
          </a:p>
        </p:txBody>
      </p:sp>
      <p:sp>
        <p:nvSpPr>
          <p:cNvPr id="58" name="AutoShape 22"/>
          <p:cNvSpPr>
            <a:spLocks noChangeArrowheads="1"/>
          </p:cNvSpPr>
          <p:nvPr/>
        </p:nvSpPr>
        <p:spPr bwMode="auto">
          <a:xfrm rot="19768217" flipV="1">
            <a:off x="1065213" y="5675313"/>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rot="10800000" wrap="none" anchor="ctr"/>
          <a:lstStyle/>
          <a:p>
            <a:pPr eaLnBrk="0" hangingPunct="0">
              <a:defRPr/>
            </a:pPr>
            <a:endParaRPr lang="es-MX" sz="1400" b="1" dirty="0">
              <a:solidFill>
                <a:srgbClr val="FFFFFF"/>
              </a:solidFill>
            </a:endParaRPr>
          </a:p>
        </p:txBody>
      </p:sp>
      <p:sp>
        <p:nvSpPr>
          <p:cNvPr id="59" name="AutoShape 23"/>
          <p:cNvSpPr>
            <a:spLocks noChangeArrowheads="1"/>
          </p:cNvSpPr>
          <p:nvPr/>
        </p:nvSpPr>
        <p:spPr bwMode="auto">
          <a:xfrm rot="3196011" flipV="1">
            <a:off x="1047750" y="4619625"/>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endParaRPr>
          </a:p>
        </p:txBody>
      </p:sp>
      <p:sp>
        <p:nvSpPr>
          <p:cNvPr id="60" name="AutoShape 24"/>
          <p:cNvSpPr>
            <a:spLocks noChangeArrowheads="1"/>
          </p:cNvSpPr>
          <p:nvPr/>
        </p:nvSpPr>
        <p:spPr bwMode="auto">
          <a:xfrm rot="19678889">
            <a:off x="908049" y="5304302"/>
            <a:ext cx="366713" cy="157163"/>
          </a:xfrm>
          <a:prstGeom prst="rightArrow">
            <a:avLst>
              <a:gd name="adj1" fmla="val 50000"/>
              <a:gd name="adj2" fmla="val 58333"/>
            </a:avLst>
          </a:prstGeom>
          <a:solidFill>
            <a:srgbClr val="FFFFFF"/>
          </a:solidFill>
          <a:ln w="9525">
            <a:noFill/>
            <a:miter lim="800000"/>
            <a:headEnd/>
            <a:tailEnd/>
          </a:ln>
          <a:effectLst>
            <a:prstShdw prst="shdw17" dist="17961" dir="2700000">
              <a:srgbClr val="FFFFFF">
                <a:gamma/>
                <a:shade val="60000"/>
                <a:invGamma/>
              </a:srgbClr>
            </a:prstShdw>
          </a:effectLst>
        </p:spPr>
        <p:txBody>
          <a:bodyPr wrap="none" anchor="ctr"/>
          <a:lstStyle/>
          <a:p>
            <a:pPr eaLnBrk="0" hangingPunct="0">
              <a:defRPr/>
            </a:pPr>
            <a:endParaRPr lang="es-MX" sz="1400" b="1" dirty="0">
              <a:solidFill>
                <a:srgbClr val="FFFFFF"/>
              </a:solidFill>
            </a:endParaRPr>
          </a:p>
        </p:txBody>
      </p:sp>
      <p:sp>
        <p:nvSpPr>
          <p:cNvPr id="61" name="Text Box 25"/>
          <p:cNvSpPr txBox="1">
            <a:spLocks noChangeArrowheads="1"/>
          </p:cNvSpPr>
          <p:nvPr/>
        </p:nvSpPr>
        <p:spPr bwMode="auto">
          <a:xfrm>
            <a:off x="5396226" y="4229100"/>
            <a:ext cx="1425262" cy="646331"/>
          </a:xfrm>
          <a:prstGeom prst="rect">
            <a:avLst/>
          </a:prstGeom>
          <a:noFill/>
          <a:ln w="9525">
            <a:noFill/>
            <a:miter lim="800000"/>
            <a:headEnd/>
            <a:tailEnd/>
          </a:ln>
          <a:effectLst/>
        </p:spPr>
        <p:txBody>
          <a:bodyPr wrap="none">
            <a:spAutoFit/>
          </a:bodyPr>
          <a:lstStyle/>
          <a:p>
            <a:pPr algn="r" eaLnBrk="0" hangingPunct="0">
              <a:defRPr/>
            </a:pPr>
            <a:r>
              <a:rPr lang="es-MX" b="1" dirty="0" smtClean="0">
                <a:solidFill>
                  <a:srgbClr val="FF99CC"/>
                </a:solidFill>
              </a:rPr>
              <a:t>Modulación</a:t>
            </a:r>
          </a:p>
          <a:p>
            <a:pPr algn="r" eaLnBrk="0" hangingPunct="0">
              <a:defRPr/>
            </a:pPr>
            <a:r>
              <a:rPr lang="es-MX" b="1" dirty="0" smtClean="0">
                <a:solidFill>
                  <a:srgbClr val="FF99CC"/>
                </a:solidFill>
              </a:rPr>
              <a:t>Descendente</a:t>
            </a:r>
            <a:endParaRPr lang="es-MX" b="1" dirty="0">
              <a:solidFill>
                <a:srgbClr val="FF99CC"/>
              </a:solidFill>
            </a:endParaRPr>
          </a:p>
        </p:txBody>
      </p:sp>
      <p:sp>
        <p:nvSpPr>
          <p:cNvPr id="62" name="Text Box 26"/>
          <p:cNvSpPr txBox="1">
            <a:spLocks noChangeArrowheads="1"/>
          </p:cNvSpPr>
          <p:nvPr/>
        </p:nvSpPr>
        <p:spPr bwMode="auto">
          <a:xfrm>
            <a:off x="7232650" y="4229100"/>
            <a:ext cx="1659830" cy="646331"/>
          </a:xfrm>
          <a:prstGeom prst="rect">
            <a:avLst/>
          </a:prstGeom>
          <a:noFill/>
          <a:ln w="9525">
            <a:noFill/>
            <a:miter lim="800000"/>
            <a:headEnd/>
            <a:tailEnd/>
          </a:ln>
          <a:effectLst/>
        </p:spPr>
        <p:txBody>
          <a:bodyPr wrap="square">
            <a:spAutoFit/>
          </a:bodyPr>
          <a:lstStyle/>
          <a:p>
            <a:pPr eaLnBrk="0" hangingPunct="0">
              <a:defRPr/>
            </a:pPr>
            <a:r>
              <a:rPr lang="es-MX" b="1" dirty="0" smtClean="0">
                <a:solidFill>
                  <a:srgbClr val="FF99CC"/>
                </a:solidFill>
              </a:rPr>
              <a:t>Estímulo ascendente</a:t>
            </a:r>
            <a:endParaRPr lang="es-MX" b="1" dirty="0">
              <a:solidFill>
                <a:srgbClr val="FF99CC"/>
              </a:solidFill>
            </a:endParaRPr>
          </a:p>
        </p:txBody>
      </p:sp>
      <p:sp>
        <p:nvSpPr>
          <p:cNvPr id="63" name="Text Box 29"/>
          <p:cNvSpPr txBox="1">
            <a:spLocks noChangeArrowheads="1"/>
          </p:cNvSpPr>
          <p:nvPr/>
        </p:nvSpPr>
        <p:spPr bwMode="auto">
          <a:xfrm>
            <a:off x="6319838" y="5730875"/>
            <a:ext cx="1329210"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Médula espinal</a:t>
            </a:r>
            <a:endParaRPr lang="es-MX" sz="1400" b="1" dirty="0">
              <a:solidFill>
                <a:srgbClr val="FFFFFF"/>
              </a:solidFill>
            </a:endParaRPr>
          </a:p>
        </p:txBody>
      </p:sp>
      <p:sp>
        <p:nvSpPr>
          <p:cNvPr id="64" name="Oval 51"/>
          <p:cNvSpPr>
            <a:spLocks noChangeArrowheads="1"/>
          </p:cNvSpPr>
          <p:nvPr/>
        </p:nvSpPr>
        <p:spPr bwMode="auto">
          <a:xfrm>
            <a:off x="6205538" y="509587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65" name="Freeform 53"/>
          <p:cNvSpPr>
            <a:spLocks/>
          </p:cNvSpPr>
          <p:nvPr/>
        </p:nvSpPr>
        <p:spPr bwMode="auto">
          <a:xfrm>
            <a:off x="6265863" y="5075238"/>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66" name="AutoShape 56"/>
          <p:cNvSpPr>
            <a:spLocks noChangeArrowheads="1"/>
          </p:cNvSpPr>
          <p:nvPr/>
        </p:nvSpPr>
        <p:spPr bwMode="auto">
          <a:xfrm>
            <a:off x="6745288" y="5040313"/>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67" name="Oval 57"/>
          <p:cNvSpPr>
            <a:spLocks noChangeArrowheads="1"/>
          </p:cNvSpPr>
          <p:nvPr/>
        </p:nvSpPr>
        <p:spPr bwMode="auto">
          <a:xfrm>
            <a:off x="6765925" y="508635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68" name="AutoShape 58"/>
          <p:cNvSpPr>
            <a:spLocks noChangeArrowheads="1"/>
          </p:cNvSpPr>
          <p:nvPr/>
        </p:nvSpPr>
        <p:spPr bwMode="auto">
          <a:xfrm rot="15931388">
            <a:off x="6712745" y="5072856"/>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69" name="Line 60"/>
          <p:cNvSpPr>
            <a:spLocks noChangeShapeType="1"/>
          </p:cNvSpPr>
          <p:nvPr/>
        </p:nvSpPr>
        <p:spPr bwMode="auto">
          <a:xfrm flipV="1">
            <a:off x="7243763" y="2678113"/>
            <a:ext cx="0" cy="2447925"/>
          </a:xfrm>
          <a:prstGeom prst="line">
            <a:avLst/>
          </a:prstGeom>
          <a:noFill/>
          <a:ln w="19050">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70" name="Line 61"/>
          <p:cNvSpPr>
            <a:spLocks noChangeShapeType="1"/>
          </p:cNvSpPr>
          <p:nvPr/>
        </p:nvSpPr>
        <p:spPr bwMode="auto">
          <a:xfrm flipH="1" flipV="1">
            <a:off x="6804248" y="2132856"/>
            <a:ext cx="7715" cy="2921744"/>
          </a:xfrm>
          <a:prstGeom prst="line">
            <a:avLst/>
          </a:prstGeom>
          <a:noFill/>
          <a:ln w="19050">
            <a:solidFill>
              <a:srgbClr val="00B050"/>
            </a:solidFill>
            <a:round/>
            <a:headEnd/>
            <a:tailEnd/>
          </a:ln>
          <a:effectLst/>
        </p:spPr>
        <p:txBody>
          <a:bodyPr/>
          <a:lstStyle/>
          <a:p>
            <a:pPr eaLnBrk="0" hangingPunct="0">
              <a:defRPr/>
            </a:pPr>
            <a:endParaRPr lang="es-MX" sz="1600" dirty="0">
              <a:solidFill>
                <a:srgbClr val="FFFFFF"/>
              </a:solidFill>
            </a:endParaRPr>
          </a:p>
        </p:txBody>
      </p:sp>
      <p:sp>
        <p:nvSpPr>
          <p:cNvPr id="71" name="Freeform 63"/>
          <p:cNvSpPr>
            <a:spLocks/>
          </p:cNvSpPr>
          <p:nvPr/>
        </p:nvSpPr>
        <p:spPr bwMode="auto">
          <a:xfrm>
            <a:off x="6804025" y="5114925"/>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72"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73" name="Oval 65"/>
          <p:cNvSpPr>
            <a:spLocks noChangeArrowheads="1"/>
          </p:cNvSpPr>
          <p:nvPr/>
        </p:nvSpPr>
        <p:spPr bwMode="auto">
          <a:xfrm>
            <a:off x="1512888" y="545782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pic>
        <p:nvPicPr>
          <p:cNvPr id="74" name="Picture 67" descr="pain"/>
          <p:cNvPicPr>
            <a:picLocks noChangeAspect="1" noChangeArrowheads="1"/>
          </p:cNvPicPr>
          <p:nvPr/>
        </p:nvPicPr>
        <p:blipFill>
          <a:blip r:embed="rId5" cstate="print"/>
          <a:srcRect/>
          <a:stretch>
            <a:fillRect/>
          </a:stretch>
        </p:blipFill>
        <p:spPr bwMode="auto">
          <a:xfrm>
            <a:off x="6248400" y="1685925"/>
            <a:ext cx="1436688" cy="1144588"/>
          </a:xfrm>
          <a:prstGeom prst="rect">
            <a:avLst/>
          </a:prstGeom>
          <a:noFill/>
          <a:ln w="9525">
            <a:noFill/>
            <a:miter lim="800000"/>
            <a:headEnd/>
            <a:tailEnd/>
          </a:ln>
        </p:spPr>
      </p:pic>
      <p:sp>
        <p:nvSpPr>
          <p:cNvPr id="75"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 </a:t>
            </a:r>
            <a:endParaRPr lang="es-MX" sz="1400" b="1" dirty="0">
              <a:solidFill>
                <a:srgbClr val="FFFFFF"/>
              </a:solidFill>
            </a:endParaRPr>
          </a:p>
        </p:txBody>
      </p:sp>
      <p:sp>
        <p:nvSpPr>
          <p:cNvPr id="76" name="TextBox 29"/>
          <p:cNvSpPr txBox="1"/>
          <p:nvPr/>
        </p:nvSpPr>
        <p:spPr>
          <a:xfrm>
            <a:off x="1331640" y="4509120"/>
            <a:ext cx="1440160" cy="369332"/>
          </a:xfrm>
          <a:prstGeom prst="rect">
            <a:avLst/>
          </a:prstGeom>
          <a:noFill/>
        </p:spPr>
        <p:txBody>
          <a:bodyPr wrap="square" rtlCol="0">
            <a:spAutoFit/>
          </a:bodyPr>
          <a:lstStyle/>
          <a:p>
            <a:r>
              <a:rPr lang="es-MX" b="1" dirty="0" smtClean="0">
                <a:solidFill>
                  <a:srgbClr val="FF99CC"/>
                </a:solidFill>
              </a:rPr>
              <a:t>Transducción</a:t>
            </a:r>
            <a:endParaRPr lang="es-MX" b="1" dirty="0">
              <a:solidFill>
                <a:srgbClr val="FF99CC"/>
              </a:solidFill>
            </a:endParaRPr>
          </a:p>
        </p:txBody>
      </p:sp>
      <p:sp>
        <p:nvSpPr>
          <p:cNvPr id="77" name="Freeform 31"/>
          <p:cNvSpPr/>
          <p:nvPr/>
        </p:nvSpPr>
        <p:spPr>
          <a:xfrm>
            <a:off x="3419872" y="4797152"/>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78" name="TextBox 32"/>
          <p:cNvSpPr txBox="1"/>
          <p:nvPr/>
        </p:nvSpPr>
        <p:spPr>
          <a:xfrm>
            <a:off x="3275856" y="4437112"/>
            <a:ext cx="1506488" cy="369332"/>
          </a:xfrm>
          <a:prstGeom prst="rect">
            <a:avLst/>
          </a:prstGeom>
          <a:noFill/>
        </p:spPr>
        <p:txBody>
          <a:bodyPr wrap="square" rtlCol="0">
            <a:spAutoFit/>
          </a:bodyPr>
          <a:lstStyle/>
          <a:p>
            <a:r>
              <a:rPr lang="es-MX" b="1" dirty="0" smtClean="0">
                <a:solidFill>
                  <a:srgbClr val="FF99CC"/>
                </a:solidFill>
              </a:rPr>
              <a:t>Transmisión</a:t>
            </a:r>
            <a:endParaRPr lang="es-MX" b="1" dirty="0">
              <a:solidFill>
                <a:srgbClr val="FF99CC"/>
              </a:solidFill>
            </a:endParaRPr>
          </a:p>
        </p:txBody>
      </p:sp>
      <p:sp>
        <p:nvSpPr>
          <p:cNvPr id="79" name="TextBox 33"/>
          <p:cNvSpPr txBox="1"/>
          <p:nvPr/>
        </p:nvSpPr>
        <p:spPr>
          <a:xfrm>
            <a:off x="7164288" y="1772816"/>
            <a:ext cx="1643162" cy="307777"/>
          </a:xfrm>
          <a:prstGeom prst="rect">
            <a:avLst/>
          </a:prstGeom>
          <a:noFill/>
        </p:spPr>
        <p:txBody>
          <a:bodyPr wrap="square" rtlCol="0">
            <a:spAutoFit/>
          </a:bodyPr>
          <a:lstStyle/>
          <a:p>
            <a:r>
              <a:rPr lang="es-MX" sz="1400" b="1" dirty="0" smtClean="0">
                <a:solidFill>
                  <a:prstClr val="white"/>
                </a:solidFill>
              </a:rPr>
              <a:t>Cerebro</a:t>
            </a:r>
            <a:endParaRPr lang="es-MX" sz="1400" b="1" dirty="0">
              <a:solidFill>
                <a:prstClr val="white"/>
              </a:solidFill>
            </a:endParaRPr>
          </a:p>
        </p:txBody>
      </p:sp>
      <p:sp>
        <p:nvSpPr>
          <p:cNvPr id="80"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81" name="Freeform 40"/>
          <p:cNvSpPr/>
          <p:nvPr/>
        </p:nvSpPr>
        <p:spPr>
          <a:xfrm>
            <a:off x="6156176" y="4725144"/>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82" name="Freeform 41"/>
          <p:cNvSpPr/>
          <p:nvPr/>
        </p:nvSpPr>
        <p:spPr>
          <a:xfrm>
            <a:off x="7236296" y="3861048"/>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83" name="Freeform 42"/>
          <p:cNvSpPr/>
          <p:nvPr/>
        </p:nvSpPr>
        <p:spPr>
          <a:xfrm>
            <a:off x="7524328" y="2132856"/>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84" name="AutoShape 23"/>
          <p:cNvSpPr>
            <a:spLocks noChangeArrowheads="1"/>
          </p:cNvSpPr>
          <p:nvPr/>
        </p:nvSpPr>
        <p:spPr bwMode="auto">
          <a:xfrm rot="322006" flipV="1">
            <a:off x="906837" y="4896784"/>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endParaRPr>
          </a:p>
        </p:txBody>
      </p:sp>
      <p:pic>
        <p:nvPicPr>
          <p:cNvPr id="85" name="Picture 2" descr="C:\Users\RCowan\AppData\Local\Microsoft\Windows\Temporary Internet Files\Content.IE5\10GUDHJZ\MC90043260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74688" y="4041068"/>
            <a:ext cx="576063" cy="60959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5" descr="C:\Users\RCowan\AppData\Local\Microsoft\Windows\Temporary Internet Files\Content.IE5\KOWZG1UZ\MC900434816[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802" y="4614716"/>
            <a:ext cx="500209" cy="500209"/>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9" descr="C:\Users\RCowan\AppData\Local\Microsoft\Windows\Temporary Internet Files\Content.IE5\MY8ODV9I\MC90001291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300" y="5202237"/>
            <a:ext cx="500833" cy="417512"/>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3" descr="C:\Users\RCowan\AppData\Local\Microsoft\Windows\Temporary Internet Files\Content.IE5\10GUDHJZ\MC900436892[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716" y="5633357"/>
            <a:ext cx="488950" cy="488950"/>
          </a:xfrm>
          <a:prstGeom prst="rect">
            <a:avLst/>
          </a:prstGeom>
          <a:noFill/>
          <a:extLst>
            <a:ext uri="{909E8E84-426E-40DD-AFC4-6F175D3DCCD1}">
              <a14:hiddenFill xmlns:a14="http://schemas.microsoft.com/office/drawing/2010/main">
                <a:solidFill>
                  <a:srgbClr val="FFFFFF"/>
                </a:solidFill>
              </a14:hiddenFill>
            </a:ext>
          </a:extLst>
        </p:spPr>
      </p:pic>
      <p:sp>
        <p:nvSpPr>
          <p:cNvPr id="89" name="Text Box 26"/>
          <p:cNvSpPr txBox="1">
            <a:spLocks noChangeArrowheads="1"/>
          </p:cNvSpPr>
          <p:nvPr/>
        </p:nvSpPr>
        <p:spPr bwMode="auto">
          <a:xfrm>
            <a:off x="7534238" y="2563309"/>
            <a:ext cx="184731" cy="369332"/>
          </a:xfrm>
          <a:prstGeom prst="rect">
            <a:avLst/>
          </a:prstGeom>
          <a:noFill/>
          <a:ln w="9525">
            <a:noFill/>
            <a:miter lim="800000"/>
            <a:headEnd/>
            <a:tailEnd/>
          </a:ln>
          <a:effectLst/>
        </p:spPr>
        <p:txBody>
          <a:bodyPr wrap="none">
            <a:spAutoFit/>
          </a:bodyPr>
          <a:lstStyle/>
          <a:p>
            <a:pPr eaLnBrk="0" hangingPunct="0">
              <a:defRPr/>
            </a:pPr>
            <a:endParaRPr lang="es-MX" b="1" dirty="0">
              <a:solidFill>
                <a:srgbClr val="FF99CC"/>
              </a:solidFill>
            </a:endParaRPr>
          </a:p>
        </p:txBody>
      </p:sp>
      <p:sp>
        <p:nvSpPr>
          <p:cNvPr id="90" name="Rectangle 45"/>
          <p:cNvSpPr/>
          <p:nvPr/>
        </p:nvSpPr>
        <p:spPr>
          <a:xfrm>
            <a:off x="1979712" y="1889471"/>
            <a:ext cx="3816424" cy="1089529"/>
          </a:xfrm>
          <a:prstGeom prst="rect">
            <a:avLst/>
          </a:prstGeom>
        </p:spPr>
        <p:txBody>
          <a:bodyPr wrap="square">
            <a:spAutoFit/>
          </a:bodyPr>
          <a:lstStyle/>
          <a:p>
            <a:pPr algn="ctr" defTabSz="815975" eaLnBrk="0" hangingPunct="0">
              <a:spcAft>
                <a:spcPct val="30000"/>
              </a:spcAft>
              <a:buClr>
                <a:srgbClr val="0191CD"/>
              </a:buClr>
            </a:pPr>
            <a:r>
              <a:rPr lang="es-MX" b="1" u="sng" dirty="0" smtClean="0">
                <a:solidFill>
                  <a:srgbClr val="C03932">
                    <a:lumMod val="40000"/>
                    <a:lumOff val="60000"/>
                  </a:srgbClr>
                </a:solidFill>
              </a:rPr>
              <a:t>Opciones de tratamiento del dolor</a:t>
            </a:r>
          </a:p>
          <a:p>
            <a:pPr marL="285750" indent="-285750" defTabSz="815975" eaLnBrk="0" hangingPunct="0">
              <a:spcAft>
                <a:spcPct val="30000"/>
              </a:spcAft>
              <a:buClr>
                <a:srgbClr val="0191CD"/>
              </a:buClr>
              <a:buFont typeface="Arial" pitchFamily="34" charset="0"/>
              <a:buChar char="•"/>
            </a:pPr>
            <a:r>
              <a:rPr lang="es-MX" dirty="0" smtClean="0">
                <a:solidFill>
                  <a:srgbClr val="C03932">
                    <a:lumMod val="40000"/>
                    <a:lumOff val="60000"/>
                  </a:srgbClr>
                </a:solidFill>
              </a:rPr>
              <a:t>Inhibidores α</a:t>
            </a:r>
            <a:r>
              <a:rPr lang="es-MX" baseline="-25000" dirty="0" smtClean="0">
                <a:solidFill>
                  <a:srgbClr val="C03932">
                    <a:lumMod val="40000"/>
                    <a:lumOff val="60000"/>
                  </a:srgbClr>
                </a:solidFill>
              </a:rPr>
              <a:t>2</a:t>
            </a:r>
            <a:r>
              <a:rPr lang="es-MX" dirty="0" smtClean="0">
                <a:solidFill>
                  <a:srgbClr val="C03932">
                    <a:lumMod val="40000"/>
                    <a:lumOff val="60000"/>
                  </a:srgbClr>
                </a:solidFill>
              </a:rPr>
              <a:t>δ</a:t>
            </a:r>
          </a:p>
          <a:p>
            <a:pPr marL="285750" indent="-285750" defTabSz="815975" eaLnBrk="0" hangingPunct="0">
              <a:spcAft>
                <a:spcPct val="30000"/>
              </a:spcAft>
              <a:buClr>
                <a:srgbClr val="0191CD"/>
              </a:buClr>
              <a:buFont typeface="Arial" pitchFamily="34" charset="0"/>
              <a:buChar char="•"/>
            </a:pPr>
            <a:r>
              <a:rPr lang="es-MX" dirty="0" smtClean="0">
                <a:solidFill>
                  <a:srgbClr val="C03932">
                    <a:lumMod val="40000"/>
                    <a:lumOff val="60000"/>
                  </a:srgbClr>
                </a:solidFill>
              </a:rPr>
              <a:t>Antidepresivos</a:t>
            </a:r>
            <a:endParaRPr lang="es-MX" b="1" u="sng" dirty="0" smtClean="0">
              <a:solidFill>
                <a:srgbClr val="C03932"/>
              </a:solidFill>
            </a:endParaRPr>
          </a:p>
        </p:txBody>
      </p:sp>
      <p:sp>
        <p:nvSpPr>
          <p:cNvPr id="91" name="Rectangle 1"/>
          <p:cNvSpPr/>
          <p:nvPr/>
        </p:nvSpPr>
        <p:spPr>
          <a:xfrm>
            <a:off x="6596630" y="3451473"/>
            <a:ext cx="495650" cy="769441"/>
          </a:xfrm>
          <a:prstGeom prst="rect">
            <a:avLst/>
          </a:prstGeom>
        </p:spPr>
        <p:txBody>
          <a:bodyPr wrap="none">
            <a:spAutoFit/>
          </a:bodyPr>
          <a:lstStyle/>
          <a:p>
            <a:pPr algn="ctr">
              <a:defRPr/>
            </a:pPr>
            <a:r>
              <a:rPr lang="es-MX" sz="4400" b="1" dirty="0" smtClean="0">
                <a:solidFill>
                  <a:prstClr val="white"/>
                </a:solidFill>
              </a:rPr>
              <a:t>X</a:t>
            </a:r>
            <a:endParaRPr lang="es-MX" sz="4400" b="1" dirty="0">
              <a:solidFill>
                <a:prstClr val="white"/>
              </a:solidFill>
            </a:endParaRPr>
          </a:p>
        </p:txBody>
      </p:sp>
      <p:sp>
        <p:nvSpPr>
          <p:cNvPr id="92" name="Rectangle 46"/>
          <p:cNvSpPr/>
          <p:nvPr/>
        </p:nvSpPr>
        <p:spPr>
          <a:xfrm>
            <a:off x="5824188" y="4200368"/>
            <a:ext cx="495650" cy="769441"/>
          </a:xfrm>
          <a:prstGeom prst="rect">
            <a:avLst/>
          </a:prstGeom>
        </p:spPr>
        <p:txBody>
          <a:bodyPr wrap="none">
            <a:spAutoFit/>
          </a:bodyPr>
          <a:lstStyle/>
          <a:p>
            <a:pPr algn="ctr">
              <a:defRPr/>
            </a:pPr>
            <a:r>
              <a:rPr lang="es-MX" sz="4400" b="1" dirty="0" smtClean="0">
                <a:solidFill>
                  <a:prstClr val="white"/>
                </a:solidFill>
              </a:rPr>
              <a:t>X</a:t>
            </a:r>
            <a:endParaRPr lang="es-MX" sz="4400" b="1" dirty="0">
              <a:solidFill>
                <a:prstClr val="white"/>
              </a:solidFill>
            </a:endParaRPr>
          </a:p>
        </p:txBody>
      </p:sp>
      <p:sp>
        <p:nvSpPr>
          <p:cNvPr id="93" name="Text Box 26"/>
          <p:cNvSpPr txBox="1">
            <a:spLocks noChangeArrowheads="1"/>
          </p:cNvSpPr>
          <p:nvPr/>
        </p:nvSpPr>
        <p:spPr bwMode="auto">
          <a:xfrm>
            <a:off x="7452321" y="2492896"/>
            <a:ext cx="1691680" cy="923330"/>
          </a:xfrm>
          <a:prstGeom prst="rect">
            <a:avLst/>
          </a:prstGeom>
          <a:noFill/>
          <a:ln w="9525">
            <a:noFill/>
            <a:miter lim="800000"/>
            <a:headEnd/>
            <a:tailEnd/>
          </a:ln>
          <a:effectLst/>
        </p:spPr>
        <p:txBody>
          <a:bodyPr wrap="square">
            <a:spAutoFit/>
          </a:bodyPr>
          <a:lstStyle/>
          <a:p>
            <a:pPr eaLnBrk="0" hangingPunct="0">
              <a:defRPr/>
            </a:pPr>
            <a:r>
              <a:rPr lang="es-MX" b="1" dirty="0" smtClean="0">
                <a:solidFill>
                  <a:srgbClr val="FF99CC"/>
                </a:solidFill>
              </a:rPr>
              <a:t>Percepción exagerada del dolor</a:t>
            </a:r>
            <a:endParaRPr lang="es-MX" b="1" dirty="0">
              <a:solidFill>
                <a:srgbClr val="FF99CC"/>
              </a:solidFill>
            </a:endParaRPr>
          </a:p>
        </p:txBody>
      </p:sp>
    </p:spTree>
    <p:extLst>
      <p:ext uri="{BB962C8B-B14F-4D97-AF65-F5344CB8AC3E}">
        <p14:creationId xmlns:p14="http://schemas.microsoft.com/office/powerpoint/2010/main" val="29460389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73"/>
                                        </p:tgtEl>
                                        <p:attrNameLst>
                                          <p:attrName>style.visibility</p:attrName>
                                        </p:attrNameLst>
                                      </p:cBhvr>
                                      <p:to>
                                        <p:strVal val="visible"/>
                                      </p:to>
                                    </p:set>
                                    <p:anim calcmode="lin" valueType="num">
                                      <p:cBhvr>
                                        <p:cTn id="7" dur="200" fill="hold"/>
                                        <p:tgtEl>
                                          <p:spTgt spid="73"/>
                                        </p:tgtEl>
                                        <p:attrNameLst>
                                          <p:attrName>ppt_w</p:attrName>
                                        </p:attrNameLst>
                                      </p:cBhvr>
                                      <p:tavLst>
                                        <p:tav tm="0">
                                          <p:val>
                                            <p:fltVal val="0"/>
                                          </p:val>
                                        </p:tav>
                                        <p:tav tm="100000">
                                          <p:val>
                                            <p:strVal val="#ppt_w"/>
                                          </p:val>
                                        </p:tav>
                                      </p:tavLst>
                                    </p:anim>
                                    <p:anim calcmode="lin" valueType="num">
                                      <p:cBhvr>
                                        <p:cTn id="8" dur="200" fill="hold"/>
                                        <p:tgtEl>
                                          <p:spTgt spid="73"/>
                                        </p:tgtEl>
                                        <p:attrNameLst>
                                          <p:attrName>ppt_h</p:attrName>
                                        </p:attrNameLst>
                                      </p:cBhvr>
                                      <p:tavLst>
                                        <p:tav tm="0">
                                          <p:val>
                                            <p:fltVal val="0"/>
                                          </p:val>
                                        </p:tav>
                                        <p:tav tm="100000">
                                          <p:val>
                                            <p:strVal val="#ppt_h"/>
                                          </p:val>
                                        </p:tav>
                                      </p:tavLst>
                                    </p:anim>
                                    <p:animEffect transition="in" filter="fade">
                                      <p:cBhvr>
                                        <p:cTn id="9" dur="200"/>
                                        <p:tgtEl>
                                          <p:spTgt spid="73"/>
                                        </p:tgtEl>
                                      </p:cBhvr>
                                    </p:animEffect>
                                  </p:childTnLst>
                                </p:cTn>
                              </p:par>
                            </p:childTnLst>
                          </p:cTn>
                        </p:par>
                        <p:par>
                          <p:cTn id="10" fill="hold">
                            <p:stCondLst>
                              <p:cond delay="700"/>
                            </p:stCondLst>
                            <p:childTnLst>
                              <p:par>
                                <p:cTn id="11"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12" dur="2000" fill="hold"/>
                                        <p:tgtEl>
                                          <p:spTgt spid="73"/>
                                        </p:tgtEl>
                                        <p:attrNameLst>
                                          <p:attrName>ppt_x</p:attrName>
                                          <p:attrName>ppt_y</p:attrName>
                                        </p:attrNameLst>
                                      </p:cBhvr>
                                      <p:rCtr x="31200" y="-20600"/>
                                    </p:animMotion>
                                  </p:childTnLst>
                                </p:cTn>
                              </p:par>
                              <p:par>
                                <p:cTn id="13" presetID="53" presetClass="entr" presetSubtype="0" fill="hold" grpId="0" nodeType="withEffect">
                                  <p:stCondLst>
                                    <p:cond delay="300"/>
                                  </p:stCondLst>
                                  <p:childTnLst>
                                    <p:set>
                                      <p:cBhvr>
                                        <p:cTn id="14" dur="1" fill="hold">
                                          <p:stCondLst>
                                            <p:cond delay="0"/>
                                          </p:stCondLst>
                                        </p:cTn>
                                        <p:tgtEl>
                                          <p:spTgt spid="72"/>
                                        </p:tgtEl>
                                        <p:attrNameLst>
                                          <p:attrName>style.visibility</p:attrName>
                                        </p:attrNameLst>
                                      </p:cBhvr>
                                      <p:to>
                                        <p:strVal val="visible"/>
                                      </p:to>
                                    </p:set>
                                    <p:anim calcmode="lin" valueType="num">
                                      <p:cBhvr>
                                        <p:cTn id="15" dur="200" fill="hold"/>
                                        <p:tgtEl>
                                          <p:spTgt spid="72"/>
                                        </p:tgtEl>
                                        <p:attrNameLst>
                                          <p:attrName>ppt_w</p:attrName>
                                        </p:attrNameLst>
                                      </p:cBhvr>
                                      <p:tavLst>
                                        <p:tav tm="0">
                                          <p:val>
                                            <p:fltVal val="0"/>
                                          </p:val>
                                        </p:tav>
                                        <p:tav tm="100000">
                                          <p:val>
                                            <p:strVal val="#ppt_w"/>
                                          </p:val>
                                        </p:tav>
                                      </p:tavLst>
                                    </p:anim>
                                    <p:anim calcmode="lin" valueType="num">
                                      <p:cBhvr>
                                        <p:cTn id="16" dur="200" fill="hold"/>
                                        <p:tgtEl>
                                          <p:spTgt spid="72"/>
                                        </p:tgtEl>
                                        <p:attrNameLst>
                                          <p:attrName>ppt_h</p:attrName>
                                        </p:attrNameLst>
                                      </p:cBhvr>
                                      <p:tavLst>
                                        <p:tav tm="0">
                                          <p:val>
                                            <p:fltVal val="0"/>
                                          </p:val>
                                        </p:tav>
                                        <p:tav tm="100000">
                                          <p:val>
                                            <p:strVal val="#ppt_h"/>
                                          </p:val>
                                        </p:tav>
                                      </p:tavLst>
                                    </p:anim>
                                    <p:animEffect transition="in" filter="fade">
                                      <p:cBhvr>
                                        <p:cTn id="17" dur="200"/>
                                        <p:tgtEl>
                                          <p:spTgt spid="72"/>
                                        </p:tgtEl>
                                      </p:cBhvr>
                                    </p:animEffect>
                                  </p:childTnLst>
                                </p:cTn>
                              </p:par>
                              <p:par>
                                <p:cTn id="18"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 dur="2000" fill="hold"/>
                                        <p:tgtEl>
                                          <p:spTgt spid="72"/>
                                        </p:tgtEl>
                                        <p:attrNameLst>
                                          <p:attrName>ppt_x</p:attrName>
                                          <p:attrName>ppt_y</p:attrName>
                                        </p:attrNameLst>
                                      </p:cBhvr>
                                      <p:rCtr x="31200" y="-12700"/>
                                    </p:animMotion>
                                  </p:childTnLst>
                                </p:cTn>
                              </p:par>
                              <p:par>
                                <p:cTn id="20" presetID="10" presetClass="entr" presetSubtype="0" fill="hold" grpId="0" nodeType="withEffect">
                                  <p:stCondLst>
                                    <p:cond delay="100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200"/>
                                        <p:tgtEl>
                                          <p:spTgt spid="62"/>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500"/>
                                        <p:tgtEl>
                                          <p:spTgt spid="74"/>
                                        </p:tgtEl>
                                      </p:cBhvr>
                                    </p:animEffect>
                                  </p:childTnLst>
                                </p:cTn>
                              </p:par>
                            </p:childTnLst>
                          </p:cTn>
                        </p:par>
                        <p:par>
                          <p:cTn id="27" fill="hold">
                            <p:stCondLst>
                              <p:cond delay="3500"/>
                            </p:stCondLst>
                            <p:childTnLst>
                              <p:par>
                                <p:cTn id="28" presetID="10" presetClass="exit" presetSubtype="0" fill="hold" nodeType="afterEffect">
                                  <p:stCondLst>
                                    <p:cond delay="0"/>
                                  </p:stCondLst>
                                  <p:childTnLst>
                                    <p:animEffect transition="out" filter="fade">
                                      <p:cBhvr>
                                        <p:cTn id="29" dur="500"/>
                                        <p:tgtEl>
                                          <p:spTgt spid="74"/>
                                        </p:tgtEl>
                                      </p:cBhvr>
                                    </p:animEffect>
                                    <p:set>
                                      <p:cBhvr>
                                        <p:cTn id="30" dur="1" fill="hold">
                                          <p:stCondLst>
                                            <p:cond delay="499"/>
                                          </p:stCondLst>
                                        </p:cTn>
                                        <p:tgtEl>
                                          <p:spTgt spid="74"/>
                                        </p:tgtEl>
                                        <p:attrNameLst>
                                          <p:attrName>style.visibility</p:attrName>
                                        </p:attrNameLst>
                                      </p:cBhvr>
                                      <p:to>
                                        <p:strVal val="hidden"/>
                                      </p:to>
                                    </p:set>
                                  </p:childTnLst>
                                </p:cTn>
                              </p:par>
                            </p:childTnLst>
                          </p:cTn>
                        </p:par>
                        <p:par>
                          <p:cTn id="31" fill="hold">
                            <p:stCondLst>
                              <p:cond delay="4000"/>
                            </p:stCondLst>
                            <p:childTnLst>
                              <p:par>
                                <p:cTn id="32" presetID="10" presetClass="entr" presetSubtype="0"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1"/>
                                        </p:tgtEl>
                                        <p:attrNameLst>
                                          <p:attrName>style.visibility</p:attrName>
                                        </p:attrNameLst>
                                      </p:cBhvr>
                                      <p:to>
                                        <p:strVal val="visible"/>
                                      </p:to>
                                    </p:set>
                                  </p:childTnLst>
                                </p:cTn>
                              </p:par>
                              <p:par>
                                <p:cTn id="42" presetID="1" presetClass="entr" presetSubtype="0" fill="hold" grpId="0" nodeType="withEffect">
                                  <p:stCondLst>
                                    <p:cond delay="1000"/>
                                  </p:stCondLst>
                                  <p:childTnLst>
                                    <p:set>
                                      <p:cBhvr>
                                        <p:cTn id="43" dur="1" fill="hold">
                                          <p:stCondLst>
                                            <p:cond delay="0"/>
                                          </p:stCondLst>
                                        </p:cTn>
                                        <p:tgtEl>
                                          <p:spTgt spid="9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xit" presetSubtype="4" fill="hold" grpId="0" nodeType="clickEffect" nodePh="1">
                                  <p:stCondLst>
                                    <p:cond delay="0"/>
                                  </p:stCondLst>
                                  <p:endCondLst>
                                    <p:cond evt="begin" delay="0">
                                      <p:tn val="46"/>
                                    </p:cond>
                                  </p:endCondLst>
                                  <p:childTnLst>
                                    <p:animEffect transition="out" filter="wipe(down)">
                                      <p:cBhvr>
                                        <p:cTn id="47" dur="500"/>
                                        <p:tgtEl>
                                          <p:spTgt spid="89"/>
                                        </p:tgtEl>
                                      </p:cBhvr>
                                    </p:animEffect>
                                    <p:set>
                                      <p:cBhvr>
                                        <p:cTn id="48" dur="1" fill="hold">
                                          <p:stCondLst>
                                            <p:cond delay="499"/>
                                          </p:stCondLst>
                                        </p:cTn>
                                        <p:tgtEl>
                                          <p:spTgt spid="89"/>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72" grpId="0" animBg="1"/>
      <p:bldP spid="72" grpId="1" animBg="1"/>
      <p:bldP spid="73" grpId="0" animBg="1"/>
      <p:bldP spid="73" grpId="1" animBg="1"/>
      <p:bldP spid="75" grpId="0"/>
      <p:bldP spid="89" grpId="0"/>
      <p:bldP spid="91" grpId="0"/>
      <p:bldP spid="9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33</a:t>
            </a:fld>
            <a:endParaRPr lang="en-CA" dirty="0">
              <a:solidFill>
                <a:prstClr val="black"/>
              </a:solidFill>
            </a:endParaRPr>
          </a:p>
        </p:txBody>
      </p:sp>
      <p:sp>
        <p:nvSpPr>
          <p:cNvPr id="47" name="Text Box 4"/>
          <p:cNvSpPr txBox="1">
            <a:spLocks noChangeArrowheads="1"/>
          </p:cNvSpPr>
          <p:nvPr/>
        </p:nvSpPr>
        <p:spPr bwMode="gray">
          <a:xfrm>
            <a:off x="190500" y="6079779"/>
            <a:ext cx="841394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a:buClr>
                <a:srgbClr val="67CFE1"/>
              </a:buClr>
            </a:pPr>
            <a:r>
              <a:rPr lang="en-US" sz="1200" b="1" dirty="0" smtClean="0">
                <a:solidFill>
                  <a:srgbClr val="002060"/>
                </a:solidFill>
                <a:latin typeface="Calibri"/>
              </a:rPr>
              <a:t>fMRI = </a:t>
            </a:r>
            <a:r>
              <a:rPr lang="es-MX" sz="1200" b="1" dirty="0" smtClean="0">
                <a:solidFill>
                  <a:srgbClr val="002060"/>
                </a:solidFill>
                <a:latin typeface="Calibri"/>
              </a:rPr>
              <a:t>imágenes por resonancia magnética funcional</a:t>
            </a:r>
            <a:endParaRPr lang="en-US" sz="1200" b="1" dirty="0" smtClean="0">
              <a:solidFill>
                <a:srgbClr val="002060"/>
              </a:solidFill>
              <a:latin typeface="Calibri"/>
            </a:endParaRPr>
          </a:p>
          <a:p>
            <a:pPr eaLnBrk="1" hangingPunct="1"/>
            <a:r>
              <a:rPr lang="en-CA" sz="1100" dirty="0" smtClean="0">
                <a:solidFill>
                  <a:srgbClr val="002060"/>
                </a:solidFill>
                <a:latin typeface="Calibri"/>
              </a:rPr>
              <a:t>Feraco P </a:t>
            </a:r>
            <a:r>
              <a:rPr lang="en-CA" sz="1100" i="1" dirty="0" smtClean="0">
                <a:solidFill>
                  <a:srgbClr val="002060"/>
                </a:solidFill>
                <a:latin typeface="Calibri"/>
              </a:rPr>
              <a:t>et al. AJNR Am J Neuroradiol</a:t>
            </a:r>
            <a:r>
              <a:rPr lang="en-CA" sz="1100" dirty="0" smtClean="0">
                <a:solidFill>
                  <a:srgbClr val="002060"/>
                </a:solidFill>
                <a:latin typeface="Calibri"/>
              </a:rPr>
              <a:t> 2011; 32(9):1585-90; </a:t>
            </a:r>
            <a:r>
              <a:rPr lang="en-US" sz="1100" dirty="0" smtClean="0">
                <a:solidFill>
                  <a:srgbClr val="002060"/>
                </a:solidFill>
                <a:latin typeface="Calibri"/>
              </a:rPr>
              <a:t>Gracely RH </a:t>
            </a:r>
            <a:r>
              <a:rPr lang="en-US" sz="1100" i="1" dirty="0" smtClean="0">
                <a:solidFill>
                  <a:srgbClr val="002060"/>
                </a:solidFill>
                <a:latin typeface="Calibri"/>
              </a:rPr>
              <a:t>et al. Arthritis Rheum</a:t>
            </a:r>
            <a:r>
              <a:rPr lang="en-US" sz="1100" dirty="0" smtClean="0">
                <a:solidFill>
                  <a:srgbClr val="002060"/>
                </a:solidFill>
                <a:latin typeface="Calibri"/>
              </a:rPr>
              <a:t> 2002; 46(5):1333-43; </a:t>
            </a:r>
            <a:br>
              <a:rPr lang="en-US" sz="1100" dirty="0" smtClean="0">
                <a:solidFill>
                  <a:srgbClr val="002060"/>
                </a:solidFill>
                <a:latin typeface="Calibri"/>
              </a:rPr>
            </a:br>
            <a:r>
              <a:rPr lang="en-US" sz="1100" dirty="0" smtClean="0">
                <a:solidFill>
                  <a:srgbClr val="002060"/>
                </a:solidFill>
                <a:latin typeface="Calibri"/>
              </a:rPr>
              <a:t>Julien N</a:t>
            </a:r>
            <a:r>
              <a:rPr lang="en-US" sz="1100" i="1" dirty="0" smtClean="0">
                <a:solidFill>
                  <a:srgbClr val="002060"/>
                </a:solidFill>
                <a:latin typeface="Calibri"/>
              </a:rPr>
              <a:t> et al. Pain</a:t>
            </a:r>
            <a:r>
              <a:rPr lang="en-US" sz="1100" dirty="0" smtClean="0">
                <a:solidFill>
                  <a:srgbClr val="002060"/>
                </a:solidFill>
                <a:latin typeface="Calibri"/>
              </a:rPr>
              <a:t> 2005; 114(1-2):295-302; Napadow V </a:t>
            </a:r>
            <a:r>
              <a:rPr lang="en-US" sz="1100" i="1" dirty="0" smtClean="0">
                <a:solidFill>
                  <a:srgbClr val="002060"/>
                </a:solidFill>
                <a:latin typeface="Calibri"/>
              </a:rPr>
              <a:t>et al. </a:t>
            </a:r>
            <a:r>
              <a:rPr lang="de-DE" sz="1100" i="1" dirty="0" smtClean="0">
                <a:solidFill>
                  <a:srgbClr val="002060"/>
                </a:solidFill>
                <a:latin typeface="Calibri"/>
              </a:rPr>
              <a:t>Arthritis Rheum</a:t>
            </a:r>
            <a:r>
              <a:rPr lang="de-DE" sz="1100" dirty="0" smtClean="0">
                <a:solidFill>
                  <a:srgbClr val="002060"/>
                </a:solidFill>
                <a:latin typeface="Calibri"/>
              </a:rPr>
              <a:t> 2010; 62(8):2545-55; </a:t>
            </a:r>
            <a:r>
              <a:rPr lang="en-US" sz="1100" dirty="0" smtClean="0">
                <a:solidFill>
                  <a:srgbClr val="002060"/>
                </a:solidFill>
                <a:latin typeface="Calibri"/>
              </a:rPr>
              <a:t>Robinson ME </a:t>
            </a:r>
            <a:r>
              <a:rPr lang="en-US" sz="1100" i="1" dirty="0" smtClean="0">
                <a:solidFill>
                  <a:srgbClr val="002060"/>
                </a:solidFill>
                <a:latin typeface="Calibri"/>
              </a:rPr>
              <a:t>et al. </a:t>
            </a:r>
            <a:r>
              <a:rPr lang="fi-FI" sz="1100" i="1" dirty="0" smtClean="0">
                <a:solidFill>
                  <a:srgbClr val="002060"/>
                </a:solidFill>
                <a:latin typeface="Calibri"/>
              </a:rPr>
              <a:t>J Pain</a:t>
            </a:r>
            <a:r>
              <a:rPr lang="fi-FI" sz="1100" dirty="0" smtClean="0">
                <a:solidFill>
                  <a:srgbClr val="002060"/>
                </a:solidFill>
                <a:latin typeface="Calibri"/>
              </a:rPr>
              <a:t> 2011; 12(4):436-43; </a:t>
            </a:r>
            <a:r>
              <a:rPr lang="en-US" sz="1100" dirty="0" smtClean="0">
                <a:solidFill>
                  <a:srgbClr val="002060"/>
                </a:solidFill>
                <a:latin typeface="Calibri"/>
              </a:rPr>
              <a:t>Russell IJ </a:t>
            </a:r>
            <a:r>
              <a:rPr lang="en-US" sz="1100" i="1" dirty="0" smtClean="0">
                <a:solidFill>
                  <a:srgbClr val="002060"/>
                </a:solidFill>
                <a:latin typeface="Calibri"/>
              </a:rPr>
              <a:t>et al. Arthritis Rheum </a:t>
            </a:r>
            <a:r>
              <a:rPr lang="en-US" sz="1100" dirty="0" smtClean="0">
                <a:solidFill>
                  <a:srgbClr val="002060"/>
                </a:solidFill>
                <a:latin typeface="Calibri"/>
              </a:rPr>
              <a:t>1994; 37(11):1593-1601; </a:t>
            </a:r>
            <a:r>
              <a:rPr lang="en-PH" sz="1100" dirty="0" smtClean="0">
                <a:solidFill>
                  <a:srgbClr val="002060"/>
                </a:solidFill>
                <a:latin typeface="Calibri"/>
              </a:rPr>
              <a:t>Üçeyler N </a:t>
            </a:r>
            <a:r>
              <a:rPr lang="en-PH" sz="1100" i="1" dirty="0" smtClean="0">
                <a:solidFill>
                  <a:srgbClr val="002060"/>
                </a:solidFill>
                <a:latin typeface="Calibri"/>
              </a:rPr>
              <a:t>et al. Brain</a:t>
            </a:r>
            <a:r>
              <a:rPr lang="en-PH" sz="1100" dirty="0" smtClean="0">
                <a:solidFill>
                  <a:srgbClr val="002060"/>
                </a:solidFill>
                <a:latin typeface="Calibri"/>
              </a:rPr>
              <a:t> 2013; 136(Pt 6):1857-6; </a:t>
            </a:r>
            <a:r>
              <a:rPr lang="en-US" sz="1100" dirty="0" smtClean="0">
                <a:solidFill>
                  <a:srgbClr val="002060"/>
                </a:solidFill>
                <a:latin typeface="Calibri"/>
              </a:rPr>
              <a:t>Vaerøy H et al. </a:t>
            </a:r>
            <a:r>
              <a:rPr lang="en-US" sz="1100" i="1" dirty="0" smtClean="0">
                <a:solidFill>
                  <a:srgbClr val="002060"/>
                </a:solidFill>
                <a:latin typeface="Calibri"/>
              </a:rPr>
              <a:t>Pain</a:t>
            </a:r>
            <a:r>
              <a:rPr lang="en-US" sz="1100" dirty="0" smtClean="0">
                <a:solidFill>
                  <a:srgbClr val="002060"/>
                </a:solidFill>
                <a:latin typeface="Calibri"/>
              </a:rPr>
              <a:t> 1988; 32(1):21-6.</a:t>
            </a:r>
          </a:p>
        </p:txBody>
      </p:sp>
      <p:sp>
        <p:nvSpPr>
          <p:cNvPr id="53" name="Rectangle 27"/>
          <p:cNvSpPr/>
          <p:nvPr/>
        </p:nvSpPr>
        <p:spPr>
          <a:xfrm>
            <a:off x="158750" y="1636713"/>
            <a:ext cx="8826500" cy="4398962"/>
          </a:xfrm>
          <a:prstGeom prst="rect">
            <a:avLst/>
          </a:prstGeom>
          <a:solidFill>
            <a:srgbClr val="002570"/>
          </a:solidFill>
          <a:ln>
            <a:solidFill>
              <a:schemeClr val="bg2">
                <a:lumMod val="90000"/>
                <a:lumOff val="1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dirty="0">
              <a:solidFill>
                <a:prstClr val="white"/>
              </a:solidFill>
            </a:endParaRPr>
          </a:p>
        </p:txBody>
      </p:sp>
      <p:pic>
        <p:nvPicPr>
          <p:cNvPr id="55"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pic>
        <p:nvPicPr>
          <p:cNvPr id="56" name="Picture 48" descr="Revision_06"/>
          <p:cNvPicPr>
            <a:picLocks noChangeAspect="1" noChangeArrowheads="1"/>
          </p:cNvPicPr>
          <p:nvPr/>
        </p:nvPicPr>
        <p:blipFill>
          <a:blip r:embed="rId4" cstate="print"/>
          <a:srcRect l="893" t="25626" r="1190" b="7396"/>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57" name="Text Box 3"/>
          <p:cNvSpPr txBox="1">
            <a:spLocks noChangeArrowheads="1"/>
          </p:cNvSpPr>
          <p:nvPr/>
        </p:nvSpPr>
        <p:spPr bwMode="auto">
          <a:xfrm>
            <a:off x="2849563" y="5301208"/>
            <a:ext cx="2401887" cy="304800"/>
          </a:xfrm>
          <a:prstGeom prst="rect">
            <a:avLst/>
          </a:prstGeom>
          <a:noFill/>
          <a:ln w="9525">
            <a:noFill/>
            <a:miter lim="800000"/>
            <a:headEnd/>
            <a:tailEnd/>
          </a:ln>
          <a:effectLst/>
        </p:spPr>
        <p:txBody>
          <a:bodyPr>
            <a:spAutoFit/>
          </a:bodyPr>
          <a:lstStyle/>
          <a:p>
            <a:pPr>
              <a:defRPr/>
            </a:pPr>
            <a:r>
              <a:rPr lang="es-MX" sz="1400" b="1" dirty="0" smtClean="0">
                <a:solidFill>
                  <a:srgbClr val="FFFFFF"/>
                </a:solidFill>
              </a:rPr>
              <a:t>Fibra aferente nociceptiva</a:t>
            </a:r>
            <a:endParaRPr lang="es-MX" sz="1400" b="1" dirty="0">
              <a:solidFill>
                <a:srgbClr val="FFFFFF"/>
              </a:solidFill>
            </a:endParaRPr>
          </a:p>
        </p:txBody>
      </p:sp>
      <p:sp>
        <p:nvSpPr>
          <p:cNvPr id="58" name="Rectangle 20"/>
          <p:cNvSpPr>
            <a:spLocks noGrp="1" noChangeArrowheads="1"/>
          </p:cNvSpPr>
          <p:nvPr>
            <p:ph type="title"/>
          </p:nvPr>
        </p:nvSpPr>
        <p:spPr>
          <a:xfrm>
            <a:off x="457200" y="332656"/>
            <a:ext cx="8229600" cy="874713"/>
          </a:xfrm>
        </p:spPr>
        <p:txBody>
          <a:bodyPr>
            <a:noAutofit/>
          </a:bodyPr>
          <a:lstStyle/>
          <a:p>
            <a:r>
              <a:rPr lang="es-MX" sz="4000" dirty="0" smtClean="0">
                <a:ea typeface="Arial Unicode MS" pitchFamily="34" charset="-128"/>
                <a:cs typeface="Arial Unicode MS" pitchFamily="34" charset="-128"/>
              </a:rPr>
              <a:t>Cambios Patofisiológicos </a:t>
            </a:r>
            <a:br>
              <a:rPr lang="es-MX" sz="4000" dirty="0" smtClean="0">
                <a:ea typeface="Arial Unicode MS" pitchFamily="34" charset="-128"/>
                <a:cs typeface="Arial Unicode MS" pitchFamily="34" charset="-128"/>
              </a:rPr>
            </a:br>
            <a:r>
              <a:rPr lang="es-MX" sz="4000" dirty="0" smtClean="0">
                <a:ea typeface="Arial Unicode MS" pitchFamily="34" charset="-128"/>
                <a:cs typeface="Arial Unicode MS" pitchFamily="34" charset="-128"/>
              </a:rPr>
              <a:t>en Fibromialgia</a:t>
            </a:r>
            <a:endParaRPr lang="es-MX" sz="4000" dirty="0" smtClean="0"/>
          </a:p>
        </p:txBody>
      </p:sp>
      <p:sp>
        <p:nvSpPr>
          <p:cNvPr id="59" name="Text Box 26"/>
          <p:cNvSpPr txBox="1">
            <a:spLocks noChangeArrowheads="1"/>
          </p:cNvSpPr>
          <p:nvPr/>
        </p:nvSpPr>
        <p:spPr bwMode="auto">
          <a:xfrm>
            <a:off x="7232650" y="4229100"/>
            <a:ext cx="1832809" cy="646331"/>
          </a:xfrm>
          <a:prstGeom prst="rect">
            <a:avLst/>
          </a:prstGeom>
          <a:noFill/>
          <a:ln w="9525">
            <a:noFill/>
            <a:miter lim="800000"/>
            <a:headEnd/>
            <a:tailEnd/>
          </a:ln>
          <a:effectLst/>
        </p:spPr>
        <p:txBody>
          <a:bodyPr wrap="none">
            <a:spAutoFit/>
          </a:bodyPr>
          <a:lstStyle/>
          <a:p>
            <a:pPr eaLnBrk="0" hangingPunct="0">
              <a:defRPr/>
            </a:pPr>
            <a:r>
              <a:rPr lang="es-MX" b="1" dirty="0" smtClean="0">
                <a:solidFill>
                  <a:srgbClr val="FF99CC"/>
                </a:solidFill>
              </a:rPr>
              <a:t>Amplificación del</a:t>
            </a:r>
          </a:p>
          <a:p>
            <a:pPr eaLnBrk="0" hangingPunct="0">
              <a:defRPr/>
            </a:pPr>
            <a:r>
              <a:rPr lang="es-MX" b="1" dirty="0" smtClean="0">
                <a:solidFill>
                  <a:srgbClr val="FF99CC"/>
                </a:solidFill>
              </a:rPr>
              <a:t>dolor</a:t>
            </a:r>
            <a:endParaRPr lang="es-MX" b="1" dirty="0">
              <a:solidFill>
                <a:srgbClr val="FF99CC"/>
              </a:solidFill>
            </a:endParaRPr>
          </a:p>
        </p:txBody>
      </p:sp>
      <p:sp>
        <p:nvSpPr>
          <p:cNvPr id="60" name="Text Box 29"/>
          <p:cNvSpPr txBox="1">
            <a:spLocks noChangeArrowheads="1"/>
          </p:cNvSpPr>
          <p:nvPr/>
        </p:nvSpPr>
        <p:spPr bwMode="auto">
          <a:xfrm>
            <a:off x="6319838" y="5730875"/>
            <a:ext cx="1329210"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Médula espinal</a:t>
            </a:r>
            <a:endParaRPr lang="es-MX" sz="1400" b="1" dirty="0">
              <a:solidFill>
                <a:srgbClr val="FFFFFF"/>
              </a:solidFill>
            </a:endParaRPr>
          </a:p>
        </p:txBody>
      </p:sp>
      <p:sp>
        <p:nvSpPr>
          <p:cNvPr id="61" name="Oval 51"/>
          <p:cNvSpPr>
            <a:spLocks noChangeArrowheads="1"/>
          </p:cNvSpPr>
          <p:nvPr/>
        </p:nvSpPr>
        <p:spPr bwMode="auto">
          <a:xfrm>
            <a:off x="6205538" y="509587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62" name="Freeform 53"/>
          <p:cNvSpPr>
            <a:spLocks/>
          </p:cNvSpPr>
          <p:nvPr/>
        </p:nvSpPr>
        <p:spPr bwMode="auto">
          <a:xfrm>
            <a:off x="6265863" y="5075238"/>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63" name="AutoShape 56"/>
          <p:cNvSpPr>
            <a:spLocks noChangeArrowheads="1"/>
          </p:cNvSpPr>
          <p:nvPr/>
        </p:nvSpPr>
        <p:spPr bwMode="auto">
          <a:xfrm>
            <a:off x="6745288" y="5040313"/>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64" name="Oval 57"/>
          <p:cNvSpPr>
            <a:spLocks noChangeArrowheads="1"/>
          </p:cNvSpPr>
          <p:nvPr/>
        </p:nvSpPr>
        <p:spPr bwMode="auto">
          <a:xfrm>
            <a:off x="6765925" y="508635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65" name="AutoShape 58"/>
          <p:cNvSpPr>
            <a:spLocks noChangeArrowheads="1"/>
          </p:cNvSpPr>
          <p:nvPr/>
        </p:nvSpPr>
        <p:spPr bwMode="auto">
          <a:xfrm rot="15931388">
            <a:off x="6712745" y="5072856"/>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66" name="Line 60"/>
          <p:cNvSpPr>
            <a:spLocks noChangeShapeType="1"/>
          </p:cNvSpPr>
          <p:nvPr/>
        </p:nvSpPr>
        <p:spPr bwMode="auto">
          <a:xfrm flipV="1">
            <a:off x="7243763" y="2678113"/>
            <a:ext cx="0" cy="2447925"/>
          </a:xfrm>
          <a:prstGeom prst="line">
            <a:avLst/>
          </a:prstGeom>
          <a:noFill/>
          <a:ln w="19050">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67" name="Line 61"/>
          <p:cNvSpPr>
            <a:spLocks noChangeShapeType="1"/>
          </p:cNvSpPr>
          <p:nvPr/>
        </p:nvSpPr>
        <p:spPr bwMode="auto">
          <a:xfrm flipH="1" flipV="1">
            <a:off x="6804248" y="2132856"/>
            <a:ext cx="7715" cy="2921744"/>
          </a:xfrm>
          <a:prstGeom prst="line">
            <a:avLst/>
          </a:prstGeom>
          <a:noFill/>
          <a:ln w="19050">
            <a:solidFill>
              <a:srgbClr val="00B050"/>
            </a:solidFill>
            <a:round/>
            <a:headEnd/>
            <a:tailEnd/>
          </a:ln>
          <a:effectLst/>
        </p:spPr>
        <p:txBody>
          <a:bodyPr/>
          <a:lstStyle/>
          <a:p>
            <a:pPr eaLnBrk="0" hangingPunct="0">
              <a:defRPr/>
            </a:pPr>
            <a:endParaRPr lang="es-MX" sz="1600" dirty="0">
              <a:solidFill>
                <a:srgbClr val="FFFFFF"/>
              </a:solidFill>
            </a:endParaRPr>
          </a:p>
        </p:txBody>
      </p:sp>
      <p:sp>
        <p:nvSpPr>
          <p:cNvPr id="68" name="Freeform 63"/>
          <p:cNvSpPr>
            <a:spLocks/>
          </p:cNvSpPr>
          <p:nvPr/>
        </p:nvSpPr>
        <p:spPr bwMode="auto">
          <a:xfrm>
            <a:off x="6804025" y="5114925"/>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69"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70" name="Oval 65"/>
          <p:cNvSpPr>
            <a:spLocks noChangeArrowheads="1"/>
          </p:cNvSpPr>
          <p:nvPr/>
        </p:nvSpPr>
        <p:spPr bwMode="auto">
          <a:xfrm>
            <a:off x="1512888" y="545782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pic>
        <p:nvPicPr>
          <p:cNvPr id="71" name="Picture 67" descr="pain"/>
          <p:cNvPicPr>
            <a:picLocks noChangeAspect="1" noChangeArrowheads="1"/>
          </p:cNvPicPr>
          <p:nvPr/>
        </p:nvPicPr>
        <p:blipFill>
          <a:blip r:embed="rId5" cstate="print"/>
          <a:srcRect/>
          <a:stretch>
            <a:fillRect/>
          </a:stretch>
        </p:blipFill>
        <p:spPr bwMode="auto">
          <a:xfrm>
            <a:off x="6248400" y="1685925"/>
            <a:ext cx="1436688" cy="1144588"/>
          </a:xfrm>
          <a:prstGeom prst="rect">
            <a:avLst/>
          </a:prstGeom>
          <a:noFill/>
          <a:ln w="9525">
            <a:noFill/>
            <a:miter lim="800000"/>
            <a:headEnd/>
            <a:tailEnd/>
          </a:ln>
        </p:spPr>
      </p:pic>
      <p:sp>
        <p:nvSpPr>
          <p:cNvPr id="72"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 </a:t>
            </a:r>
            <a:endParaRPr lang="es-MX" sz="1400" b="1" dirty="0">
              <a:solidFill>
                <a:srgbClr val="FFFFFF"/>
              </a:solidFill>
            </a:endParaRPr>
          </a:p>
        </p:txBody>
      </p:sp>
      <p:sp>
        <p:nvSpPr>
          <p:cNvPr id="73" name="Freeform 31"/>
          <p:cNvSpPr/>
          <p:nvPr/>
        </p:nvSpPr>
        <p:spPr>
          <a:xfrm>
            <a:off x="3419872" y="4797152"/>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74" name="TextBox 32"/>
          <p:cNvSpPr txBox="1"/>
          <p:nvPr/>
        </p:nvSpPr>
        <p:spPr>
          <a:xfrm>
            <a:off x="323529" y="1754783"/>
            <a:ext cx="5888344" cy="923330"/>
          </a:xfrm>
          <a:prstGeom prst="rect">
            <a:avLst/>
          </a:prstGeom>
          <a:noFill/>
        </p:spPr>
        <p:txBody>
          <a:bodyPr wrap="square" rtlCol="0">
            <a:spAutoFit/>
          </a:bodyPr>
          <a:lstStyle/>
          <a:p>
            <a:pPr algn="ctr"/>
            <a:r>
              <a:rPr lang="es-MX" b="1" dirty="0" smtClean="0">
                <a:solidFill>
                  <a:prstClr val="white"/>
                </a:solidFill>
              </a:rPr>
              <a:t>Estudios fMRI muestran un aumento regional marcado en el flujo sanguíneo del cerebro después de un estímulo doloroso en pacientes con  fibromialgia vs. controles</a:t>
            </a:r>
            <a:endParaRPr lang="es-MX" b="1" dirty="0">
              <a:solidFill>
                <a:prstClr val="white"/>
              </a:solidFill>
            </a:endParaRPr>
          </a:p>
        </p:txBody>
      </p:sp>
      <p:sp>
        <p:nvSpPr>
          <p:cNvPr id="75" name="TextBox 33"/>
          <p:cNvSpPr txBox="1"/>
          <p:nvPr/>
        </p:nvSpPr>
        <p:spPr>
          <a:xfrm>
            <a:off x="7164288" y="1772816"/>
            <a:ext cx="1643162" cy="307777"/>
          </a:xfrm>
          <a:prstGeom prst="rect">
            <a:avLst/>
          </a:prstGeom>
          <a:noFill/>
        </p:spPr>
        <p:txBody>
          <a:bodyPr wrap="square" rtlCol="0">
            <a:spAutoFit/>
          </a:bodyPr>
          <a:lstStyle/>
          <a:p>
            <a:r>
              <a:rPr lang="es-MX" sz="1400" b="1" dirty="0" smtClean="0">
                <a:solidFill>
                  <a:prstClr val="white"/>
                </a:solidFill>
              </a:rPr>
              <a:t>Cerebro</a:t>
            </a:r>
            <a:endParaRPr lang="es-MX" sz="1400" b="1" dirty="0">
              <a:solidFill>
                <a:prstClr val="white"/>
              </a:solidFill>
            </a:endParaRPr>
          </a:p>
        </p:txBody>
      </p:sp>
      <p:sp>
        <p:nvSpPr>
          <p:cNvPr id="76" name="Freeform 40"/>
          <p:cNvSpPr/>
          <p:nvPr/>
        </p:nvSpPr>
        <p:spPr>
          <a:xfrm>
            <a:off x="6156176" y="4725144"/>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77" name="Freeform 41"/>
          <p:cNvSpPr/>
          <p:nvPr/>
        </p:nvSpPr>
        <p:spPr>
          <a:xfrm>
            <a:off x="7236296" y="3861048"/>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78" name="Freeform 42"/>
          <p:cNvSpPr/>
          <p:nvPr/>
        </p:nvSpPr>
        <p:spPr>
          <a:xfrm>
            <a:off x="7380312" y="2204864"/>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79" name="TextBox 48"/>
          <p:cNvSpPr txBox="1"/>
          <p:nvPr/>
        </p:nvSpPr>
        <p:spPr>
          <a:xfrm>
            <a:off x="1131285" y="3645025"/>
            <a:ext cx="2494810" cy="1200329"/>
          </a:xfrm>
          <a:prstGeom prst="rect">
            <a:avLst/>
          </a:prstGeom>
          <a:noFill/>
        </p:spPr>
        <p:txBody>
          <a:bodyPr wrap="square" rtlCol="0">
            <a:spAutoFit/>
          </a:bodyPr>
          <a:lstStyle/>
          <a:p>
            <a:pPr algn="ctr"/>
            <a:r>
              <a:rPr lang="es-MX" b="1" dirty="0" smtClean="0">
                <a:solidFill>
                  <a:prstClr val="white"/>
                </a:solidFill>
              </a:rPr>
              <a:t>Mayores niveles de Sustancia P neurotransmisora de dolor  (&gt;3x)</a:t>
            </a:r>
            <a:endParaRPr lang="es-MX" b="1" dirty="0">
              <a:solidFill>
                <a:prstClr val="white"/>
              </a:solidFill>
            </a:endParaRPr>
          </a:p>
        </p:txBody>
      </p:sp>
      <p:cxnSp>
        <p:nvCxnSpPr>
          <p:cNvPr id="80" name="Straight Arrow Connector 4"/>
          <p:cNvCxnSpPr/>
          <p:nvPr/>
        </p:nvCxnSpPr>
        <p:spPr>
          <a:xfrm flipH="1">
            <a:off x="1979712" y="4682753"/>
            <a:ext cx="216024" cy="3575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38"/>
          <p:cNvCxnSpPr>
            <a:stCxn id="74" idx="3"/>
          </p:cNvCxnSpPr>
          <p:nvPr/>
        </p:nvCxnSpPr>
        <p:spPr>
          <a:xfrm>
            <a:off x="6211873" y="2216448"/>
            <a:ext cx="499883" cy="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Rectangle 7"/>
          <p:cNvSpPr/>
          <p:nvPr/>
        </p:nvSpPr>
        <p:spPr>
          <a:xfrm>
            <a:off x="3639562" y="3593728"/>
            <a:ext cx="3116860" cy="923330"/>
          </a:xfrm>
          <a:prstGeom prst="rect">
            <a:avLst/>
          </a:prstGeom>
        </p:spPr>
        <p:txBody>
          <a:bodyPr wrap="square">
            <a:spAutoFit/>
          </a:bodyPr>
          <a:lstStyle/>
          <a:p>
            <a:pPr>
              <a:spcAft>
                <a:spcPct val="20000"/>
              </a:spcAft>
            </a:pPr>
            <a:r>
              <a:rPr lang="es-MX" b="1" dirty="0" smtClean="0">
                <a:solidFill>
                  <a:prstClr val="white"/>
                </a:solidFill>
              </a:rPr>
              <a:t>Se observó déficit en los sistemas inhibitorios endógenos del dolor </a:t>
            </a:r>
            <a:endParaRPr lang="es-MX" b="1" dirty="0">
              <a:solidFill>
                <a:prstClr val="white"/>
              </a:solidFill>
            </a:endParaRPr>
          </a:p>
        </p:txBody>
      </p:sp>
      <p:cxnSp>
        <p:nvCxnSpPr>
          <p:cNvPr id="83" name="Straight Arrow Connector 43"/>
          <p:cNvCxnSpPr/>
          <p:nvPr/>
        </p:nvCxnSpPr>
        <p:spPr>
          <a:xfrm>
            <a:off x="6205538" y="3916893"/>
            <a:ext cx="50621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TextBox 35"/>
          <p:cNvSpPr txBox="1"/>
          <p:nvPr/>
        </p:nvSpPr>
        <p:spPr>
          <a:xfrm>
            <a:off x="2195736" y="5723964"/>
            <a:ext cx="4320480" cy="369332"/>
          </a:xfrm>
          <a:prstGeom prst="rect">
            <a:avLst/>
          </a:prstGeom>
          <a:noFill/>
        </p:spPr>
        <p:txBody>
          <a:bodyPr wrap="square" rtlCol="0">
            <a:spAutoFit/>
          </a:bodyPr>
          <a:lstStyle/>
          <a:p>
            <a:pPr algn="ctr"/>
            <a:r>
              <a:rPr lang="es-MX" b="1" dirty="0" smtClean="0">
                <a:solidFill>
                  <a:prstClr val="white"/>
                </a:solidFill>
              </a:rPr>
              <a:t>Función de fibra pequeña deteriorada </a:t>
            </a:r>
            <a:endParaRPr lang="es-MX" b="1" dirty="0">
              <a:solidFill>
                <a:prstClr val="white"/>
              </a:solidFill>
            </a:endParaRPr>
          </a:p>
        </p:txBody>
      </p:sp>
      <p:cxnSp>
        <p:nvCxnSpPr>
          <p:cNvPr id="85" name="Straight Arrow Connector 36"/>
          <p:cNvCxnSpPr>
            <a:stCxn id="84" idx="0"/>
          </p:cNvCxnSpPr>
          <p:nvPr/>
        </p:nvCxnSpPr>
        <p:spPr>
          <a:xfrm flipH="1" flipV="1">
            <a:off x="3908054" y="5546726"/>
            <a:ext cx="447922" cy="1772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TextBox 39"/>
          <p:cNvSpPr txBox="1"/>
          <p:nvPr/>
        </p:nvSpPr>
        <p:spPr>
          <a:xfrm>
            <a:off x="7495690" y="2830513"/>
            <a:ext cx="1420228" cy="646331"/>
          </a:xfrm>
          <a:prstGeom prst="rect">
            <a:avLst/>
          </a:prstGeom>
          <a:noFill/>
        </p:spPr>
        <p:txBody>
          <a:bodyPr wrap="square" rtlCol="0">
            <a:spAutoFit/>
          </a:bodyPr>
          <a:lstStyle/>
          <a:p>
            <a:pPr algn="ctr"/>
            <a:r>
              <a:rPr lang="es-MX" b="1" dirty="0" smtClean="0">
                <a:solidFill>
                  <a:prstClr val="white"/>
                </a:solidFill>
              </a:rPr>
              <a:t>Atrofia de la materia gris</a:t>
            </a:r>
            <a:endParaRPr lang="es-MX" b="1" dirty="0">
              <a:solidFill>
                <a:prstClr val="white"/>
              </a:solidFill>
            </a:endParaRPr>
          </a:p>
        </p:txBody>
      </p:sp>
      <p:cxnSp>
        <p:nvCxnSpPr>
          <p:cNvPr id="87" name="Straight Arrow Connector 45"/>
          <p:cNvCxnSpPr/>
          <p:nvPr/>
        </p:nvCxnSpPr>
        <p:spPr>
          <a:xfrm flipH="1" flipV="1">
            <a:off x="7251328" y="2492896"/>
            <a:ext cx="433760" cy="3556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TextBox 47"/>
          <p:cNvSpPr txBox="1"/>
          <p:nvPr/>
        </p:nvSpPr>
        <p:spPr>
          <a:xfrm>
            <a:off x="1331640" y="2782669"/>
            <a:ext cx="4824536" cy="646331"/>
          </a:xfrm>
          <a:prstGeom prst="rect">
            <a:avLst/>
          </a:prstGeom>
          <a:noFill/>
        </p:spPr>
        <p:txBody>
          <a:bodyPr wrap="square" rtlCol="0">
            <a:spAutoFit/>
          </a:bodyPr>
          <a:lstStyle/>
          <a:p>
            <a:pPr algn="ctr"/>
            <a:r>
              <a:rPr lang="es-MX" b="1" dirty="0" smtClean="0">
                <a:solidFill>
                  <a:prstClr val="white"/>
                </a:solidFill>
              </a:rPr>
              <a:t>Niveles de metabolito alterados en las regiones  cerebrales de procesamiento del dolor </a:t>
            </a:r>
            <a:endParaRPr lang="es-MX" b="1" dirty="0">
              <a:solidFill>
                <a:prstClr val="white"/>
              </a:solidFill>
            </a:endParaRPr>
          </a:p>
        </p:txBody>
      </p:sp>
      <p:cxnSp>
        <p:nvCxnSpPr>
          <p:cNvPr id="89" name="Straight Arrow Connector 49"/>
          <p:cNvCxnSpPr/>
          <p:nvPr/>
        </p:nvCxnSpPr>
        <p:spPr>
          <a:xfrm flipV="1">
            <a:off x="5796136" y="2368849"/>
            <a:ext cx="1068020" cy="4797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TextBox 51"/>
          <p:cNvSpPr txBox="1"/>
          <p:nvPr/>
        </p:nvSpPr>
        <p:spPr>
          <a:xfrm>
            <a:off x="7580476" y="1556792"/>
            <a:ext cx="1471175" cy="923330"/>
          </a:xfrm>
          <a:prstGeom prst="rect">
            <a:avLst/>
          </a:prstGeom>
          <a:noFill/>
        </p:spPr>
        <p:txBody>
          <a:bodyPr wrap="square" rtlCol="0">
            <a:spAutoFit/>
          </a:bodyPr>
          <a:lstStyle/>
          <a:p>
            <a:pPr algn="ctr"/>
            <a:r>
              <a:rPr lang="es-MX" b="1" dirty="0" smtClean="0">
                <a:solidFill>
                  <a:prstClr val="white"/>
                </a:solidFill>
              </a:rPr>
              <a:t>Conectividad intrínseca alterada</a:t>
            </a:r>
            <a:endParaRPr lang="es-MX" b="1" dirty="0">
              <a:solidFill>
                <a:prstClr val="white"/>
              </a:solidFill>
            </a:endParaRPr>
          </a:p>
        </p:txBody>
      </p:sp>
      <p:cxnSp>
        <p:nvCxnSpPr>
          <p:cNvPr id="91" name="Straight Arrow Connector 53"/>
          <p:cNvCxnSpPr/>
          <p:nvPr/>
        </p:nvCxnSpPr>
        <p:spPr>
          <a:xfrm flipH="1">
            <a:off x="7403728" y="1988840"/>
            <a:ext cx="421662" cy="153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140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70"/>
                                        </p:tgtEl>
                                        <p:attrNameLst>
                                          <p:attrName>style.visibility</p:attrName>
                                        </p:attrNameLst>
                                      </p:cBhvr>
                                      <p:to>
                                        <p:strVal val="visible"/>
                                      </p:to>
                                    </p:set>
                                    <p:anim calcmode="lin" valueType="num">
                                      <p:cBhvr>
                                        <p:cTn id="7" dur="200" fill="hold"/>
                                        <p:tgtEl>
                                          <p:spTgt spid="70"/>
                                        </p:tgtEl>
                                        <p:attrNameLst>
                                          <p:attrName>ppt_w</p:attrName>
                                        </p:attrNameLst>
                                      </p:cBhvr>
                                      <p:tavLst>
                                        <p:tav tm="0">
                                          <p:val>
                                            <p:fltVal val="0"/>
                                          </p:val>
                                        </p:tav>
                                        <p:tav tm="100000">
                                          <p:val>
                                            <p:strVal val="#ppt_w"/>
                                          </p:val>
                                        </p:tav>
                                      </p:tavLst>
                                    </p:anim>
                                    <p:anim calcmode="lin" valueType="num">
                                      <p:cBhvr>
                                        <p:cTn id="8" dur="200" fill="hold"/>
                                        <p:tgtEl>
                                          <p:spTgt spid="70"/>
                                        </p:tgtEl>
                                        <p:attrNameLst>
                                          <p:attrName>ppt_h</p:attrName>
                                        </p:attrNameLst>
                                      </p:cBhvr>
                                      <p:tavLst>
                                        <p:tav tm="0">
                                          <p:val>
                                            <p:fltVal val="0"/>
                                          </p:val>
                                        </p:tav>
                                        <p:tav tm="100000">
                                          <p:val>
                                            <p:strVal val="#ppt_h"/>
                                          </p:val>
                                        </p:tav>
                                      </p:tavLst>
                                    </p:anim>
                                    <p:animEffect transition="in" filter="fade">
                                      <p:cBhvr>
                                        <p:cTn id="9" dur="200"/>
                                        <p:tgtEl>
                                          <p:spTgt spid="70"/>
                                        </p:tgtEl>
                                      </p:cBhvr>
                                    </p:animEffect>
                                  </p:childTnLst>
                                </p:cTn>
                              </p:par>
                            </p:childTnLst>
                          </p:cTn>
                        </p:par>
                        <p:par>
                          <p:cTn id="10" fill="hold">
                            <p:stCondLst>
                              <p:cond delay="700"/>
                            </p:stCondLst>
                            <p:childTnLst>
                              <p:par>
                                <p:cTn id="11"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12" dur="2000" fill="hold"/>
                                        <p:tgtEl>
                                          <p:spTgt spid="70"/>
                                        </p:tgtEl>
                                        <p:attrNameLst>
                                          <p:attrName>ppt_x</p:attrName>
                                          <p:attrName>ppt_y</p:attrName>
                                        </p:attrNameLst>
                                      </p:cBhvr>
                                      <p:rCtr x="31200" y="-20600"/>
                                    </p:animMotion>
                                  </p:childTnLst>
                                </p:cTn>
                              </p:par>
                              <p:par>
                                <p:cTn id="13" presetID="53" presetClass="entr" presetSubtype="0" fill="hold" grpId="0" nodeType="withEffect">
                                  <p:stCondLst>
                                    <p:cond delay="300"/>
                                  </p:stCondLst>
                                  <p:childTnLst>
                                    <p:set>
                                      <p:cBhvr>
                                        <p:cTn id="14" dur="1" fill="hold">
                                          <p:stCondLst>
                                            <p:cond delay="0"/>
                                          </p:stCondLst>
                                        </p:cTn>
                                        <p:tgtEl>
                                          <p:spTgt spid="69"/>
                                        </p:tgtEl>
                                        <p:attrNameLst>
                                          <p:attrName>style.visibility</p:attrName>
                                        </p:attrNameLst>
                                      </p:cBhvr>
                                      <p:to>
                                        <p:strVal val="visible"/>
                                      </p:to>
                                    </p:set>
                                    <p:anim calcmode="lin" valueType="num">
                                      <p:cBhvr>
                                        <p:cTn id="15" dur="200" fill="hold"/>
                                        <p:tgtEl>
                                          <p:spTgt spid="69"/>
                                        </p:tgtEl>
                                        <p:attrNameLst>
                                          <p:attrName>ppt_w</p:attrName>
                                        </p:attrNameLst>
                                      </p:cBhvr>
                                      <p:tavLst>
                                        <p:tav tm="0">
                                          <p:val>
                                            <p:fltVal val="0"/>
                                          </p:val>
                                        </p:tav>
                                        <p:tav tm="100000">
                                          <p:val>
                                            <p:strVal val="#ppt_w"/>
                                          </p:val>
                                        </p:tav>
                                      </p:tavLst>
                                    </p:anim>
                                    <p:anim calcmode="lin" valueType="num">
                                      <p:cBhvr>
                                        <p:cTn id="16" dur="200" fill="hold"/>
                                        <p:tgtEl>
                                          <p:spTgt spid="69"/>
                                        </p:tgtEl>
                                        <p:attrNameLst>
                                          <p:attrName>ppt_h</p:attrName>
                                        </p:attrNameLst>
                                      </p:cBhvr>
                                      <p:tavLst>
                                        <p:tav tm="0">
                                          <p:val>
                                            <p:fltVal val="0"/>
                                          </p:val>
                                        </p:tav>
                                        <p:tav tm="100000">
                                          <p:val>
                                            <p:strVal val="#ppt_h"/>
                                          </p:val>
                                        </p:tav>
                                      </p:tavLst>
                                    </p:anim>
                                    <p:animEffect transition="in" filter="fade">
                                      <p:cBhvr>
                                        <p:cTn id="17" dur="200"/>
                                        <p:tgtEl>
                                          <p:spTgt spid="69"/>
                                        </p:tgtEl>
                                      </p:cBhvr>
                                    </p:animEffect>
                                  </p:childTnLst>
                                </p:cTn>
                              </p:par>
                              <p:par>
                                <p:cTn id="18"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 dur="2000" fill="hold"/>
                                        <p:tgtEl>
                                          <p:spTgt spid="69"/>
                                        </p:tgtEl>
                                        <p:attrNameLst>
                                          <p:attrName>ppt_x</p:attrName>
                                          <p:attrName>ppt_y</p:attrName>
                                        </p:attrNameLst>
                                      </p:cBhvr>
                                      <p:rCtr x="31200" y="-12700"/>
                                    </p:animMotion>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childTnLst>
                          </p:cTn>
                        </p:par>
                        <p:par>
                          <p:cTn id="24" fill="hold">
                            <p:stCondLst>
                              <p:cond delay="3500"/>
                            </p:stCondLst>
                            <p:childTnLst>
                              <p:par>
                                <p:cTn id="25" presetID="10" presetClass="exit" presetSubtype="0" fill="hold" nodeType="afterEffect">
                                  <p:stCondLst>
                                    <p:cond delay="0"/>
                                  </p:stCondLst>
                                  <p:childTnLst>
                                    <p:animEffect transition="out" filter="fade">
                                      <p:cBhvr>
                                        <p:cTn id="26" dur="500"/>
                                        <p:tgtEl>
                                          <p:spTgt spid="71"/>
                                        </p:tgtEl>
                                      </p:cBhvr>
                                    </p:animEffect>
                                    <p:set>
                                      <p:cBhvr>
                                        <p:cTn id="27" dur="1" fill="hold">
                                          <p:stCondLst>
                                            <p:cond delay="499"/>
                                          </p:stCondLst>
                                        </p:cTn>
                                        <p:tgtEl>
                                          <p:spTgt spid="71"/>
                                        </p:tgtEl>
                                        <p:attrNameLst>
                                          <p:attrName>style.visibility</p:attrName>
                                        </p:attrNameLst>
                                      </p:cBhvr>
                                      <p:to>
                                        <p:strVal val="hidden"/>
                                      </p:to>
                                    </p:se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9" grpId="0" animBg="1"/>
      <p:bldP spid="69" grpId="1" animBg="1"/>
      <p:bldP spid="70" grpId="0" animBg="1"/>
      <p:bldP spid="70" grpId="1" animBg="1"/>
      <p:bldP spid="72" grpId="0"/>
      <p:bldP spid="74" grpId="0"/>
      <p:bldP spid="79" grpId="0"/>
      <p:bldP spid="84" grpId="0"/>
      <p:bldP spid="86" grpId="0"/>
      <p:bldP spid="88" grpId="0"/>
      <p:bldP spid="9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MX" noProof="0" dirty="0" smtClean="0"/>
              <a:t>Patología Potencial de Fibra Pequeña en Pacientes con  Fibromialgia</a:t>
            </a:r>
            <a:endParaRPr lang="es-MX" noProof="0" dirty="0"/>
          </a:p>
        </p:txBody>
      </p:sp>
      <p:sp>
        <p:nvSpPr>
          <p:cNvPr id="4" name="Content Placeholder 3"/>
          <p:cNvSpPr>
            <a:spLocks noGrp="1"/>
          </p:cNvSpPr>
          <p:nvPr>
            <p:ph idx="1"/>
          </p:nvPr>
        </p:nvSpPr>
        <p:spPr/>
        <p:txBody>
          <a:bodyPr>
            <a:normAutofit fontScale="92500" lnSpcReduction="20000"/>
          </a:bodyPr>
          <a:lstStyle/>
          <a:p>
            <a:r>
              <a:rPr lang="es-MX" dirty="0" smtClean="0"/>
              <a:t>E</a:t>
            </a:r>
            <a:r>
              <a:rPr lang="es-MX" noProof="0" dirty="0" smtClean="0"/>
              <a:t>n comparación con controles sanos y controles que padecen depresión (pero sin dolor), los pacientes con fibromialgia tuvieron:</a:t>
            </a:r>
          </a:p>
          <a:p>
            <a:pPr lvl="1"/>
            <a:r>
              <a:rPr lang="es-MX" noProof="0" dirty="0" smtClean="0"/>
              <a:t>Umbrales de detección al frío y calor más altos en pruebas sensoriales cuantitativas</a:t>
            </a:r>
          </a:p>
          <a:p>
            <a:pPr lvl="1"/>
            <a:r>
              <a:rPr lang="es-MX" noProof="0" dirty="0" smtClean="0"/>
              <a:t>Menores amplitudes de potenciados evocados relacionados con dolor a la estimulación en la cara, manos y pies</a:t>
            </a:r>
          </a:p>
          <a:p>
            <a:pPr lvl="1"/>
            <a:r>
              <a:rPr lang="es-MX" noProof="0" dirty="0" smtClean="0"/>
              <a:t>Reducción en haces de fibras nerviosas dérmicas no mielinizadas obtenidos a través de biopsias de piel en la parte inferior de la pierna y parte superior del muslo</a:t>
            </a:r>
          </a:p>
        </p:txBody>
      </p:sp>
      <p:sp>
        <p:nvSpPr>
          <p:cNvPr id="5" name="Rectangle 4"/>
          <p:cNvSpPr/>
          <p:nvPr/>
        </p:nvSpPr>
        <p:spPr>
          <a:xfrm>
            <a:off x="395536" y="6486093"/>
            <a:ext cx="2549096" cy="246221"/>
          </a:xfrm>
          <a:prstGeom prst="rect">
            <a:avLst/>
          </a:prstGeom>
        </p:spPr>
        <p:txBody>
          <a:bodyPr wrap="none">
            <a:spAutoFit/>
          </a:bodyPr>
          <a:lstStyle/>
          <a:p>
            <a:r>
              <a:rPr lang="en-PH" sz="1000" dirty="0">
                <a:solidFill>
                  <a:srgbClr val="002060"/>
                </a:solidFill>
              </a:rPr>
              <a:t>Üçeyler N </a:t>
            </a:r>
            <a:r>
              <a:rPr lang="en-PH" sz="1000" i="1" dirty="0">
                <a:solidFill>
                  <a:srgbClr val="002060"/>
                </a:solidFill>
              </a:rPr>
              <a:t>et al. Brain</a:t>
            </a:r>
            <a:r>
              <a:rPr lang="en-PH" sz="1000" dirty="0">
                <a:solidFill>
                  <a:srgbClr val="002060"/>
                </a:solidFill>
              </a:rPr>
              <a:t> 2013</a:t>
            </a:r>
            <a:r>
              <a:rPr lang="en-PH" sz="1000" dirty="0" smtClean="0">
                <a:solidFill>
                  <a:srgbClr val="002060"/>
                </a:solidFill>
              </a:rPr>
              <a:t>; 136(Pt </a:t>
            </a:r>
            <a:r>
              <a:rPr lang="en-PH" sz="1000" dirty="0">
                <a:solidFill>
                  <a:srgbClr val="002060"/>
                </a:solidFill>
              </a:rPr>
              <a:t>6):</a:t>
            </a:r>
            <a:r>
              <a:rPr lang="en-PH" sz="1000" dirty="0" smtClean="0">
                <a:solidFill>
                  <a:srgbClr val="002060"/>
                </a:solidFill>
              </a:rPr>
              <a:t>1857-6.</a:t>
            </a:r>
            <a:endParaRPr lang="en-US" sz="1000" dirty="0"/>
          </a:p>
        </p:txBody>
      </p:sp>
    </p:spTree>
    <p:extLst>
      <p:ext uri="{BB962C8B-B14F-4D97-AF65-F5344CB8AC3E}">
        <p14:creationId xmlns:p14="http://schemas.microsoft.com/office/powerpoint/2010/main" val="42373844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Resumen</a:t>
            </a:r>
            <a:endParaRPr lang="es-MX" sz="4800" noProof="0" dirty="0">
              <a:solidFill>
                <a:schemeClr val="tx1">
                  <a:lumMod val="50000"/>
                </a:schemeClr>
              </a:solidFill>
            </a:endParaRPr>
          </a:p>
        </p:txBody>
      </p:sp>
    </p:spTree>
    <p:extLst>
      <p:ext uri="{BB962C8B-B14F-4D97-AF65-F5344CB8AC3E}">
        <p14:creationId xmlns:p14="http://schemas.microsoft.com/office/powerpoint/2010/main" val="7444877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2"/>
          <p:cNvSpPr>
            <a:spLocks noGrp="1" noChangeArrowheads="1"/>
          </p:cNvSpPr>
          <p:nvPr>
            <p:ph type="title" idx="4294967295"/>
          </p:nvPr>
        </p:nvSpPr>
        <p:spPr/>
        <p:txBody>
          <a:bodyPr>
            <a:normAutofit fontScale="90000"/>
          </a:bodyPr>
          <a:lstStyle/>
          <a:p>
            <a:r>
              <a:rPr lang="es-MX" noProof="0" dirty="0" smtClean="0">
                <a:ea typeface="Arial Unicode MS" pitchFamily="34" charset="-128"/>
                <a:cs typeface="Arial Unicode MS" pitchFamily="34" charset="-128"/>
              </a:rPr>
              <a:t>Patofisiología de la Fibromialgia: Resumen</a:t>
            </a:r>
          </a:p>
        </p:txBody>
      </p:sp>
      <p:sp>
        <p:nvSpPr>
          <p:cNvPr id="63491" name="Rectangle 13"/>
          <p:cNvSpPr>
            <a:spLocks noGrp="1" noChangeArrowheads="1"/>
          </p:cNvSpPr>
          <p:nvPr>
            <p:ph type="body" idx="4294967295"/>
          </p:nvPr>
        </p:nvSpPr>
        <p:spPr>
          <a:xfrm>
            <a:off x="449263" y="1598613"/>
            <a:ext cx="8397875" cy="4716462"/>
          </a:xfrm>
        </p:spPr>
        <p:txBody>
          <a:bodyPr>
            <a:noAutofit/>
          </a:bodyPr>
          <a:lstStyle/>
          <a:p>
            <a:r>
              <a:rPr lang="es-MX" sz="2000" noProof="0" dirty="0" smtClean="0"/>
              <a:t>Se cree que la sensibilización central/dolor disfuncional es el resultado de disfunción o desregulación neuronal persistente</a:t>
            </a:r>
          </a:p>
          <a:p>
            <a:pPr marL="655638" lvl="1" indent="-255588"/>
            <a:r>
              <a:rPr lang="es-MX" sz="1800" noProof="0" dirty="0" smtClean="0"/>
              <a:t>La fibromialgia, un trastorno de dolor crónico diseminado, persistente y debilitante, es el síndrome más común asociado con este tipo de dolor</a:t>
            </a:r>
          </a:p>
          <a:p>
            <a:pPr marL="255588" indent="-255588"/>
            <a:r>
              <a:rPr lang="es-MX" sz="2200" noProof="0" dirty="0" smtClean="0"/>
              <a:t>La etiología y patogénesis aun no s entienden completamente</a:t>
            </a:r>
          </a:p>
          <a:p>
            <a:pPr marL="255588" indent="-255588"/>
            <a:r>
              <a:rPr lang="es-MX" sz="2200" noProof="0" dirty="0" smtClean="0"/>
              <a:t>Varios factores parecen estar involucrados</a:t>
            </a:r>
          </a:p>
          <a:p>
            <a:pPr marL="655638" lvl="1" indent="-255588">
              <a:lnSpc>
                <a:spcPct val="120000"/>
              </a:lnSpc>
            </a:pPr>
            <a:r>
              <a:rPr lang="es-MX" sz="2200" noProof="0" dirty="0" smtClean="0"/>
              <a:t>La sensibilización central se considera el mecanismo principal involucrado</a:t>
            </a:r>
          </a:p>
          <a:p>
            <a:pPr marL="655638" lvl="1" indent="-255588">
              <a:lnSpc>
                <a:spcPct val="120000"/>
              </a:lnSpc>
            </a:pPr>
            <a:r>
              <a:rPr lang="es-MX" sz="2200" noProof="0" dirty="0" smtClean="0"/>
              <a:t>El “Wind-up” es importante</a:t>
            </a:r>
          </a:p>
          <a:p>
            <a:pPr marL="655638" lvl="1" indent="-255588"/>
            <a:r>
              <a:rPr lang="es-MX" sz="2200" noProof="0" dirty="0" smtClean="0"/>
              <a:t>Las vías inhibitorias descendentes del dolor  deterioradas también juegan un papel importante</a:t>
            </a:r>
          </a:p>
          <a:p>
            <a:endParaRPr lang="es-MX" sz="2200" noProof="0" dirty="0"/>
          </a:p>
        </p:txBody>
      </p:sp>
    </p:spTree>
    <p:extLst>
      <p:ext uri="{BB962C8B-B14F-4D97-AF65-F5344CB8AC3E}">
        <p14:creationId xmlns:p14="http://schemas.microsoft.com/office/powerpoint/2010/main" val="398786309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noProof="0" dirty="0" smtClean="0"/>
              <a:t>patofisiología</a:t>
            </a:r>
            <a:endParaRPr lang="es-MX" noProof="0" dirty="0"/>
          </a:p>
        </p:txBody>
      </p:sp>
    </p:spTree>
    <p:extLst>
      <p:ext uri="{BB962C8B-B14F-4D97-AF65-F5344CB8AC3E}">
        <p14:creationId xmlns:p14="http://schemas.microsoft.com/office/powerpoint/2010/main" val="1793851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000" noProof="0" dirty="0" smtClean="0">
                <a:solidFill>
                  <a:schemeClr val="tx1">
                    <a:lumMod val="50000"/>
                  </a:schemeClr>
                </a:solidFill>
              </a:rPr>
              <a:t>Visión General</a:t>
            </a:r>
            <a:endParaRPr lang="es-MX" sz="4000" noProof="0" dirty="0">
              <a:solidFill>
                <a:schemeClr val="tx1">
                  <a:lumMod val="50000"/>
                </a:schemeClr>
              </a:solidFill>
            </a:endParaRPr>
          </a:p>
        </p:txBody>
      </p:sp>
    </p:spTree>
    <p:extLst>
      <p:ext uri="{BB962C8B-B14F-4D97-AF65-F5344CB8AC3E}">
        <p14:creationId xmlns:p14="http://schemas.microsoft.com/office/powerpoint/2010/main" val="3328565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3"/>
          <p:cNvGraphicFramePr>
            <a:graphicFrameLocks noGrp="1"/>
          </p:cNvGraphicFramePr>
          <p:nvPr>
            <p:ph idx="1"/>
            <p:extLst>
              <p:ext uri="{D42A27DB-BD31-4B8C-83A1-F6EECF244321}">
                <p14:modId xmlns:p14="http://schemas.microsoft.com/office/powerpoint/2010/main" val="95597570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2"/>
          <p:cNvSpPr txBox="1">
            <a:spLocks noChangeArrowheads="1"/>
          </p:cNvSpPr>
          <p:nvPr/>
        </p:nvSpPr>
        <p:spPr>
          <a:xfrm>
            <a:off x="451698" y="343402"/>
            <a:ext cx="8229600" cy="1143000"/>
          </a:xfrm>
          <a:prstGeom prst="rect">
            <a:avLst/>
          </a:prstGeom>
        </p:spPr>
        <p:txBody>
          <a:bodyPr vert="horz" lIns="91440" tIns="45720" rIns="91440" bIns="45720" rtlCol="0" anchor="ctr">
            <a:normAutofit/>
          </a:bodyPr>
          <a:lstStyle>
            <a:lvl1pPr algn="ctr">
              <a:lnSpc>
                <a:spcPct val="85000"/>
              </a:lnSpc>
              <a:spcBef>
                <a:spcPct val="0"/>
              </a:spcBef>
              <a:buNone/>
              <a:defRPr lang="en-CA" sz="4000" b="0" dirty="0">
                <a:solidFill>
                  <a:srgbClr val="002060"/>
                </a:solidFill>
                <a:latin typeface="+mj-lt"/>
                <a:ea typeface="+mj-ea"/>
                <a:cs typeface="+mj-cs"/>
              </a:defRPr>
            </a:lvl1pPr>
          </a:lstStyle>
          <a:p>
            <a:r>
              <a:rPr lang="es-MX" altLang="en-US" sz="3600" dirty="0" smtClean="0"/>
              <a:t>Clasificación Patofisiológica del Dolor</a:t>
            </a:r>
            <a:endParaRPr lang="es-MX" altLang="en-US" sz="3600" dirty="0"/>
          </a:p>
        </p:txBody>
      </p:sp>
      <p:sp>
        <p:nvSpPr>
          <p:cNvPr id="13" name="Text Box 5"/>
          <p:cNvSpPr txBox="1">
            <a:spLocks noChangeArrowheads="1"/>
          </p:cNvSpPr>
          <p:nvPr/>
        </p:nvSpPr>
        <p:spPr bwMode="auto">
          <a:xfrm>
            <a:off x="2987824" y="3732620"/>
            <a:ext cx="295232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MX" b="1" dirty="0" smtClean="0"/>
              <a:t>Múltiples tipos de dolor coexisten en muchos padecimientos (dolor mixto)</a:t>
            </a:r>
            <a:endParaRPr lang="es-MX" b="1" baseline="30000" dirty="0"/>
          </a:p>
        </p:txBody>
      </p:sp>
      <p:sp>
        <p:nvSpPr>
          <p:cNvPr id="14" name="Rectangle 4"/>
          <p:cNvSpPr/>
          <p:nvPr/>
        </p:nvSpPr>
        <p:spPr>
          <a:xfrm>
            <a:off x="455588" y="4260969"/>
            <a:ext cx="2808312" cy="1061829"/>
          </a:xfrm>
          <a:prstGeom prst="rect">
            <a:avLst/>
          </a:prstGeom>
        </p:spPr>
        <p:txBody>
          <a:bodyPr wrap="square">
            <a:spAutoFit/>
          </a:bodyPr>
          <a:lstStyle/>
          <a:p>
            <a:pPr algn="ctr"/>
            <a:r>
              <a:rPr lang="es-MX" sz="2300" b="1" dirty="0" smtClean="0">
                <a:solidFill>
                  <a:schemeClr val="bg1"/>
                </a:solidFill>
              </a:rPr>
              <a:t>Dolor nociceptivo</a:t>
            </a:r>
          </a:p>
          <a:p>
            <a:pPr marL="1176338" indent="-184150">
              <a:buFontTx/>
              <a:buChar char="-"/>
            </a:pPr>
            <a:r>
              <a:rPr lang="es-MX" sz="2000" dirty="0" smtClean="0">
                <a:solidFill>
                  <a:schemeClr val="bg1"/>
                </a:solidFill>
              </a:rPr>
              <a:t>Somático</a:t>
            </a:r>
          </a:p>
          <a:p>
            <a:pPr marL="1176338" indent="-184150">
              <a:buFontTx/>
              <a:buChar char="-"/>
            </a:pPr>
            <a:r>
              <a:rPr lang="es-MX" sz="2000" dirty="0" smtClean="0">
                <a:solidFill>
                  <a:schemeClr val="bg1"/>
                </a:solidFill>
              </a:rPr>
              <a:t>Visceral</a:t>
            </a:r>
          </a:p>
        </p:txBody>
      </p:sp>
      <p:sp>
        <p:nvSpPr>
          <p:cNvPr id="15" name="Rectangle 5"/>
          <p:cNvSpPr/>
          <p:nvPr/>
        </p:nvSpPr>
        <p:spPr>
          <a:xfrm>
            <a:off x="5796136" y="4293096"/>
            <a:ext cx="2736304" cy="1077218"/>
          </a:xfrm>
          <a:prstGeom prst="rect">
            <a:avLst/>
          </a:prstGeom>
        </p:spPr>
        <p:txBody>
          <a:bodyPr wrap="square">
            <a:spAutoFit/>
          </a:bodyPr>
          <a:lstStyle/>
          <a:p>
            <a:pPr lvl="0" algn="ctr"/>
            <a:r>
              <a:rPr lang="es-MX" sz="2300" b="1" dirty="0" smtClean="0">
                <a:solidFill>
                  <a:schemeClr val="bg1"/>
                </a:solidFill>
              </a:rPr>
              <a:t>Dolor Neuropático</a:t>
            </a:r>
          </a:p>
          <a:p>
            <a:pPr marL="704850" lvl="0" indent="-260350">
              <a:buFontTx/>
              <a:buChar char="-"/>
            </a:pPr>
            <a:r>
              <a:rPr lang="es-MX" sz="2000" dirty="0" smtClean="0">
                <a:solidFill>
                  <a:schemeClr val="bg1"/>
                </a:solidFill>
              </a:rPr>
              <a:t>Periférico</a:t>
            </a:r>
          </a:p>
          <a:p>
            <a:pPr marL="704850" lvl="0" indent="-260350">
              <a:buFontTx/>
              <a:buChar char="-"/>
            </a:pPr>
            <a:r>
              <a:rPr lang="es-MX" sz="2000" dirty="0" smtClean="0">
                <a:solidFill>
                  <a:schemeClr val="bg1"/>
                </a:solidFill>
              </a:rPr>
              <a:t>Central</a:t>
            </a:r>
            <a:endParaRPr lang="es-MX" sz="2000" dirty="0">
              <a:solidFill>
                <a:schemeClr val="tx1"/>
              </a:solidFill>
            </a:endParaRPr>
          </a:p>
        </p:txBody>
      </p:sp>
      <p:sp>
        <p:nvSpPr>
          <p:cNvPr id="16" name="Rectangle 6"/>
          <p:cNvSpPr/>
          <p:nvPr/>
        </p:nvSpPr>
        <p:spPr>
          <a:xfrm>
            <a:off x="2207530" y="2204864"/>
            <a:ext cx="4799824" cy="830997"/>
          </a:xfrm>
          <a:prstGeom prst="rect">
            <a:avLst/>
          </a:prstGeom>
        </p:spPr>
        <p:txBody>
          <a:bodyPr wrap="square">
            <a:spAutoFit/>
          </a:bodyPr>
          <a:lstStyle/>
          <a:p>
            <a:pPr lvl="0" algn="ctr"/>
            <a:r>
              <a:rPr lang="es-MX" sz="2300" b="1" dirty="0" smtClean="0">
                <a:solidFill>
                  <a:schemeClr val="bg1"/>
                </a:solidFill>
              </a:rPr>
              <a:t>Sensibilización central/</a:t>
            </a:r>
            <a:br>
              <a:rPr lang="es-MX" sz="2300" b="1" dirty="0" smtClean="0">
                <a:solidFill>
                  <a:schemeClr val="bg1"/>
                </a:solidFill>
              </a:rPr>
            </a:br>
            <a:r>
              <a:rPr lang="es-MX" sz="2300" b="1" dirty="0" smtClean="0">
                <a:solidFill>
                  <a:schemeClr val="bg1"/>
                </a:solidFill>
              </a:rPr>
              <a:t>Dolor disfuncional</a:t>
            </a:r>
          </a:p>
        </p:txBody>
      </p:sp>
      <p:sp>
        <p:nvSpPr>
          <p:cNvPr id="17" name="Text Box 8"/>
          <p:cNvSpPr txBox="1">
            <a:spLocks noChangeArrowheads="1"/>
          </p:cNvSpPr>
          <p:nvPr/>
        </p:nvSpPr>
        <p:spPr bwMode="auto">
          <a:xfrm>
            <a:off x="209301" y="6397364"/>
            <a:ext cx="8323139" cy="553998"/>
          </a:xfrm>
          <a:prstGeom prst="rect">
            <a:avLst/>
          </a:prstGeom>
          <a:noFill/>
          <a:ln>
            <a:noFill/>
          </a:ln>
          <a:effectLst>
            <a:prstShdw prst="shdw17" dist="17961" dir="2700000">
              <a:srgbClr val="998300">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CA" sz="900" dirty="0" smtClean="0">
                <a:solidFill>
                  <a:srgbClr val="002060"/>
                </a:solidFill>
                <a:latin typeface="Calibri"/>
              </a:rPr>
              <a:t>Freynhagen R, Baron R. </a:t>
            </a:r>
            <a:r>
              <a:rPr lang="en-CA" sz="900" i="1" dirty="0" smtClean="0">
                <a:solidFill>
                  <a:srgbClr val="002060"/>
                </a:solidFill>
                <a:latin typeface="Calibri"/>
              </a:rPr>
              <a:t>Curr Pain Headache Rep </a:t>
            </a:r>
            <a:r>
              <a:rPr lang="en-CA" sz="900" dirty="0" smtClean="0">
                <a:solidFill>
                  <a:srgbClr val="002060"/>
                </a:solidFill>
                <a:latin typeface="Calibri"/>
              </a:rPr>
              <a:t>2009; 13(3):185-90; </a:t>
            </a:r>
            <a:r>
              <a:rPr lang="en-US" sz="900" dirty="0" smtClean="0">
                <a:solidFill>
                  <a:srgbClr val="002060"/>
                </a:solidFill>
                <a:latin typeface="Calibri"/>
              </a:rPr>
              <a:t>Jensen TS </a:t>
            </a:r>
            <a:r>
              <a:rPr lang="en-US" sz="900" i="1" dirty="0" smtClean="0">
                <a:solidFill>
                  <a:srgbClr val="002060"/>
                </a:solidFill>
                <a:latin typeface="Calibri"/>
              </a:rPr>
              <a:t>et al</a:t>
            </a:r>
            <a:r>
              <a:rPr lang="en-US" sz="900" dirty="0" smtClean="0">
                <a:solidFill>
                  <a:srgbClr val="002060"/>
                </a:solidFill>
                <a:latin typeface="Calibri"/>
              </a:rPr>
              <a:t>. </a:t>
            </a:r>
            <a:r>
              <a:rPr lang="en-US" sz="900" i="1" dirty="0" smtClean="0">
                <a:solidFill>
                  <a:srgbClr val="002060"/>
                </a:solidFill>
                <a:latin typeface="Calibri"/>
              </a:rPr>
              <a:t>Pain</a:t>
            </a:r>
            <a:r>
              <a:rPr lang="en-US" sz="900" dirty="0" smtClean="0">
                <a:solidFill>
                  <a:srgbClr val="002060"/>
                </a:solidFill>
                <a:latin typeface="Calibri"/>
              </a:rPr>
              <a:t> 2011; 152(10):2204-5; </a:t>
            </a:r>
            <a:br>
              <a:rPr lang="en-US" sz="900" dirty="0" smtClean="0">
                <a:solidFill>
                  <a:srgbClr val="002060"/>
                </a:solidFill>
                <a:latin typeface="Calibri"/>
              </a:rPr>
            </a:br>
            <a:r>
              <a:rPr lang="en-US" sz="900" dirty="0" smtClean="0">
                <a:solidFill>
                  <a:srgbClr val="002060"/>
                </a:solidFill>
                <a:latin typeface="Calibri"/>
              </a:rPr>
              <a:t>Julius D </a:t>
            </a:r>
            <a:r>
              <a:rPr lang="en-US" sz="900" i="1" dirty="0" smtClean="0">
                <a:solidFill>
                  <a:srgbClr val="002060"/>
                </a:solidFill>
                <a:latin typeface="Calibri"/>
              </a:rPr>
              <a:t>et al. </a:t>
            </a:r>
            <a:r>
              <a:rPr lang="en-US" sz="900" dirty="0" smtClean="0">
                <a:solidFill>
                  <a:srgbClr val="002060"/>
                </a:solidFill>
                <a:latin typeface="Calibri"/>
              </a:rPr>
              <a:t>In: McMahon SB, Koltzenburg M (eds). </a:t>
            </a:r>
            <a:r>
              <a:rPr lang="en-US" sz="900" i="1" dirty="0" smtClean="0">
                <a:solidFill>
                  <a:srgbClr val="002060"/>
                </a:solidFill>
                <a:latin typeface="Calibri"/>
              </a:rPr>
              <a:t>Wall and Melzack’s Textbook of Pain. </a:t>
            </a:r>
            <a:r>
              <a:rPr lang="en-US" sz="900" dirty="0" smtClean="0">
                <a:solidFill>
                  <a:srgbClr val="002060"/>
                </a:solidFill>
                <a:latin typeface="Calibri"/>
              </a:rPr>
              <a:t>5th ed. Elsevier; London, UK: 2006; </a:t>
            </a:r>
            <a:br>
              <a:rPr lang="en-US" sz="900" dirty="0" smtClean="0">
                <a:solidFill>
                  <a:srgbClr val="002060"/>
                </a:solidFill>
                <a:latin typeface="Calibri"/>
              </a:rPr>
            </a:br>
            <a:r>
              <a:rPr lang="en-US" sz="900" dirty="0" smtClean="0">
                <a:solidFill>
                  <a:srgbClr val="002060"/>
                </a:solidFill>
                <a:latin typeface="Calibri"/>
              </a:rPr>
              <a:t>Ross E. </a:t>
            </a:r>
            <a:r>
              <a:rPr lang="en-US" sz="900" i="1" dirty="0" smtClean="0">
                <a:solidFill>
                  <a:srgbClr val="002060"/>
                </a:solidFill>
                <a:latin typeface="Calibri"/>
              </a:rPr>
              <a:t>Expert Opin Pharmacother </a:t>
            </a:r>
            <a:r>
              <a:rPr lang="en-US" sz="900" dirty="0" smtClean="0">
                <a:solidFill>
                  <a:srgbClr val="002060"/>
                </a:solidFill>
                <a:latin typeface="Calibri"/>
              </a:rPr>
              <a:t>2001; 2(1):1529-30; Webster LR. </a:t>
            </a:r>
            <a:r>
              <a:rPr lang="en-US" sz="900" i="1" dirty="0" smtClean="0">
                <a:solidFill>
                  <a:srgbClr val="002060"/>
                </a:solidFill>
                <a:latin typeface="Calibri"/>
              </a:rPr>
              <a:t>Am J Manag Care </a:t>
            </a:r>
            <a:r>
              <a:rPr lang="en-US" sz="900" dirty="0" smtClean="0">
                <a:solidFill>
                  <a:srgbClr val="002060"/>
                </a:solidFill>
                <a:latin typeface="Calibri"/>
              </a:rPr>
              <a:t>2008; 14(5 Suppl 1):S116-22; Woolf CJ. </a:t>
            </a:r>
            <a:r>
              <a:rPr lang="en-US" sz="900" i="1" dirty="0" smtClean="0">
                <a:solidFill>
                  <a:srgbClr val="002060"/>
                </a:solidFill>
                <a:latin typeface="Calibri"/>
              </a:rPr>
              <a:t>Pain</a:t>
            </a:r>
            <a:r>
              <a:rPr lang="en-US" sz="900" dirty="0" smtClean="0">
                <a:solidFill>
                  <a:srgbClr val="002060"/>
                </a:solidFill>
                <a:latin typeface="Calibri"/>
              </a:rPr>
              <a:t> 2011; 152(3 Suppl):S2-15.</a:t>
            </a:r>
          </a:p>
          <a:p>
            <a:pPr eaLnBrk="1" hangingPunct="1"/>
            <a:endParaRPr lang="en-US" sz="900" dirty="0">
              <a:solidFill>
                <a:srgbClr val="002060"/>
              </a:solidFill>
              <a:latin typeface="Calibri"/>
            </a:endParaRPr>
          </a:p>
        </p:txBody>
      </p:sp>
    </p:spTree>
    <p:extLst>
      <p:ext uri="{BB962C8B-B14F-4D97-AF65-F5344CB8AC3E}">
        <p14:creationId xmlns:p14="http://schemas.microsoft.com/office/powerpoint/2010/main" val="3420656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p:cNvSpPr>
          <p:nvPr>
            <p:ph type="title"/>
          </p:nvPr>
        </p:nvSpPr>
        <p:spPr>
          <a:xfrm>
            <a:off x="457200" y="302862"/>
            <a:ext cx="8229600" cy="1143000"/>
          </a:xfrm>
        </p:spPr>
        <p:txBody>
          <a:bodyPr vert="horz" lIns="91440" tIns="45720" rIns="91440" bIns="45720" rtlCol="0" anchor="ctr">
            <a:normAutofit/>
          </a:bodyPr>
          <a:lstStyle/>
          <a:p>
            <a:pPr>
              <a:lnSpc>
                <a:spcPct val="85000"/>
              </a:lnSpc>
            </a:pPr>
            <a:r>
              <a:rPr lang="es-MX" sz="3600" noProof="0" dirty="0" smtClean="0"/>
              <a:t>¿Qué es sensibilización central/ </a:t>
            </a:r>
            <a:br>
              <a:rPr lang="es-MX" sz="3600" noProof="0" dirty="0" smtClean="0"/>
            </a:br>
            <a:r>
              <a:rPr lang="es-MX" sz="3600" noProof="0" dirty="0" smtClean="0"/>
              <a:t>dolor disfuncional?</a:t>
            </a:r>
            <a:endParaRPr lang="es-MX" sz="3600" noProof="0" dirty="0"/>
          </a:p>
        </p:txBody>
      </p:sp>
      <p:graphicFrame>
        <p:nvGraphicFramePr>
          <p:cNvPr id="10" name="Diagram 1"/>
          <p:cNvGraphicFramePr/>
          <p:nvPr>
            <p:extLst>
              <p:ext uri="{D42A27DB-BD31-4B8C-83A1-F6EECF244321}">
                <p14:modId xmlns:p14="http://schemas.microsoft.com/office/powerpoint/2010/main" val="1964262554"/>
              </p:ext>
            </p:extLst>
          </p:nvPr>
        </p:nvGraphicFramePr>
        <p:xfrm>
          <a:off x="467544" y="1700808"/>
          <a:ext cx="842493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4"/>
          <p:cNvSpPr txBox="1">
            <a:spLocks noChangeArrowheads="1"/>
          </p:cNvSpPr>
          <p:nvPr/>
        </p:nvSpPr>
        <p:spPr bwMode="auto">
          <a:xfrm>
            <a:off x="114444" y="6442502"/>
            <a:ext cx="8339138" cy="415498"/>
          </a:xfrm>
          <a:prstGeom prst="rect">
            <a:avLst/>
          </a:prstGeom>
          <a:noFill/>
          <a:ln w="9525">
            <a:noFill/>
            <a:miter lim="800000"/>
            <a:headEnd/>
            <a:tailEnd/>
          </a:ln>
        </p:spPr>
        <p:txBody>
          <a:bodyPr wrap="square">
            <a:spAutoFit/>
          </a:bodyPr>
          <a:lstStyle/>
          <a:p>
            <a:r>
              <a:rPr lang="en-CA" sz="1100" b="1" dirty="0" smtClean="0">
                <a:solidFill>
                  <a:srgbClr val="002060"/>
                </a:solidFill>
              </a:rPr>
              <a:t>SNC= sistema nervioso central</a:t>
            </a:r>
            <a:endParaRPr lang="en-US" sz="1100" b="1" dirty="0" smtClean="0">
              <a:solidFill>
                <a:srgbClr val="002060"/>
              </a:solidFill>
            </a:endParaRPr>
          </a:p>
          <a:p>
            <a:r>
              <a:rPr lang="en-US" sz="1000" dirty="0" smtClean="0">
                <a:solidFill>
                  <a:srgbClr val="002060"/>
                </a:solidFill>
              </a:rPr>
              <a:t>Woolf </a:t>
            </a:r>
            <a:r>
              <a:rPr lang="en-US" sz="1000" dirty="0">
                <a:solidFill>
                  <a:srgbClr val="002060"/>
                </a:solidFill>
              </a:rPr>
              <a:t>CJ</a:t>
            </a:r>
            <a:r>
              <a:rPr lang="en-US" sz="1000" dirty="0" smtClean="0">
                <a:solidFill>
                  <a:srgbClr val="002060"/>
                </a:solidFill>
              </a:rPr>
              <a:t>.</a:t>
            </a:r>
            <a:r>
              <a:rPr lang="en-US" sz="1000" i="1" dirty="0" smtClean="0">
                <a:solidFill>
                  <a:srgbClr val="002060"/>
                </a:solidFill>
              </a:rPr>
              <a:t> Pain </a:t>
            </a:r>
            <a:r>
              <a:rPr lang="en-US" sz="1000" dirty="0" smtClean="0">
                <a:solidFill>
                  <a:srgbClr val="002060"/>
                </a:solidFill>
              </a:rPr>
              <a:t>2011; 152(3 Suppl):S2-15</a:t>
            </a:r>
            <a:r>
              <a:rPr lang="en-US" sz="1000" dirty="0">
                <a:solidFill>
                  <a:srgbClr val="002060"/>
                </a:solidFill>
              </a:rPr>
              <a:t>.</a:t>
            </a:r>
          </a:p>
        </p:txBody>
      </p:sp>
      <p:sp>
        <p:nvSpPr>
          <p:cNvPr id="12" name="Slide Number Placeholder 3"/>
          <p:cNvSpPr>
            <a:spLocks noGrp="1"/>
          </p:cNvSpPr>
          <p:nvPr>
            <p:ph type="sldNum" sz="quarter" idx="12"/>
          </p:nvPr>
        </p:nvSpPr>
        <p:spPr>
          <a:xfrm>
            <a:off x="6758880" y="6448251"/>
            <a:ext cx="2133600" cy="365125"/>
          </a:xfrm>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7</a:t>
            </a:fld>
            <a:endParaRPr lang="en-CA" dirty="0">
              <a:solidFill>
                <a:prstClr val="black"/>
              </a:solidFill>
            </a:endParaRPr>
          </a:p>
        </p:txBody>
      </p:sp>
    </p:spTree>
    <p:extLst>
      <p:ext uri="{BB962C8B-B14F-4D97-AF65-F5344CB8AC3E}">
        <p14:creationId xmlns:p14="http://schemas.microsoft.com/office/powerpoint/2010/main" val="2723883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274638"/>
            <a:ext cx="9144000" cy="1143000"/>
          </a:xfrm>
        </p:spPr>
        <p:txBody>
          <a:bodyPr>
            <a:normAutofit fontScale="90000"/>
          </a:bodyPr>
          <a:lstStyle/>
          <a:p>
            <a:r>
              <a:rPr lang="es-MX" dirty="0" smtClean="0"/>
              <a:t>Características Clínicas  de la Sensibilización Central/Dolor disfuncional</a:t>
            </a:r>
            <a:endParaRPr lang="es-MX" dirty="0"/>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572094323"/>
              </p:ext>
            </p:extLst>
          </p:nvPr>
        </p:nvGraphicFramePr>
        <p:xfrm>
          <a:off x="457200" y="178335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5"/>
          <p:cNvSpPr/>
          <p:nvPr/>
        </p:nvSpPr>
        <p:spPr>
          <a:xfrm>
            <a:off x="395536" y="6488668"/>
            <a:ext cx="2632706" cy="246221"/>
          </a:xfrm>
          <a:prstGeom prst="rect">
            <a:avLst/>
          </a:prstGeom>
        </p:spPr>
        <p:txBody>
          <a:bodyPr wrap="square">
            <a:spAutoFit/>
          </a:bodyPr>
          <a:lstStyle/>
          <a:p>
            <a:r>
              <a:rPr lang="es-MX" sz="1000" dirty="0" smtClean="0">
                <a:solidFill>
                  <a:srgbClr val="002060"/>
                </a:solidFill>
              </a:rPr>
              <a:t>Mayer TG </a:t>
            </a:r>
            <a:r>
              <a:rPr lang="es-MX" sz="1000" i="1" dirty="0" smtClean="0">
                <a:solidFill>
                  <a:srgbClr val="002060"/>
                </a:solidFill>
              </a:rPr>
              <a:t>et al. Pain Pract</a:t>
            </a:r>
            <a:r>
              <a:rPr lang="es-MX" sz="1000" dirty="0" smtClean="0">
                <a:solidFill>
                  <a:srgbClr val="002060"/>
                </a:solidFill>
              </a:rPr>
              <a:t> 2012; 12(4):276-85.</a:t>
            </a:r>
            <a:endParaRPr lang="es-MX" sz="1000" dirty="0">
              <a:solidFill>
                <a:srgbClr val="002060"/>
              </a:solidFill>
            </a:endParaRPr>
          </a:p>
        </p:txBody>
      </p:sp>
    </p:spTree>
    <p:extLst>
      <p:ext uri="{BB962C8B-B14F-4D97-AF65-F5344CB8AC3E}">
        <p14:creationId xmlns:p14="http://schemas.microsoft.com/office/powerpoint/2010/main" val="2675386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
          <p:cNvSpPr/>
          <p:nvPr/>
        </p:nvSpPr>
        <p:spPr>
          <a:xfrm>
            <a:off x="467544" y="1988840"/>
            <a:ext cx="8568952" cy="396044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smtClean="0">
                <a:solidFill>
                  <a:prstClr val="white"/>
                </a:solidFill>
              </a:rPr>
              <a:t>La fibromialgia es un trastorno común de dolor crónico diseminado, caracterizado por una amplificación de las señales del dolor, análogo a cuando </a:t>
            </a:r>
            <a:br>
              <a:rPr lang="es-MX" sz="4000" dirty="0" smtClean="0">
                <a:solidFill>
                  <a:prstClr val="white"/>
                </a:solidFill>
              </a:rPr>
            </a:br>
            <a:r>
              <a:rPr lang="es-MX" sz="4000" dirty="0" smtClean="0">
                <a:solidFill>
                  <a:prstClr val="white"/>
                </a:solidFill>
              </a:rPr>
              <a:t>“ajustamos el control de volumen” demasiado alto.</a:t>
            </a:r>
          </a:p>
        </p:txBody>
      </p:sp>
      <p:sp>
        <p:nvSpPr>
          <p:cNvPr id="7" name="Title 3"/>
          <p:cNvSpPr>
            <a:spLocks noGrp="1"/>
          </p:cNvSpPr>
          <p:nvPr>
            <p:ph type="title"/>
          </p:nvPr>
        </p:nvSpPr>
        <p:spPr>
          <a:xfrm>
            <a:off x="457200" y="274638"/>
            <a:ext cx="8229600" cy="1143000"/>
          </a:xfrm>
        </p:spPr>
        <p:txBody>
          <a:bodyPr/>
          <a:lstStyle/>
          <a:p>
            <a:r>
              <a:rPr lang="es-MX" noProof="0" dirty="0" smtClean="0"/>
              <a:t>¿Qué es fibromialgia?</a:t>
            </a:r>
            <a:endParaRPr lang="es-MX" noProof="0" dirty="0"/>
          </a:p>
        </p:txBody>
      </p:sp>
      <p:sp>
        <p:nvSpPr>
          <p:cNvPr id="8" name="Rectangle 1"/>
          <p:cNvSpPr>
            <a:spLocks noChangeArrowheads="1"/>
          </p:cNvSpPr>
          <p:nvPr/>
        </p:nvSpPr>
        <p:spPr bwMode="auto">
          <a:xfrm>
            <a:off x="0" y="6506289"/>
            <a:ext cx="2832827"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000" dirty="0" smtClean="0">
                <a:solidFill>
                  <a:srgbClr val="002060"/>
                </a:solidFill>
                <a:ea typeface="Times New Roman" pitchFamily="18" charset="0"/>
                <a:cs typeface="Arial" pitchFamily="34" charset="0"/>
              </a:rPr>
              <a:t>Clauw DJ </a:t>
            </a:r>
            <a:r>
              <a:rPr lang="en-US" sz="1000" i="1" dirty="0" smtClean="0">
                <a:solidFill>
                  <a:srgbClr val="002060"/>
                </a:solidFill>
                <a:ea typeface="Times New Roman" pitchFamily="18" charset="0"/>
                <a:cs typeface="Arial" pitchFamily="34" charset="0"/>
              </a:rPr>
              <a:t>et al. Mayo Clin Proc</a:t>
            </a:r>
            <a:r>
              <a:rPr lang="en-US" sz="1000" dirty="0" smtClean="0">
                <a:solidFill>
                  <a:srgbClr val="002060"/>
                </a:solidFill>
                <a:ea typeface="Times New Roman" pitchFamily="18" charset="0"/>
                <a:cs typeface="Arial" pitchFamily="34" charset="0"/>
              </a:rPr>
              <a:t> 2011; 86(9):907-11. </a:t>
            </a:r>
            <a:endParaRPr lang="en-US" dirty="0" smtClean="0">
              <a:solidFill>
                <a:srgbClr val="002060"/>
              </a:solidFill>
              <a:cs typeface="Arial" pitchFamily="34" charset="0"/>
            </a:endParaRPr>
          </a:p>
        </p:txBody>
      </p:sp>
    </p:spTree>
    <p:extLst>
      <p:ext uri="{BB962C8B-B14F-4D97-AF65-F5344CB8AC3E}">
        <p14:creationId xmlns:p14="http://schemas.microsoft.com/office/powerpoint/2010/main" val="1685540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2632a8ea-e3ab-4b2f-8631-181534511ff6"/>
</p:tagLst>
</file>

<file path=ppt/theme/theme1.xml><?xml version="1.0" encoding="utf-8"?>
<a:theme xmlns:a="http://schemas.openxmlformats.org/drawingml/2006/main" name="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Custom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000"/>
      </a:hlink>
      <a:folHlink>
        <a:srgbClr val="FFFFCC"/>
      </a:folHlink>
    </a:clrScheme>
    <a:fontScheme name="1_Default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33"/>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98058"/>
        </a:hlink>
        <a:folHlink>
          <a:srgbClr val="99CC00"/>
        </a:folHlink>
      </a:clrScheme>
      <a:clrMap bg1="lt1" tx1="dk1" bg2="lt2" tx2="dk2" accent1="accent1" accent2="accent2" accent3="accent3" accent4="accent4" accent5="accent5" accent6="accent6" hlink="hlink" folHlink="folHlink"/>
    </a:extraClrScheme>
    <a:extraClrScheme>
      <a:clrScheme name="1_Default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0CDBA"/>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9_Office Theme">
  <a:themeElements>
    <a:clrScheme name="Custom 82">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Custom 91">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15764</TotalTime>
  <Words>7738</Words>
  <Application>Microsoft Office PowerPoint</Application>
  <PresentationFormat>On-screen Show (4:3)</PresentationFormat>
  <Paragraphs>739</Paragraphs>
  <Slides>36</Slides>
  <Notes>36</Notes>
  <HiddenSlides>0</HiddenSlides>
  <MMClips>0</MMClips>
  <ScaleCrop>false</ScaleCrop>
  <HeadingPairs>
    <vt:vector size="4" baseType="variant">
      <vt:variant>
        <vt:lpstr>Theme</vt:lpstr>
      </vt:variant>
      <vt:variant>
        <vt:i4>6</vt:i4>
      </vt:variant>
      <vt:variant>
        <vt:lpstr>Slide Titles</vt:lpstr>
      </vt:variant>
      <vt:variant>
        <vt:i4>36</vt:i4>
      </vt:variant>
    </vt:vector>
  </HeadingPairs>
  <TitlesOfParts>
    <vt:vector size="42" baseType="lpstr">
      <vt:lpstr>Office Theme</vt:lpstr>
      <vt:lpstr>1_Default Design</vt:lpstr>
      <vt:lpstr>1_Office Theme</vt:lpstr>
      <vt:lpstr>3_Office Theme</vt:lpstr>
      <vt:lpstr>19_Office Theme</vt:lpstr>
      <vt:lpstr>8_Office Theme</vt:lpstr>
      <vt:lpstr>PowerPoint Presentation</vt:lpstr>
      <vt:lpstr>Comité de Desarrollo</vt:lpstr>
      <vt:lpstr>Objetivos de Aprendizaje</vt:lpstr>
      <vt:lpstr>patofisiología</vt:lpstr>
      <vt:lpstr>PowerPoint Presentation</vt:lpstr>
      <vt:lpstr>PowerPoint Presentation</vt:lpstr>
      <vt:lpstr>¿Qué es sensibilización central/  dolor disfuncional?</vt:lpstr>
      <vt:lpstr>Características Clínicas  de la Sensibilización Central/Dolor disfuncional</vt:lpstr>
      <vt:lpstr>¿Qué es fibromialgia?</vt:lpstr>
      <vt:lpstr>PowerPoint Presentation</vt:lpstr>
      <vt:lpstr>Modelo Biopsicosocial del Dolor</vt:lpstr>
      <vt:lpstr>PowerPoint Presentation</vt:lpstr>
      <vt:lpstr>Etiología de los  Síndromes de Sensibilización Central</vt:lpstr>
      <vt:lpstr>Etiología de la Fibromialgia</vt:lpstr>
      <vt:lpstr>Etiología de la fibromialgia</vt:lpstr>
      <vt:lpstr>PowerPoint Presentation</vt:lpstr>
      <vt:lpstr>¿Por qué los pacientes que padecen sensibilización central experimentan dolor disfuncional?</vt:lpstr>
      <vt:lpstr>Hipersensibilidad Sensorial</vt:lpstr>
      <vt:lpstr>Patogénesis de la fibromialgia:  Visión General</vt:lpstr>
      <vt:lpstr>Observaciones Patofisiológicas Generales en Fibromialgia</vt:lpstr>
      <vt:lpstr>Autosensibilización </vt:lpstr>
      <vt:lpstr>Dolor Secundario (wind-up)</vt:lpstr>
      <vt:lpstr>Dolor Secundario (wind-up)</vt:lpstr>
      <vt:lpstr>Sensibilización periférica</vt:lpstr>
      <vt:lpstr>Sensibilización Central</vt:lpstr>
      <vt:lpstr>Sensibilización Central Después de la Lesión del Nervio</vt:lpstr>
      <vt:lpstr>Sensibilización central</vt:lpstr>
      <vt:lpstr>Sensibilización Central</vt:lpstr>
      <vt:lpstr>Sensibilización Central</vt:lpstr>
      <vt:lpstr>La Sensibilización Central Produce Señalización Anormal del Dolor </vt:lpstr>
      <vt:lpstr>Pérdida de controles inhibitorios</vt:lpstr>
      <vt:lpstr>Pérdida de Control Inhibitorio: Desinhibición</vt:lpstr>
      <vt:lpstr>Cambios Patofisiológicos  en Fibromialgia</vt:lpstr>
      <vt:lpstr>Patología Potencial de Fibra Pequeña en Pacientes con  Fibromialgia</vt:lpstr>
      <vt:lpstr>PowerPoint Presentation</vt:lpstr>
      <vt:lpstr>Patofisiología de la Fibromialgia: 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Pain in General</dc:title>
  <dc:creator>Rebecca Cowan</dc:creator>
  <cp:lastModifiedBy>Cigeroglu, Osman</cp:lastModifiedBy>
  <cp:revision>924</cp:revision>
  <cp:lastPrinted>2013-09-10T18:56:49Z</cp:lastPrinted>
  <dcterms:created xsi:type="dcterms:W3CDTF">2013-04-23T13:02:59Z</dcterms:created>
  <dcterms:modified xsi:type="dcterms:W3CDTF">2015-07-06T17:58:54Z</dcterms:modified>
</cp:coreProperties>
</file>